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10"/>
  </p:notesMasterIdLst>
  <p:sldIdLst>
    <p:sldId id="268" r:id="rId2"/>
    <p:sldId id="299" r:id="rId3"/>
    <p:sldId id="307" r:id="rId4"/>
    <p:sldId id="309" r:id="rId5"/>
    <p:sldId id="281" r:id="rId6"/>
    <p:sldId id="301" r:id="rId7"/>
    <p:sldId id="318" r:id="rId8"/>
    <p:sldId id="28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268"/>
            <p14:sldId id="299"/>
            <p14:sldId id="307"/>
            <p14:sldId id="309"/>
            <p14:sldId id="281"/>
            <p14:sldId id="301"/>
            <p14:sldId id="318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0" autoAdjust="0"/>
    <p:restoredTop sz="94162" autoAdjust="0"/>
  </p:normalViewPr>
  <p:slideViewPr>
    <p:cSldViewPr snapToGrid="0">
      <p:cViewPr varScale="1">
        <p:scale>
          <a:sx n="109" d="100"/>
          <a:sy n="109" d="100"/>
        </p:scale>
        <p:origin x="432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3/10/24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Provides advice </a:t>
            </a:r>
            <a:r>
              <a:rPr lang="en-AU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governments and industry on practical measures to counter greenwashing by implementing supply chain traceability and transparency at the scale needed to achieve meaningful impacts on global sustainability outcomes.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60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C4E1E-31DD-11B3-53F3-8D804ABF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30E9A-7B11-B920-E7AA-9AA089A7A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B093F-D47A-20B5-1C11-3ACA52A1B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E39CF-8D5C-499E-3A9D-9C178A5B9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69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5C542-4CB2-8552-1125-A595E32B8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A476A-82BB-E239-97FE-42B0354F4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C10CA-1312-D566-73A8-10E408C21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D4267-4A08-FBDD-8E72-A95ABCE1C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63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362E-75A5-065D-3808-16AD4E02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92E70-DFC1-EDA9-657B-45C5C97027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EEE76-F3EF-AA90-7D66-170C60FCB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9304E-5445-5105-28B0-96AA8E54F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702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37FA0-7DE6-6014-3630-AC526CD78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7B446-2867-AE0E-3920-08EB7C6D2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08B37-0CCA-CC19-C953-7B5BA474C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3136-07AE-F390-F21B-BC0A306F3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30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4CB7C-D728-B7EC-FFC3-AD957BD5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7DC9F-CDC6-A150-828A-65C94C9F7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96EC2-E353-DFF2-D06E-91E6FF37A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862FC-8198-0261-59B0-C07F2FB19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522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3/10/24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3/10/24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3/10/24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3/10/24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3/10/24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cefact.github.io/spec-untp/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ustainable Development Stock Illustrations – 42,606 Sustainable  Development Stock Illustrations, Vectors &amp; Clipart - Dreamstime">
            <a:extLst>
              <a:ext uri="{FF2B5EF4-FFF2-40B4-BE49-F238E27FC236}">
                <a16:creationId xmlns:a16="http://schemas.microsoft.com/office/drawing/2014/main" id="{DAD4286D-ADA0-95B6-AA4F-EB86B3B91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8" y="344906"/>
            <a:ext cx="2765979" cy="276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ubtitle 5"/>
          <p:cNvSpPr txBox="1">
            <a:spLocks/>
          </p:cNvSpPr>
          <p:nvPr/>
        </p:nvSpPr>
        <p:spPr>
          <a:xfrm>
            <a:off x="2910441" y="4217364"/>
            <a:ext cx="5275825" cy="8293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 Capell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steve.capell@gmail.com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327" y="1307037"/>
            <a:ext cx="6155196" cy="2765979"/>
          </a:xfrm>
        </p:spPr>
        <p:txBody>
          <a:bodyPr>
            <a:noAutofit/>
          </a:bodyPr>
          <a:lstStyle/>
          <a:p>
            <a:br>
              <a:rPr lang="en-US" sz="3600" b="1" dirty="0">
                <a:solidFill>
                  <a:srgbClr val="3392E7"/>
                </a:solidFill>
              </a:rPr>
            </a:br>
            <a:br>
              <a:rPr lang="en-US" sz="3600" b="1" dirty="0">
                <a:solidFill>
                  <a:srgbClr val="3392E7"/>
                </a:solidFill>
              </a:rPr>
            </a:br>
            <a:r>
              <a:rPr lang="en-AU" sz="3600" b="1" dirty="0">
                <a:solidFill>
                  <a:srgbClr val="3392E7"/>
                </a:solidFill>
              </a:rPr>
              <a:t>Transparency at Scale</a:t>
            </a:r>
            <a:br>
              <a:rPr lang="en-AU" sz="3600" b="1" dirty="0">
                <a:solidFill>
                  <a:srgbClr val="3392E7"/>
                </a:solidFill>
              </a:rPr>
            </a:br>
            <a:r>
              <a:rPr lang="en-AU" sz="2400" b="1" i="1" dirty="0">
                <a:solidFill>
                  <a:srgbClr val="3392E7"/>
                </a:solidFill>
              </a:rPr>
              <a:t>UNECE recommendation 49</a:t>
            </a:r>
            <a:br>
              <a:rPr lang="en-AU" sz="2800" b="1" i="1" dirty="0">
                <a:solidFill>
                  <a:srgbClr val="3392E7"/>
                </a:solidFill>
              </a:rPr>
            </a:br>
            <a:r>
              <a:rPr lang="en-AU" sz="2800" b="1" i="1" dirty="0">
                <a:solidFill>
                  <a:srgbClr val="3392E7"/>
                </a:solidFill>
                <a:latin typeface="+mn-lt"/>
              </a:rPr>
              <a:t>UN Transparency Protocol (UNTP)</a:t>
            </a:r>
            <a:endParaRPr lang="en-US" sz="3600" b="1" i="1" dirty="0">
              <a:solidFill>
                <a:srgbClr val="3392E7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048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61DA3-3E56-048A-94B3-E9540CCC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68F8B7-1D87-195A-5EF6-F46929E51BDD}"/>
              </a:ext>
            </a:extLst>
          </p:cNvPr>
          <p:cNvSpPr txBox="1"/>
          <p:nvPr/>
        </p:nvSpPr>
        <p:spPr>
          <a:xfrm>
            <a:off x="785657" y="404592"/>
            <a:ext cx="10123733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Unsustainable practices must have nowhere to hide.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378424-F2AC-099F-403A-2217C6845599}"/>
              </a:ext>
            </a:extLst>
          </p:cNvPr>
          <p:cNvGrpSpPr/>
          <p:nvPr/>
        </p:nvGrpSpPr>
        <p:grpSpPr>
          <a:xfrm>
            <a:off x="6513926" y="2380930"/>
            <a:ext cx="4812739" cy="3715070"/>
            <a:chOff x="785657" y="2380930"/>
            <a:chExt cx="4812739" cy="371507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40250B-251A-1CED-6246-822BD36159EF}"/>
                </a:ext>
              </a:extLst>
            </p:cNvPr>
            <p:cNvSpPr/>
            <p:nvPr/>
          </p:nvSpPr>
          <p:spPr>
            <a:xfrm>
              <a:off x="785657" y="2380930"/>
              <a:ext cx="4812739" cy="3715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59AC29-7A92-719C-A38A-20149595798B}"/>
                </a:ext>
              </a:extLst>
            </p:cNvPr>
            <p:cNvSpPr txBox="1"/>
            <p:nvPr/>
          </p:nvSpPr>
          <p:spPr>
            <a:xfrm>
              <a:off x="958152" y="2605822"/>
              <a:ext cx="455973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/>
                <a:t>Or : A race to the top</a:t>
              </a:r>
            </a:p>
            <a:p>
              <a:r>
                <a:rPr lang="en-AU" i="1" dirty="0"/>
                <a:t>Greenwashing is rare and  has nowhere to hide</a:t>
              </a:r>
            </a:p>
          </p:txBody>
        </p:sp>
        <p:sp>
          <p:nvSpPr>
            <p:cNvPr id="27" name="Circular Arrow 26">
              <a:extLst>
                <a:ext uri="{FF2B5EF4-FFF2-40B4-BE49-F238E27FC236}">
                  <a16:creationId xmlns:a16="http://schemas.microsoft.com/office/drawing/2014/main" id="{46D2AB5F-6CE3-EA4A-6CB5-144F75483CAA}"/>
                </a:ext>
              </a:extLst>
            </p:cNvPr>
            <p:cNvSpPr/>
            <p:nvPr/>
          </p:nvSpPr>
          <p:spPr>
            <a:xfrm>
              <a:off x="2118166" y="3728398"/>
              <a:ext cx="1616766" cy="1504374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D4C7B761-343B-2A34-988E-EF716729C547}"/>
                </a:ext>
              </a:extLst>
            </p:cNvPr>
            <p:cNvSpPr/>
            <p:nvPr/>
          </p:nvSpPr>
          <p:spPr>
            <a:xfrm rot="16200000">
              <a:off x="2061970" y="3794989"/>
              <a:ext cx="1616766" cy="1504374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9" name="Circular Arrow 28">
              <a:extLst>
                <a:ext uri="{FF2B5EF4-FFF2-40B4-BE49-F238E27FC236}">
                  <a16:creationId xmlns:a16="http://schemas.microsoft.com/office/drawing/2014/main" id="{30815E3B-48A1-0780-094E-B8FA3C0A4AA7}"/>
                </a:ext>
              </a:extLst>
            </p:cNvPr>
            <p:cNvSpPr/>
            <p:nvPr/>
          </p:nvSpPr>
          <p:spPr>
            <a:xfrm rot="10800000">
              <a:off x="2118166" y="3851185"/>
              <a:ext cx="1616766" cy="1504374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0" name="Circular Arrow 29">
              <a:extLst>
                <a:ext uri="{FF2B5EF4-FFF2-40B4-BE49-F238E27FC236}">
                  <a16:creationId xmlns:a16="http://schemas.microsoft.com/office/drawing/2014/main" id="{0FA090F3-8693-7440-FBB1-F475C34C98CF}"/>
                </a:ext>
              </a:extLst>
            </p:cNvPr>
            <p:cNvSpPr/>
            <p:nvPr/>
          </p:nvSpPr>
          <p:spPr>
            <a:xfrm rot="5400000">
              <a:off x="2172687" y="3790666"/>
              <a:ext cx="1616766" cy="1504374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8F392A-02E3-7EF2-83E4-BE03B5361E89}"/>
                </a:ext>
              </a:extLst>
            </p:cNvPr>
            <p:cNvSpPr txBox="1"/>
            <p:nvPr/>
          </p:nvSpPr>
          <p:spPr>
            <a:xfrm>
              <a:off x="1006548" y="3730462"/>
              <a:ext cx="15043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chemeClr val="accent6"/>
                  </a:solidFill>
                </a:rPr>
                <a:t>1. It’s hard to fake claims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4F38FF-669E-2738-CB1A-C60CFF94901B}"/>
                </a:ext>
              </a:extLst>
            </p:cNvPr>
            <p:cNvSpPr txBox="1"/>
            <p:nvPr/>
          </p:nvSpPr>
          <p:spPr>
            <a:xfrm>
              <a:off x="3740831" y="3757688"/>
              <a:ext cx="15592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2. Consumer confidence improves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D805C8-30F7-53B7-68B4-F50288607045}"/>
                </a:ext>
              </a:extLst>
            </p:cNvPr>
            <p:cNvSpPr txBox="1"/>
            <p:nvPr/>
          </p:nvSpPr>
          <p:spPr>
            <a:xfrm>
              <a:off x="3708654" y="4968839"/>
              <a:ext cx="1809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3. Higher prices are justified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B45E42C-6165-D0B5-478A-E42A6AEBCF82}"/>
                </a:ext>
              </a:extLst>
            </p:cNvPr>
            <p:cNvSpPr txBox="1"/>
            <p:nvPr/>
          </p:nvSpPr>
          <p:spPr>
            <a:xfrm>
              <a:off x="1021785" y="4878467"/>
              <a:ext cx="19713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4. Businesses compete on quality of claims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81BD75-B988-70B7-F7DE-4BF25A5677D5}"/>
              </a:ext>
            </a:extLst>
          </p:cNvPr>
          <p:cNvGrpSpPr/>
          <p:nvPr/>
        </p:nvGrpSpPr>
        <p:grpSpPr>
          <a:xfrm>
            <a:off x="607507" y="2380930"/>
            <a:ext cx="5599218" cy="3715070"/>
            <a:chOff x="5965492" y="2380930"/>
            <a:chExt cx="5599218" cy="37150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4A2A52-91DB-E89A-216E-D34695FC6A97}"/>
                </a:ext>
              </a:extLst>
            </p:cNvPr>
            <p:cNvSpPr/>
            <p:nvPr/>
          </p:nvSpPr>
          <p:spPr>
            <a:xfrm>
              <a:off x="5965492" y="2380930"/>
              <a:ext cx="5599218" cy="3715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167582-F2C5-7290-9E28-92CA611A5A2A}"/>
                </a:ext>
              </a:extLst>
            </p:cNvPr>
            <p:cNvSpPr txBox="1"/>
            <p:nvPr/>
          </p:nvSpPr>
          <p:spPr>
            <a:xfrm>
              <a:off x="6033938" y="2605822"/>
              <a:ext cx="455973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/>
                <a:t>Either : A race to the bottom</a:t>
              </a:r>
            </a:p>
            <a:p>
              <a:r>
                <a:rPr lang="en-AU" i="1" dirty="0"/>
                <a:t>Greenwashing is ubiquitous and undetectable</a:t>
              </a:r>
            </a:p>
          </p:txBody>
        </p:sp>
        <p:sp>
          <p:nvSpPr>
            <p:cNvPr id="31" name="Circular Arrow 30">
              <a:extLst>
                <a:ext uri="{FF2B5EF4-FFF2-40B4-BE49-F238E27FC236}">
                  <a16:creationId xmlns:a16="http://schemas.microsoft.com/office/drawing/2014/main" id="{3D8A1251-A664-85F7-AD24-3DB2F6FE3460}"/>
                </a:ext>
              </a:extLst>
            </p:cNvPr>
            <p:cNvSpPr/>
            <p:nvPr/>
          </p:nvSpPr>
          <p:spPr>
            <a:xfrm flipH="1">
              <a:off x="7357293" y="3866563"/>
              <a:ext cx="1616767" cy="1504374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2" name="Circular Arrow 31">
              <a:extLst>
                <a:ext uri="{FF2B5EF4-FFF2-40B4-BE49-F238E27FC236}">
                  <a16:creationId xmlns:a16="http://schemas.microsoft.com/office/drawing/2014/main" id="{9064D5EC-5BF8-BCB7-EFD0-462CDD45C8BC}"/>
                </a:ext>
              </a:extLst>
            </p:cNvPr>
            <p:cNvSpPr/>
            <p:nvPr/>
          </p:nvSpPr>
          <p:spPr>
            <a:xfrm rot="5400000" flipH="1">
              <a:off x="7413490" y="3933154"/>
              <a:ext cx="1616766" cy="1504375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3" name="Circular Arrow 32">
              <a:extLst>
                <a:ext uri="{FF2B5EF4-FFF2-40B4-BE49-F238E27FC236}">
                  <a16:creationId xmlns:a16="http://schemas.microsoft.com/office/drawing/2014/main" id="{426A2D44-0F94-007B-EFC0-DC24373B9945}"/>
                </a:ext>
              </a:extLst>
            </p:cNvPr>
            <p:cNvSpPr/>
            <p:nvPr/>
          </p:nvSpPr>
          <p:spPr>
            <a:xfrm rot="10800000" flipH="1">
              <a:off x="7357293" y="3989350"/>
              <a:ext cx="1616767" cy="1504374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Circular Arrow 33">
              <a:extLst>
                <a:ext uri="{FF2B5EF4-FFF2-40B4-BE49-F238E27FC236}">
                  <a16:creationId xmlns:a16="http://schemas.microsoft.com/office/drawing/2014/main" id="{42E155A9-C43D-5609-2FA6-4589DA5F731C}"/>
                </a:ext>
              </a:extLst>
            </p:cNvPr>
            <p:cNvSpPr/>
            <p:nvPr/>
          </p:nvSpPr>
          <p:spPr>
            <a:xfrm rot="16200000" flipH="1">
              <a:off x="7302772" y="3928831"/>
              <a:ext cx="1616766" cy="1504375"/>
            </a:xfrm>
            <a:prstGeom prst="circularArrow">
              <a:avLst>
                <a:gd name="adj1" fmla="val 11475"/>
                <a:gd name="adj2" fmla="val 1389378"/>
                <a:gd name="adj3" fmla="val 20144415"/>
                <a:gd name="adj4" fmla="val 16271852"/>
                <a:gd name="adj5" fmla="val 1783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4C46918-FFB6-BBE1-ADF7-1A85AB3790C8}"/>
                </a:ext>
              </a:extLst>
            </p:cNvPr>
            <p:cNvSpPr txBox="1"/>
            <p:nvPr/>
          </p:nvSpPr>
          <p:spPr>
            <a:xfrm>
              <a:off x="6023656" y="3732431"/>
              <a:ext cx="150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C00000"/>
                  </a:solidFill>
                </a:rPr>
                <a:t>1. It’s easy to fake claims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FFA934-9C3F-8742-B93D-4560C50BDDF1}"/>
                </a:ext>
              </a:extLst>
            </p:cNvPr>
            <p:cNvSpPr txBox="1"/>
            <p:nvPr/>
          </p:nvSpPr>
          <p:spPr>
            <a:xfrm>
              <a:off x="6033938" y="4981008"/>
              <a:ext cx="1971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2. Consumer confidence drops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1EEAD5-FDC8-4060-EA99-2F497B3F5C86}"/>
                </a:ext>
              </a:extLst>
            </p:cNvPr>
            <p:cNvSpPr txBox="1"/>
            <p:nvPr/>
          </p:nvSpPr>
          <p:spPr>
            <a:xfrm>
              <a:off x="9022846" y="4704009"/>
              <a:ext cx="18757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3. Low confidence means no price differential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E585A6-F069-397F-9284-D88D089CDEB1}"/>
                </a:ext>
              </a:extLst>
            </p:cNvPr>
            <p:cNvSpPr txBox="1"/>
            <p:nvPr/>
          </p:nvSpPr>
          <p:spPr>
            <a:xfrm>
              <a:off x="8974060" y="3732057"/>
              <a:ext cx="25906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4. Even well-intentioned businesses must fake claims to survive.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76ED2A-EC72-78E5-5ACB-0D96E5F5A780}"/>
              </a:ext>
            </a:extLst>
          </p:cNvPr>
          <p:cNvSpPr txBox="1"/>
          <p:nvPr/>
        </p:nvSpPr>
        <p:spPr>
          <a:xfrm>
            <a:off x="785657" y="1134741"/>
            <a:ext cx="10842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Transparency, Traceability &amp; Trust can help us win the race to the top.  But it’s challenging to implement at scale. UNTP aims to solve scalability challenges.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706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07AC-286C-0595-9E93-86F1F557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10AC72-4151-DFAF-BD06-FEEB185BA005}"/>
              </a:ext>
            </a:extLst>
          </p:cNvPr>
          <p:cNvSpPr txBox="1"/>
          <p:nvPr/>
        </p:nvSpPr>
        <p:spPr>
          <a:xfrm>
            <a:off x="641157" y="378092"/>
            <a:ext cx="10013447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is an </a:t>
            </a:r>
            <a:r>
              <a:rPr lang="en-AU" sz="3575" b="1" u="sng" dirty="0">
                <a:solidFill>
                  <a:schemeClr val="accent1">
                    <a:lumMod val="50000"/>
                  </a:schemeClr>
                </a:solidFill>
              </a:rPr>
              <a:t>interoperability protocol</a:t>
            </a:r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, not a platform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35FEEE-71DD-5AB2-DFF9-A0AF5DF7C038}"/>
              </a:ext>
            </a:extLst>
          </p:cNvPr>
          <p:cNvGrpSpPr/>
          <p:nvPr/>
        </p:nvGrpSpPr>
        <p:grpSpPr>
          <a:xfrm>
            <a:off x="1474157" y="1566021"/>
            <a:ext cx="8572520" cy="5213507"/>
            <a:chOff x="714177" y="1107583"/>
            <a:chExt cx="8654473" cy="5708409"/>
          </a:xfrm>
        </p:grpSpPr>
        <p:pic>
          <p:nvPicPr>
            <p:cNvPr id="4098" name="Picture 2" descr="World Map Icon - Free PNG &amp; SVG 418362 - Noun Project">
              <a:extLst>
                <a:ext uri="{FF2B5EF4-FFF2-40B4-BE49-F238E27FC236}">
                  <a16:creationId xmlns:a16="http://schemas.microsoft.com/office/drawing/2014/main" id="{4ECAC3FC-562B-E630-A001-D41AC79B5D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722" b="17319"/>
            <a:stretch/>
          </p:blipFill>
          <p:spPr bwMode="auto">
            <a:xfrm>
              <a:off x="714177" y="1107583"/>
              <a:ext cx="8654473" cy="5708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3E07128-1186-7E9F-404F-4369AC78ECD8}"/>
                </a:ext>
              </a:extLst>
            </p:cNvPr>
            <p:cNvGrpSpPr/>
            <p:nvPr/>
          </p:nvGrpSpPr>
          <p:grpSpPr>
            <a:xfrm>
              <a:off x="1110860" y="2328131"/>
              <a:ext cx="7629003" cy="3500875"/>
              <a:chOff x="2110741" y="2202872"/>
              <a:chExt cx="7629003" cy="3500875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B944576-9274-C1E2-F93D-E9A924D8FA7E}"/>
                  </a:ext>
                </a:extLst>
              </p:cNvPr>
              <p:cNvSpPr/>
              <p:nvPr/>
            </p:nvSpPr>
            <p:spPr>
              <a:xfrm>
                <a:off x="2202873" y="2313709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EFA3F63-313F-F6B3-9687-5AF26B06952A}"/>
                  </a:ext>
                </a:extLst>
              </p:cNvPr>
              <p:cNvSpPr/>
              <p:nvPr/>
            </p:nvSpPr>
            <p:spPr>
              <a:xfrm>
                <a:off x="2994605" y="2826325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18CBADB-9549-1643-C3BA-C9A8696F9B0D}"/>
                  </a:ext>
                </a:extLst>
              </p:cNvPr>
              <p:cNvSpPr/>
              <p:nvPr/>
            </p:nvSpPr>
            <p:spPr>
              <a:xfrm>
                <a:off x="3227763" y="4045528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ADFA4D-ADD9-EF0E-C2DA-C07336A3D090}"/>
                  </a:ext>
                </a:extLst>
              </p:cNvPr>
              <p:cNvSpPr/>
              <p:nvPr/>
            </p:nvSpPr>
            <p:spPr>
              <a:xfrm>
                <a:off x="3853025" y="4987637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0B37888-D2A5-8A2F-9646-3D96ED4C4BDF}"/>
                  </a:ext>
                </a:extLst>
              </p:cNvPr>
              <p:cNvSpPr/>
              <p:nvPr/>
            </p:nvSpPr>
            <p:spPr>
              <a:xfrm>
                <a:off x="5125144" y="2424545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769BCE6-276F-5BE5-CF04-E62F47DEBD74}"/>
                  </a:ext>
                </a:extLst>
              </p:cNvPr>
              <p:cNvSpPr/>
              <p:nvPr/>
            </p:nvSpPr>
            <p:spPr>
              <a:xfrm>
                <a:off x="8573886" y="3207326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891650-A7D2-B0FC-5272-50FA16BE168A}"/>
                  </a:ext>
                </a:extLst>
              </p:cNvPr>
              <p:cNvSpPr/>
              <p:nvPr/>
            </p:nvSpPr>
            <p:spPr>
              <a:xfrm>
                <a:off x="9303327" y="2937164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51B420-65BB-DEFD-4024-178A2EC1C0B1}"/>
                  </a:ext>
                </a:extLst>
              </p:cNvPr>
              <p:cNvSpPr/>
              <p:nvPr/>
            </p:nvSpPr>
            <p:spPr>
              <a:xfrm>
                <a:off x="8784016" y="4465928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9CC5DB6-3380-A411-6666-D4EDCD67E453}"/>
                  </a:ext>
                </a:extLst>
              </p:cNvPr>
              <p:cNvSpPr/>
              <p:nvPr/>
            </p:nvSpPr>
            <p:spPr>
              <a:xfrm>
                <a:off x="9448799" y="5482074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1D36935-D54A-A795-8D1E-06F03FBC8A1D}"/>
                  </a:ext>
                </a:extLst>
              </p:cNvPr>
              <p:cNvSpPr/>
              <p:nvPr/>
            </p:nvSpPr>
            <p:spPr>
              <a:xfrm>
                <a:off x="5938980" y="5320147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86CF71-2169-4233-E0ED-BBD2F00DF591}"/>
                  </a:ext>
                </a:extLst>
              </p:cNvPr>
              <p:cNvSpPr/>
              <p:nvPr/>
            </p:nvSpPr>
            <p:spPr>
              <a:xfrm>
                <a:off x="2256213" y="3318163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4B8DE1E-66AF-FF14-69B0-4057D5A0E920}"/>
                  </a:ext>
                </a:extLst>
              </p:cNvPr>
              <p:cNvSpPr/>
              <p:nvPr/>
            </p:nvSpPr>
            <p:spPr>
              <a:xfrm>
                <a:off x="5987870" y="3361996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7374EBD-19DE-3F46-1130-469E62081AA1}"/>
                  </a:ext>
                </a:extLst>
              </p:cNvPr>
              <p:cNvSpPr/>
              <p:nvPr/>
            </p:nvSpPr>
            <p:spPr>
              <a:xfrm>
                <a:off x="7641414" y="3614856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E4D6F0E-BB64-CD83-196E-B5AC6B136C1B}"/>
                  </a:ext>
                </a:extLst>
              </p:cNvPr>
              <p:cNvSpPr/>
              <p:nvPr/>
            </p:nvSpPr>
            <p:spPr>
              <a:xfrm>
                <a:off x="8347599" y="3763943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5F19210-DC69-7CB3-57BA-D00361094776}"/>
                  </a:ext>
                </a:extLst>
              </p:cNvPr>
              <p:cNvSpPr/>
              <p:nvPr/>
            </p:nvSpPr>
            <p:spPr>
              <a:xfrm>
                <a:off x="6736371" y="2202872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E372EC0-A888-5B60-6B84-51571D51382F}"/>
                  </a:ext>
                </a:extLst>
              </p:cNvPr>
              <p:cNvSpPr/>
              <p:nvPr/>
            </p:nvSpPr>
            <p:spPr>
              <a:xfrm>
                <a:off x="5975339" y="2535381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D8F5E8F-7C5E-14DA-29F2-DA1BCF475D24}"/>
                  </a:ext>
                </a:extLst>
              </p:cNvPr>
              <p:cNvSpPr/>
              <p:nvPr/>
            </p:nvSpPr>
            <p:spPr>
              <a:xfrm>
                <a:off x="5416089" y="2757054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32F4FB0-156A-A9EE-4149-B7127081DF24}"/>
                  </a:ext>
                </a:extLst>
              </p:cNvPr>
              <p:cNvSpPr/>
              <p:nvPr/>
            </p:nvSpPr>
            <p:spPr>
              <a:xfrm>
                <a:off x="6590898" y="2937163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15C4718-CDF2-5BAA-6C9A-7812EBEDA2DB}"/>
                  </a:ext>
                </a:extLst>
              </p:cNvPr>
              <p:cNvSpPr/>
              <p:nvPr/>
            </p:nvSpPr>
            <p:spPr>
              <a:xfrm>
                <a:off x="8783350" y="2881079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3D835AE-C950-03FC-1209-77DB6FFCFA3C}"/>
                  </a:ext>
                </a:extLst>
              </p:cNvPr>
              <p:cNvSpPr/>
              <p:nvPr/>
            </p:nvSpPr>
            <p:spPr>
              <a:xfrm>
                <a:off x="8821748" y="5185205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EDBEA99-DFAC-231F-9F10-B3CC9D046E0F}"/>
                  </a:ext>
                </a:extLst>
              </p:cNvPr>
              <p:cNvSpPr/>
              <p:nvPr/>
            </p:nvSpPr>
            <p:spPr>
              <a:xfrm>
                <a:off x="7312091" y="2937162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F07BD39-ECDD-ADEE-26C4-40BF1B92BC9B}"/>
                  </a:ext>
                </a:extLst>
              </p:cNvPr>
              <p:cNvSpPr/>
              <p:nvPr/>
            </p:nvSpPr>
            <p:spPr>
              <a:xfrm>
                <a:off x="2110741" y="2784868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3B22460-C94B-9E6D-D139-43E090F0DE55}"/>
                  </a:ext>
                </a:extLst>
              </p:cNvPr>
              <p:cNvSpPr/>
              <p:nvPr/>
            </p:nvSpPr>
            <p:spPr>
              <a:xfrm>
                <a:off x="3461654" y="2421645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A3720CF-04BF-C617-55F0-2234F3286A72}"/>
                  </a:ext>
                </a:extLst>
              </p:cNvPr>
              <p:cNvSpPr/>
              <p:nvPr/>
            </p:nvSpPr>
            <p:spPr>
              <a:xfrm>
                <a:off x="3312787" y="5209310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FDD387B-6EB1-C0D8-9AEB-F52428606D28}"/>
                  </a:ext>
                </a:extLst>
              </p:cNvPr>
              <p:cNvSpPr/>
              <p:nvPr/>
            </p:nvSpPr>
            <p:spPr>
              <a:xfrm>
                <a:off x="5419359" y="3936270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DE7B30-9175-B28A-6E16-42FB44B09E3C}"/>
                  </a:ext>
                </a:extLst>
              </p:cNvPr>
              <p:cNvSpPr/>
              <p:nvPr/>
            </p:nvSpPr>
            <p:spPr>
              <a:xfrm>
                <a:off x="5938979" y="4465928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282E1ABD-E46A-94E3-A9CB-B76946E3969F}"/>
                  </a:ext>
                </a:extLst>
              </p:cNvPr>
              <p:cNvSpPr/>
              <p:nvPr/>
            </p:nvSpPr>
            <p:spPr>
              <a:xfrm>
                <a:off x="7300271" y="3495058"/>
                <a:ext cx="290945" cy="22167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118" name="Group 4117">
              <a:extLst>
                <a:ext uri="{FF2B5EF4-FFF2-40B4-BE49-F238E27FC236}">
                  <a16:creationId xmlns:a16="http://schemas.microsoft.com/office/drawing/2014/main" id="{FF065334-7609-E17C-2CA0-A5E7046BA1E4}"/>
                </a:ext>
              </a:extLst>
            </p:cNvPr>
            <p:cNvGrpSpPr/>
            <p:nvPr/>
          </p:nvGrpSpPr>
          <p:grpSpPr>
            <a:xfrm>
              <a:off x="2441017" y="2891107"/>
              <a:ext cx="5551198" cy="2414207"/>
              <a:chOff x="3027539" y="2715743"/>
              <a:chExt cx="5551198" cy="2414207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B4C83909-03DA-331D-F7B9-E0D0A8645368}"/>
                  </a:ext>
                </a:extLst>
              </p:cNvPr>
              <p:cNvSpPr/>
              <p:nvPr/>
            </p:nvSpPr>
            <p:spPr>
              <a:xfrm rot="4558483">
                <a:off x="5727855" y="2405927"/>
                <a:ext cx="364273" cy="4468343"/>
              </a:xfrm>
              <a:custGeom>
                <a:avLst/>
                <a:gdLst>
                  <a:gd name="connsiteX0" fmla="*/ 87682 w 364273"/>
                  <a:gd name="connsiteY0" fmla="*/ 2317315 h 2317315"/>
                  <a:gd name="connsiteX1" fmla="*/ 363255 w 364273"/>
                  <a:gd name="connsiteY1" fmla="*/ 1139868 h 2317315"/>
                  <a:gd name="connsiteX2" fmla="*/ 0 w 364273"/>
                  <a:gd name="connsiteY2" fmla="*/ 0 h 2317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273" h="2317315">
                    <a:moveTo>
                      <a:pt x="87682" y="2317315"/>
                    </a:moveTo>
                    <a:cubicBezTo>
                      <a:pt x="232775" y="1921701"/>
                      <a:pt x="377869" y="1526087"/>
                      <a:pt x="363255" y="1139868"/>
                    </a:cubicBezTo>
                    <a:cubicBezTo>
                      <a:pt x="348641" y="753649"/>
                      <a:pt x="174320" y="376824"/>
                      <a:pt x="0" y="0"/>
                    </a:cubicBezTo>
                  </a:path>
                </a:pathLst>
              </a:custGeom>
              <a:noFill/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4110" name="Picture 14" descr="Bale Icons - Free SVG &amp; PNG Bale Images - Noun Project">
                <a:extLst>
                  <a:ext uri="{FF2B5EF4-FFF2-40B4-BE49-F238E27FC236}">
                    <a16:creationId xmlns:a16="http://schemas.microsoft.com/office/drawing/2014/main" id="{04450C4D-9D86-0E63-B851-88D43298F8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539" y="4453018"/>
                <a:ext cx="676932" cy="676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05" name="Freeform 4104">
                <a:extLst>
                  <a:ext uri="{FF2B5EF4-FFF2-40B4-BE49-F238E27FC236}">
                    <a16:creationId xmlns:a16="http://schemas.microsoft.com/office/drawing/2014/main" id="{AA62E48D-2EE4-2C53-25E7-320E83DFAB10}"/>
                  </a:ext>
                </a:extLst>
              </p:cNvPr>
              <p:cNvSpPr/>
              <p:nvPr/>
            </p:nvSpPr>
            <p:spPr>
              <a:xfrm rot="17169373">
                <a:off x="7421236" y="2926570"/>
                <a:ext cx="287834" cy="1001624"/>
              </a:xfrm>
              <a:custGeom>
                <a:avLst/>
                <a:gdLst>
                  <a:gd name="connsiteX0" fmla="*/ 87682 w 364273"/>
                  <a:gd name="connsiteY0" fmla="*/ 2317315 h 2317315"/>
                  <a:gd name="connsiteX1" fmla="*/ 363255 w 364273"/>
                  <a:gd name="connsiteY1" fmla="*/ 1139868 h 2317315"/>
                  <a:gd name="connsiteX2" fmla="*/ 0 w 364273"/>
                  <a:gd name="connsiteY2" fmla="*/ 0 h 2317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273" h="2317315">
                    <a:moveTo>
                      <a:pt x="87682" y="2317315"/>
                    </a:moveTo>
                    <a:cubicBezTo>
                      <a:pt x="232775" y="1921701"/>
                      <a:pt x="377869" y="1526087"/>
                      <a:pt x="363255" y="1139868"/>
                    </a:cubicBezTo>
                    <a:cubicBezTo>
                      <a:pt x="348641" y="753649"/>
                      <a:pt x="174320" y="376824"/>
                      <a:pt x="0" y="0"/>
                    </a:cubicBezTo>
                  </a:path>
                </a:pathLst>
              </a:custGeom>
              <a:noFill/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pic>
            <p:nvPicPr>
              <p:cNvPr id="4107" name="Picture 16" descr="Fabric Icon - Free PNG &amp; SVG 168232 - Noun Project">
                <a:extLst>
                  <a:ext uri="{FF2B5EF4-FFF2-40B4-BE49-F238E27FC236}">
                    <a16:creationId xmlns:a16="http://schemas.microsoft.com/office/drawing/2014/main" id="{E95FBD08-0203-9911-63F1-264256D69B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964" y="3506417"/>
                <a:ext cx="508236" cy="508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4" name="Picture 18" descr="Bobbin Icons - Free SVG &amp; PNG Bobbin Images - Noun Project">
                <a:extLst>
                  <a:ext uri="{FF2B5EF4-FFF2-40B4-BE49-F238E27FC236}">
                    <a16:creationId xmlns:a16="http://schemas.microsoft.com/office/drawing/2014/main" id="{71300AD2-8EAE-A026-1F59-8B9F1C1A4C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11062" y="3367231"/>
                <a:ext cx="467675" cy="467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6" name="Picture 20" descr="T-shirt - Free fashion icons">
                <a:extLst>
                  <a:ext uri="{FF2B5EF4-FFF2-40B4-BE49-F238E27FC236}">
                    <a16:creationId xmlns:a16="http://schemas.microsoft.com/office/drawing/2014/main" id="{9E0F790E-8357-82D2-6A5A-44F3B13573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585276" y="2715743"/>
                <a:ext cx="404660" cy="4046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09" name="Freeform 4108">
                <a:extLst>
                  <a:ext uri="{FF2B5EF4-FFF2-40B4-BE49-F238E27FC236}">
                    <a16:creationId xmlns:a16="http://schemas.microsoft.com/office/drawing/2014/main" id="{BEEE713F-DDDA-A220-C093-6C3C69D003C0}"/>
                  </a:ext>
                </a:extLst>
              </p:cNvPr>
              <p:cNvSpPr/>
              <p:nvPr/>
            </p:nvSpPr>
            <p:spPr>
              <a:xfrm rot="17610893">
                <a:off x="6066970" y="2250694"/>
                <a:ext cx="114820" cy="1786022"/>
              </a:xfrm>
              <a:custGeom>
                <a:avLst/>
                <a:gdLst>
                  <a:gd name="connsiteX0" fmla="*/ 87682 w 364273"/>
                  <a:gd name="connsiteY0" fmla="*/ 2317315 h 2317315"/>
                  <a:gd name="connsiteX1" fmla="*/ 363255 w 364273"/>
                  <a:gd name="connsiteY1" fmla="*/ 1139868 h 2317315"/>
                  <a:gd name="connsiteX2" fmla="*/ 0 w 364273"/>
                  <a:gd name="connsiteY2" fmla="*/ 0 h 2317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4273" h="2317315">
                    <a:moveTo>
                      <a:pt x="87682" y="2317315"/>
                    </a:moveTo>
                    <a:cubicBezTo>
                      <a:pt x="232775" y="1921701"/>
                      <a:pt x="377869" y="1526087"/>
                      <a:pt x="363255" y="1139868"/>
                    </a:cubicBezTo>
                    <a:cubicBezTo>
                      <a:pt x="348641" y="753649"/>
                      <a:pt x="174320" y="376824"/>
                      <a:pt x="0" y="0"/>
                    </a:cubicBezTo>
                  </a:path>
                </a:pathLst>
              </a:custGeom>
              <a:noFill/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11" name="TextBox 4110">
                <a:extLst>
                  <a:ext uri="{FF2B5EF4-FFF2-40B4-BE49-F238E27FC236}">
                    <a16:creationId xmlns:a16="http://schemas.microsoft.com/office/drawing/2014/main" id="{E117CFF0-8D20-F7BD-A8F8-52A1E9A5EF4E}"/>
                  </a:ext>
                </a:extLst>
              </p:cNvPr>
              <p:cNvSpPr txBox="1"/>
              <p:nvPr/>
            </p:nvSpPr>
            <p:spPr>
              <a:xfrm>
                <a:off x="4212380" y="4709814"/>
                <a:ext cx="7278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cotton</a:t>
                </a:r>
              </a:p>
            </p:txBody>
          </p:sp>
          <p:sp>
            <p:nvSpPr>
              <p:cNvPr id="4113" name="TextBox 4112">
                <a:extLst>
                  <a:ext uri="{FF2B5EF4-FFF2-40B4-BE49-F238E27FC236}">
                    <a16:creationId xmlns:a16="http://schemas.microsoft.com/office/drawing/2014/main" id="{4F068D6A-BAC7-0144-A67C-9711DB6D78E5}"/>
                  </a:ext>
                </a:extLst>
              </p:cNvPr>
              <p:cNvSpPr txBox="1"/>
              <p:nvPr/>
            </p:nvSpPr>
            <p:spPr>
              <a:xfrm>
                <a:off x="7363890" y="2830974"/>
                <a:ext cx="5518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yarn</a:t>
                </a:r>
              </a:p>
            </p:txBody>
          </p:sp>
          <p:sp>
            <p:nvSpPr>
              <p:cNvPr id="4115" name="TextBox 4114">
                <a:extLst>
                  <a:ext uri="{FF2B5EF4-FFF2-40B4-BE49-F238E27FC236}">
                    <a16:creationId xmlns:a16="http://schemas.microsoft.com/office/drawing/2014/main" id="{FEFA075C-DDAB-0D05-FCC2-27FB0DFC90C9}"/>
                  </a:ext>
                </a:extLst>
              </p:cNvPr>
              <p:cNvSpPr txBox="1"/>
              <p:nvPr/>
            </p:nvSpPr>
            <p:spPr>
              <a:xfrm>
                <a:off x="5892315" y="3169538"/>
                <a:ext cx="6535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fabric</a:t>
                </a:r>
              </a:p>
            </p:txBody>
          </p:sp>
          <p:sp>
            <p:nvSpPr>
              <p:cNvPr id="4117" name="TextBox 4116">
                <a:extLst>
                  <a:ext uri="{FF2B5EF4-FFF2-40B4-BE49-F238E27FC236}">
                    <a16:creationId xmlns:a16="http://schemas.microsoft.com/office/drawing/2014/main" id="{16A5107D-433F-B1B3-BEAB-5A1186A9C488}"/>
                  </a:ext>
                </a:extLst>
              </p:cNvPr>
              <p:cNvSpPr txBox="1"/>
              <p:nvPr/>
            </p:nvSpPr>
            <p:spPr>
              <a:xfrm>
                <a:off x="4102307" y="2805151"/>
                <a:ext cx="5597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600" dirty="0"/>
                  <a:t>shirt</a:t>
                </a:r>
              </a:p>
            </p:txBody>
          </p:sp>
        </p:grpSp>
      </p:grpSp>
      <p:sp>
        <p:nvSpPr>
          <p:cNvPr id="4121" name="TextBox 4120">
            <a:extLst>
              <a:ext uri="{FF2B5EF4-FFF2-40B4-BE49-F238E27FC236}">
                <a16:creationId xmlns:a16="http://schemas.microsoft.com/office/drawing/2014/main" id="{A6300FE3-EF37-8033-3C86-247D8C4E2203}"/>
              </a:ext>
            </a:extLst>
          </p:cNvPr>
          <p:cNvSpPr txBox="1"/>
          <p:nvPr/>
        </p:nvSpPr>
        <p:spPr>
          <a:xfrm>
            <a:off x="615100" y="1071415"/>
            <a:ext cx="10683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Leave data where it is but link it together when needed using decentralised events.</a:t>
            </a:r>
          </a:p>
          <a:p>
            <a:r>
              <a:rPr lang="en-AU" sz="2400" b="1" u="sng" dirty="0"/>
              <a:t>Use any software you like </a:t>
            </a:r>
            <a:r>
              <a:rPr lang="en-AU" sz="2400" dirty="0"/>
              <a:t>– so long as it conforms to UNTP.</a:t>
            </a:r>
            <a:endParaRPr lang="en-AU" dirty="0"/>
          </a:p>
        </p:txBody>
      </p:sp>
      <p:sp>
        <p:nvSpPr>
          <p:cNvPr id="4122" name="TextBox 4121">
            <a:extLst>
              <a:ext uri="{FF2B5EF4-FFF2-40B4-BE49-F238E27FC236}">
                <a16:creationId xmlns:a16="http://schemas.microsoft.com/office/drawing/2014/main" id="{F3EADD6B-2619-A54F-0CB8-1CA495487C03}"/>
              </a:ext>
            </a:extLst>
          </p:cNvPr>
          <p:cNvSpPr txBox="1"/>
          <p:nvPr/>
        </p:nvSpPr>
        <p:spPr>
          <a:xfrm>
            <a:off x="727624" y="6061443"/>
            <a:ext cx="10458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Thousands of platforms, millions of value-chains, billions of transactions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479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F5F6-F9E7-81F3-A42C-66F338A6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234C8B-3427-976A-14B1-E249463930F5}"/>
              </a:ext>
            </a:extLst>
          </p:cNvPr>
          <p:cNvSpPr txBox="1"/>
          <p:nvPr/>
        </p:nvSpPr>
        <p:spPr>
          <a:xfrm>
            <a:off x="488414" y="393590"/>
            <a:ext cx="10666766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It defines 3 documents and a simple way to share them</a:t>
            </a:r>
            <a:endParaRPr lang="en-AU" sz="3575" b="1" i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CCB14-A0A0-F13C-53FC-97A7C96E0610}"/>
              </a:ext>
            </a:extLst>
          </p:cNvPr>
          <p:cNvSpPr txBox="1"/>
          <p:nvPr/>
        </p:nvSpPr>
        <p:spPr>
          <a:xfrm>
            <a:off x="488414" y="1037118"/>
            <a:ext cx="1152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If you’ve got the product ID then you can get the data, readable by humans and machines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FEF233C-38DD-905F-5D97-54D4A204E6B6}"/>
              </a:ext>
            </a:extLst>
          </p:cNvPr>
          <p:cNvGrpSpPr/>
          <p:nvPr/>
        </p:nvGrpSpPr>
        <p:grpSpPr>
          <a:xfrm>
            <a:off x="1880703" y="1633286"/>
            <a:ext cx="8335787" cy="1624143"/>
            <a:chOff x="1880703" y="1633286"/>
            <a:chExt cx="8335787" cy="1624143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0BB54EA-57C9-08B1-D8FE-695C60A4F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4609" y="1633286"/>
              <a:ext cx="986589" cy="986589"/>
            </a:xfrm>
            <a:prstGeom prst="rect">
              <a:avLst/>
            </a:prstGeom>
          </p:spPr>
        </p:pic>
        <p:pic>
          <p:nvPicPr>
            <p:cNvPr id="68" name="Picture 6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4631A894-C30E-FAA6-91FA-8A27DF855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5907179" y="1976206"/>
              <a:ext cx="496572" cy="362528"/>
            </a:xfrm>
            <a:prstGeom prst="rect">
              <a:avLst/>
            </a:prstGeom>
          </p:spPr>
        </p:pic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487785DE-DA2E-C287-A004-D3EA425F23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963" y="1852484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Cell phone - Free technology icons">
              <a:extLst>
                <a:ext uri="{FF2B5EF4-FFF2-40B4-BE49-F238E27FC236}">
                  <a16:creationId xmlns:a16="http://schemas.microsoft.com/office/drawing/2014/main" id="{A3CF0FF2-D88E-3AEC-79C5-4D5F00AACF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9357" y="1885526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6" descr="Black server icon - Free black server icons">
              <a:extLst>
                <a:ext uri="{FF2B5EF4-FFF2-40B4-BE49-F238E27FC236}">
                  <a16:creationId xmlns:a16="http://schemas.microsoft.com/office/drawing/2014/main" id="{B51E542A-5A10-04FD-C369-7AE9C7B59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2734" y="1851293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D850AD8-22D7-4E39-CB4C-E4CE1154878D}"/>
                </a:ext>
              </a:extLst>
            </p:cNvPr>
            <p:cNvSpPr txBox="1"/>
            <p:nvPr/>
          </p:nvSpPr>
          <p:spPr>
            <a:xfrm>
              <a:off x="1880703" y="1854705"/>
              <a:ext cx="11219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2000" b="1" dirty="0"/>
                <a:t>Humans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B9053DF-E1A4-EE9B-DC72-829342BFA872}"/>
                </a:ext>
              </a:extLst>
            </p:cNvPr>
            <p:cNvSpPr txBox="1"/>
            <p:nvPr/>
          </p:nvSpPr>
          <p:spPr>
            <a:xfrm>
              <a:off x="8693282" y="1923456"/>
              <a:ext cx="1523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dirty="0"/>
                <a:t>Machines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264BF5C-A3DE-DF75-778B-41807D02D097}"/>
                </a:ext>
              </a:extLst>
            </p:cNvPr>
            <p:cNvCxnSpPr>
              <a:cxnSpLocks/>
              <a:stCxn id="88" idx="3"/>
              <a:endCxn id="67" idx="1"/>
            </p:cNvCxnSpPr>
            <p:nvPr/>
          </p:nvCxnSpPr>
          <p:spPr>
            <a:xfrm flipV="1">
              <a:off x="3896497" y="2126581"/>
              <a:ext cx="1588112" cy="125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4816680-A4AC-0867-DE11-1D48C006DF9E}"/>
                </a:ext>
              </a:extLst>
            </p:cNvPr>
            <p:cNvCxnSpPr>
              <a:cxnSpLocks/>
              <a:stCxn id="89" idx="1"/>
              <a:endCxn id="67" idx="3"/>
            </p:cNvCxnSpPr>
            <p:nvPr/>
          </p:nvCxnSpPr>
          <p:spPr>
            <a:xfrm flipH="1">
              <a:off x="6471198" y="2126580"/>
              <a:ext cx="1641536" cy="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9D785C-97AC-F6A0-C1D1-A5599617C79E}"/>
                </a:ext>
              </a:extLst>
            </p:cNvPr>
            <p:cNvSpPr txBox="1"/>
            <p:nvPr/>
          </p:nvSpPr>
          <p:spPr>
            <a:xfrm>
              <a:off x="3865995" y="1740447"/>
              <a:ext cx="165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Scan barcode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0C4D8FC-031E-E61C-5977-22BC5797ADF0}"/>
                </a:ext>
              </a:extLst>
            </p:cNvPr>
            <p:cNvSpPr txBox="1"/>
            <p:nvPr/>
          </p:nvSpPr>
          <p:spPr>
            <a:xfrm>
              <a:off x="6570969" y="1750896"/>
              <a:ext cx="165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Scan barcode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554AA7B-945B-3583-23DB-98C70929F41C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5974540" y="2619875"/>
              <a:ext cx="3364" cy="6375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056B273-8394-AF4F-1AA4-7737FEE39576}"/>
                </a:ext>
              </a:extLst>
            </p:cNvPr>
            <p:cNvSpPr txBox="1"/>
            <p:nvPr/>
          </p:nvSpPr>
          <p:spPr>
            <a:xfrm>
              <a:off x="6053999" y="2476388"/>
              <a:ext cx="165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Get passport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6731999-51AE-AAFA-3283-52D3FDF44548}"/>
              </a:ext>
            </a:extLst>
          </p:cNvPr>
          <p:cNvGrpSpPr/>
          <p:nvPr/>
        </p:nvGrpSpPr>
        <p:grpSpPr>
          <a:xfrm>
            <a:off x="400653" y="3274336"/>
            <a:ext cx="4222694" cy="3377816"/>
            <a:chOff x="400653" y="3274336"/>
            <a:chExt cx="4222694" cy="3377816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6E5FFA2-52D8-EBDD-14E6-CE4D9885172B}"/>
                </a:ext>
              </a:extLst>
            </p:cNvPr>
            <p:cNvGrpSpPr/>
            <p:nvPr/>
          </p:nvGrpSpPr>
          <p:grpSpPr>
            <a:xfrm>
              <a:off x="552923" y="3835895"/>
              <a:ext cx="2587438" cy="2816257"/>
              <a:chOff x="9952798" y="3204815"/>
              <a:chExt cx="3309000" cy="4304230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848A5FA5-1068-6459-CE9B-BA4E5EBC4E7F}"/>
                  </a:ext>
                </a:extLst>
              </p:cNvPr>
              <p:cNvSpPr/>
              <p:nvPr/>
            </p:nvSpPr>
            <p:spPr>
              <a:xfrm>
                <a:off x="9952798" y="3204815"/>
                <a:ext cx="3096418" cy="4037834"/>
              </a:xfrm>
              <a:prstGeom prst="roundRect">
                <a:avLst>
                  <a:gd name="adj" fmla="val 4449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01980D7B-CCD2-5A8A-C4C6-60C95E586BBE}"/>
                  </a:ext>
                </a:extLst>
              </p:cNvPr>
              <p:cNvSpPr/>
              <p:nvPr/>
            </p:nvSpPr>
            <p:spPr>
              <a:xfrm>
                <a:off x="10699229" y="4509709"/>
                <a:ext cx="1966024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Location ID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5351392B-1310-DCBE-3727-C40F1EA123ED}"/>
                  </a:ext>
                </a:extLst>
              </p:cNvPr>
              <p:cNvSpPr/>
              <p:nvPr/>
            </p:nvSpPr>
            <p:spPr>
              <a:xfrm>
                <a:off x="10684606" y="3626339"/>
                <a:ext cx="1980648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Product ID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0E120525-175F-EEFB-4A03-E164AF66AB46}"/>
                  </a:ext>
                </a:extLst>
              </p:cNvPr>
              <p:cNvSpPr/>
              <p:nvPr/>
            </p:nvSpPr>
            <p:spPr>
              <a:xfrm>
                <a:off x="10684605" y="4065895"/>
                <a:ext cx="1980648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Batch ID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5876973-9F76-6F9A-5990-374370F183D6}"/>
                  </a:ext>
                </a:extLst>
              </p:cNvPr>
              <p:cNvSpPr txBox="1"/>
              <p:nvPr/>
            </p:nvSpPr>
            <p:spPr>
              <a:xfrm>
                <a:off x="10452710" y="3231165"/>
                <a:ext cx="2150731" cy="508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b="1" dirty="0">
                    <a:solidFill>
                      <a:schemeClr val="bg1"/>
                    </a:solidFill>
                  </a:rPr>
                  <a:t>Traceability Event</a:t>
                </a:r>
              </a:p>
            </p:txBody>
          </p:sp>
          <p:cxnSp>
            <p:nvCxnSpPr>
              <p:cNvPr id="70" name="Elbow Connector 69">
                <a:extLst>
                  <a:ext uri="{FF2B5EF4-FFF2-40B4-BE49-F238E27FC236}">
                    <a16:creationId xmlns:a16="http://schemas.microsoft.com/office/drawing/2014/main" id="{A867BA3B-B140-AB69-2E2E-98AF4E673894}"/>
                  </a:ext>
                </a:extLst>
              </p:cNvPr>
              <p:cNvCxnSpPr>
                <a:cxnSpLocks/>
                <a:stCxn id="64" idx="1"/>
              </p:cNvCxnSpPr>
              <p:nvPr/>
            </p:nvCxnSpPr>
            <p:spPr>
              <a:xfrm rot="10800000" flipV="1">
                <a:off x="10488055" y="3791113"/>
                <a:ext cx="196552" cy="718593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8C51CDCC-4AE3-F965-9F96-22BB66384AE8}"/>
                  </a:ext>
                </a:extLst>
              </p:cNvPr>
              <p:cNvCxnSpPr>
                <a:cxnSpLocks/>
                <a:stCxn id="65" idx="1"/>
              </p:cNvCxnSpPr>
              <p:nvPr/>
            </p:nvCxnSpPr>
            <p:spPr>
              <a:xfrm rot="10800000" flipV="1">
                <a:off x="10488055" y="4230670"/>
                <a:ext cx="196551" cy="824456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77EFD6D8-5B48-0BAD-9806-3CFE82215CDC}"/>
                  </a:ext>
                </a:extLst>
              </p:cNvPr>
              <p:cNvCxnSpPr>
                <a:cxnSpLocks/>
                <a:stCxn id="63" idx="1"/>
              </p:cNvCxnSpPr>
              <p:nvPr/>
            </p:nvCxnSpPr>
            <p:spPr>
              <a:xfrm rot="10800000" flipV="1">
                <a:off x="10497697" y="4674483"/>
                <a:ext cx="201533" cy="412219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Elbow Connector 72">
                <a:extLst>
                  <a:ext uri="{FF2B5EF4-FFF2-40B4-BE49-F238E27FC236}">
                    <a16:creationId xmlns:a16="http://schemas.microsoft.com/office/drawing/2014/main" id="{F32BC922-4309-EA63-2BC2-7D20EDFF3B81}"/>
                  </a:ext>
                </a:extLst>
              </p:cNvPr>
              <p:cNvCxnSpPr>
                <a:cxnSpLocks/>
                <a:stCxn id="75" idx="1"/>
              </p:cNvCxnSpPr>
              <p:nvPr/>
            </p:nvCxnSpPr>
            <p:spPr>
              <a:xfrm rot="10800000">
                <a:off x="10497697" y="5344589"/>
                <a:ext cx="201532" cy="1086182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7F7B7133-2C89-D55B-4D82-FEEFC2BD76DE}"/>
                  </a:ext>
                </a:extLst>
              </p:cNvPr>
              <p:cNvCxnSpPr>
                <a:cxnSpLocks/>
                <a:stCxn id="76" idx="1"/>
              </p:cNvCxnSpPr>
              <p:nvPr/>
            </p:nvCxnSpPr>
            <p:spPr>
              <a:xfrm rot="10800000">
                <a:off x="10497697" y="5329343"/>
                <a:ext cx="205915" cy="661873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31EA52D6-351C-25E3-5044-768A24E5B270}"/>
                  </a:ext>
                </a:extLst>
              </p:cNvPr>
              <p:cNvSpPr/>
              <p:nvPr/>
            </p:nvSpPr>
            <p:spPr>
              <a:xfrm>
                <a:off x="10699229" y="6265997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Shipping</a:t>
                </a:r>
              </a:p>
            </p:txBody>
          </p:sp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67524C1E-5781-4420-4966-9572593A394A}"/>
                  </a:ext>
                </a:extLst>
              </p:cNvPr>
              <p:cNvSpPr/>
              <p:nvPr/>
            </p:nvSpPr>
            <p:spPr>
              <a:xfrm>
                <a:off x="10703611" y="5826441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Packaging</a:t>
                </a: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388ECE2-D094-E3DB-6DFE-0A227836371D}"/>
                  </a:ext>
                </a:extLst>
              </p:cNvPr>
              <p:cNvSpPr/>
              <p:nvPr/>
            </p:nvSpPr>
            <p:spPr>
              <a:xfrm>
                <a:off x="10351026" y="4991561"/>
                <a:ext cx="2314227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Traceability Event</a:t>
                </a:r>
              </a:p>
            </p:txBody>
          </p:sp>
          <p:pic>
            <p:nvPicPr>
              <p:cNvPr id="78" name="Picture 6" descr="Digital Certificate Icon Vector Images (over 8,400)">
                <a:extLst>
                  <a:ext uri="{FF2B5EF4-FFF2-40B4-BE49-F238E27FC236}">
                    <a16:creationId xmlns:a16="http://schemas.microsoft.com/office/drawing/2014/main" id="{0E36A7B5-38E1-451F-9707-84FA34F76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63" t="59405" r="15616" b="5527"/>
              <a:stretch/>
            </p:blipFill>
            <p:spPr bwMode="auto">
              <a:xfrm>
                <a:off x="12762055" y="6908398"/>
                <a:ext cx="499743" cy="600647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FF029240-E019-27B6-DC37-217B6705F6E9}"/>
                  </a:ext>
                </a:extLst>
              </p:cNvPr>
              <p:cNvSpPr/>
              <p:nvPr/>
            </p:nvSpPr>
            <p:spPr>
              <a:xfrm>
                <a:off x="10684605" y="5403781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Inspection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64B3CB31-EF12-E71D-0140-AD280AFA8BEB}"/>
                  </a:ext>
                </a:extLst>
              </p:cNvPr>
              <p:cNvSpPr/>
              <p:nvPr/>
            </p:nvSpPr>
            <p:spPr>
              <a:xfrm>
                <a:off x="10703610" y="6678695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Manufacturing</a:t>
                </a:r>
              </a:p>
            </p:txBody>
          </p:sp>
          <p:cxnSp>
            <p:nvCxnSpPr>
              <p:cNvPr id="81" name="Elbow Connector 80">
                <a:extLst>
                  <a:ext uri="{FF2B5EF4-FFF2-40B4-BE49-F238E27FC236}">
                    <a16:creationId xmlns:a16="http://schemas.microsoft.com/office/drawing/2014/main" id="{C69E7639-9D13-1A0A-5E2A-A28EEAEBDFE2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rot="10800000">
                <a:off x="10497701" y="5191769"/>
                <a:ext cx="186905" cy="376786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Elbow Connector 81">
                <a:extLst>
                  <a:ext uri="{FF2B5EF4-FFF2-40B4-BE49-F238E27FC236}">
                    <a16:creationId xmlns:a16="http://schemas.microsoft.com/office/drawing/2014/main" id="{ABE0888F-EA97-355B-82A3-3A26A640DCD0}"/>
                  </a:ext>
                </a:extLst>
              </p:cNvPr>
              <p:cNvCxnSpPr>
                <a:cxnSpLocks/>
                <a:stCxn id="80" idx="1"/>
              </p:cNvCxnSpPr>
              <p:nvPr/>
            </p:nvCxnSpPr>
            <p:spPr>
              <a:xfrm rot="10800000">
                <a:off x="10488056" y="5280707"/>
                <a:ext cx="215555" cy="1562762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EC9C25-0CA9-C00D-ED34-A5A7401BC39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2974135" y="4848423"/>
              <a:ext cx="125383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C797867-2A6C-335F-C58F-0A9280E49535}"/>
                </a:ext>
              </a:extLst>
            </p:cNvPr>
            <p:cNvSpPr txBox="1"/>
            <p:nvPr/>
          </p:nvSpPr>
          <p:spPr>
            <a:xfrm>
              <a:off x="2968637" y="4475733"/>
              <a:ext cx="165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Follow links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3499B48-0DFB-2EEF-754A-60C003C9FEB5}"/>
                </a:ext>
              </a:extLst>
            </p:cNvPr>
            <p:cNvSpPr txBox="1"/>
            <p:nvPr/>
          </p:nvSpPr>
          <p:spPr>
            <a:xfrm>
              <a:off x="400653" y="3274336"/>
              <a:ext cx="19449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Traceability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61DE7EF-E5D4-C9AE-D856-6981D570A7FC}"/>
              </a:ext>
            </a:extLst>
          </p:cNvPr>
          <p:cNvGrpSpPr/>
          <p:nvPr/>
        </p:nvGrpSpPr>
        <p:grpSpPr>
          <a:xfrm>
            <a:off x="7257648" y="3145736"/>
            <a:ext cx="4181130" cy="3452709"/>
            <a:chOff x="7257648" y="3145736"/>
            <a:chExt cx="4181130" cy="3452709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20E7C0C-514E-A6CB-DF22-F052A3751307}"/>
                </a:ext>
              </a:extLst>
            </p:cNvPr>
            <p:cNvGrpSpPr/>
            <p:nvPr/>
          </p:nvGrpSpPr>
          <p:grpSpPr>
            <a:xfrm>
              <a:off x="8596861" y="3712264"/>
              <a:ext cx="2735099" cy="2798544"/>
              <a:chOff x="4431881" y="2245974"/>
              <a:chExt cx="3420036" cy="4037834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799780FF-8C1B-86F8-0008-A97568159C23}"/>
                  </a:ext>
                </a:extLst>
              </p:cNvPr>
              <p:cNvSpPr/>
              <p:nvPr/>
            </p:nvSpPr>
            <p:spPr>
              <a:xfrm>
                <a:off x="4431881" y="2245974"/>
                <a:ext cx="3420036" cy="4037834"/>
              </a:xfrm>
              <a:prstGeom prst="roundRect">
                <a:avLst>
                  <a:gd name="adj" fmla="val 4449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600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0DC3A08-CC31-E8F8-C4DA-7BC1CB41A4AE}"/>
                  </a:ext>
                </a:extLst>
              </p:cNvPr>
              <p:cNvSpPr/>
              <p:nvPr/>
            </p:nvSpPr>
            <p:spPr>
              <a:xfrm>
                <a:off x="4937432" y="3550868"/>
                <a:ext cx="2328814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Conformity Attestation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71D85A3-85A3-8C10-E2E4-7B0BC4230489}"/>
                  </a:ext>
                </a:extLst>
              </p:cNvPr>
              <p:cNvSpPr/>
              <p:nvPr/>
            </p:nvSpPr>
            <p:spPr>
              <a:xfrm>
                <a:off x="5275407" y="3961618"/>
                <a:ext cx="1990839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Assessment Body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95C9D7AF-420B-FA18-AD8C-8196ECCAB8DE}"/>
                  </a:ext>
                </a:extLst>
              </p:cNvPr>
              <p:cNvSpPr/>
              <p:nvPr/>
            </p:nvSpPr>
            <p:spPr>
              <a:xfrm>
                <a:off x="5285599" y="2667498"/>
                <a:ext cx="1980648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Accreditation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2993D44F-4E4E-A2CB-97AF-2F52C370BAE8}"/>
                  </a:ext>
                </a:extLst>
              </p:cNvPr>
              <p:cNvSpPr/>
              <p:nvPr/>
            </p:nvSpPr>
            <p:spPr>
              <a:xfrm>
                <a:off x="5285598" y="3107054"/>
                <a:ext cx="1980648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Scheme or Regulation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6C3780-A242-CE12-A62E-8A72F72CF8A0}"/>
                  </a:ext>
                </a:extLst>
              </p:cNvPr>
              <p:cNvSpPr txBox="1"/>
              <p:nvPr/>
            </p:nvSpPr>
            <p:spPr>
              <a:xfrm>
                <a:off x="4465672" y="2272324"/>
                <a:ext cx="3326802" cy="47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600" b="1" dirty="0">
                    <a:solidFill>
                      <a:schemeClr val="bg1"/>
                    </a:solidFill>
                  </a:rPr>
                  <a:t>Digital Conformity Credential</a:t>
                </a:r>
              </a:p>
            </p:txBody>
          </p:sp>
          <p:cxnSp>
            <p:nvCxnSpPr>
              <p:cNvPr id="10" name="Elbow Connector 9">
                <a:extLst>
                  <a:ext uri="{FF2B5EF4-FFF2-40B4-BE49-F238E27FC236}">
                    <a16:creationId xmlns:a16="http://schemas.microsoft.com/office/drawing/2014/main" id="{50F437C8-4D81-CD43-09C4-3067F5045B73}"/>
                  </a:ext>
                </a:extLst>
              </p:cNvPr>
              <p:cNvCxnSpPr>
                <a:cxnSpLocks/>
                <a:stCxn id="7" idx="1"/>
              </p:cNvCxnSpPr>
              <p:nvPr/>
            </p:nvCxnSpPr>
            <p:spPr>
              <a:xfrm rot="10800000" flipV="1">
                <a:off x="5089048" y="2832272"/>
                <a:ext cx="196552" cy="718593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>
                <a:extLst>
                  <a:ext uri="{FF2B5EF4-FFF2-40B4-BE49-F238E27FC236}">
                    <a16:creationId xmlns:a16="http://schemas.microsoft.com/office/drawing/2014/main" id="{D352D9A7-6087-C310-1F8A-26B9BBF34AFB}"/>
                  </a:ext>
                </a:extLst>
              </p:cNvPr>
              <p:cNvCxnSpPr>
                <a:cxnSpLocks/>
                <a:stCxn id="8" idx="1"/>
              </p:cNvCxnSpPr>
              <p:nvPr/>
            </p:nvCxnSpPr>
            <p:spPr>
              <a:xfrm rot="10800000" flipV="1">
                <a:off x="5089046" y="3271829"/>
                <a:ext cx="196552" cy="329549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B78E6347-4957-011F-AB60-37D35BD13400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rot="10800000">
                <a:off x="5074270" y="3798853"/>
                <a:ext cx="201136" cy="327540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67717C6A-9C0C-96B9-547B-92862767183E}"/>
                  </a:ext>
                </a:extLst>
              </p:cNvPr>
              <p:cNvCxnSpPr>
                <a:cxnSpLocks/>
                <a:stCxn id="29" idx="1"/>
              </p:cNvCxnSpPr>
              <p:nvPr/>
            </p:nvCxnSpPr>
            <p:spPr>
              <a:xfrm rot="10800000">
                <a:off x="5074270" y="4816549"/>
                <a:ext cx="225953" cy="1098885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>
                <a:extLst>
                  <a:ext uri="{FF2B5EF4-FFF2-40B4-BE49-F238E27FC236}">
                    <a16:creationId xmlns:a16="http://schemas.microsoft.com/office/drawing/2014/main" id="{389FDF4B-B7A6-74C4-5E8B-9763287107BF}"/>
                  </a:ext>
                </a:extLst>
              </p:cNvPr>
              <p:cNvCxnSpPr>
                <a:cxnSpLocks/>
                <a:stCxn id="48" idx="1"/>
              </p:cNvCxnSpPr>
              <p:nvPr/>
            </p:nvCxnSpPr>
            <p:spPr>
              <a:xfrm rot="10800000">
                <a:off x="5103470" y="4782444"/>
                <a:ext cx="201135" cy="249931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8E179B0F-2BE0-C317-8461-0624C9CB9C0A}"/>
                  </a:ext>
                </a:extLst>
              </p:cNvPr>
              <p:cNvCxnSpPr>
                <a:cxnSpLocks/>
                <a:stCxn id="51" idx="1"/>
                <a:endCxn id="5" idx="1"/>
              </p:cNvCxnSpPr>
              <p:nvPr/>
            </p:nvCxnSpPr>
            <p:spPr>
              <a:xfrm rot="10800000">
                <a:off x="4937433" y="3715642"/>
                <a:ext cx="26994" cy="854932"/>
              </a:xfrm>
              <a:prstGeom prst="bentConnector3">
                <a:avLst>
                  <a:gd name="adj1" fmla="val 1072559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BFB251F-4AF6-601F-E83A-B88F03C9BD93}"/>
                  </a:ext>
                </a:extLst>
              </p:cNvPr>
              <p:cNvSpPr/>
              <p:nvPr/>
            </p:nvSpPr>
            <p:spPr>
              <a:xfrm>
                <a:off x="5369226" y="5810949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AU" sz="1100" i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C41C85D1-D704-41C9-BF90-806F9FAF0FA2}"/>
                  </a:ext>
                </a:extLst>
              </p:cNvPr>
              <p:cNvSpPr/>
              <p:nvPr/>
            </p:nvSpPr>
            <p:spPr>
              <a:xfrm>
                <a:off x="5300222" y="5750659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Assessed values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4333241B-DF59-9711-729D-80E455078528}"/>
                  </a:ext>
                </a:extLst>
              </p:cNvPr>
              <p:cNvSpPr/>
              <p:nvPr/>
            </p:nvSpPr>
            <p:spPr>
              <a:xfrm>
                <a:off x="5367520" y="4938044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AU" sz="1100" i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9255CC1D-288D-854F-61D7-FA478F46019A}"/>
                  </a:ext>
                </a:extLst>
              </p:cNvPr>
              <p:cNvSpPr/>
              <p:nvPr/>
            </p:nvSpPr>
            <p:spPr>
              <a:xfrm>
                <a:off x="5304604" y="4867600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Products / Facilities</a:t>
                </a: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F04A7041-4605-7790-F9B8-1CDA02BC7F8D}"/>
                  </a:ext>
                </a:extLst>
              </p:cNvPr>
              <p:cNvSpPr/>
              <p:nvPr/>
            </p:nvSpPr>
            <p:spPr>
              <a:xfrm>
                <a:off x="5025615" y="4471722"/>
                <a:ext cx="2314227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AU" sz="1100" i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661230B8-3395-DCDC-1512-5C09F87BD661}"/>
                  </a:ext>
                </a:extLst>
              </p:cNvPr>
              <p:cNvSpPr/>
              <p:nvPr/>
            </p:nvSpPr>
            <p:spPr>
              <a:xfrm>
                <a:off x="4964426" y="4405799"/>
                <a:ext cx="2314227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Conformity Assessment</a:t>
                </a:r>
              </a:p>
            </p:txBody>
          </p:sp>
          <p:cxnSp>
            <p:nvCxnSpPr>
              <p:cNvPr id="52" name="Elbow Connector 51">
                <a:extLst>
                  <a:ext uri="{FF2B5EF4-FFF2-40B4-BE49-F238E27FC236}">
                    <a16:creationId xmlns:a16="http://schemas.microsoft.com/office/drawing/2014/main" id="{93C308C2-7BD2-BF50-8326-2DC4F2BA6FA1}"/>
                  </a:ext>
                </a:extLst>
              </p:cNvPr>
              <p:cNvCxnSpPr>
                <a:cxnSpLocks/>
                <a:stCxn id="8" idx="3"/>
                <a:endCxn id="56" idx="3"/>
              </p:cNvCxnSpPr>
              <p:nvPr/>
            </p:nvCxnSpPr>
            <p:spPr>
              <a:xfrm>
                <a:off x="7266246" y="3271829"/>
                <a:ext cx="19925" cy="2206611"/>
              </a:xfrm>
              <a:prstGeom prst="bentConnector3">
                <a:avLst>
                  <a:gd name="adj1" fmla="val 124730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BBFFE5-5F58-DE28-1F7B-29DCF7352F6B}"/>
                  </a:ext>
                </a:extLst>
              </p:cNvPr>
              <p:cNvSpPr/>
              <p:nvPr/>
            </p:nvSpPr>
            <p:spPr>
              <a:xfrm>
                <a:off x="5370656" y="5384110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AU" sz="1100" i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13BD7C5B-17F8-E9ED-D9FE-CCE14284280A}"/>
                  </a:ext>
                </a:extLst>
              </p:cNvPr>
              <p:cNvSpPr/>
              <p:nvPr/>
            </p:nvSpPr>
            <p:spPr>
              <a:xfrm>
                <a:off x="5307740" y="5313666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200" dirty="0">
                    <a:solidFill>
                      <a:schemeClr val="accent6">
                        <a:lumMod val="50000"/>
                      </a:schemeClr>
                    </a:solidFill>
                  </a:rPr>
                  <a:t>Criteria / Metrics</a:t>
                </a:r>
              </a:p>
            </p:txBody>
          </p: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061C6ADA-628F-DA0E-E2C2-DF8D9A0CE126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rot="10800000">
                <a:off x="5092280" y="4756362"/>
                <a:ext cx="215460" cy="722079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63E7B577-835F-08E4-0806-FBC422937A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11061650" y="6227572"/>
              <a:ext cx="377128" cy="37087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FC8B60F-44D5-DE10-3A21-B3E52442B070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257648" y="4848423"/>
              <a:ext cx="13392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75F7EC9-1673-7231-0BAB-91C266A79876}"/>
                </a:ext>
              </a:extLst>
            </p:cNvPr>
            <p:cNvSpPr txBox="1"/>
            <p:nvPr/>
          </p:nvSpPr>
          <p:spPr>
            <a:xfrm>
              <a:off x="7270333" y="4460419"/>
              <a:ext cx="165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Follow links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A281D81-9EEE-CD5E-3EF1-B92FE5DC7EDE}"/>
                </a:ext>
              </a:extLst>
            </p:cNvPr>
            <p:cNvSpPr txBox="1"/>
            <p:nvPr/>
          </p:nvSpPr>
          <p:spPr>
            <a:xfrm>
              <a:off x="8368537" y="3145736"/>
              <a:ext cx="1028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b="1" dirty="0"/>
                <a:t>Trust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D58BF0B-6151-6E8F-956B-2F04469369D9}"/>
              </a:ext>
            </a:extLst>
          </p:cNvPr>
          <p:cNvGrpSpPr/>
          <p:nvPr/>
        </p:nvGrpSpPr>
        <p:grpSpPr>
          <a:xfrm>
            <a:off x="3799678" y="2746268"/>
            <a:ext cx="3686294" cy="3851363"/>
            <a:chOff x="3799678" y="2746268"/>
            <a:chExt cx="3686294" cy="38513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9730F67-8DB1-2710-3CA6-881691C82CE0}"/>
                </a:ext>
              </a:extLst>
            </p:cNvPr>
            <p:cNvGrpSpPr/>
            <p:nvPr/>
          </p:nvGrpSpPr>
          <p:grpSpPr>
            <a:xfrm>
              <a:off x="4227971" y="3247292"/>
              <a:ext cx="3258001" cy="3350339"/>
              <a:chOff x="4145910" y="2120404"/>
              <a:chExt cx="3329772" cy="4224549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837AFC9-99D9-1148-D9EA-886A158B3ED2}"/>
                  </a:ext>
                </a:extLst>
              </p:cNvPr>
              <p:cNvSpPr/>
              <p:nvPr/>
            </p:nvSpPr>
            <p:spPr>
              <a:xfrm>
                <a:off x="4145910" y="2120404"/>
                <a:ext cx="3096418" cy="4037834"/>
              </a:xfrm>
              <a:prstGeom prst="roundRect">
                <a:avLst>
                  <a:gd name="adj" fmla="val 4449"/>
                </a:avLst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B1261EC-DC34-6188-0CB8-A698DAAF5143}"/>
                  </a:ext>
                </a:extLst>
              </p:cNvPr>
              <p:cNvSpPr/>
              <p:nvPr/>
            </p:nvSpPr>
            <p:spPr>
              <a:xfrm>
                <a:off x="4529551" y="3425298"/>
                <a:ext cx="2328814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Product Information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D919BC24-BEB4-435C-FC0E-EBA23C615C13}"/>
                  </a:ext>
                </a:extLst>
              </p:cNvPr>
              <p:cNvSpPr/>
              <p:nvPr/>
            </p:nvSpPr>
            <p:spPr>
              <a:xfrm>
                <a:off x="4867526" y="3836048"/>
                <a:ext cx="1990839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Provenance Data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24CA9E97-6941-4A9D-4699-C5A49B718A33}"/>
                  </a:ext>
                </a:extLst>
              </p:cNvPr>
              <p:cNvSpPr/>
              <p:nvPr/>
            </p:nvSpPr>
            <p:spPr>
              <a:xfrm>
                <a:off x="4541959" y="5212873"/>
                <a:ext cx="2328813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Item/Batch Data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A77B93B-F1B2-7CDE-1361-1DCD770E108F}"/>
                  </a:ext>
                </a:extLst>
              </p:cNvPr>
              <p:cNvSpPr/>
              <p:nvPr/>
            </p:nvSpPr>
            <p:spPr>
              <a:xfrm>
                <a:off x="4877718" y="2541928"/>
                <a:ext cx="1980648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Organisation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C22D9BE-C00D-2B62-1703-A1F5F9580232}"/>
                  </a:ext>
                </a:extLst>
              </p:cNvPr>
              <p:cNvSpPr/>
              <p:nvPr/>
            </p:nvSpPr>
            <p:spPr>
              <a:xfrm>
                <a:off x="4877717" y="2981484"/>
                <a:ext cx="1980648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Facility Data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B3405E-8881-740B-620A-B90F21B956AE}"/>
                  </a:ext>
                </a:extLst>
              </p:cNvPr>
              <p:cNvSpPr txBox="1"/>
              <p:nvPr/>
            </p:nvSpPr>
            <p:spPr>
              <a:xfrm>
                <a:off x="4454569" y="2146755"/>
                <a:ext cx="2533229" cy="4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chemeClr val="bg1"/>
                    </a:solidFill>
                  </a:rPr>
                  <a:t>Digital Product Passport</a:t>
                </a:r>
              </a:p>
            </p:txBody>
          </p: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43859D4-FEB5-78BC-2C97-D9FF284A2331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rot="10800000" flipV="1">
                <a:off x="4681167" y="2706702"/>
                <a:ext cx="196552" cy="718593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753D6E90-1924-16C1-0346-31AE01752CD6}"/>
                  </a:ext>
                </a:extLst>
              </p:cNvPr>
              <p:cNvCxnSpPr>
                <a:cxnSpLocks/>
                <a:stCxn id="17" idx="1"/>
              </p:cNvCxnSpPr>
              <p:nvPr/>
            </p:nvCxnSpPr>
            <p:spPr>
              <a:xfrm rot="10800000" flipV="1">
                <a:off x="4681165" y="3146259"/>
                <a:ext cx="196552" cy="329549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>
                <a:extLst>
                  <a:ext uri="{FF2B5EF4-FFF2-40B4-BE49-F238E27FC236}">
                    <a16:creationId xmlns:a16="http://schemas.microsoft.com/office/drawing/2014/main" id="{13DD9A58-F06F-BE85-E43E-C9234E378E23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rot="10800000">
                <a:off x="4666389" y="3673283"/>
                <a:ext cx="201136" cy="327540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4E56FEEC-D0B4-28E2-B613-3E6D1591CF2D}"/>
                  </a:ext>
                </a:extLst>
              </p:cNvPr>
              <p:cNvCxnSpPr>
                <a:cxnSpLocks/>
                <a:stCxn id="15" idx="1"/>
                <a:endCxn id="13" idx="1"/>
              </p:cNvCxnSpPr>
              <p:nvPr/>
            </p:nvCxnSpPr>
            <p:spPr>
              <a:xfrm rot="10800000">
                <a:off x="4529551" y="3590072"/>
                <a:ext cx="12408" cy="1787576"/>
              </a:xfrm>
              <a:prstGeom prst="bentConnector3">
                <a:avLst>
                  <a:gd name="adj1" fmla="val 222486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>
                <a:extLst>
                  <a:ext uri="{FF2B5EF4-FFF2-40B4-BE49-F238E27FC236}">
                    <a16:creationId xmlns:a16="http://schemas.microsoft.com/office/drawing/2014/main" id="{B113FC02-C391-38D1-0A03-80E1B79B9152}"/>
                  </a:ext>
                </a:extLst>
              </p:cNvPr>
              <p:cNvCxnSpPr>
                <a:cxnSpLocks/>
                <a:stCxn id="39" idx="1"/>
              </p:cNvCxnSpPr>
              <p:nvPr/>
            </p:nvCxnSpPr>
            <p:spPr>
              <a:xfrm rot="10800000">
                <a:off x="4690808" y="5460318"/>
                <a:ext cx="201534" cy="329546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>
                <a:extLst>
                  <a:ext uri="{FF2B5EF4-FFF2-40B4-BE49-F238E27FC236}">
                    <a16:creationId xmlns:a16="http://schemas.microsoft.com/office/drawing/2014/main" id="{175AC52C-E56A-3A3C-F339-2D54BD77EBA2}"/>
                  </a:ext>
                </a:extLst>
              </p:cNvPr>
              <p:cNvCxnSpPr>
                <a:cxnSpLocks/>
                <a:stCxn id="41" idx="1"/>
              </p:cNvCxnSpPr>
              <p:nvPr/>
            </p:nvCxnSpPr>
            <p:spPr>
              <a:xfrm rot="10800000">
                <a:off x="4695589" y="4656874"/>
                <a:ext cx="201135" cy="249931"/>
              </a:xfrm>
              <a:prstGeom prst="bentConnector2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23E66C5E-44E4-9308-8EED-83A08F0E08BA}"/>
                  </a:ext>
                </a:extLst>
              </p:cNvPr>
              <p:cNvCxnSpPr>
                <a:cxnSpLocks/>
                <a:stCxn id="43" idx="1"/>
                <a:endCxn id="13" idx="1"/>
              </p:cNvCxnSpPr>
              <p:nvPr/>
            </p:nvCxnSpPr>
            <p:spPr>
              <a:xfrm rot="10800000">
                <a:off x="4529552" y="3590072"/>
                <a:ext cx="26994" cy="854932"/>
              </a:xfrm>
              <a:prstGeom prst="bentConnector3">
                <a:avLst>
                  <a:gd name="adj1" fmla="val 1072559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79B58599-CAC2-A9E3-F742-66608E14D55A}"/>
                  </a:ext>
                </a:extLst>
              </p:cNvPr>
              <p:cNvSpPr/>
              <p:nvPr/>
            </p:nvSpPr>
            <p:spPr>
              <a:xfrm>
                <a:off x="4961345" y="5685379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AU" sz="1200" i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73073B8-46D5-A934-FF04-346C96595EAF}"/>
                  </a:ext>
                </a:extLst>
              </p:cNvPr>
              <p:cNvSpPr/>
              <p:nvPr/>
            </p:nvSpPr>
            <p:spPr>
              <a:xfrm>
                <a:off x="4892341" y="5625089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Traceability Events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A3A5B78-175C-AB27-A990-06D25D96F7A6}"/>
                  </a:ext>
                </a:extLst>
              </p:cNvPr>
              <p:cNvSpPr/>
              <p:nvPr/>
            </p:nvSpPr>
            <p:spPr>
              <a:xfrm>
                <a:off x="4959639" y="4812474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AU" sz="1200" i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A5A7F1B-0D0D-FAF0-ED1F-94D1984BD054}"/>
                  </a:ext>
                </a:extLst>
              </p:cNvPr>
              <p:cNvSpPr/>
              <p:nvPr/>
            </p:nvSpPr>
            <p:spPr>
              <a:xfrm>
                <a:off x="4896723" y="4742030"/>
                <a:ext cx="1978431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ESG Metric Value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40A027B0-82D8-9D0D-5700-12BF66825C23}"/>
                  </a:ext>
                </a:extLst>
              </p:cNvPr>
              <p:cNvSpPr/>
              <p:nvPr/>
            </p:nvSpPr>
            <p:spPr>
              <a:xfrm>
                <a:off x="4617734" y="4346152"/>
                <a:ext cx="2314227" cy="329548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AU" sz="1200" i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1D3939DC-679C-0548-B091-D7681825D415}"/>
                  </a:ext>
                </a:extLst>
              </p:cNvPr>
              <p:cNvSpPr/>
              <p:nvPr/>
            </p:nvSpPr>
            <p:spPr>
              <a:xfrm>
                <a:off x="4556545" y="4280229"/>
                <a:ext cx="2314227" cy="329549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Sustainability Claims</a:t>
                </a:r>
              </a:p>
            </p:txBody>
          </p:sp>
          <p:cxnSp>
            <p:nvCxnSpPr>
              <p:cNvPr id="45" name="Elbow Connector 44">
                <a:extLst>
                  <a:ext uri="{FF2B5EF4-FFF2-40B4-BE49-F238E27FC236}">
                    <a16:creationId xmlns:a16="http://schemas.microsoft.com/office/drawing/2014/main" id="{5D33EE95-031E-5E75-5B23-24566F8EC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5055" y="3182491"/>
                <a:ext cx="66906" cy="1240606"/>
              </a:xfrm>
              <a:prstGeom prst="bentConnector3">
                <a:avLst>
                  <a:gd name="adj1" fmla="val 382031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" name="Picture 6" descr="Digital Certificate Icon Vector Images (over 8,400)">
                <a:extLst>
                  <a:ext uri="{FF2B5EF4-FFF2-40B4-BE49-F238E27FC236}">
                    <a16:creationId xmlns:a16="http://schemas.microsoft.com/office/drawing/2014/main" id="{3838B7E5-8EFA-DD3A-0068-19A3AC1F1F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63" t="59405" r="15616" b="5527"/>
              <a:stretch/>
            </p:blipFill>
            <p:spPr bwMode="auto">
              <a:xfrm>
                <a:off x="6955167" y="5823987"/>
                <a:ext cx="520515" cy="520966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C859809-3920-AEFB-28FB-B3E572453C04}"/>
                </a:ext>
              </a:extLst>
            </p:cNvPr>
            <p:cNvSpPr txBox="1"/>
            <p:nvPr/>
          </p:nvSpPr>
          <p:spPr>
            <a:xfrm>
              <a:off x="3799678" y="2746268"/>
              <a:ext cx="22465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Transparency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06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E8187-4CE4-4D4B-4F44-B0EF05ABA3CD}"/>
              </a:ext>
            </a:extLst>
          </p:cNvPr>
          <p:cNvSpPr txBox="1"/>
          <p:nvPr/>
        </p:nvSpPr>
        <p:spPr>
          <a:xfrm>
            <a:off x="641157" y="378092"/>
            <a:ext cx="8515986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Which can scale across entire supply chains.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94308-A38D-33FF-3B6F-49D614E26CAD}"/>
              </a:ext>
            </a:extLst>
          </p:cNvPr>
          <p:cNvSpPr txBox="1"/>
          <p:nvPr/>
        </p:nvSpPr>
        <p:spPr>
          <a:xfrm>
            <a:off x="615100" y="1071415"/>
            <a:ext cx="9462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Each party can implement UNTP without any dependency on other parties.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A59D37-7211-7E25-A7C2-E97B2A7E6478}"/>
              </a:ext>
            </a:extLst>
          </p:cNvPr>
          <p:cNvGrpSpPr/>
          <p:nvPr/>
        </p:nvGrpSpPr>
        <p:grpSpPr>
          <a:xfrm>
            <a:off x="641157" y="1815448"/>
            <a:ext cx="10662058" cy="4786713"/>
            <a:chOff x="641157" y="1815448"/>
            <a:chExt cx="10662058" cy="4786713"/>
          </a:xfrm>
        </p:grpSpPr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E961162B-A0C2-A56C-20AE-3E3E6AE5DDDB}"/>
                </a:ext>
              </a:extLst>
            </p:cNvPr>
            <p:cNvSpPr/>
            <p:nvPr/>
          </p:nvSpPr>
          <p:spPr>
            <a:xfrm rot="7704541">
              <a:off x="7498991" y="4400974"/>
              <a:ext cx="1173192" cy="171628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bg1"/>
                </a:solidFill>
              </a:endParaRP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3648A3C-EB94-50EB-027E-8AEA6761BD89}"/>
                </a:ext>
              </a:extLst>
            </p:cNvPr>
            <p:cNvSpPr/>
            <p:nvPr/>
          </p:nvSpPr>
          <p:spPr>
            <a:xfrm>
              <a:off x="1691044" y="3303041"/>
              <a:ext cx="5392395" cy="1566116"/>
            </a:xfrm>
            <a:custGeom>
              <a:avLst/>
              <a:gdLst>
                <a:gd name="connsiteX0" fmla="*/ 6082748 w 6082748"/>
                <a:gd name="connsiteY0" fmla="*/ 58081 h 2205291"/>
                <a:gd name="connsiteX1" fmla="*/ 5883965 w 6082748"/>
                <a:gd name="connsiteY1" fmla="*/ 190603 h 2205291"/>
                <a:gd name="connsiteX2" fmla="*/ 5526156 w 6082748"/>
                <a:gd name="connsiteY2" fmla="*/ 1635090 h 2205291"/>
                <a:gd name="connsiteX3" fmla="*/ 4863548 w 6082748"/>
                <a:gd name="connsiteY3" fmla="*/ 2204933 h 2205291"/>
                <a:gd name="connsiteX4" fmla="*/ 4333461 w 6082748"/>
                <a:gd name="connsiteY4" fmla="*/ 1568829 h 2205291"/>
                <a:gd name="connsiteX5" fmla="*/ 4558748 w 6082748"/>
                <a:gd name="connsiteY5" fmla="*/ 879716 h 2205291"/>
                <a:gd name="connsiteX6" fmla="*/ 3790122 w 6082748"/>
                <a:gd name="connsiteY6" fmla="*/ 1595333 h 2205291"/>
                <a:gd name="connsiteX7" fmla="*/ 3286539 w 6082748"/>
                <a:gd name="connsiteY7" fmla="*/ 2072412 h 2205291"/>
                <a:gd name="connsiteX8" fmla="*/ 2743200 w 6082748"/>
                <a:gd name="connsiteY8" fmla="*/ 1449560 h 2205291"/>
                <a:gd name="connsiteX9" fmla="*/ 3021496 w 6082748"/>
                <a:gd name="connsiteY9" fmla="*/ 760447 h 2205291"/>
                <a:gd name="connsiteX10" fmla="*/ 1550504 w 6082748"/>
                <a:gd name="connsiteY10" fmla="*/ 1211020 h 2205291"/>
                <a:gd name="connsiteX11" fmla="*/ 0 w 6082748"/>
                <a:gd name="connsiteY11" fmla="*/ 813455 h 220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2748" h="2205291">
                  <a:moveTo>
                    <a:pt x="6082748" y="58081"/>
                  </a:moveTo>
                  <a:cubicBezTo>
                    <a:pt x="6029739" y="-7076"/>
                    <a:pt x="5976730" y="-72232"/>
                    <a:pt x="5883965" y="190603"/>
                  </a:cubicBezTo>
                  <a:cubicBezTo>
                    <a:pt x="5791200" y="453438"/>
                    <a:pt x="5696225" y="1299368"/>
                    <a:pt x="5526156" y="1635090"/>
                  </a:cubicBezTo>
                  <a:cubicBezTo>
                    <a:pt x="5356086" y="1970812"/>
                    <a:pt x="5062331" y="2215977"/>
                    <a:pt x="4863548" y="2204933"/>
                  </a:cubicBezTo>
                  <a:cubicBezTo>
                    <a:pt x="4664765" y="2193889"/>
                    <a:pt x="4384261" y="1789699"/>
                    <a:pt x="4333461" y="1568829"/>
                  </a:cubicBezTo>
                  <a:cubicBezTo>
                    <a:pt x="4282661" y="1347960"/>
                    <a:pt x="4649304" y="875299"/>
                    <a:pt x="4558748" y="879716"/>
                  </a:cubicBezTo>
                  <a:cubicBezTo>
                    <a:pt x="4468192" y="884133"/>
                    <a:pt x="3790122" y="1595333"/>
                    <a:pt x="3790122" y="1595333"/>
                  </a:cubicBezTo>
                  <a:cubicBezTo>
                    <a:pt x="3578087" y="1794116"/>
                    <a:pt x="3461026" y="2096707"/>
                    <a:pt x="3286539" y="2072412"/>
                  </a:cubicBezTo>
                  <a:cubicBezTo>
                    <a:pt x="3112052" y="2048117"/>
                    <a:pt x="2787374" y="1668221"/>
                    <a:pt x="2743200" y="1449560"/>
                  </a:cubicBezTo>
                  <a:cubicBezTo>
                    <a:pt x="2699026" y="1230899"/>
                    <a:pt x="3220279" y="800204"/>
                    <a:pt x="3021496" y="760447"/>
                  </a:cubicBezTo>
                  <a:cubicBezTo>
                    <a:pt x="2822713" y="720690"/>
                    <a:pt x="2054087" y="1202185"/>
                    <a:pt x="1550504" y="1211020"/>
                  </a:cubicBezTo>
                  <a:cubicBezTo>
                    <a:pt x="1046921" y="1219855"/>
                    <a:pt x="523460" y="1016655"/>
                    <a:pt x="0" y="813455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C0D9D8D-9754-11B6-71EE-06208A826CE9}"/>
                </a:ext>
              </a:extLst>
            </p:cNvPr>
            <p:cNvSpPr/>
            <p:nvPr/>
          </p:nvSpPr>
          <p:spPr>
            <a:xfrm>
              <a:off x="1632303" y="3851364"/>
              <a:ext cx="2690323" cy="2178142"/>
            </a:xfrm>
            <a:custGeom>
              <a:avLst/>
              <a:gdLst>
                <a:gd name="connsiteX0" fmla="*/ 3034748 w 3034748"/>
                <a:gd name="connsiteY0" fmla="*/ 54599 h 3067102"/>
                <a:gd name="connsiteX1" fmla="*/ 2716696 w 3034748"/>
                <a:gd name="connsiteY1" fmla="*/ 279886 h 3067102"/>
                <a:gd name="connsiteX2" fmla="*/ 2027583 w 3034748"/>
                <a:gd name="connsiteY2" fmla="*/ 2227956 h 3067102"/>
                <a:gd name="connsiteX3" fmla="*/ 1417983 w 3034748"/>
                <a:gd name="connsiteY3" fmla="*/ 3062843 h 3067102"/>
                <a:gd name="connsiteX4" fmla="*/ 0 w 3034748"/>
                <a:gd name="connsiteY4" fmla="*/ 2492999 h 306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4748" h="3067102">
                  <a:moveTo>
                    <a:pt x="3034748" y="54599"/>
                  </a:moveTo>
                  <a:cubicBezTo>
                    <a:pt x="2959652" y="-13871"/>
                    <a:pt x="2884557" y="-82340"/>
                    <a:pt x="2716696" y="279886"/>
                  </a:cubicBezTo>
                  <a:cubicBezTo>
                    <a:pt x="2548835" y="642112"/>
                    <a:pt x="2244035" y="1764130"/>
                    <a:pt x="2027583" y="2227956"/>
                  </a:cubicBezTo>
                  <a:cubicBezTo>
                    <a:pt x="1811131" y="2691782"/>
                    <a:pt x="1755913" y="3018669"/>
                    <a:pt x="1417983" y="3062843"/>
                  </a:cubicBezTo>
                  <a:cubicBezTo>
                    <a:pt x="1080052" y="3107017"/>
                    <a:pt x="540026" y="2800008"/>
                    <a:pt x="0" y="2492999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4E27503D-BA2E-2D18-7B5D-2677B945E61C}"/>
                </a:ext>
              </a:extLst>
            </p:cNvPr>
            <p:cNvSpPr/>
            <p:nvPr/>
          </p:nvSpPr>
          <p:spPr>
            <a:xfrm rot="10800000">
              <a:off x="4455464" y="6217549"/>
              <a:ext cx="1464512" cy="73110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bg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537179E-7BA0-6658-BF1D-F719E4BCEC2C}"/>
                </a:ext>
              </a:extLst>
            </p:cNvPr>
            <p:cNvSpPr txBox="1"/>
            <p:nvPr/>
          </p:nvSpPr>
          <p:spPr>
            <a:xfrm>
              <a:off x="4503137" y="6316037"/>
              <a:ext cx="1522520" cy="2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accent1"/>
                  </a:solidFill>
                </a:rPr>
                <a:t>B2B due diligence</a:t>
              </a:r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4E8B2C74-E0C8-80E8-E1A4-1411B2C867EC}"/>
                </a:ext>
              </a:extLst>
            </p:cNvPr>
            <p:cNvSpPr/>
            <p:nvPr/>
          </p:nvSpPr>
          <p:spPr>
            <a:xfrm rot="10800000">
              <a:off x="9586392" y="6223551"/>
              <a:ext cx="1464512" cy="73110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bg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8399C58-14E4-EFE1-5A60-38E2EBF7A85C}"/>
                </a:ext>
              </a:extLst>
            </p:cNvPr>
            <p:cNvSpPr txBox="1"/>
            <p:nvPr/>
          </p:nvSpPr>
          <p:spPr>
            <a:xfrm>
              <a:off x="9611173" y="6316037"/>
              <a:ext cx="1522520" cy="2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accent6">
                      <a:lumMod val="75000"/>
                    </a:schemeClr>
                  </a:solidFill>
                </a:rPr>
                <a:t>Consumer choice</a:t>
              </a: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ECAC822-8E56-2567-7B2F-7C86D3B576E6}"/>
                </a:ext>
              </a:extLst>
            </p:cNvPr>
            <p:cNvSpPr/>
            <p:nvPr/>
          </p:nvSpPr>
          <p:spPr>
            <a:xfrm rot="10800000">
              <a:off x="7117486" y="6250983"/>
              <a:ext cx="1464512" cy="73110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bg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E24132A-85BA-0453-AEE0-609EDB856F6C}"/>
                </a:ext>
              </a:extLst>
            </p:cNvPr>
            <p:cNvSpPr txBox="1"/>
            <p:nvPr/>
          </p:nvSpPr>
          <p:spPr>
            <a:xfrm>
              <a:off x="7173202" y="6326070"/>
              <a:ext cx="1522520" cy="2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>
                  <a:solidFill>
                    <a:schemeClr val="accent2">
                      <a:lumMod val="75000"/>
                    </a:schemeClr>
                  </a:solidFill>
                </a:rPr>
                <a:t>G2B assessment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D2E6C8-A61C-D104-A2C0-9C14D2790FEF}"/>
                </a:ext>
              </a:extLst>
            </p:cNvPr>
            <p:cNvCxnSpPr>
              <a:cxnSpLocks/>
            </p:cNvCxnSpPr>
            <p:nvPr/>
          </p:nvCxnSpPr>
          <p:spPr>
            <a:xfrm>
              <a:off x="1651999" y="3494536"/>
              <a:ext cx="0" cy="95386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4E460F-C6D1-FE9D-5B40-F9BF0DE9A942}"/>
                </a:ext>
              </a:extLst>
            </p:cNvPr>
            <p:cNvCxnSpPr>
              <a:cxnSpLocks/>
            </p:cNvCxnSpPr>
            <p:nvPr/>
          </p:nvCxnSpPr>
          <p:spPr>
            <a:xfrm>
              <a:off x="1567454" y="5273297"/>
              <a:ext cx="0" cy="95386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4" descr="Chemical Plant 2 icon - Free vector (SVG) - Free PNG - Copyicon.com">
              <a:extLst>
                <a:ext uri="{FF2B5EF4-FFF2-40B4-BE49-F238E27FC236}">
                  <a16:creationId xmlns:a16="http://schemas.microsoft.com/office/drawing/2014/main" id="{B96CFD4D-4B47-A91F-5124-E9EBC2E22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1953" y="2999038"/>
              <a:ext cx="704043" cy="527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330C38C-D863-16ED-28C2-327AD3801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82293" y="4720438"/>
              <a:ext cx="908940" cy="6808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C09A5D-279D-8DD5-99AB-68A253397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5044" y="2821818"/>
              <a:ext cx="908940" cy="680884"/>
            </a:xfrm>
            <a:prstGeom prst="rect">
              <a:avLst/>
            </a:prstGeom>
          </p:spPr>
        </p:pic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E3541DEB-D0A9-DB53-81B3-5D3BF9FF9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524" y="5347251"/>
              <a:ext cx="458531" cy="40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E97FA27A-6F53-3D79-6247-4AC7E7FC5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832" y="5836630"/>
              <a:ext cx="458531" cy="40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6" descr="Digital Certificate Icon Vector Images (over 8,400)">
              <a:extLst>
                <a:ext uri="{FF2B5EF4-FFF2-40B4-BE49-F238E27FC236}">
                  <a16:creationId xmlns:a16="http://schemas.microsoft.com/office/drawing/2014/main" id="{D97EF620-D2B4-A94E-7012-2AD6EB6FBF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887" y="3531295"/>
              <a:ext cx="458531" cy="40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Digital Certificate Icon Vector Images (over 8,400)">
              <a:extLst>
                <a:ext uri="{FF2B5EF4-FFF2-40B4-BE49-F238E27FC236}">
                  <a16:creationId xmlns:a16="http://schemas.microsoft.com/office/drawing/2014/main" id="{AEB27442-D2B4-B9C6-8721-622A0C60D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555" y="3970614"/>
              <a:ext cx="458531" cy="40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525" y="2969118"/>
              <a:ext cx="569566" cy="45626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1136780" y="2666824"/>
              <a:ext cx="806362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Authority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2382526" y="2665914"/>
              <a:ext cx="1058902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Lithium Mine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355934" y="4616636"/>
              <a:ext cx="1041282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Copper Mine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548382" y="2666589"/>
              <a:ext cx="844810" cy="4693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Battery Maker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261176" y="2623494"/>
              <a:ext cx="878600" cy="469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dirty="0"/>
                <a:t>Processing</a:t>
              </a:r>
            </a:p>
            <a:p>
              <a:pPr algn="ctr"/>
              <a:r>
                <a:rPr lang="en-AU" sz="1400" dirty="0"/>
                <a:t>Plant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818934" y="2654941"/>
              <a:ext cx="1425983" cy="2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400" dirty="0"/>
                <a:t>Car Manufacturer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9967090" y="2777049"/>
              <a:ext cx="726489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Recycler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8420472" y="4310007"/>
              <a:ext cx="894457" cy="303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Authority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48711" y="2158886"/>
              <a:ext cx="441757" cy="353883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644891" y="2101630"/>
              <a:ext cx="1395974" cy="32511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11035" y="1815448"/>
              <a:ext cx="1231215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Sell new vehicle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4377886" y="2114297"/>
              <a:ext cx="1376887" cy="331845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H="1" flipV="1">
              <a:off x="1489509" y="2162852"/>
              <a:ext cx="1146150" cy="26254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4493768" y="1834511"/>
              <a:ext cx="1200046" cy="2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Ship metals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3006401" y="2162852"/>
              <a:ext cx="1146151" cy="266575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452270" y="1866144"/>
              <a:ext cx="954656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Compliance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7702979" y="5818579"/>
              <a:ext cx="1522520" cy="2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Ship materials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7604" y="3056734"/>
              <a:ext cx="510985" cy="42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C33BF7-501F-55C2-04D5-FBA8B12CC315}"/>
                </a:ext>
              </a:extLst>
            </p:cNvPr>
            <p:cNvCxnSpPr>
              <a:cxnSpLocks/>
            </p:cNvCxnSpPr>
            <p:nvPr/>
          </p:nvCxnSpPr>
          <p:spPr>
            <a:xfrm>
              <a:off x="2989514" y="3394484"/>
              <a:ext cx="0" cy="110899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EB232A5-52F1-AF85-824A-BFAEE18DF8CC}"/>
                </a:ext>
              </a:extLst>
            </p:cNvPr>
            <p:cNvCxnSpPr>
              <a:cxnSpLocks/>
            </p:cNvCxnSpPr>
            <p:nvPr/>
          </p:nvCxnSpPr>
          <p:spPr>
            <a:xfrm>
              <a:off x="4561557" y="3495743"/>
              <a:ext cx="0" cy="2229692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0A3811-4C39-DF5E-5FF0-A9578EFB87F0}"/>
                </a:ext>
              </a:extLst>
            </p:cNvPr>
            <p:cNvCxnSpPr>
              <a:cxnSpLocks/>
            </p:cNvCxnSpPr>
            <p:nvPr/>
          </p:nvCxnSpPr>
          <p:spPr>
            <a:xfrm>
              <a:off x="2972088" y="5274533"/>
              <a:ext cx="17100" cy="92576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2668DC-C8A1-82FB-608F-F7624E19C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5225" y="3597171"/>
              <a:ext cx="20863" cy="20786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4894396-4D9B-C4D7-637E-6DD9082843CC}"/>
                </a:ext>
              </a:extLst>
            </p:cNvPr>
            <p:cNvCxnSpPr>
              <a:cxnSpLocks/>
            </p:cNvCxnSpPr>
            <p:nvPr/>
          </p:nvCxnSpPr>
          <p:spPr>
            <a:xfrm>
              <a:off x="7293136" y="3676801"/>
              <a:ext cx="0" cy="19189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F4D0AD-DC2E-D821-B906-476D5B293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816" y="3731029"/>
              <a:ext cx="0" cy="162110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0799E68-69F4-3CD5-E5CC-D63DADFA2028}"/>
                </a:ext>
              </a:extLst>
            </p:cNvPr>
            <p:cNvCxnSpPr>
              <a:cxnSpLocks/>
            </p:cNvCxnSpPr>
            <p:nvPr/>
          </p:nvCxnSpPr>
          <p:spPr>
            <a:xfrm>
              <a:off x="8884111" y="3582690"/>
              <a:ext cx="0" cy="68351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6" descr="Digital Certificate Icon Vector Images (over 8,400)">
              <a:extLst>
                <a:ext uri="{FF2B5EF4-FFF2-40B4-BE49-F238E27FC236}">
                  <a16:creationId xmlns:a16="http://schemas.microsoft.com/office/drawing/2014/main" id="{54FF614E-7367-8A86-8887-67C5AE3EC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2970" y="4337829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7438B4-9DE0-00B3-7FFD-C9E9874EFA7A}"/>
                </a:ext>
              </a:extLst>
            </p:cNvPr>
            <p:cNvSpPr txBox="1"/>
            <p:nvPr/>
          </p:nvSpPr>
          <p:spPr>
            <a:xfrm>
              <a:off x="7553830" y="4237361"/>
              <a:ext cx="698007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Sale Event</a:t>
              </a:r>
            </a:p>
          </p:txBody>
        </p:sp>
        <p:pic>
          <p:nvPicPr>
            <p:cNvPr id="71" name="Picture 6" descr="Digital Certificate Icon Vector Images (over 8,400)">
              <a:extLst>
                <a:ext uri="{FF2B5EF4-FFF2-40B4-BE49-F238E27FC236}">
                  <a16:creationId xmlns:a16="http://schemas.microsoft.com/office/drawing/2014/main" id="{83BC5E57-A435-89FC-17D3-A88214D23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48300" y="3852039"/>
              <a:ext cx="472284" cy="42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518F16-342F-22E5-9A2A-A9C0F150EA3E}"/>
                </a:ext>
              </a:extLst>
            </p:cNvPr>
            <p:cNvSpPr txBox="1"/>
            <p:nvPr/>
          </p:nvSpPr>
          <p:spPr>
            <a:xfrm>
              <a:off x="10339841" y="3883809"/>
              <a:ext cx="963374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EPD</a:t>
              </a:r>
            </a:p>
          </p:txBody>
        </p:sp>
        <p:pic>
          <p:nvPicPr>
            <p:cNvPr id="88" name="Picture 6" descr="Digital Certificate Icon Vector Images (over 8,400)">
              <a:extLst>
                <a:ext uri="{FF2B5EF4-FFF2-40B4-BE49-F238E27FC236}">
                  <a16:creationId xmlns:a16="http://schemas.microsoft.com/office/drawing/2014/main" id="{867C3B6F-34AE-3D78-F8D3-36D615874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548" y="4660107"/>
              <a:ext cx="509814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13BD8AF-85AB-EC30-4EC8-774400A2A1D8}"/>
                </a:ext>
              </a:extLst>
            </p:cNvPr>
            <p:cNvSpPr txBox="1"/>
            <p:nvPr/>
          </p:nvSpPr>
          <p:spPr>
            <a:xfrm>
              <a:off x="6028767" y="4694588"/>
              <a:ext cx="963374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Product Passport</a:t>
              </a:r>
            </a:p>
          </p:txBody>
        </p:sp>
        <p:pic>
          <p:nvPicPr>
            <p:cNvPr id="90" name="Picture 6" descr="Digital Certificate Icon Vector Images (over 8,400)">
              <a:extLst>
                <a:ext uri="{FF2B5EF4-FFF2-40B4-BE49-F238E27FC236}">
                  <a16:creationId xmlns:a16="http://schemas.microsoft.com/office/drawing/2014/main" id="{FBD341BD-E2CE-97E5-6BD9-2778B399C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2880" y="4097963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19FBDE-B3A7-36DF-8FA6-87E20C084512}"/>
                </a:ext>
              </a:extLst>
            </p:cNvPr>
            <p:cNvSpPr txBox="1"/>
            <p:nvPr/>
          </p:nvSpPr>
          <p:spPr>
            <a:xfrm>
              <a:off x="6077177" y="4179753"/>
              <a:ext cx="656571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Sale Event</a:t>
              </a:r>
            </a:p>
          </p:txBody>
        </p:sp>
        <p:pic>
          <p:nvPicPr>
            <p:cNvPr id="9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9F434A49-DC03-D779-372D-A963F1FE4C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07" y="3709519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6" descr="Digital Certificate Icon Vector Images (over 8,400)">
              <a:extLst>
                <a:ext uri="{FF2B5EF4-FFF2-40B4-BE49-F238E27FC236}">
                  <a16:creationId xmlns:a16="http://schemas.microsoft.com/office/drawing/2014/main" id="{5021D938-5BA4-AF3F-47E4-8591BD71B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7782" y="4886002"/>
              <a:ext cx="509814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C516E3D-6BBC-86C6-1158-99CC04D49A3D}"/>
                </a:ext>
              </a:extLst>
            </p:cNvPr>
            <p:cNvSpPr txBox="1"/>
            <p:nvPr/>
          </p:nvSpPr>
          <p:spPr>
            <a:xfrm>
              <a:off x="7798552" y="4725990"/>
              <a:ext cx="612025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EU DPP</a:t>
              </a:r>
            </a:p>
          </p:txBody>
        </p:sp>
        <p:pic>
          <p:nvPicPr>
            <p:cNvPr id="98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19EBC36-ED9F-FA36-37EE-F56D3B7CC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2548" y="3590928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329540A-EDF9-7866-734C-9BF42B722820}"/>
                </a:ext>
              </a:extLst>
            </p:cNvPr>
            <p:cNvSpPr txBox="1"/>
            <p:nvPr/>
          </p:nvSpPr>
          <p:spPr>
            <a:xfrm>
              <a:off x="6070926" y="3559171"/>
              <a:ext cx="844810" cy="5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err="1"/>
                <a:t>Manuf-acturing</a:t>
              </a:r>
              <a:r>
                <a:rPr lang="en-AU" sz="1100" dirty="0"/>
                <a:t> Event</a:t>
              </a:r>
            </a:p>
          </p:txBody>
        </p:sp>
        <p:pic>
          <p:nvPicPr>
            <p:cNvPr id="111" name="Picture 6" descr="Digital Certificate Icon Vector Images (over 8,400)">
              <a:extLst>
                <a:ext uri="{FF2B5EF4-FFF2-40B4-BE49-F238E27FC236}">
                  <a16:creationId xmlns:a16="http://schemas.microsoft.com/office/drawing/2014/main" id="{D8EEA337-94FE-2200-E469-273C67BD6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745" y="3536857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F3816DB-7F50-6B3E-ED95-D45BD82BBEBC}"/>
                </a:ext>
              </a:extLst>
            </p:cNvPr>
            <p:cNvSpPr txBox="1"/>
            <p:nvPr/>
          </p:nvSpPr>
          <p:spPr>
            <a:xfrm>
              <a:off x="4721331" y="3576504"/>
              <a:ext cx="1070266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Processing event</a:t>
              </a:r>
            </a:p>
          </p:txBody>
        </p:sp>
        <p:pic>
          <p:nvPicPr>
            <p:cNvPr id="11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6DD8E20B-5FC3-46D5-6375-D5D0E636E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5896" y="4595229"/>
              <a:ext cx="509814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17A508-4D7F-818C-FE0B-3C83C198C55B}"/>
                </a:ext>
              </a:extLst>
            </p:cNvPr>
            <p:cNvSpPr txBox="1"/>
            <p:nvPr/>
          </p:nvSpPr>
          <p:spPr>
            <a:xfrm>
              <a:off x="4681089" y="4660232"/>
              <a:ext cx="897204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Product Passport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1949E33-5113-DAEA-B7C7-98A0165DDA83}"/>
                </a:ext>
              </a:extLst>
            </p:cNvPr>
            <p:cNvSpPr txBox="1"/>
            <p:nvPr/>
          </p:nvSpPr>
          <p:spPr>
            <a:xfrm>
              <a:off x="1639157" y="3538868"/>
              <a:ext cx="784669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Guarantee of origin</a:t>
              </a:r>
            </a:p>
          </p:txBody>
        </p:sp>
        <p:pic>
          <p:nvPicPr>
            <p:cNvPr id="135" name="Picture 6" descr="Digital Certificate Icon Vector Images (over 8,400)">
              <a:extLst>
                <a:ext uri="{FF2B5EF4-FFF2-40B4-BE49-F238E27FC236}">
                  <a16:creationId xmlns:a16="http://schemas.microsoft.com/office/drawing/2014/main" id="{A8FF1E63-F158-01A4-AE61-979AF45C1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3994" y="3479547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D238F3C-179C-A371-B14C-7DCCB06846CC}"/>
                </a:ext>
              </a:extLst>
            </p:cNvPr>
            <p:cNvSpPr txBox="1"/>
            <p:nvPr/>
          </p:nvSpPr>
          <p:spPr>
            <a:xfrm>
              <a:off x="3075846" y="3583626"/>
              <a:ext cx="963374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Sale Event</a:t>
              </a:r>
            </a:p>
          </p:txBody>
        </p:sp>
        <p:pic>
          <p:nvPicPr>
            <p:cNvPr id="137" name="Picture 6" descr="Digital Certificate Icon Vector Images (over 8,400)">
              <a:extLst>
                <a:ext uri="{FF2B5EF4-FFF2-40B4-BE49-F238E27FC236}">
                  <a16:creationId xmlns:a16="http://schemas.microsoft.com/office/drawing/2014/main" id="{543BEDEE-BD17-C4D6-AD1D-4186C3A75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637" y="3973241"/>
              <a:ext cx="509814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A9698A6-1763-1BBC-6152-AE5B7960344C}"/>
                </a:ext>
              </a:extLst>
            </p:cNvPr>
            <p:cNvSpPr txBox="1"/>
            <p:nvPr/>
          </p:nvSpPr>
          <p:spPr>
            <a:xfrm>
              <a:off x="3073543" y="4020443"/>
              <a:ext cx="963374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Mineral Passport</a:t>
              </a:r>
            </a:p>
          </p:txBody>
        </p:sp>
        <p:pic>
          <p:nvPicPr>
            <p:cNvPr id="12" name="Picture 6" descr="Factory Icon in Material Design">
              <a:extLst>
                <a:ext uri="{FF2B5EF4-FFF2-40B4-BE49-F238E27FC236}">
                  <a16:creationId xmlns:a16="http://schemas.microsoft.com/office/drawing/2014/main" id="{D8B9AF63-CA0C-E562-B843-299D92CFD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8985" y="2967914"/>
              <a:ext cx="714208" cy="535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4" descr="Car manufacturing - Free industry icons">
              <a:extLst>
                <a:ext uri="{FF2B5EF4-FFF2-40B4-BE49-F238E27FC236}">
                  <a16:creationId xmlns:a16="http://schemas.microsoft.com/office/drawing/2014/main" id="{22BFEEBD-27FB-53DC-D9FD-06DC8A1119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5242" y="3100089"/>
              <a:ext cx="605469" cy="453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D3ADBC5-9A66-F452-EBBE-F2F22D496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7487" y="5825033"/>
              <a:ext cx="509814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47AFE8-E587-A4BB-DEBF-E54225682622}"/>
                </a:ext>
              </a:extLst>
            </p:cNvPr>
            <p:cNvSpPr txBox="1"/>
            <p:nvPr/>
          </p:nvSpPr>
          <p:spPr>
            <a:xfrm>
              <a:off x="3029101" y="5825033"/>
              <a:ext cx="963374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Mineral Passport</a:t>
              </a:r>
            </a:p>
          </p:txBody>
        </p:sp>
        <p:pic>
          <p:nvPicPr>
            <p:cNvPr id="19" name="Picture 6" descr="Digital Certificate Icon Vector Images (over 8,400)">
              <a:extLst>
                <a:ext uri="{FF2B5EF4-FFF2-40B4-BE49-F238E27FC236}">
                  <a16:creationId xmlns:a16="http://schemas.microsoft.com/office/drawing/2014/main" id="{E29028D5-9E96-AFD8-9852-5CF412F53F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0651" y="5303828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31991E-BACF-53C1-F52A-616CC27DC9F5}"/>
                </a:ext>
              </a:extLst>
            </p:cNvPr>
            <p:cNvSpPr txBox="1"/>
            <p:nvPr/>
          </p:nvSpPr>
          <p:spPr>
            <a:xfrm>
              <a:off x="3017888" y="5353606"/>
              <a:ext cx="683154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Sale Event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D2FFEF3-5CB1-B81C-D78E-72D2520A2E10}"/>
                </a:ext>
              </a:extLst>
            </p:cNvPr>
            <p:cNvSpPr/>
            <p:nvPr/>
          </p:nvSpPr>
          <p:spPr>
            <a:xfrm flipV="1">
              <a:off x="6038910" y="2084860"/>
              <a:ext cx="1376887" cy="36281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976A49B-B87A-DA3B-2EF0-5C5460B62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151623" y="2149088"/>
              <a:ext cx="382509" cy="37347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B4AADA-BF5A-19C3-B474-DB27A1EED7C4}"/>
                </a:ext>
              </a:extLst>
            </p:cNvPr>
            <p:cNvSpPr txBox="1"/>
            <p:nvPr/>
          </p:nvSpPr>
          <p:spPr>
            <a:xfrm>
              <a:off x="1692269" y="4004220"/>
              <a:ext cx="784669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Mining permit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E7DB6C-2BCF-435D-E301-8C038DC51B5C}"/>
                </a:ext>
              </a:extLst>
            </p:cNvPr>
            <p:cNvSpPr txBox="1"/>
            <p:nvPr/>
          </p:nvSpPr>
          <p:spPr>
            <a:xfrm>
              <a:off x="1632722" y="5312357"/>
              <a:ext cx="784669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Guarantee of origin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CCED9B3-7C15-58A7-F5EC-6982E0117647}"/>
                </a:ext>
              </a:extLst>
            </p:cNvPr>
            <p:cNvSpPr txBox="1"/>
            <p:nvPr/>
          </p:nvSpPr>
          <p:spPr>
            <a:xfrm>
              <a:off x="1650830" y="5836630"/>
              <a:ext cx="784669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Mining permit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17CD0CF-C292-BC75-304C-B1569DA7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8832" y="4828029"/>
              <a:ext cx="569566" cy="45626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B02A83-7747-04CB-04BB-5CB4E7EDC69C}"/>
                </a:ext>
              </a:extLst>
            </p:cNvPr>
            <p:cNvSpPr txBox="1"/>
            <p:nvPr/>
          </p:nvSpPr>
          <p:spPr>
            <a:xfrm>
              <a:off x="3128829" y="1852231"/>
              <a:ext cx="716095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Ship ore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BA063F3-96A3-E3CF-5385-AD7CE0CFA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75082" y="2190197"/>
              <a:ext cx="501691" cy="401895"/>
            </a:xfrm>
            <a:prstGeom prst="rect">
              <a:avLst/>
            </a:prstGeom>
          </p:spPr>
        </p:pic>
        <p:pic>
          <p:nvPicPr>
            <p:cNvPr id="7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C3F446A-1C56-6519-30A6-3D82A0C22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87" y="4047111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708583-CD07-74FD-564B-98CF4E5BB115}"/>
                </a:ext>
              </a:extLst>
            </p:cNvPr>
            <p:cNvSpPr txBox="1"/>
            <p:nvPr/>
          </p:nvSpPr>
          <p:spPr>
            <a:xfrm>
              <a:off x="4714640" y="4122958"/>
              <a:ext cx="963374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Sale Event</a:t>
              </a:r>
            </a:p>
          </p:txBody>
        </p:sp>
        <p:pic>
          <p:nvPicPr>
            <p:cNvPr id="17" name="Picture 6" descr="Digital Certificate Icon Vector Images (over 8,400)">
              <a:extLst>
                <a:ext uri="{FF2B5EF4-FFF2-40B4-BE49-F238E27FC236}">
                  <a16:creationId xmlns:a16="http://schemas.microsoft.com/office/drawing/2014/main" id="{C4B4C917-D609-3321-5B08-05F693A85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8134" y="5186330"/>
              <a:ext cx="458531" cy="40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1359A5-D494-356B-D2BE-BACEC92090E2}"/>
                </a:ext>
              </a:extLst>
            </p:cNvPr>
            <p:cNvSpPr txBox="1"/>
            <p:nvPr/>
          </p:nvSpPr>
          <p:spPr>
            <a:xfrm>
              <a:off x="4697351" y="5274987"/>
              <a:ext cx="600115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EPD</a:t>
              </a:r>
            </a:p>
          </p:txBody>
        </p:sp>
        <p:pic>
          <p:nvPicPr>
            <p:cNvPr id="4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67DD1FA7-97F4-8C2D-3814-BEC63D202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664" y="5188739"/>
              <a:ext cx="458531" cy="409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162E52E-51A6-BE8A-328E-30371BEC0A7C}"/>
                </a:ext>
              </a:extLst>
            </p:cNvPr>
            <p:cNvSpPr txBox="1"/>
            <p:nvPr/>
          </p:nvSpPr>
          <p:spPr>
            <a:xfrm>
              <a:off x="6124881" y="5277395"/>
              <a:ext cx="600115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EPD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5DCD55-8CF0-2A2B-7BB1-1EB9329291CA}"/>
                </a:ext>
              </a:extLst>
            </p:cNvPr>
            <p:cNvSpPr txBox="1"/>
            <p:nvPr/>
          </p:nvSpPr>
          <p:spPr>
            <a:xfrm>
              <a:off x="6037319" y="1839346"/>
              <a:ext cx="1459804" cy="276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400" dirty="0"/>
                <a:t>Ship batteries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A53C9D-ADB8-D9BC-0CA0-6F6E0B221BC2}"/>
                </a:ext>
              </a:extLst>
            </p:cNvPr>
            <p:cNvSpPr txBox="1"/>
            <p:nvPr/>
          </p:nvSpPr>
          <p:spPr>
            <a:xfrm>
              <a:off x="1132200" y="4619756"/>
              <a:ext cx="806362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Authority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EB214CC2-DEAE-6CD9-41AA-9132AA53B24A}"/>
                </a:ext>
              </a:extLst>
            </p:cNvPr>
            <p:cNvSpPr/>
            <p:nvPr/>
          </p:nvSpPr>
          <p:spPr>
            <a:xfrm>
              <a:off x="1015631" y="2597136"/>
              <a:ext cx="2815653" cy="1892049"/>
            </a:xfrm>
            <a:prstGeom prst="roundRect">
              <a:avLst>
                <a:gd name="adj" fmla="val 9393"/>
              </a:avLst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076C8E2-D8C1-FA3D-504E-84EDBDA9F197}"/>
                </a:ext>
              </a:extLst>
            </p:cNvPr>
            <p:cNvSpPr/>
            <p:nvPr/>
          </p:nvSpPr>
          <p:spPr>
            <a:xfrm>
              <a:off x="1012697" y="4600894"/>
              <a:ext cx="2815653" cy="1766034"/>
            </a:xfrm>
            <a:prstGeom prst="roundRect">
              <a:avLst>
                <a:gd name="adj" fmla="val 10878"/>
              </a:avLst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3BB94D-14C8-FA62-6BF6-2A1CD0871A3B}"/>
                </a:ext>
              </a:extLst>
            </p:cNvPr>
            <p:cNvSpPr txBox="1"/>
            <p:nvPr/>
          </p:nvSpPr>
          <p:spPr>
            <a:xfrm>
              <a:off x="662009" y="4586597"/>
              <a:ext cx="766470" cy="80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3600" dirty="0"/>
                <a:t>🇨🇦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4BCDBB-DCF4-1A66-F7AB-95D887C3220A}"/>
                </a:ext>
              </a:extLst>
            </p:cNvPr>
            <p:cNvSpPr txBox="1"/>
            <p:nvPr/>
          </p:nvSpPr>
          <p:spPr>
            <a:xfrm>
              <a:off x="641157" y="2629986"/>
              <a:ext cx="766470" cy="800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  <a:p>
              <a:r>
                <a:rPr lang="en-US" sz="3600" dirty="0"/>
                <a:t>🇦🇺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A9F1E855-EB05-563D-DE74-2457A67362EB}"/>
                </a:ext>
              </a:extLst>
            </p:cNvPr>
            <p:cNvSpPr/>
            <p:nvPr/>
          </p:nvSpPr>
          <p:spPr>
            <a:xfrm>
              <a:off x="3990538" y="2605790"/>
              <a:ext cx="2710795" cy="3096145"/>
            </a:xfrm>
            <a:prstGeom prst="roundRect">
              <a:avLst>
                <a:gd name="adj" fmla="val 9998"/>
              </a:avLst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8471BB5-0C67-4B7C-1566-300EE36CE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6221" y="5392928"/>
              <a:ext cx="545947" cy="437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2D09B7F-1FC5-EC82-56EC-133902950E8B}"/>
                </a:ext>
              </a:extLst>
            </p:cNvPr>
            <p:cNvSpPr/>
            <p:nvPr/>
          </p:nvSpPr>
          <p:spPr>
            <a:xfrm>
              <a:off x="6872892" y="2599883"/>
              <a:ext cx="2655164" cy="3096145"/>
            </a:xfrm>
            <a:prstGeom prst="roundRect">
              <a:avLst>
                <a:gd name="adj" fmla="val 9588"/>
              </a:avLst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pic>
          <p:nvPicPr>
            <p:cNvPr id="1028" name="Picture 4" descr="European Union Waved Flag Icon | Waved Flags Iconpack | Wikipedia Authors">
              <a:extLst>
                <a:ext uri="{FF2B5EF4-FFF2-40B4-BE49-F238E27FC236}">
                  <a16:creationId xmlns:a16="http://schemas.microsoft.com/office/drawing/2014/main" id="{CC808EE1-6E1C-EC2E-57DA-4DB6358BB3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2871" y="5504077"/>
              <a:ext cx="514096" cy="411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89528E-ECA4-5915-8B19-F3F4CE020EC6}"/>
                </a:ext>
              </a:extLst>
            </p:cNvPr>
            <p:cNvSpPr txBox="1"/>
            <p:nvPr/>
          </p:nvSpPr>
          <p:spPr>
            <a:xfrm>
              <a:off x="7592269" y="3649455"/>
              <a:ext cx="844810" cy="5383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 err="1"/>
                <a:t>Manuf-acturing</a:t>
              </a:r>
              <a:r>
                <a:rPr lang="en-AU" sz="1100" dirty="0"/>
                <a:t> Event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C7CB30B-6878-9111-EDE0-E2DE8BFC77BB}"/>
                </a:ext>
              </a:extLst>
            </p:cNvPr>
            <p:cNvSpPr txBox="1"/>
            <p:nvPr/>
          </p:nvSpPr>
          <p:spPr>
            <a:xfrm>
              <a:off x="8329814" y="2736752"/>
              <a:ext cx="851879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Consumer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A90A109-119E-3C99-5955-010DA07C3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21647" y="2144541"/>
              <a:ext cx="441757" cy="353883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76DE1FF-07AA-C504-9BC4-41FF24205D42}"/>
                </a:ext>
              </a:extLst>
            </p:cNvPr>
            <p:cNvSpPr/>
            <p:nvPr/>
          </p:nvSpPr>
          <p:spPr>
            <a:xfrm>
              <a:off x="9693728" y="2592092"/>
              <a:ext cx="1390132" cy="3089371"/>
            </a:xfrm>
            <a:prstGeom prst="round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pic>
          <p:nvPicPr>
            <p:cNvPr id="85" name="Picture 6" descr="Digital Certificate Icon Vector Images (over 8,400)">
              <a:extLst>
                <a:ext uri="{FF2B5EF4-FFF2-40B4-BE49-F238E27FC236}">
                  <a16:creationId xmlns:a16="http://schemas.microsoft.com/office/drawing/2014/main" id="{AE55B9FB-243B-C792-CE18-54D7E9972B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005" y="4937973"/>
              <a:ext cx="509814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 descr="Digital Certificate Icon Vector Images (over 8,400)">
              <a:extLst>
                <a:ext uri="{FF2B5EF4-FFF2-40B4-BE49-F238E27FC236}">
                  <a16:creationId xmlns:a16="http://schemas.microsoft.com/office/drawing/2014/main" id="{2397F261-5218-4A5F-1373-1532DB20F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005" y="4339542"/>
              <a:ext cx="509815" cy="455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C168F7-4102-FFFB-1BB1-9FBB00051D05}"/>
                </a:ext>
              </a:extLst>
            </p:cNvPr>
            <p:cNvSpPr txBox="1"/>
            <p:nvPr/>
          </p:nvSpPr>
          <p:spPr>
            <a:xfrm>
              <a:off x="10304137" y="4449605"/>
              <a:ext cx="963374" cy="23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Sale Event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AB203AC-BBF3-D8A8-7B4C-4B9501D0C8DF}"/>
                </a:ext>
              </a:extLst>
            </p:cNvPr>
            <p:cNvSpPr txBox="1"/>
            <p:nvPr/>
          </p:nvSpPr>
          <p:spPr>
            <a:xfrm>
              <a:off x="10363209" y="4984500"/>
              <a:ext cx="659695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Material passport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67693B8-E46E-293F-7C70-4AF02C9FA0C5}"/>
                </a:ext>
              </a:extLst>
            </p:cNvPr>
            <p:cNvCxnSpPr>
              <a:cxnSpLocks/>
            </p:cNvCxnSpPr>
            <p:nvPr/>
          </p:nvCxnSpPr>
          <p:spPr>
            <a:xfrm>
              <a:off x="8894737" y="5103404"/>
              <a:ext cx="7078" cy="50819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7A1C32D-B0A2-B832-14AE-4FA011A53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9273" y="5220249"/>
              <a:ext cx="472284" cy="421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0F0A57C-01B8-5164-3383-F2C8A98920FF}"/>
                </a:ext>
              </a:extLst>
            </p:cNvPr>
            <p:cNvSpPr/>
            <p:nvPr/>
          </p:nvSpPr>
          <p:spPr>
            <a:xfrm flipV="1">
              <a:off x="9234018" y="2088935"/>
              <a:ext cx="1395974" cy="32511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D44B261-ADD7-DFAB-CF0F-110F001F1E82}"/>
                </a:ext>
              </a:extLst>
            </p:cNvPr>
            <p:cNvSpPr txBox="1"/>
            <p:nvPr/>
          </p:nvSpPr>
          <p:spPr>
            <a:xfrm>
              <a:off x="9345851" y="1831957"/>
              <a:ext cx="1283132" cy="276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/>
                <a:t>Sell used battery</a:t>
              </a: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A46071EA-2AED-B74B-26F2-E4B3B2A18412}"/>
                </a:ext>
              </a:extLst>
            </p:cNvPr>
            <p:cNvSpPr/>
            <p:nvPr/>
          </p:nvSpPr>
          <p:spPr>
            <a:xfrm rot="10800000" flipV="1">
              <a:off x="5945257" y="5733999"/>
              <a:ext cx="3762273" cy="38532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5046B41-6298-6AE8-1459-4AF53461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7731" y="5666405"/>
              <a:ext cx="441757" cy="353883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4B5AE1F-93C3-17DA-1917-09E51BF20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9315" y="3599499"/>
              <a:ext cx="797388" cy="63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939C3BE-C83F-BD6D-FDC1-A41687361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3529" y="3813395"/>
              <a:ext cx="276291" cy="221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Recycle symbol - Free arrows icons">
              <a:extLst>
                <a:ext uri="{FF2B5EF4-FFF2-40B4-BE49-F238E27FC236}">
                  <a16:creationId xmlns:a16="http://schemas.microsoft.com/office/drawing/2014/main" id="{687C9556-439B-B194-862E-8FD8CBE35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0576" y="3063505"/>
              <a:ext cx="628646" cy="503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2761A3A8-EE25-63F9-9307-B89DC2229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22351" y="2146527"/>
              <a:ext cx="382509" cy="373478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C3B011B-B732-B665-EBFD-49A465D2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8203" y="4574671"/>
              <a:ext cx="569566" cy="456268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DCE43E-7159-9BF1-1F7A-1F5BDB5800E1}"/>
                </a:ext>
              </a:extLst>
            </p:cNvPr>
            <p:cNvSpPr txBox="1"/>
            <p:nvPr/>
          </p:nvSpPr>
          <p:spPr>
            <a:xfrm>
              <a:off x="8952686" y="5220543"/>
              <a:ext cx="724802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CBAM tariff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0852817-E09D-504B-12A7-42D24299A783}"/>
                </a:ext>
              </a:extLst>
            </p:cNvPr>
            <p:cNvSpPr txBox="1"/>
            <p:nvPr/>
          </p:nvSpPr>
          <p:spPr>
            <a:xfrm>
              <a:off x="7627855" y="5278829"/>
              <a:ext cx="726100" cy="386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/>
                <a:t>Battery passport</a:t>
              </a:r>
            </a:p>
          </p:txBody>
        </p:sp>
        <p:pic>
          <p:nvPicPr>
            <p:cNvPr id="1036" name="Picture 12" descr="compliance&quot; Icon - Download for free – Iconduck">
              <a:extLst>
                <a:ext uri="{FF2B5EF4-FFF2-40B4-BE49-F238E27FC236}">
                  <a16:creationId xmlns:a16="http://schemas.microsoft.com/office/drawing/2014/main" id="{8F9B53D5-9F6B-B1CB-D5BA-E05A77748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383" y="2250980"/>
              <a:ext cx="255136" cy="24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8D0C0E1-EDB9-4D44-ADBC-AFA69883E004}"/>
                </a:ext>
              </a:extLst>
            </p:cNvPr>
            <p:cNvSpPr/>
            <p:nvPr/>
          </p:nvSpPr>
          <p:spPr>
            <a:xfrm rot="10800000">
              <a:off x="7650968" y="5173105"/>
              <a:ext cx="949210" cy="8986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bg1"/>
                </a:solidFill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7635BA3E-6460-04D6-F2FA-F2075E4ADEE3}"/>
                </a:ext>
              </a:extLst>
            </p:cNvPr>
            <p:cNvSpPr/>
            <p:nvPr/>
          </p:nvSpPr>
          <p:spPr>
            <a:xfrm>
              <a:off x="6143588" y="4011657"/>
              <a:ext cx="1139569" cy="1292171"/>
            </a:xfrm>
            <a:custGeom>
              <a:avLst/>
              <a:gdLst>
                <a:gd name="connsiteX0" fmla="*/ 1285461 w 1285461"/>
                <a:gd name="connsiteY0" fmla="*/ 2093900 h 2093900"/>
                <a:gd name="connsiteX1" fmla="*/ 1139687 w 1285461"/>
                <a:gd name="connsiteY1" fmla="*/ 1881865 h 2093900"/>
                <a:gd name="connsiteX2" fmla="*/ 1020417 w 1285461"/>
                <a:gd name="connsiteY2" fmla="*/ 887952 h 2093900"/>
                <a:gd name="connsiteX3" fmla="*/ 1232452 w 1285461"/>
                <a:gd name="connsiteY3" fmla="*/ 56 h 2093900"/>
                <a:gd name="connsiteX4" fmla="*/ 728870 w 1285461"/>
                <a:gd name="connsiteY4" fmla="*/ 927708 h 2093900"/>
                <a:gd name="connsiteX5" fmla="*/ 0 w 1285461"/>
                <a:gd name="connsiteY5" fmla="*/ 1391534 h 209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461" h="2093900">
                  <a:moveTo>
                    <a:pt x="1285461" y="2093900"/>
                  </a:moveTo>
                  <a:cubicBezTo>
                    <a:pt x="1234661" y="2088378"/>
                    <a:pt x="1183861" y="2082856"/>
                    <a:pt x="1139687" y="1881865"/>
                  </a:cubicBezTo>
                  <a:cubicBezTo>
                    <a:pt x="1095513" y="1680874"/>
                    <a:pt x="1004956" y="1201587"/>
                    <a:pt x="1020417" y="887952"/>
                  </a:cubicBezTo>
                  <a:cubicBezTo>
                    <a:pt x="1035878" y="574317"/>
                    <a:pt x="1281043" y="-6570"/>
                    <a:pt x="1232452" y="56"/>
                  </a:cubicBezTo>
                  <a:cubicBezTo>
                    <a:pt x="1183861" y="6682"/>
                    <a:pt x="934279" y="695795"/>
                    <a:pt x="728870" y="927708"/>
                  </a:cubicBezTo>
                  <a:cubicBezTo>
                    <a:pt x="523461" y="1159621"/>
                    <a:pt x="261730" y="1275577"/>
                    <a:pt x="0" y="1391534"/>
                  </a:cubicBezTo>
                </a:path>
              </a:pathLst>
            </a:custGeom>
            <a:noFill/>
            <a:ln w="38100">
              <a:solidFill>
                <a:schemeClr val="accent2">
                  <a:lumMod val="75000"/>
                </a:schemeClr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5CE85-6DCA-A686-6348-FF6B97092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9378A2-17C0-95D8-C289-197603EF0B30}"/>
              </a:ext>
            </a:extLst>
          </p:cNvPr>
          <p:cNvSpPr txBox="1"/>
          <p:nvPr/>
        </p:nvSpPr>
        <p:spPr>
          <a:xfrm>
            <a:off x="641157" y="378092"/>
            <a:ext cx="9209765" cy="64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And complements other initiatives.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7D361F-3E32-16A2-F71F-E949CB605DEB}"/>
              </a:ext>
            </a:extLst>
          </p:cNvPr>
          <p:cNvSpPr txBox="1"/>
          <p:nvPr/>
        </p:nvSpPr>
        <p:spPr>
          <a:xfrm>
            <a:off x="641157" y="1073362"/>
            <a:ext cx="10595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Regulatory passports </a:t>
            </a:r>
            <a:r>
              <a:rPr lang="en-AU" sz="2400" dirty="0"/>
              <a:t>: UNTP provides the cross-border upstream data</a:t>
            </a:r>
          </a:p>
          <a:p>
            <a:r>
              <a:rPr lang="en-AU" sz="2400" b="1" dirty="0"/>
              <a:t>Industry passports </a:t>
            </a:r>
            <a:r>
              <a:rPr lang="en-AU" sz="2400" dirty="0"/>
              <a:t>: UNTP provides the interoperable cross-industry core.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D6AA74-2B84-3B51-1949-52449C5C53BF}"/>
              </a:ext>
            </a:extLst>
          </p:cNvPr>
          <p:cNvGrpSpPr/>
          <p:nvPr/>
        </p:nvGrpSpPr>
        <p:grpSpPr>
          <a:xfrm>
            <a:off x="269985" y="2219358"/>
            <a:ext cx="7217251" cy="3663141"/>
            <a:chOff x="269985" y="2219358"/>
            <a:chExt cx="7217251" cy="3663141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52B8AFE-8277-1184-4A5E-C06385A501F9}"/>
                </a:ext>
              </a:extLst>
            </p:cNvPr>
            <p:cNvSpPr/>
            <p:nvPr/>
          </p:nvSpPr>
          <p:spPr>
            <a:xfrm>
              <a:off x="269985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Raw Materials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1459A3D-49ED-1D0D-1843-6499950DABCC}"/>
                </a:ext>
              </a:extLst>
            </p:cNvPr>
            <p:cNvSpPr/>
            <p:nvPr/>
          </p:nvSpPr>
          <p:spPr>
            <a:xfrm>
              <a:off x="1545729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Processed Materials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BA612D-3C24-3648-EF77-C03C8B93990F}"/>
                </a:ext>
              </a:extLst>
            </p:cNvPr>
            <p:cNvSpPr/>
            <p:nvPr/>
          </p:nvSpPr>
          <p:spPr>
            <a:xfrm>
              <a:off x="2821473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Subcomponent Production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191DCF2-9462-69AB-15F2-2DA0F0AFA693}"/>
                </a:ext>
              </a:extLst>
            </p:cNvPr>
            <p:cNvSpPr/>
            <p:nvPr/>
          </p:nvSpPr>
          <p:spPr>
            <a:xfrm>
              <a:off x="4097217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Component Production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FB2D0B5-4061-B768-B5ED-5151A1A6957B}"/>
                </a:ext>
              </a:extLst>
            </p:cNvPr>
            <p:cNvSpPr/>
            <p:nvPr/>
          </p:nvSpPr>
          <p:spPr>
            <a:xfrm>
              <a:off x="5351509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Assembly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3D75A25-F6F4-2D42-29D3-0FC7F5EAE632}"/>
                </a:ext>
              </a:extLst>
            </p:cNvPr>
            <p:cNvSpPr/>
            <p:nvPr/>
          </p:nvSpPr>
          <p:spPr>
            <a:xfrm>
              <a:off x="434546" y="4449267"/>
              <a:ext cx="823784" cy="313200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Organisation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8205AE3-CFD1-5364-D6F7-85E742B11A35}"/>
                </a:ext>
              </a:extLst>
            </p:cNvPr>
            <p:cNvSpPr/>
            <p:nvPr/>
          </p:nvSpPr>
          <p:spPr>
            <a:xfrm>
              <a:off x="1708395" y="4449267"/>
              <a:ext cx="823784" cy="313200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Organisation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B4DD3F-7414-2410-054F-7357C98DE0CD}"/>
                </a:ext>
              </a:extLst>
            </p:cNvPr>
            <p:cNvSpPr/>
            <p:nvPr/>
          </p:nvSpPr>
          <p:spPr>
            <a:xfrm>
              <a:off x="2982244" y="4449267"/>
              <a:ext cx="823784" cy="313200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Organisation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203885-1318-FB9B-5E55-370AE2A0AAF4}"/>
                </a:ext>
              </a:extLst>
            </p:cNvPr>
            <p:cNvSpPr/>
            <p:nvPr/>
          </p:nvSpPr>
          <p:spPr>
            <a:xfrm>
              <a:off x="4256093" y="4449267"/>
              <a:ext cx="823784" cy="313200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Organisation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0449630-FAC9-1DC7-70D4-96C59551C23B}"/>
                </a:ext>
              </a:extLst>
            </p:cNvPr>
            <p:cNvSpPr/>
            <p:nvPr/>
          </p:nvSpPr>
          <p:spPr>
            <a:xfrm>
              <a:off x="5529942" y="4449267"/>
              <a:ext cx="823784" cy="313200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Organisation</a:t>
              </a: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6AD6A33-8F65-BF14-43D8-4F09EE85ADAB}"/>
                </a:ext>
              </a:extLst>
            </p:cNvPr>
            <p:cNvSpPr/>
            <p:nvPr/>
          </p:nvSpPr>
          <p:spPr>
            <a:xfrm rot="18840301">
              <a:off x="475903" y="4111035"/>
              <a:ext cx="1764957" cy="1777971"/>
            </a:xfrm>
            <a:prstGeom prst="arc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97E09FCE-AF10-A01B-B571-7B1F23AD927A}"/>
                </a:ext>
              </a:extLst>
            </p:cNvPr>
            <p:cNvSpPr/>
            <p:nvPr/>
          </p:nvSpPr>
          <p:spPr>
            <a:xfrm rot="18840301">
              <a:off x="1784539" y="4111035"/>
              <a:ext cx="1764957" cy="1777971"/>
            </a:xfrm>
            <a:prstGeom prst="arc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4D9318D-6EFD-F687-C67C-318FBC2C6F18}"/>
                </a:ext>
              </a:extLst>
            </p:cNvPr>
            <p:cNvSpPr/>
            <p:nvPr/>
          </p:nvSpPr>
          <p:spPr>
            <a:xfrm rot="18840301">
              <a:off x="3095357" y="4111035"/>
              <a:ext cx="1764957" cy="1777971"/>
            </a:xfrm>
            <a:prstGeom prst="arc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C0DE6256-3F19-F83F-2130-B21EE09FE806}"/>
                </a:ext>
              </a:extLst>
            </p:cNvPr>
            <p:cNvSpPr/>
            <p:nvPr/>
          </p:nvSpPr>
          <p:spPr>
            <a:xfrm rot="18840301">
              <a:off x="4417988" y="4111035"/>
              <a:ext cx="1764957" cy="1777971"/>
            </a:xfrm>
            <a:prstGeom prst="arc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C2C0AAFD-CBE8-A615-F45E-730D61B07E27}"/>
                </a:ext>
              </a:extLst>
            </p:cNvPr>
            <p:cNvSpPr/>
            <p:nvPr/>
          </p:nvSpPr>
          <p:spPr>
            <a:xfrm rot="18840301">
              <a:off x="5715772" y="4111035"/>
              <a:ext cx="1764957" cy="1777971"/>
            </a:xfrm>
            <a:prstGeom prst="arc">
              <a:avLst/>
            </a:prstGeom>
            <a:ln w="28575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Connecteur droit avec flèche 24">
              <a:extLst>
                <a:ext uri="{FF2B5EF4-FFF2-40B4-BE49-F238E27FC236}">
                  <a16:creationId xmlns:a16="http://schemas.microsoft.com/office/drawing/2014/main" id="{C0C54127-2C0F-C726-3B32-D10B37194AF0}"/>
                </a:ext>
              </a:extLst>
            </p:cNvPr>
            <p:cNvCxnSpPr/>
            <p:nvPr/>
          </p:nvCxnSpPr>
          <p:spPr>
            <a:xfrm>
              <a:off x="777092" y="2748027"/>
              <a:ext cx="6284861" cy="0"/>
            </a:xfrm>
            <a:prstGeom prst="straightConnector1">
              <a:avLst/>
            </a:prstGeom>
            <a:ln>
              <a:headEnd type="stealth" w="lg" len="lg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ED03859-0FE4-3E80-C126-44B1D4737043}"/>
                </a:ext>
              </a:extLst>
            </p:cNvPr>
            <p:cNvSpPr/>
            <p:nvPr/>
          </p:nvSpPr>
          <p:spPr>
            <a:xfrm>
              <a:off x="1258330" y="2219358"/>
              <a:ext cx="49346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Upstream traceability and transparency – UN DPP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B00747-B4DA-DFAD-3D94-BAD6718343F6}"/>
                </a:ext>
              </a:extLst>
            </p:cNvPr>
            <p:cNvSpPr txBox="1"/>
            <p:nvPr/>
          </p:nvSpPr>
          <p:spPr>
            <a:xfrm>
              <a:off x="3806028" y="3071858"/>
              <a:ext cx="1041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/>
                <a:t>UNTP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A4DF75F-9A69-9575-2054-CA63C65A7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1371" y="2901735"/>
              <a:ext cx="908213" cy="75881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F417CF-C4A4-375E-FB05-0451D9C15E9D}"/>
              </a:ext>
            </a:extLst>
          </p:cNvPr>
          <p:cNvGrpSpPr/>
          <p:nvPr/>
        </p:nvGrpSpPr>
        <p:grpSpPr>
          <a:xfrm>
            <a:off x="6648705" y="2697760"/>
            <a:ext cx="6980976" cy="3662611"/>
            <a:chOff x="6648705" y="2697760"/>
            <a:chExt cx="6980976" cy="366261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9CD30B6-E10A-49CD-1561-848CBE469675}"/>
                </a:ext>
              </a:extLst>
            </p:cNvPr>
            <p:cNvSpPr/>
            <p:nvPr/>
          </p:nvSpPr>
          <p:spPr>
            <a:xfrm>
              <a:off x="6648705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Market placement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81C6AB6-F4C8-0E9F-BC7A-30480B33C9EA}"/>
                </a:ext>
              </a:extLst>
            </p:cNvPr>
            <p:cNvSpPr/>
            <p:nvPr/>
          </p:nvSpPr>
          <p:spPr>
            <a:xfrm>
              <a:off x="7924450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Use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54A9447-8DCA-CB0C-2DC6-B6DF68679D9E}"/>
                </a:ext>
              </a:extLst>
            </p:cNvPr>
            <p:cNvSpPr/>
            <p:nvPr/>
          </p:nvSpPr>
          <p:spPr>
            <a:xfrm>
              <a:off x="9200194" y="4700388"/>
              <a:ext cx="1417493" cy="566997"/>
            </a:xfrm>
            <a:custGeom>
              <a:avLst/>
              <a:gdLst>
                <a:gd name="connsiteX0" fmla="*/ 0 w 1417493"/>
                <a:gd name="connsiteY0" fmla="*/ 0 h 566997"/>
                <a:gd name="connsiteX1" fmla="*/ 1133995 w 1417493"/>
                <a:gd name="connsiteY1" fmla="*/ 0 h 566997"/>
                <a:gd name="connsiteX2" fmla="*/ 1417493 w 1417493"/>
                <a:gd name="connsiteY2" fmla="*/ 283499 h 566997"/>
                <a:gd name="connsiteX3" fmla="*/ 1133995 w 1417493"/>
                <a:gd name="connsiteY3" fmla="*/ 566997 h 566997"/>
                <a:gd name="connsiteX4" fmla="*/ 0 w 1417493"/>
                <a:gd name="connsiteY4" fmla="*/ 566997 h 566997"/>
                <a:gd name="connsiteX5" fmla="*/ 283499 w 1417493"/>
                <a:gd name="connsiteY5" fmla="*/ 283499 h 566997"/>
                <a:gd name="connsiteX6" fmla="*/ 0 w 1417493"/>
                <a:gd name="connsiteY6" fmla="*/ 0 h 56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7493" h="566997">
                  <a:moveTo>
                    <a:pt x="0" y="0"/>
                  </a:moveTo>
                  <a:lnTo>
                    <a:pt x="1133995" y="0"/>
                  </a:lnTo>
                  <a:lnTo>
                    <a:pt x="1417493" y="283499"/>
                  </a:lnTo>
                  <a:lnTo>
                    <a:pt x="1133995" y="566997"/>
                  </a:lnTo>
                  <a:lnTo>
                    <a:pt x="0" y="566997"/>
                  </a:lnTo>
                  <a:lnTo>
                    <a:pt x="283499" y="2834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19504" tIns="12002" rIns="295500" bIns="12002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noProof="0" dirty="0"/>
                <a:t>Repair Remanufacture Recycle</a:t>
              </a:r>
            </a:p>
          </p:txBody>
        </p:sp>
        <p:pic>
          <p:nvPicPr>
            <p:cNvPr id="59" name="Image 5">
              <a:extLst>
                <a:ext uri="{FF2B5EF4-FFF2-40B4-BE49-F238E27FC236}">
                  <a16:creationId xmlns:a16="http://schemas.microsoft.com/office/drawing/2014/main" id="{95E81E08-8FF2-0B2F-A629-693A90793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50203" y="2697760"/>
              <a:ext cx="1071967" cy="1435053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7C882F7-A580-990C-8F0C-85C1C462F17A}"/>
                </a:ext>
              </a:extLst>
            </p:cNvPr>
            <p:cNvSpPr/>
            <p:nvPr/>
          </p:nvSpPr>
          <p:spPr>
            <a:xfrm>
              <a:off x="6803791" y="4448826"/>
              <a:ext cx="823784" cy="313641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Economic Operator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34DB94A-8FE4-502E-FAA4-A21D42A00E02}"/>
                </a:ext>
              </a:extLst>
            </p:cNvPr>
            <p:cNvSpPr/>
            <p:nvPr/>
          </p:nvSpPr>
          <p:spPr>
            <a:xfrm>
              <a:off x="8077640" y="4448826"/>
              <a:ext cx="823784" cy="313641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User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C9E3898-A399-FCF6-0F5C-953DBB6A6855}"/>
                </a:ext>
              </a:extLst>
            </p:cNvPr>
            <p:cNvSpPr/>
            <p:nvPr/>
          </p:nvSpPr>
          <p:spPr>
            <a:xfrm>
              <a:off x="9351489" y="4448826"/>
              <a:ext cx="823784" cy="313641"/>
            </a:xfrm>
            <a:prstGeom prst="rect">
              <a:avLst/>
            </a:prstGeom>
            <a:solidFill>
              <a:srgbClr val="4AA0AF"/>
            </a:solidFill>
            <a:ln w="38100">
              <a:solidFill>
                <a:srgbClr val="0762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900" dirty="0"/>
                <a:t>Organisation</a:t>
              </a: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CA2939A5-4845-ACD0-92DA-89FED5B43E20}"/>
                </a:ext>
              </a:extLst>
            </p:cNvPr>
            <p:cNvSpPr/>
            <p:nvPr/>
          </p:nvSpPr>
          <p:spPr>
            <a:xfrm rot="16635955">
              <a:off x="9454230" y="3885499"/>
              <a:ext cx="1764957" cy="1299344"/>
            </a:xfrm>
            <a:prstGeom prst="arc">
              <a:avLst/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26E1BBE-D6E7-9EC6-AD9D-0777B53269E1}"/>
                </a:ext>
              </a:extLst>
            </p:cNvPr>
            <p:cNvSpPr/>
            <p:nvPr/>
          </p:nvSpPr>
          <p:spPr>
            <a:xfrm rot="16635955">
              <a:off x="9492943" y="2701526"/>
              <a:ext cx="2024452" cy="3988769"/>
            </a:xfrm>
            <a:prstGeom prst="arc">
              <a:avLst>
                <a:gd name="adj1" fmla="val 16200000"/>
                <a:gd name="adj2" fmla="val 20644951"/>
              </a:avLst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04F44E13-5763-5CCE-3536-8423E7FF3819}"/>
                </a:ext>
              </a:extLst>
            </p:cNvPr>
            <p:cNvSpPr/>
            <p:nvPr/>
          </p:nvSpPr>
          <p:spPr>
            <a:xfrm rot="16635955">
              <a:off x="9329208" y="1611958"/>
              <a:ext cx="2217139" cy="6383807"/>
            </a:xfrm>
            <a:prstGeom prst="arc">
              <a:avLst>
                <a:gd name="adj1" fmla="val 16200000"/>
                <a:gd name="adj2" fmla="val 20644951"/>
              </a:avLst>
            </a:prstGeom>
            <a:ln w="28575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èche droite 12">
              <a:extLst>
                <a:ext uri="{FF2B5EF4-FFF2-40B4-BE49-F238E27FC236}">
                  <a16:creationId xmlns:a16="http://schemas.microsoft.com/office/drawing/2014/main" id="{68BE0C05-284F-3C6B-66B0-F2EC2C2F8A60}"/>
                </a:ext>
              </a:extLst>
            </p:cNvPr>
            <p:cNvSpPr/>
            <p:nvPr/>
          </p:nvSpPr>
          <p:spPr>
            <a:xfrm rot="5400000" flipV="1">
              <a:off x="7008716" y="3595440"/>
              <a:ext cx="455967" cy="371668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C9F66E0-1EB8-D6E1-1E7C-3FE3A2E5BABA}"/>
                </a:ext>
              </a:extLst>
            </p:cNvPr>
            <p:cNvSpPr/>
            <p:nvPr/>
          </p:nvSpPr>
          <p:spPr>
            <a:xfrm>
              <a:off x="7324144" y="2865928"/>
              <a:ext cx="2969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Market entry &amp; use – EU DPP</a:t>
              </a:r>
            </a:p>
          </p:txBody>
        </p:sp>
        <p:cxnSp>
          <p:nvCxnSpPr>
            <p:cNvPr id="80" name="Connecteur droit avec flèche 24">
              <a:extLst>
                <a:ext uri="{FF2B5EF4-FFF2-40B4-BE49-F238E27FC236}">
                  <a16:creationId xmlns:a16="http://schemas.microsoft.com/office/drawing/2014/main" id="{0957C9C2-9A75-ED46-E367-00B864F35C18}"/>
                </a:ext>
              </a:extLst>
            </p:cNvPr>
            <p:cNvCxnSpPr>
              <a:cxnSpLocks/>
            </p:cNvCxnSpPr>
            <p:nvPr/>
          </p:nvCxnSpPr>
          <p:spPr>
            <a:xfrm>
              <a:off x="7215683" y="3317305"/>
              <a:ext cx="3142666" cy="15975"/>
            </a:xfrm>
            <a:prstGeom prst="straightConnector1">
              <a:avLst/>
            </a:prstGeom>
            <a:ln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Imagem 12">
              <a:extLst>
                <a:ext uri="{FF2B5EF4-FFF2-40B4-BE49-F238E27FC236}">
                  <a16:creationId xmlns:a16="http://schemas.microsoft.com/office/drawing/2014/main" id="{9EDE1EB1-5B9D-665F-F315-6E44DE331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2227" y="5652787"/>
              <a:ext cx="1257926" cy="707584"/>
            </a:xfrm>
            <a:prstGeom prst="rect">
              <a:avLst/>
            </a:prstGeom>
          </p:spPr>
        </p:pic>
        <p:pic>
          <p:nvPicPr>
            <p:cNvPr id="7" name="Imagem 13">
              <a:extLst>
                <a:ext uri="{FF2B5EF4-FFF2-40B4-BE49-F238E27FC236}">
                  <a16:creationId xmlns:a16="http://schemas.microsoft.com/office/drawing/2014/main" id="{35891472-112A-C616-7246-0048AA88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25673" y="5719615"/>
              <a:ext cx="2481408" cy="516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498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1AAF0-3D6B-F3F1-E734-6791A20FA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3F4D46-48E9-40B0-F56A-1883CB89FB05}"/>
              </a:ext>
            </a:extLst>
          </p:cNvPr>
          <p:cNvCxnSpPr>
            <a:cxnSpLocks/>
          </p:cNvCxnSpPr>
          <p:nvPr/>
        </p:nvCxnSpPr>
        <p:spPr>
          <a:xfrm>
            <a:off x="471823" y="1546578"/>
            <a:ext cx="0" cy="4978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DD0C0E-8279-0D0E-AAD8-77B562757717}"/>
              </a:ext>
            </a:extLst>
          </p:cNvPr>
          <p:cNvCxnSpPr>
            <a:cxnSpLocks/>
          </p:cNvCxnSpPr>
          <p:nvPr/>
        </p:nvCxnSpPr>
        <p:spPr>
          <a:xfrm>
            <a:off x="2832044" y="1501508"/>
            <a:ext cx="0" cy="4978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AD93076-7E0F-C82E-7214-D59CB25FAAB2}"/>
              </a:ext>
            </a:extLst>
          </p:cNvPr>
          <p:cNvCxnSpPr>
            <a:cxnSpLocks/>
          </p:cNvCxnSpPr>
          <p:nvPr/>
        </p:nvCxnSpPr>
        <p:spPr>
          <a:xfrm>
            <a:off x="5226131" y="1488569"/>
            <a:ext cx="0" cy="4978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E0CFC2E-5E75-6B3D-377E-D50D8B48C76C}"/>
              </a:ext>
            </a:extLst>
          </p:cNvPr>
          <p:cNvCxnSpPr>
            <a:cxnSpLocks/>
          </p:cNvCxnSpPr>
          <p:nvPr/>
        </p:nvCxnSpPr>
        <p:spPr>
          <a:xfrm>
            <a:off x="7408041" y="1546578"/>
            <a:ext cx="0" cy="49784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B13C843-B411-16A8-2AC2-84B5B311CEC0}"/>
              </a:ext>
            </a:extLst>
          </p:cNvPr>
          <p:cNvCxnSpPr>
            <a:cxnSpLocks/>
          </p:cNvCxnSpPr>
          <p:nvPr/>
        </p:nvCxnSpPr>
        <p:spPr>
          <a:xfrm>
            <a:off x="3673909" y="1488569"/>
            <a:ext cx="0" cy="497840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318874B-6E53-2DBC-4666-98A6F6E5F8A9}"/>
              </a:ext>
            </a:extLst>
          </p:cNvPr>
          <p:cNvSpPr txBox="1"/>
          <p:nvPr/>
        </p:nvSpPr>
        <p:spPr>
          <a:xfrm>
            <a:off x="641157" y="378092"/>
            <a:ext cx="8498737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We are running pilots to test UNTP.  Join us!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5935CCE9-095A-FB86-1BC6-AB9934A5C190}"/>
              </a:ext>
            </a:extLst>
          </p:cNvPr>
          <p:cNvSpPr/>
          <p:nvPr/>
        </p:nvSpPr>
        <p:spPr>
          <a:xfrm>
            <a:off x="683820" y="2684186"/>
            <a:ext cx="2156179" cy="753278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Discovery </a:t>
            </a:r>
          </a:p>
          <a:p>
            <a:pPr algn="ctr"/>
            <a:r>
              <a:rPr lang="en-AU" dirty="0"/>
              <a:t>v0.1+ </a:t>
            </a:r>
            <a:r>
              <a:rPr lang="en-AU" dirty="0" err="1"/>
              <a:t>PoCs</a:t>
            </a:r>
            <a:endParaRPr lang="en-AU" dirty="0"/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BBE5B87D-A66E-31AE-5C92-18B0D382FA6C}"/>
              </a:ext>
            </a:extLst>
          </p:cNvPr>
          <p:cNvSpPr/>
          <p:nvPr/>
        </p:nvSpPr>
        <p:spPr>
          <a:xfrm>
            <a:off x="2706839" y="2684187"/>
            <a:ext cx="2677957" cy="75327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Alpha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V0.5+ Pilots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B85D7AE3-E7EA-878F-6DC5-7DD0C435CA91}"/>
              </a:ext>
            </a:extLst>
          </p:cNvPr>
          <p:cNvSpPr/>
          <p:nvPr/>
        </p:nvSpPr>
        <p:spPr>
          <a:xfrm>
            <a:off x="5192265" y="2684186"/>
            <a:ext cx="2393863" cy="75327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Beta </a:t>
            </a:r>
          </a:p>
          <a:p>
            <a:pPr algn="ctr"/>
            <a:r>
              <a:rPr lang="en-AU" dirty="0">
                <a:solidFill>
                  <a:schemeClr val="bg1"/>
                </a:solidFill>
              </a:rPr>
              <a:t>V1.0 Scaling up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A5A458DE-5593-622D-CE64-46AB372FC397}"/>
              </a:ext>
            </a:extLst>
          </p:cNvPr>
          <p:cNvSpPr/>
          <p:nvPr/>
        </p:nvSpPr>
        <p:spPr>
          <a:xfrm>
            <a:off x="7415995" y="2684186"/>
            <a:ext cx="3983290" cy="753277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Ongoing Governance</a:t>
            </a:r>
          </a:p>
          <a:p>
            <a:pPr algn="ctr"/>
            <a:r>
              <a:rPr lang="en-AU" dirty="0" err="1">
                <a:solidFill>
                  <a:schemeClr val="bg1"/>
                </a:solidFill>
              </a:rPr>
              <a:t>Vx.y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3FA6D031-B525-6FDF-DD8B-A5D2BC74E3FB}"/>
              </a:ext>
            </a:extLst>
          </p:cNvPr>
          <p:cNvSpPr/>
          <p:nvPr/>
        </p:nvSpPr>
        <p:spPr>
          <a:xfrm>
            <a:off x="1231330" y="3958752"/>
            <a:ext cx="2156179" cy="54046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Red Meat PoC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3BBFD75F-1D71-FCFC-F611-89375DDD5450}"/>
              </a:ext>
            </a:extLst>
          </p:cNvPr>
          <p:cNvSpPr/>
          <p:nvPr/>
        </p:nvSpPr>
        <p:spPr>
          <a:xfrm>
            <a:off x="3254349" y="3958753"/>
            <a:ext cx="4780846" cy="54046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Red Meat, Horticulture &amp; Grains Pilot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123D6259-1D80-17A9-51EA-6716094F8170}"/>
              </a:ext>
            </a:extLst>
          </p:cNvPr>
          <p:cNvSpPr/>
          <p:nvPr/>
        </p:nvSpPr>
        <p:spPr>
          <a:xfrm>
            <a:off x="7911017" y="3958752"/>
            <a:ext cx="3488267" cy="54046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Adoption at scale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881DE35B-CBEA-C1A4-40F4-7C965D9ABB0A}"/>
              </a:ext>
            </a:extLst>
          </p:cNvPr>
          <p:cNvSpPr/>
          <p:nvPr/>
        </p:nvSpPr>
        <p:spPr>
          <a:xfrm>
            <a:off x="2852648" y="4873611"/>
            <a:ext cx="2156179" cy="540462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accent1">
                    <a:lumMod val="75000"/>
                  </a:schemeClr>
                </a:solidFill>
              </a:rPr>
              <a:t>CA Copper PoC</a:t>
            </a:r>
          </a:p>
        </p:txBody>
      </p:sp>
      <p:sp>
        <p:nvSpPr>
          <p:cNvPr id="23" name="Chevron 22">
            <a:extLst>
              <a:ext uri="{FF2B5EF4-FFF2-40B4-BE49-F238E27FC236}">
                <a16:creationId xmlns:a16="http://schemas.microsoft.com/office/drawing/2014/main" id="{B4A38E48-C612-C9EB-6C02-1402BFA8E917}"/>
              </a:ext>
            </a:extLst>
          </p:cNvPr>
          <p:cNvSpPr/>
          <p:nvPr/>
        </p:nvSpPr>
        <p:spPr>
          <a:xfrm>
            <a:off x="4885158" y="4864443"/>
            <a:ext cx="4228126" cy="54046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accent1">
                    <a:lumMod val="75000"/>
                  </a:schemeClr>
                </a:solidFill>
              </a:rPr>
              <a:t>CA Copper, AU Lithium, DRC Cobalt Pilots</a:t>
            </a:r>
          </a:p>
        </p:txBody>
      </p:sp>
      <p:sp>
        <p:nvSpPr>
          <p:cNvPr id="27" name="Chevron 26">
            <a:extLst>
              <a:ext uri="{FF2B5EF4-FFF2-40B4-BE49-F238E27FC236}">
                <a16:creationId xmlns:a16="http://schemas.microsoft.com/office/drawing/2014/main" id="{E98726B8-75DE-E29D-1270-3A87393CC541}"/>
              </a:ext>
            </a:extLst>
          </p:cNvPr>
          <p:cNvSpPr/>
          <p:nvPr/>
        </p:nvSpPr>
        <p:spPr>
          <a:xfrm>
            <a:off x="8989107" y="4864442"/>
            <a:ext cx="2410178" cy="540461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>
                <a:solidFill>
                  <a:schemeClr val="accent1">
                    <a:lumMod val="75000"/>
                  </a:schemeClr>
                </a:solidFill>
              </a:rPr>
              <a:t>Scale up</a:t>
            </a:r>
          </a:p>
        </p:txBody>
      </p:sp>
      <p:sp>
        <p:nvSpPr>
          <p:cNvPr id="33" name="Pentagon 32">
            <a:extLst>
              <a:ext uri="{FF2B5EF4-FFF2-40B4-BE49-F238E27FC236}">
                <a16:creationId xmlns:a16="http://schemas.microsoft.com/office/drawing/2014/main" id="{E227BA11-53BE-437E-9A30-F6317C703005}"/>
              </a:ext>
            </a:extLst>
          </p:cNvPr>
          <p:cNvSpPr/>
          <p:nvPr/>
        </p:nvSpPr>
        <p:spPr>
          <a:xfrm>
            <a:off x="683820" y="1895026"/>
            <a:ext cx="3041778" cy="42187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Draft Policy</a:t>
            </a:r>
          </a:p>
        </p:txBody>
      </p:sp>
      <p:sp>
        <p:nvSpPr>
          <p:cNvPr id="34" name="Chevron 33">
            <a:extLst>
              <a:ext uri="{FF2B5EF4-FFF2-40B4-BE49-F238E27FC236}">
                <a16:creationId xmlns:a16="http://schemas.microsoft.com/office/drawing/2014/main" id="{ADBCD977-9FE7-70F9-5748-77643908270F}"/>
              </a:ext>
            </a:extLst>
          </p:cNvPr>
          <p:cNvSpPr/>
          <p:nvPr/>
        </p:nvSpPr>
        <p:spPr>
          <a:xfrm>
            <a:off x="3673909" y="1895028"/>
            <a:ext cx="1552220" cy="42187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Public Review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96BC9A8E-FEF6-F20C-A39F-E3D5A5D5BF0F}"/>
              </a:ext>
            </a:extLst>
          </p:cNvPr>
          <p:cNvSpPr/>
          <p:nvPr/>
        </p:nvSpPr>
        <p:spPr>
          <a:xfrm>
            <a:off x="5226129" y="1895027"/>
            <a:ext cx="6173156" cy="42187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bg1"/>
                </a:solidFill>
              </a:rPr>
              <a:t>Implementation Pledges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E449A8-1C27-8BB6-BFAF-BCED64EF8BC1}"/>
              </a:ext>
            </a:extLst>
          </p:cNvPr>
          <p:cNvSpPr txBox="1"/>
          <p:nvPr/>
        </p:nvSpPr>
        <p:spPr>
          <a:xfrm>
            <a:off x="641157" y="2316906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UNTP Specification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4DC5F6-9677-051C-94A0-A0F8066D03B6}"/>
              </a:ext>
            </a:extLst>
          </p:cNvPr>
          <p:cNvSpPr txBox="1"/>
          <p:nvPr/>
        </p:nvSpPr>
        <p:spPr>
          <a:xfrm>
            <a:off x="1186732" y="3542278"/>
            <a:ext cx="327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Agriculture Pilots – Australia, EU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358EA6-5E54-2EE8-D0A1-AB443134119F}"/>
              </a:ext>
            </a:extLst>
          </p:cNvPr>
          <p:cNvSpPr txBox="1"/>
          <p:nvPr/>
        </p:nvSpPr>
        <p:spPr>
          <a:xfrm>
            <a:off x="2224417" y="4486301"/>
            <a:ext cx="736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Critical Minerals Pilots - Canada, Australia, Democratic Republic of Congo</a:t>
            </a: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70B45D20-1F32-02D2-DAF3-201B7BA91520}"/>
              </a:ext>
            </a:extLst>
          </p:cNvPr>
          <p:cNvSpPr/>
          <p:nvPr/>
        </p:nvSpPr>
        <p:spPr>
          <a:xfrm>
            <a:off x="3790136" y="5926507"/>
            <a:ext cx="2156179" cy="540462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4">
                    <a:lumMod val="50000"/>
                  </a:schemeClr>
                </a:solidFill>
              </a:rPr>
              <a:t>Proof of concept</a:t>
            </a:r>
          </a:p>
        </p:txBody>
      </p:sp>
      <p:sp>
        <p:nvSpPr>
          <p:cNvPr id="42" name="Chevron 41">
            <a:extLst>
              <a:ext uri="{FF2B5EF4-FFF2-40B4-BE49-F238E27FC236}">
                <a16:creationId xmlns:a16="http://schemas.microsoft.com/office/drawing/2014/main" id="{3CC9EE53-F26D-662C-B197-FF07A0678915}"/>
              </a:ext>
            </a:extLst>
          </p:cNvPr>
          <p:cNvSpPr/>
          <p:nvPr/>
        </p:nvSpPr>
        <p:spPr>
          <a:xfrm>
            <a:off x="5830088" y="5926508"/>
            <a:ext cx="3283196" cy="540461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4">
                    <a:lumMod val="50000"/>
                  </a:schemeClr>
                </a:solidFill>
              </a:rPr>
              <a:t>Low volume pilots</a:t>
            </a: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111EB34D-209E-B9AF-BD18-63DCBE8BFBDC}"/>
              </a:ext>
            </a:extLst>
          </p:cNvPr>
          <p:cNvSpPr/>
          <p:nvPr/>
        </p:nvSpPr>
        <p:spPr>
          <a:xfrm>
            <a:off x="8989106" y="5939447"/>
            <a:ext cx="2410178" cy="540461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accent4">
                    <a:lumMod val="50000"/>
                  </a:schemeClr>
                </a:solidFill>
              </a:rPr>
              <a:t>Scale up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852B03-7609-E27D-01FD-D5E780644271}"/>
              </a:ext>
            </a:extLst>
          </p:cNvPr>
          <p:cNvSpPr txBox="1"/>
          <p:nvPr/>
        </p:nvSpPr>
        <p:spPr>
          <a:xfrm>
            <a:off x="2876729" y="5548366"/>
            <a:ext cx="344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Your Industry / Jurisdiction Pilots?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4DC518-84AA-519B-D1D4-A159D965E06F}"/>
              </a:ext>
            </a:extLst>
          </p:cNvPr>
          <p:cNvSpPr txBox="1"/>
          <p:nvPr/>
        </p:nvSpPr>
        <p:spPr>
          <a:xfrm>
            <a:off x="641156" y="1499134"/>
            <a:ext cx="29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UNECE Recommendation 49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4CF573-5B4C-977D-8866-A652E0D0E912}"/>
              </a:ext>
            </a:extLst>
          </p:cNvPr>
          <p:cNvSpPr txBox="1"/>
          <p:nvPr/>
        </p:nvSpPr>
        <p:spPr>
          <a:xfrm>
            <a:off x="0" y="11196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>
                <a:solidFill>
                  <a:schemeClr val="accent1"/>
                </a:solidFill>
              </a:rPr>
              <a:t>June 2023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408F21-BEC7-B457-43E0-761073F574F2}"/>
              </a:ext>
            </a:extLst>
          </p:cNvPr>
          <p:cNvSpPr txBox="1"/>
          <p:nvPr/>
        </p:nvSpPr>
        <p:spPr>
          <a:xfrm>
            <a:off x="2357195" y="1085295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>
                <a:solidFill>
                  <a:schemeClr val="accent1"/>
                </a:solidFill>
              </a:rPr>
              <a:t>Dec 2023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6FB379-BF2C-D5BB-3109-7C9F55D5A226}"/>
              </a:ext>
            </a:extLst>
          </p:cNvPr>
          <p:cNvSpPr txBox="1"/>
          <p:nvPr/>
        </p:nvSpPr>
        <p:spPr>
          <a:xfrm>
            <a:off x="4744266" y="108529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>
                <a:solidFill>
                  <a:schemeClr val="accent1"/>
                </a:solidFill>
              </a:rPr>
              <a:t>July 2024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73BBD-5FD9-DEFD-FC8F-703D4195337E}"/>
              </a:ext>
            </a:extLst>
          </p:cNvPr>
          <p:cNvSpPr txBox="1"/>
          <p:nvPr/>
        </p:nvSpPr>
        <p:spPr>
          <a:xfrm>
            <a:off x="6922972" y="1085295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>
                <a:solidFill>
                  <a:schemeClr val="accent1"/>
                </a:solidFill>
              </a:rPr>
              <a:t>Dec 2024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CBDE71-D7A2-9A66-EDF3-A72DFCE99929}"/>
              </a:ext>
            </a:extLst>
          </p:cNvPr>
          <p:cNvSpPr txBox="1"/>
          <p:nvPr/>
        </p:nvSpPr>
        <p:spPr>
          <a:xfrm>
            <a:off x="3443342" y="1089605"/>
            <a:ext cx="69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i="1" dirty="0">
                <a:solidFill>
                  <a:srgbClr val="FF0000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67343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stainable Development Stock Illustrations – 42,606 Sustainable  Development Stock Illustrations, Vectors &amp; Clipart - Dreamstime">
            <a:extLst>
              <a:ext uri="{FF2B5EF4-FFF2-40B4-BE49-F238E27FC236}">
                <a16:creationId xmlns:a16="http://schemas.microsoft.com/office/drawing/2014/main" id="{3188F532-0EB3-B129-EC5E-EA91E5A2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38" y="344906"/>
            <a:ext cx="2765979" cy="276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034D3F-1FB1-CD6A-7689-1F6AA94953DA}"/>
              </a:ext>
            </a:extLst>
          </p:cNvPr>
          <p:cNvSpPr txBox="1"/>
          <p:nvPr/>
        </p:nvSpPr>
        <p:spPr>
          <a:xfrm>
            <a:off x="4383314" y="599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5595E-DBE9-BC1F-10C3-CF4A6AB8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327" y="1072925"/>
            <a:ext cx="6155196" cy="2765979"/>
          </a:xfrm>
        </p:spPr>
        <p:txBody>
          <a:bodyPr>
            <a:noAutofit/>
          </a:bodyPr>
          <a:lstStyle/>
          <a:p>
            <a:br>
              <a:rPr lang="en-US" sz="3600" b="1" dirty="0">
                <a:solidFill>
                  <a:srgbClr val="3392E7"/>
                </a:solidFill>
              </a:rPr>
            </a:br>
            <a:br>
              <a:rPr lang="en-US" sz="3600" b="1" dirty="0">
                <a:solidFill>
                  <a:srgbClr val="3392E7"/>
                </a:solidFill>
              </a:rPr>
            </a:br>
            <a:r>
              <a:rPr lang="en-AU" sz="3600" b="1" dirty="0">
                <a:solidFill>
                  <a:srgbClr val="3392E7"/>
                </a:solidFill>
              </a:rPr>
              <a:t>Transparency at Scale</a:t>
            </a:r>
            <a:br>
              <a:rPr lang="en-AU" sz="3600" b="1" dirty="0">
                <a:solidFill>
                  <a:srgbClr val="3392E7"/>
                </a:solidFill>
              </a:rPr>
            </a:br>
            <a:r>
              <a:rPr lang="en-AU" sz="2800" b="1" i="1" dirty="0">
                <a:solidFill>
                  <a:srgbClr val="3392E7"/>
                </a:solidFill>
              </a:rPr>
              <a:t>UNECE recommendation 49</a:t>
            </a:r>
            <a:endParaRPr lang="en-US" sz="3600" b="1" i="1" dirty="0">
              <a:solidFill>
                <a:srgbClr val="3392E7"/>
              </a:solidFill>
            </a:endParaRP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E9B8C485-2B09-535A-EE03-112787684B83}"/>
              </a:ext>
            </a:extLst>
          </p:cNvPr>
          <p:cNvSpPr txBox="1">
            <a:spLocks/>
          </p:cNvSpPr>
          <p:nvPr/>
        </p:nvSpPr>
        <p:spPr>
          <a:xfrm>
            <a:off x="2878909" y="4015951"/>
            <a:ext cx="5275825" cy="681309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 Capell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steve.capell@gmail.com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5BF223-63F7-A008-D4A8-0F0B15CF8E05}"/>
              </a:ext>
            </a:extLst>
          </p:cNvPr>
          <p:cNvSpPr txBox="1">
            <a:spLocks/>
          </p:cNvSpPr>
          <p:nvPr/>
        </p:nvSpPr>
        <p:spPr>
          <a:xfrm>
            <a:off x="1490598" y="4408025"/>
            <a:ext cx="7440460" cy="11344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3200" b="1" dirty="0">
                <a:solidFill>
                  <a:srgbClr val="3392E7"/>
                </a:solidFill>
              </a:rPr>
            </a:br>
            <a:br>
              <a:rPr lang="en-US" sz="3200" b="1" dirty="0">
                <a:solidFill>
                  <a:srgbClr val="3392E7"/>
                </a:solidFill>
              </a:rPr>
            </a:br>
            <a:r>
              <a:rPr lang="en-AU" sz="3200" b="1" dirty="0">
                <a:solidFill>
                  <a:srgbClr val="3392E7"/>
                </a:solidFill>
                <a:hlinkClick r:id="rId5"/>
              </a:rPr>
              <a:t>https://uncefact.github.io/spec-untp/</a:t>
            </a:r>
            <a:r>
              <a:rPr lang="en-AU" sz="3200" b="1" dirty="0">
                <a:solidFill>
                  <a:srgbClr val="3392E7"/>
                </a:solidFill>
              </a:rPr>
              <a:t> </a:t>
            </a:r>
            <a:endParaRPr lang="en-US" sz="3200" b="1" i="1" dirty="0">
              <a:solidFill>
                <a:srgbClr val="3392E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91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80867</TotalTime>
  <Words>646</Words>
  <Application>Microsoft Macintosh PowerPoint</Application>
  <PresentationFormat>Widescreen</PresentationFormat>
  <Paragraphs>181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  Transparency at Scale UNECE recommendation 49 UN Transparency Protocol (UNTP)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Transparency at Scale UNECE recommendation 49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272</cp:revision>
  <cp:lastPrinted>2024-02-01T04:18:00Z</cp:lastPrinted>
  <dcterms:created xsi:type="dcterms:W3CDTF">2019-08-14T01:25:40Z</dcterms:created>
  <dcterms:modified xsi:type="dcterms:W3CDTF">2024-03-10T05:24:13Z</dcterms:modified>
</cp:coreProperties>
</file>