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67_BE7A83E1.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56_670F0FD0.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modernComment_15E_35433542.xml" ContentType="application/vnd.ms-powerpoint.comments+xml"/>
  <Override PartName="/ppt/notesSlides/notesSlide3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42"/>
  </p:notesMasterIdLst>
  <p:sldIdLst>
    <p:sldId id="268" r:id="rId2"/>
    <p:sldId id="363" r:id="rId3"/>
    <p:sldId id="364" r:id="rId4"/>
    <p:sldId id="359" r:id="rId5"/>
    <p:sldId id="343" r:id="rId6"/>
    <p:sldId id="368" r:id="rId7"/>
    <p:sldId id="367" r:id="rId8"/>
    <p:sldId id="369" r:id="rId9"/>
    <p:sldId id="371" r:id="rId10"/>
    <p:sldId id="370" r:id="rId11"/>
    <p:sldId id="307" r:id="rId12"/>
    <p:sldId id="308" r:id="rId13"/>
    <p:sldId id="309" r:id="rId14"/>
    <p:sldId id="310" r:id="rId15"/>
    <p:sldId id="311" r:id="rId16"/>
    <p:sldId id="312" r:id="rId17"/>
    <p:sldId id="313" r:id="rId18"/>
    <p:sldId id="314" r:id="rId19"/>
    <p:sldId id="280" r:id="rId20"/>
    <p:sldId id="321" r:id="rId21"/>
    <p:sldId id="320" r:id="rId22"/>
    <p:sldId id="323" r:id="rId23"/>
    <p:sldId id="324" r:id="rId24"/>
    <p:sldId id="317" r:id="rId25"/>
    <p:sldId id="325" r:id="rId26"/>
    <p:sldId id="281" r:id="rId27"/>
    <p:sldId id="372" r:id="rId28"/>
    <p:sldId id="285" r:id="rId29"/>
    <p:sldId id="301" r:id="rId30"/>
    <p:sldId id="303" r:id="rId31"/>
    <p:sldId id="322" r:id="rId32"/>
    <p:sldId id="302" r:id="rId33"/>
    <p:sldId id="366" r:id="rId34"/>
    <p:sldId id="354" r:id="rId35"/>
    <p:sldId id="345" r:id="rId36"/>
    <p:sldId id="356" r:id="rId37"/>
    <p:sldId id="342" r:id="rId38"/>
    <p:sldId id="349" r:id="rId39"/>
    <p:sldId id="350" r:id="rId40"/>
    <p:sldId id="28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268"/>
            <p14:sldId id="363"/>
            <p14:sldId id="364"/>
            <p14:sldId id="359"/>
            <p14:sldId id="343"/>
            <p14:sldId id="368"/>
            <p14:sldId id="367"/>
            <p14:sldId id="369"/>
            <p14:sldId id="371"/>
            <p14:sldId id="370"/>
            <p14:sldId id="307"/>
            <p14:sldId id="308"/>
            <p14:sldId id="309"/>
            <p14:sldId id="310"/>
            <p14:sldId id="311"/>
            <p14:sldId id="312"/>
            <p14:sldId id="313"/>
            <p14:sldId id="314"/>
            <p14:sldId id="280"/>
            <p14:sldId id="321"/>
            <p14:sldId id="320"/>
            <p14:sldId id="323"/>
            <p14:sldId id="324"/>
            <p14:sldId id="317"/>
            <p14:sldId id="325"/>
            <p14:sldId id="281"/>
            <p14:sldId id="372"/>
            <p14:sldId id="285"/>
            <p14:sldId id="301"/>
            <p14:sldId id="303"/>
            <p14:sldId id="322"/>
            <p14:sldId id="302"/>
            <p14:sldId id="366"/>
            <p14:sldId id="354"/>
            <p14:sldId id="345"/>
            <p14:sldId id="356"/>
            <p14:sldId id="342"/>
            <p14:sldId id="349"/>
            <p14:sldId id="350"/>
            <p14:sldId id="286"/>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88" autoAdjust="0"/>
    <p:restoredTop sz="71654" autoAdjust="0"/>
  </p:normalViewPr>
  <p:slideViewPr>
    <p:cSldViewPr snapToGrid="0">
      <p:cViewPr varScale="1">
        <p:scale>
          <a:sx n="80" d="100"/>
          <a:sy n="80" d="100"/>
        </p:scale>
        <p:origin x="1248" y="192"/>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206067622461536E-2"/>
          <c:y val="6.7189526554116599E-2"/>
          <c:w val="0.36222375339859075"/>
          <c:h val="0.47811817407781515"/>
        </c:manualLayout>
      </c:layout>
      <c:barChart>
        <c:barDir val="bar"/>
        <c:grouping val="clustered"/>
        <c:varyColors val="0"/>
        <c:ser>
          <c:idx val="0"/>
          <c:order val="0"/>
          <c:tx>
            <c:strRef>
              <c:f>Foglio1!$B$1</c:f>
              <c:strCache>
                <c:ptCount val="1"/>
                <c:pt idx="0">
                  <c:v>Colonna2</c:v>
                </c:pt>
              </c:strCache>
            </c:strRef>
          </c:tx>
          <c:spPr>
            <a:solidFill>
              <a:schemeClr val="accent5"/>
            </a:solidFill>
            <a:ln>
              <a:noFill/>
            </a:ln>
            <a:effectLst/>
            <a:scene3d>
              <a:camera prst="orthographicFront"/>
              <a:lightRig rig="brightRoom" dir="t"/>
            </a:scene3d>
            <a:sp3d prstMaterial="flat">
              <a:bevelT w="50800" h="101600" prst="angle"/>
              <a:contourClr>
                <a:srgbClr val="000000"/>
              </a:contourClr>
            </a:sp3d>
          </c:spPr>
          <c:invertIfNegative val="0"/>
          <c:dPt>
            <c:idx val="0"/>
            <c:invertIfNegative val="0"/>
            <c:bubble3D val="0"/>
            <c:extLst>
              <c:ext xmlns:c16="http://schemas.microsoft.com/office/drawing/2014/chart" uri="{C3380CC4-5D6E-409C-BE32-E72D297353CC}">
                <c16:uniqueId val="{00000000-5A33-A349-8F3E-18A77C6970C6}"/>
              </c:ext>
            </c:extLst>
          </c:dPt>
          <c:dPt>
            <c:idx val="1"/>
            <c:invertIfNegative val="0"/>
            <c:bubble3D val="0"/>
            <c:extLst>
              <c:ext xmlns:c16="http://schemas.microsoft.com/office/drawing/2014/chart" uri="{C3380CC4-5D6E-409C-BE32-E72D297353CC}">
                <c16:uniqueId val="{00000001-5A33-A349-8F3E-18A77C6970C6}"/>
              </c:ext>
            </c:extLst>
          </c:dPt>
          <c:dPt>
            <c:idx val="2"/>
            <c:invertIfNegative val="0"/>
            <c:bubble3D val="0"/>
            <c:extLst>
              <c:ext xmlns:c16="http://schemas.microsoft.com/office/drawing/2014/chart" uri="{C3380CC4-5D6E-409C-BE32-E72D297353CC}">
                <c16:uniqueId val="{00000002-5A33-A349-8F3E-18A77C6970C6}"/>
              </c:ext>
            </c:extLst>
          </c:dPt>
          <c:dPt>
            <c:idx val="3"/>
            <c:invertIfNegative val="0"/>
            <c:bubble3D val="0"/>
            <c:extLst>
              <c:ext xmlns:c16="http://schemas.microsoft.com/office/drawing/2014/chart" uri="{C3380CC4-5D6E-409C-BE32-E72D297353CC}">
                <c16:uniqueId val="{00000003-5A33-A349-8F3E-18A77C6970C6}"/>
              </c:ext>
            </c:extLst>
          </c:dPt>
          <c:dLbls>
            <c:dLbl>
              <c:idx val="0"/>
              <c:tx>
                <c:rich>
                  <a:bodyPr/>
                  <a:lstStyle/>
                  <a:p>
                    <a:fld id="{319BFF14-5B4D-1447-B430-B4331163157B}" type="CELLRANGE">
                      <a:rPr lang="en-AU"/>
                      <a:pPr/>
                      <a:t>[CELLRANGE]</a:t>
                    </a:fld>
                    <a:endParaRPr lang="en-AU"/>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5A33-A349-8F3E-18A77C6970C6}"/>
                </c:ext>
              </c:extLst>
            </c:dLbl>
            <c:dLbl>
              <c:idx val="1"/>
              <c:tx>
                <c:rich>
                  <a:bodyPr/>
                  <a:lstStyle/>
                  <a:p>
                    <a:fld id="{8B0FA816-31F7-BC41-A511-39A5B1F64448}" type="CELLRANGE">
                      <a:rPr lang="en-AU"/>
                      <a:pPr/>
                      <a:t>[CELLRANGE]</a:t>
                    </a:fld>
                    <a:endParaRPr lang="en-AU"/>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5A33-A349-8F3E-18A77C6970C6}"/>
                </c:ext>
              </c:extLst>
            </c:dLbl>
            <c:dLbl>
              <c:idx val="2"/>
              <c:tx>
                <c:rich>
                  <a:bodyPr/>
                  <a:lstStyle/>
                  <a:p>
                    <a:fld id="{2CB16A67-F734-4B43-8541-A09C255D6889}" type="CELLRANGE">
                      <a:rPr lang="en-AU"/>
                      <a:pPr/>
                      <a:t>[CELLRANGE]</a:t>
                    </a:fld>
                    <a:endParaRPr lang="en-AU"/>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5A33-A349-8F3E-18A77C6970C6}"/>
                </c:ext>
              </c:extLst>
            </c:dLbl>
            <c:dLbl>
              <c:idx val="3"/>
              <c:tx>
                <c:rich>
                  <a:bodyPr/>
                  <a:lstStyle/>
                  <a:p>
                    <a:fld id="{950095BD-05A8-DC42-99F1-B52B068CF083}" type="CELLRANGE">
                      <a:rPr lang="en-AU"/>
                      <a:pPr/>
                      <a:t>[CELLRANGE]</a:t>
                    </a:fld>
                    <a:endParaRPr lang="en-AU"/>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5A33-A349-8F3E-18A77C6970C6}"/>
                </c:ext>
              </c:extLst>
            </c:dLbl>
            <c:dLbl>
              <c:idx val="4"/>
              <c:tx>
                <c:rich>
                  <a:bodyPr/>
                  <a:lstStyle/>
                  <a:p>
                    <a:fld id="{3717FCFE-5A74-BF43-A36B-1BB3E0BC5F7C}" type="CELLRANGE">
                      <a:rPr lang="en-AU"/>
                      <a:pPr/>
                      <a:t>[CELLRANGE]</a:t>
                    </a:fld>
                    <a:endParaRPr lang="en-AU"/>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5A33-A349-8F3E-18A77C6970C6}"/>
                </c:ext>
              </c:extLst>
            </c:dLbl>
            <c:dLbl>
              <c:idx val="5"/>
              <c:tx>
                <c:rich>
                  <a:bodyPr/>
                  <a:lstStyle/>
                  <a:p>
                    <a:fld id="{0868747F-5C86-3042-B95F-DD127B7C9616}" type="CELLRANGE">
                      <a:rPr lang="en-AU"/>
                      <a:pPr/>
                      <a:t>[CELLRANGE]</a:t>
                    </a:fld>
                    <a:endParaRPr lang="en-AU"/>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5A33-A349-8F3E-18A77C6970C6}"/>
                </c:ext>
              </c:extLst>
            </c:dLbl>
            <c:dLbl>
              <c:idx val="6"/>
              <c:tx>
                <c:rich>
                  <a:bodyPr/>
                  <a:lstStyle/>
                  <a:p>
                    <a:fld id="{7E42F456-D399-4446-AA6E-DA25B3283B57}" type="CELLRANGE">
                      <a:rPr lang="en-AU"/>
                      <a:pPr/>
                      <a:t>[CELLRANGE]</a:t>
                    </a:fld>
                    <a:endParaRPr lang="en-AU"/>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5A33-A349-8F3E-18A77C6970C6}"/>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17476B"/>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Foglio1!$A$2:$A$8</c:f>
              <c:strCache>
                <c:ptCount val="7"/>
                <c:pt idx="0">
                  <c:v>Ios</c:v>
                </c:pt>
                <c:pt idx="1">
                  <c:v>DNA solution provider</c:v>
                </c:pt>
                <c:pt idx="2">
                  <c:v>Academia-think thanks</c:v>
                </c:pt>
                <c:pt idx="3">
                  <c:v>Standard-setting bodies</c:v>
                </c:pt>
                <c:pt idx="4">
                  <c:v>Brands</c:v>
                </c:pt>
                <c:pt idx="5">
                  <c:v>Manufacturers/suppliers</c:v>
                </c:pt>
                <c:pt idx="6">
                  <c:v>Cotton cooperatives/farms</c:v>
                </c:pt>
              </c:strCache>
            </c:strRef>
          </c:cat>
          <c:val>
            <c:numRef>
              <c:f>Foglio1!$B$2:$B$8</c:f>
              <c:numCache>
                <c:formatCode>General</c:formatCode>
                <c:ptCount val="7"/>
                <c:pt idx="0">
                  <c:v>3</c:v>
                </c:pt>
                <c:pt idx="1">
                  <c:v>1</c:v>
                </c:pt>
                <c:pt idx="2">
                  <c:v>4</c:v>
                </c:pt>
                <c:pt idx="3">
                  <c:v>2</c:v>
                </c:pt>
                <c:pt idx="4">
                  <c:v>4</c:v>
                </c:pt>
                <c:pt idx="5">
                  <c:v>21</c:v>
                </c:pt>
                <c:pt idx="6">
                  <c:v>2</c:v>
                </c:pt>
              </c:numCache>
            </c:numRef>
          </c:val>
          <c:extLst>
            <c:ext xmlns:c15="http://schemas.microsoft.com/office/drawing/2012/chart" uri="{02D57815-91ED-43cb-92C2-25804820EDAC}">
              <c15:datalabelsRange>
                <c15:f>Foglio1!$B$2:$B$8</c15:f>
                <c15:dlblRangeCache>
                  <c:ptCount val="7"/>
                  <c:pt idx="0">
                    <c:v>3</c:v>
                  </c:pt>
                  <c:pt idx="1">
                    <c:v>1</c:v>
                  </c:pt>
                  <c:pt idx="2">
                    <c:v>4</c:v>
                  </c:pt>
                  <c:pt idx="3">
                    <c:v>2</c:v>
                  </c:pt>
                  <c:pt idx="4">
                    <c:v>4</c:v>
                  </c:pt>
                  <c:pt idx="5">
                    <c:v>21</c:v>
                  </c:pt>
                  <c:pt idx="6">
                    <c:v>2</c:v>
                  </c:pt>
                </c15:dlblRangeCache>
              </c15:datalabelsRange>
            </c:ext>
            <c:ext xmlns:c16="http://schemas.microsoft.com/office/drawing/2014/chart" uri="{C3380CC4-5D6E-409C-BE32-E72D297353CC}">
              <c16:uniqueId val="{00000007-5A33-A349-8F3E-18A77C6970C6}"/>
            </c:ext>
          </c:extLst>
        </c:ser>
        <c:dLbls>
          <c:showLegendKey val="0"/>
          <c:showVal val="0"/>
          <c:showCatName val="0"/>
          <c:showSerName val="0"/>
          <c:showPercent val="0"/>
          <c:showBubbleSize val="0"/>
        </c:dLbls>
        <c:gapWidth val="100"/>
        <c:axId val="1596434704"/>
        <c:axId val="1596391392"/>
      </c:barChart>
      <c:catAx>
        <c:axId val="1596434704"/>
        <c:scaling>
          <c:orientation val="minMax"/>
        </c:scaling>
        <c:delete val="1"/>
        <c:axPos val="l"/>
        <c:numFmt formatCode="General" sourceLinked="1"/>
        <c:majorTickMark val="out"/>
        <c:minorTickMark val="none"/>
        <c:tickLblPos val="nextTo"/>
        <c:crossAx val="1596391392"/>
        <c:crosses val="autoZero"/>
        <c:auto val="1"/>
        <c:lblAlgn val="ctr"/>
        <c:lblOffset val="100"/>
        <c:noMultiLvlLbl val="0"/>
      </c:catAx>
      <c:valAx>
        <c:axId val="1596391392"/>
        <c:scaling>
          <c:orientation val="minMax"/>
        </c:scaling>
        <c:delete val="1"/>
        <c:axPos val="b"/>
        <c:numFmt formatCode="General" sourceLinked="1"/>
        <c:majorTickMark val="out"/>
        <c:minorTickMark val="none"/>
        <c:tickLblPos val="nextTo"/>
        <c:crossAx val="15964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56_670F0FD0.xml><?xml version="1.0" encoding="utf-8"?>
<p188:cmLst xmlns:a="http://schemas.openxmlformats.org/drawingml/2006/main" xmlns:r="http://schemas.openxmlformats.org/officeDocument/2006/relationships" xmlns:p188="http://schemas.microsoft.com/office/powerpoint/2018/8/main">
  <p188:cm id="{E1500608-2211-4A2B-A2CC-87F42D5D44F7}" authorId="{879A7216-BEF8-9AA7-2DAF-F33553B25571}" status="resolved" created="2024-03-28T21:37:44.394">
    <pc:sldMkLst xmlns:pc="http://schemas.microsoft.com/office/powerpoint/2013/main/command">
      <pc:docMk/>
      <pc:sldMk cId="1729040336" sldId="342"/>
    </pc:sldMkLst>
    <p188:replyLst>
      <p188:reply id="{D76C876F-A6C3-42EF-A5F1-4B1F3461BF01}" authorId="{879A7216-BEF8-9AA7-2DAF-F33553B25571}" created="2024-03-28T21:38:28.287">
        <p188:txBody>
          <a:bodyPr/>
          <a:lstStyle/>
          <a:p>
            <a:r>
              <a:rPr lang="en-US"/>
              <a:t>Include a clear description of what type of work is needed for each phase</a:t>
            </a:r>
          </a:p>
        </p188:txBody>
      </p188:reply>
      <p188:reply id="{93749536-3C44-4C3B-887F-73B9F201A9F5}" authorId="{7834EB0B-E988-8150-0281-4755A9995831}" created="2024-04-04T21:39:38.126">
        <p188:txBody>
          <a:bodyPr/>
          <a:lstStyle/>
          <a:p>
            <a:r>
              <a:rPr lang="en-US"/>
              <a:t>Not sure if it's a clear description (review)</a:t>
            </a:r>
          </a:p>
        </p188:txBody>
      </p188:reply>
    </p188:replyLst>
    <p188:txBody>
      <a:bodyPr/>
      <a:lstStyle/>
      <a:p>
        <a:r>
          <a:rPr lang="en-US"/>
          <a:t>Start with hours allocations at the top of each list </a:t>
        </a:r>
      </a:p>
    </p188:txBody>
  </p188:cm>
</p188:cmLst>
</file>

<file path=ppt/comments/modernComment_15E_35433542.xml><?xml version="1.0" encoding="utf-8"?>
<p188:cmLst xmlns:a="http://schemas.openxmlformats.org/drawingml/2006/main" xmlns:r="http://schemas.openxmlformats.org/officeDocument/2006/relationships" xmlns:p188="http://schemas.microsoft.com/office/powerpoint/2018/8/main">
  <p188:cm id="{C2B294F8-BADB-4FE3-9088-5F77983A7303}" authorId="{879A7216-BEF8-9AA7-2DAF-F33553B25571}" status="resolved" created="2024-03-28T21:39:12.038">
    <pc:sldMkLst xmlns:pc="http://schemas.microsoft.com/office/powerpoint/2013/main/command">
      <pc:docMk/>
      <pc:sldMk cId="893596994" sldId="350"/>
    </pc:sldMkLst>
    <p188:replyLst>
      <p188:reply id="{59F34FA2-56CA-4476-849D-CB12B3B72360}" authorId="{879A7216-BEF8-9AA7-2DAF-F33553B25571}" created="2024-03-28T21:40:04.406">
        <p188:txBody>
          <a:bodyPr/>
          <a:lstStyle/>
          <a:p>
            <a:r>
              <a:rPr lang="en-US"/>
              <a:t>For these two slides, do you expect to have groups of different folks at the table for the pitch? If not, I suggest you include a slide with only the relevant information for the type of person/group you're presenting to. Ex. Regulators. And then switch out the content for the slide when you meet with Software Vendors. Etc. </a:t>
            </a:r>
          </a:p>
        </p188:txBody>
      </p188:reply>
    </p188:replyLst>
    <p188:txBody>
      <a:bodyPr/>
      <a:lstStyle/>
      <a:p>
        <a:r>
          <a:rPr lang="en-US"/>
          <a:t>Lines should line up across. Text should be same colour scheme as previous slide. </a:t>
        </a:r>
      </a:p>
    </p188:txBody>
  </p188:cm>
</p188:cmLst>
</file>

<file path=ppt/comments/modernComment_167_BE7A83E1.xml><?xml version="1.0" encoding="utf-8"?>
<p188:cmLst xmlns:a="http://schemas.openxmlformats.org/drawingml/2006/main" xmlns:r="http://schemas.openxmlformats.org/officeDocument/2006/relationships" xmlns:p188="http://schemas.microsoft.com/office/powerpoint/2018/8/main">
  <p188:cm id="{4A9DEF86-1414-47A6-A381-83AE8571E591}" authorId="{879A7216-BEF8-9AA7-2DAF-F33553B25571}" status="resolved" created="2024-03-28T21:26:34.055">
    <pc:sldMkLst xmlns:pc="http://schemas.microsoft.com/office/powerpoint/2013/main/command">
      <pc:docMk/>
      <pc:sldMk cId="3195700193" sldId="359"/>
    </pc:sldMkLst>
    <p188:txBody>
      <a:bodyPr/>
      <a:lstStyle/>
      <a:p>
        <a:r>
          <a:rPr lang="en-US"/>
          <a:t>Use this slide as an opportunity to speak to the broader project and specific greenwashing challenges in the mining sector. 
Consider highlighting market drivers: investors are more interested these indicators, as are regulators, and consumers. (therefore the value chain). The audience will resonate more if they see a problem they're trying to solve presented here.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0FDDA-3458-4607-8DDE-40873421858F}" type="doc">
      <dgm:prSet loTypeId="urn:microsoft.com/office/officeart/2005/8/layout/chevron1" loCatId="process" qsTypeId="urn:microsoft.com/office/officeart/2005/8/quickstyle/simple5" qsCatId="simple" csTypeId="urn:microsoft.com/office/officeart/2005/8/colors/accent1_2" csCatId="accent1" phldr="1"/>
      <dgm:spPr/>
      <dgm:t>
        <a:bodyPr/>
        <a:lstStyle/>
        <a:p>
          <a:endParaRPr lang="fr-FR"/>
        </a:p>
      </dgm:t>
    </dgm:pt>
    <dgm:pt modelId="{764B64EB-8EBA-453E-9B04-1F709638AC23}">
      <dgm:prSet phldrT="[Texte]"/>
      <dgm:spPr/>
      <dgm:t>
        <a:bodyPr/>
        <a:lstStyle/>
        <a:p>
          <a:r>
            <a:rPr lang="en-US" noProof="0" dirty="0"/>
            <a:t>Raw Materials</a:t>
          </a:r>
        </a:p>
      </dgm:t>
    </dgm:pt>
    <dgm:pt modelId="{267AB65D-9B54-4F7C-97DC-A8A6B616641D}" type="parTrans" cxnId="{5CD8509D-6F6B-4068-A661-9231BD491256}">
      <dgm:prSet/>
      <dgm:spPr/>
      <dgm:t>
        <a:bodyPr/>
        <a:lstStyle/>
        <a:p>
          <a:endParaRPr lang="en-US" noProof="0" dirty="0"/>
        </a:p>
      </dgm:t>
    </dgm:pt>
    <dgm:pt modelId="{9AB609B9-69B9-4406-BE5C-AB9195079408}" type="sibTrans" cxnId="{5CD8509D-6F6B-4068-A661-9231BD491256}">
      <dgm:prSet/>
      <dgm:spPr/>
      <dgm:t>
        <a:bodyPr/>
        <a:lstStyle/>
        <a:p>
          <a:endParaRPr lang="en-US" noProof="0" dirty="0"/>
        </a:p>
      </dgm:t>
    </dgm:pt>
    <dgm:pt modelId="{EB2EBDAB-5C32-4149-B48B-8FFC83BA4FD6}">
      <dgm:prSet phldrT="[Texte]"/>
      <dgm:spPr/>
      <dgm:t>
        <a:bodyPr/>
        <a:lstStyle/>
        <a:p>
          <a:r>
            <a:rPr lang="en-US" noProof="0" dirty="0"/>
            <a:t>Processed Materials</a:t>
          </a:r>
        </a:p>
      </dgm:t>
    </dgm:pt>
    <dgm:pt modelId="{59D6B804-A208-4D15-8D23-734E543FB0E5}" type="parTrans" cxnId="{946EB154-5FFA-4C55-851F-D888B7F8CA93}">
      <dgm:prSet/>
      <dgm:spPr/>
      <dgm:t>
        <a:bodyPr/>
        <a:lstStyle/>
        <a:p>
          <a:endParaRPr lang="en-US" noProof="0" dirty="0"/>
        </a:p>
      </dgm:t>
    </dgm:pt>
    <dgm:pt modelId="{7EE6D72F-FA91-4447-AA40-B59322F703F9}" type="sibTrans" cxnId="{946EB154-5FFA-4C55-851F-D888B7F8CA93}">
      <dgm:prSet/>
      <dgm:spPr/>
      <dgm:t>
        <a:bodyPr/>
        <a:lstStyle/>
        <a:p>
          <a:endParaRPr lang="en-US" noProof="0" dirty="0"/>
        </a:p>
      </dgm:t>
    </dgm:pt>
    <dgm:pt modelId="{EB09D0CC-CBDC-4C3B-9171-EE1AD791368D}">
      <dgm:prSet phldrT="[Texte]"/>
      <dgm:spPr/>
      <dgm:t>
        <a:bodyPr/>
        <a:lstStyle/>
        <a:p>
          <a:r>
            <a:rPr lang="en-US" noProof="0" dirty="0"/>
            <a:t>Use</a:t>
          </a:r>
        </a:p>
      </dgm:t>
    </dgm:pt>
    <dgm:pt modelId="{A3237E69-EEFF-42FC-839E-3C5659F5E16C}" type="parTrans" cxnId="{2E71AC03-42A6-49EB-AF84-F4BB830158D8}">
      <dgm:prSet/>
      <dgm:spPr/>
      <dgm:t>
        <a:bodyPr/>
        <a:lstStyle/>
        <a:p>
          <a:endParaRPr lang="en-US" noProof="0" dirty="0"/>
        </a:p>
      </dgm:t>
    </dgm:pt>
    <dgm:pt modelId="{D46559C5-2D35-4186-83C2-475FD387D63C}" type="sibTrans" cxnId="{2E71AC03-42A6-49EB-AF84-F4BB830158D8}">
      <dgm:prSet/>
      <dgm:spPr/>
      <dgm:t>
        <a:bodyPr/>
        <a:lstStyle/>
        <a:p>
          <a:endParaRPr lang="en-US" noProof="0" dirty="0"/>
        </a:p>
      </dgm:t>
    </dgm:pt>
    <dgm:pt modelId="{8CDC2626-C1D1-4E43-B325-538CA297C74D}">
      <dgm:prSet/>
      <dgm:spPr/>
      <dgm:t>
        <a:bodyPr/>
        <a:lstStyle/>
        <a:p>
          <a:r>
            <a:rPr lang="en-US" noProof="0" dirty="0"/>
            <a:t>Subcomponent Production</a:t>
          </a:r>
        </a:p>
      </dgm:t>
    </dgm:pt>
    <dgm:pt modelId="{194B9D84-13B4-4606-898C-892C3B39228B}" type="parTrans" cxnId="{E6E9EF03-5DBE-4F94-B935-C63C94C712A8}">
      <dgm:prSet/>
      <dgm:spPr/>
      <dgm:t>
        <a:bodyPr/>
        <a:lstStyle/>
        <a:p>
          <a:endParaRPr lang="en-US" noProof="0" dirty="0"/>
        </a:p>
      </dgm:t>
    </dgm:pt>
    <dgm:pt modelId="{EE7639EF-C8B5-4356-AB59-C570CD86DF04}" type="sibTrans" cxnId="{E6E9EF03-5DBE-4F94-B935-C63C94C712A8}">
      <dgm:prSet/>
      <dgm:spPr/>
      <dgm:t>
        <a:bodyPr/>
        <a:lstStyle/>
        <a:p>
          <a:endParaRPr lang="en-US" noProof="0" dirty="0"/>
        </a:p>
      </dgm:t>
    </dgm:pt>
    <dgm:pt modelId="{4D9D2A77-036B-4FBE-A766-3641F3A6B00D}">
      <dgm:prSet/>
      <dgm:spPr/>
      <dgm:t>
        <a:bodyPr/>
        <a:lstStyle/>
        <a:p>
          <a:r>
            <a:rPr lang="en-US" noProof="0" dirty="0"/>
            <a:t>Component Production</a:t>
          </a:r>
        </a:p>
      </dgm:t>
    </dgm:pt>
    <dgm:pt modelId="{1B5BFB8D-0E06-404F-A9C8-B2A7769E638B}" type="parTrans" cxnId="{FFFF213D-CA59-49DF-B491-B74BD493BAC2}">
      <dgm:prSet/>
      <dgm:spPr/>
      <dgm:t>
        <a:bodyPr/>
        <a:lstStyle/>
        <a:p>
          <a:endParaRPr lang="en-US" noProof="0" dirty="0"/>
        </a:p>
      </dgm:t>
    </dgm:pt>
    <dgm:pt modelId="{29662BD0-E1F2-47D9-982F-F58632A9D7B8}" type="sibTrans" cxnId="{FFFF213D-CA59-49DF-B491-B74BD493BAC2}">
      <dgm:prSet/>
      <dgm:spPr/>
      <dgm:t>
        <a:bodyPr/>
        <a:lstStyle/>
        <a:p>
          <a:endParaRPr lang="en-US" noProof="0" dirty="0"/>
        </a:p>
      </dgm:t>
    </dgm:pt>
    <dgm:pt modelId="{C1FA3174-8DA4-403B-B144-73CCF44C39B8}">
      <dgm:prSet/>
      <dgm:spPr/>
      <dgm:t>
        <a:bodyPr/>
        <a:lstStyle/>
        <a:p>
          <a:r>
            <a:rPr lang="en-US" noProof="0" dirty="0"/>
            <a:t>Assembly</a:t>
          </a:r>
        </a:p>
      </dgm:t>
    </dgm:pt>
    <dgm:pt modelId="{13CE9A0A-8C6B-4170-BAE1-61E842BD1CDD}" type="parTrans" cxnId="{CB73B5F2-4FB6-4D15-97F6-D2490C0E540B}">
      <dgm:prSet/>
      <dgm:spPr/>
      <dgm:t>
        <a:bodyPr/>
        <a:lstStyle/>
        <a:p>
          <a:endParaRPr lang="en-US" noProof="0" dirty="0"/>
        </a:p>
      </dgm:t>
    </dgm:pt>
    <dgm:pt modelId="{736E6A4D-0B14-40D6-A2AA-E7620977C4CF}" type="sibTrans" cxnId="{CB73B5F2-4FB6-4D15-97F6-D2490C0E540B}">
      <dgm:prSet/>
      <dgm:spPr/>
      <dgm:t>
        <a:bodyPr/>
        <a:lstStyle/>
        <a:p>
          <a:endParaRPr lang="en-US" noProof="0" dirty="0"/>
        </a:p>
      </dgm:t>
    </dgm:pt>
    <dgm:pt modelId="{10BEE129-E73B-49E1-8990-B053262B05E1}">
      <dgm:prSet/>
      <dgm:spPr/>
      <dgm:t>
        <a:bodyPr/>
        <a:lstStyle/>
        <a:p>
          <a:r>
            <a:rPr lang="en-US" noProof="0" dirty="0"/>
            <a:t>Market placement</a:t>
          </a:r>
        </a:p>
      </dgm:t>
    </dgm:pt>
    <dgm:pt modelId="{675CB4D6-113E-4BBC-BAD6-2449CCD5B93B}" type="parTrans" cxnId="{02F66D47-462F-400D-AC64-F5DDA52E51E1}">
      <dgm:prSet/>
      <dgm:spPr/>
      <dgm:t>
        <a:bodyPr/>
        <a:lstStyle/>
        <a:p>
          <a:endParaRPr lang="en-US" noProof="0" dirty="0"/>
        </a:p>
      </dgm:t>
    </dgm:pt>
    <dgm:pt modelId="{4408CE8D-A8C3-42B2-B0EB-D653CC890AF6}" type="sibTrans" cxnId="{02F66D47-462F-400D-AC64-F5DDA52E51E1}">
      <dgm:prSet/>
      <dgm:spPr/>
      <dgm:t>
        <a:bodyPr/>
        <a:lstStyle/>
        <a:p>
          <a:endParaRPr lang="en-US" noProof="0" dirty="0"/>
        </a:p>
      </dgm:t>
    </dgm:pt>
    <dgm:pt modelId="{5F3AB1D2-D6EA-4436-A7B6-957045808CCC}">
      <dgm:prSet/>
      <dgm:spPr/>
      <dgm:t>
        <a:bodyPr/>
        <a:lstStyle/>
        <a:p>
          <a:r>
            <a:rPr lang="en-US" noProof="0" dirty="0"/>
            <a:t>Repair Remanufacture Recycle</a:t>
          </a:r>
        </a:p>
      </dgm:t>
    </dgm:pt>
    <dgm:pt modelId="{E852E778-111A-45C3-9D7E-977AB1E89FAA}" type="parTrans" cxnId="{34726D53-B281-4D6C-80DE-9BE23B4B3F91}">
      <dgm:prSet/>
      <dgm:spPr/>
      <dgm:t>
        <a:bodyPr/>
        <a:lstStyle/>
        <a:p>
          <a:endParaRPr lang="en-US" noProof="0" dirty="0"/>
        </a:p>
      </dgm:t>
    </dgm:pt>
    <dgm:pt modelId="{0B529699-68EA-4382-9D37-0357B23FC57C}" type="sibTrans" cxnId="{34726D53-B281-4D6C-80DE-9BE23B4B3F91}">
      <dgm:prSet/>
      <dgm:spPr/>
      <dgm:t>
        <a:bodyPr/>
        <a:lstStyle/>
        <a:p>
          <a:endParaRPr lang="en-US" noProof="0" dirty="0"/>
        </a:p>
      </dgm:t>
    </dgm:pt>
    <dgm:pt modelId="{1A94B00B-4A71-4A0F-BB22-13058F8E9117}" type="pres">
      <dgm:prSet presAssocID="{99D0FDDA-3458-4607-8DDE-40873421858F}" presName="Name0" presStyleCnt="0">
        <dgm:presLayoutVars>
          <dgm:dir/>
          <dgm:animLvl val="lvl"/>
          <dgm:resizeHandles val="exact"/>
        </dgm:presLayoutVars>
      </dgm:prSet>
      <dgm:spPr/>
    </dgm:pt>
    <dgm:pt modelId="{EB913C56-8F77-4257-8E5A-24E6F621780D}" type="pres">
      <dgm:prSet presAssocID="{764B64EB-8EBA-453E-9B04-1F709638AC23}" presName="parTxOnly" presStyleLbl="node1" presStyleIdx="0" presStyleCnt="8">
        <dgm:presLayoutVars>
          <dgm:chMax val="0"/>
          <dgm:chPref val="0"/>
          <dgm:bulletEnabled val="1"/>
        </dgm:presLayoutVars>
      </dgm:prSet>
      <dgm:spPr/>
    </dgm:pt>
    <dgm:pt modelId="{032C25F1-6131-4AF4-B297-3DBD3C20BC78}" type="pres">
      <dgm:prSet presAssocID="{9AB609B9-69B9-4406-BE5C-AB9195079408}" presName="parTxOnlySpace" presStyleCnt="0"/>
      <dgm:spPr/>
    </dgm:pt>
    <dgm:pt modelId="{98080574-B7DA-4D18-B438-38E057B00776}" type="pres">
      <dgm:prSet presAssocID="{EB2EBDAB-5C32-4149-B48B-8FFC83BA4FD6}" presName="parTxOnly" presStyleLbl="node1" presStyleIdx="1" presStyleCnt="8">
        <dgm:presLayoutVars>
          <dgm:chMax val="0"/>
          <dgm:chPref val="0"/>
          <dgm:bulletEnabled val="1"/>
        </dgm:presLayoutVars>
      </dgm:prSet>
      <dgm:spPr/>
    </dgm:pt>
    <dgm:pt modelId="{0354B073-56DB-4556-B7BF-88BA7C957A80}" type="pres">
      <dgm:prSet presAssocID="{7EE6D72F-FA91-4447-AA40-B59322F703F9}" presName="parTxOnlySpace" presStyleCnt="0"/>
      <dgm:spPr/>
    </dgm:pt>
    <dgm:pt modelId="{1E7EAEE0-97F6-412F-AEFB-009118E9E3C3}" type="pres">
      <dgm:prSet presAssocID="{8CDC2626-C1D1-4E43-B325-538CA297C74D}" presName="parTxOnly" presStyleLbl="node1" presStyleIdx="2" presStyleCnt="8">
        <dgm:presLayoutVars>
          <dgm:chMax val="0"/>
          <dgm:chPref val="0"/>
          <dgm:bulletEnabled val="1"/>
        </dgm:presLayoutVars>
      </dgm:prSet>
      <dgm:spPr/>
    </dgm:pt>
    <dgm:pt modelId="{AA7DC5AE-446D-4A1B-8FAF-D8648CA1586C}" type="pres">
      <dgm:prSet presAssocID="{EE7639EF-C8B5-4356-AB59-C570CD86DF04}" presName="parTxOnlySpace" presStyleCnt="0"/>
      <dgm:spPr/>
    </dgm:pt>
    <dgm:pt modelId="{19B0CB39-BA8F-486B-B442-A2BF60F8A548}" type="pres">
      <dgm:prSet presAssocID="{4D9D2A77-036B-4FBE-A766-3641F3A6B00D}" presName="parTxOnly" presStyleLbl="node1" presStyleIdx="3" presStyleCnt="8">
        <dgm:presLayoutVars>
          <dgm:chMax val="0"/>
          <dgm:chPref val="0"/>
          <dgm:bulletEnabled val="1"/>
        </dgm:presLayoutVars>
      </dgm:prSet>
      <dgm:spPr/>
    </dgm:pt>
    <dgm:pt modelId="{70AF007D-8D97-4613-BB1F-245985686693}" type="pres">
      <dgm:prSet presAssocID="{29662BD0-E1F2-47D9-982F-F58632A9D7B8}" presName="parTxOnlySpace" presStyleCnt="0"/>
      <dgm:spPr/>
    </dgm:pt>
    <dgm:pt modelId="{B7BB6226-5985-4B93-A952-0E4D3C6B4624}" type="pres">
      <dgm:prSet presAssocID="{C1FA3174-8DA4-403B-B144-73CCF44C39B8}" presName="parTxOnly" presStyleLbl="node1" presStyleIdx="4" presStyleCnt="8" custLinFactNeighborX="-15134">
        <dgm:presLayoutVars>
          <dgm:chMax val="0"/>
          <dgm:chPref val="0"/>
          <dgm:bulletEnabled val="1"/>
        </dgm:presLayoutVars>
      </dgm:prSet>
      <dgm:spPr/>
    </dgm:pt>
    <dgm:pt modelId="{BFA933AF-F41E-4674-B616-DB079472525E}" type="pres">
      <dgm:prSet presAssocID="{736E6A4D-0B14-40D6-A2AA-E7620977C4CF}" presName="parTxOnlySpace" presStyleCnt="0"/>
      <dgm:spPr/>
    </dgm:pt>
    <dgm:pt modelId="{B1B6EEB9-EF4B-489A-B902-74F841A36E0C}" type="pres">
      <dgm:prSet presAssocID="{10BEE129-E73B-49E1-8990-B053262B05E1}" presName="parTxOnly" presStyleLbl="node1" presStyleIdx="5" presStyleCnt="8">
        <dgm:presLayoutVars>
          <dgm:chMax val="0"/>
          <dgm:chPref val="0"/>
          <dgm:bulletEnabled val="1"/>
        </dgm:presLayoutVars>
      </dgm:prSet>
      <dgm:spPr/>
    </dgm:pt>
    <dgm:pt modelId="{44EB4046-6E83-40ED-9F06-75667EA7CD12}" type="pres">
      <dgm:prSet presAssocID="{4408CE8D-A8C3-42B2-B0EB-D653CC890AF6}" presName="parTxOnlySpace" presStyleCnt="0"/>
      <dgm:spPr/>
    </dgm:pt>
    <dgm:pt modelId="{7F9F6151-82B0-40F7-A93D-8CA56E8D6331}" type="pres">
      <dgm:prSet presAssocID="{EB09D0CC-CBDC-4C3B-9171-EE1AD791368D}" presName="parTxOnly" presStyleLbl="node1" presStyleIdx="6" presStyleCnt="8">
        <dgm:presLayoutVars>
          <dgm:chMax val="0"/>
          <dgm:chPref val="0"/>
          <dgm:bulletEnabled val="1"/>
        </dgm:presLayoutVars>
      </dgm:prSet>
      <dgm:spPr/>
    </dgm:pt>
    <dgm:pt modelId="{99B0D25D-5C02-4AF0-9369-85DF0CC2B5D8}" type="pres">
      <dgm:prSet presAssocID="{D46559C5-2D35-4186-83C2-475FD387D63C}" presName="parTxOnlySpace" presStyleCnt="0"/>
      <dgm:spPr/>
    </dgm:pt>
    <dgm:pt modelId="{0D444EFD-A643-44BF-9EB9-174AE71BA57C}" type="pres">
      <dgm:prSet presAssocID="{5F3AB1D2-D6EA-4436-A7B6-957045808CCC}" presName="parTxOnly" presStyleLbl="node1" presStyleIdx="7" presStyleCnt="8">
        <dgm:presLayoutVars>
          <dgm:chMax val="0"/>
          <dgm:chPref val="0"/>
          <dgm:bulletEnabled val="1"/>
        </dgm:presLayoutVars>
      </dgm:prSet>
      <dgm:spPr/>
    </dgm:pt>
  </dgm:ptLst>
  <dgm:cxnLst>
    <dgm:cxn modelId="{2E71AC03-42A6-49EB-AF84-F4BB830158D8}" srcId="{99D0FDDA-3458-4607-8DDE-40873421858F}" destId="{EB09D0CC-CBDC-4C3B-9171-EE1AD791368D}" srcOrd="6" destOrd="0" parTransId="{A3237E69-EEFF-42FC-839E-3C5659F5E16C}" sibTransId="{D46559C5-2D35-4186-83C2-475FD387D63C}"/>
    <dgm:cxn modelId="{E6E9EF03-5DBE-4F94-B935-C63C94C712A8}" srcId="{99D0FDDA-3458-4607-8DDE-40873421858F}" destId="{8CDC2626-C1D1-4E43-B325-538CA297C74D}" srcOrd="2" destOrd="0" parTransId="{194B9D84-13B4-4606-898C-892C3B39228B}" sibTransId="{EE7639EF-C8B5-4356-AB59-C570CD86DF04}"/>
    <dgm:cxn modelId="{786BA60B-CDC1-4AB3-93FA-0AD805D26BA4}" type="presOf" srcId="{4D9D2A77-036B-4FBE-A766-3641F3A6B00D}" destId="{19B0CB39-BA8F-486B-B442-A2BF60F8A548}" srcOrd="0" destOrd="0" presId="urn:microsoft.com/office/officeart/2005/8/layout/chevron1"/>
    <dgm:cxn modelId="{B371FA1F-1FBB-44A8-9221-4D6A8562B839}" type="presOf" srcId="{8CDC2626-C1D1-4E43-B325-538CA297C74D}" destId="{1E7EAEE0-97F6-412F-AEFB-009118E9E3C3}" srcOrd="0" destOrd="0" presId="urn:microsoft.com/office/officeart/2005/8/layout/chevron1"/>
    <dgm:cxn modelId="{FFFF213D-CA59-49DF-B491-B74BD493BAC2}" srcId="{99D0FDDA-3458-4607-8DDE-40873421858F}" destId="{4D9D2A77-036B-4FBE-A766-3641F3A6B00D}" srcOrd="3" destOrd="0" parTransId="{1B5BFB8D-0E06-404F-A9C8-B2A7769E638B}" sibTransId="{29662BD0-E1F2-47D9-982F-F58632A9D7B8}"/>
    <dgm:cxn modelId="{02F66D47-462F-400D-AC64-F5DDA52E51E1}" srcId="{99D0FDDA-3458-4607-8DDE-40873421858F}" destId="{10BEE129-E73B-49E1-8990-B053262B05E1}" srcOrd="5" destOrd="0" parTransId="{675CB4D6-113E-4BBC-BAD6-2449CCD5B93B}" sibTransId="{4408CE8D-A8C3-42B2-B0EB-D653CC890AF6}"/>
    <dgm:cxn modelId="{64EAA450-58F9-44FB-941B-E39BBD191140}" type="presOf" srcId="{EB09D0CC-CBDC-4C3B-9171-EE1AD791368D}" destId="{7F9F6151-82B0-40F7-A93D-8CA56E8D6331}" srcOrd="0" destOrd="0" presId="urn:microsoft.com/office/officeart/2005/8/layout/chevron1"/>
    <dgm:cxn modelId="{34726D53-B281-4D6C-80DE-9BE23B4B3F91}" srcId="{99D0FDDA-3458-4607-8DDE-40873421858F}" destId="{5F3AB1D2-D6EA-4436-A7B6-957045808CCC}" srcOrd="7" destOrd="0" parTransId="{E852E778-111A-45C3-9D7E-977AB1E89FAA}" sibTransId="{0B529699-68EA-4382-9D37-0357B23FC57C}"/>
    <dgm:cxn modelId="{946EB154-5FFA-4C55-851F-D888B7F8CA93}" srcId="{99D0FDDA-3458-4607-8DDE-40873421858F}" destId="{EB2EBDAB-5C32-4149-B48B-8FFC83BA4FD6}" srcOrd="1" destOrd="0" parTransId="{59D6B804-A208-4D15-8D23-734E543FB0E5}" sibTransId="{7EE6D72F-FA91-4447-AA40-B59322F703F9}"/>
    <dgm:cxn modelId="{A3351275-0677-4BA6-9A85-458FB423C23A}" type="presOf" srcId="{C1FA3174-8DA4-403B-B144-73CCF44C39B8}" destId="{B7BB6226-5985-4B93-A952-0E4D3C6B4624}" srcOrd="0" destOrd="0" presId="urn:microsoft.com/office/officeart/2005/8/layout/chevron1"/>
    <dgm:cxn modelId="{6FCA5299-E395-4C2B-9AEA-FE54A66ED692}" type="presOf" srcId="{764B64EB-8EBA-453E-9B04-1F709638AC23}" destId="{EB913C56-8F77-4257-8E5A-24E6F621780D}" srcOrd="0" destOrd="0" presId="urn:microsoft.com/office/officeart/2005/8/layout/chevron1"/>
    <dgm:cxn modelId="{5CD8509D-6F6B-4068-A661-9231BD491256}" srcId="{99D0FDDA-3458-4607-8DDE-40873421858F}" destId="{764B64EB-8EBA-453E-9B04-1F709638AC23}" srcOrd="0" destOrd="0" parTransId="{267AB65D-9B54-4F7C-97DC-A8A6B616641D}" sibTransId="{9AB609B9-69B9-4406-BE5C-AB9195079408}"/>
    <dgm:cxn modelId="{251B569D-34EE-4C3C-B0F3-07E88720DAA7}" type="presOf" srcId="{10BEE129-E73B-49E1-8990-B053262B05E1}" destId="{B1B6EEB9-EF4B-489A-B902-74F841A36E0C}" srcOrd="0" destOrd="0" presId="urn:microsoft.com/office/officeart/2005/8/layout/chevron1"/>
    <dgm:cxn modelId="{5CBABBA0-A96F-4976-8705-9CDFE0F8C4CC}" type="presOf" srcId="{99D0FDDA-3458-4607-8DDE-40873421858F}" destId="{1A94B00B-4A71-4A0F-BB22-13058F8E9117}" srcOrd="0" destOrd="0" presId="urn:microsoft.com/office/officeart/2005/8/layout/chevron1"/>
    <dgm:cxn modelId="{E8A3A5CC-895F-496C-A63C-CBDB89291E63}" type="presOf" srcId="{EB2EBDAB-5C32-4149-B48B-8FFC83BA4FD6}" destId="{98080574-B7DA-4D18-B438-38E057B00776}" srcOrd="0" destOrd="0" presId="urn:microsoft.com/office/officeart/2005/8/layout/chevron1"/>
    <dgm:cxn modelId="{30C1C3E7-C1FC-4E07-9573-6CE17E43DD91}" type="presOf" srcId="{5F3AB1D2-D6EA-4436-A7B6-957045808CCC}" destId="{0D444EFD-A643-44BF-9EB9-174AE71BA57C}" srcOrd="0" destOrd="0" presId="urn:microsoft.com/office/officeart/2005/8/layout/chevron1"/>
    <dgm:cxn modelId="{CB73B5F2-4FB6-4D15-97F6-D2490C0E540B}" srcId="{99D0FDDA-3458-4607-8DDE-40873421858F}" destId="{C1FA3174-8DA4-403B-B144-73CCF44C39B8}" srcOrd="4" destOrd="0" parTransId="{13CE9A0A-8C6B-4170-BAE1-61E842BD1CDD}" sibTransId="{736E6A4D-0B14-40D6-A2AA-E7620977C4CF}"/>
    <dgm:cxn modelId="{C8DA59BE-1236-440A-A78E-C82F794F56CC}" type="presParOf" srcId="{1A94B00B-4A71-4A0F-BB22-13058F8E9117}" destId="{EB913C56-8F77-4257-8E5A-24E6F621780D}" srcOrd="0" destOrd="0" presId="urn:microsoft.com/office/officeart/2005/8/layout/chevron1"/>
    <dgm:cxn modelId="{05F6E9BF-3615-49D1-82CE-E51D86A2E877}" type="presParOf" srcId="{1A94B00B-4A71-4A0F-BB22-13058F8E9117}" destId="{032C25F1-6131-4AF4-B297-3DBD3C20BC78}" srcOrd="1" destOrd="0" presId="urn:microsoft.com/office/officeart/2005/8/layout/chevron1"/>
    <dgm:cxn modelId="{8727F9AF-CBC8-4D2C-B9BF-BD34CCAF56D2}" type="presParOf" srcId="{1A94B00B-4A71-4A0F-BB22-13058F8E9117}" destId="{98080574-B7DA-4D18-B438-38E057B00776}" srcOrd="2" destOrd="0" presId="urn:microsoft.com/office/officeart/2005/8/layout/chevron1"/>
    <dgm:cxn modelId="{DD662D73-A74E-49EF-8AAC-47DC3B2AF47A}" type="presParOf" srcId="{1A94B00B-4A71-4A0F-BB22-13058F8E9117}" destId="{0354B073-56DB-4556-B7BF-88BA7C957A80}" srcOrd="3" destOrd="0" presId="urn:microsoft.com/office/officeart/2005/8/layout/chevron1"/>
    <dgm:cxn modelId="{95945571-38E2-46FC-8BE9-9C8B89048133}" type="presParOf" srcId="{1A94B00B-4A71-4A0F-BB22-13058F8E9117}" destId="{1E7EAEE0-97F6-412F-AEFB-009118E9E3C3}" srcOrd="4" destOrd="0" presId="urn:microsoft.com/office/officeart/2005/8/layout/chevron1"/>
    <dgm:cxn modelId="{F3861EA3-3C4C-40AD-B370-A260B19E6E5F}" type="presParOf" srcId="{1A94B00B-4A71-4A0F-BB22-13058F8E9117}" destId="{AA7DC5AE-446D-4A1B-8FAF-D8648CA1586C}" srcOrd="5" destOrd="0" presId="urn:microsoft.com/office/officeart/2005/8/layout/chevron1"/>
    <dgm:cxn modelId="{EA0A8C89-E351-467E-9B41-17D6741DAD98}" type="presParOf" srcId="{1A94B00B-4A71-4A0F-BB22-13058F8E9117}" destId="{19B0CB39-BA8F-486B-B442-A2BF60F8A548}" srcOrd="6" destOrd="0" presId="urn:microsoft.com/office/officeart/2005/8/layout/chevron1"/>
    <dgm:cxn modelId="{B49DB7FF-14C2-4F08-99EA-72C7ACB0A8CA}" type="presParOf" srcId="{1A94B00B-4A71-4A0F-BB22-13058F8E9117}" destId="{70AF007D-8D97-4613-BB1F-245985686693}" srcOrd="7" destOrd="0" presId="urn:microsoft.com/office/officeart/2005/8/layout/chevron1"/>
    <dgm:cxn modelId="{C83DAC22-6D1A-4EDF-A764-236FCB8FB1D6}" type="presParOf" srcId="{1A94B00B-4A71-4A0F-BB22-13058F8E9117}" destId="{B7BB6226-5985-4B93-A952-0E4D3C6B4624}" srcOrd="8" destOrd="0" presId="urn:microsoft.com/office/officeart/2005/8/layout/chevron1"/>
    <dgm:cxn modelId="{981F78F7-F922-4FB0-8B64-4A092D027926}" type="presParOf" srcId="{1A94B00B-4A71-4A0F-BB22-13058F8E9117}" destId="{BFA933AF-F41E-4674-B616-DB079472525E}" srcOrd="9" destOrd="0" presId="urn:microsoft.com/office/officeart/2005/8/layout/chevron1"/>
    <dgm:cxn modelId="{F63D8845-6D27-4857-902E-43A0EBB5DFA2}" type="presParOf" srcId="{1A94B00B-4A71-4A0F-BB22-13058F8E9117}" destId="{B1B6EEB9-EF4B-489A-B902-74F841A36E0C}" srcOrd="10" destOrd="0" presId="urn:microsoft.com/office/officeart/2005/8/layout/chevron1"/>
    <dgm:cxn modelId="{E48C1FEC-ADEB-4DCA-97A7-D6BCA96B8149}" type="presParOf" srcId="{1A94B00B-4A71-4A0F-BB22-13058F8E9117}" destId="{44EB4046-6E83-40ED-9F06-75667EA7CD12}" srcOrd="11" destOrd="0" presId="urn:microsoft.com/office/officeart/2005/8/layout/chevron1"/>
    <dgm:cxn modelId="{0D5D4A2C-6E54-46A8-8645-8685ACCA7258}" type="presParOf" srcId="{1A94B00B-4A71-4A0F-BB22-13058F8E9117}" destId="{7F9F6151-82B0-40F7-A93D-8CA56E8D6331}" srcOrd="12" destOrd="0" presId="urn:microsoft.com/office/officeart/2005/8/layout/chevron1"/>
    <dgm:cxn modelId="{E72FC308-10C9-4313-AA52-888CAFB82D28}" type="presParOf" srcId="{1A94B00B-4A71-4A0F-BB22-13058F8E9117}" destId="{99B0D25D-5C02-4AF0-9369-85DF0CC2B5D8}" srcOrd="13" destOrd="0" presId="urn:microsoft.com/office/officeart/2005/8/layout/chevron1"/>
    <dgm:cxn modelId="{54524C7A-BDD7-4AE3-BD1A-49DB8DB85048}" type="presParOf" srcId="{1A94B00B-4A71-4A0F-BB22-13058F8E9117}" destId="{0D444EFD-A643-44BF-9EB9-174AE71BA57C}"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13C56-8F77-4257-8E5A-24E6F621780D}">
      <dsp:nvSpPr>
        <dsp:cNvPr id="0" name=""/>
        <dsp:cNvSpPr/>
      </dsp:nvSpPr>
      <dsp:spPr>
        <a:xfrm>
          <a:off x="884"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Raw Materials</a:t>
          </a:r>
        </a:p>
      </dsp:txBody>
      <dsp:txXfrm>
        <a:off x="284383" y="419291"/>
        <a:ext cx="850496" cy="566997"/>
      </dsp:txXfrm>
    </dsp:sp>
    <dsp:sp modelId="{98080574-B7DA-4D18-B438-38E057B00776}">
      <dsp:nvSpPr>
        <dsp:cNvPr id="0" name=""/>
        <dsp:cNvSpPr/>
      </dsp:nvSpPr>
      <dsp:spPr>
        <a:xfrm>
          <a:off x="1276628"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Processed Materials</a:t>
          </a:r>
        </a:p>
      </dsp:txBody>
      <dsp:txXfrm>
        <a:off x="1560127" y="419291"/>
        <a:ext cx="850496" cy="566997"/>
      </dsp:txXfrm>
    </dsp:sp>
    <dsp:sp modelId="{1E7EAEE0-97F6-412F-AEFB-009118E9E3C3}">
      <dsp:nvSpPr>
        <dsp:cNvPr id="0" name=""/>
        <dsp:cNvSpPr/>
      </dsp:nvSpPr>
      <dsp:spPr>
        <a:xfrm>
          <a:off x="2552372"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Subcomponent Production</a:t>
          </a:r>
        </a:p>
      </dsp:txBody>
      <dsp:txXfrm>
        <a:off x="2835871" y="419291"/>
        <a:ext cx="850496" cy="566997"/>
      </dsp:txXfrm>
    </dsp:sp>
    <dsp:sp modelId="{19B0CB39-BA8F-486B-B442-A2BF60F8A548}">
      <dsp:nvSpPr>
        <dsp:cNvPr id="0" name=""/>
        <dsp:cNvSpPr/>
      </dsp:nvSpPr>
      <dsp:spPr>
        <a:xfrm>
          <a:off x="3828116"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Component Production</a:t>
          </a:r>
        </a:p>
      </dsp:txBody>
      <dsp:txXfrm>
        <a:off x="4111615" y="419291"/>
        <a:ext cx="850496" cy="566997"/>
      </dsp:txXfrm>
    </dsp:sp>
    <dsp:sp modelId="{B7BB6226-5985-4B93-A952-0E4D3C6B4624}">
      <dsp:nvSpPr>
        <dsp:cNvPr id="0" name=""/>
        <dsp:cNvSpPr/>
      </dsp:nvSpPr>
      <dsp:spPr>
        <a:xfrm>
          <a:off x="5082408"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Assembly</a:t>
          </a:r>
        </a:p>
      </dsp:txBody>
      <dsp:txXfrm>
        <a:off x="5365907" y="419291"/>
        <a:ext cx="850496" cy="566997"/>
      </dsp:txXfrm>
    </dsp:sp>
    <dsp:sp modelId="{B1B6EEB9-EF4B-489A-B902-74F841A36E0C}">
      <dsp:nvSpPr>
        <dsp:cNvPr id="0" name=""/>
        <dsp:cNvSpPr/>
      </dsp:nvSpPr>
      <dsp:spPr>
        <a:xfrm>
          <a:off x="6379604"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Market placement</a:t>
          </a:r>
        </a:p>
      </dsp:txBody>
      <dsp:txXfrm>
        <a:off x="6663103" y="419291"/>
        <a:ext cx="850496" cy="566997"/>
      </dsp:txXfrm>
    </dsp:sp>
    <dsp:sp modelId="{7F9F6151-82B0-40F7-A93D-8CA56E8D6331}">
      <dsp:nvSpPr>
        <dsp:cNvPr id="0" name=""/>
        <dsp:cNvSpPr/>
      </dsp:nvSpPr>
      <dsp:spPr>
        <a:xfrm>
          <a:off x="7655349"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Use</a:t>
          </a:r>
        </a:p>
      </dsp:txBody>
      <dsp:txXfrm>
        <a:off x="7938848" y="419291"/>
        <a:ext cx="850496" cy="566997"/>
      </dsp:txXfrm>
    </dsp:sp>
    <dsp:sp modelId="{0D444EFD-A643-44BF-9EB9-174AE71BA57C}">
      <dsp:nvSpPr>
        <dsp:cNvPr id="0" name=""/>
        <dsp:cNvSpPr/>
      </dsp:nvSpPr>
      <dsp:spPr>
        <a:xfrm>
          <a:off x="8931093"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Repair Remanufacture Recycle</a:t>
          </a:r>
        </a:p>
      </dsp:txBody>
      <dsp:txXfrm>
        <a:off x="9214592" y="419291"/>
        <a:ext cx="850496" cy="56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0.11134</cdr:x>
      <cdr:y>1</cdr:y>
    </cdr:from>
    <cdr:to>
      <cdr:x>0.93174</cdr:x>
      <cdr:y>1</cdr:y>
    </cdr:to>
    <cdr:cxnSp macro="">
      <cdr:nvCxnSpPr>
        <cdr:cNvPr id="3" name="Straight Connector 2">
          <a:extLst xmlns:a="http://schemas.openxmlformats.org/drawingml/2006/main">
            <a:ext uri="{FF2B5EF4-FFF2-40B4-BE49-F238E27FC236}">
              <a16:creationId xmlns:a16="http://schemas.microsoft.com/office/drawing/2014/main" id="{3DE4B165-6778-9842-B24A-2FC243C41371}"/>
            </a:ext>
          </a:extLst>
        </cdr:cNvPr>
        <cdr:cNvCxnSpPr/>
      </cdr:nvCxnSpPr>
      <cdr:spPr>
        <a:xfrm xmlns:a="http://schemas.openxmlformats.org/drawingml/2006/main">
          <a:off x="526113" y="3151131"/>
          <a:ext cx="3876790" cy="0"/>
        </a:xfrm>
        <a:prstGeom xmlns:a="http://schemas.openxmlformats.org/drawingml/2006/main" prst="line">
          <a:avLst/>
        </a:prstGeom>
        <a:ln xmlns:a="http://schemas.openxmlformats.org/drawingml/2006/main">
          <a:no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5/3/24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pitchFamily="34" charset="0"/>
              </a:rPr>
              <a:t>Provides advice </a:t>
            </a:r>
            <a:r>
              <a:rPr lang="en-AU" sz="1200" b="0" i="0" u="none" strike="noStrike" dirty="0">
                <a:solidFill>
                  <a:srgbClr val="000000"/>
                </a:solidFill>
                <a:effectLst/>
                <a:latin typeface="Arial" panose="020B0604020202020204" pitchFamily="34" charset="0"/>
              </a:rPr>
              <a:t>to governments and industry on practical measures to counter greenwashing by implementing supply chain traceability and transparency at the scale needed to achieve meaningful impacts on global sustainability outcomes. </a:t>
            </a:r>
            <a:endParaRPr lang="en-AU" dirty="0"/>
          </a:p>
          <a:p>
            <a:endParaRPr lang="en-AU" dirty="0"/>
          </a:p>
        </p:txBody>
      </p:sp>
      <p:sp>
        <p:nvSpPr>
          <p:cNvPr id="4" name="Slide Number Placeholder 3"/>
          <p:cNvSpPr>
            <a:spLocks noGrp="1"/>
          </p:cNvSpPr>
          <p:nvPr>
            <p:ph type="sldNum" sz="quarter" idx="5"/>
          </p:nvPr>
        </p:nvSpPr>
        <p:spPr/>
        <p:txBody>
          <a:bodyPr/>
          <a:lstStyle/>
          <a:p>
            <a:fld id="{8F856F99-1514-4F4B-89CD-D1870C008194}" type="slidenum">
              <a:rPr lang="en-US" smtClean="0"/>
              <a:t>1</a:t>
            </a:fld>
            <a:endParaRPr lang="en-US"/>
          </a:p>
        </p:txBody>
      </p:sp>
    </p:spTree>
    <p:extLst>
      <p:ext uri="{BB962C8B-B14F-4D97-AF65-F5344CB8AC3E}">
        <p14:creationId xmlns:p14="http://schemas.microsoft.com/office/powerpoint/2010/main" val="3101460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10</a:t>
            </a:fld>
            <a:endParaRPr lang="en-AU"/>
          </a:p>
        </p:txBody>
      </p:sp>
    </p:spTree>
    <p:extLst>
      <p:ext uri="{BB962C8B-B14F-4D97-AF65-F5344CB8AC3E}">
        <p14:creationId xmlns:p14="http://schemas.microsoft.com/office/powerpoint/2010/main" val="1709003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C542-4CB2-8552-1125-A595E32B8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9A476A-82BB-E239-97FE-42B0354F4A1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56C10CA-1312-D566-73A8-10E408C217E5}"/>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91D4267-4A08-FBDD-8E72-A95ABCE1CDFF}"/>
              </a:ext>
            </a:extLst>
          </p:cNvPr>
          <p:cNvSpPr>
            <a:spLocks noGrp="1"/>
          </p:cNvSpPr>
          <p:nvPr>
            <p:ph type="sldNum" sz="quarter" idx="5"/>
          </p:nvPr>
        </p:nvSpPr>
        <p:spPr/>
        <p:txBody>
          <a:bodyPr/>
          <a:lstStyle/>
          <a:p>
            <a:fld id="{89734552-1ECE-3F4E-885C-0196F83BD32B}" type="slidenum">
              <a:rPr lang="en-AU" smtClean="0"/>
              <a:t>11</a:t>
            </a:fld>
            <a:endParaRPr lang="en-AU"/>
          </a:p>
        </p:txBody>
      </p:sp>
    </p:spTree>
    <p:extLst>
      <p:ext uri="{BB962C8B-B14F-4D97-AF65-F5344CB8AC3E}">
        <p14:creationId xmlns:p14="http://schemas.microsoft.com/office/powerpoint/2010/main" val="1216364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E9857-B72E-A639-CB58-F2E22E8F20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B28D2-43D0-B7F9-790D-C21A053F832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946F7CA-0AC5-8FD0-0B23-339397EC83A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1F5DF786-346A-1196-A7CD-B03767901C03}"/>
              </a:ext>
            </a:extLst>
          </p:cNvPr>
          <p:cNvSpPr>
            <a:spLocks noGrp="1"/>
          </p:cNvSpPr>
          <p:nvPr>
            <p:ph type="sldNum" sz="quarter" idx="5"/>
          </p:nvPr>
        </p:nvSpPr>
        <p:spPr/>
        <p:txBody>
          <a:bodyPr/>
          <a:lstStyle/>
          <a:p>
            <a:fld id="{89734552-1ECE-3F4E-885C-0196F83BD32B}" type="slidenum">
              <a:rPr lang="en-AU" smtClean="0"/>
              <a:t>12</a:t>
            </a:fld>
            <a:endParaRPr lang="en-AU"/>
          </a:p>
        </p:txBody>
      </p:sp>
    </p:spTree>
    <p:extLst>
      <p:ext uri="{BB962C8B-B14F-4D97-AF65-F5344CB8AC3E}">
        <p14:creationId xmlns:p14="http://schemas.microsoft.com/office/powerpoint/2010/main" val="618710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A362E-75A5-065D-3808-16AD4E0291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292E70-DFC1-EDA9-657B-45C5C970278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66EEE76-F3EF-AA90-7D66-170C60FCB27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D29304E-5445-5105-28B0-96AA8E54F2DB}"/>
              </a:ext>
            </a:extLst>
          </p:cNvPr>
          <p:cNvSpPr>
            <a:spLocks noGrp="1"/>
          </p:cNvSpPr>
          <p:nvPr>
            <p:ph type="sldNum" sz="quarter" idx="5"/>
          </p:nvPr>
        </p:nvSpPr>
        <p:spPr/>
        <p:txBody>
          <a:bodyPr/>
          <a:lstStyle/>
          <a:p>
            <a:fld id="{89734552-1ECE-3F4E-885C-0196F83BD32B}" type="slidenum">
              <a:rPr lang="en-AU" smtClean="0"/>
              <a:t>13</a:t>
            </a:fld>
            <a:endParaRPr lang="en-AU"/>
          </a:p>
        </p:txBody>
      </p:sp>
    </p:spTree>
    <p:extLst>
      <p:ext uri="{BB962C8B-B14F-4D97-AF65-F5344CB8AC3E}">
        <p14:creationId xmlns:p14="http://schemas.microsoft.com/office/powerpoint/2010/main" val="99870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E7F4A-D932-928F-9B80-8B131D59F0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E34A95-691A-1FB4-118F-E6EB759E3C2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A103D1-391C-91B6-CE17-8B74CC9A3CC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B3B8B948-74D8-05FE-0047-DCCEE00F049A}"/>
              </a:ext>
            </a:extLst>
          </p:cNvPr>
          <p:cNvSpPr>
            <a:spLocks noGrp="1"/>
          </p:cNvSpPr>
          <p:nvPr>
            <p:ph type="sldNum" sz="quarter" idx="5"/>
          </p:nvPr>
        </p:nvSpPr>
        <p:spPr/>
        <p:txBody>
          <a:bodyPr/>
          <a:lstStyle/>
          <a:p>
            <a:fld id="{89734552-1ECE-3F4E-885C-0196F83BD32B}" type="slidenum">
              <a:rPr lang="en-AU" smtClean="0"/>
              <a:t>14</a:t>
            </a:fld>
            <a:endParaRPr lang="en-AU"/>
          </a:p>
        </p:txBody>
      </p:sp>
    </p:spTree>
    <p:extLst>
      <p:ext uri="{BB962C8B-B14F-4D97-AF65-F5344CB8AC3E}">
        <p14:creationId xmlns:p14="http://schemas.microsoft.com/office/powerpoint/2010/main" val="189768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FF292-8D43-66AF-DB24-5ACCFDC23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F23DB-689B-73A0-41B2-240ED5CC012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00C14A8-AA39-4B16-9F54-33401F926BC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765DF76E-EB2F-1A58-0900-A19D793A6870}"/>
              </a:ext>
            </a:extLst>
          </p:cNvPr>
          <p:cNvSpPr>
            <a:spLocks noGrp="1"/>
          </p:cNvSpPr>
          <p:nvPr>
            <p:ph type="sldNum" sz="quarter" idx="5"/>
          </p:nvPr>
        </p:nvSpPr>
        <p:spPr/>
        <p:txBody>
          <a:bodyPr/>
          <a:lstStyle/>
          <a:p>
            <a:fld id="{89734552-1ECE-3F4E-885C-0196F83BD32B}" type="slidenum">
              <a:rPr lang="en-AU" smtClean="0"/>
              <a:t>15</a:t>
            </a:fld>
            <a:endParaRPr lang="en-AU"/>
          </a:p>
        </p:txBody>
      </p:sp>
    </p:spTree>
    <p:extLst>
      <p:ext uri="{BB962C8B-B14F-4D97-AF65-F5344CB8AC3E}">
        <p14:creationId xmlns:p14="http://schemas.microsoft.com/office/powerpoint/2010/main" val="3070936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38183-AC51-33D2-2E91-2E1D7036C4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DB759B-3989-132C-103B-691E1EAEC84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70648C8-F5DF-3EFD-1854-11EC33BAC2F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E99C0A8-4FBB-4B42-C295-62726AEADCCF}"/>
              </a:ext>
            </a:extLst>
          </p:cNvPr>
          <p:cNvSpPr>
            <a:spLocks noGrp="1"/>
          </p:cNvSpPr>
          <p:nvPr>
            <p:ph type="sldNum" sz="quarter" idx="5"/>
          </p:nvPr>
        </p:nvSpPr>
        <p:spPr/>
        <p:txBody>
          <a:bodyPr/>
          <a:lstStyle/>
          <a:p>
            <a:fld id="{89734552-1ECE-3F4E-885C-0196F83BD32B}" type="slidenum">
              <a:rPr lang="en-AU" smtClean="0"/>
              <a:t>16</a:t>
            </a:fld>
            <a:endParaRPr lang="en-AU"/>
          </a:p>
        </p:txBody>
      </p:sp>
    </p:spTree>
    <p:extLst>
      <p:ext uri="{BB962C8B-B14F-4D97-AF65-F5344CB8AC3E}">
        <p14:creationId xmlns:p14="http://schemas.microsoft.com/office/powerpoint/2010/main" val="39491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05AD6-C848-BBE7-03B4-6F8D4C44C9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197BEF-5314-E789-817D-A4170D0AE80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72ED2E0-BD8C-04AE-292E-013756AD1B5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283DD77B-7563-2B9C-E0F2-CD7D1959CE8F}"/>
              </a:ext>
            </a:extLst>
          </p:cNvPr>
          <p:cNvSpPr>
            <a:spLocks noGrp="1"/>
          </p:cNvSpPr>
          <p:nvPr>
            <p:ph type="sldNum" sz="quarter" idx="5"/>
          </p:nvPr>
        </p:nvSpPr>
        <p:spPr/>
        <p:txBody>
          <a:bodyPr/>
          <a:lstStyle/>
          <a:p>
            <a:fld id="{89734552-1ECE-3F4E-885C-0196F83BD32B}" type="slidenum">
              <a:rPr lang="en-AU" smtClean="0"/>
              <a:t>17</a:t>
            </a:fld>
            <a:endParaRPr lang="en-AU"/>
          </a:p>
        </p:txBody>
      </p:sp>
    </p:spTree>
    <p:extLst>
      <p:ext uri="{BB962C8B-B14F-4D97-AF65-F5344CB8AC3E}">
        <p14:creationId xmlns:p14="http://schemas.microsoft.com/office/powerpoint/2010/main" val="177227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13E41-CE66-BF97-9A8F-FE91569256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BB1274-104B-D10A-9F88-D0B204600D3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19AB010-9858-AFE6-538D-4E15321CBFA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9CE460EB-15CE-10C5-C2EA-33CF0ACED827}"/>
              </a:ext>
            </a:extLst>
          </p:cNvPr>
          <p:cNvSpPr>
            <a:spLocks noGrp="1"/>
          </p:cNvSpPr>
          <p:nvPr>
            <p:ph type="sldNum" sz="quarter" idx="5"/>
          </p:nvPr>
        </p:nvSpPr>
        <p:spPr/>
        <p:txBody>
          <a:bodyPr/>
          <a:lstStyle/>
          <a:p>
            <a:fld id="{89734552-1ECE-3F4E-885C-0196F83BD32B}" type="slidenum">
              <a:rPr lang="en-AU" smtClean="0"/>
              <a:t>18</a:t>
            </a:fld>
            <a:endParaRPr lang="en-AU"/>
          </a:p>
        </p:txBody>
      </p:sp>
    </p:spTree>
    <p:extLst>
      <p:ext uri="{BB962C8B-B14F-4D97-AF65-F5344CB8AC3E}">
        <p14:creationId xmlns:p14="http://schemas.microsoft.com/office/powerpoint/2010/main" val="1883096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19</a:t>
            </a:fld>
            <a:endParaRPr lang="en-AU"/>
          </a:p>
        </p:txBody>
      </p:sp>
    </p:spTree>
    <p:extLst>
      <p:ext uri="{BB962C8B-B14F-4D97-AF65-F5344CB8AC3E}">
        <p14:creationId xmlns:p14="http://schemas.microsoft.com/office/powerpoint/2010/main" val="398117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96F6F-3523-A6C7-EEDE-6D1606374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3EE3CF-C36A-68AC-8EDE-39D0CD64134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E5F2750-D139-9405-A5B0-187DB1E8BC57}"/>
              </a:ext>
            </a:extLst>
          </p:cNvPr>
          <p:cNvSpPr>
            <a:spLocks noGrp="1"/>
          </p:cNvSpPr>
          <p:nvPr>
            <p:ph type="body" idx="1"/>
          </p:nvPr>
        </p:nvSpPr>
        <p:spPr/>
        <p:txBody>
          <a:bodyPr/>
          <a:lstStyle/>
          <a:p>
            <a:r>
              <a:rPr lang="en-AU" dirty="0"/>
              <a:t>Approximate timing for the full presentation is 30 minutes plus 10 min Q&amp;A.  But if you need a shorter presentation just hide the slides that you don’t want to present and cut down the timings on this agenda.</a:t>
            </a:r>
          </a:p>
        </p:txBody>
      </p:sp>
      <p:sp>
        <p:nvSpPr>
          <p:cNvPr id="4" name="Slide Number Placeholder 3">
            <a:extLst>
              <a:ext uri="{FF2B5EF4-FFF2-40B4-BE49-F238E27FC236}">
                <a16:creationId xmlns:a16="http://schemas.microsoft.com/office/drawing/2014/main" id="{D4E77E0C-438A-5274-089B-8774D7B91DFB}"/>
              </a:ext>
            </a:extLst>
          </p:cNvPr>
          <p:cNvSpPr>
            <a:spLocks noGrp="1"/>
          </p:cNvSpPr>
          <p:nvPr>
            <p:ph type="sldNum" sz="quarter" idx="5"/>
          </p:nvPr>
        </p:nvSpPr>
        <p:spPr/>
        <p:txBody>
          <a:bodyPr/>
          <a:lstStyle/>
          <a:p>
            <a:fld id="{89734552-1ECE-3F4E-885C-0196F83BD32B}" type="slidenum">
              <a:rPr lang="en-AU" smtClean="0"/>
              <a:t>2</a:t>
            </a:fld>
            <a:endParaRPr lang="en-AU"/>
          </a:p>
        </p:txBody>
      </p:sp>
    </p:spTree>
    <p:extLst>
      <p:ext uri="{BB962C8B-B14F-4D97-AF65-F5344CB8AC3E}">
        <p14:creationId xmlns:p14="http://schemas.microsoft.com/office/powerpoint/2010/main" val="351399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068C3-8F6A-812F-CBF5-7E618964D6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EAB25-49DF-4D60-7177-5EC2594EB4C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EE3EEA7-B6DC-99AC-D5E3-DBBE9B2A1C1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84B016E-DD92-7E55-69FB-C177D1BD9265}"/>
              </a:ext>
            </a:extLst>
          </p:cNvPr>
          <p:cNvSpPr>
            <a:spLocks noGrp="1"/>
          </p:cNvSpPr>
          <p:nvPr>
            <p:ph type="sldNum" sz="quarter" idx="5"/>
          </p:nvPr>
        </p:nvSpPr>
        <p:spPr/>
        <p:txBody>
          <a:bodyPr/>
          <a:lstStyle/>
          <a:p>
            <a:fld id="{89734552-1ECE-3F4E-885C-0196F83BD32B}" type="slidenum">
              <a:rPr lang="en-AU" smtClean="0"/>
              <a:t>20</a:t>
            </a:fld>
            <a:endParaRPr lang="en-AU"/>
          </a:p>
        </p:txBody>
      </p:sp>
    </p:spTree>
    <p:extLst>
      <p:ext uri="{BB962C8B-B14F-4D97-AF65-F5344CB8AC3E}">
        <p14:creationId xmlns:p14="http://schemas.microsoft.com/office/powerpoint/2010/main" val="2186594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2295-5E8C-5A88-F3FE-32FC4C2FA1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4311CB-2CEC-0757-1FEC-A898E86D39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C5E6D46-F362-1D2E-17D9-9251BB67DE79}"/>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B92E4CA2-2918-ADCD-B808-8E97AE4644A6}"/>
              </a:ext>
            </a:extLst>
          </p:cNvPr>
          <p:cNvSpPr>
            <a:spLocks noGrp="1"/>
          </p:cNvSpPr>
          <p:nvPr>
            <p:ph type="sldNum" sz="quarter" idx="5"/>
          </p:nvPr>
        </p:nvSpPr>
        <p:spPr/>
        <p:txBody>
          <a:bodyPr/>
          <a:lstStyle/>
          <a:p>
            <a:fld id="{89734552-1ECE-3F4E-885C-0196F83BD32B}" type="slidenum">
              <a:rPr lang="en-AU" smtClean="0"/>
              <a:t>21</a:t>
            </a:fld>
            <a:endParaRPr lang="en-AU"/>
          </a:p>
        </p:txBody>
      </p:sp>
    </p:spTree>
    <p:extLst>
      <p:ext uri="{BB962C8B-B14F-4D97-AF65-F5344CB8AC3E}">
        <p14:creationId xmlns:p14="http://schemas.microsoft.com/office/powerpoint/2010/main" val="4088036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068C3-8F6A-812F-CBF5-7E618964D6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EAB25-49DF-4D60-7177-5EC2594EB4C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EE3EEA7-B6DC-99AC-D5E3-DBBE9B2A1C1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84B016E-DD92-7E55-69FB-C177D1BD9265}"/>
              </a:ext>
            </a:extLst>
          </p:cNvPr>
          <p:cNvSpPr>
            <a:spLocks noGrp="1"/>
          </p:cNvSpPr>
          <p:nvPr>
            <p:ph type="sldNum" sz="quarter" idx="5"/>
          </p:nvPr>
        </p:nvSpPr>
        <p:spPr/>
        <p:txBody>
          <a:bodyPr/>
          <a:lstStyle/>
          <a:p>
            <a:fld id="{89734552-1ECE-3F4E-885C-0196F83BD32B}" type="slidenum">
              <a:rPr lang="en-AU" smtClean="0"/>
              <a:t>22</a:t>
            </a:fld>
            <a:endParaRPr lang="en-AU"/>
          </a:p>
        </p:txBody>
      </p:sp>
    </p:spTree>
    <p:extLst>
      <p:ext uri="{BB962C8B-B14F-4D97-AF65-F5344CB8AC3E}">
        <p14:creationId xmlns:p14="http://schemas.microsoft.com/office/powerpoint/2010/main" val="104000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068C3-8F6A-812F-CBF5-7E618964D6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EAB25-49DF-4D60-7177-5EC2594EB4C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EE3EEA7-B6DC-99AC-D5E3-DBBE9B2A1C1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584B016E-DD92-7E55-69FB-C177D1BD9265}"/>
              </a:ext>
            </a:extLst>
          </p:cNvPr>
          <p:cNvSpPr>
            <a:spLocks noGrp="1"/>
          </p:cNvSpPr>
          <p:nvPr>
            <p:ph type="sldNum" sz="quarter" idx="5"/>
          </p:nvPr>
        </p:nvSpPr>
        <p:spPr/>
        <p:txBody>
          <a:bodyPr/>
          <a:lstStyle/>
          <a:p>
            <a:fld id="{89734552-1ECE-3F4E-885C-0196F83BD32B}" type="slidenum">
              <a:rPr lang="en-AU" smtClean="0"/>
              <a:t>23</a:t>
            </a:fld>
            <a:endParaRPr lang="en-AU"/>
          </a:p>
        </p:txBody>
      </p:sp>
    </p:spTree>
    <p:extLst>
      <p:ext uri="{BB962C8B-B14F-4D97-AF65-F5344CB8AC3E}">
        <p14:creationId xmlns:p14="http://schemas.microsoft.com/office/powerpoint/2010/main" val="248379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A4FC8-7DB3-BA79-6F8A-5CC61B4168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D82D5-4533-1B21-C00F-0B581410363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EDF3141-372A-0B81-9938-38C66A4BA79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721C19C-DE73-99AC-798F-08F0F910F031}"/>
              </a:ext>
            </a:extLst>
          </p:cNvPr>
          <p:cNvSpPr>
            <a:spLocks noGrp="1"/>
          </p:cNvSpPr>
          <p:nvPr>
            <p:ph type="sldNum" sz="quarter" idx="5"/>
          </p:nvPr>
        </p:nvSpPr>
        <p:spPr/>
        <p:txBody>
          <a:bodyPr/>
          <a:lstStyle/>
          <a:p>
            <a:fld id="{89734552-1ECE-3F4E-885C-0196F83BD32B}" type="slidenum">
              <a:rPr lang="en-AU" smtClean="0"/>
              <a:t>24</a:t>
            </a:fld>
            <a:endParaRPr lang="en-AU"/>
          </a:p>
        </p:txBody>
      </p:sp>
    </p:spTree>
    <p:extLst>
      <p:ext uri="{BB962C8B-B14F-4D97-AF65-F5344CB8AC3E}">
        <p14:creationId xmlns:p14="http://schemas.microsoft.com/office/powerpoint/2010/main" val="928296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A4FC8-7DB3-BA79-6F8A-5CC61B4168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D82D5-4533-1B21-C00F-0B581410363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EDF3141-372A-0B81-9938-38C66A4BA79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721C19C-DE73-99AC-798F-08F0F910F031}"/>
              </a:ext>
            </a:extLst>
          </p:cNvPr>
          <p:cNvSpPr>
            <a:spLocks noGrp="1"/>
          </p:cNvSpPr>
          <p:nvPr>
            <p:ph type="sldNum" sz="quarter" idx="5"/>
          </p:nvPr>
        </p:nvSpPr>
        <p:spPr/>
        <p:txBody>
          <a:bodyPr/>
          <a:lstStyle/>
          <a:p>
            <a:fld id="{89734552-1ECE-3F4E-885C-0196F83BD32B}" type="slidenum">
              <a:rPr lang="en-AU" smtClean="0"/>
              <a:t>25</a:t>
            </a:fld>
            <a:endParaRPr lang="en-AU"/>
          </a:p>
        </p:txBody>
      </p:sp>
    </p:spTree>
    <p:extLst>
      <p:ext uri="{BB962C8B-B14F-4D97-AF65-F5344CB8AC3E}">
        <p14:creationId xmlns:p14="http://schemas.microsoft.com/office/powerpoint/2010/main" val="550846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26</a:t>
            </a:fld>
            <a:endParaRPr lang="en-AU"/>
          </a:p>
        </p:txBody>
      </p:sp>
    </p:spTree>
    <p:extLst>
      <p:ext uri="{BB962C8B-B14F-4D97-AF65-F5344CB8AC3E}">
        <p14:creationId xmlns:p14="http://schemas.microsoft.com/office/powerpoint/2010/main" val="4202977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94E0-583D-BFD5-524E-C375E7924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0A1A9-BA7F-BA58-2318-A15BFDD808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B8A41D-CFE5-E6EA-9CC3-BF2ECD2C6F19}"/>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C9FE7A1-5693-D913-621B-797BE4D438DF}"/>
              </a:ext>
            </a:extLst>
          </p:cNvPr>
          <p:cNvSpPr>
            <a:spLocks noGrp="1"/>
          </p:cNvSpPr>
          <p:nvPr>
            <p:ph type="sldNum" sz="quarter" idx="5"/>
          </p:nvPr>
        </p:nvSpPr>
        <p:spPr/>
        <p:txBody>
          <a:bodyPr/>
          <a:lstStyle/>
          <a:p>
            <a:fld id="{89734552-1ECE-3F4E-885C-0196F83BD32B}" type="slidenum">
              <a:rPr lang="en-AU" smtClean="0"/>
              <a:t>27</a:t>
            </a:fld>
            <a:endParaRPr lang="en-AU"/>
          </a:p>
        </p:txBody>
      </p:sp>
    </p:spTree>
    <p:extLst>
      <p:ext uri="{BB962C8B-B14F-4D97-AF65-F5344CB8AC3E}">
        <p14:creationId xmlns:p14="http://schemas.microsoft.com/office/powerpoint/2010/main" val="1428331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28</a:t>
            </a:fld>
            <a:endParaRPr lang="en-AU"/>
          </a:p>
        </p:txBody>
      </p:sp>
    </p:spTree>
    <p:extLst>
      <p:ext uri="{BB962C8B-B14F-4D97-AF65-F5344CB8AC3E}">
        <p14:creationId xmlns:p14="http://schemas.microsoft.com/office/powerpoint/2010/main" val="1123786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37FA0-7DE6-6014-3630-AC526CD78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B7B446-2867-AE0E-3920-08EB7C6D224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808B37-0CCA-CC19-C953-7B5BA474C307}"/>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0FD3136-07AE-F390-F21B-BC0A306F375C}"/>
              </a:ext>
            </a:extLst>
          </p:cNvPr>
          <p:cNvSpPr>
            <a:spLocks noGrp="1"/>
          </p:cNvSpPr>
          <p:nvPr>
            <p:ph type="sldNum" sz="quarter" idx="5"/>
          </p:nvPr>
        </p:nvSpPr>
        <p:spPr/>
        <p:txBody>
          <a:bodyPr/>
          <a:lstStyle/>
          <a:p>
            <a:fld id="{89734552-1ECE-3F4E-885C-0196F83BD32B}" type="slidenum">
              <a:rPr lang="en-AU" smtClean="0"/>
              <a:t>29</a:t>
            </a:fld>
            <a:endParaRPr lang="en-AU"/>
          </a:p>
        </p:txBody>
      </p:sp>
    </p:spTree>
    <p:extLst>
      <p:ext uri="{BB962C8B-B14F-4D97-AF65-F5344CB8AC3E}">
        <p14:creationId xmlns:p14="http://schemas.microsoft.com/office/powerpoint/2010/main" val="131530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94E0-583D-BFD5-524E-C375E7924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0A1A9-BA7F-BA58-2318-A15BFDD808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B8A41D-CFE5-E6EA-9CC3-BF2ECD2C6F19}"/>
              </a:ext>
            </a:extLst>
          </p:cNvPr>
          <p:cNvSpPr>
            <a:spLocks noGrp="1"/>
          </p:cNvSpPr>
          <p:nvPr>
            <p:ph type="body" idx="1"/>
          </p:nvPr>
        </p:nvSpPr>
        <p:spPr/>
        <p:txBody>
          <a:bodyPr/>
          <a:lstStyle/>
          <a:p>
            <a:r>
              <a:rPr lang="en-AU" dirty="0"/>
              <a:t>Title slide for ”The Situation” – Greenwashing is rampant.</a:t>
            </a:r>
          </a:p>
        </p:txBody>
      </p:sp>
      <p:sp>
        <p:nvSpPr>
          <p:cNvPr id="4" name="Slide Number Placeholder 3">
            <a:extLst>
              <a:ext uri="{FF2B5EF4-FFF2-40B4-BE49-F238E27FC236}">
                <a16:creationId xmlns:a16="http://schemas.microsoft.com/office/drawing/2014/main" id="{AC9FE7A1-5693-D913-621B-797BE4D438DF}"/>
              </a:ext>
            </a:extLst>
          </p:cNvPr>
          <p:cNvSpPr>
            <a:spLocks noGrp="1"/>
          </p:cNvSpPr>
          <p:nvPr>
            <p:ph type="sldNum" sz="quarter" idx="5"/>
          </p:nvPr>
        </p:nvSpPr>
        <p:spPr/>
        <p:txBody>
          <a:bodyPr/>
          <a:lstStyle/>
          <a:p>
            <a:fld id="{89734552-1ECE-3F4E-885C-0196F83BD32B}" type="slidenum">
              <a:rPr lang="en-AU" smtClean="0"/>
              <a:t>3</a:t>
            </a:fld>
            <a:endParaRPr lang="en-AU"/>
          </a:p>
        </p:txBody>
      </p:sp>
    </p:spTree>
    <p:extLst>
      <p:ext uri="{BB962C8B-B14F-4D97-AF65-F5344CB8AC3E}">
        <p14:creationId xmlns:p14="http://schemas.microsoft.com/office/powerpoint/2010/main" val="997847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F6CAF-5E3A-C45A-5B76-3BB3B4B2B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C4EC3C-E07C-5138-9B52-AB1DF1B80C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E8CFB67-045B-7957-FD8C-63D3CF17FA5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5243AB5-9F5D-B979-0D3F-627781057D01}"/>
              </a:ext>
            </a:extLst>
          </p:cNvPr>
          <p:cNvSpPr>
            <a:spLocks noGrp="1"/>
          </p:cNvSpPr>
          <p:nvPr>
            <p:ph type="sldNum" sz="quarter" idx="5"/>
          </p:nvPr>
        </p:nvSpPr>
        <p:spPr/>
        <p:txBody>
          <a:bodyPr/>
          <a:lstStyle/>
          <a:p>
            <a:fld id="{89734552-1ECE-3F4E-885C-0196F83BD32B}" type="slidenum">
              <a:rPr lang="en-AU" smtClean="0"/>
              <a:t>30</a:t>
            </a:fld>
            <a:endParaRPr lang="en-AU"/>
          </a:p>
        </p:txBody>
      </p:sp>
    </p:spTree>
    <p:extLst>
      <p:ext uri="{BB962C8B-B14F-4D97-AF65-F5344CB8AC3E}">
        <p14:creationId xmlns:p14="http://schemas.microsoft.com/office/powerpoint/2010/main" val="1007493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2E678-47F2-2437-78DD-52394FEBF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D8BA4-96D8-4273-4C96-E88ACA8A0C6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E724F7-9287-7088-DF20-A8CDAFE1FE9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BE2D2F4A-C7BD-6958-A59B-2C19D4E05C9A}"/>
              </a:ext>
            </a:extLst>
          </p:cNvPr>
          <p:cNvSpPr>
            <a:spLocks noGrp="1"/>
          </p:cNvSpPr>
          <p:nvPr>
            <p:ph type="sldNum" sz="quarter" idx="5"/>
          </p:nvPr>
        </p:nvSpPr>
        <p:spPr/>
        <p:txBody>
          <a:bodyPr/>
          <a:lstStyle/>
          <a:p>
            <a:fld id="{89734552-1ECE-3F4E-885C-0196F83BD32B}" type="slidenum">
              <a:rPr lang="en-AU" smtClean="0"/>
              <a:t>31</a:t>
            </a:fld>
            <a:endParaRPr lang="en-AU"/>
          </a:p>
        </p:txBody>
      </p:sp>
    </p:spTree>
    <p:extLst>
      <p:ext uri="{BB962C8B-B14F-4D97-AF65-F5344CB8AC3E}">
        <p14:creationId xmlns:p14="http://schemas.microsoft.com/office/powerpoint/2010/main" val="2021496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AF1E-E9EE-2E19-FCA8-C6A7A6B68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FA8873-F69E-9452-4703-BA73679E9A4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891F0FA-4755-A756-FF86-EC2E3879F05D}"/>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C79DBDA-C132-6C22-7D18-0326050A84AA}"/>
              </a:ext>
            </a:extLst>
          </p:cNvPr>
          <p:cNvSpPr>
            <a:spLocks noGrp="1"/>
          </p:cNvSpPr>
          <p:nvPr>
            <p:ph type="sldNum" sz="quarter" idx="5"/>
          </p:nvPr>
        </p:nvSpPr>
        <p:spPr/>
        <p:txBody>
          <a:bodyPr/>
          <a:lstStyle/>
          <a:p>
            <a:fld id="{89734552-1ECE-3F4E-885C-0196F83BD32B}" type="slidenum">
              <a:rPr lang="en-AU" smtClean="0"/>
              <a:t>32</a:t>
            </a:fld>
            <a:endParaRPr lang="en-AU"/>
          </a:p>
        </p:txBody>
      </p:sp>
    </p:spTree>
    <p:extLst>
      <p:ext uri="{BB962C8B-B14F-4D97-AF65-F5344CB8AC3E}">
        <p14:creationId xmlns:p14="http://schemas.microsoft.com/office/powerpoint/2010/main" val="3719953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631BD-128C-DB6A-C99B-77787A7350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B712A9-BEAB-F017-1B98-B5AF9C26AE6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E237612-BEAE-985C-2C39-7C8C63E4945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B2E69914-1FBC-43E4-8C7B-460DD6A18428}"/>
              </a:ext>
            </a:extLst>
          </p:cNvPr>
          <p:cNvSpPr>
            <a:spLocks noGrp="1"/>
          </p:cNvSpPr>
          <p:nvPr>
            <p:ph type="sldNum" sz="quarter" idx="5"/>
          </p:nvPr>
        </p:nvSpPr>
        <p:spPr/>
        <p:txBody>
          <a:bodyPr/>
          <a:lstStyle/>
          <a:p>
            <a:fld id="{89734552-1ECE-3F4E-885C-0196F83BD32B}" type="slidenum">
              <a:rPr lang="en-AU" smtClean="0"/>
              <a:t>33</a:t>
            </a:fld>
            <a:endParaRPr lang="en-AU"/>
          </a:p>
        </p:txBody>
      </p:sp>
    </p:spTree>
    <p:extLst>
      <p:ext uri="{BB962C8B-B14F-4D97-AF65-F5344CB8AC3E}">
        <p14:creationId xmlns:p14="http://schemas.microsoft.com/office/powerpoint/2010/main" val="159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34</a:t>
            </a:fld>
            <a:endParaRPr lang="en-AU"/>
          </a:p>
        </p:txBody>
      </p:sp>
    </p:spTree>
    <p:extLst>
      <p:ext uri="{BB962C8B-B14F-4D97-AF65-F5344CB8AC3E}">
        <p14:creationId xmlns:p14="http://schemas.microsoft.com/office/powerpoint/2010/main" val="2893096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36</a:t>
            </a:fld>
            <a:endParaRPr lang="en-AU"/>
          </a:p>
        </p:txBody>
      </p:sp>
    </p:spTree>
    <p:extLst>
      <p:ext uri="{BB962C8B-B14F-4D97-AF65-F5344CB8AC3E}">
        <p14:creationId xmlns:p14="http://schemas.microsoft.com/office/powerpoint/2010/main" val="3139089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It’s a staged implementation.  Pause, Pivot, or Proceed after each stage.  </a:t>
            </a:r>
          </a:p>
        </p:txBody>
      </p:sp>
      <p:sp>
        <p:nvSpPr>
          <p:cNvPr id="4" name="Slide Number Placeholder 3"/>
          <p:cNvSpPr>
            <a:spLocks noGrp="1"/>
          </p:cNvSpPr>
          <p:nvPr>
            <p:ph type="sldNum" sz="quarter" idx="5"/>
          </p:nvPr>
        </p:nvSpPr>
        <p:spPr/>
        <p:txBody>
          <a:bodyPr/>
          <a:lstStyle/>
          <a:p>
            <a:fld id="{8F856F99-1514-4F4B-89CD-D1870C008194}" type="slidenum">
              <a:rPr lang="en-US" smtClean="0"/>
              <a:t>37</a:t>
            </a:fld>
            <a:endParaRPr lang="en-US"/>
          </a:p>
        </p:txBody>
      </p:sp>
    </p:spTree>
    <p:extLst>
      <p:ext uri="{BB962C8B-B14F-4D97-AF65-F5344CB8AC3E}">
        <p14:creationId xmlns:p14="http://schemas.microsoft.com/office/powerpoint/2010/main" val="4039278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38</a:t>
            </a:fld>
            <a:endParaRPr lang="en-AU"/>
          </a:p>
        </p:txBody>
      </p:sp>
    </p:spTree>
    <p:extLst>
      <p:ext uri="{BB962C8B-B14F-4D97-AF65-F5344CB8AC3E}">
        <p14:creationId xmlns:p14="http://schemas.microsoft.com/office/powerpoint/2010/main" val="39533338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39</a:t>
            </a:fld>
            <a:endParaRPr lang="en-AU"/>
          </a:p>
        </p:txBody>
      </p:sp>
    </p:spTree>
    <p:extLst>
      <p:ext uri="{BB962C8B-B14F-4D97-AF65-F5344CB8AC3E}">
        <p14:creationId xmlns:p14="http://schemas.microsoft.com/office/powerpoint/2010/main" val="42367086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F856F99-1514-4F4B-89CD-D1870C008194}" type="slidenum">
              <a:rPr lang="en-US" smtClean="0"/>
              <a:t>40</a:t>
            </a:fld>
            <a:endParaRPr lang="en-US"/>
          </a:p>
        </p:txBody>
      </p:sp>
    </p:spTree>
    <p:extLst>
      <p:ext uri="{BB962C8B-B14F-4D97-AF65-F5344CB8AC3E}">
        <p14:creationId xmlns:p14="http://schemas.microsoft.com/office/powerpoint/2010/main" val="2449463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measures of greenwashing – yes it really is a problem.</a:t>
            </a:r>
          </a:p>
        </p:txBody>
      </p:sp>
      <p:sp>
        <p:nvSpPr>
          <p:cNvPr id="4" name="Slide Number Placeholder 3"/>
          <p:cNvSpPr>
            <a:spLocks noGrp="1"/>
          </p:cNvSpPr>
          <p:nvPr>
            <p:ph type="sldNum" sz="quarter" idx="5"/>
          </p:nvPr>
        </p:nvSpPr>
        <p:spPr/>
        <p:txBody>
          <a:bodyPr/>
          <a:lstStyle/>
          <a:p>
            <a:fld id="{8F856F99-1514-4F4B-89CD-D1870C008194}" type="slidenum">
              <a:rPr lang="en-US" smtClean="0"/>
              <a:t>4</a:t>
            </a:fld>
            <a:endParaRPr lang="en-US"/>
          </a:p>
        </p:txBody>
      </p:sp>
    </p:spTree>
    <p:extLst>
      <p:ext uri="{BB962C8B-B14F-4D97-AF65-F5344CB8AC3E}">
        <p14:creationId xmlns:p14="http://schemas.microsoft.com/office/powerpoint/2010/main" val="77037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typical consequences of greenwashing – it eventually comes back to bite and gets you in trouble. </a:t>
            </a:r>
          </a:p>
        </p:txBody>
      </p:sp>
      <p:sp>
        <p:nvSpPr>
          <p:cNvPr id="4" name="Slide Number Placeholder 3"/>
          <p:cNvSpPr>
            <a:spLocks noGrp="1"/>
          </p:cNvSpPr>
          <p:nvPr>
            <p:ph type="sldNum" sz="quarter" idx="5"/>
          </p:nvPr>
        </p:nvSpPr>
        <p:spPr/>
        <p:txBody>
          <a:bodyPr/>
          <a:lstStyle/>
          <a:p>
            <a:fld id="{8F856F99-1514-4F4B-89CD-D1870C008194}" type="slidenum">
              <a:rPr lang="en-US" smtClean="0"/>
              <a:t>5</a:t>
            </a:fld>
            <a:endParaRPr lang="en-US"/>
          </a:p>
        </p:txBody>
      </p:sp>
    </p:spTree>
    <p:extLst>
      <p:ext uri="{BB962C8B-B14F-4D97-AF65-F5344CB8AC3E}">
        <p14:creationId xmlns:p14="http://schemas.microsoft.com/office/powerpoint/2010/main" val="54945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faced with such clear market failure, regulators will act.  We are seeing mandatory sustainability disclosures all over the world - mostly at corporate level but some at product level. The more you are forced to disclose, the greater the risk that you’ll be caught out.  </a:t>
            </a:r>
          </a:p>
        </p:txBody>
      </p:sp>
      <p:sp>
        <p:nvSpPr>
          <p:cNvPr id="4" name="Slide Number Placeholder 3"/>
          <p:cNvSpPr>
            <a:spLocks noGrp="1"/>
          </p:cNvSpPr>
          <p:nvPr>
            <p:ph type="sldNum" sz="quarter" idx="5"/>
          </p:nvPr>
        </p:nvSpPr>
        <p:spPr/>
        <p:txBody>
          <a:bodyPr/>
          <a:lstStyle/>
          <a:p>
            <a:fld id="{8F856F99-1514-4F4B-89CD-D1870C008194}" type="slidenum">
              <a:rPr lang="en-US" smtClean="0"/>
              <a:t>6</a:t>
            </a:fld>
            <a:endParaRPr lang="en-US"/>
          </a:p>
        </p:txBody>
      </p:sp>
    </p:spTree>
    <p:extLst>
      <p:ext uri="{BB962C8B-B14F-4D97-AF65-F5344CB8AC3E}">
        <p14:creationId xmlns:p14="http://schemas.microsoft.com/office/powerpoint/2010/main" val="195331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making greenwashing hard to do is so important because we need to provide incentives for sustainable behaviour.  If fake claims are easy then there’s no value in them and incentives are lost. Sunlight is the best auditor. Transparency in supply chains builds trust and confidence.</a:t>
            </a:r>
          </a:p>
        </p:txBody>
      </p:sp>
      <p:sp>
        <p:nvSpPr>
          <p:cNvPr id="4" name="Slide Number Placeholder 3"/>
          <p:cNvSpPr>
            <a:spLocks noGrp="1"/>
          </p:cNvSpPr>
          <p:nvPr>
            <p:ph type="sldNum" sz="quarter" idx="5"/>
          </p:nvPr>
        </p:nvSpPr>
        <p:spPr/>
        <p:txBody>
          <a:bodyPr/>
          <a:lstStyle/>
          <a:p>
            <a:fld id="{8F856F99-1514-4F4B-89CD-D1870C008194}" type="slidenum">
              <a:rPr lang="en-US" smtClean="0"/>
              <a:t>7</a:t>
            </a:fld>
            <a:endParaRPr lang="en-US"/>
          </a:p>
        </p:txBody>
      </p:sp>
    </p:spTree>
    <p:extLst>
      <p:ext uri="{BB962C8B-B14F-4D97-AF65-F5344CB8AC3E}">
        <p14:creationId xmlns:p14="http://schemas.microsoft.com/office/powerpoint/2010/main" val="942331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94E0-583D-BFD5-524E-C375E7924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0A1A9-BA7F-BA58-2318-A15BFDD808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B8A41D-CFE5-E6EA-9CC3-BF2ECD2C6F19}"/>
              </a:ext>
            </a:extLst>
          </p:cNvPr>
          <p:cNvSpPr>
            <a:spLocks noGrp="1"/>
          </p:cNvSpPr>
          <p:nvPr>
            <p:ph type="body" idx="1"/>
          </p:nvPr>
        </p:nvSpPr>
        <p:spPr/>
        <p:txBody>
          <a:bodyPr/>
          <a:lstStyle/>
          <a:p>
            <a:r>
              <a:rPr lang="en-AU" dirty="0"/>
              <a:t>But transparency is easy to say and hard to do.  A lot of technology attempts have failed and there are more failures to come.  Blockchain is not the silver bullet that the hype suggests.</a:t>
            </a:r>
          </a:p>
        </p:txBody>
      </p:sp>
      <p:sp>
        <p:nvSpPr>
          <p:cNvPr id="4" name="Slide Number Placeholder 3">
            <a:extLst>
              <a:ext uri="{FF2B5EF4-FFF2-40B4-BE49-F238E27FC236}">
                <a16:creationId xmlns:a16="http://schemas.microsoft.com/office/drawing/2014/main" id="{AC9FE7A1-5693-D913-621B-797BE4D438DF}"/>
              </a:ext>
            </a:extLst>
          </p:cNvPr>
          <p:cNvSpPr>
            <a:spLocks noGrp="1"/>
          </p:cNvSpPr>
          <p:nvPr>
            <p:ph type="sldNum" sz="quarter" idx="5"/>
          </p:nvPr>
        </p:nvSpPr>
        <p:spPr/>
        <p:txBody>
          <a:bodyPr/>
          <a:lstStyle/>
          <a:p>
            <a:fld id="{89734552-1ECE-3F4E-885C-0196F83BD32B}" type="slidenum">
              <a:rPr lang="en-AU" smtClean="0"/>
              <a:t>8</a:t>
            </a:fld>
            <a:endParaRPr lang="en-AU"/>
          </a:p>
        </p:txBody>
      </p:sp>
    </p:spTree>
    <p:extLst>
      <p:ext uri="{BB962C8B-B14F-4D97-AF65-F5344CB8AC3E}">
        <p14:creationId xmlns:p14="http://schemas.microsoft.com/office/powerpoint/2010/main" val="2641485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94E0-583D-BFD5-524E-C375E7924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0A1A9-BA7F-BA58-2318-A15BFDD808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B8A41D-CFE5-E6EA-9CC3-BF2ECD2C6F19}"/>
              </a:ext>
            </a:extLst>
          </p:cNvPr>
          <p:cNvSpPr>
            <a:spLocks noGrp="1"/>
          </p:cNvSpPr>
          <p:nvPr>
            <p:ph type="body" idx="1"/>
          </p:nvPr>
        </p:nvSpPr>
        <p:spPr/>
        <p:txBody>
          <a:bodyPr/>
          <a:lstStyle/>
          <a:p>
            <a:pPr marL="0" indent="0">
              <a:buFont typeface="Arial" panose="020B0604020202020204" pitchFamily="34" charset="0"/>
              <a:buNone/>
            </a:pPr>
            <a:r>
              <a:rPr lang="en-AU" sz="1000" dirty="0"/>
              <a:t>UNTP has analysed the challenges and developed a solution to each to provide a framework for genuine transparency at a global scale that can make a difference.</a:t>
            </a:r>
          </a:p>
          <a:p>
            <a:endParaRPr lang="en-AU" dirty="0"/>
          </a:p>
        </p:txBody>
      </p:sp>
      <p:sp>
        <p:nvSpPr>
          <p:cNvPr id="4" name="Slide Number Placeholder 3">
            <a:extLst>
              <a:ext uri="{FF2B5EF4-FFF2-40B4-BE49-F238E27FC236}">
                <a16:creationId xmlns:a16="http://schemas.microsoft.com/office/drawing/2014/main" id="{AC9FE7A1-5693-D913-621B-797BE4D438DF}"/>
              </a:ext>
            </a:extLst>
          </p:cNvPr>
          <p:cNvSpPr>
            <a:spLocks noGrp="1"/>
          </p:cNvSpPr>
          <p:nvPr>
            <p:ph type="sldNum" sz="quarter" idx="5"/>
          </p:nvPr>
        </p:nvSpPr>
        <p:spPr/>
        <p:txBody>
          <a:bodyPr/>
          <a:lstStyle/>
          <a:p>
            <a:fld id="{89734552-1ECE-3F4E-885C-0196F83BD32B}" type="slidenum">
              <a:rPr lang="en-AU" smtClean="0"/>
              <a:t>9</a:t>
            </a:fld>
            <a:endParaRPr lang="en-AU"/>
          </a:p>
        </p:txBody>
      </p:sp>
    </p:spTree>
    <p:extLst>
      <p:ext uri="{BB962C8B-B14F-4D97-AF65-F5344CB8AC3E}">
        <p14:creationId xmlns:p14="http://schemas.microsoft.com/office/powerpoint/2010/main" val="249417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5/3/24</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5/3/24</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5/3/24</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5/3/24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5/3/24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5/3/24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34.jpeg"/><Relationship Id="rId12"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jpeg"/><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38.png"/><Relationship Id="rId12"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25.png"/><Relationship Id="rId5" Type="http://schemas.openxmlformats.org/officeDocument/2006/relationships/image" Target="../media/image44.png"/><Relationship Id="rId10" Type="http://schemas.openxmlformats.org/officeDocument/2006/relationships/image" Target="../media/image45.jpeg"/><Relationship Id="rId4" Type="http://schemas.openxmlformats.org/officeDocument/2006/relationships/image" Target="../media/image43.png"/><Relationship Id="rId9" Type="http://schemas.openxmlformats.org/officeDocument/2006/relationships/image" Target="../media/image3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4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1.jpe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3" Type="http://schemas.openxmlformats.org/officeDocument/2006/relationships/image" Target="../media/image52.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notesSlide" Target="../notesSlides/notesSlide26.xml"/><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55.jpeg"/><Relationship Id="rId11" Type="http://schemas.openxmlformats.org/officeDocument/2006/relationships/image" Target="../media/image60.jpeg"/><Relationship Id="rId5" Type="http://schemas.openxmlformats.org/officeDocument/2006/relationships/image" Target="../media/image54.png"/><Relationship Id="rId15" Type="http://schemas.openxmlformats.org/officeDocument/2006/relationships/image" Target="../media/image64.png"/><Relationship Id="rId10" Type="http://schemas.openxmlformats.org/officeDocument/2006/relationships/image" Target="../media/image59.jpe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5.png"/><Relationship Id="rId26" Type="http://schemas.openxmlformats.org/officeDocument/2006/relationships/image" Target="../media/image93.jpeg"/><Relationship Id="rId3" Type="http://schemas.openxmlformats.org/officeDocument/2006/relationships/chart" Target="../charts/chart1.xml"/><Relationship Id="rId21" Type="http://schemas.openxmlformats.org/officeDocument/2006/relationships/image" Target="../media/image88.emf"/><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4.svg"/><Relationship Id="rId25" Type="http://schemas.openxmlformats.org/officeDocument/2006/relationships/image" Target="../media/image92.jpeg"/><Relationship Id="rId2" Type="http://schemas.openxmlformats.org/officeDocument/2006/relationships/notesSlide" Target="../notesSlides/notesSlide28.xml"/><Relationship Id="rId16" Type="http://schemas.openxmlformats.org/officeDocument/2006/relationships/image" Target="../media/image83.png"/><Relationship Id="rId20" Type="http://schemas.openxmlformats.org/officeDocument/2006/relationships/image" Target="../media/image87.jpeg"/><Relationship Id="rId29" Type="http://schemas.openxmlformats.org/officeDocument/2006/relationships/image" Target="../media/image96.jpe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jpeg"/><Relationship Id="rId24" Type="http://schemas.openxmlformats.org/officeDocument/2006/relationships/image" Target="../media/image91.jpeg"/><Relationship Id="rId32" Type="http://schemas.openxmlformats.org/officeDocument/2006/relationships/image" Target="../media/image99.jpeg"/><Relationship Id="rId5" Type="http://schemas.openxmlformats.org/officeDocument/2006/relationships/image" Target="../media/image72.svg"/><Relationship Id="rId15" Type="http://schemas.openxmlformats.org/officeDocument/2006/relationships/image" Target="../media/image82.emf"/><Relationship Id="rId23" Type="http://schemas.openxmlformats.org/officeDocument/2006/relationships/image" Target="../media/image90.jpeg"/><Relationship Id="rId28" Type="http://schemas.openxmlformats.org/officeDocument/2006/relationships/image" Target="../media/image95.png"/><Relationship Id="rId10" Type="http://schemas.openxmlformats.org/officeDocument/2006/relationships/image" Target="../media/image77.jpeg"/><Relationship Id="rId19" Type="http://schemas.openxmlformats.org/officeDocument/2006/relationships/image" Target="../media/image86.jpeg"/><Relationship Id="rId31" Type="http://schemas.openxmlformats.org/officeDocument/2006/relationships/image" Target="../media/image98.jpe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 Id="rId22" Type="http://schemas.openxmlformats.org/officeDocument/2006/relationships/image" Target="../media/image89.jpeg"/><Relationship Id="rId27" Type="http://schemas.openxmlformats.org/officeDocument/2006/relationships/image" Target="../media/image94.jpeg"/><Relationship Id="rId30" Type="http://schemas.openxmlformats.org/officeDocument/2006/relationships/image" Target="../media/image97.jpeg"/></Relationships>
</file>

<file path=ppt/slides/_rels/slide29.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03.png"/><Relationship Id="rId5" Type="http://schemas.openxmlformats.org/officeDocument/2006/relationships/diagramQuickStyle" Target="../diagrams/quickStyle1.xml"/><Relationship Id="rId10" Type="http://schemas.openxmlformats.org/officeDocument/2006/relationships/image" Target="../media/image102.png"/><Relationship Id="rId4" Type="http://schemas.openxmlformats.org/officeDocument/2006/relationships/diagramLayout" Target="../diagrams/layout1.xml"/><Relationship Id="rId9" Type="http://schemas.openxmlformats.org/officeDocument/2006/relationships/image" Target="../media/image101.png"/></Relationships>
</file>

<file path=ppt/slides/_rels/slide3.xml.rels><?xml version="1.0" encoding="UTF-8" standalone="yes"?>
<Relationships xmlns="http://schemas.openxmlformats.org/package/2006/relationships"><Relationship Id="rId8" Type="http://schemas.openxmlformats.org/officeDocument/2006/relationships/hyperlink" Target="https://www.accc.gov.au/media-release/accc-greenwashing-internet-sweep-unearths-widespread-concerning-claims" TargetMode="External"/><Relationship Id="rId3" Type="http://schemas.openxmlformats.org/officeDocument/2006/relationships/image" Target="../media/image5.jpeg"/><Relationship Id="rId7" Type="http://schemas.openxmlformats.org/officeDocument/2006/relationships/hyperlink" Target="https://ec.europa.eu/commission/presscorner/detail/en/ip_23_169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reuters.com/sustainability/banks-behind-70-jump-greenwashing-incidents-2023-report-2023-10-03/" TargetMode="External"/><Relationship Id="rId5" Type="http://schemas.openxmlformats.org/officeDocument/2006/relationships/hyperlink" Target="https://www.zippia.com/advice/greenwashing-statistics/" TargetMode="External"/><Relationship Id="rId4" Type="http://schemas.openxmlformats.org/officeDocument/2006/relationships/hyperlink" Target="https://www.un.org/en/climatechange/science/climate-issues/greenwashing"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4.png"/><Relationship Id="rId7"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jpeg"/><Relationship Id="rId4" Type="http://schemas.openxmlformats.org/officeDocument/2006/relationships/image" Target="../media/image105.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18" Type="http://schemas.openxmlformats.org/officeDocument/2006/relationships/image" Target="../media/image126.png"/><Relationship Id="rId26" Type="http://schemas.openxmlformats.org/officeDocument/2006/relationships/image" Target="../media/image134.png"/><Relationship Id="rId3" Type="http://schemas.openxmlformats.org/officeDocument/2006/relationships/image" Target="../media/image105.png"/><Relationship Id="rId21" Type="http://schemas.openxmlformats.org/officeDocument/2006/relationships/image" Target="../media/image129.png"/><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5" Type="http://schemas.openxmlformats.org/officeDocument/2006/relationships/image" Target="../media/image133.png"/><Relationship Id="rId2" Type="http://schemas.openxmlformats.org/officeDocument/2006/relationships/notesSlide" Target="../notesSlides/notesSlide32.xml"/><Relationship Id="rId16" Type="http://schemas.openxmlformats.org/officeDocument/2006/relationships/image" Target="../media/image124.png"/><Relationship Id="rId20"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jpeg"/><Relationship Id="rId24" Type="http://schemas.openxmlformats.org/officeDocument/2006/relationships/image" Target="../media/image132.jpeg"/><Relationship Id="rId5" Type="http://schemas.openxmlformats.org/officeDocument/2006/relationships/image" Target="../media/image113.png"/><Relationship Id="rId15" Type="http://schemas.openxmlformats.org/officeDocument/2006/relationships/image" Target="../media/image123.png"/><Relationship Id="rId23" Type="http://schemas.openxmlformats.org/officeDocument/2006/relationships/image" Target="../media/image131.png"/><Relationship Id="rId10" Type="http://schemas.openxmlformats.org/officeDocument/2006/relationships/image" Target="../media/image118.png"/><Relationship Id="rId19" Type="http://schemas.openxmlformats.org/officeDocument/2006/relationships/image" Target="../media/image127.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jpeg"/><Relationship Id="rId22" Type="http://schemas.openxmlformats.org/officeDocument/2006/relationships/image" Target="../media/image130.png"/><Relationship Id="rId27" Type="http://schemas.openxmlformats.org/officeDocument/2006/relationships/image" Target="../media/image1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7.svg"/></Relationships>
</file>

<file path=ppt/slides/_rels/slide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18/10/relationships/comments" Target="../comments/modernComment_156_670F0FD0.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18/10/relationships/comments" Target="../comments/modernComment_15E_3543354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67_BE7A83E1.xm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hyperlink" Target="https://uncefact.github.io/spec-untp/"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news.mongabay.com/2023/11/french-banks-accused-of-money-laundering-linked-to-amazon-defores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apnews.com/article/europe-eu-climate-court-human-rights-3b540a965aff7e2b49f1451c7a328e77" TargetMode="External"/><Relationship Id="rId5" Type="http://schemas.openxmlformats.org/officeDocument/2006/relationships/hyperlink" Target="https://www.theguardian.com/environment/2024/apr/05/letitia-james-jbs-meat-lawsuit-greenwashing" TargetMode="Externa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hyperlink" Target="https://www.maersk.com/news/articles/2022/11/29/maersk-and-ibm-to-discontinue-tradelens" TargetMode="External"/><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www.afr.com/technology/government-and-tencent-backed-aussie-blockchain-firm-collapses-20230503-p5d58l" TargetMode="External"/><Relationship Id="rId4" Type="http://schemas.openxmlformats.org/officeDocument/2006/relationships/hyperlink" Target="https://www.gtreview.com/news/fintech/we-trade-calls-it-quits-after-running-out-of-cas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descr="Sustainable Development Stock Illustrations – 42,606 Sustainable  Development Stock Illustrations, Vectors &amp; Clipart - Dreamstime">
            <a:extLst>
              <a:ext uri="{FF2B5EF4-FFF2-40B4-BE49-F238E27FC236}">
                <a16:creationId xmlns:a16="http://schemas.microsoft.com/office/drawing/2014/main" id="{DAD4286D-ADA0-95B6-AA4F-EB86B3B919ED}"/>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70338" y="344906"/>
            <a:ext cx="2765979" cy="2765979"/>
          </a:xfrm>
          <a:prstGeom prst="rect">
            <a:avLst/>
          </a:prstGeom>
          <a:noFill/>
          <a:extLst>
            <a:ext uri="{909E8E84-426E-40DD-AFC4-6F175D3DCCD1}">
              <a14:hiddenFill xmlns:a14="http://schemas.microsoft.com/office/drawing/2010/main">
                <a:solidFill>
                  <a:srgbClr val="FFFFFF"/>
                </a:solidFill>
              </a14:hiddenFill>
            </a:ext>
          </a:extLst>
        </p:spPr>
      </p:pic>
      <p:sp>
        <p:nvSpPr>
          <p:cNvPr id="38" name="Subtitle 5"/>
          <p:cNvSpPr txBox="1">
            <a:spLocks/>
          </p:cNvSpPr>
          <p:nvPr/>
        </p:nvSpPr>
        <p:spPr>
          <a:xfrm>
            <a:off x="2910441" y="4217364"/>
            <a:ext cx="5275825" cy="82931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1600" dirty="0">
                <a:solidFill>
                  <a:schemeClr val="tx1">
                    <a:lumMod val="65000"/>
                    <a:lumOff val="35000"/>
                  </a:schemeClr>
                </a:solidFill>
                <a:latin typeface="Arial" panose="020B0604020202020204" pitchFamily="34" charset="0"/>
                <a:cs typeface="Arial" panose="020B0604020202020204" pitchFamily="34" charset="0"/>
              </a:rPr>
              <a:t>Steve Capell</a:t>
            </a:r>
          </a:p>
          <a:p>
            <a:pPr marL="0" indent="0">
              <a:spcBef>
                <a:spcPts val="0"/>
              </a:spcBef>
              <a:buNone/>
            </a:pPr>
            <a:r>
              <a:rPr lang="en-US" sz="1600" dirty="0" err="1">
                <a:solidFill>
                  <a:schemeClr val="tx1">
                    <a:lumMod val="65000"/>
                    <a:lumOff val="35000"/>
                  </a:schemeClr>
                </a:solidFill>
                <a:latin typeface="Arial" panose="020B0604020202020204" pitchFamily="34" charset="0"/>
                <a:cs typeface="Arial" panose="020B0604020202020204" pitchFamily="34" charset="0"/>
              </a:rPr>
              <a:t>steve.capell@gmail.com</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0" indent="0">
              <a:spcBef>
                <a:spcPts val="0"/>
              </a:spcBef>
              <a:buNone/>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0" indent="0">
              <a:spcBef>
                <a:spcPts val="0"/>
              </a:spcBef>
              <a:buNone/>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 name="Title 1"/>
          <p:cNvSpPr>
            <a:spLocks noGrp="1"/>
          </p:cNvSpPr>
          <p:nvPr>
            <p:ph type="ctrTitle"/>
          </p:nvPr>
        </p:nvSpPr>
        <p:spPr>
          <a:xfrm>
            <a:off x="1853327" y="1307037"/>
            <a:ext cx="6155196" cy="2765979"/>
          </a:xfrm>
        </p:spPr>
        <p:txBody>
          <a:bodyPr>
            <a:noAutofit/>
          </a:bodyPr>
          <a:lstStyle/>
          <a:p>
            <a:br>
              <a:rPr lang="en-US" sz="3600" b="1" dirty="0">
                <a:solidFill>
                  <a:srgbClr val="3392E7"/>
                </a:solidFill>
              </a:rPr>
            </a:br>
            <a:br>
              <a:rPr lang="en-US" sz="3600" b="1" dirty="0">
                <a:solidFill>
                  <a:srgbClr val="3392E7"/>
                </a:solidFill>
              </a:rPr>
            </a:br>
            <a:r>
              <a:rPr lang="en-AU" sz="3600" b="1" dirty="0">
                <a:solidFill>
                  <a:srgbClr val="3392E7"/>
                </a:solidFill>
              </a:rPr>
              <a:t>Transparency at Scale</a:t>
            </a:r>
            <a:br>
              <a:rPr lang="en-AU" sz="3600" b="1" dirty="0">
                <a:solidFill>
                  <a:srgbClr val="3392E7"/>
                </a:solidFill>
              </a:rPr>
            </a:br>
            <a:r>
              <a:rPr lang="en-AU" sz="2400" b="1" i="1" dirty="0">
                <a:solidFill>
                  <a:srgbClr val="3392E7"/>
                </a:solidFill>
              </a:rPr>
              <a:t>UNECE recommendation 49</a:t>
            </a:r>
            <a:br>
              <a:rPr lang="en-AU" sz="2800" b="1" i="1" dirty="0">
                <a:solidFill>
                  <a:srgbClr val="3392E7"/>
                </a:solidFill>
              </a:rPr>
            </a:br>
            <a:r>
              <a:rPr lang="en-AU" sz="2800" b="1" i="1" dirty="0">
                <a:solidFill>
                  <a:srgbClr val="3392E7"/>
                </a:solidFill>
                <a:latin typeface="+mn-lt"/>
              </a:rPr>
              <a:t>UN Transparency Protocol (UNTP)</a:t>
            </a:r>
            <a:endParaRPr lang="en-US" sz="3600" b="1" i="1" dirty="0">
              <a:solidFill>
                <a:srgbClr val="3392E7"/>
              </a:solidFill>
              <a:latin typeface="+mn-lt"/>
            </a:endParaRPr>
          </a:p>
        </p:txBody>
      </p:sp>
    </p:spTree>
    <p:extLst>
      <p:ext uri="{BB962C8B-B14F-4D97-AF65-F5344CB8AC3E}">
        <p14:creationId xmlns:p14="http://schemas.microsoft.com/office/powerpoint/2010/main" val="387048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641157" y="378092"/>
            <a:ext cx="7429791" cy="642484"/>
          </a:xfrm>
          <a:prstGeom prst="rect">
            <a:avLst/>
          </a:prstGeom>
          <a:noFill/>
        </p:spPr>
        <p:txBody>
          <a:bodyPr wrap="none" rtlCol="0">
            <a:spAutoFit/>
          </a:bodyPr>
          <a:lstStyle/>
          <a:p>
            <a:r>
              <a:rPr lang="en-AU" sz="3575" b="1" dirty="0">
                <a:solidFill>
                  <a:schemeClr val="accent1">
                    <a:lumMod val="50000"/>
                  </a:schemeClr>
                </a:solidFill>
              </a:rPr>
              <a:t>Challenge #1 – a plethora of platforms</a:t>
            </a:r>
          </a:p>
        </p:txBody>
      </p:sp>
      <p:sp>
        <p:nvSpPr>
          <p:cNvPr id="4121" name="TextBox 4120">
            <a:extLst>
              <a:ext uri="{FF2B5EF4-FFF2-40B4-BE49-F238E27FC236}">
                <a16:creationId xmlns:a16="http://schemas.microsoft.com/office/drawing/2014/main" id="{408C2402-8103-B654-E2C1-DA451FDFEE39}"/>
              </a:ext>
            </a:extLst>
          </p:cNvPr>
          <p:cNvSpPr txBox="1"/>
          <p:nvPr/>
        </p:nvSpPr>
        <p:spPr>
          <a:xfrm>
            <a:off x="641157" y="1855187"/>
            <a:ext cx="10168357" cy="1815882"/>
          </a:xfrm>
          <a:prstGeom prst="rect">
            <a:avLst/>
          </a:prstGeom>
          <a:noFill/>
        </p:spPr>
        <p:txBody>
          <a:bodyPr wrap="square" rtlCol="0">
            <a:spAutoFit/>
          </a:bodyPr>
          <a:lstStyle/>
          <a:p>
            <a:r>
              <a:rPr lang="en-AU" sz="2800" dirty="0"/>
              <a:t>Depending on your value chain partners to choose the same traceability &amp; transparency platform as you is like saying “I can trade with anyone so long as they have an account at my bank”.  It cannot work at scale.</a:t>
            </a:r>
            <a:endParaRPr lang="en-AU" sz="2000" dirty="0"/>
          </a:p>
        </p:txBody>
      </p:sp>
      <p:pic>
        <p:nvPicPr>
          <p:cNvPr id="3" name="Picture 12" descr="Blockchain icons for free download | Freepik">
            <a:extLst>
              <a:ext uri="{FF2B5EF4-FFF2-40B4-BE49-F238E27FC236}">
                <a16:creationId xmlns:a16="http://schemas.microsoft.com/office/drawing/2014/main" id="{77B2B816-3249-7E54-0107-FD8F67DDE36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91088" y="3803137"/>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ank - Free business icons">
            <a:extLst>
              <a:ext uri="{FF2B5EF4-FFF2-40B4-BE49-F238E27FC236}">
                <a16:creationId xmlns:a16="http://schemas.microsoft.com/office/drawing/2014/main" id="{356E1178-40B4-6964-4CB5-0AE1E7F0AA8C}"/>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572663" y="3722319"/>
            <a:ext cx="1706418" cy="1706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2EB2AE-7F5A-D2E6-30E7-0CA56AC2C1E4}"/>
              </a:ext>
            </a:extLst>
          </p:cNvPr>
          <p:cNvSpPr txBox="1"/>
          <p:nvPr/>
        </p:nvSpPr>
        <p:spPr>
          <a:xfrm>
            <a:off x="1223047" y="5479987"/>
            <a:ext cx="4651279" cy="830997"/>
          </a:xfrm>
          <a:prstGeom prst="rect">
            <a:avLst/>
          </a:prstGeom>
          <a:noFill/>
        </p:spPr>
        <p:txBody>
          <a:bodyPr wrap="square" rtlCol="0">
            <a:spAutoFit/>
          </a:bodyPr>
          <a:lstStyle/>
          <a:p>
            <a:pPr algn="ctr"/>
            <a:r>
              <a:rPr lang="en-AU" sz="2400" dirty="0"/>
              <a:t>There are many banks</a:t>
            </a:r>
          </a:p>
          <a:p>
            <a:pPr algn="ctr"/>
            <a:r>
              <a:rPr lang="en-AU" sz="2400" dirty="0"/>
              <a:t>But you can move funds easily</a:t>
            </a:r>
            <a:endParaRPr lang="en-AU" dirty="0"/>
          </a:p>
        </p:txBody>
      </p:sp>
      <p:sp>
        <p:nvSpPr>
          <p:cNvPr id="6" name="TextBox 5">
            <a:extLst>
              <a:ext uri="{FF2B5EF4-FFF2-40B4-BE49-F238E27FC236}">
                <a16:creationId xmlns:a16="http://schemas.microsoft.com/office/drawing/2014/main" id="{129F36FE-4E1F-79FE-2FDA-E3F44D9E53F1}"/>
              </a:ext>
            </a:extLst>
          </p:cNvPr>
          <p:cNvSpPr txBox="1"/>
          <p:nvPr/>
        </p:nvSpPr>
        <p:spPr>
          <a:xfrm>
            <a:off x="6118066" y="5480825"/>
            <a:ext cx="4971643" cy="830997"/>
          </a:xfrm>
          <a:prstGeom prst="rect">
            <a:avLst/>
          </a:prstGeom>
          <a:noFill/>
        </p:spPr>
        <p:txBody>
          <a:bodyPr wrap="square" rtlCol="0">
            <a:spAutoFit/>
          </a:bodyPr>
          <a:lstStyle/>
          <a:p>
            <a:pPr algn="ctr"/>
            <a:r>
              <a:rPr lang="en-AU" sz="2400" dirty="0"/>
              <a:t>There are many blockchain platforms</a:t>
            </a:r>
          </a:p>
          <a:p>
            <a:pPr algn="ctr"/>
            <a:r>
              <a:rPr lang="en-AU" sz="2400" dirty="0"/>
              <a:t>But they are islands</a:t>
            </a:r>
            <a:endParaRPr lang="en-AU" dirty="0"/>
          </a:p>
        </p:txBody>
      </p:sp>
    </p:spTree>
    <p:extLst>
      <p:ext uri="{BB962C8B-B14F-4D97-AF65-F5344CB8AC3E}">
        <p14:creationId xmlns:p14="http://schemas.microsoft.com/office/powerpoint/2010/main" val="327497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B07AC-286C-0595-9E93-86F1F557F2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910AC72-4151-DFAF-BD06-FEEB185BA005}"/>
              </a:ext>
            </a:extLst>
          </p:cNvPr>
          <p:cNvSpPr txBox="1"/>
          <p:nvPr/>
        </p:nvSpPr>
        <p:spPr>
          <a:xfrm>
            <a:off x="641157" y="378092"/>
            <a:ext cx="10858229" cy="642484"/>
          </a:xfrm>
          <a:prstGeom prst="rect">
            <a:avLst/>
          </a:prstGeom>
          <a:noFill/>
        </p:spPr>
        <p:txBody>
          <a:bodyPr wrap="none" rtlCol="0">
            <a:spAutoFit/>
          </a:bodyPr>
          <a:lstStyle/>
          <a:p>
            <a:r>
              <a:rPr lang="en-AU" sz="3575" b="1" dirty="0">
                <a:solidFill>
                  <a:schemeClr val="accent1">
                    <a:lumMod val="50000"/>
                  </a:schemeClr>
                </a:solidFill>
              </a:rPr>
              <a:t>#1 – UNTP is an </a:t>
            </a:r>
            <a:r>
              <a:rPr lang="en-AU" sz="3575" b="1" u="sng" dirty="0">
                <a:solidFill>
                  <a:schemeClr val="accent1">
                    <a:lumMod val="50000"/>
                  </a:schemeClr>
                </a:solidFill>
              </a:rPr>
              <a:t>interoperability protocol</a:t>
            </a:r>
            <a:r>
              <a:rPr lang="en-AU" sz="3575" b="1" dirty="0">
                <a:solidFill>
                  <a:schemeClr val="accent1">
                    <a:lumMod val="50000"/>
                  </a:schemeClr>
                </a:solidFill>
              </a:rPr>
              <a:t>, not a platform</a:t>
            </a:r>
          </a:p>
        </p:txBody>
      </p:sp>
      <p:grpSp>
        <p:nvGrpSpPr>
          <p:cNvPr id="48" name="Group 47">
            <a:extLst>
              <a:ext uri="{FF2B5EF4-FFF2-40B4-BE49-F238E27FC236}">
                <a16:creationId xmlns:a16="http://schemas.microsoft.com/office/drawing/2014/main" id="{0D35FEEE-71DD-5AB2-DFF9-A0AF5DF7C038}"/>
              </a:ext>
            </a:extLst>
          </p:cNvPr>
          <p:cNvGrpSpPr/>
          <p:nvPr/>
        </p:nvGrpSpPr>
        <p:grpSpPr>
          <a:xfrm>
            <a:off x="548035" y="1666437"/>
            <a:ext cx="7162450" cy="4580507"/>
            <a:chOff x="714177" y="1107583"/>
            <a:chExt cx="8654473" cy="5708409"/>
          </a:xfrm>
        </p:grpSpPr>
        <p:pic>
          <p:nvPicPr>
            <p:cNvPr id="4098" name="Picture 2" descr="World Map Icon - Free PNG &amp; SVG 418362 - Noun Project">
              <a:extLst>
                <a:ext uri="{FF2B5EF4-FFF2-40B4-BE49-F238E27FC236}">
                  <a16:creationId xmlns:a16="http://schemas.microsoft.com/office/drawing/2014/main" id="{4ECAC3FC-562B-E630-A001-D41AC79B5D2F}"/>
                </a:ext>
              </a:extLst>
            </p:cNvPr>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a:ext>
              </a:extLst>
            </a:blip>
            <a:srcRect t="16722" b="17319"/>
            <a:stretch/>
          </p:blipFill>
          <p:spPr bwMode="auto">
            <a:xfrm>
              <a:off x="714177" y="1107583"/>
              <a:ext cx="8654473" cy="5708409"/>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03E07128-1186-7E9F-404F-4369AC78ECD8}"/>
                </a:ext>
              </a:extLst>
            </p:cNvPr>
            <p:cNvGrpSpPr/>
            <p:nvPr/>
          </p:nvGrpSpPr>
          <p:grpSpPr>
            <a:xfrm>
              <a:off x="1110860" y="2328131"/>
              <a:ext cx="7629003" cy="3500875"/>
              <a:chOff x="2110741" y="2202872"/>
              <a:chExt cx="7629003" cy="3500875"/>
            </a:xfrm>
          </p:grpSpPr>
          <p:sp>
            <p:nvSpPr>
              <p:cNvPr id="28" name="Oval 27">
                <a:extLst>
                  <a:ext uri="{FF2B5EF4-FFF2-40B4-BE49-F238E27FC236}">
                    <a16:creationId xmlns:a16="http://schemas.microsoft.com/office/drawing/2014/main" id="{5B944576-9274-C1E2-F93D-E9A924D8FA7E}"/>
                  </a:ext>
                </a:extLst>
              </p:cNvPr>
              <p:cNvSpPr/>
              <p:nvPr/>
            </p:nvSpPr>
            <p:spPr>
              <a:xfrm>
                <a:off x="2202873" y="231370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7EFA3F63-313F-F6B3-9687-5AF26B06952A}"/>
                  </a:ext>
                </a:extLst>
              </p:cNvPr>
              <p:cNvSpPr/>
              <p:nvPr/>
            </p:nvSpPr>
            <p:spPr>
              <a:xfrm>
                <a:off x="2994605" y="282632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Oval 29">
                <a:extLst>
                  <a:ext uri="{FF2B5EF4-FFF2-40B4-BE49-F238E27FC236}">
                    <a16:creationId xmlns:a16="http://schemas.microsoft.com/office/drawing/2014/main" id="{418CBADB-9549-1643-C3BA-C9A8696F9B0D}"/>
                  </a:ext>
                </a:extLst>
              </p:cNvPr>
              <p:cNvSpPr/>
              <p:nvPr/>
            </p:nvSpPr>
            <p:spPr>
              <a:xfrm>
                <a:off x="3227763" y="40455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F1ADFA4D-ADD9-EF0E-C2DA-C07336A3D090}"/>
                  </a:ext>
                </a:extLst>
              </p:cNvPr>
              <p:cNvSpPr/>
              <p:nvPr/>
            </p:nvSpPr>
            <p:spPr>
              <a:xfrm>
                <a:off x="3853025" y="498763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B0B37888-D2A5-8A2F-9646-3D96ED4C4BDF}"/>
                  </a:ext>
                </a:extLst>
              </p:cNvPr>
              <p:cNvSpPr/>
              <p:nvPr/>
            </p:nvSpPr>
            <p:spPr>
              <a:xfrm>
                <a:off x="5125144" y="24245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a:extLst>
                  <a:ext uri="{FF2B5EF4-FFF2-40B4-BE49-F238E27FC236}">
                    <a16:creationId xmlns:a16="http://schemas.microsoft.com/office/drawing/2014/main" id="{5769BCE6-276F-5BE5-CF04-E62F47DEBD74}"/>
                  </a:ext>
                </a:extLst>
              </p:cNvPr>
              <p:cNvSpPr/>
              <p:nvPr/>
            </p:nvSpPr>
            <p:spPr>
              <a:xfrm>
                <a:off x="8573886" y="320732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Oval 33">
                <a:extLst>
                  <a:ext uri="{FF2B5EF4-FFF2-40B4-BE49-F238E27FC236}">
                    <a16:creationId xmlns:a16="http://schemas.microsoft.com/office/drawing/2014/main" id="{7B891650-A7D2-B0FC-5272-50FA16BE168A}"/>
                  </a:ext>
                </a:extLst>
              </p:cNvPr>
              <p:cNvSpPr/>
              <p:nvPr/>
            </p:nvSpPr>
            <p:spPr>
              <a:xfrm>
                <a:off x="9303327" y="293716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Oval 34">
                <a:extLst>
                  <a:ext uri="{FF2B5EF4-FFF2-40B4-BE49-F238E27FC236}">
                    <a16:creationId xmlns:a16="http://schemas.microsoft.com/office/drawing/2014/main" id="{E051B420-65BB-DEFD-4024-178A2EC1C0B1}"/>
                  </a:ext>
                </a:extLst>
              </p:cNvPr>
              <p:cNvSpPr/>
              <p:nvPr/>
            </p:nvSpPr>
            <p:spPr>
              <a:xfrm>
                <a:off x="8784016"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a:extLst>
                  <a:ext uri="{FF2B5EF4-FFF2-40B4-BE49-F238E27FC236}">
                    <a16:creationId xmlns:a16="http://schemas.microsoft.com/office/drawing/2014/main" id="{69CC5DB6-3380-A411-6666-D4EDCD67E453}"/>
                  </a:ext>
                </a:extLst>
              </p:cNvPr>
              <p:cNvSpPr/>
              <p:nvPr/>
            </p:nvSpPr>
            <p:spPr>
              <a:xfrm>
                <a:off x="9448799" y="548207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91D36935-D54A-A795-8D1E-06F03FBC8A1D}"/>
                  </a:ext>
                </a:extLst>
              </p:cNvPr>
              <p:cNvSpPr/>
              <p:nvPr/>
            </p:nvSpPr>
            <p:spPr>
              <a:xfrm>
                <a:off x="5938980" y="532014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AF86CF71-2169-4233-E0ED-BBD2F00DF591}"/>
                  </a:ext>
                </a:extLst>
              </p:cNvPr>
              <p:cNvSpPr/>
              <p:nvPr/>
            </p:nvSpPr>
            <p:spPr>
              <a:xfrm>
                <a:off x="2256213" y="3318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E4B8DE1E-66AF-FF14-69B0-4057D5A0E920}"/>
                  </a:ext>
                </a:extLst>
              </p:cNvPr>
              <p:cNvSpPr/>
              <p:nvPr/>
            </p:nvSpPr>
            <p:spPr>
              <a:xfrm>
                <a:off x="5987870" y="336199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67374EBD-19DE-3F46-1130-469E62081AA1}"/>
                  </a:ext>
                </a:extLst>
              </p:cNvPr>
              <p:cNvSpPr/>
              <p:nvPr/>
            </p:nvSpPr>
            <p:spPr>
              <a:xfrm>
                <a:off x="7641414" y="361485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4E4D6F0E-BB64-CD83-196E-B5AC6B136C1B}"/>
                  </a:ext>
                </a:extLst>
              </p:cNvPr>
              <p:cNvSpPr/>
              <p:nvPr/>
            </p:nvSpPr>
            <p:spPr>
              <a:xfrm>
                <a:off x="8347599" y="376394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45F19210-DC69-7CB3-57BA-D00361094776}"/>
                  </a:ext>
                </a:extLst>
              </p:cNvPr>
              <p:cNvSpPr/>
              <p:nvPr/>
            </p:nvSpPr>
            <p:spPr>
              <a:xfrm>
                <a:off x="6736371" y="220287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FE372EC0-A888-5B60-6B84-51571D51382F}"/>
                  </a:ext>
                </a:extLst>
              </p:cNvPr>
              <p:cNvSpPr/>
              <p:nvPr/>
            </p:nvSpPr>
            <p:spPr>
              <a:xfrm>
                <a:off x="5975339" y="2535381"/>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a:extLst>
                  <a:ext uri="{FF2B5EF4-FFF2-40B4-BE49-F238E27FC236}">
                    <a16:creationId xmlns:a16="http://schemas.microsoft.com/office/drawing/2014/main" id="{6D8F5E8F-7C5E-14DA-29F2-DA1BCF475D24}"/>
                  </a:ext>
                </a:extLst>
              </p:cNvPr>
              <p:cNvSpPr/>
              <p:nvPr/>
            </p:nvSpPr>
            <p:spPr>
              <a:xfrm>
                <a:off x="5416089" y="275705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a:extLst>
                  <a:ext uri="{FF2B5EF4-FFF2-40B4-BE49-F238E27FC236}">
                    <a16:creationId xmlns:a16="http://schemas.microsoft.com/office/drawing/2014/main" id="{032F4FB0-156A-A9EE-4149-B7127081DF24}"/>
                  </a:ext>
                </a:extLst>
              </p:cNvPr>
              <p:cNvSpPr/>
              <p:nvPr/>
            </p:nvSpPr>
            <p:spPr>
              <a:xfrm>
                <a:off x="6590898" y="2937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Oval 50">
                <a:extLst>
                  <a:ext uri="{FF2B5EF4-FFF2-40B4-BE49-F238E27FC236}">
                    <a16:creationId xmlns:a16="http://schemas.microsoft.com/office/drawing/2014/main" id="{F15C4718-CDF2-5BAA-6C9A-7812EBEDA2DB}"/>
                  </a:ext>
                </a:extLst>
              </p:cNvPr>
              <p:cNvSpPr/>
              <p:nvPr/>
            </p:nvSpPr>
            <p:spPr>
              <a:xfrm>
                <a:off x="8783350" y="288107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Oval 51">
                <a:extLst>
                  <a:ext uri="{FF2B5EF4-FFF2-40B4-BE49-F238E27FC236}">
                    <a16:creationId xmlns:a16="http://schemas.microsoft.com/office/drawing/2014/main" id="{83D835AE-C950-03FC-1209-77DB6FFCFA3C}"/>
                  </a:ext>
                </a:extLst>
              </p:cNvPr>
              <p:cNvSpPr/>
              <p:nvPr/>
            </p:nvSpPr>
            <p:spPr>
              <a:xfrm>
                <a:off x="8821748" y="518520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Oval 52">
                <a:extLst>
                  <a:ext uri="{FF2B5EF4-FFF2-40B4-BE49-F238E27FC236}">
                    <a16:creationId xmlns:a16="http://schemas.microsoft.com/office/drawing/2014/main" id="{DEDBEA99-DFAC-231F-9F10-B3CC9D046E0F}"/>
                  </a:ext>
                </a:extLst>
              </p:cNvPr>
              <p:cNvSpPr/>
              <p:nvPr/>
            </p:nvSpPr>
            <p:spPr>
              <a:xfrm>
                <a:off x="7312091" y="293716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Oval 53">
                <a:extLst>
                  <a:ext uri="{FF2B5EF4-FFF2-40B4-BE49-F238E27FC236}">
                    <a16:creationId xmlns:a16="http://schemas.microsoft.com/office/drawing/2014/main" id="{DF07BD39-ECDD-ADEE-26C4-40BF1B92BC9B}"/>
                  </a:ext>
                </a:extLst>
              </p:cNvPr>
              <p:cNvSpPr/>
              <p:nvPr/>
            </p:nvSpPr>
            <p:spPr>
              <a:xfrm>
                <a:off x="2110741" y="278486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Oval 54">
                <a:extLst>
                  <a:ext uri="{FF2B5EF4-FFF2-40B4-BE49-F238E27FC236}">
                    <a16:creationId xmlns:a16="http://schemas.microsoft.com/office/drawing/2014/main" id="{A3B22460-C94B-9E6D-D139-43E090F0DE55}"/>
                  </a:ext>
                </a:extLst>
              </p:cNvPr>
              <p:cNvSpPr/>
              <p:nvPr/>
            </p:nvSpPr>
            <p:spPr>
              <a:xfrm>
                <a:off x="3461654" y="24216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a:extLst>
                  <a:ext uri="{FF2B5EF4-FFF2-40B4-BE49-F238E27FC236}">
                    <a16:creationId xmlns:a16="http://schemas.microsoft.com/office/drawing/2014/main" id="{5A3720CF-04BF-C617-55F0-2234F3286A72}"/>
                  </a:ext>
                </a:extLst>
              </p:cNvPr>
              <p:cNvSpPr/>
              <p:nvPr/>
            </p:nvSpPr>
            <p:spPr>
              <a:xfrm>
                <a:off x="3312787" y="520931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a:extLst>
                  <a:ext uri="{FF2B5EF4-FFF2-40B4-BE49-F238E27FC236}">
                    <a16:creationId xmlns:a16="http://schemas.microsoft.com/office/drawing/2014/main" id="{BFDD387B-6EB1-C0D8-9AEB-F52428606D28}"/>
                  </a:ext>
                </a:extLst>
              </p:cNvPr>
              <p:cNvSpPr/>
              <p:nvPr/>
            </p:nvSpPr>
            <p:spPr>
              <a:xfrm>
                <a:off x="5419359" y="393627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a:extLst>
                  <a:ext uri="{FF2B5EF4-FFF2-40B4-BE49-F238E27FC236}">
                    <a16:creationId xmlns:a16="http://schemas.microsoft.com/office/drawing/2014/main" id="{1BDE7B30-9175-B28A-6E16-42FB44B09E3C}"/>
                  </a:ext>
                </a:extLst>
              </p:cNvPr>
              <p:cNvSpPr/>
              <p:nvPr/>
            </p:nvSpPr>
            <p:spPr>
              <a:xfrm>
                <a:off x="5938979"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a:extLst>
                  <a:ext uri="{FF2B5EF4-FFF2-40B4-BE49-F238E27FC236}">
                    <a16:creationId xmlns:a16="http://schemas.microsoft.com/office/drawing/2014/main" id="{282E1ABD-E46A-94E3-A9CB-B76946E3969F}"/>
                  </a:ext>
                </a:extLst>
              </p:cNvPr>
              <p:cNvSpPr/>
              <p:nvPr/>
            </p:nvSpPr>
            <p:spPr>
              <a:xfrm>
                <a:off x="7300271" y="349505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118" name="Group 4117">
              <a:extLst>
                <a:ext uri="{FF2B5EF4-FFF2-40B4-BE49-F238E27FC236}">
                  <a16:creationId xmlns:a16="http://schemas.microsoft.com/office/drawing/2014/main" id="{FF065334-7609-E17C-2CA0-A5E7046BA1E4}"/>
                </a:ext>
              </a:extLst>
            </p:cNvPr>
            <p:cNvGrpSpPr/>
            <p:nvPr/>
          </p:nvGrpSpPr>
          <p:grpSpPr>
            <a:xfrm>
              <a:off x="2441017" y="2891107"/>
              <a:ext cx="5551198" cy="2414207"/>
              <a:chOff x="3027539" y="2715743"/>
              <a:chExt cx="5551198" cy="2414207"/>
            </a:xfrm>
          </p:grpSpPr>
          <p:sp>
            <p:nvSpPr>
              <p:cNvPr id="63" name="Freeform 62">
                <a:extLst>
                  <a:ext uri="{FF2B5EF4-FFF2-40B4-BE49-F238E27FC236}">
                    <a16:creationId xmlns:a16="http://schemas.microsoft.com/office/drawing/2014/main" id="{B4C83909-03DA-331D-F7B9-E0D0A8645368}"/>
                  </a:ext>
                </a:extLst>
              </p:cNvPr>
              <p:cNvSpPr/>
              <p:nvPr/>
            </p:nvSpPr>
            <p:spPr>
              <a:xfrm rot="4558483">
                <a:off x="5727855" y="2405927"/>
                <a:ext cx="364273" cy="4468343"/>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110" name="Picture 14" descr="Bale Icons - Free SVG &amp; PNG Bale Images - Noun Project">
                <a:extLst>
                  <a:ext uri="{FF2B5EF4-FFF2-40B4-BE49-F238E27FC236}">
                    <a16:creationId xmlns:a16="http://schemas.microsoft.com/office/drawing/2014/main" id="{04450C4D-9D86-0E63-B851-88D43298F881}"/>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27539" y="4453018"/>
                <a:ext cx="676932" cy="676932"/>
              </a:xfrm>
              <a:prstGeom prst="rect">
                <a:avLst/>
              </a:prstGeom>
              <a:noFill/>
              <a:extLst>
                <a:ext uri="{909E8E84-426E-40DD-AFC4-6F175D3DCCD1}">
                  <a14:hiddenFill xmlns:a14="http://schemas.microsoft.com/office/drawing/2010/main">
                    <a:solidFill>
                      <a:srgbClr val="FFFFFF"/>
                    </a:solidFill>
                  </a14:hiddenFill>
                </a:ext>
              </a:extLst>
            </p:spPr>
          </p:pic>
          <p:sp>
            <p:nvSpPr>
              <p:cNvPr id="4105" name="Freeform 4104">
                <a:extLst>
                  <a:ext uri="{FF2B5EF4-FFF2-40B4-BE49-F238E27FC236}">
                    <a16:creationId xmlns:a16="http://schemas.microsoft.com/office/drawing/2014/main" id="{AA62E48D-2EE4-2C53-25E7-320E83DFAB10}"/>
                  </a:ext>
                </a:extLst>
              </p:cNvPr>
              <p:cNvSpPr/>
              <p:nvPr/>
            </p:nvSpPr>
            <p:spPr>
              <a:xfrm rot="17169373">
                <a:off x="7421236" y="2926570"/>
                <a:ext cx="287834" cy="1001624"/>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107" name="Picture 16" descr="Fabric Icon - Free PNG &amp; SVG 168232 - Noun Project">
                <a:extLst>
                  <a:ext uri="{FF2B5EF4-FFF2-40B4-BE49-F238E27FC236}">
                    <a16:creationId xmlns:a16="http://schemas.microsoft.com/office/drawing/2014/main" id="{E95FBD08-0203-9911-63F1-264256D69B16}"/>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417964" y="3506417"/>
                <a:ext cx="508236" cy="508236"/>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Bobbin Icons - Free SVG &amp; PNG Bobbin Images - Noun Project">
                <a:extLst>
                  <a:ext uri="{FF2B5EF4-FFF2-40B4-BE49-F238E27FC236}">
                    <a16:creationId xmlns:a16="http://schemas.microsoft.com/office/drawing/2014/main" id="{71300AD2-8EAE-A026-1F59-8B9F1C1A4C61}"/>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8111062" y="3367231"/>
                <a:ext cx="467675" cy="46767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T-shirt - Free fashion icons">
                <a:extLst>
                  <a:ext uri="{FF2B5EF4-FFF2-40B4-BE49-F238E27FC236}">
                    <a16:creationId xmlns:a16="http://schemas.microsoft.com/office/drawing/2014/main" id="{9E0F790E-8357-82D2-6A5A-44F3B1357335}"/>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flipH="1">
                <a:off x="4585276" y="2715743"/>
                <a:ext cx="404660" cy="404660"/>
              </a:xfrm>
              <a:prstGeom prst="rect">
                <a:avLst/>
              </a:prstGeom>
              <a:noFill/>
              <a:extLst>
                <a:ext uri="{909E8E84-426E-40DD-AFC4-6F175D3DCCD1}">
                  <a14:hiddenFill xmlns:a14="http://schemas.microsoft.com/office/drawing/2010/main">
                    <a:solidFill>
                      <a:srgbClr val="FFFFFF"/>
                    </a:solidFill>
                  </a14:hiddenFill>
                </a:ext>
              </a:extLst>
            </p:spPr>
          </p:pic>
          <p:sp>
            <p:nvSpPr>
              <p:cNvPr id="4109" name="Freeform 4108">
                <a:extLst>
                  <a:ext uri="{FF2B5EF4-FFF2-40B4-BE49-F238E27FC236}">
                    <a16:creationId xmlns:a16="http://schemas.microsoft.com/office/drawing/2014/main" id="{BEEE713F-DDDA-A220-C093-6C3C69D003C0}"/>
                  </a:ext>
                </a:extLst>
              </p:cNvPr>
              <p:cNvSpPr/>
              <p:nvPr/>
            </p:nvSpPr>
            <p:spPr>
              <a:xfrm rot="17610893">
                <a:off x="6066970" y="2250694"/>
                <a:ext cx="114820" cy="1786022"/>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1" name="TextBox 4110">
                <a:extLst>
                  <a:ext uri="{FF2B5EF4-FFF2-40B4-BE49-F238E27FC236}">
                    <a16:creationId xmlns:a16="http://schemas.microsoft.com/office/drawing/2014/main" id="{E117CFF0-8D20-F7BD-A8F8-52A1E9A5EF4E}"/>
                  </a:ext>
                </a:extLst>
              </p:cNvPr>
              <p:cNvSpPr txBox="1"/>
              <p:nvPr/>
            </p:nvSpPr>
            <p:spPr>
              <a:xfrm>
                <a:off x="4212380" y="4709814"/>
                <a:ext cx="727892" cy="338554"/>
              </a:xfrm>
              <a:prstGeom prst="rect">
                <a:avLst/>
              </a:prstGeom>
              <a:noFill/>
            </p:spPr>
            <p:txBody>
              <a:bodyPr wrap="none" rtlCol="0">
                <a:spAutoFit/>
              </a:bodyPr>
              <a:lstStyle/>
              <a:p>
                <a:r>
                  <a:rPr lang="en-AU" sz="1600" dirty="0"/>
                  <a:t>cotton</a:t>
                </a:r>
              </a:p>
            </p:txBody>
          </p:sp>
          <p:sp>
            <p:nvSpPr>
              <p:cNvPr id="4113" name="TextBox 4112">
                <a:extLst>
                  <a:ext uri="{FF2B5EF4-FFF2-40B4-BE49-F238E27FC236}">
                    <a16:creationId xmlns:a16="http://schemas.microsoft.com/office/drawing/2014/main" id="{4F068D6A-BAC7-0144-A67C-9711DB6D78E5}"/>
                  </a:ext>
                </a:extLst>
              </p:cNvPr>
              <p:cNvSpPr txBox="1"/>
              <p:nvPr/>
            </p:nvSpPr>
            <p:spPr>
              <a:xfrm>
                <a:off x="7363890" y="2830974"/>
                <a:ext cx="551882" cy="338554"/>
              </a:xfrm>
              <a:prstGeom prst="rect">
                <a:avLst/>
              </a:prstGeom>
              <a:noFill/>
            </p:spPr>
            <p:txBody>
              <a:bodyPr wrap="none" rtlCol="0">
                <a:spAutoFit/>
              </a:bodyPr>
              <a:lstStyle/>
              <a:p>
                <a:r>
                  <a:rPr lang="en-AU" sz="1600" dirty="0"/>
                  <a:t>yarn</a:t>
                </a:r>
              </a:p>
            </p:txBody>
          </p:sp>
          <p:sp>
            <p:nvSpPr>
              <p:cNvPr id="4115" name="TextBox 4114">
                <a:extLst>
                  <a:ext uri="{FF2B5EF4-FFF2-40B4-BE49-F238E27FC236}">
                    <a16:creationId xmlns:a16="http://schemas.microsoft.com/office/drawing/2014/main" id="{FEFA075C-DDAB-0D05-FCC2-27FB0DFC90C9}"/>
                  </a:ext>
                </a:extLst>
              </p:cNvPr>
              <p:cNvSpPr txBox="1"/>
              <p:nvPr/>
            </p:nvSpPr>
            <p:spPr>
              <a:xfrm>
                <a:off x="5892315" y="3169538"/>
                <a:ext cx="653512" cy="338554"/>
              </a:xfrm>
              <a:prstGeom prst="rect">
                <a:avLst/>
              </a:prstGeom>
              <a:noFill/>
            </p:spPr>
            <p:txBody>
              <a:bodyPr wrap="none" rtlCol="0">
                <a:spAutoFit/>
              </a:bodyPr>
              <a:lstStyle/>
              <a:p>
                <a:r>
                  <a:rPr lang="en-AU" sz="1600" dirty="0"/>
                  <a:t>fabric</a:t>
                </a:r>
              </a:p>
            </p:txBody>
          </p:sp>
          <p:sp>
            <p:nvSpPr>
              <p:cNvPr id="4117" name="TextBox 4116">
                <a:extLst>
                  <a:ext uri="{FF2B5EF4-FFF2-40B4-BE49-F238E27FC236}">
                    <a16:creationId xmlns:a16="http://schemas.microsoft.com/office/drawing/2014/main" id="{16A5107D-433F-B1B3-BEAB-5A1186A9C488}"/>
                  </a:ext>
                </a:extLst>
              </p:cNvPr>
              <p:cNvSpPr txBox="1"/>
              <p:nvPr/>
            </p:nvSpPr>
            <p:spPr>
              <a:xfrm>
                <a:off x="4102307" y="2805151"/>
                <a:ext cx="559769" cy="338554"/>
              </a:xfrm>
              <a:prstGeom prst="rect">
                <a:avLst/>
              </a:prstGeom>
              <a:noFill/>
            </p:spPr>
            <p:txBody>
              <a:bodyPr wrap="none" rtlCol="0">
                <a:spAutoFit/>
              </a:bodyPr>
              <a:lstStyle/>
              <a:p>
                <a:r>
                  <a:rPr lang="en-AU" sz="1600" dirty="0"/>
                  <a:t>shirt</a:t>
                </a:r>
              </a:p>
            </p:txBody>
          </p:sp>
        </p:grpSp>
      </p:grpSp>
      <p:sp>
        <p:nvSpPr>
          <p:cNvPr id="4121" name="TextBox 4120">
            <a:extLst>
              <a:ext uri="{FF2B5EF4-FFF2-40B4-BE49-F238E27FC236}">
                <a16:creationId xmlns:a16="http://schemas.microsoft.com/office/drawing/2014/main" id="{A6300FE3-EF37-8033-3C86-247D8C4E2203}"/>
              </a:ext>
            </a:extLst>
          </p:cNvPr>
          <p:cNvSpPr txBox="1"/>
          <p:nvPr/>
        </p:nvSpPr>
        <p:spPr>
          <a:xfrm>
            <a:off x="615100" y="1071415"/>
            <a:ext cx="10683374" cy="830997"/>
          </a:xfrm>
          <a:prstGeom prst="rect">
            <a:avLst/>
          </a:prstGeom>
          <a:noFill/>
        </p:spPr>
        <p:txBody>
          <a:bodyPr wrap="none" rtlCol="0">
            <a:spAutoFit/>
          </a:bodyPr>
          <a:lstStyle/>
          <a:p>
            <a:r>
              <a:rPr lang="en-AU" sz="2400" dirty="0"/>
              <a:t>Leave data where it is but link it together when needed using decentralised events.</a:t>
            </a:r>
          </a:p>
          <a:p>
            <a:r>
              <a:rPr lang="en-AU" sz="2400" b="1" u="sng" dirty="0"/>
              <a:t>Use any software you like </a:t>
            </a:r>
            <a:r>
              <a:rPr lang="en-AU" sz="2400" dirty="0"/>
              <a:t>– so long as it conforms to UNTP.</a:t>
            </a:r>
            <a:endParaRPr lang="en-AU" dirty="0"/>
          </a:p>
        </p:txBody>
      </p:sp>
      <p:sp>
        <p:nvSpPr>
          <p:cNvPr id="4122" name="TextBox 4121">
            <a:extLst>
              <a:ext uri="{FF2B5EF4-FFF2-40B4-BE49-F238E27FC236}">
                <a16:creationId xmlns:a16="http://schemas.microsoft.com/office/drawing/2014/main" id="{F3EADD6B-2619-A54F-0CB8-1CA495487C03}"/>
              </a:ext>
            </a:extLst>
          </p:cNvPr>
          <p:cNvSpPr txBox="1"/>
          <p:nvPr/>
        </p:nvSpPr>
        <p:spPr>
          <a:xfrm>
            <a:off x="710689" y="5534206"/>
            <a:ext cx="5149758" cy="830997"/>
          </a:xfrm>
          <a:prstGeom prst="rect">
            <a:avLst/>
          </a:prstGeom>
          <a:noFill/>
        </p:spPr>
        <p:txBody>
          <a:bodyPr wrap="square" rtlCol="0">
            <a:spAutoFit/>
          </a:bodyPr>
          <a:lstStyle/>
          <a:p>
            <a:r>
              <a:rPr lang="en-AU" sz="2400" dirty="0"/>
              <a:t>Thousands of platforms, millions of value-chains, billions of transactions </a:t>
            </a:r>
            <a:endParaRPr lang="en-AU" dirty="0"/>
          </a:p>
        </p:txBody>
      </p:sp>
      <p:pic>
        <p:nvPicPr>
          <p:cNvPr id="4" name="Picture 3">
            <a:extLst>
              <a:ext uri="{FF2B5EF4-FFF2-40B4-BE49-F238E27FC236}">
                <a16:creationId xmlns:a16="http://schemas.microsoft.com/office/drawing/2014/main" id="{B9075923-0151-5925-3E2A-D11AED15A77E}"/>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462600" y="1953251"/>
            <a:ext cx="1117563" cy="933723"/>
          </a:xfrm>
          <a:prstGeom prst="rect">
            <a:avLst/>
          </a:prstGeom>
        </p:spPr>
      </p:pic>
      <p:pic>
        <p:nvPicPr>
          <p:cNvPr id="4125" name="Picture 4124">
            <a:extLst>
              <a:ext uri="{FF2B5EF4-FFF2-40B4-BE49-F238E27FC236}">
                <a16:creationId xmlns:a16="http://schemas.microsoft.com/office/drawing/2014/main" id="{065E5FA1-5B90-51F1-AE49-94EDBC1B56A9}"/>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7618728" y="3090505"/>
            <a:ext cx="1110960" cy="927948"/>
          </a:xfrm>
          <a:prstGeom prst="rect">
            <a:avLst/>
          </a:prstGeom>
          <a:noFill/>
          <a:extLst>
            <a:ext uri="{909E8E84-426E-40DD-AFC4-6F175D3DCCD1}">
              <a14:hiddenFill xmlns:a14="http://schemas.microsoft.com/office/drawing/2010/main">
                <a:solidFill>
                  <a:srgbClr val="FFFFFF"/>
                </a:solidFill>
              </a14:hiddenFill>
            </a:ext>
          </a:extLst>
        </p:spPr>
      </p:pic>
      <p:sp>
        <p:nvSpPr>
          <p:cNvPr id="4126" name="TextBox 4125">
            <a:extLst>
              <a:ext uri="{FF2B5EF4-FFF2-40B4-BE49-F238E27FC236}">
                <a16:creationId xmlns:a16="http://schemas.microsoft.com/office/drawing/2014/main" id="{D0131C18-144C-9645-97B4-F407B213E746}"/>
              </a:ext>
            </a:extLst>
          </p:cNvPr>
          <p:cNvSpPr txBox="1"/>
          <p:nvPr/>
        </p:nvSpPr>
        <p:spPr>
          <a:xfrm>
            <a:off x="7617646" y="4123519"/>
            <a:ext cx="1332407" cy="646331"/>
          </a:xfrm>
          <a:prstGeom prst="rect">
            <a:avLst/>
          </a:prstGeom>
          <a:noFill/>
        </p:spPr>
        <p:txBody>
          <a:bodyPr wrap="square" rtlCol="0">
            <a:spAutoFit/>
          </a:bodyPr>
          <a:lstStyle/>
          <a:p>
            <a:r>
              <a:rPr lang="en-AU" dirty="0"/>
              <a:t>Based on GS1 EPCIS</a:t>
            </a:r>
            <a:endParaRPr lang="en-AU" sz="1400" dirty="0"/>
          </a:p>
        </p:txBody>
      </p:sp>
      <p:grpSp>
        <p:nvGrpSpPr>
          <p:cNvPr id="5" name="Group 4">
            <a:extLst>
              <a:ext uri="{FF2B5EF4-FFF2-40B4-BE49-F238E27FC236}">
                <a16:creationId xmlns:a16="http://schemas.microsoft.com/office/drawing/2014/main" id="{DFE5667A-24AB-36A5-8890-2506C535E496}"/>
              </a:ext>
            </a:extLst>
          </p:cNvPr>
          <p:cNvGrpSpPr/>
          <p:nvPr/>
        </p:nvGrpSpPr>
        <p:grpSpPr>
          <a:xfrm>
            <a:off x="8981369" y="2363197"/>
            <a:ext cx="2986404" cy="4306077"/>
            <a:chOff x="4117345" y="976353"/>
            <a:chExt cx="3520413" cy="5233439"/>
          </a:xfrm>
        </p:grpSpPr>
        <p:sp>
          <p:nvSpPr>
            <p:cNvPr id="8" name="Rounded Rectangle 7">
              <a:extLst>
                <a:ext uri="{FF2B5EF4-FFF2-40B4-BE49-F238E27FC236}">
                  <a16:creationId xmlns:a16="http://schemas.microsoft.com/office/drawing/2014/main" id="{DD65EDF7-FD27-2026-70C0-3355528B247F}"/>
                </a:ext>
              </a:extLst>
            </p:cNvPr>
            <p:cNvSpPr/>
            <p:nvPr/>
          </p:nvSpPr>
          <p:spPr>
            <a:xfrm>
              <a:off x="4117345" y="976353"/>
              <a:ext cx="3331952" cy="5083444"/>
            </a:xfrm>
            <a:prstGeom prst="roundRect">
              <a:avLst>
                <a:gd name="adj" fmla="val 4449"/>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9" name="Rounded Rectangle 8">
              <a:extLst>
                <a:ext uri="{FF2B5EF4-FFF2-40B4-BE49-F238E27FC236}">
                  <a16:creationId xmlns:a16="http://schemas.microsoft.com/office/drawing/2014/main" id="{E31AAE58-E0F5-7AD6-1746-49D04F93B27D}"/>
                </a:ext>
              </a:extLst>
            </p:cNvPr>
            <p:cNvSpPr/>
            <p:nvPr/>
          </p:nvSpPr>
          <p:spPr>
            <a:xfrm>
              <a:off x="4373794" y="5533536"/>
              <a:ext cx="19225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b="1" dirty="0">
                  <a:solidFill>
                    <a:schemeClr val="accent6">
                      <a:lumMod val="50000"/>
                    </a:schemeClr>
                  </a:solidFill>
                </a:rPr>
                <a:t>Party ID</a:t>
              </a:r>
            </a:p>
            <a:p>
              <a:pPr algn="ctr"/>
              <a:r>
                <a:rPr lang="en-AU" sz="1200" i="1" dirty="0">
                  <a:solidFill>
                    <a:schemeClr val="accent6">
                      <a:lumMod val="50000"/>
                    </a:schemeClr>
                  </a:solidFill>
                </a:rPr>
                <a:t>(legal entity)</a:t>
              </a:r>
            </a:p>
          </p:txBody>
        </p:sp>
        <p:sp>
          <p:nvSpPr>
            <p:cNvPr id="16" name="Rounded Rectangle 15">
              <a:extLst>
                <a:ext uri="{FF2B5EF4-FFF2-40B4-BE49-F238E27FC236}">
                  <a16:creationId xmlns:a16="http://schemas.microsoft.com/office/drawing/2014/main" id="{B1A3C7C1-82A6-BE2F-540A-026DD9E18DBD}"/>
                </a:ext>
              </a:extLst>
            </p:cNvPr>
            <p:cNvSpPr/>
            <p:nvPr/>
          </p:nvSpPr>
          <p:spPr>
            <a:xfrm>
              <a:off x="4362236" y="4450721"/>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b="1" dirty="0">
                  <a:solidFill>
                    <a:schemeClr val="accent6">
                      <a:lumMod val="50000"/>
                    </a:schemeClr>
                  </a:solidFill>
                </a:rPr>
                <a:t>Product ID</a:t>
              </a:r>
            </a:p>
            <a:p>
              <a:pPr algn="ctr"/>
              <a:r>
                <a:rPr lang="en-AU" sz="1200" i="1" dirty="0">
                  <a:solidFill>
                    <a:schemeClr val="accent6">
                      <a:lumMod val="50000"/>
                    </a:schemeClr>
                  </a:solidFill>
                </a:rPr>
                <a:t>(quantity, item, batch)</a:t>
              </a:r>
            </a:p>
          </p:txBody>
        </p:sp>
        <p:sp>
          <p:nvSpPr>
            <p:cNvPr id="19" name="Rounded Rectangle 18">
              <a:extLst>
                <a:ext uri="{FF2B5EF4-FFF2-40B4-BE49-F238E27FC236}">
                  <a16:creationId xmlns:a16="http://schemas.microsoft.com/office/drawing/2014/main" id="{32F64DA0-6449-54E0-E96D-5BDDADB179BD}"/>
                </a:ext>
              </a:extLst>
            </p:cNvPr>
            <p:cNvSpPr/>
            <p:nvPr/>
          </p:nvSpPr>
          <p:spPr>
            <a:xfrm>
              <a:off x="4373794" y="4992129"/>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b="1" dirty="0">
                  <a:solidFill>
                    <a:schemeClr val="accent6">
                      <a:lumMod val="50000"/>
                    </a:schemeClr>
                  </a:solidFill>
                </a:rPr>
                <a:t>Location ID</a:t>
              </a:r>
            </a:p>
            <a:p>
              <a:pPr algn="ctr"/>
              <a:r>
                <a:rPr lang="en-AU" sz="1200" i="1" dirty="0">
                  <a:solidFill>
                    <a:schemeClr val="accent6">
                      <a:lumMod val="50000"/>
                    </a:schemeClr>
                  </a:solidFill>
                </a:rPr>
                <a:t>(facility, farm, etc)</a:t>
              </a:r>
            </a:p>
          </p:txBody>
        </p:sp>
        <p:sp>
          <p:nvSpPr>
            <p:cNvPr id="20" name="TextBox 19">
              <a:extLst>
                <a:ext uri="{FF2B5EF4-FFF2-40B4-BE49-F238E27FC236}">
                  <a16:creationId xmlns:a16="http://schemas.microsoft.com/office/drawing/2014/main" id="{744131EC-D63A-9332-9DE0-20A5EF0E31F7}"/>
                </a:ext>
              </a:extLst>
            </p:cNvPr>
            <p:cNvSpPr txBox="1"/>
            <p:nvPr/>
          </p:nvSpPr>
          <p:spPr>
            <a:xfrm>
              <a:off x="4715583" y="1021446"/>
              <a:ext cx="2207527" cy="338554"/>
            </a:xfrm>
            <a:prstGeom prst="rect">
              <a:avLst/>
            </a:prstGeom>
            <a:noFill/>
          </p:spPr>
          <p:txBody>
            <a:bodyPr wrap="none" rtlCol="0">
              <a:spAutoFit/>
            </a:bodyPr>
            <a:lstStyle/>
            <a:p>
              <a:pPr algn="ctr"/>
              <a:r>
                <a:rPr lang="en-AU" sz="1600" b="1" dirty="0">
                  <a:solidFill>
                    <a:schemeClr val="bg1"/>
                  </a:solidFill>
                </a:rPr>
                <a:t>UNTP Traceability Event</a:t>
              </a:r>
            </a:p>
          </p:txBody>
        </p:sp>
        <p:cxnSp>
          <p:nvCxnSpPr>
            <p:cNvPr id="22" name="Elbow Connector 21">
              <a:extLst>
                <a:ext uri="{FF2B5EF4-FFF2-40B4-BE49-F238E27FC236}">
                  <a16:creationId xmlns:a16="http://schemas.microsoft.com/office/drawing/2014/main" id="{C16CF402-A6FE-BDF1-6B86-02976E52BEEC}"/>
                </a:ext>
              </a:extLst>
            </p:cNvPr>
            <p:cNvCxnSpPr>
              <a:cxnSpLocks/>
              <a:stCxn id="19" idx="3"/>
            </p:cNvCxnSpPr>
            <p:nvPr/>
          </p:nvCxnSpPr>
          <p:spPr>
            <a:xfrm flipV="1">
              <a:off x="6310619" y="4221223"/>
              <a:ext cx="481753" cy="97092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CB3603BE-6D6C-5EB5-DD8E-2231808D9123}"/>
                </a:ext>
              </a:extLst>
            </p:cNvPr>
            <p:cNvCxnSpPr>
              <a:cxnSpLocks/>
              <a:stCxn id="16" idx="3"/>
            </p:cNvCxnSpPr>
            <p:nvPr/>
          </p:nvCxnSpPr>
          <p:spPr>
            <a:xfrm flipV="1">
              <a:off x="6299061" y="4249096"/>
              <a:ext cx="330868" cy="40164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83A62FFF-20F1-9603-941A-F583F6BF17E9}"/>
                </a:ext>
              </a:extLst>
            </p:cNvPr>
            <p:cNvSpPr/>
            <p:nvPr/>
          </p:nvSpPr>
          <p:spPr>
            <a:xfrm>
              <a:off x="4306548" y="2108221"/>
              <a:ext cx="2924969" cy="2201124"/>
            </a:xfrm>
            <a:prstGeom prst="roundRect">
              <a:avLst>
                <a:gd name="adj" fmla="val 3899"/>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en-AU" sz="1200" b="1" dirty="0">
                  <a:solidFill>
                    <a:schemeClr val="accent6">
                      <a:lumMod val="50000"/>
                    </a:schemeClr>
                  </a:solidFill>
                </a:rPr>
                <a:t>Event types</a:t>
              </a:r>
            </a:p>
          </p:txBody>
        </p:sp>
        <p:pic>
          <p:nvPicPr>
            <p:cNvPr id="37" name="Picture 6" descr="Digital Certificate Icon Vector Images (over 8,400)">
              <a:extLst>
                <a:ext uri="{FF2B5EF4-FFF2-40B4-BE49-F238E27FC236}">
                  <a16:creationId xmlns:a16="http://schemas.microsoft.com/office/drawing/2014/main" id="{9E33B055-6414-C5F7-C758-09C821D16240}"/>
                </a:ext>
              </a:extLst>
            </p:cNvPr>
            <p:cNvPicPr>
              <a:picLocks noChangeAspect="1" noChangeArrowheads="1"/>
            </p:cNvPicPr>
            <p:nvPr/>
          </p:nvPicPr>
          <p:blipFill rotWithShape="1">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7159993" y="5699481"/>
              <a:ext cx="477765" cy="510311"/>
            </a:xfrm>
            <a:prstGeom prst="ellipse">
              <a:avLst/>
            </a:prstGeom>
            <a:noFill/>
            <a:extLst>
              <a:ext uri="{909E8E84-426E-40DD-AFC4-6F175D3DCCD1}">
                <a14:hiddenFill xmlns:a14="http://schemas.microsoft.com/office/drawing/2010/main">
                  <a:solidFill>
                    <a:srgbClr val="FFFFFF"/>
                  </a:solidFill>
                </a14:hiddenFill>
              </a:ext>
            </a:extLst>
          </p:spPr>
        </p:pic>
        <p:cxnSp>
          <p:nvCxnSpPr>
            <p:cNvPr id="47" name="Elbow Connector 46">
              <a:extLst>
                <a:ext uri="{FF2B5EF4-FFF2-40B4-BE49-F238E27FC236}">
                  <a16:creationId xmlns:a16="http://schemas.microsoft.com/office/drawing/2014/main" id="{7EA3D23C-2E81-7A12-458A-0D48B0DB729D}"/>
                </a:ext>
              </a:extLst>
            </p:cNvPr>
            <p:cNvCxnSpPr>
              <a:cxnSpLocks/>
              <a:stCxn id="9" idx="3"/>
            </p:cNvCxnSpPr>
            <p:nvPr/>
          </p:nvCxnSpPr>
          <p:spPr>
            <a:xfrm flipV="1">
              <a:off x="6296319" y="4249096"/>
              <a:ext cx="678857" cy="148445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27A90C98-54CE-588B-E931-D8C342CA4545}"/>
                </a:ext>
              </a:extLst>
            </p:cNvPr>
            <p:cNvGrpSpPr/>
            <p:nvPr/>
          </p:nvGrpSpPr>
          <p:grpSpPr>
            <a:xfrm rot="16200000">
              <a:off x="4879757" y="1971334"/>
              <a:ext cx="1778552" cy="2735110"/>
              <a:chOff x="8525706" y="2443522"/>
              <a:chExt cx="2721457" cy="1703697"/>
            </a:xfrm>
          </p:grpSpPr>
          <p:sp>
            <p:nvSpPr>
              <p:cNvPr id="4096" name="Rounded Rectangle 4095">
                <a:extLst>
                  <a:ext uri="{FF2B5EF4-FFF2-40B4-BE49-F238E27FC236}">
                    <a16:creationId xmlns:a16="http://schemas.microsoft.com/office/drawing/2014/main" id="{AE860E3E-030E-94F9-0371-DF77CFE626F2}"/>
                  </a:ext>
                </a:extLst>
              </p:cNvPr>
              <p:cNvSpPr/>
              <p:nvPr/>
            </p:nvSpPr>
            <p:spPr>
              <a:xfrm rot="5400000">
                <a:off x="9036478" y="3056640"/>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200" dirty="0">
                    <a:solidFill>
                      <a:schemeClr val="accent6">
                        <a:lumMod val="50000"/>
                      </a:schemeClr>
                    </a:solidFill>
                  </a:rPr>
                  <a:t>T</a:t>
                </a:r>
                <a:r>
                  <a:rPr lang="en-AU" sz="1200" b="1" dirty="0">
                    <a:solidFill>
                      <a:schemeClr val="accent6">
                        <a:lumMod val="50000"/>
                      </a:schemeClr>
                    </a:solidFill>
                  </a:rPr>
                  <a:t>ransformation</a:t>
                </a:r>
                <a:r>
                  <a:rPr lang="en-AU" sz="1200" dirty="0">
                    <a:solidFill>
                      <a:schemeClr val="accent6">
                        <a:lumMod val="50000"/>
                      </a:schemeClr>
                    </a:solidFill>
                  </a:rPr>
                  <a:t> </a:t>
                </a:r>
                <a:r>
                  <a:rPr lang="en-AU" sz="1200" i="1" dirty="0">
                    <a:solidFill>
                      <a:schemeClr val="accent6">
                        <a:lumMod val="50000"/>
                      </a:schemeClr>
                    </a:solidFill>
                  </a:rPr>
                  <a:t>(manufacture,..)</a:t>
                </a:r>
              </a:p>
            </p:txBody>
          </p:sp>
          <p:sp>
            <p:nvSpPr>
              <p:cNvPr id="4097" name="Rounded Rectangle 4096">
                <a:extLst>
                  <a:ext uri="{FF2B5EF4-FFF2-40B4-BE49-F238E27FC236}">
                    <a16:creationId xmlns:a16="http://schemas.microsoft.com/office/drawing/2014/main" id="{6357666C-DA5F-9BF2-7ED9-2BABE6746B3F}"/>
                  </a:ext>
                </a:extLst>
              </p:cNvPr>
              <p:cNvSpPr/>
              <p:nvPr/>
            </p:nvSpPr>
            <p:spPr>
              <a:xfrm rot="5400000">
                <a:off x="9598276" y="3060129"/>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200" b="1" dirty="0">
                    <a:solidFill>
                      <a:schemeClr val="accent6">
                        <a:lumMod val="50000"/>
                      </a:schemeClr>
                    </a:solidFill>
                  </a:rPr>
                  <a:t>Transaction</a:t>
                </a:r>
                <a:r>
                  <a:rPr lang="en-AU" sz="1200" dirty="0">
                    <a:solidFill>
                      <a:schemeClr val="accent6">
                        <a:lumMod val="50000"/>
                      </a:schemeClr>
                    </a:solidFill>
                  </a:rPr>
                  <a:t> (sell, ship, transfer,..)</a:t>
                </a:r>
              </a:p>
            </p:txBody>
          </p:sp>
          <p:sp>
            <p:nvSpPr>
              <p:cNvPr id="4099" name="Rounded Rectangle 4098">
                <a:extLst>
                  <a:ext uri="{FF2B5EF4-FFF2-40B4-BE49-F238E27FC236}">
                    <a16:creationId xmlns:a16="http://schemas.microsoft.com/office/drawing/2014/main" id="{A769161C-90FA-BBB5-583D-BA0AFEF55245}"/>
                  </a:ext>
                </a:extLst>
              </p:cNvPr>
              <p:cNvSpPr/>
              <p:nvPr/>
            </p:nvSpPr>
            <p:spPr>
              <a:xfrm rot="5400000">
                <a:off x="10160073" y="3056347"/>
                <a:ext cx="1699915"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200" b="1" dirty="0">
                    <a:solidFill>
                      <a:schemeClr val="accent6">
                        <a:lumMod val="50000"/>
                      </a:schemeClr>
                    </a:solidFill>
                  </a:rPr>
                  <a:t>Object</a:t>
                </a:r>
                <a:r>
                  <a:rPr lang="en-AU" sz="1200" dirty="0">
                    <a:solidFill>
                      <a:schemeClr val="accent6">
                        <a:lumMod val="50000"/>
                      </a:schemeClr>
                    </a:solidFill>
                  </a:rPr>
                  <a:t> </a:t>
                </a:r>
                <a:r>
                  <a:rPr lang="en-AU" sz="1200" i="1" dirty="0">
                    <a:solidFill>
                      <a:schemeClr val="accent6">
                        <a:lumMod val="50000"/>
                      </a:schemeClr>
                    </a:solidFill>
                  </a:rPr>
                  <a:t>(inspect, test, ..)</a:t>
                </a:r>
              </a:p>
            </p:txBody>
          </p:sp>
          <p:sp>
            <p:nvSpPr>
              <p:cNvPr id="4100" name="Rounded Rectangle 4099">
                <a:extLst>
                  <a:ext uri="{FF2B5EF4-FFF2-40B4-BE49-F238E27FC236}">
                    <a16:creationId xmlns:a16="http://schemas.microsoft.com/office/drawing/2014/main" id="{0095F550-BC99-468C-7FC8-A20D9B92420A}"/>
                  </a:ext>
                </a:extLst>
              </p:cNvPr>
              <p:cNvSpPr/>
              <p:nvPr/>
            </p:nvSpPr>
            <p:spPr>
              <a:xfrm rot="5400000">
                <a:off x="8474680"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200" b="1" dirty="0">
                    <a:solidFill>
                      <a:schemeClr val="accent6">
                        <a:lumMod val="50000"/>
                      </a:schemeClr>
                    </a:solidFill>
                  </a:rPr>
                  <a:t>Aggregation</a:t>
                </a:r>
                <a:r>
                  <a:rPr lang="en-AU" sz="1200" dirty="0">
                    <a:solidFill>
                      <a:schemeClr val="accent6">
                        <a:lumMod val="50000"/>
                      </a:schemeClr>
                    </a:solidFill>
                  </a:rPr>
                  <a:t> </a:t>
                </a:r>
                <a:r>
                  <a:rPr lang="en-AU" sz="1200" i="1" dirty="0">
                    <a:solidFill>
                      <a:schemeClr val="accent6">
                        <a:lumMod val="50000"/>
                      </a:schemeClr>
                    </a:solidFill>
                  </a:rPr>
                  <a:t>(consolidate, bundle,..)</a:t>
                </a:r>
              </a:p>
            </p:txBody>
          </p:sp>
          <p:sp>
            <p:nvSpPr>
              <p:cNvPr id="4103" name="Rounded Rectangle 4102">
                <a:extLst>
                  <a:ext uri="{FF2B5EF4-FFF2-40B4-BE49-F238E27FC236}">
                    <a16:creationId xmlns:a16="http://schemas.microsoft.com/office/drawing/2014/main" id="{0A428C64-62BD-248B-9914-E253376D363B}"/>
                  </a:ext>
                </a:extLst>
              </p:cNvPr>
              <p:cNvSpPr/>
              <p:nvPr/>
            </p:nvSpPr>
            <p:spPr>
              <a:xfrm rot="5400000">
                <a:off x="7912882"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200" b="1" dirty="0">
                    <a:solidFill>
                      <a:schemeClr val="accent6">
                        <a:lumMod val="50000"/>
                      </a:schemeClr>
                    </a:solidFill>
                  </a:rPr>
                  <a:t>Association </a:t>
                </a:r>
                <a:r>
                  <a:rPr lang="en-AU" sz="1200" i="1" dirty="0">
                    <a:solidFill>
                      <a:schemeClr val="accent6">
                        <a:lumMod val="50000"/>
                      </a:schemeClr>
                    </a:solidFill>
                  </a:rPr>
                  <a:t>(assemble, package,..)</a:t>
                </a:r>
              </a:p>
            </p:txBody>
          </p:sp>
        </p:grpSp>
        <p:cxnSp>
          <p:nvCxnSpPr>
            <p:cNvPr id="50" name="Elbow Connector 49">
              <a:extLst>
                <a:ext uri="{FF2B5EF4-FFF2-40B4-BE49-F238E27FC236}">
                  <a16:creationId xmlns:a16="http://schemas.microsoft.com/office/drawing/2014/main" id="{71DD1316-45BD-2219-E2E3-5E9AAEAF3004}"/>
                </a:ext>
              </a:extLst>
            </p:cNvPr>
            <p:cNvCxnSpPr>
              <a:cxnSpLocks/>
              <a:endCxn id="61" idx="3"/>
            </p:cNvCxnSpPr>
            <p:nvPr/>
          </p:nvCxnSpPr>
          <p:spPr>
            <a:xfrm rot="16200000" flipV="1">
              <a:off x="6222294" y="1721920"/>
              <a:ext cx="458012" cy="31459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04ECA01A-FFA7-3D4F-C71D-AFDBB562E9B6}"/>
                </a:ext>
              </a:extLst>
            </p:cNvPr>
            <p:cNvSpPr/>
            <p:nvPr/>
          </p:nvSpPr>
          <p:spPr>
            <a:xfrm>
              <a:off x="4499946" y="1465543"/>
              <a:ext cx="1794059"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Sensor Data</a:t>
              </a:r>
            </a:p>
          </p:txBody>
        </p:sp>
        <p:sp>
          <p:nvSpPr>
            <p:cNvPr id="62" name="Rounded Rectangle 61">
              <a:extLst>
                <a:ext uri="{FF2B5EF4-FFF2-40B4-BE49-F238E27FC236}">
                  <a16:creationId xmlns:a16="http://schemas.microsoft.com/office/drawing/2014/main" id="{F283840F-EF5D-60DE-C27D-D0A4BC25CE2E}"/>
                </a:ext>
              </a:extLst>
            </p:cNvPr>
            <p:cNvSpPr/>
            <p:nvPr/>
          </p:nvSpPr>
          <p:spPr>
            <a:xfrm>
              <a:off x="4397172" y="1562622"/>
              <a:ext cx="1794058"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Sensor data</a:t>
              </a:r>
            </a:p>
          </p:txBody>
        </p:sp>
      </p:grpSp>
    </p:spTree>
    <p:extLst>
      <p:ext uri="{BB962C8B-B14F-4D97-AF65-F5344CB8AC3E}">
        <p14:creationId xmlns:p14="http://schemas.microsoft.com/office/powerpoint/2010/main" val="249479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A2C8A-BCAF-1C78-4835-A6145EFF32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D83CD8-F131-0588-D6AD-0155494E5EBA}"/>
              </a:ext>
            </a:extLst>
          </p:cNvPr>
          <p:cNvSpPr txBox="1"/>
          <p:nvPr/>
        </p:nvSpPr>
        <p:spPr>
          <a:xfrm>
            <a:off x="641157" y="378092"/>
            <a:ext cx="6796476" cy="642484"/>
          </a:xfrm>
          <a:prstGeom prst="rect">
            <a:avLst/>
          </a:prstGeom>
          <a:noFill/>
        </p:spPr>
        <p:txBody>
          <a:bodyPr wrap="none" rtlCol="0">
            <a:spAutoFit/>
          </a:bodyPr>
          <a:lstStyle/>
          <a:p>
            <a:r>
              <a:rPr lang="en-AU" sz="3575" b="1" dirty="0">
                <a:solidFill>
                  <a:schemeClr val="accent1">
                    <a:lumMod val="50000"/>
                  </a:schemeClr>
                </a:solidFill>
              </a:rPr>
              <a:t>Challenge #2 – business incentives</a:t>
            </a:r>
          </a:p>
        </p:txBody>
      </p:sp>
      <p:sp>
        <p:nvSpPr>
          <p:cNvPr id="4121" name="TextBox 4120">
            <a:extLst>
              <a:ext uri="{FF2B5EF4-FFF2-40B4-BE49-F238E27FC236}">
                <a16:creationId xmlns:a16="http://schemas.microsoft.com/office/drawing/2014/main" id="{0A6B0E40-DC8B-BDCA-3E91-741CD3C00E6F}"/>
              </a:ext>
            </a:extLst>
          </p:cNvPr>
          <p:cNvSpPr txBox="1"/>
          <p:nvPr/>
        </p:nvSpPr>
        <p:spPr>
          <a:xfrm>
            <a:off x="641157" y="1855187"/>
            <a:ext cx="10168357" cy="1815882"/>
          </a:xfrm>
          <a:prstGeom prst="rect">
            <a:avLst/>
          </a:prstGeom>
          <a:noFill/>
        </p:spPr>
        <p:txBody>
          <a:bodyPr wrap="square" rtlCol="0">
            <a:spAutoFit/>
          </a:bodyPr>
          <a:lstStyle/>
          <a:p>
            <a:r>
              <a:rPr lang="en-AU" sz="2800" dirty="0"/>
              <a:t>Common industry practice today is to use industry averages for up-stream supply chain sustainability performance.  But this effectively remove all incentives. Why would an upstream supplier improve product sustainability downstream buyers don’t differentiate?</a:t>
            </a:r>
            <a:endParaRPr lang="en-AU" sz="2000" dirty="0"/>
          </a:p>
        </p:txBody>
      </p:sp>
    </p:spTree>
    <p:extLst>
      <p:ext uri="{BB962C8B-B14F-4D97-AF65-F5344CB8AC3E}">
        <p14:creationId xmlns:p14="http://schemas.microsoft.com/office/powerpoint/2010/main" val="401991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AF5F6-F9E7-81F3-A42C-66F338A66A0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0234C8B-3427-976A-14B1-E249463930F5}"/>
              </a:ext>
            </a:extLst>
          </p:cNvPr>
          <p:cNvSpPr txBox="1"/>
          <p:nvPr/>
        </p:nvSpPr>
        <p:spPr>
          <a:xfrm>
            <a:off x="641157" y="378092"/>
            <a:ext cx="11212044" cy="642484"/>
          </a:xfrm>
          <a:prstGeom prst="rect">
            <a:avLst/>
          </a:prstGeom>
          <a:noFill/>
        </p:spPr>
        <p:txBody>
          <a:bodyPr wrap="none" rtlCol="0">
            <a:spAutoFit/>
          </a:bodyPr>
          <a:lstStyle/>
          <a:p>
            <a:r>
              <a:rPr lang="en-AU" sz="3575" b="1" dirty="0">
                <a:solidFill>
                  <a:schemeClr val="accent1">
                    <a:lumMod val="50000"/>
                  </a:schemeClr>
                </a:solidFill>
              </a:rPr>
              <a:t>#2 – The UNTP passport is a bundle of </a:t>
            </a:r>
            <a:r>
              <a:rPr lang="en-AU" sz="3575" b="1" u="sng" dirty="0">
                <a:solidFill>
                  <a:schemeClr val="accent1">
                    <a:lumMod val="50000"/>
                  </a:schemeClr>
                </a:solidFill>
              </a:rPr>
              <a:t>differentiated value</a:t>
            </a:r>
            <a:endParaRPr lang="en-AU" sz="3575" b="1" i="1" u="sng" dirty="0">
              <a:solidFill>
                <a:schemeClr val="accent1">
                  <a:lumMod val="50000"/>
                </a:schemeClr>
              </a:solidFill>
            </a:endParaRPr>
          </a:p>
        </p:txBody>
      </p:sp>
      <p:grpSp>
        <p:nvGrpSpPr>
          <p:cNvPr id="46" name="Group 45">
            <a:extLst>
              <a:ext uri="{FF2B5EF4-FFF2-40B4-BE49-F238E27FC236}">
                <a16:creationId xmlns:a16="http://schemas.microsoft.com/office/drawing/2014/main" id="{EBC75A3A-7417-33F3-6917-D86DC0BA80DC}"/>
              </a:ext>
            </a:extLst>
          </p:cNvPr>
          <p:cNvGrpSpPr/>
          <p:nvPr/>
        </p:nvGrpSpPr>
        <p:grpSpPr>
          <a:xfrm>
            <a:off x="8588160" y="4021969"/>
            <a:ext cx="2797955" cy="2102341"/>
            <a:chOff x="7974719" y="2698467"/>
            <a:chExt cx="2045771" cy="1577641"/>
          </a:xfrm>
        </p:grpSpPr>
        <p:cxnSp>
          <p:nvCxnSpPr>
            <p:cNvPr id="30" name="Straight Connector 29">
              <a:extLst>
                <a:ext uri="{FF2B5EF4-FFF2-40B4-BE49-F238E27FC236}">
                  <a16:creationId xmlns:a16="http://schemas.microsoft.com/office/drawing/2014/main" id="{423C5F9F-D4C1-5DE2-1729-BD7E7BE894AA}"/>
                </a:ext>
              </a:extLst>
            </p:cNvPr>
            <p:cNvCxnSpPr/>
            <p:nvPr/>
          </p:nvCxnSpPr>
          <p:spPr>
            <a:xfrm>
              <a:off x="8310009" y="2698467"/>
              <a:ext cx="0" cy="1291072"/>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0B6F30B-9915-EEE2-6DDF-2E6558832489}"/>
                </a:ext>
              </a:extLst>
            </p:cNvPr>
            <p:cNvCxnSpPr>
              <a:cxnSpLocks/>
            </p:cNvCxnSpPr>
            <p:nvPr/>
          </p:nvCxnSpPr>
          <p:spPr>
            <a:xfrm flipH="1">
              <a:off x="8336670" y="3998953"/>
              <a:ext cx="168382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FBB819D-34C1-0692-B48C-2744700B7B93}"/>
                </a:ext>
              </a:extLst>
            </p:cNvPr>
            <p:cNvSpPr txBox="1"/>
            <p:nvPr/>
          </p:nvSpPr>
          <p:spPr>
            <a:xfrm rot="16200000">
              <a:off x="7431963" y="3266591"/>
              <a:ext cx="1355555" cy="270043"/>
            </a:xfrm>
            <a:prstGeom prst="rect">
              <a:avLst/>
            </a:prstGeom>
            <a:noFill/>
          </p:spPr>
          <p:txBody>
            <a:bodyPr wrap="none" rtlCol="0">
              <a:spAutoFit/>
            </a:bodyPr>
            <a:lstStyle/>
            <a:p>
              <a:r>
                <a:rPr lang="en-AU" dirty="0"/>
                <a:t>ESG Performance</a:t>
              </a:r>
            </a:p>
          </p:txBody>
        </p:sp>
        <p:sp>
          <p:nvSpPr>
            <p:cNvPr id="34" name="TextBox 33">
              <a:extLst>
                <a:ext uri="{FF2B5EF4-FFF2-40B4-BE49-F238E27FC236}">
                  <a16:creationId xmlns:a16="http://schemas.microsoft.com/office/drawing/2014/main" id="{C1F5D65B-8AD1-F89A-2AFE-D49627799739}"/>
                </a:ext>
              </a:extLst>
            </p:cNvPr>
            <p:cNvSpPr txBox="1"/>
            <p:nvPr/>
          </p:nvSpPr>
          <p:spPr>
            <a:xfrm>
              <a:off x="8831809" y="3998953"/>
              <a:ext cx="474920" cy="277155"/>
            </a:xfrm>
            <a:prstGeom prst="rect">
              <a:avLst/>
            </a:prstGeom>
            <a:noFill/>
          </p:spPr>
          <p:txBody>
            <a:bodyPr wrap="none" rtlCol="0">
              <a:spAutoFit/>
            </a:bodyPr>
            <a:lstStyle/>
            <a:p>
              <a:r>
                <a:rPr lang="en-AU" dirty="0"/>
                <a:t>Time</a:t>
              </a:r>
            </a:p>
          </p:txBody>
        </p:sp>
        <p:sp>
          <p:nvSpPr>
            <p:cNvPr id="35" name="Freeform 34">
              <a:extLst>
                <a:ext uri="{FF2B5EF4-FFF2-40B4-BE49-F238E27FC236}">
                  <a16:creationId xmlns:a16="http://schemas.microsoft.com/office/drawing/2014/main" id="{E0F2A808-4C49-75FA-4E75-472E2795F5AD}"/>
                </a:ext>
              </a:extLst>
            </p:cNvPr>
            <p:cNvSpPr/>
            <p:nvPr/>
          </p:nvSpPr>
          <p:spPr>
            <a:xfrm flipV="1">
              <a:off x="8426987" y="3065334"/>
              <a:ext cx="1585731" cy="750753"/>
            </a:xfrm>
            <a:custGeom>
              <a:avLst/>
              <a:gdLst>
                <a:gd name="connsiteX0" fmla="*/ 0 w 1585731"/>
                <a:gd name="connsiteY0" fmla="*/ 6562 h 805215"/>
                <a:gd name="connsiteX1" fmla="*/ 300942 w 1585731"/>
                <a:gd name="connsiteY1" fmla="*/ 41286 h 805215"/>
                <a:gd name="connsiteX2" fmla="*/ 613458 w 1585731"/>
                <a:gd name="connsiteY2" fmla="*/ 319079 h 805215"/>
                <a:gd name="connsiteX3" fmla="*/ 810228 w 1585731"/>
                <a:gd name="connsiteY3" fmla="*/ 353803 h 805215"/>
                <a:gd name="connsiteX4" fmla="*/ 1041721 w 1585731"/>
                <a:gd name="connsiteY4" fmla="*/ 434825 h 805215"/>
                <a:gd name="connsiteX5" fmla="*/ 1226916 w 1585731"/>
                <a:gd name="connsiteY5" fmla="*/ 712618 h 805215"/>
                <a:gd name="connsiteX6" fmla="*/ 1585731 w 1585731"/>
                <a:gd name="connsiteY6" fmla="*/ 805215 h 80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731" h="805215">
                  <a:moveTo>
                    <a:pt x="0" y="6562"/>
                  </a:moveTo>
                  <a:cubicBezTo>
                    <a:pt x="99349" y="-2119"/>
                    <a:pt x="198699" y="-10800"/>
                    <a:pt x="300942" y="41286"/>
                  </a:cubicBezTo>
                  <a:cubicBezTo>
                    <a:pt x="403185" y="93372"/>
                    <a:pt x="528577" y="266993"/>
                    <a:pt x="613458" y="319079"/>
                  </a:cubicBezTo>
                  <a:cubicBezTo>
                    <a:pt x="698339" y="371165"/>
                    <a:pt x="738851" y="334512"/>
                    <a:pt x="810228" y="353803"/>
                  </a:cubicBezTo>
                  <a:cubicBezTo>
                    <a:pt x="881605" y="373094"/>
                    <a:pt x="972273" y="375023"/>
                    <a:pt x="1041721" y="434825"/>
                  </a:cubicBezTo>
                  <a:cubicBezTo>
                    <a:pt x="1111169" y="494628"/>
                    <a:pt x="1136248" y="650886"/>
                    <a:pt x="1226916" y="712618"/>
                  </a:cubicBezTo>
                  <a:cubicBezTo>
                    <a:pt x="1317584" y="774350"/>
                    <a:pt x="1451657" y="789782"/>
                    <a:pt x="1585731" y="805215"/>
                  </a:cubicBez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6" name="TextBox 35">
            <a:extLst>
              <a:ext uri="{FF2B5EF4-FFF2-40B4-BE49-F238E27FC236}">
                <a16:creationId xmlns:a16="http://schemas.microsoft.com/office/drawing/2014/main" id="{AF5CCB14-A0A0-F13C-53FC-97A7C96E0610}"/>
              </a:ext>
            </a:extLst>
          </p:cNvPr>
          <p:cNvSpPr txBox="1"/>
          <p:nvPr/>
        </p:nvSpPr>
        <p:spPr>
          <a:xfrm>
            <a:off x="665973" y="1065321"/>
            <a:ext cx="10860053" cy="954107"/>
          </a:xfrm>
          <a:prstGeom prst="rect">
            <a:avLst/>
          </a:prstGeom>
          <a:noFill/>
        </p:spPr>
        <p:txBody>
          <a:bodyPr wrap="square" rtlCol="0">
            <a:spAutoFit/>
          </a:bodyPr>
          <a:lstStyle/>
          <a:p>
            <a:r>
              <a:rPr lang="en-AU" sz="2800" dirty="0"/>
              <a:t>ESG performance can only improve with informed and differentiated supply decisions. DPP claims are categorised for easy IFRS mapping.</a:t>
            </a:r>
          </a:p>
        </p:txBody>
      </p:sp>
      <p:sp>
        <p:nvSpPr>
          <p:cNvPr id="12" name="Rounded Rectangle 11">
            <a:extLst>
              <a:ext uri="{FF2B5EF4-FFF2-40B4-BE49-F238E27FC236}">
                <a16:creationId xmlns:a16="http://schemas.microsoft.com/office/drawing/2014/main" id="{1837AFC9-99D9-1148-D9EA-886A158B3ED2}"/>
              </a:ext>
            </a:extLst>
          </p:cNvPr>
          <p:cNvSpPr/>
          <p:nvPr/>
        </p:nvSpPr>
        <p:spPr>
          <a:xfrm>
            <a:off x="4145910" y="2120404"/>
            <a:ext cx="3096418" cy="4037834"/>
          </a:xfrm>
          <a:prstGeom prst="roundRect">
            <a:avLst>
              <a:gd name="adj" fmla="val 4449"/>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a:extLst>
              <a:ext uri="{FF2B5EF4-FFF2-40B4-BE49-F238E27FC236}">
                <a16:creationId xmlns:a16="http://schemas.microsoft.com/office/drawing/2014/main" id="{EB1261EC-DC34-6188-0CB8-A698DAAF5143}"/>
              </a:ext>
            </a:extLst>
          </p:cNvPr>
          <p:cNvSpPr/>
          <p:nvPr/>
        </p:nvSpPr>
        <p:spPr>
          <a:xfrm>
            <a:off x="4529551" y="3425298"/>
            <a:ext cx="2328814"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Product Information</a:t>
            </a:r>
          </a:p>
        </p:txBody>
      </p:sp>
      <p:sp>
        <p:nvSpPr>
          <p:cNvPr id="14" name="Rounded Rectangle 13">
            <a:extLst>
              <a:ext uri="{FF2B5EF4-FFF2-40B4-BE49-F238E27FC236}">
                <a16:creationId xmlns:a16="http://schemas.microsoft.com/office/drawing/2014/main" id="{D919BC24-BEB4-435C-FC0E-EBA23C615C13}"/>
              </a:ext>
            </a:extLst>
          </p:cNvPr>
          <p:cNvSpPr/>
          <p:nvPr/>
        </p:nvSpPr>
        <p:spPr>
          <a:xfrm>
            <a:off x="4867526" y="3836048"/>
            <a:ext cx="1990839"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Provenance Data</a:t>
            </a:r>
          </a:p>
        </p:txBody>
      </p:sp>
      <p:sp>
        <p:nvSpPr>
          <p:cNvPr id="15" name="Rounded Rectangle 14">
            <a:extLst>
              <a:ext uri="{FF2B5EF4-FFF2-40B4-BE49-F238E27FC236}">
                <a16:creationId xmlns:a16="http://schemas.microsoft.com/office/drawing/2014/main" id="{24CA9E97-6941-4A9D-4699-C5A49B718A33}"/>
              </a:ext>
            </a:extLst>
          </p:cNvPr>
          <p:cNvSpPr/>
          <p:nvPr/>
        </p:nvSpPr>
        <p:spPr>
          <a:xfrm>
            <a:off x="4541959" y="5212873"/>
            <a:ext cx="2328813"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Item/Batch Data</a:t>
            </a:r>
          </a:p>
        </p:txBody>
      </p:sp>
      <p:sp>
        <p:nvSpPr>
          <p:cNvPr id="16" name="Rounded Rectangle 15">
            <a:extLst>
              <a:ext uri="{FF2B5EF4-FFF2-40B4-BE49-F238E27FC236}">
                <a16:creationId xmlns:a16="http://schemas.microsoft.com/office/drawing/2014/main" id="{AA77B93B-F1B2-7CDE-1361-1DCD770E108F}"/>
              </a:ext>
            </a:extLst>
          </p:cNvPr>
          <p:cNvSpPr/>
          <p:nvPr/>
        </p:nvSpPr>
        <p:spPr>
          <a:xfrm>
            <a:off x="4877718" y="2541928"/>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Organisation</a:t>
            </a:r>
          </a:p>
        </p:txBody>
      </p:sp>
      <p:sp>
        <p:nvSpPr>
          <p:cNvPr id="17" name="Rounded Rectangle 16">
            <a:extLst>
              <a:ext uri="{FF2B5EF4-FFF2-40B4-BE49-F238E27FC236}">
                <a16:creationId xmlns:a16="http://schemas.microsoft.com/office/drawing/2014/main" id="{7C22D9BE-C00D-2B62-1703-A1F5F9580232}"/>
              </a:ext>
            </a:extLst>
          </p:cNvPr>
          <p:cNvSpPr/>
          <p:nvPr/>
        </p:nvSpPr>
        <p:spPr>
          <a:xfrm>
            <a:off x="4877717" y="2981484"/>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Facility Data</a:t>
            </a:r>
          </a:p>
        </p:txBody>
      </p:sp>
      <p:sp>
        <p:nvSpPr>
          <p:cNvPr id="18" name="TextBox 17">
            <a:extLst>
              <a:ext uri="{FF2B5EF4-FFF2-40B4-BE49-F238E27FC236}">
                <a16:creationId xmlns:a16="http://schemas.microsoft.com/office/drawing/2014/main" id="{3FB3405E-8881-740B-620A-B90F21B956AE}"/>
              </a:ext>
            </a:extLst>
          </p:cNvPr>
          <p:cNvSpPr txBox="1"/>
          <p:nvPr/>
        </p:nvSpPr>
        <p:spPr>
          <a:xfrm>
            <a:off x="4434348" y="2146755"/>
            <a:ext cx="2573672" cy="281522"/>
          </a:xfrm>
          <a:prstGeom prst="rect">
            <a:avLst/>
          </a:prstGeom>
          <a:noFill/>
        </p:spPr>
        <p:txBody>
          <a:bodyPr wrap="none" rtlCol="0">
            <a:spAutoFit/>
          </a:bodyPr>
          <a:lstStyle/>
          <a:p>
            <a:pPr algn="ctr"/>
            <a:r>
              <a:rPr lang="en-AU" b="1" dirty="0">
                <a:solidFill>
                  <a:schemeClr val="bg1"/>
                </a:solidFill>
              </a:rPr>
              <a:t>UN Digital Product Passport</a:t>
            </a:r>
          </a:p>
        </p:txBody>
      </p:sp>
      <p:cxnSp>
        <p:nvCxnSpPr>
          <p:cNvPr id="19" name="Elbow Connector 18">
            <a:extLst>
              <a:ext uri="{FF2B5EF4-FFF2-40B4-BE49-F238E27FC236}">
                <a16:creationId xmlns:a16="http://schemas.microsoft.com/office/drawing/2014/main" id="{143859D4-FEB5-78BC-2C97-D9FF284A2331}"/>
              </a:ext>
            </a:extLst>
          </p:cNvPr>
          <p:cNvCxnSpPr>
            <a:cxnSpLocks/>
            <a:stCxn id="16" idx="1"/>
          </p:cNvCxnSpPr>
          <p:nvPr/>
        </p:nvCxnSpPr>
        <p:spPr>
          <a:xfrm rot="10800000" flipV="1">
            <a:off x="4681167" y="2706702"/>
            <a:ext cx="196552" cy="718593"/>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53D6E90-1924-16C1-0346-31AE01752CD6}"/>
              </a:ext>
            </a:extLst>
          </p:cNvPr>
          <p:cNvCxnSpPr>
            <a:cxnSpLocks/>
            <a:stCxn id="17" idx="1"/>
          </p:cNvCxnSpPr>
          <p:nvPr/>
        </p:nvCxnSpPr>
        <p:spPr>
          <a:xfrm rot="10800000" flipV="1">
            <a:off x="4681165" y="3146259"/>
            <a:ext cx="196552" cy="32954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13DD9A58-F06F-BE85-E43E-C9234E378E23}"/>
              </a:ext>
            </a:extLst>
          </p:cNvPr>
          <p:cNvCxnSpPr>
            <a:cxnSpLocks/>
            <a:stCxn id="14" idx="1"/>
          </p:cNvCxnSpPr>
          <p:nvPr/>
        </p:nvCxnSpPr>
        <p:spPr>
          <a:xfrm rot="10800000">
            <a:off x="4666389" y="3673283"/>
            <a:ext cx="201136" cy="327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4E56FEEC-D0B4-28E2-B613-3E6D1591CF2D}"/>
              </a:ext>
            </a:extLst>
          </p:cNvPr>
          <p:cNvCxnSpPr>
            <a:cxnSpLocks/>
            <a:stCxn id="15" idx="1"/>
            <a:endCxn id="13" idx="1"/>
          </p:cNvCxnSpPr>
          <p:nvPr/>
        </p:nvCxnSpPr>
        <p:spPr>
          <a:xfrm rot="10800000">
            <a:off x="4529551" y="3590072"/>
            <a:ext cx="12408" cy="1787576"/>
          </a:xfrm>
          <a:prstGeom prst="bentConnector3">
            <a:avLst>
              <a:gd name="adj1" fmla="val 2224865"/>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B113FC02-C391-38D1-0A03-80E1B79B9152}"/>
              </a:ext>
            </a:extLst>
          </p:cNvPr>
          <p:cNvCxnSpPr>
            <a:cxnSpLocks/>
            <a:stCxn id="39" idx="1"/>
          </p:cNvCxnSpPr>
          <p:nvPr/>
        </p:nvCxnSpPr>
        <p:spPr>
          <a:xfrm rot="10800000">
            <a:off x="4690808" y="5460318"/>
            <a:ext cx="201534" cy="32954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175AC52C-E56A-3A3C-F339-2D54BD77EBA2}"/>
              </a:ext>
            </a:extLst>
          </p:cNvPr>
          <p:cNvCxnSpPr>
            <a:cxnSpLocks/>
            <a:stCxn id="41" idx="1"/>
          </p:cNvCxnSpPr>
          <p:nvPr/>
        </p:nvCxnSpPr>
        <p:spPr>
          <a:xfrm rot="10800000">
            <a:off x="4695589" y="4656874"/>
            <a:ext cx="201135" cy="24993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23E66C5E-44E4-9308-8EED-83A08F0E08BA}"/>
              </a:ext>
            </a:extLst>
          </p:cNvPr>
          <p:cNvCxnSpPr>
            <a:cxnSpLocks/>
            <a:stCxn id="43" idx="1"/>
            <a:endCxn id="13" idx="1"/>
          </p:cNvCxnSpPr>
          <p:nvPr/>
        </p:nvCxnSpPr>
        <p:spPr>
          <a:xfrm rot="10800000">
            <a:off x="4529552" y="3590072"/>
            <a:ext cx="26994" cy="854932"/>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79B58599-CAC2-A9E3-F742-66608E14D55A}"/>
              </a:ext>
            </a:extLst>
          </p:cNvPr>
          <p:cNvSpPr/>
          <p:nvPr/>
        </p:nvSpPr>
        <p:spPr>
          <a:xfrm>
            <a:off x="4961345" y="568537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39" name="Rounded Rectangle 38">
            <a:extLst>
              <a:ext uri="{FF2B5EF4-FFF2-40B4-BE49-F238E27FC236}">
                <a16:creationId xmlns:a16="http://schemas.microsoft.com/office/drawing/2014/main" id="{A73073B8-46D5-A934-FF04-346C96595EAF}"/>
              </a:ext>
            </a:extLst>
          </p:cNvPr>
          <p:cNvSpPr/>
          <p:nvPr/>
        </p:nvSpPr>
        <p:spPr>
          <a:xfrm>
            <a:off x="4892341" y="562508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Traceability Events</a:t>
            </a:r>
          </a:p>
        </p:txBody>
      </p:sp>
      <p:sp>
        <p:nvSpPr>
          <p:cNvPr id="40" name="Rounded Rectangle 39">
            <a:extLst>
              <a:ext uri="{FF2B5EF4-FFF2-40B4-BE49-F238E27FC236}">
                <a16:creationId xmlns:a16="http://schemas.microsoft.com/office/drawing/2014/main" id="{6A3A5B78-175C-AB27-A990-06D25D96F7A6}"/>
              </a:ext>
            </a:extLst>
          </p:cNvPr>
          <p:cNvSpPr/>
          <p:nvPr/>
        </p:nvSpPr>
        <p:spPr>
          <a:xfrm>
            <a:off x="4959639" y="4812474"/>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41" name="Rounded Rectangle 40">
            <a:extLst>
              <a:ext uri="{FF2B5EF4-FFF2-40B4-BE49-F238E27FC236}">
                <a16:creationId xmlns:a16="http://schemas.microsoft.com/office/drawing/2014/main" id="{FA5A7F1B-0D0D-FAF0-ED1F-94D1984BD054}"/>
              </a:ext>
            </a:extLst>
          </p:cNvPr>
          <p:cNvSpPr/>
          <p:nvPr/>
        </p:nvSpPr>
        <p:spPr>
          <a:xfrm>
            <a:off x="4896723" y="4742030"/>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ESG Metric Value</a:t>
            </a:r>
          </a:p>
        </p:txBody>
      </p:sp>
      <p:sp>
        <p:nvSpPr>
          <p:cNvPr id="42" name="Rounded Rectangle 41">
            <a:extLst>
              <a:ext uri="{FF2B5EF4-FFF2-40B4-BE49-F238E27FC236}">
                <a16:creationId xmlns:a16="http://schemas.microsoft.com/office/drawing/2014/main" id="{40A027B0-82D8-9D0D-5700-12BF66825C23}"/>
              </a:ext>
            </a:extLst>
          </p:cNvPr>
          <p:cNvSpPr/>
          <p:nvPr/>
        </p:nvSpPr>
        <p:spPr>
          <a:xfrm>
            <a:off x="4617734" y="4346152"/>
            <a:ext cx="2314227"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43" name="Rounded Rectangle 42">
            <a:extLst>
              <a:ext uri="{FF2B5EF4-FFF2-40B4-BE49-F238E27FC236}">
                <a16:creationId xmlns:a16="http://schemas.microsoft.com/office/drawing/2014/main" id="{1D3939DC-679C-0548-B091-D7681825D415}"/>
              </a:ext>
            </a:extLst>
          </p:cNvPr>
          <p:cNvSpPr/>
          <p:nvPr/>
        </p:nvSpPr>
        <p:spPr>
          <a:xfrm>
            <a:off x="4556545" y="4280229"/>
            <a:ext cx="2314227"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Sustainability Claims</a:t>
            </a:r>
          </a:p>
        </p:txBody>
      </p:sp>
      <p:cxnSp>
        <p:nvCxnSpPr>
          <p:cNvPr id="45" name="Elbow Connector 44">
            <a:extLst>
              <a:ext uri="{FF2B5EF4-FFF2-40B4-BE49-F238E27FC236}">
                <a16:creationId xmlns:a16="http://schemas.microsoft.com/office/drawing/2014/main" id="{5D33EE95-031E-5E75-5B23-24566F8EC880}"/>
              </a:ext>
            </a:extLst>
          </p:cNvPr>
          <p:cNvCxnSpPr>
            <a:cxnSpLocks/>
          </p:cNvCxnSpPr>
          <p:nvPr/>
        </p:nvCxnSpPr>
        <p:spPr>
          <a:xfrm>
            <a:off x="6865055" y="3182491"/>
            <a:ext cx="66906" cy="1240606"/>
          </a:xfrm>
          <a:prstGeom prst="bentConnector3">
            <a:avLst>
              <a:gd name="adj1" fmla="val 382031"/>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4" name="Picture 6" descr="Digital Certificate Icon Vector Images (over 8,400)">
            <a:extLst>
              <a:ext uri="{FF2B5EF4-FFF2-40B4-BE49-F238E27FC236}">
                <a16:creationId xmlns:a16="http://schemas.microsoft.com/office/drawing/2014/main" id="{3838B7E5-8EFA-DD3A-0068-19A3AC1F1F9F}"/>
              </a:ext>
            </a:extLst>
          </p:cNvPr>
          <p:cNvPicPr>
            <a:picLocks noChangeAspect="1" noChangeArrowheads="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a:ext>
            </a:extLst>
          </a:blip>
          <a:srcRect/>
          <a:stretch/>
        </p:blipFill>
        <p:spPr bwMode="auto">
          <a:xfrm>
            <a:off x="6955167" y="5823987"/>
            <a:ext cx="600128" cy="600647"/>
          </a:xfrm>
          <a:prstGeom prst="ellipse">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46F28769-888B-7670-D5A5-D4741B033401}"/>
              </a:ext>
            </a:extLst>
          </p:cNvPr>
          <p:cNvSpPr txBox="1"/>
          <p:nvPr/>
        </p:nvSpPr>
        <p:spPr>
          <a:xfrm>
            <a:off x="8686191" y="2207396"/>
            <a:ext cx="1263476" cy="584775"/>
          </a:xfrm>
          <a:prstGeom prst="rect">
            <a:avLst/>
          </a:prstGeom>
          <a:noFill/>
        </p:spPr>
        <p:txBody>
          <a:bodyPr wrap="square" rtlCol="0">
            <a:spAutoFit/>
          </a:bodyPr>
          <a:lstStyle/>
          <a:p>
            <a:r>
              <a:rPr lang="en-AU" sz="3200" b="1" dirty="0"/>
              <a:t>UNTP</a:t>
            </a:r>
          </a:p>
        </p:txBody>
      </p:sp>
      <p:pic>
        <p:nvPicPr>
          <p:cNvPr id="53" name="Picture 52">
            <a:extLst>
              <a:ext uri="{FF2B5EF4-FFF2-40B4-BE49-F238E27FC236}">
                <a16:creationId xmlns:a16="http://schemas.microsoft.com/office/drawing/2014/main" id="{F4EA2E08-6CA5-4D85-0F06-DE6555707D9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555295" y="2126275"/>
            <a:ext cx="1117563" cy="933723"/>
          </a:xfrm>
          <a:prstGeom prst="rect">
            <a:avLst/>
          </a:prstGeom>
        </p:spPr>
      </p:pic>
      <p:sp>
        <p:nvSpPr>
          <p:cNvPr id="54" name="Rounded Rectangular Callout 53">
            <a:extLst>
              <a:ext uri="{FF2B5EF4-FFF2-40B4-BE49-F238E27FC236}">
                <a16:creationId xmlns:a16="http://schemas.microsoft.com/office/drawing/2014/main" id="{239A9852-26C0-B172-CECC-934E7B9FF031}"/>
              </a:ext>
            </a:extLst>
          </p:cNvPr>
          <p:cNvSpPr/>
          <p:nvPr/>
        </p:nvSpPr>
        <p:spPr>
          <a:xfrm>
            <a:off x="4015141" y="4264763"/>
            <a:ext cx="3428895" cy="854933"/>
          </a:xfrm>
          <a:prstGeom prst="wedgeRoundRectCallout">
            <a:avLst>
              <a:gd name="adj1" fmla="val 80373"/>
              <a:gd name="adj2" fmla="val 28918"/>
              <a:gd name="adj3" fmla="val 1666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TextBox 56">
            <a:extLst>
              <a:ext uri="{FF2B5EF4-FFF2-40B4-BE49-F238E27FC236}">
                <a16:creationId xmlns:a16="http://schemas.microsoft.com/office/drawing/2014/main" id="{B4369CB4-BA3F-EC38-ACAE-95BF07671D9B}"/>
              </a:ext>
            </a:extLst>
          </p:cNvPr>
          <p:cNvSpPr txBox="1"/>
          <p:nvPr/>
        </p:nvSpPr>
        <p:spPr>
          <a:xfrm>
            <a:off x="8622246" y="3123160"/>
            <a:ext cx="2834772" cy="400110"/>
          </a:xfrm>
          <a:prstGeom prst="rect">
            <a:avLst/>
          </a:prstGeom>
          <a:noFill/>
        </p:spPr>
        <p:txBody>
          <a:bodyPr wrap="square" rtlCol="0">
            <a:spAutoFit/>
          </a:bodyPr>
          <a:lstStyle/>
          <a:p>
            <a:r>
              <a:rPr lang="en-AU" sz="2000" b="1" dirty="0"/>
              <a:t>Sustainability disclosures</a:t>
            </a:r>
          </a:p>
        </p:txBody>
      </p:sp>
      <p:sp>
        <p:nvSpPr>
          <p:cNvPr id="83" name="Rounded Rectangular Callout 82">
            <a:extLst>
              <a:ext uri="{FF2B5EF4-FFF2-40B4-BE49-F238E27FC236}">
                <a16:creationId xmlns:a16="http://schemas.microsoft.com/office/drawing/2014/main" id="{B2658A04-0BF2-8964-1F61-E123B4C991CC}"/>
              </a:ext>
            </a:extLst>
          </p:cNvPr>
          <p:cNvSpPr/>
          <p:nvPr/>
        </p:nvSpPr>
        <p:spPr>
          <a:xfrm>
            <a:off x="4013196" y="5591333"/>
            <a:ext cx="3428895" cy="490606"/>
          </a:xfrm>
          <a:prstGeom prst="wedgeRoundRectCallout">
            <a:avLst>
              <a:gd name="adj1" fmla="val -80538"/>
              <a:gd name="adj2" fmla="val -76181"/>
              <a:gd name="adj3" fmla="val 1666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TextBox 83">
            <a:extLst>
              <a:ext uri="{FF2B5EF4-FFF2-40B4-BE49-F238E27FC236}">
                <a16:creationId xmlns:a16="http://schemas.microsoft.com/office/drawing/2014/main" id="{F7B6F3F3-6BC2-B3DD-2377-E617EF029F5D}"/>
              </a:ext>
            </a:extLst>
          </p:cNvPr>
          <p:cNvSpPr txBox="1"/>
          <p:nvPr/>
        </p:nvSpPr>
        <p:spPr>
          <a:xfrm>
            <a:off x="631394" y="2388138"/>
            <a:ext cx="3437050" cy="830997"/>
          </a:xfrm>
          <a:prstGeom prst="rect">
            <a:avLst/>
          </a:prstGeom>
          <a:noFill/>
        </p:spPr>
        <p:txBody>
          <a:bodyPr wrap="square" rtlCol="0">
            <a:spAutoFit/>
          </a:bodyPr>
          <a:lstStyle/>
          <a:p>
            <a:r>
              <a:rPr lang="en-AU" sz="2400" dirty="0"/>
              <a:t>There’s a passport for every goods shipment</a:t>
            </a:r>
            <a:endParaRPr lang="en-AU" dirty="0"/>
          </a:p>
        </p:txBody>
      </p:sp>
      <p:sp>
        <p:nvSpPr>
          <p:cNvPr id="85" name="TextBox 84">
            <a:extLst>
              <a:ext uri="{FF2B5EF4-FFF2-40B4-BE49-F238E27FC236}">
                <a16:creationId xmlns:a16="http://schemas.microsoft.com/office/drawing/2014/main" id="{FD3F88BF-23D1-E77A-893B-C9A64F360252}"/>
              </a:ext>
            </a:extLst>
          </p:cNvPr>
          <p:cNvSpPr txBox="1"/>
          <p:nvPr/>
        </p:nvSpPr>
        <p:spPr>
          <a:xfrm>
            <a:off x="3066998" y="5080756"/>
            <a:ext cx="889518" cy="461665"/>
          </a:xfrm>
          <a:prstGeom prst="rect">
            <a:avLst/>
          </a:prstGeom>
          <a:noFill/>
        </p:spPr>
        <p:txBody>
          <a:bodyPr wrap="square" rtlCol="0">
            <a:spAutoFit/>
          </a:bodyPr>
          <a:lstStyle/>
          <a:p>
            <a:r>
              <a:rPr lang="en-AU" sz="2400" dirty="0"/>
              <a:t>Links</a:t>
            </a:r>
            <a:endParaRPr lang="en-AU" dirty="0"/>
          </a:p>
        </p:txBody>
      </p:sp>
      <p:sp>
        <p:nvSpPr>
          <p:cNvPr id="86" name="TextBox 85">
            <a:extLst>
              <a:ext uri="{FF2B5EF4-FFF2-40B4-BE49-F238E27FC236}">
                <a16:creationId xmlns:a16="http://schemas.microsoft.com/office/drawing/2014/main" id="{C547A715-30C3-4704-09A4-B856C16D11F0}"/>
              </a:ext>
            </a:extLst>
          </p:cNvPr>
          <p:cNvSpPr txBox="1"/>
          <p:nvPr/>
        </p:nvSpPr>
        <p:spPr>
          <a:xfrm>
            <a:off x="7357604" y="4992129"/>
            <a:ext cx="1384867" cy="584775"/>
          </a:xfrm>
          <a:prstGeom prst="rect">
            <a:avLst/>
          </a:prstGeom>
          <a:noFill/>
        </p:spPr>
        <p:txBody>
          <a:bodyPr wrap="square" rtlCol="0">
            <a:spAutoFit/>
          </a:bodyPr>
          <a:lstStyle/>
          <a:p>
            <a:r>
              <a:rPr lang="en-AU" sz="1600" dirty="0"/>
              <a:t>IFRS /AASB topic mapped</a:t>
            </a:r>
            <a:endParaRPr lang="en-AU" sz="1200" dirty="0"/>
          </a:p>
        </p:txBody>
      </p:sp>
      <p:pic>
        <p:nvPicPr>
          <p:cNvPr id="87" name="Picture 86" descr="IFRS - IFRS Sustainability products and services">
            <a:extLst>
              <a:ext uri="{FF2B5EF4-FFF2-40B4-BE49-F238E27FC236}">
                <a16:creationId xmlns:a16="http://schemas.microsoft.com/office/drawing/2014/main" id="{53BAA0DE-96A3-65C5-6FED-99411540F318}"/>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317929" y="3582303"/>
            <a:ext cx="1547990" cy="3959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ote 9: Plant and Equipment">
            <a:extLst>
              <a:ext uri="{FF2B5EF4-FFF2-40B4-BE49-F238E27FC236}">
                <a16:creationId xmlns:a16="http://schemas.microsoft.com/office/drawing/2014/main" id="{82A45BE7-7AC7-8759-DB5E-6BC9FA9F26A8}"/>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9317929" y="4017538"/>
            <a:ext cx="1547991" cy="34300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7BA5593D-FF16-5478-908B-91197BEC2AEF}"/>
              </a:ext>
            </a:extLst>
          </p:cNvPr>
          <p:cNvGrpSpPr/>
          <p:nvPr/>
        </p:nvGrpSpPr>
        <p:grpSpPr>
          <a:xfrm>
            <a:off x="519558" y="3523270"/>
            <a:ext cx="2568128" cy="3146004"/>
            <a:chOff x="4117345" y="976353"/>
            <a:chExt cx="3520413" cy="5233439"/>
          </a:xfrm>
        </p:grpSpPr>
        <p:sp>
          <p:nvSpPr>
            <p:cNvPr id="3" name="Rounded Rectangle 2">
              <a:extLst>
                <a:ext uri="{FF2B5EF4-FFF2-40B4-BE49-F238E27FC236}">
                  <a16:creationId xmlns:a16="http://schemas.microsoft.com/office/drawing/2014/main" id="{F9D9BE34-6A1C-7ED6-D9AA-918CC57A10B5}"/>
                </a:ext>
              </a:extLst>
            </p:cNvPr>
            <p:cNvSpPr/>
            <p:nvPr/>
          </p:nvSpPr>
          <p:spPr>
            <a:xfrm>
              <a:off x="4117345" y="976353"/>
              <a:ext cx="3331952" cy="5083444"/>
            </a:xfrm>
            <a:prstGeom prst="roundRect">
              <a:avLst>
                <a:gd name="adj" fmla="val 4449"/>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5" name="Rounded Rectangle 4">
              <a:extLst>
                <a:ext uri="{FF2B5EF4-FFF2-40B4-BE49-F238E27FC236}">
                  <a16:creationId xmlns:a16="http://schemas.microsoft.com/office/drawing/2014/main" id="{FD1F6328-290D-F54E-59A1-2F00196B998F}"/>
                </a:ext>
              </a:extLst>
            </p:cNvPr>
            <p:cNvSpPr/>
            <p:nvPr/>
          </p:nvSpPr>
          <p:spPr>
            <a:xfrm>
              <a:off x="4373794" y="5533536"/>
              <a:ext cx="19225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050" b="1" dirty="0">
                  <a:solidFill>
                    <a:schemeClr val="accent6">
                      <a:lumMod val="50000"/>
                    </a:schemeClr>
                  </a:solidFill>
                </a:rPr>
                <a:t>Party ID</a:t>
              </a:r>
            </a:p>
            <a:p>
              <a:pPr algn="ctr"/>
              <a:r>
                <a:rPr lang="en-AU" sz="1050" i="1" dirty="0">
                  <a:solidFill>
                    <a:schemeClr val="accent6">
                      <a:lumMod val="50000"/>
                    </a:schemeClr>
                  </a:solidFill>
                </a:rPr>
                <a:t>(legal entity)</a:t>
              </a:r>
            </a:p>
          </p:txBody>
        </p:sp>
        <p:sp>
          <p:nvSpPr>
            <p:cNvPr id="6" name="Rounded Rectangle 5">
              <a:extLst>
                <a:ext uri="{FF2B5EF4-FFF2-40B4-BE49-F238E27FC236}">
                  <a16:creationId xmlns:a16="http://schemas.microsoft.com/office/drawing/2014/main" id="{4803132C-8EA1-EAD4-149B-A62D302B6166}"/>
                </a:ext>
              </a:extLst>
            </p:cNvPr>
            <p:cNvSpPr/>
            <p:nvPr/>
          </p:nvSpPr>
          <p:spPr>
            <a:xfrm>
              <a:off x="4362236" y="4450721"/>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050" b="1" dirty="0">
                  <a:solidFill>
                    <a:schemeClr val="accent6">
                      <a:lumMod val="50000"/>
                    </a:schemeClr>
                  </a:solidFill>
                </a:rPr>
                <a:t>Product ID</a:t>
              </a:r>
            </a:p>
            <a:p>
              <a:pPr algn="ctr"/>
              <a:r>
                <a:rPr lang="en-AU" sz="1050" i="1" dirty="0">
                  <a:solidFill>
                    <a:schemeClr val="accent6">
                      <a:lumMod val="50000"/>
                    </a:schemeClr>
                  </a:solidFill>
                </a:rPr>
                <a:t>(quantity, item, batch)</a:t>
              </a:r>
            </a:p>
          </p:txBody>
        </p:sp>
        <p:sp>
          <p:nvSpPr>
            <p:cNvPr id="7" name="Rounded Rectangle 6">
              <a:extLst>
                <a:ext uri="{FF2B5EF4-FFF2-40B4-BE49-F238E27FC236}">
                  <a16:creationId xmlns:a16="http://schemas.microsoft.com/office/drawing/2014/main" id="{DC91A8E5-6FC9-2855-F0DC-831C3648B7EB}"/>
                </a:ext>
              </a:extLst>
            </p:cNvPr>
            <p:cNvSpPr/>
            <p:nvPr/>
          </p:nvSpPr>
          <p:spPr>
            <a:xfrm>
              <a:off x="4373794" y="4992129"/>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050" b="1" dirty="0">
                  <a:solidFill>
                    <a:schemeClr val="accent6">
                      <a:lumMod val="50000"/>
                    </a:schemeClr>
                  </a:solidFill>
                </a:rPr>
                <a:t>Location ID</a:t>
              </a:r>
            </a:p>
            <a:p>
              <a:pPr algn="ctr"/>
              <a:r>
                <a:rPr lang="en-AU" sz="1050" i="1" dirty="0">
                  <a:solidFill>
                    <a:schemeClr val="accent6">
                      <a:lumMod val="50000"/>
                    </a:schemeClr>
                  </a:solidFill>
                </a:rPr>
                <a:t>(facility, farm, etc)</a:t>
              </a:r>
            </a:p>
          </p:txBody>
        </p:sp>
        <p:sp>
          <p:nvSpPr>
            <p:cNvPr id="8" name="TextBox 7">
              <a:extLst>
                <a:ext uri="{FF2B5EF4-FFF2-40B4-BE49-F238E27FC236}">
                  <a16:creationId xmlns:a16="http://schemas.microsoft.com/office/drawing/2014/main" id="{8663AEA0-AB31-944F-6A33-8423E4E501D2}"/>
                </a:ext>
              </a:extLst>
            </p:cNvPr>
            <p:cNvSpPr txBox="1"/>
            <p:nvPr/>
          </p:nvSpPr>
          <p:spPr>
            <a:xfrm>
              <a:off x="4814133" y="1021447"/>
              <a:ext cx="2010427" cy="336654"/>
            </a:xfrm>
            <a:prstGeom prst="rect">
              <a:avLst/>
            </a:prstGeom>
            <a:noFill/>
          </p:spPr>
          <p:txBody>
            <a:bodyPr wrap="none" rtlCol="0">
              <a:spAutoFit/>
            </a:bodyPr>
            <a:lstStyle/>
            <a:p>
              <a:pPr algn="ctr"/>
              <a:r>
                <a:rPr lang="en-AU" sz="1200" b="1" dirty="0">
                  <a:solidFill>
                    <a:schemeClr val="bg1"/>
                  </a:solidFill>
                </a:rPr>
                <a:t>UNTP Traceability Event</a:t>
              </a:r>
            </a:p>
          </p:txBody>
        </p:sp>
        <p:cxnSp>
          <p:nvCxnSpPr>
            <p:cNvPr id="9" name="Elbow Connector 8">
              <a:extLst>
                <a:ext uri="{FF2B5EF4-FFF2-40B4-BE49-F238E27FC236}">
                  <a16:creationId xmlns:a16="http://schemas.microsoft.com/office/drawing/2014/main" id="{E505D49F-E86F-1149-40CC-6BCAE9977122}"/>
                </a:ext>
              </a:extLst>
            </p:cNvPr>
            <p:cNvCxnSpPr>
              <a:cxnSpLocks/>
              <a:stCxn id="7" idx="3"/>
            </p:cNvCxnSpPr>
            <p:nvPr/>
          </p:nvCxnSpPr>
          <p:spPr>
            <a:xfrm flipV="1">
              <a:off x="6310619" y="4221223"/>
              <a:ext cx="481753" cy="97092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91CAE8F4-0A98-6617-59D0-B60B456FF245}"/>
                </a:ext>
              </a:extLst>
            </p:cNvPr>
            <p:cNvCxnSpPr>
              <a:cxnSpLocks/>
              <a:stCxn id="6" idx="3"/>
            </p:cNvCxnSpPr>
            <p:nvPr/>
          </p:nvCxnSpPr>
          <p:spPr>
            <a:xfrm flipV="1">
              <a:off x="6299061" y="4249096"/>
              <a:ext cx="330868" cy="40164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136DD0E0-9434-9D71-BF8B-441AFCAA095C}"/>
                </a:ext>
              </a:extLst>
            </p:cNvPr>
            <p:cNvSpPr/>
            <p:nvPr/>
          </p:nvSpPr>
          <p:spPr>
            <a:xfrm>
              <a:off x="4306548" y="2108221"/>
              <a:ext cx="2924969" cy="2201124"/>
            </a:xfrm>
            <a:prstGeom prst="roundRect">
              <a:avLst>
                <a:gd name="adj" fmla="val 3899"/>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en-AU" sz="1050" b="1" dirty="0">
                  <a:solidFill>
                    <a:schemeClr val="accent6">
                      <a:lumMod val="50000"/>
                    </a:schemeClr>
                  </a:solidFill>
                </a:rPr>
                <a:t>Event types</a:t>
              </a:r>
            </a:p>
          </p:txBody>
        </p:sp>
        <p:pic>
          <p:nvPicPr>
            <p:cNvPr id="21" name="Picture 6" descr="Digital Certificate Icon Vector Images (over 8,400)">
              <a:extLst>
                <a:ext uri="{FF2B5EF4-FFF2-40B4-BE49-F238E27FC236}">
                  <a16:creationId xmlns:a16="http://schemas.microsoft.com/office/drawing/2014/main" id="{1302AEB8-2AB3-0812-0025-316155B2471D}"/>
                </a:ext>
              </a:extLst>
            </p:cNvPr>
            <p:cNvPicPr>
              <a:picLocks noChangeAspect="1" noChangeArrowheads="1"/>
            </p:cNvPicPr>
            <p:nvPr/>
          </p:nvPicPr>
          <p:blipFill rotWithShape="1">
            <a:blip r:embed="rId7" cstate="print">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7159993" y="5699481"/>
              <a:ext cx="477765" cy="510311"/>
            </a:xfrm>
            <a:prstGeom prst="ellipse">
              <a:avLst/>
            </a:prstGeom>
            <a:noFill/>
            <a:extLst>
              <a:ext uri="{909E8E84-426E-40DD-AFC4-6F175D3DCCD1}">
                <a14:hiddenFill xmlns:a14="http://schemas.microsoft.com/office/drawing/2010/main">
                  <a:solidFill>
                    <a:srgbClr val="FFFFFF"/>
                  </a:solidFill>
                </a14:hiddenFill>
              </a:ext>
            </a:extLst>
          </p:spPr>
        </p:pic>
        <p:cxnSp>
          <p:nvCxnSpPr>
            <p:cNvPr id="22" name="Elbow Connector 21">
              <a:extLst>
                <a:ext uri="{FF2B5EF4-FFF2-40B4-BE49-F238E27FC236}">
                  <a16:creationId xmlns:a16="http://schemas.microsoft.com/office/drawing/2014/main" id="{C57B2A30-F96B-5EA1-4A3F-4A02BE7DAE91}"/>
                </a:ext>
              </a:extLst>
            </p:cNvPr>
            <p:cNvCxnSpPr>
              <a:cxnSpLocks/>
              <a:stCxn id="5" idx="3"/>
            </p:cNvCxnSpPr>
            <p:nvPr/>
          </p:nvCxnSpPr>
          <p:spPr>
            <a:xfrm flipV="1">
              <a:off x="6296319" y="4249096"/>
              <a:ext cx="678857" cy="148445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7FE7EA99-7830-8F1D-27B8-818C0CB74B16}"/>
                </a:ext>
              </a:extLst>
            </p:cNvPr>
            <p:cNvGrpSpPr/>
            <p:nvPr/>
          </p:nvGrpSpPr>
          <p:grpSpPr>
            <a:xfrm rot="16200000">
              <a:off x="4879757" y="1971334"/>
              <a:ext cx="1778552" cy="2735110"/>
              <a:chOff x="8525706" y="2443522"/>
              <a:chExt cx="2721457" cy="1703697"/>
            </a:xfrm>
          </p:grpSpPr>
          <p:sp>
            <p:nvSpPr>
              <p:cNvPr id="47" name="Rounded Rectangle 46">
                <a:extLst>
                  <a:ext uri="{FF2B5EF4-FFF2-40B4-BE49-F238E27FC236}">
                    <a16:creationId xmlns:a16="http://schemas.microsoft.com/office/drawing/2014/main" id="{BFBB2C22-4C5D-B47B-3801-9190A8B6F07A}"/>
                  </a:ext>
                </a:extLst>
              </p:cNvPr>
              <p:cNvSpPr/>
              <p:nvPr/>
            </p:nvSpPr>
            <p:spPr>
              <a:xfrm rot="5400000">
                <a:off x="9036478" y="3056640"/>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dirty="0">
                    <a:solidFill>
                      <a:schemeClr val="accent6">
                        <a:lumMod val="50000"/>
                      </a:schemeClr>
                    </a:solidFill>
                  </a:rPr>
                  <a:t>T</a:t>
                </a:r>
                <a:r>
                  <a:rPr lang="en-AU" sz="1050" b="1" dirty="0">
                    <a:solidFill>
                      <a:schemeClr val="accent6">
                        <a:lumMod val="50000"/>
                      </a:schemeClr>
                    </a:solidFill>
                  </a:rPr>
                  <a:t>ransformation</a:t>
                </a:r>
                <a:r>
                  <a:rPr lang="en-AU" sz="1050" dirty="0">
                    <a:solidFill>
                      <a:schemeClr val="accent6">
                        <a:lumMod val="50000"/>
                      </a:schemeClr>
                    </a:solidFill>
                  </a:rPr>
                  <a:t> </a:t>
                </a:r>
                <a:r>
                  <a:rPr lang="en-AU" sz="1050" i="1" dirty="0">
                    <a:solidFill>
                      <a:schemeClr val="accent6">
                        <a:lumMod val="50000"/>
                      </a:schemeClr>
                    </a:solidFill>
                  </a:rPr>
                  <a:t>(manufacture,..)</a:t>
                </a:r>
              </a:p>
            </p:txBody>
          </p:sp>
          <p:sp>
            <p:nvSpPr>
              <p:cNvPr id="48" name="Rounded Rectangle 47">
                <a:extLst>
                  <a:ext uri="{FF2B5EF4-FFF2-40B4-BE49-F238E27FC236}">
                    <a16:creationId xmlns:a16="http://schemas.microsoft.com/office/drawing/2014/main" id="{F9AC69EF-8368-D345-6BFD-7CCA7D56CAF4}"/>
                  </a:ext>
                </a:extLst>
              </p:cNvPr>
              <p:cNvSpPr/>
              <p:nvPr/>
            </p:nvSpPr>
            <p:spPr>
              <a:xfrm rot="5400000">
                <a:off x="9598276" y="3060129"/>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b="1" dirty="0">
                    <a:solidFill>
                      <a:schemeClr val="accent6">
                        <a:lumMod val="50000"/>
                      </a:schemeClr>
                    </a:solidFill>
                  </a:rPr>
                  <a:t>Transaction</a:t>
                </a:r>
                <a:r>
                  <a:rPr lang="en-AU" sz="1050" dirty="0">
                    <a:solidFill>
                      <a:schemeClr val="accent6">
                        <a:lumMod val="50000"/>
                      </a:schemeClr>
                    </a:solidFill>
                  </a:rPr>
                  <a:t> (sell, ship, transfer,..)</a:t>
                </a:r>
              </a:p>
            </p:txBody>
          </p:sp>
          <p:sp>
            <p:nvSpPr>
              <p:cNvPr id="49" name="Rounded Rectangle 48">
                <a:extLst>
                  <a:ext uri="{FF2B5EF4-FFF2-40B4-BE49-F238E27FC236}">
                    <a16:creationId xmlns:a16="http://schemas.microsoft.com/office/drawing/2014/main" id="{5C87FBAC-93A8-D54D-19EE-394FD2A04F7F}"/>
                  </a:ext>
                </a:extLst>
              </p:cNvPr>
              <p:cNvSpPr/>
              <p:nvPr/>
            </p:nvSpPr>
            <p:spPr>
              <a:xfrm rot="5400000">
                <a:off x="10160073" y="3056347"/>
                <a:ext cx="1699915"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b="1" dirty="0">
                    <a:solidFill>
                      <a:schemeClr val="accent6">
                        <a:lumMod val="50000"/>
                      </a:schemeClr>
                    </a:solidFill>
                  </a:rPr>
                  <a:t>Object</a:t>
                </a:r>
                <a:r>
                  <a:rPr lang="en-AU" sz="1050" dirty="0">
                    <a:solidFill>
                      <a:schemeClr val="accent6">
                        <a:lumMod val="50000"/>
                      </a:schemeClr>
                    </a:solidFill>
                  </a:rPr>
                  <a:t> </a:t>
                </a:r>
                <a:r>
                  <a:rPr lang="en-AU" sz="1050" i="1" dirty="0">
                    <a:solidFill>
                      <a:schemeClr val="accent6">
                        <a:lumMod val="50000"/>
                      </a:schemeClr>
                    </a:solidFill>
                  </a:rPr>
                  <a:t>(inspect, test, ..)</a:t>
                </a:r>
              </a:p>
            </p:txBody>
          </p:sp>
          <p:sp>
            <p:nvSpPr>
              <p:cNvPr id="51" name="Rounded Rectangle 50">
                <a:extLst>
                  <a:ext uri="{FF2B5EF4-FFF2-40B4-BE49-F238E27FC236}">
                    <a16:creationId xmlns:a16="http://schemas.microsoft.com/office/drawing/2014/main" id="{83019886-127B-0091-991E-2D5B8324991D}"/>
                  </a:ext>
                </a:extLst>
              </p:cNvPr>
              <p:cNvSpPr/>
              <p:nvPr/>
            </p:nvSpPr>
            <p:spPr>
              <a:xfrm rot="5400000">
                <a:off x="8474680"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b="1" dirty="0">
                    <a:solidFill>
                      <a:schemeClr val="accent6">
                        <a:lumMod val="50000"/>
                      </a:schemeClr>
                    </a:solidFill>
                  </a:rPr>
                  <a:t>Aggregation</a:t>
                </a:r>
                <a:r>
                  <a:rPr lang="en-AU" sz="1050" dirty="0">
                    <a:solidFill>
                      <a:schemeClr val="accent6">
                        <a:lumMod val="50000"/>
                      </a:schemeClr>
                    </a:solidFill>
                  </a:rPr>
                  <a:t> </a:t>
                </a:r>
                <a:r>
                  <a:rPr lang="en-AU" sz="1050" i="1" dirty="0">
                    <a:solidFill>
                      <a:schemeClr val="accent6">
                        <a:lumMod val="50000"/>
                      </a:schemeClr>
                    </a:solidFill>
                  </a:rPr>
                  <a:t>(consolidate, bundle,..)</a:t>
                </a:r>
              </a:p>
            </p:txBody>
          </p:sp>
          <p:sp>
            <p:nvSpPr>
              <p:cNvPr id="52" name="Rounded Rectangle 51">
                <a:extLst>
                  <a:ext uri="{FF2B5EF4-FFF2-40B4-BE49-F238E27FC236}">
                    <a16:creationId xmlns:a16="http://schemas.microsoft.com/office/drawing/2014/main" id="{A4B8B156-5CE1-E10C-620C-15D34FAC137B}"/>
                  </a:ext>
                </a:extLst>
              </p:cNvPr>
              <p:cNvSpPr/>
              <p:nvPr/>
            </p:nvSpPr>
            <p:spPr>
              <a:xfrm rot="5400000">
                <a:off x="7912882"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b="1" dirty="0">
                    <a:solidFill>
                      <a:schemeClr val="accent6">
                        <a:lumMod val="50000"/>
                      </a:schemeClr>
                    </a:solidFill>
                  </a:rPr>
                  <a:t>Association </a:t>
                </a:r>
                <a:r>
                  <a:rPr lang="en-AU" sz="1050" i="1" dirty="0">
                    <a:solidFill>
                      <a:schemeClr val="accent6">
                        <a:lumMod val="50000"/>
                      </a:schemeClr>
                    </a:solidFill>
                  </a:rPr>
                  <a:t>(assemble, package,..)</a:t>
                </a:r>
              </a:p>
            </p:txBody>
          </p:sp>
        </p:grpSp>
        <p:cxnSp>
          <p:nvCxnSpPr>
            <p:cNvPr id="25" name="Elbow Connector 24">
              <a:extLst>
                <a:ext uri="{FF2B5EF4-FFF2-40B4-BE49-F238E27FC236}">
                  <a16:creationId xmlns:a16="http://schemas.microsoft.com/office/drawing/2014/main" id="{E8C3375D-997C-2FB8-70B0-BFB41C21954C}"/>
                </a:ext>
              </a:extLst>
            </p:cNvPr>
            <p:cNvCxnSpPr>
              <a:cxnSpLocks/>
              <a:endCxn id="28" idx="3"/>
            </p:cNvCxnSpPr>
            <p:nvPr/>
          </p:nvCxnSpPr>
          <p:spPr>
            <a:xfrm rot="16200000" flipV="1">
              <a:off x="6222294" y="1721920"/>
              <a:ext cx="458012" cy="31459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4EEB0A88-3DFC-FB50-E7AF-9916D291B260}"/>
                </a:ext>
              </a:extLst>
            </p:cNvPr>
            <p:cNvSpPr/>
            <p:nvPr/>
          </p:nvSpPr>
          <p:spPr>
            <a:xfrm>
              <a:off x="4499946" y="1465543"/>
              <a:ext cx="1794059"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050" dirty="0">
                  <a:solidFill>
                    <a:schemeClr val="accent6">
                      <a:lumMod val="50000"/>
                    </a:schemeClr>
                  </a:solidFill>
                </a:rPr>
                <a:t>Sensor Data</a:t>
              </a:r>
            </a:p>
          </p:txBody>
        </p:sp>
        <p:sp>
          <p:nvSpPr>
            <p:cNvPr id="29" name="Rounded Rectangle 28">
              <a:extLst>
                <a:ext uri="{FF2B5EF4-FFF2-40B4-BE49-F238E27FC236}">
                  <a16:creationId xmlns:a16="http://schemas.microsoft.com/office/drawing/2014/main" id="{B0209617-26B6-CC2F-9B99-634D39D92372}"/>
                </a:ext>
              </a:extLst>
            </p:cNvPr>
            <p:cNvSpPr/>
            <p:nvPr/>
          </p:nvSpPr>
          <p:spPr>
            <a:xfrm>
              <a:off x="4397172" y="1562622"/>
              <a:ext cx="1794058"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050" dirty="0">
                  <a:solidFill>
                    <a:schemeClr val="accent6">
                      <a:lumMod val="50000"/>
                    </a:schemeClr>
                  </a:solidFill>
                </a:rPr>
                <a:t>Sensor data</a:t>
              </a:r>
            </a:p>
          </p:txBody>
        </p:sp>
      </p:grpSp>
    </p:spTree>
    <p:extLst>
      <p:ext uri="{BB962C8B-B14F-4D97-AF65-F5344CB8AC3E}">
        <p14:creationId xmlns:p14="http://schemas.microsoft.com/office/powerpoint/2010/main" val="131306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AB099-4DA8-8AA9-22A4-3A1B537C6E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D81CCA-0F47-3D4D-EC60-E83726AA627A}"/>
              </a:ext>
            </a:extLst>
          </p:cNvPr>
          <p:cNvSpPr txBox="1"/>
          <p:nvPr/>
        </p:nvSpPr>
        <p:spPr>
          <a:xfrm>
            <a:off x="641157" y="378092"/>
            <a:ext cx="8777275" cy="642484"/>
          </a:xfrm>
          <a:prstGeom prst="rect">
            <a:avLst/>
          </a:prstGeom>
          <a:noFill/>
        </p:spPr>
        <p:txBody>
          <a:bodyPr wrap="none" rtlCol="0">
            <a:spAutoFit/>
          </a:bodyPr>
          <a:lstStyle/>
          <a:p>
            <a:r>
              <a:rPr lang="en-AU" sz="3575" b="1" dirty="0">
                <a:solidFill>
                  <a:schemeClr val="accent1">
                    <a:lumMod val="50000"/>
                  </a:schemeClr>
                </a:solidFill>
              </a:rPr>
              <a:t>Challenge #3 – greenwashing &amp; due-diligence</a:t>
            </a:r>
          </a:p>
        </p:txBody>
      </p:sp>
      <p:sp>
        <p:nvSpPr>
          <p:cNvPr id="4121" name="TextBox 4120">
            <a:extLst>
              <a:ext uri="{FF2B5EF4-FFF2-40B4-BE49-F238E27FC236}">
                <a16:creationId xmlns:a16="http://schemas.microsoft.com/office/drawing/2014/main" id="{DA324B9D-AB87-FBC8-69E7-141A482E64DF}"/>
              </a:ext>
            </a:extLst>
          </p:cNvPr>
          <p:cNvSpPr txBox="1"/>
          <p:nvPr/>
        </p:nvSpPr>
        <p:spPr>
          <a:xfrm>
            <a:off x="641157" y="1855187"/>
            <a:ext cx="10354221" cy="1815882"/>
          </a:xfrm>
          <a:prstGeom prst="rect">
            <a:avLst/>
          </a:prstGeom>
          <a:noFill/>
        </p:spPr>
        <p:txBody>
          <a:bodyPr wrap="square" rtlCol="0">
            <a:spAutoFit/>
          </a:bodyPr>
          <a:lstStyle/>
          <a:p>
            <a:r>
              <a:rPr lang="en-AU" sz="2800" dirty="0"/>
              <a:t>Greenwashing is already endemic.  Differentiated supply decisions will provide even stronger incentives to make false claims.  Due diligence regulations may impose liabilities on organisations for false claims from their suppliers. How to add sufficient </a:t>
            </a:r>
            <a:r>
              <a:rPr lang="en-AU" sz="2800" b="1" u="sng" dirty="0"/>
              <a:t>trust</a:t>
            </a:r>
            <a:r>
              <a:rPr lang="en-AU" sz="2800" dirty="0"/>
              <a:t> to the system? </a:t>
            </a:r>
            <a:endParaRPr lang="en-AU" sz="2000" dirty="0"/>
          </a:p>
        </p:txBody>
      </p:sp>
    </p:spTree>
    <p:extLst>
      <p:ext uri="{BB962C8B-B14F-4D97-AF65-F5344CB8AC3E}">
        <p14:creationId xmlns:p14="http://schemas.microsoft.com/office/powerpoint/2010/main" val="3169091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36936-C3DA-E2C4-A173-693A54CE12DC}"/>
            </a:ext>
          </a:extLst>
        </p:cNvPr>
        <p:cNvGrpSpPr/>
        <p:nvPr/>
      </p:nvGrpSpPr>
      <p:grpSpPr>
        <a:xfrm>
          <a:off x="0" y="0"/>
          <a:ext cx="0" cy="0"/>
          <a:chOff x="0" y="0"/>
          <a:chExt cx="0" cy="0"/>
        </a:xfrm>
      </p:grpSpPr>
      <p:sp>
        <p:nvSpPr>
          <p:cNvPr id="72" name="Rounded Rectangle 71">
            <a:extLst>
              <a:ext uri="{FF2B5EF4-FFF2-40B4-BE49-F238E27FC236}">
                <a16:creationId xmlns:a16="http://schemas.microsoft.com/office/drawing/2014/main" id="{303DB379-6FB0-EF03-82ED-A47A5F31D5BD}"/>
              </a:ext>
            </a:extLst>
          </p:cNvPr>
          <p:cNvSpPr/>
          <p:nvPr/>
        </p:nvSpPr>
        <p:spPr>
          <a:xfrm>
            <a:off x="4705246" y="2471183"/>
            <a:ext cx="3420036" cy="4037834"/>
          </a:xfrm>
          <a:prstGeom prst="roundRect">
            <a:avLst>
              <a:gd name="adj" fmla="val 4449"/>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3" name="Picture 6" descr="Digital Certificate Icon Vector Images (over 8,400)">
            <a:extLst>
              <a:ext uri="{FF2B5EF4-FFF2-40B4-BE49-F238E27FC236}">
                <a16:creationId xmlns:a16="http://schemas.microsoft.com/office/drawing/2014/main" id="{D87279E9-EF40-B8C4-B13F-08E65C69521C}"/>
              </a:ext>
            </a:extLst>
          </p:cNvPr>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4442496" y="6030688"/>
            <a:ext cx="600128" cy="600647"/>
          </a:xfrm>
          <a:prstGeom prst="ellipse">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F61A5D-21D1-F112-EFC5-035228C1A891}"/>
              </a:ext>
            </a:extLst>
          </p:cNvPr>
          <p:cNvSpPr txBox="1"/>
          <p:nvPr/>
        </p:nvSpPr>
        <p:spPr>
          <a:xfrm>
            <a:off x="641157" y="378092"/>
            <a:ext cx="9715673" cy="642484"/>
          </a:xfrm>
          <a:prstGeom prst="rect">
            <a:avLst/>
          </a:prstGeom>
          <a:noFill/>
        </p:spPr>
        <p:txBody>
          <a:bodyPr wrap="none" rtlCol="0">
            <a:spAutoFit/>
          </a:bodyPr>
          <a:lstStyle/>
          <a:p>
            <a:r>
              <a:rPr lang="en-AU" sz="3575" b="1" dirty="0">
                <a:solidFill>
                  <a:schemeClr val="accent1">
                    <a:lumMod val="50000"/>
                  </a:schemeClr>
                </a:solidFill>
              </a:rPr>
              <a:t>#3 – UNTP includes </a:t>
            </a:r>
            <a:r>
              <a:rPr lang="en-AU" sz="3575" b="1" u="sng" dirty="0">
                <a:solidFill>
                  <a:schemeClr val="accent1">
                    <a:lumMod val="50000"/>
                  </a:schemeClr>
                </a:solidFill>
              </a:rPr>
              <a:t>verifiable conformity evidence</a:t>
            </a:r>
            <a:endParaRPr lang="en-AU" sz="3575" b="1" i="1" u="sng" dirty="0">
              <a:solidFill>
                <a:schemeClr val="accent1">
                  <a:lumMod val="50000"/>
                </a:schemeClr>
              </a:solidFill>
            </a:endParaRPr>
          </a:p>
        </p:txBody>
      </p:sp>
      <p:sp>
        <p:nvSpPr>
          <p:cNvPr id="36" name="TextBox 35">
            <a:extLst>
              <a:ext uri="{FF2B5EF4-FFF2-40B4-BE49-F238E27FC236}">
                <a16:creationId xmlns:a16="http://schemas.microsoft.com/office/drawing/2014/main" id="{789B2BE0-8695-E5FE-A9BC-19296F8A9288}"/>
              </a:ext>
            </a:extLst>
          </p:cNvPr>
          <p:cNvSpPr txBox="1"/>
          <p:nvPr/>
        </p:nvSpPr>
        <p:spPr>
          <a:xfrm>
            <a:off x="699046" y="1038780"/>
            <a:ext cx="10860053" cy="954107"/>
          </a:xfrm>
          <a:prstGeom prst="rect">
            <a:avLst/>
          </a:prstGeom>
          <a:noFill/>
        </p:spPr>
        <p:txBody>
          <a:bodyPr wrap="square" rtlCol="0">
            <a:spAutoFit/>
          </a:bodyPr>
          <a:lstStyle/>
          <a:p>
            <a:r>
              <a:rPr lang="en-AU" sz="2800" dirty="0"/>
              <a:t>Digital product conformity credential - developed in conjunction with national accreditation authorities and conformity assessment bodies.</a:t>
            </a:r>
          </a:p>
        </p:txBody>
      </p:sp>
      <p:sp>
        <p:nvSpPr>
          <p:cNvPr id="12" name="Rounded Rectangle 11">
            <a:extLst>
              <a:ext uri="{FF2B5EF4-FFF2-40B4-BE49-F238E27FC236}">
                <a16:creationId xmlns:a16="http://schemas.microsoft.com/office/drawing/2014/main" id="{9DC3B250-582A-A95C-CEE0-327B9062F9B6}"/>
              </a:ext>
            </a:extLst>
          </p:cNvPr>
          <p:cNvSpPr/>
          <p:nvPr/>
        </p:nvSpPr>
        <p:spPr>
          <a:xfrm>
            <a:off x="1059811" y="2291594"/>
            <a:ext cx="2211027" cy="2759402"/>
          </a:xfrm>
          <a:prstGeom prst="roundRect">
            <a:avLst>
              <a:gd name="adj" fmla="val 4449"/>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13" name="Rounded Rectangle 12">
            <a:extLst>
              <a:ext uri="{FF2B5EF4-FFF2-40B4-BE49-F238E27FC236}">
                <a16:creationId xmlns:a16="http://schemas.microsoft.com/office/drawing/2014/main" id="{55706087-2FF6-84C5-B49B-C6E8190F6A73}"/>
              </a:ext>
            </a:extLst>
          </p:cNvPr>
          <p:cNvSpPr/>
          <p:nvPr/>
        </p:nvSpPr>
        <p:spPr>
          <a:xfrm>
            <a:off x="1333754" y="3183341"/>
            <a:ext cx="1662912"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Product Information</a:t>
            </a:r>
          </a:p>
        </p:txBody>
      </p:sp>
      <p:sp>
        <p:nvSpPr>
          <p:cNvPr id="14" name="Rounded Rectangle 13">
            <a:extLst>
              <a:ext uri="{FF2B5EF4-FFF2-40B4-BE49-F238E27FC236}">
                <a16:creationId xmlns:a16="http://schemas.microsoft.com/office/drawing/2014/main" id="{6909AB92-6F2B-02B6-FBEA-8EF424B5E86A}"/>
              </a:ext>
            </a:extLst>
          </p:cNvPr>
          <p:cNvSpPr/>
          <p:nvPr/>
        </p:nvSpPr>
        <p:spPr>
          <a:xfrm>
            <a:off x="1575088" y="3464042"/>
            <a:ext cx="1421578"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Provenance Data</a:t>
            </a:r>
          </a:p>
        </p:txBody>
      </p:sp>
      <p:sp>
        <p:nvSpPr>
          <p:cNvPr id="15" name="Rounded Rectangle 14">
            <a:extLst>
              <a:ext uri="{FF2B5EF4-FFF2-40B4-BE49-F238E27FC236}">
                <a16:creationId xmlns:a16="http://schemas.microsoft.com/office/drawing/2014/main" id="{0FA0AAF1-21B1-629F-3692-DEBB5521295B}"/>
              </a:ext>
            </a:extLst>
          </p:cNvPr>
          <p:cNvSpPr/>
          <p:nvPr/>
        </p:nvSpPr>
        <p:spPr>
          <a:xfrm>
            <a:off x="1342614" y="4404946"/>
            <a:ext cx="1662911"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Item/Batch Data</a:t>
            </a:r>
          </a:p>
        </p:txBody>
      </p:sp>
      <p:sp>
        <p:nvSpPr>
          <p:cNvPr id="16" name="Rounded Rectangle 15">
            <a:extLst>
              <a:ext uri="{FF2B5EF4-FFF2-40B4-BE49-F238E27FC236}">
                <a16:creationId xmlns:a16="http://schemas.microsoft.com/office/drawing/2014/main" id="{8FFF0120-D3D9-C488-0FE1-A34D6C405691}"/>
              </a:ext>
            </a:extLst>
          </p:cNvPr>
          <p:cNvSpPr/>
          <p:nvPr/>
        </p:nvSpPr>
        <p:spPr>
          <a:xfrm>
            <a:off x="1582366" y="2579658"/>
            <a:ext cx="1414301"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Organisation</a:t>
            </a:r>
          </a:p>
        </p:txBody>
      </p:sp>
      <p:sp>
        <p:nvSpPr>
          <p:cNvPr id="17" name="Rounded Rectangle 16">
            <a:extLst>
              <a:ext uri="{FF2B5EF4-FFF2-40B4-BE49-F238E27FC236}">
                <a16:creationId xmlns:a16="http://schemas.microsoft.com/office/drawing/2014/main" id="{EA5795A2-7300-8E05-4182-8A7D4AAADC6F}"/>
              </a:ext>
            </a:extLst>
          </p:cNvPr>
          <p:cNvSpPr/>
          <p:nvPr/>
        </p:nvSpPr>
        <p:spPr>
          <a:xfrm>
            <a:off x="1582365" y="2880045"/>
            <a:ext cx="1414301"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Facility Data</a:t>
            </a:r>
          </a:p>
        </p:txBody>
      </p:sp>
      <p:sp>
        <p:nvSpPr>
          <p:cNvPr id="18" name="TextBox 17">
            <a:extLst>
              <a:ext uri="{FF2B5EF4-FFF2-40B4-BE49-F238E27FC236}">
                <a16:creationId xmlns:a16="http://schemas.microsoft.com/office/drawing/2014/main" id="{E7D90F3E-E118-B4AF-C0B9-D53E640D8897}"/>
              </a:ext>
            </a:extLst>
          </p:cNvPr>
          <p:cNvSpPr txBox="1"/>
          <p:nvPr/>
        </p:nvSpPr>
        <p:spPr>
          <a:xfrm>
            <a:off x="1380792" y="2309602"/>
            <a:ext cx="1607715" cy="210331"/>
          </a:xfrm>
          <a:prstGeom prst="rect">
            <a:avLst/>
          </a:prstGeom>
          <a:noFill/>
        </p:spPr>
        <p:txBody>
          <a:bodyPr wrap="none" rtlCol="0">
            <a:spAutoFit/>
          </a:bodyPr>
          <a:lstStyle/>
          <a:p>
            <a:pPr algn="ctr"/>
            <a:r>
              <a:rPr lang="en-AU" sz="1400" b="1" dirty="0">
                <a:solidFill>
                  <a:schemeClr val="bg1"/>
                </a:solidFill>
              </a:rPr>
              <a:t>UN Digital Product Passport</a:t>
            </a:r>
          </a:p>
        </p:txBody>
      </p:sp>
      <p:cxnSp>
        <p:nvCxnSpPr>
          <p:cNvPr id="19" name="Elbow Connector 18">
            <a:extLst>
              <a:ext uri="{FF2B5EF4-FFF2-40B4-BE49-F238E27FC236}">
                <a16:creationId xmlns:a16="http://schemas.microsoft.com/office/drawing/2014/main" id="{BF77677C-6914-A91F-F868-80048DF27821}"/>
              </a:ext>
            </a:extLst>
          </p:cNvPr>
          <p:cNvCxnSpPr>
            <a:cxnSpLocks/>
            <a:stCxn id="16" idx="1"/>
          </p:cNvCxnSpPr>
          <p:nvPr/>
        </p:nvCxnSpPr>
        <p:spPr>
          <a:xfrm rot="10800000" flipV="1">
            <a:off x="1442016" y="2692262"/>
            <a:ext cx="140350" cy="491077"/>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9B5F9492-2DC8-E4B2-9F93-2A9021E5900F}"/>
              </a:ext>
            </a:extLst>
          </p:cNvPr>
          <p:cNvCxnSpPr>
            <a:cxnSpLocks/>
            <a:stCxn id="17" idx="1"/>
          </p:cNvCxnSpPr>
          <p:nvPr/>
        </p:nvCxnSpPr>
        <p:spPr>
          <a:xfrm rot="10800000" flipV="1">
            <a:off x="1442015" y="2992650"/>
            <a:ext cx="140350" cy="22520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9583AA2-F021-1D99-4D6B-6D36BE8918BF}"/>
              </a:ext>
            </a:extLst>
          </p:cNvPr>
          <p:cNvCxnSpPr>
            <a:cxnSpLocks/>
            <a:stCxn id="14" idx="1"/>
          </p:cNvCxnSpPr>
          <p:nvPr/>
        </p:nvCxnSpPr>
        <p:spPr>
          <a:xfrm rot="10800000">
            <a:off x="1431464" y="3352811"/>
            <a:ext cx="143623" cy="22383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AE98233B-E8E3-AC39-FADA-46E5F9B7EB89}"/>
              </a:ext>
            </a:extLst>
          </p:cNvPr>
          <p:cNvCxnSpPr>
            <a:cxnSpLocks/>
            <a:stCxn id="15" idx="1"/>
            <a:endCxn id="13" idx="1"/>
          </p:cNvCxnSpPr>
          <p:nvPr/>
        </p:nvCxnSpPr>
        <p:spPr>
          <a:xfrm rot="10800000">
            <a:off x="1333754" y="3295945"/>
            <a:ext cx="8860" cy="1221605"/>
          </a:xfrm>
          <a:prstGeom prst="bentConnector3">
            <a:avLst>
              <a:gd name="adj1" fmla="val 2224865"/>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04F6F9E6-646B-C249-AB95-4C819A4F9473}"/>
              </a:ext>
            </a:extLst>
          </p:cNvPr>
          <p:cNvCxnSpPr>
            <a:cxnSpLocks/>
            <a:stCxn id="39" idx="1"/>
          </p:cNvCxnSpPr>
          <p:nvPr/>
        </p:nvCxnSpPr>
        <p:spPr>
          <a:xfrm rot="10800000">
            <a:off x="1448901" y="4574046"/>
            <a:ext cx="143907" cy="225207"/>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21050F0A-E3D2-F46B-31D9-99CDA65D5B86}"/>
              </a:ext>
            </a:extLst>
          </p:cNvPr>
          <p:cNvCxnSpPr>
            <a:cxnSpLocks/>
            <a:stCxn id="41" idx="1"/>
          </p:cNvCxnSpPr>
          <p:nvPr/>
        </p:nvCxnSpPr>
        <p:spPr>
          <a:xfrm rot="10800000">
            <a:off x="1452315" y="4024984"/>
            <a:ext cx="143622" cy="17079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7357CEB1-49D9-B096-1265-3B5F801D9E14}"/>
              </a:ext>
            </a:extLst>
          </p:cNvPr>
          <p:cNvCxnSpPr>
            <a:cxnSpLocks/>
            <a:stCxn id="43" idx="1"/>
            <a:endCxn id="13" idx="1"/>
          </p:cNvCxnSpPr>
          <p:nvPr/>
        </p:nvCxnSpPr>
        <p:spPr>
          <a:xfrm rot="10800000">
            <a:off x="1333754" y="3295945"/>
            <a:ext cx="19275" cy="584249"/>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5E9B2DD2-977A-A75D-CE09-395477876FD9}"/>
              </a:ext>
            </a:extLst>
          </p:cNvPr>
          <p:cNvSpPr/>
          <p:nvPr/>
        </p:nvSpPr>
        <p:spPr>
          <a:xfrm>
            <a:off x="1642080" y="4727850"/>
            <a:ext cx="1412718"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050" i="1" dirty="0">
              <a:solidFill>
                <a:schemeClr val="accent6">
                  <a:lumMod val="50000"/>
                </a:schemeClr>
              </a:solidFill>
            </a:endParaRPr>
          </a:p>
        </p:txBody>
      </p:sp>
      <p:sp>
        <p:nvSpPr>
          <p:cNvPr id="39" name="Rounded Rectangle 38">
            <a:extLst>
              <a:ext uri="{FF2B5EF4-FFF2-40B4-BE49-F238E27FC236}">
                <a16:creationId xmlns:a16="http://schemas.microsoft.com/office/drawing/2014/main" id="{8D1CB364-C3C1-0A19-F875-7A959F8137E2}"/>
              </a:ext>
            </a:extLst>
          </p:cNvPr>
          <p:cNvSpPr/>
          <p:nvPr/>
        </p:nvSpPr>
        <p:spPr>
          <a:xfrm>
            <a:off x="1592807" y="4686649"/>
            <a:ext cx="1412718"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Traceability Events</a:t>
            </a:r>
          </a:p>
        </p:txBody>
      </p:sp>
      <p:sp>
        <p:nvSpPr>
          <p:cNvPr id="40" name="Rounded Rectangle 39">
            <a:extLst>
              <a:ext uri="{FF2B5EF4-FFF2-40B4-BE49-F238E27FC236}">
                <a16:creationId xmlns:a16="http://schemas.microsoft.com/office/drawing/2014/main" id="{3D726389-AB85-AE50-8C24-28E0FCAE125F}"/>
              </a:ext>
            </a:extLst>
          </p:cNvPr>
          <p:cNvSpPr/>
          <p:nvPr/>
        </p:nvSpPr>
        <p:spPr>
          <a:xfrm>
            <a:off x="1640862" y="4131318"/>
            <a:ext cx="1412718"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050" i="1" dirty="0">
              <a:solidFill>
                <a:schemeClr val="accent6">
                  <a:lumMod val="50000"/>
                </a:schemeClr>
              </a:solidFill>
            </a:endParaRPr>
          </a:p>
        </p:txBody>
      </p:sp>
      <p:sp>
        <p:nvSpPr>
          <p:cNvPr id="41" name="Rounded Rectangle 40">
            <a:extLst>
              <a:ext uri="{FF2B5EF4-FFF2-40B4-BE49-F238E27FC236}">
                <a16:creationId xmlns:a16="http://schemas.microsoft.com/office/drawing/2014/main" id="{D8441E0E-DC21-AAB6-6651-2C7B14492385}"/>
              </a:ext>
            </a:extLst>
          </p:cNvPr>
          <p:cNvSpPr/>
          <p:nvPr/>
        </p:nvSpPr>
        <p:spPr>
          <a:xfrm>
            <a:off x="1595936" y="4083178"/>
            <a:ext cx="1412718"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ESG Metric Value</a:t>
            </a:r>
          </a:p>
        </p:txBody>
      </p:sp>
      <p:sp>
        <p:nvSpPr>
          <p:cNvPr id="42" name="Rounded Rectangle 41">
            <a:extLst>
              <a:ext uri="{FF2B5EF4-FFF2-40B4-BE49-F238E27FC236}">
                <a16:creationId xmlns:a16="http://schemas.microsoft.com/office/drawing/2014/main" id="{EEDB2B55-5F27-D2BD-34E2-812988332D49}"/>
              </a:ext>
            </a:extLst>
          </p:cNvPr>
          <p:cNvSpPr/>
          <p:nvPr/>
        </p:nvSpPr>
        <p:spPr>
          <a:xfrm>
            <a:off x="1396721" y="3812640"/>
            <a:ext cx="1652496"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050" i="1" dirty="0">
              <a:solidFill>
                <a:schemeClr val="accent6">
                  <a:lumMod val="50000"/>
                </a:schemeClr>
              </a:solidFill>
            </a:endParaRPr>
          </a:p>
        </p:txBody>
      </p:sp>
      <p:sp>
        <p:nvSpPr>
          <p:cNvPr id="43" name="Rounded Rectangle 42">
            <a:extLst>
              <a:ext uri="{FF2B5EF4-FFF2-40B4-BE49-F238E27FC236}">
                <a16:creationId xmlns:a16="http://schemas.microsoft.com/office/drawing/2014/main" id="{270AB0F8-C3AB-9DD1-6170-8ADC8EFC96D5}"/>
              </a:ext>
            </a:extLst>
          </p:cNvPr>
          <p:cNvSpPr/>
          <p:nvPr/>
        </p:nvSpPr>
        <p:spPr>
          <a:xfrm>
            <a:off x="1353029" y="3767589"/>
            <a:ext cx="1652496" cy="22520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Sustainability Claims</a:t>
            </a:r>
          </a:p>
        </p:txBody>
      </p:sp>
      <p:cxnSp>
        <p:nvCxnSpPr>
          <p:cNvPr id="45" name="Elbow Connector 44">
            <a:extLst>
              <a:ext uri="{FF2B5EF4-FFF2-40B4-BE49-F238E27FC236}">
                <a16:creationId xmlns:a16="http://schemas.microsoft.com/office/drawing/2014/main" id="{D66EEE13-57CB-03CF-521A-40739735C753}"/>
              </a:ext>
            </a:extLst>
          </p:cNvPr>
          <p:cNvCxnSpPr>
            <a:cxnSpLocks/>
          </p:cNvCxnSpPr>
          <p:nvPr/>
        </p:nvCxnSpPr>
        <p:spPr>
          <a:xfrm>
            <a:off x="3001443" y="3017410"/>
            <a:ext cx="47775" cy="847813"/>
          </a:xfrm>
          <a:prstGeom prst="bentConnector3">
            <a:avLst>
              <a:gd name="adj1" fmla="val 382031"/>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4" name="Picture 6" descr="Digital Certificate Icon Vector Images (over 8,400)">
            <a:extLst>
              <a:ext uri="{FF2B5EF4-FFF2-40B4-BE49-F238E27FC236}">
                <a16:creationId xmlns:a16="http://schemas.microsoft.com/office/drawing/2014/main" id="{A560318C-F44D-F02E-B3A8-67C202D6CAEF}"/>
              </a:ext>
            </a:extLst>
          </p:cNvPr>
          <p:cNvPicPr>
            <a:picLocks noChangeAspect="1" noChangeArrowheads="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a:ext>
            </a:extLst>
          </a:blip>
          <a:srcRect/>
          <a:stretch/>
        </p:blipFill>
        <p:spPr bwMode="auto">
          <a:xfrm>
            <a:off x="3065788" y="4822573"/>
            <a:ext cx="428527" cy="410474"/>
          </a:xfrm>
          <a:prstGeom prst="ellipse">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45E72832-53A8-8968-70A2-8B8EB2A42D7C}"/>
              </a:ext>
            </a:extLst>
          </p:cNvPr>
          <p:cNvSpPr txBox="1"/>
          <p:nvPr/>
        </p:nvSpPr>
        <p:spPr>
          <a:xfrm>
            <a:off x="8963137" y="2484232"/>
            <a:ext cx="1263476" cy="584775"/>
          </a:xfrm>
          <a:prstGeom prst="rect">
            <a:avLst/>
          </a:prstGeom>
          <a:noFill/>
        </p:spPr>
        <p:txBody>
          <a:bodyPr wrap="square" rtlCol="0">
            <a:spAutoFit/>
          </a:bodyPr>
          <a:lstStyle/>
          <a:p>
            <a:r>
              <a:rPr lang="en-AU" sz="3200" b="1" dirty="0"/>
              <a:t>UNTP</a:t>
            </a:r>
          </a:p>
        </p:txBody>
      </p:sp>
      <p:pic>
        <p:nvPicPr>
          <p:cNvPr id="53" name="Picture 52">
            <a:extLst>
              <a:ext uri="{FF2B5EF4-FFF2-40B4-BE49-F238E27FC236}">
                <a16:creationId xmlns:a16="http://schemas.microsoft.com/office/drawing/2014/main" id="{8791196B-E0B0-10AE-655C-EE5E9E611CD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299464" y="2306044"/>
            <a:ext cx="1117563" cy="933723"/>
          </a:xfrm>
          <a:prstGeom prst="rect">
            <a:avLst/>
          </a:prstGeom>
        </p:spPr>
      </p:pic>
      <p:sp>
        <p:nvSpPr>
          <p:cNvPr id="3" name="Rounded Rectangle 2">
            <a:extLst>
              <a:ext uri="{FF2B5EF4-FFF2-40B4-BE49-F238E27FC236}">
                <a16:creationId xmlns:a16="http://schemas.microsoft.com/office/drawing/2014/main" id="{62BECB5C-51F1-0768-5820-4B3E6E14DC12}"/>
              </a:ext>
            </a:extLst>
          </p:cNvPr>
          <p:cNvSpPr/>
          <p:nvPr/>
        </p:nvSpPr>
        <p:spPr>
          <a:xfrm>
            <a:off x="4431881" y="2245974"/>
            <a:ext cx="3420036" cy="4037834"/>
          </a:xfrm>
          <a:prstGeom prst="roundRect">
            <a:avLst>
              <a:gd name="adj" fmla="val 4449"/>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a:extLst>
              <a:ext uri="{FF2B5EF4-FFF2-40B4-BE49-F238E27FC236}">
                <a16:creationId xmlns:a16="http://schemas.microsoft.com/office/drawing/2014/main" id="{2D281E12-6F78-5165-B4C3-5E95AF72385E}"/>
              </a:ext>
            </a:extLst>
          </p:cNvPr>
          <p:cNvSpPr/>
          <p:nvPr/>
        </p:nvSpPr>
        <p:spPr>
          <a:xfrm>
            <a:off x="4937432" y="3550868"/>
            <a:ext cx="2328814"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Conformity Attestation</a:t>
            </a:r>
          </a:p>
        </p:txBody>
      </p:sp>
      <p:sp>
        <p:nvSpPr>
          <p:cNvPr id="7" name="Rounded Rectangle 6">
            <a:extLst>
              <a:ext uri="{FF2B5EF4-FFF2-40B4-BE49-F238E27FC236}">
                <a16:creationId xmlns:a16="http://schemas.microsoft.com/office/drawing/2014/main" id="{83D1FE29-A70A-B7AC-1E64-704215AE9EC5}"/>
              </a:ext>
            </a:extLst>
          </p:cNvPr>
          <p:cNvSpPr/>
          <p:nvPr/>
        </p:nvSpPr>
        <p:spPr>
          <a:xfrm>
            <a:off x="5275407" y="3961618"/>
            <a:ext cx="1990839"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Assessment Body</a:t>
            </a:r>
          </a:p>
        </p:txBody>
      </p:sp>
      <p:sp>
        <p:nvSpPr>
          <p:cNvPr id="9" name="Rounded Rectangle 8">
            <a:extLst>
              <a:ext uri="{FF2B5EF4-FFF2-40B4-BE49-F238E27FC236}">
                <a16:creationId xmlns:a16="http://schemas.microsoft.com/office/drawing/2014/main" id="{559890AD-C30A-E0FB-32C3-8040D7D90362}"/>
              </a:ext>
            </a:extLst>
          </p:cNvPr>
          <p:cNvSpPr/>
          <p:nvPr/>
        </p:nvSpPr>
        <p:spPr>
          <a:xfrm>
            <a:off x="5285599" y="2667498"/>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Accreditation</a:t>
            </a:r>
          </a:p>
        </p:txBody>
      </p:sp>
      <p:sp>
        <p:nvSpPr>
          <p:cNvPr id="10" name="Rounded Rectangle 9">
            <a:extLst>
              <a:ext uri="{FF2B5EF4-FFF2-40B4-BE49-F238E27FC236}">
                <a16:creationId xmlns:a16="http://schemas.microsoft.com/office/drawing/2014/main" id="{C4757C59-415E-E508-1958-F5210A2AB37A}"/>
              </a:ext>
            </a:extLst>
          </p:cNvPr>
          <p:cNvSpPr/>
          <p:nvPr/>
        </p:nvSpPr>
        <p:spPr>
          <a:xfrm>
            <a:off x="5285598" y="3107054"/>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Scheme or Regulation</a:t>
            </a:r>
          </a:p>
        </p:txBody>
      </p:sp>
      <p:sp>
        <p:nvSpPr>
          <p:cNvPr id="21" name="TextBox 20">
            <a:extLst>
              <a:ext uri="{FF2B5EF4-FFF2-40B4-BE49-F238E27FC236}">
                <a16:creationId xmlns:a16="http://schemas.microsoft.com/office/drawing/2014/main" id="{BEB720A7-1D4C-9E3D-0508-0DE4335BD497}"/>
              </a:ext>
            </a:extLst>
          </p:cNvPr>
          <p:cNvSpPr txBox="1"/>
          <p:nvPr/>
        </p:nvSpPr>
        <p:spPr>
          <a:xfrm>
            <a:off x="4469195" y="2272325"/>
            <a:ext cx="3319756" cy="369332"/>
          </a:xfrm>
          <a:prstGeom prst="rect">
            <a:avLst/>
          </a:prstGeom>
          <a:noFill/>
        </p:spPr>
        <p:txBody>
          <a:bodyPr wrap="none" rtlCol="0">
            <a:spAutoFit/>
          </a:bodyPr>
          <a:lstStyle/>
          <a:p>
            <a:pPr algn="ctr"/>
            <a:r>
              <a:rPr lang="en-AU" b="1" dirty="0">
                <a:solidFill>
                  <a:schemeClr val="bg1"/>
                </a:solidFill>
              </a:rPr>
              <a:t>UN Digital Conformity Credential</a:t>
            </a:r>
          </a:p>
        </p:txBody>
      </p:sp>
      <p:cxnSp>
        <p:nvCxnSpPr>
          <p:cNvPr id="22" name="Elbow Connector 21">
            <a:extLst>
              <a:ext uri="{FF2B5EF4-FFF2-40B4-BE49-F238E27FC236}">
                <a16:creationId xmlns:a16="http://schemas.microsoft.com/office/drawing/2014/main" id="{CB6A37B4-E82F-FBF6-3B4A-A6FE037A2FBE}"/>
              </a:ext>
            </a:extLst>
          </p:cNvPr>
          <p:cNvCxnSpPr>
            <a:cxnSpLocks/>
            <a:stCxn id="9" idx="1"/>
          </p:cNvCxnSpPr>
          <p:nvPr/>
        </p:nvCxnSpPr>
        <p:spPr>
          <a:xfrm rot="10800000" flipV="1">
            <a:off x="5089048" y="2832272"/>
            <a:ext cx="196552" cy="718593"/>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B0E5173-13DE-A341-AAFC-EB05E7E47222}"/>
              </a:ext>
            </a:extLst>
          </p:cNvPr>
          <p:cNvCxnSpPr>
            <a:cxnSpLocks/>
            <a:stCxn id="10" idx="1"/>
          </p:cNvCxnSpPr>
          <p:nvPr/>
        </p:nvCxnSpPr>
        <p:spPr>
          <a:xfrm rot="10800000" flipV="1">
            <a:off x="5089046" y="3271829"/>
            <a:ext cx="196552" cy="32954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726A8BA-365F-2DB6-97D5-4BEB294B9A44}"/>
              </a:ext>
            </a:extLst>
          </p:cNvPr>
          <p:cNvCxnSpPr>
            <a:cxnSpLocks/>
            <a:stCxn id="7" idx="1"/>
          </p:cNvCxnSpPr>
          <p:nvPr/>
        </p:nvCxnSpPr>
        <p:spPr>
          <a:xfrm rot="10800000">
            <a:off x="5074270" y="3798853"/>
            <a:ext cx="201136" cy="327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D81FECC6-1AC5-5AA6-5D8A-89F3AF23F31C}"/>
              </a:ext>
            </a:extLst>
          </p:cNvPr>
          <p:cNvCxnSpPr>
            <a:cxnSpLocks/>
            <a:stCxn id="52" idx="1"/>
          </p:cNvCxnSpPr>
          <p:nvPr/>
        </p:nvCxnSpPr>
        <p:spPr>
          <a:xfrm rot="10800000">
            <a:off x="5074270" y="4816549"/>
            <a:ext cx="225953" cy="1098885"/>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7FAFF3C5-AB11-E60A-CE98-498F58F4D7B6}"/>
              </a:ext>
            </a:extLst>
          </p:cNvPr>
          <p:cNvCxnSpPr>
            <a:cxnSpLocks/>
            <a:stCxn id="56" idx="1"/>
          </p:cNvCxnSpPr>
          <p:nvPr/>
        </p:nvCxnSpPr>
        <p:spPr>
          <a:xfrm rot="10800000">
            <a:off x="5103470" y="4782444"/>
            <a:ext cx="201135" cy="24993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F5E09F9-BDAF-C9C3-26A6-514EEAC94A35}"/>
              </a:ext>
            </a:extLst>
          </p:cNvPr>
          <p:cNvCxnSpPr>
            <a:cxnSpLocks/>
            <a:stCxn id="58" idx="1"/>
            <a:endCxn id="5" idx="1"/>
          </p:cNvCxnSpPr>
          <p:nvPr/>
        </p:nvCxnSpPr>
        <p:spPr>
          <a:xfrm rot="10800000">
            <a:off x="4937433" y="3715642"/>
            <a:ext cx="26994" cy="854932"/>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A0859F85-70C0-863D-130A-D2246860F0AB}"/>
              </a:ext>
            </a:extLst>
          </p:cNvPr>
          <p:cNvSpPr/>
          <p:nvPr/>
        </p:nvSpPr>
        <p:spPr>
          <a:xfrm>
            <a:off x="5369226" y="581094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52" name="Rounded Rectangle 51">
            <a:extLst>
              <a:ext uri="{FF2B5EF4-FFF2-40B4-BE49-F238E27FC236}">
                <a16:creationId xmlns:a16="http://schemas.microsoft.com/office/drawing/2014/main" id="{B567FD87-0864-6443-3CC1-35B12F58495A}"/>
              </a:ext>
            </a:extLst>
          </p:cNvPr>
          <p:cNvSpPr/>
          <p:nvPr/>
        </p:nvSpPr>
        <p:spPr>
          <a:xfrm>
            <a:off x="5300222" y="575065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Assessed values</a:t>
            </a:r>
          </a:p>
        </p:txBody>
      </p:sp>
      <p:sp>
        <p:nvSpPr>
          <p:cNvPr id="55" name="Rounded Rectangle 54">
            <a:extLst>
              <a:ext uri="{FF2B5EF4-FFF2-40B4-BE49-F238E27FC236}">
                <a16:creationId xmlns:a16="http://schemas.microsoft.com/office/drawing/2014/main" id="{4C855D08-E1B2-340A-8E5F-66F38FD0DB81}"/>
              </a:ext>
            </a:extLst>
          </p:cNvPr>
          <p:cNvSpPr/>
          <p:nvPr/>
        </p:nvSpPr>
        <p:spPr>
          <a:xfrm>
            <a:off x="5367520" y="4938044"/>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56" name="Rounded Rectangle 55">
            <a:extLst>
              <a:ext uri="{FF2B5EF4-FFF2-40B4-BE49-F238E27FC236}">
                <a16:creationId xmlns:a16="http://schemas.microsoft.com/office/drawing/2014/main" id="{3A032711-AB26-3AC1-4250-B037F3FF39EF}"/>
              </a:ext>
            </a:extLst>
          </p:cNvPr>
          <p:cNvSpPr/>
          <p:nvPr/>
        </p:nvSpPr>
        <p:spPr>
          <a:xfrm>
            <a:off x="5304604" y="4867600"/>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Products / Facilities</a:t>
            </a:r>
          </a:p>
        </p:txBody>
      </p:sp>
      <p:sp>
        <p:nvSpPr>
          <p:cNvPr id="57" name="Rounded Rectangle 56">
            <a:extLst>
              <a:ext uri="{FF2B5EF4-FFF2-40B4-BE49-F238E27FC236}">
                <a16:creationId xmlns:a16="http://schemas.microsoft.com/office/drawing/2014/main" id="{6EF2826C-C63F-0EB3-6BD2-76A976F7C052}"/>
              </a:ext>
            </a:extLst>
          </p:cNvPr>
          <p:cNvSpPr/>
          <p:nvPr/>
        </p:nvSpPr>
        <p:spPr>
          <a:xfrm>
            <a:off x="5025615" y="4471722"/>
            <a:ext cx="2314227"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58" name="Rounded Rectangle 57">
            <a:extLst>
              <a:ext uri="{FF2B5EF4-FFF2-40B4-BE49-F238E27FC236}">
                <a16:creationId xmlns:a16="http://schemas.microsoft.com/office/drawing/2014/main" id="{90F25117-E198-A71D-50C8-2B01F6399F18}"/>
              </a:ext>
            </a:extLst>
          </p:cNvPr>
          <p:cNvSpPr/>
          <p:nvPr/>
        </p:nvSpPr>
        <p:spPr>
          <a:xfrm>
            <a:off x="4964426" y="4405799"/>
            <a:ext cx="2314227"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Conformity Assessment</a:t>
            </a:r>
          </a:p>
        </p:txBody>
      </p:sp>
      <p:cxnSp>
        <p:nvCxnSpPr>
          <p:cNvPr id="61" name="Elbow Connector 60">
            <a:extLst>
              <a:ext uri="{FF2B5EF4-FFF2-40B4-BE49-F238E27FC236}">
                <a16:creationId xmlns:a16="http://schemas.microsoft.com/office/drawing/2014/main" id="{458C864C-6C26-FE27-2B69-C068DF98482B}"/>
              </a:ext>
            </a:extLst>
          </p:cNvPr>
          <p:cNvCxnSpPr>
            <a:cxnSpLocks/>
            <a:stCxn id="10" idx="3"/>
            <a:endCxn id="65" idx="3"/>
          </p:cNvCxnSpPr>
          <p:nvPr/>
        </p:nvCxnSpPr>
        <p:spPr>
          <a:xfrm>
            <a:off x="7266246" y="3271829"/>
            <a:ext cx="19925" cy="2206611"/>
          </a:xfrm>
          <a:prstGeom prst="bentConnector3">
            <a:avLst>
              <a:gd name="adj1" fmla="val 124730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2" name="Picture 6" descr="Digital Certificate Icon Vector Images (over 8,400)">
            <a:extLst>
              <a:ext uri="{FF2B5EF4-FFF2-40B4-BE49-F238E27FC236}">
                <a16:creationId xmlns:a16="http://schemas.microsoft.com/office/drawing/2014/main" id="{4CBBB759-9DF8-E168-2CD2-CBDB37EFAFB7}"/>
              </a:ext>
            </a:extLst>
          </p:cNvPr>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4169131" y="5692919"/>
            <a:ext cx="600128" cy="600647"/>
          </a:xfrm>
          <a:prstGeom prst="ellipse">
            <a:avLst/>
          </a:prstGeom>
          <a:noFill/>
          <a:extLst>
            <a:ext uri="{909E8E84-426E-40DD-AFC4-6F175D3DCCD1}">
              <a14:hiddenFill xmlns:a14="http://schemas.microsoft.com/office/drawing/2010/main">
                <a:solidFill>
                  <a:srgbClr val="FFFFFF"/>
                </a:solidFill>
              </a14:hiddenFill>
            </a:ext>
          </a:extLst>
        </p:spPr>
      </p:pic>
      <p:sp>
        <p:nvSpPr>
          <p:cNvPr id="64" name="Rounded Rectangle 63">
            <a:extLst>
              <a:ext uri="{FF2B5EF4-FFF2-40B4-BE49-F238E27FC236}">
                <a16:creationId xmlns:a16="http://schemas.microsoft.com/office/drawing/2014/main" id="{78984FD5-6A5B-1231-16BE-E121291DD4E6}"/>
              </a:ext>
            </a:extLst>
          </p:cNvPr>
          <p:cNvSpPr/>
          <p:nvPr/>
        </p:nvSpPr>
        <p:spPr>
          <a:xfrm>
            <a:off x="5370656" y="5384110"/>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65" name="Rounded Rectangle 64">
            <a:extLst>
              <a:ext uri="{FF2B5EF4-FFF2-40B4-BE49-F238E27FC236}">
                <a16:creationId xmlns:a16="http://schemas.microsoft.com/office/drawing/2014/main" id="{7272C2C4-1498-E26D-02A3-8725017958D7}"/>
              </a:ext>
            </a:extLst>
          </p:cNvPr>
          <p:cNvSpPr/>
          <p:nvPr/>
        </p:nvSpPr>
        <p:spPr>
          <a:xfrm>
            <a:off x="5307740" y="5313666"/>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Criteria / Metrics</a:t>
            </a:r>
          </a:p>
        </p:txBody>
      </p:sp>
      <p:cxnSp>
        <p:nvCxnSpPr>
          <p:cNvPr id="70" name="Elbow Connector 69">
            <a:extLst>
              <a:ext uri="{FF2B5EF4-FFF2-40B4-BE49-F238E27FC236}">
                <a16:creationId xmlns:a16="http://schemas.microsoft.com/office/drawing/2014/main" id="{C4A5AAFB-75E5-45F4-4117-D9CA73E8812C}"/>
              </a:ext>
            </a:extLst>
          </p:cNvPr>
          <p:cNvCxnSpPr>
            <a:cxnSpLocks/>
            <a:stCxn id="65" idx="1"/>
          </p:cNvCxnSpPr>
          <p:nvPr/>
        </p:nvCxnSpPr>
        <p:spPr>
          <a:xfrm rot="10800000">
            <a:off x="5092280" y="4756362"/>
            <a:ext cx="215460" cy="72207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136DAA0-D47A-F5C0-29D0-5708FCBD6426}"/>
              </a:ext>
            </a:extLst>
          </p:cNvPr>
          <p:cNvSpPr txBox="1"/>
          <p:nvPr/>
        </p:nvSpPr>
        <p:spPr>
          <a:xfrm>
            <a:off x="8673865" y="3560394"/>
            <a:ext cx="3013731" cy="1569660"/>
          </a:xfrm>
          <a:prstGeom prst="rect">
            <a:avLst/>
          </a:prstGeom>
          <a:noFill/>
        </p:spPr>
        <p:txBody>
          <a:bodyPr wrap="square" rtlCol="0">
            <a:spAutoFit/>
          </a:bodyPr>
          <a:lstStyle/>
          <a:p>
            <a:r>
              <a:rPr lang="en-AU" sz="2400" dirty="0"/>
              <a:t>Linked to passport and supports 2</a:t>
            </a:r>
            <a:r>
              <a:rPr lang="en-AU" sz="2400" baseline="30000" dirty="0"/>
              <a:t>nd</a:t>
            </a:r>
            <a:r>
              <a:rPr lang="en-AU" sz="2400" dirty="0"/>
              <a:t> party, 3</a:t>
            </a:r>
            <a:r>
              <a:rPr lang="en-AU" sz="2400" baseline="30000" dirty="0"/>
              <a:t>rd</a:t>
            </a:r>
            <a:r>
              <a:rPr lang="en-AU" sz="2400" dirty="0"/>
              <a:t> party, formal, &amp; informal verification</a:t>
            </a:r>
          </a:p>
        </p:txBody>
      </p:sp>
      <p:sp>
        <p:nvSpPr>
          <p:cNvPr id="75" name="Rounded Rectangular Callout 74">
            <a:extLst>
              <a:ext uri="{FF2B5EF4-FFF2-40B4-BE49-F238E27FC236}">
                <a16:creationId xmlns:a16="http://schemas.microsoft.com/office/drawing/2014/main" id="{22875DD3-34FD-5FF0-C07C-F3781221FCC5}"/>
              </a:ext>
            </a:extLst>
          </p:cNvPr>
          <p:cNvSpPr/>
          <p:nvPr/>
        </p:nvSpPr>
        <p:spPr>
          <a:xfrm>
            <a:off x="1006665" y="3691737"/>
            <a:ext cx="2404921" cy="721164"/>
          </a:xfrm>
          <a:prstGeom prst="wedgeRoundRectCallout">
            <a:avLst>
              <a:gd name="adj1" fmla="val 90421"/>
              <a:gd name="adj2" fmla="val 26694"/>
              <a:gd name="adj3" fmla="val 1666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TextBox 75">
            <a:extLst>
              <a:ext uri="{FF2B5EF4-FFF2-40B4-BE49-F238E27FC236}">
                <a16:creationId xmlns:a16="http://schemas.microsoft.com/office/drawing/2014/main" id="{6760AE76-8670-52EF-4082-E00BDB57ADED}"/>
              </a:ext>
            </a:extLst>
          </p:cNvPr>
          <p:cNvSpPr txBox="1"/>
          <p:nvPr/>
        </p:nvSpPr>
        <p:spPr>
          <a:xfrm>
            <a:off x="3506889" y="3729542"/>
            <a:ext cx="899954" cy="461665"/>
          </a:xfrm>
          <a:prstGeom prst="rect">
            <a:avLst/>
          </a:prstGeom>
          <a:noFill/>
        </p:spPr>
        <p:txBody>
          <a:bodyPr wrap="square" rtlCol="0">
            <a:spAutoFit/>
          </a:bodyPr>
          <a:lstStyle/>
          <a:p>
            <a:r>
              <a:rPr lang="en-AU" sz="2400" dirty="0"/>
              <a:t>Links</a:t>
            </a:r>
          </a:p>
        </p:txBody>
      </p:sp>
      <p:sp>
        <p:nvSpPr>
          <p:cNvPr id="77" name="TextBox 76">
            <a:extLst>
              <a:ext uri="{FF2B5EF4-FFF2-40B4-BE49-F238E27FC236}">
                <a16:creationId xmlns:a16="http://schemas.microsoft.com/office/drawing/2014/main" id="{F88E37CC-F668-447E-108F-64876E6997C4}"/>
              </a:ext>
            </a:extLst>
          </p:cNvPr>
          <p:cNvSpPr txBox="1"/>
          <p:nvPr/>
        </p:nvSpPr>
        <p:spPr>
          <a:xfrm>
            <a:off x="327736" y="5292390"/>
            <a:ext cx="2429593" cy="1015663"/>
          </a:xfrm>
          <a:prstGeom prst="rect">
            <a:avLst/>
          </a:prstGeom>
          <a:noFill/>
        </p:spPr>
        <p:txBody>
          <a:bodyPr wrap="square" rtlCol="0">
            <a:spAutoFit/>
          </a:bodyPr>
          <a:lstStyle/>
          <a:p>
            <a:r>
              <a:rPr lang="en-AU" sz="2000" dirty="0"/>
              <a:t>Secured using W3C Verifiable credential technology</a:t>
            </a:r>
          </a:p>
        </p:txBody>
      </p:sp>
      <p:cxnSp>
        <p:nvCxnSpPr>
          <p:cNvPr id="79" name="Straight Arrow Connector 78">
            <a:extLst>
              <a:ext uri="{FF2B5EF4-FFF2-40B4-BE49-F238E27FC236}">
                <a16:creationId xmlns:a16="http://schemas.microsoft.com/office/drawing/2014/main" id="{D9545BCC-0FF1-FAB4-AC4A-1B44C4E2D120}"/>
              </a:ext>
            </a:extLst>
          </p:cNvPr>
          <p:cNvCxnSpPr>
            <a:cxnSpLocks/>
          </p:cNvCxnSpPr>
          <p:nvPr/>
        </p:nvCxnSpPr>
        <p:spPr>
          <a:xfrm flipV="1">
            <a:off x="2965930" y="5308236"/>
            <a:ext cx="211561" cy="50271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B86658B-A495-473A-13AA-941CE0D24485}"/>
              </a:ext>
            </a:extLst>
          </p:cNvPr>
          <p:cNvCxnSpPr>
            <a:cxnSpLocks/>
            <a:endCxn id="62" idx="2"/>
          </p:cNvCxnSpPr>
          <p:nvPr/>
        </p:nvCxnSpPr>
        <p:spPr>
          <a:xfrm flipV="1">
            <a:off x="3263562" y="5993243"/>
            <a:ext cx="905569" cy="19151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5" name="Picture 10">
            <a:extLst>
              <a:ext uri="{FF2B5EF4-FFF2-40B4-BE49-F238E27FC236}">
                <a16:creationId xmlns:a16="http://schemas.microsoft.com/office/drawing/2014/main" id="{669F0C5C-D439-4C98-BE5B-DEAE8EAE3502}"/>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017857" y="6002705"/>
            <a:ext cx="1082272" cy="5817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LAC MRA Logo PNG Vector (AI) Free Download">
            <a:extLst>
              <a:ext uri="{FF2B5EF4-FFF2-40B4-BE49-F238E27FC236}">
                <a16:creationId xmlns:a16="http://schemas.microsoft.com/office/drawing/2014/main" id="{EDAC8373-97CB-A495-29D2-AC82CCE2360F}"/>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0814950" y="5491786"/>
            <a:ext cx="872646" cy="884439"/>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4C9909AC-5F3D-41C9-A110-20E36F986294}"/>
              </a:ext>
            </a:extLst>
          </p:cNvPr>
          <p:cNvSpPr txBox="1"/>
          <p:nvPr/>
        </p:nvSpPr>
        <p:spPr>
          <a:xfrm>
            <a:off x="8673865" y="5930901"/>
            <a:ext cx="2429593" cy="400110"/>
          </a:xfrm>
          <a:prstGeom prst="rect">
            <a:avLst/>
          </a:prstGeom>
          <a:noFill/>
        </p:spPr>
        <p:txBody>
          <a:bodyPr wrap="square" rtlCol="0">
            <a:spAutoFit/>
          </a:bodyPr>
          <a:lstStyle/>
          <a:p>
            <a:r>
              <a:rPr lang="en-AU" sz="2000" dirty="0"/>
              <a:t>ILAC MRA aligned</a:t>
            </a:r>
          </a:p>
        </p:txBody>
      </p:sp>
    </p:spTree>
    <p:extLst>
      <p:ext uri="{BB962C8B-B14F-4D97-AF65-F5344CB8AC3E}">
        <p14:creationId xmlns:p14="http://schemas.microsoft.com/office/powerpoint/2010/main" val="3674401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9A637-3700-FC8E-7791-FF24BE52D8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9233AE-0A65-D01F-D076-DC3EC38E005D}"/>
              </a:ext>
            </a:extLst>
          </p:cNvPr>
          <p:cNvSpPr txBox="1"/>
          <p:nvPr/>
        </p:nvSpPr>
        <p:spPr>
          <a:xfrm>
            <a:off x="641157" y="378092"/>
            <a:ext cx="8111388" cy="642484"/>
          </a:xfrm>
          <a:prstGeom prst="rect">
            <a:avLst/>
          </a:prstGeom>
          <a:noFill/>
        </p:spPr>
        <p:txBody>
          <a:bodyPr wrap="none" rtlCol="0">
            <a:spAutoFit/>
          </a:bodyPr>
          <a:lstStyle/>
          <a:p>
            <a:r>
              <a:rPr lang="en-AU" sz="3575" b="1" dirty="0">
                <a:solidFill>
                  <a:schemeClr val="accent1">
                    <a:lumMod val="50000"/>
                  </a:schemeClr>
                </a:solidFill>
              </a:rPr>
              <a:t>Challenge #4 – commercial confidentiality</a:t>
            </a:r>
          </a:p>
        </p:txBody>
      </p:sp>
      <p:sp>
        <p:nvSpPr>
          <p:cNvPr id="4121" name="TextBox 4120">
            <a:extLst>
              <a:ext uri="{FF2B5EF4-FFF2-40B4-BE49-F238E27FC236}">
                <a16:creationId xmlns:a16="http://schemas.microsoft.com/office/drawing/2014/main" id="{7B5E449E-E01D-6636-3980-46CBBE8826A0}"/>
              </a:ext>
            </a:extLst>
          </p:cNvPr>
          <p:cNvSpPr txBox="1"/>
          <p:nvPr/>
        </p:nvSpPr>
        <p:spPr>
          <a:xfrm>
            <a:off x="641158" y="1855187"/>
            <a:ext cx="9681937" cy="1384995"/>
          </a:xfrm>
          <a:prstGeom prst="rect">
            <a:avLst/>
          </a:prstGeom>
          <a:noFill/>
        </p:spPr>
        <p:txBody>
          <a:bodyPr wrap="square" rtlCol="0">
            <a:spAutoFit/>
          </a:bodyPr>
          <a:lstStyle/>
          <a:p>
            <a:r>
              <a:rPr lang="en-AU" sz="2800" dirty="0"/>
              <a:t>Whilst “sunlight is the best auditor”, increased transparency also increases risk of leakage of commercially sensitive information. What one party considers confidential, another may not.</a:t>
            </a:r>
            <a:endParaRPr lang="en-AU" sz="2000" dirty="0"/>
          </a:p>
        </p:txBody>
      </p:sp>
    </p:spTree>
    <p:extLst>
      <p:ext uri="{BB962C8B-B14F-4D97-AF65-F5344CB8AC3E}">
        <p14:creationId xmlns:p14="http://schemas.microsoft.com/office/powerpoint/2010/main" val="15802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78268-F908-2E69-88C9-1F1A0D3CFBF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DE5C81C-6B4D-C80C-2FB2-1BA187C9505C}"/>
              </a:ext>
            </a:extLst>
          </p:cNvPr>
          <p:cNvSpPr txBox="1"/>
          <p:nvPr/>
        </p:nvSpPr>
        <p:spPr>
          <a:xfrm>
            <a:off x="641157" y="378092"/>
            <a:ext cx="9012404" cy="642484"/>
          </a:xfrm>
          <a:prstGeom prst="rect">
            <a:avLst/>
          </a:prstGeom>
          <a:noFill/>
        </p:spPr>
        <p:txBody>
          <a:bodyPr wrap="none" rtlCol="0">
            <a:spAutoFit/>
          </a:bodyPr>
          <a:lstStyle/>
          <a:p>
            <a:r>
              <a:rPr lang="en-AU" sz="3575" b="1" dirty="0">
                <a:solidFill>
                  <a:schemeClr val="accent1">
                    <a:lumMod val="50000"/>
                  </a:schemeClr>
                </a:solidFill>
              </a:rPr>
              <a:t>#4 – UNTP includes </a:t>
            </a:r>
            <a:r>
              <a:rPr lang="en-AU" sz="3575" b="1" u="sng" dirty="0">
                <a:solidFill>
                  <a:schemeClr val="accent1">
                    <a:lumMod val="50000"/>
                  </a:schemeClr>
                </a:solidFill>
              </a:rPr>
              <a:t>a privacy &amp; security toolkit</a:t>
            </a:r>
            <a:endParaRPr lang="en-AU" sz="3575" b="1" i="1" u="sng" dirty="0">
              <a:solidFill>
                <a:schemeClr val="accent1">
                  <a:lumMod val="50000"/>
                </a:schemeClr>
              </a:solidFill>
            </a:endParaRPr>
          </a:p>
        </p:txBody>
      </p:sp>
      <p:sp>
        <p:nvSpPr>
          <p:cNvPr id="36" name="TextBox 35">
            <a:extLst>
              <a:ext uri="{FF2B5EF4-FFF2-40B4-BE49-F238E27FC236}">
                <a16:creationId xmlns:a16="http://schemas.microsoft.com/office/drawing/2014/main" id="{7B638D0A-39F4-4797-D0AC-8E2E4594F8C1}"/>
              </a:ext>
            </a:extLst>
          </p:cNvPr>
          <p:cNvSpPr txBox="1"/>
          <p:nvPr/>
        </p:nvSpPr>
        <p:spPr>
          <a:xfrm>
            <a:off x="699046" y="1038780"/>
            <a:ext cx="10860053" cy="954107"/>
          </a:xfrm>
          <a:prstGeom prst="rect">
            <a:avLst/>
          </a:prstGeom>
          <a:noFill/>
        </p:spPr>
        <p:txBody>
          <a:bodyPr wrap="square" rtlCol="0">
            <a:spAutoFit/>
          </a:bodyPr>
          <a:lstStyle/>
          <a:p>
            <a:r>
              <a:rPr lang="en-AU" sz="2800" dirty="0"/>
              <a:t>Six tools that allow UNTP implementers to choose their own balance between confidentiality and transparency.</a:t>
            </a:r>
          </a:p>
        </p:txBody>
      </p:sp>
      <p:sp>
        <p:nvSpPr>
          <p:cNvPr id="50" name="TextBox 49">
            <a:extLst>
              <a:ext uri="{FF2B5EF4-FFF2-40B4-BE49-F238E27FC236}">
                <a16:creationId xmlns:a16="http://schemas.microsoft.com/office/drawing/2014/main" id="{986FD2FD-B86D-6A9B-3C4B-74CAD4A52172}"/>
              </a:ext>
            </a:extLst>
          </p:cNvPr>
          <p:cNvSpPr txBox="1"/>
          <p:nvPr/>
        </p:nvSpPr>
        <p:spPr>
          <a:xfrm>
            <a:off x="9904240" y="2637720"/>
            <a:ext cx="1263476" cy="584775"/>
          </a:xfrm>
          <a:prstGeom prst="rect">
            <a:avLst/>
          </a:prstGeom>
          <a:noFill/>
        </p:spPr>
        <p:txBody>
          <a:bodyPr wrap="square" rtlCol="0">
            <a:spAutoFit/>
          </a:bodyPr>
          <a:lstStyle/>
          <a:p>
            <a:r>
              <a:rPr lang="en-AU" sz="3200" b="1" dirty="0"/>
              <a:t>UNTP</a:t>
            </a:r>
          </a:p>
        </p:txBody>
      </p:sp>
      <p:pic>
        <p:nvPicPr>
          <p:cNvPr id="53" name="Picture 52">
            <a:extLst>
              <a:ext uri="{FF2B5EF4-FFF2-40B4-BE49-F238E27FC236}">
                <a16:creationId xmlns:a16="http://schemas.microsoft.com/office/drawing/2014/main" id="{6B2A8470-0A49-D40E-9352-E51AC3A97AA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89241" y="2494146"/>
            <a:ext cx="1117563" cy="933723"/>
          </a:xfrm>
          <a:prstGeom prst="rect">
            <a:avLst/>
          </a:prstGeom>
        </p:spPr>
      </p:pic>
      <p:sp>
        <p:nvSpPr>
          <p:cNvPr id="74" name="TextBox 73">
            <a:extLst>
              <a:ext uri="{FF2B5EF4-FFF2-40B4-BE49-F238E27FC236}">
                <a16:creationId xmlns:a16="http://schemas.microsoft.com/office/drawing/2014/main" id="{3A4A2512-83B7-3CB6-3F3A-D22C198A5CB2}"/>
              </a:ext>
            </a:extLst>
          </p:cNvPr>
          <p:cNvSpPr txBox="1"/>
          <p:nvPr/>
        </p:nvSpPr>
        <p:spPr>
          <a:xfrm>
            <a:off x="8575398" y="3750284"/>
            <a:ext cx="2880978" cy="1200329"/>
          </a:xfrm>
          <a:prstGeom prst="rect">
            <a:avLst/>
          </a:prstGeom>
          <a:noFill/>
        </p:spPr>
        <p:txBody>
          <a:bodyPr wrap="square" rtlCol="0">
            <a:spAutoFit/>
          </a:bodyPr>
          <a:lstStyle/>
          <a:p>
            <a:r>
              <a:rPr lang="en-AU" sz="2400" dirty="0"/>
              <a:t>Different data needs different levels of protection.</a:t>
            </a:r>
          </a:p>
        </p:txBody>
      </p:sp>
      <p:sp>
        <p:nvSpPr>
          <p:cNvPr id="12" name="Rounded Rectangle 11">
            <a:extLst>
              <a:ext uri="{FF2B5EF4-FFF2-40B4-BE49-F238E27FC236}">
                <a16:creationId xmlns:a16="http://schemas.microsoft.com/office/drawing/2014/main" id="{B1B82894-A1DC-AA56-EC14-594504FBB4CD}"/>
              </a:ext>
            </a:extLst>
          </p:cNvPr>
          <p:cNvSpPr/>
          <p:nvPr/>
        </p:nvSpPr>
        <p:spPr>
          <a:xfrm>
            <a:off x="2299018" y="3608304"/>
            <a:ext cx="1111712" cy="1258670"/>
          </a:xfrm>
          <a:prstGeom prst="roundRect">
            <a:avLst>
              <a:gd name="adj" fmla="val 4449"/>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700"/>
          </a:p>
        </p:txBody>
      </p:sp>
      <p:sp>
        <p:nvSpPr>
          <p:cNvPr id="13" name="Rounded Rectangle 12">
            <a:extLst>
              <a:ext uri="{FF2B5EF4-FFF2-40B4-BE49-F238E27FC236}">
                <a16:creationId xmlns:a16="http://schemas.microsoft.com/office/drawing/2014/main" id="{39B2A032-120E-94BF-9F7A-D483B6B9D758}"/>
              </a:ext>
            </a:extLst>
          </p:cNvPr>
          <p:cNvSpPr/>
          <p:nvPr/>
        </p:nvSpPr>
        <p:spPr>
          <a:xfrm>
            <a:off x="2436758" y="4015065"/>
            <a:ext cx="836118"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Product Information</a:t>
            </a:r>
          </a:p>
        </p:txBody>
      </p:sp>
      <p:sp>
        <p:nvSpPr>
          <p:cNvPr id="14" name="Rounded Rectangle 13">
            <a:extLst>
              <a:ext uri="{FF2B5EF4-FFF2-40B4-BE49-F238E27FC236}">
                <a16:creationId xmlns:a16="http://schemas.microsoft.com/office/drawing/2014/main" id="{757A0BA8-DBB0-D7CC-3E3A-885FC7E362BE}"/>
              </a:ext>
            </a:extLst>
          </p:cNvPr>
          <p:cNvSpPr/>
          <p:nvPr/>
        </p:nvSpPr>
        <p:spPr>
          <a:xfrm>
            <a:off x="2558101" y="4143103"/>
            <a:ext cx="714775"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Provenance Data</a:t>
            </a:r>
          </a:p>
        </p:txBody>
      </p:sp>
      <p:sp>
        <p:nvSpPr>
          <p:cNvPr id="15" name="Rounded Rectangle 14">
            <a:extLst>
              <a:ext uri="{FF2B5EF4-FFF2-40B4-BE49-F238E27FC236}">
                <a16:creationId xmlns:a16="http://schemas.microsoft.com/office/drawing/2014/main" id="{72A5F362-903E-63F1-3E19-555F9E540225}"/>
              </a:ext>
            </a:extLst>
          </p:cNvPr>
          <p:cNvSpPr/>
          <p:nvPr/>
        </p:nvSpPr>
        <p:spPr>
          <a:xfrm>
            <a:off x="2441213" y="4572286"/>
            <a:ext cx="836118"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Item/Batch Data</a:t>
            </a:r>
          </a:p>
        </p:txBody>
      </p:sp>
      <p:sp>
        <p:nvSpPr>
          <p:cNvPr id="16" name="Rounded Rectangle 15">
            <a:extLst>
              <a:ext uri="{FF2B5EF4-FFF2-40B4-BE49-F238E27FC236}">
                <a16:creationId xmlns:a16="http://schemas.microsoft.com/office/drawing/2014/main" id="{1A1C9EE2-BC70-D590-03C1-10E3B20AF931}"/>
              </a:ext>
            </a:extLst>
          </p:cNvPr>
          <p:cNvSpPr/>
          <p:nvPr/>
        </p:nvSpPr>
        <p:spPr>
          <a:xfrm>
            <a:off x="2561761" y="3739701"/>
            <a:ext cx="711116"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Organisation</a:t>
            </a:r>
          </a:p>
        </p:txBody>
      </p:sp>
      <p:sp>
        <p:nvSpPr>
          <p:cNvPr id="17" name="Rounded Rectangle 16">
            <a:extLst>
              <a:ext uri="{FF2B5EF4-FFF2-40B4-BE49-F238E27FC236}">
                <a16:creationId xmlns:a16="http://schemas.microsoft.com/office/drawing/2014/main" id="{0CAE0C07-4DC5-DA8E-E620-29A1B3673F11}"/>
              </a:ext>
            </a:extLst>
          </p:cNvPr>
          <p:cNvSpPr/>
          <p:nvPr/>
        </p:nvSpPr>
        <p:spPr>
          <a:xfrm>
            <a:off x="2561760" y="3876719"/>
            <a:ext cx="711116"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Facility Data</a:t>
            </a:r>
          </a:p>
        </p:txBody>
      </p:sp>
      <p:sp>
        <p:nvSpPr>
          <p:cNvPr id="18" name="TextBox 17">
            <a:extLst>
              <a:ext uri="{FF2B5EF4-FFF2-40B4-BE49-F238E27FC236}">
                <a16:creationId xmlns:a16="http://schemas.microsoft.com/office/drawing/2014/main" id="{4651121F-9169-E7D2-25C3-1403C27E809E}"/>
              </a:ext>
            </a:extLst>
          </p:cNvPr>
          <p:cNvSpPr txBox="1"/>
          <p:nvPr/>
        </p:nvSpPr>
        <p:spPr>
          <a:xfrm>
            <a:off x="2325020" y="3590353"/>
            <a:ext cx="1079142" cy="184666"/>
          </a:xfrm>
          <a:prstGeom prst="rect">
            <a:avLst/>
          </a:prstGeom>
          <a:noFill/>
        </p:spPr>
        <p:txBody>
          <a:bodyPr wrap="none" rtlCol="0" anchor="ctr">
            <a:spAutoFit/>
          </a:bodyPr>
          <a:lstStyle/>
          <a:p>
            <a:pPr algn="ctr"/>
            <a:r>
              <a:rPr lang="en-AU" sz="600" b="1" dirty="0">
                <a:solidFill>
                  <a:schemeClr val="bg1"/>
                </a:solidFill>
              </a:rPr>
              <a:t>UN Digital Product Passport</a:t>
            </a:r>
          </a:p>
        </p:txBody>
      </p:sp>
      <p:cxnSp>
        <p:nvCxnSpPr>
          <p:cNvPr id="19" name="Elbow Connector 18">
            <a:extLst>
              <a:ext uri="{FF2B5EF4-FFF2-40B4-BE49-F238E27FC236}">
                <a16:creationId xmlns:a16="http://schemas.microsoft.com/office/drawing/2014/main" id="{8D331B56-BCB4-B8FA-D28A-2A219DD1FDBE}"/>
              </a:ext>
            </a:extLst>
          </p:cNvPr>
          <p:cNvCxnSpPr>
            <a:cxnSpLocks/>
            <a:stCxn id="16" idx="1"/>
          </p:cNvCxnSpPr>
          <p:nvPr/>
        </p:nvCxnSpPr>
        <p:spPr>
          <a:xfrm rot="10800000" flipV="1">
            <a:off x="2491192" y="3791065"/>
            <a:ext cx="70569" cy="22399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3B154C6B-B0EC-6314-30B0-1290CF7D81B4}"/>
              </a:ext>
            </a:extLst>
          </p:cNvPr>
          <p:cNvCxnSpPr>
            <a:cxnSpLocks/>
            <a:stCxn id="17" idx="1"/>
          </p:cNvCxnSpPr>
          <p:nvPr/>
        </p:nvCxnSpPr>
        <p:spPr>
          <a:xfrm rot="10800000" flipV="1">
            <a:off x="2491192" y="3928083"/>
            <a:ext cx="70569" cy="10272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8DDB1C9-7E5D-AC25-002E-5FCD2C0577DA}"/>
              </a:ext>
            </a:extLst>
          </p:cNvPr>
          <p:cNvCxnSpPr>
            <a:cxnSpLocks/>
            <a:stCxn id="14" idx="1"/>
          </p:cNvCxnSpPr>
          <p:nvPr/>
        </p:nvCxnSpPr>
        <p:spPr>
          <a:xfrm rot="10800000">
            <a:off x="2485886" y="4092366"/>
            <a:ext cx="72214" cy="10210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CD33918C-8022-818C-49AA-2FEBAEB2DA07}"/>
              </a:ext>
            </a:extLst>
          </p:cNvPr>
          <p:cNvCxnSpPr>
            <a:cxnSpLocks/>
            <a:stCxn id="15" idx="1"/>
            <a:endCxn id="13" idx="1"/>
          </p:cNvCxnSpPr>
          <p:nvPr/>
        </p:nvCxnSpPr>
        <p:spPr>
          <a:xfrm rot="10800000">
            <a:off x="2436758" y="4066428"/>
            <a:ext cx="4455" cy="557222"/>
          </a:xfrm>
          <a:prstGeom prst="bentConnector3">
            <a:avLst>
              <a:gd name="adj1" fmla="val 2224865"/>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B43527E8-3D94-4288-9627-DC72BE683476}"/>
              </a:ext>
            </a:extLst>
          </p:cNvPr>
          <p:cNvCxnSpPr>
            <a:cxnSpLocks/>
            <a:stCxn id="39" idx="1"/>
          </p:cNvCxnSpPr>
          <p:nvPr/>
        </p:nvCxnSpPr>
        <p:spPr>
          <a:xfrm rot="10800000">
            <a:off x="2494653" y="4649419"/>
            <a:ext cx="72357" cy="102725"/>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B529555-B40E-338B-23BC-2E653D1D087D}"/>
              </a:ext>
            </a:extLst>
          </p:cNvPr>
          <p:cNvCxnSpPr>
            <a:cxnSpLocks/>
            <a:stCxn id="41" idx="1"/>
          </p:cNvCxnSpPr>
          <p:nvPr/>
        </p:nvCxnSpPr>
        <p:spPr>
          <a:xfrm rot="10800000">
            <a:off x="2496371" y="4398970"/>
            <a:ext cx="72214" cy="7790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CD41969E-3BF8-0268-C934-B6B5EC71A388}"/>
              </a:ext>
            </a:extLst>
          </p:cNvPr>
          <p:cNvCxnSpPr>
            <a:cxnSpLocks/>
            <a:stCxn id="43" idx="1"/>
            <a:endCxn id="13" idx="1"/>
          </p:cNvCxnSpPr>
          <p:nvPr/>
        </p:nvCxnSpPr>
        <p:spPr>
          <a:xfrm rot="10800000">
            <a:off x="2436758" y="4066428"/>
            <a:ext cx="9691" cy="266499"/>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B1D9EE75-D384-CF34-AE59-2C3C979FCC96}"/>
              </a:ext>
            </a:extLst>
          </p:cNvPr>
          <p:cNvSpPr/>
          <p:nvPr/>
        </p:nvSpPr>
        <p:spPr>
          <a:xfrm>
            <a:off x="2591785" y="4719575"/>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39" name="Rounded Rectangle 38">
            <a:extLst>
              <a:ext uri="{FF2B5EF4-FFF2-40B4-BE49-F238E27FC236}">
                <a16:creationId xmlns:a16="http://schemas.microsoft.com/office/drawing/2014/main" id="{BA0B957D-94CF-5662-2713-E41C9013CD63}"/>
              </a:ext>
            </a:extLst>
          </p:cNvPr>
          <p:cNvSpPr/>
          <p:nvPr/>
        </p:nvSpPr>
        <p:spPr>
          <a:xfrm>
            <a:off x="2567010" y="4700781"/>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Traceability Events</a:t>
            </a:r>
          </a:p>
        </p:txBody>
      </p:sp>
      <p:sp>
        <p:nvSpPr>
          <p:cNvPr id="40" name="Rounded Rectangle 39">
            <a:extLst>
              <a:ext uri="{FF2B5EF4-FFF2-40B4-BE49-F238E27FC236}">
                <a16:creationId xmlns:a16="http://schemas.microsoft.com/office/drawing/2014/main" id="{68B23C3A-0B9B-3DD6-9063-F0B4842C545C}"/>
              </a:ext>
            </a:extLst>
          </p:cNvPr>
          <p:cNvSpPr/>
          <p:nvPr/>
        </p:nvSpPr>
        <p:spPr>
          <a:xfrm>
            <a:off x="2591173" y="4447474"/>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41" name="Rounded Rectangle 40">
            <a:extLst>
              <a:ext uri="{FF2B5EF4-FFF2-40B4-BE49-F238E27FC236}">
                <a16:creationId xmlns:a16="http://schemas.microsoft.com/office/drawing/2014/main" id="{C7C003AD-73CF-6A2B-4B76-97D8FF4716A6}"/>
              </a:ext>
            </a:extLst>
          </p:cNvPr>
          <p:cNvSpPr/>
          <p:nvPr/>
        </p:nvSpPr>
        <p:spPr>
          <a:xfrm>
            <a:off x="2568584" y="4425515"/>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ESG Metric Value</a:t>
            </a:r>
          </a:p>
        </p:txBody>
      </p:sp>
      <p:sp>
        <p:nvSpPr>
          <p:cNvPr id="42" name="Rounded Rectangle 41">
            <a:extLst>
              <a:ext uri="{FF2B5EF4-FFF2-40B4-BE49-F238E27FC236}">
                <a16:creationId xmlns:a16="http://schemas.microsoft.com/office/drawing/2014/main" id="{99F8B4CD-8C65-CE08-85FE-D3CC8DA0B873}"/>
              </a:ext>
            </a:extLst>
          </p:cNvPr>
          <p:cNvSpPr/>
          <p:nvPr/>
        </p:nvSpPr>
        <p:spPr>
          <a:xfrm>
            <a:off x="2468417" y="4302112"/>
            <a:ext cx="830881"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43" name="Rounded Rectangle 42">
            <a:extLst>
              <a:ext uri="{FF2B5EF4-FFF2-40B4-BE49-F238E27FC236}">
                <a16:creationId xmlns:a16="http://schemas.microsoft.com/office/drawing/2014/main" id="{AAFC76A2-573C-41EA-FF66-AD1D3CBFCD01}"/>
              </a:ext>
            </a:extLst>
          </p:cNvPr>
          <p:cNvSpPr/>
          <p:nvPr/>
        </p:nvSpPr>
        <p:spPr>
          <a:xfrm>
            <a:off x="2446449" y="4281562"/>
            <a:ext cx="830881"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Sustainability Claims</a:t>
            </a:r>
          </a:p>
        </p:txBody>
      </p:sp>
      <p:cxnSp>
        <p:nvCxnSpPr>
          <p:cNvPr id="45" name="Elbow Connector 44">
            <a:extLst>
              <a:ext uri="{FF2B5EF4-FFF2-40B4-BE49-F238E27FC236}">
                <a16:creationId xmlns:a16="http://schemas.microsoft.com/office/drawing/2014/main" id="{99318217-D3F6-BB14-B193-149A7A599711}"/>
              </a:ext>
            </a:extLst>
          </p:cNvPr>
          <p:cNvCxnSpPr>
            <a:cxnSpLocks/>
          </p:cNvCxnSpPr>
          <p:nvPr/>
        </p:nvCxnSpPr>
        <p:spPr>
          <a:xfrm>
            <a:off x="3275278" y="3939376"/>
            <a:ext cx="24022" cy="386720"/>
          </a:xfrm>
          <a:prstGeom prst="bentConnector3">
            <a:avLst>
              <a:gd name="adj1" fmla="val 382031"/>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4" name="Picture 6" descr="Digital Certificate Icon Vector Images (over 8,400)">
            <a:extLst>
              <a:ext uri="{FF2B5EF4-FFF2-40B4-BE49-F238E27FC236}">
                <a16:creationId xmlns:a16="http://schemas.microsoft.com/office/drawing/2014/main" id="{AB0AC82F-EAFD-3193-5030-0862B3E2707C}"/>
              </a:ext>
            </a:extLst>
          </p:cNvPr>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a:ext>
            </a:extLst>
          </a:blip>
          <a:srcRect/>
          <a:stretch/>
        </p:blipFill>
        <p:spPr bwMode="auto">
          <a:xfrm>
            <a:off x="3307631" y="4762781"/>
            <a:ext cx="215465" cy="187234"/>
          </a:xfrm>
          <a:prstGeom prst="ellipse">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DF1DA94B-7688-B6B6-1C56-D326A6ACDE28}"/>
              </a:ext>
            </a:extLst>
          </p:cNvPr>
          <p:cNvSpPr/>
          <p:nvPr/>
        </p:nvSpPr>
        <p:spPr>
          <a:xfrm>
            <a:off x="2270889" y="5120102"/>
            <a:ext cx="1165059" cy="1111946"/>
          </a:xfrm>
          <a:prstGeom prst="roundRect">
            <a:avLst>
              <a:gd name="adj" fmla="val 4449"/>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700"/>
          </a:p>
        </p:txBody>
      </p:sp>
      <p:sp>
        <p:nvSpPr>
          <p:cNvPr id="5" name="Rounded Rectangle 4">
            <a:extLst>
              <a:ext uri="{FF2B5EF4-FFF2-40B4-BE49-F238E27FC236}">
                <a16:creationId xmlns:a16="http://schemas.microsoft.com/office/drawing/2014/main" id="{63A0F831-43E8-4956-6D66-9DB01A9859E2}"/>
              </a:ext>
            </a:extLst>
          </p:cNvPr>
          <p:cNvSpPr/>
          <p:nvPr/>
        </p:nvSpPr>
        <p:spPr>
          <a:xfrm>
            <a:off x="2443109" y="5479446"/>
            <a:ext cx="79332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Conformity Attestation</a:t>
            </a:r>
          </a:p>
        </p:txBody>
      </p:sp>
      <p:sp>
        <p:nvSpPr>
          <p:cNvPr id="7" name="Rounded Rectangle 6">
            <a:extLst>
              <a:ext uri="{FF2B5EF4-FFF2-40B4-BE49-F238E27FC236}">
                <a16:creationId xmlns:a16="http://schemas.microsoft.com/office/drawing/2014/main" id="{98780894-7169-12CE-2164-2E8EFCEC6451}"/>
              </a:ext>
            </a:extLst>
          </p:cNvPr>
          <p:cNvSpPr/>
          <p:nvPr/>
        </p:nvSpPr>
        <p:spPr>
          <a:xfrm>
            <a:off x="2558242" y="5592559"/>
            <a:ext cx="67819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Assessment Body</a:t>
            </a:r>
          </a:p>
        </p:txBody>
      </p:sp>
      <p:sp>
        <p:nvSpPr>
          <p:cNvPr id="9" name="Rounded Rectangle 8">
            <a:extLst>
              <a:ext uri="{FF2B5EF4-FFF2-40B4-BE49-F238E27FC236}">
                <a16:creationId xmlns:a16="http://schemas.microsoft.com/office/drawing/2014/main" id="{BE81EDCF-F50A-EFB5-331B-DA6F579A1157}"/>
              </a:ext>
            </a:extLst>
          </p:cNvPr>
          <p:cNvSpPr/>
          <p:nvPr/>
        </p:nvSpPr>
        <p:spPr>
          <a:xfrm>
            <a:off x="2561714" y="5236183"/>
            <a:ext cx="67472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Accreditation</a:t>
            </a:r>
          </a:p>
        </p:txBody>
      </p:sp>
      <p:sp>
        <p:nvSpPr>
          <p:cNvPr id="10" name="Rounded Rectangle 9">
            <a:extLst>
              <a:ext uri="{FF2B5EF4-FFF2-40B4-BE49-F238E27FC236}">
                <a16:creationId xmlns:a16="http://schemas.microsoft.com/office/drawing/2014/main" id="{0A5E75C2-70E6-7E36-356C-E06B67DAC74B}"/>
              </a:ext>
            </a:extLst>
          </p:cNvPr>
          <p:cNvSpPr/>
          <p:nvPr/>
        </p:nvSpPr>
        <p:spPr>
          <a:xfrm>
            <a:off x="2561714" y="5357228"/>
            <a:ext cx="67472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Scheme or Regulation</a:t>
            </a:r>
          </a:p>
        </p:txBody>
      </p:sp>
      <p:sp>
        <p:nvSpPr>
          <p:cNvPr id="21" name="TextBox 20">
            <a:extLst>
              <a:ext uri="{FF2B5EF4-FFF2-40B4-BE49-F238E27FC236}">
                <a16:creationId xmlns:a16="http://schemas.microsoft.com/office/drawing/2014/main" id="{4DFDD76B-22DD-3DEF-EC9B-AA3C780FB208}"/>
              </a:ext>
            </a:extLst>
          </p:cNvPr>
          <p:cNvSpPr txBox="1"/>
          <p:nvPr/>
        </p:nvSpPr>
        <p:spPr>
          <a:xfrm>
            <a:off x="2320859" y="5093424"/>
            <a:ext cx="1056378" cy="184666"/>
          </a:xfrm>
          <a:prstGeom prst="rect">
            <a:avLst/>
          </a:prstGeom>
          <a:noFill/>
        </p:spPr>
        <p:txBody>
          <a:bodyPr wrap="none" lIns="0" rIns="0" rtlCol="0" anchor="ctr">
            <a:spAutoFit/>
          </a:bodyPr>
          <a:lstStyle/>
          <a:p>
            <a:pPr algn="ctr"/>
            <a:r>
              <a:rPr lang="en-AU" sz="600" b="1" dirty="0">
                <a:solidFill>
                  <a:schemeClr val="bg1"/>
                </a:solidFill>
              </a:rPr>
              <a:t>UN Digital Conformity Credential</a:t>
            </a:r>
          </a:p>
        </p:txBody>
      </p:sp>
      <p:cxnSp>
        <p:nvCxnSpPr>
          <p:cNvPr id="22" name="Elbow Connector 21">
            <a:extLst>
              <a:ext uri="{FF2B5EF4-FFF2-40B4-BE49-F238E27FC236}">
                <a16:creationId xmlns:a16="http://schemas.microsoft.com/office/drawing/2014/main" id="{3ABDD4CE-EC40-6229-CAFB-73F7E8485D2F}"/>
              </a:ext>
            </a:extLst>
          </p:cNvPr>
          <p:cNvCxnSpPr>
            <a:cxnSpLocks/>
            <a:stCxn id="9" idx="1"/>
          </p:cNvCxnSpPr>
          <p:nvPr/>
        </p:nvCxnSpPr>
        <p:spPr>
          <a:xfrm rot="10800000" flipV="1">
            <a:off x="2494758" y="5281558"/>
            <a:ext cx="66956" cy="197887"/>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BEF4448B-803A-97CC-B91F-7D08A85B88A4}"/>
              </a:ext>
            </a:extLst>
          </p:cNvPr>
          <p:cNvCxnSpPr>
            <a:cxnSpLocks/>
            <a:stCxn id="10" idx="1"/>
          </p:cNvCxnSpPr>
          <p:nvPr/>
        </p:nvCxnSpPr>
        <p:spPr>
          <a:xfrm rot="10800000" flipV="1">
            <a:off x="2494757" y="5402604"/>
            <a:ext cx="66956" cy="9075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8FF50578-AF3D-B6DE-766C-12E4B2A7D94B}"/>
              </a:ext>
            </a:extLst>
          </p:cNvPr>
          <p:cNvCxnSpPr>
            <a:cxnSpLocks/>
            <a:stCxn id="7" idx="1"/>
          </p:cNvCxnSpPr>
          <p:nvPr/>
        </p:nvCxnSpPr>
        <p:spPr>
          <a:xfrm rot="10800000">
            <a:off x="2489723" y="5547737"/>
            <a:ext cx="68519" cy="9019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12FB97E9-8BBD-BEFE-6084-7E93C05CC904}"/>
              </a:ext>
            </a:extLst>
          </p:cNvPr>
          <p:cNvCxnSpPr>
            <a:cxnSpLocks/>
            <a:stCxn id="52" idx="1"/>
          </p:cNvCxnSpPr>
          <p:nvPr/>
        </p:nvCxnSpPr>
        <p:spPr>
          <a:xfrm rot="10800000">
            <a:off x="2489723" y="5827992"/>
            <a:ext cx="76973" cy="302613"/>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D2B40AF7-A381-DBEC-CC9C-4DFC582316D7}"/>
              </a:ext>
            </a:extLst>
          </p:cNvPr>
          <p:cNvCxnSpPr>
            <a:cxnSpLocks/>
            <a:stCxn id="56" idx="1"/>
          </p:cNvCxnSpPr>
          <p:nvPr/>
        </p:nvCxnSpPr>
        <p:spPr>
          <a:xfrm rot="10800000">
            <a:off x="2499670" y="5818600"/>
            <a:ext cx="68518" cy="6882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44F87CF7-E8F7-D134-4E7C-2B91B06679FE}"/>
              </a:ext>
            </a:extLst>
          </p:cNvPr>
          <p:cNvCxnSpPr>
            <a:cxnSpLocks/>
            <a:stCxn id="58" idx="1"/>
            <a:endCxn id="5" idx="1"/>
          </p:cNvCxnSpPr>
          <p:nvPr/>
        </p:nvCxnSpPr>
        <p:spPr>
          <a:xfrm rot="10800000">
            <a:off x="2443109" y="5524822"/>
            <a:ext cx="9196" cy="235432"/>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F349EBD6-E7F7-5BCD-9B25-DF8EF536D5A4}"/>
              </a:ext>
            </a:extLst>
          </p:cNvPr>
          <p:cNvSpPr/>
          <p:nvPr/>
        </p:nvSpPr>
        <p:spPr>
          <a:xfrm>
            <a:off x="2590202" y="6101831"/>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52" name="Rounded Rectangle 51">
            <a:extLst>
              <a:ext uri="{FF2B5EF4-FFF2-40B4-BE49-F238E27FC236}">
                <a16:creationId xmlns:a16="http://schemas.microsoft.com/office/drawing/2014/main" id="{C3F9E3C4-5546-0D96-5296-980C5A88866C}"/>
              </a:ext>
            </a:extLst>
          </p:cNvPr>
          <p:cNvSpPr/>
          <p:nvPr/>
        </p:nvSpPr>
        <p:spPr>
          <a:xfrm>
            <a:off x="2566695" y="6085229"/>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Assessed values</a:t>
            </a:r>
          </a:p>
        </p:txBody>
      </p:sp>
      <p:sp>
        <p:nvSpPr>
          <p:cNvPr id="55" name="Rounded Rectangle 54">
            <a:extLst>
              <a:ext uri="{FF2B5EF4-FFF2-40B4-BE49-F238E27FC236}">
                <a16:creationId xmlns:a16="http://schemas.microsoft.com/office/drawing/2014/main" id="{7B4ECF39-FED0-16A5-C640-DDF0D78C9BD6}"/>
              </a:ext>
            </a:extLst>
          </p:cNvPr>
          <p:cNvSpPr/>
          <p:nvPr/>
        </p:nvSpPr>
        <p:spPr>
          <a:xfrm>
            <a:off x="2589621" y="5861449"/>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56" name="Rounded Rectangle 55">
            <a:extLst>
              <a:ext uri="{FF2B5EF4-FFF2-40B4-BE49-F238E27FC236}">
                <a16:creationId xmlns:a16="http://schemas.microsoft.com/office/drawing/2014/main" id="{833589BF-B346-3A99-4D5F-F4B3FF35BBD1}"/>
              </a:ext>
            </a:extLst>
          </p:cNvPr>
          <p:cNvSpPr/>
          <p:nvPr/>
        </p:nvSpPr>
        <p:spPr>
          <a:xfrm>
            <a:off x="2568188" y="5842050"/>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Products / Facilities</a:t>
            </a:r>
          </a:p>
        </p:txBody>
      </p:sp>
      <p:sp>
        <p:nvSpPr>
          <p:cNvPr id="57" name="Rounded Rectangle 56">
            <a:extLst>
              <a:ext uri="{FF2B5EF4-FFF2-40B4-BE49-F238E27FC236}">
                <a16:creationId xmlns:a16="http://schemas.microsoft.com/office/drawing/2014/main" id="{152330EB-2FEB-0FA1-1FFB-803B7603B2BB}"/>
              </a:ext>
            </a:extLst>
          </p:cNvPr>
          <p:cNvSpPr/>
          <p:nvPr/>
        </p:nvSpPr>
        <p:spPr>
          <a:xfrm>
            <a:off x="2473149" y="5733032"/>
            <a:ext cx="78835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58" name="Rounded Rectangle 57">
            <a:extLst>
              <a:ext uri="{FF2B5EF4-FFF2-40B4-BE49-F238E27FC236}">
                <a16:creationId xmlns:a16="http://schemas.microsoft.com/office/drawing/2014/main" id="{ADB66F87-9C7C-A1A2-C1CC-DC265D84A088}"/>
              </a:ext>
            </a:extLst>
          </p:cNvPr>
          <p:cNvSpPr/>
          <p:nvPr/>
        </p:nvSpPr>
        <p:spPr>
          <a:xfrm>
            <a:off x="2452305" y="5714879"/>
            <a:ext cx="78835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Conformity Assessment</a:t>
            </a:r>
          </a:p>
        </p:txBody>
      </p:sp>
      <p:cxnSp>
        <p:nvCxnSpPr>
          <p:cNvPr id="61" name="Elbow Connector 60">
            <a:extLst>
              <a:ext uri="{FF2B5EF4-FFF2-40B4-BE49-F238E27FC236}">
                <a16:creationId xmlns:a16="http://schemas.microsoft.com/office/drawing/2014/main" id="{D529AA16-616B-D54B-80F6-3699188F6B97}"/>
              </a:ext>
            </a:extLst>
          </p:cNvPr>
          <p:cNvCxnSpPr>
            <a:cxnSpLocks/>
            <a:stCxn id="10" idx="3"/>
            <a:endCxn id="65" idx="3"/>
          </p:cNvCxnSpPr>
          <p:nvPr/>
        </p:nvCxnSpPr>
        <p:spPr>
          <a:xfrm>
            <a:off x="3236435" y="5402604"/>
            <a:ext cx="6788" cy="607660"/>
          </a:xfrm>
          <a:prstGeom prst="bentConnector3">
            <a:avLst>
              <a:gd name="adj1" fmla="val 124730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2" name="Picture 6" descr="Digital Certificate Icon Vector Images (over 8,400)">
            <a:extLst>
              <a:ext uri="{FF2B5EF4-FFF2-40B4-BE49-F238E27FC236}">
                <a16:creationId xmlns:a16="http://schemas.microsoft.com/office/drawing/2014/main" id="{3C087A35-9F77-A749-2936-91DA49AC8CC9}"/>
              </a:ext>
            </a:extLst>
          </p:cNvPr>
          <p:cNvPicPr>
            <a:picLocks noChangeAspect="1" noChangeArrowheads="1"/>
          </p:cNvPicPr>
          <p:nvPr/>
        </p:nvPicPr>
        <p:blipFill rotWithShape="1">
          <a:blip r:embed="rId5" cstate="print">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3318658" y="6140823"/>
            <a:ext cx="204438" cy="165407"/>
          </a:xfrm>
          <a:prstGeom prst="ellipse">
            <a:avLst/>
          </a:prstGeom>
          <a:noFill/>
          <a:extLst>
            <a:ext uri="{909E8E84-426E-40DD-AFC4-6F175D3DCCD1}">
              <a14:hiddenFill xmlns:a14="http://schemas.microsoft.com/office/drawing/2010/main">
                <a:solidFill>
                  <a:srgbClr val="FFFFFF"/>
                </a:solidFill>
              </a14:hiddenFill>
            </a:ext>
          </a:extLst>
        </p:spPr>
      </p:pic>
      <p:sp>
        <p:nvSpPr>
          <p:cNvPr id="64" name="Rounded Rectangle 63">
            <a:extLst>
              <a:ext uri="{FF2B5EF4-FFF2-40B4-BE49-F238E27FC236}">
                <a16:creationId xmlns:a16="http://schemas.microsoft.com/office/drawing/2014/main" id="{F99C8B30-B539-8F45-7D2A-AC4E14BC37A0}"/>
              </a:ext>
            </a:extLst>
          </p:cNvPr>
          <p:cNvSpPr/>
          <p:nvPr/>
        </p:nvSpPr>
        <p:spPr>
          <a:xfrm>
            <a:off x="2590690" y="5984288"/>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65" name="Rounded Rectangle 64">
            <a:extLst>
              <a:ext uri="{FF2B5EF4-FFF2-40B4-BE49-F238E27FC236}">
                <a16:creationId xmlns:a16="http://schemas.microsoft.com/office/drawing/2014/main" id="{FA088D1D-E110-B8C7-8939-EBFC40C7B4D1}"/>
              </a:ext>
            </a:extLst>
          </p:cNvPr>
          <p:cNvSpPr/>
          <p:nvPr/>
        </p:nvSpPr>
        <p:spPr>
          <a:xfrm>
            <a:off x="2569256" y="5964889"/>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Criteria / Metrics</a:t>
            </a:r>
          </a:p>
        </p:txBody>
      </p:sp>
      <p:cxnSp>
        <p:nvCxnSpPr>
          <p:cNvPr id="70" name="Elbow Connector 69">
            <a:extLst>
              <a:ext uri="{FF2B5EF4-FFF2-40B4-BE49-F238E27FC236}">
                <a16:creationId xmlns:a16="http://schemas.microsoft.com/office/drawing/2014/main" id="{FEF549BC-3C53-321B-7CEE-069BF4B11BA2}"/>
              </a:ext>
            </a:extLst>
          </p:cNvPr>
          <p:cNvCxnSpPr>
            <a:cxnSpLocks/>
            <a:stCxn id="65" idx="1"/>
          </p:cNvCxnSpPr>
          <p:nvPr/>
        </p:nvCxnSpPr>
        <p:spPr>
          <a:xfrm rot="10800000">
            <a:off x="2495858" y="5811417"/>
            <a:ext cx="73398" cy="19884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DA3D1F9-E08C-B69B-4808-077F019F37FF}"/>
              </a:ext>
            </a:extLst>
          </p:cNvPr>
          <p:cNvCxnSpPr>
            <a:cxnSpLocks/>
          </p:cNvCxnSpPr>
          <p:nvPr/>
        </p:nvCxnSpPr>
        <p:spPr>
          <a:xfrm flipV="1">
            <a:off x="2867327" y="3391848"/>
            <a:ext cx="0" cy="165105"/>
          </a:xfrm>
          <a:prstGeom prst="straightConnector1">
            <a:avLst/>
          </a:prstGeom>
          <a:ln w="28575">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6AA78D-2170-4CEB-E897-5633548DC2C3}"/>
              </a:ext>
            </a:extLst>
          </p:cNvPr>
          <p:cNvCxnSpPr>
            <a:cxnSpLocks/>
          </p:cNvCxnSpPr>
          <p:nvPr/>
        </p:nvCxnSpPr>
        <p:spPr>
          <a:xfrm>
            <a:off x="2876554" y="4887934"/>
            <a:ext cx="0" cy="208556"/>
          </a:xfrm>
          <a:prstGeom prst="straightConnector1">
            <a:avLst/>
          </a:prstGeom>
          <a:ln w="28575">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13B26-3582-86B4-F731-6A36F9912738}"/>
              </a:ext>
            </a:extLst>
          </p:cNvPr>
          <p:cNvSpPr txBox="1"/>
          <p:nvPr/>
        </p:nvSpPr>
        <p:spPr>
          <a:xfrm>
            <a:off x="768040" y="2379332"/>
            <a:ext cx="1512834" cy="923330"/>
          </a:xfrm>
          <a:prstGeom prst="rect">
            <a:avLst/>
          </a:prstGeom>
          <a:noFill/>
        </p:spPr>
        <p:txBody>
          <a:bodyPr wrap="square" rtlCol="0">
            <a:spAutoFit/>
          </a:bodyPr>
          <a:lstStyle/>
          <a:p>
            <a:r>
              <a:rPr lang="en-AU" b="1" dirty="0"/>
              <a:t>UNTP Traceability Events</a:t>
            </a:r>
          </a:p>
        </p:txBody>
      </p:sp>
      <p:sp>
        <p:nvSpPr>
          <p:cNvPr id="91" name="TextBox 90">
            <a:extLst>
              <a:ext uri="{FF2B5EF4-FFF2-40B4-BE49-F238E27FC236}">
                <a16:creationId xmlns:a16="http://schemas.microsoft.com/office/drawing/2014/main" id="{F17389EC-BF47-9D7F-05DD-607F202662FC}"/>
              </a:ext>
            </a:extLst>
          </p:cNvPr>
          <p:cNvSpPr txBox="1"/>
          <p:nvPr/>
        </p:nvSpPr>
        <p:spPr>
          <a:xfrm>
            <a:off x="792097" y="3704118"/>
            <a:ext cx="1512834" cy="923330"/>
          </a:xfrm>
          <a:prstGeom prst="rect">
            <a:avLst/>
          </a:prstGeom>
          <a:noFill/>
        </p:spPr>
        <p:txBody>
          <a:bodyPr wrap="square" rtlCol="0">
            <a:spAutoFit/>
          </a:bodyPr>
          <a:lstStyle/>
          <a:p>
            <a:r>
              <a:rPr lang="en-AU" b="1" dirty="0"/>
              <a:t>UNTP Product Passports</a:t>
            </a:r>
          </a:p>
        </p:txBody>
      </p:sp>
      <p:sp>
        <p:nvSpPr>
          <p:cNvPr id="92" name="TextBox 91">
            <a:extLst>
              <a:ext uri="{FF2B5EF4-FFF2-40B4-BE49-F238E27FC236}">
                <a16:creationId xmlns:a16="http://schemas.microsoft.com/office/drawing/2014/main" id="{54B5A7FA-5C0E-9E7F-89A6-92F6BDDA7607}"/>
              </a:ext>
            </a:extLst>
          </p:cNvPr>
          <p:cNvSpPr txBox="1"/>
          <p:nvPr/>
        </p:nvSpPr>
        <p:spPr>
          <a:xfrm>
            <a:off x="792097" y="5207275"/>
            <a:ext cx="1512834" cy="923330"/>
          </a:xfrm>
          <a:prstGeom prst="rect">
            <a:avLst/>
          </a:prstGeom>
          <a:noFill/>
        </p:spPr>
        <p:txBody>
          <a:bodyPr wrap="square" rtlCol="0">
            <a:spAutoFit/>
          </a:bodyPr>
          <a:lstStyle/>
          <a:p>
            <a:r>
              <a:rPr lang="en-AU" b="1" dirty="0"/>
              <a:t>UNTP Conformity Credentials</a:t>
            </a:r>
          </a:p>
        </p:txBody>
      </p:sp>
      <p:grpSp>
        <p:nvGrpSpPr>
          <p:cNvPr id="100" name="Group 99">
            <a:extLst>
              <a:ext uri="{FF2B5EF4-FFF2-40B4-BE49-F238E27FC236}">
                <a16:creationId xmlns:a16="http://schemas.microsoft.com/office/drawing/2014/main" id="{43D9DE9F-4C82-40A6-7389-84B11E3E872A}"/>
              </a:ext>
            </a:extLst>
          </p:cNvPr>
          <p:cNvGrpSpPr/>
          <p:nvPr/>
        </p:nvGrpSpPr>
        <p:grpSpPr>
          <a:xfrm>
            <a:off x="5046927" y="2332073"/>
            <a:ext cx="2985069" cy="3827512"/>
            <a:chOff x="4374732" y="2029749"/>
            <a:chExt cx="3234650" cy="4330610"/>
          </a:xfrm>
        </p:grpSpPr>
        <p:sp>
          <p:nvSpPr>
            <p:cNvPr id="93" name="Rounded Rectangle 92">
              <a:extLst>
                <a:ext uri="{FF2B5EF4-FFF2-40B4-BE49-F238E27FC236}">
                  <a16:creationId xmlns:a16="http://schemas.microsoft.com/office/drawing/2014/main" id="{6C3708FA-7BDB-9D0F-ABF4-6CF055EA941C}"/>
                </a:ext>
              </a:extLst>
            </p:cNvPr>
            <p:cNvSpPr/>
            <p:nvPr/>
          </p:nvSpPr>
          <p:spPr>
            <a:xfrm>
              <a:off x="4379495" y="2029749"/>
              <a:ext cx="3229887" cy="581951"/>
            </a:xfrm>
            <a:prstGeom prst="roundRect">
              <a:avLst/>
            </a:prstGeom>
            <a:solidFill>
              <a:schemeClr val="accent2">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600" b="1" dirty="0">
                  <a:solidFill>
                    <a:srgbClr val="C00000"/>
                  </a:solidFill>
                </a:rPr>
                <a:t>Don’t share what doesn’t provide value</a:t>
              </a:r>
            </a:p>
          </p:txBody>
        </p:sp>
        <p:sp>
          <p:nvSpPr>
            <p:cNvPr id="94" name="Rounded Rectangle 93">
              <a:extLst>
                <a:ext uri="{FF2B5EF4-FFF2-40B4-BE49-F238E27FC236}">
                  <a16:creationId xmlns:a16="http://schemas.microsoft.com/office/drawing/2014/main" id="{95EC8334-4B78-ECCA-DAB5-2F3F306178E3}"/>
                </a:ext>
              </a:extLst>
            </p:cNvPr>
            <p:cNvSpPr/>
            <p:nvPr/>
          </p:nvSpPr>
          <p:spPr>
            <a:xfrm>
              <a:off x="4377908" y="2779481"/>
              <a:ext cx="3229887" cy="581951"/>
            </a:xfrm>
            <a:prstGeom prst="roundRect">
              <a:avLst/>
            </a:prstGeom>
            <a:solidFill>
              <a:schemeClr val="accent2">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600" b="1" dirty="0">
                  <a:solidFill>
                    <a:srgbClr val="C00000"/>
                  </a:solidFill>
                </a:rPr>
                <a:t>Easily share genuinely public data</a:t>
              </a:r>
            </a:p>
          </p:txBody>
        </p:sp>
        <p:sp>
          <p:nvSpPr>
            <p:cNvPr id="95" name="Rounded Rectangle 94">
              <a:extLst>
                <a:ext uri="{FF2B5EF4-FFF2-40B4-BE49-F238E27FC236}">
                  <a16:creationId xmlns:a16="http://schemas.microsoft.com/office/drawing/2014/main" id="{5872AC66-FDB6-5DEF-FB34-0823EF28D8C5}"/>
                </a:ext>
              </a:extLst>
            </p:cNvPr>
            <p:cNvSpPr/>
            <p:nvPr/>
          </p:nvSpPr>
          <p:spPr>
            <a:xfrm>
              <a:off x="4376321" y="3529213"/>
              <a:ext cx="3229887" cy="581951"/>
            </a:xfrm>
            <a:prstGeom prst="roundRect">
              <a:avLst/>
            </a:prstGeom>
            <a:solidFill>
              <a:schemeClr val="accent2">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600" b="1" dirty="0">
                  <a:solidFill>
                    <a:srgbClr val="C00000"/>
                  </a:solidFill>
                </a:rPr>
                <a:t>If you’ve got the goods, you can see the data</a:t>
              </a:r>
            </a:p>
          </p:txBody>
        </p:sp>
        <p:sp>
          <p:nvSpPr>
            <p:cNvPr id="96" name="Rounded Rectangle 95">
              <a:extLst>
                <a:ext uri="{FF2B5EF4-FFF2-40B4-BE49-F238E27FC236}">
                  <a16:creationId xmlns:a16="http://schemas.microsoft.com/office/drawing/2014/main" id="{5D7141EE-5FB0-C18F-88ED-614739717BA8}"/>
                </a:ext>
              </a:extLst>
            </p:cNvPr>
            <p:cNvSpPr/>
            <p:nvPr/>
          </p:nvSpPr>
          <p:spPr>
            <a:xfrm>
              <a:off x="4374734" y="4278945"/>
              <a:ext cx="3229887" cy="581951"/>
            </a:xfrm>
            <a:prstGeom prst="roundRect">
              <a:avLst/>
            </a:prstGeom>
            <a:solidFill>
              <a:schemeClr val="accent2">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600" b="1" dirty="0">
                  <a:solidFill>
                    <a:srgbClr val="C00000"/>
                  </a:solidFill>
                </a:rPr>
                <a:t>Anyone that’s been given a secret key can see it</a:t>
              </a:r>
            </a:p>
          </p:txBody>
        </p:sp>
        <p:sp>
          <p:nvSpPr>
            <p:cNvPr id="97" name="Rounded Rectangle 96">
              <a:extLst>
                <a:ext uri="{FF2B5EF4-FFF2-40B4-BE49-F238E27FC236}">
                  <a16:creationId xmlns:a16="http://schemas.microsoft.com/office/drawing/2014/main" id="{5B8737DD-1B89-6BD5-62D3-47090F9661B1}"/>
                </a:ext>
              </a:extLst>
            </p:cNvPr>
            <p:cNvSpPr/>
            <p:nvPr/>
          </p:nvSpPr>
          <p:spPr>
            <a:xfrm>
              <a:off x="4374733" y="5028677"/>
              <a:ext cx="3229887" cy="581951"/>
            </a:xfrm>
            <a:prstGeom prst="roundRect">
              <a:avLst/>
            </a:prstGeom>
            <a:solidFill>
              <a:schemeClr val="accent2">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600" b="1" dirty="0">
                  <a:solidFill>
                    <a:srgbClr val="C00000"/>
                  </a:solidFill>
                </a:rPr>
                <a:t>You need to ask me if you want  to see the data</a:t>
              </a:r>
            </a:p>
          </p:txBody>
        </p:sp>
        <p:sp>
          <p:nvSpPr>
            <p:cNvPr id="98" name="Rounded Rectangle 97">
              <a:extLst>
                <a:ext uri="{FF2B5EF4-FFF2-40B4-BE49-F238E27FC236}">
                  <a16:creationId xmlns:a16="http://schemas.microsoft.com/office/drawing/2014/main" id="{E1049CAA-8DEA-05D3-F871-8D5C60F14F1D}"/>
                </a:ext>
              </a:extLst>
            </p:cNvPr>
            <p:cNvSpPr/>
            <p:nvPr/>
          </p:nvSpPr>
          <p:spPr>
            <a:xfrm>
              <a:off x="4374732" y="5778408"/>
              <a:ext cx="3229887" cy="581951"/>
            </a:xfrm>
            <a:prstGeom prst="roundRect">
              <a:avLst/>
            </a:prstGeom>
            <a:solidFill>
              <a:schemeClr val="accent2">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600" b="1" dirty="0">
                  <a:solidFill>
                    <a:srgbClr val="C00000"/>
                  </a:solidFill>
                </a:rPr>
                <a:t>Selective redaction – black out what you don’t want to share</a:t>
              </a:r>
            </a:p>
          </p:txBody>
        </p:sp>
      </p:grpSp>
      <p:sp>
        <p:nvSpPr>
          <p:cNvPr id="101" name="Oval 100">
            <a:extLst>
              <a:ext uri="{FF2B5EF4-FFF2-40B4-BE49-F238E27FC236}">
                <a16:creationId xmlns:a16="http://schemas.microsoft.com/office/drawing/2014/main" id="{09235C76-A580-A74B-1759-6B3BBED6108A}"/>
              </a:ext>
            </a:extLst>
          </p:cNvPr>
          <p:cNvSpPr/>
          <p:nvPr/>
        </p:nvSpPr>
        <p:spPr>
          <a:xfrm>
            <a:off x="7859159" y="2228514"/>
            <a:ext cx="336884" cy="287575"/>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t>1</a:t>
            </a:r>
          </a:p>
        </p:txBody>
      </p:sp>
      <p:sp>
        <p:nvSpPr>
          <p:cNvPr id="102" name="Oval 101">
            <a:extLst>
              <a:ext uri="{FF2B5EF4-FFF2-40B4-BE49-F238E27FC236}">
                <a16:creationId xmlns:a16="http://schemas.microsoft.com/office/drawing/2014/main" id="{BEF87B25-1FEE-142F-2445-34667C7D7790}"/>
              </a:ext>
            </a:extLst>
          </p:cNvPr>
          <p:cNvSpPr/>
          <p:nvPr/>
        </p:nvSpPr>
        <p:spPr>
          <a:xfrm>
            <a:off x="7867818" y="2853231"/>
            <a:ext cx="336884" cy="287575"/>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t>2</a:t>
            </a:r>
          </a:p>
        </p:txBody>
      </p:sp>
      <p:sp>
        <p:nvSpPr>
          <p:cNvPr id="103" name="Oval 102">
            <a:extLst>
              <a:ext uri="{FF2B5EF4-FFF2-40B4-BE49-F238E27FC236}">
                <a16:creationId xmlns:a16="http://schemas.microsoft.com/office/drawing/2014/main" id="{62553EE6-198F-CB42-939D-B2605BD5621E}"/>
              </a:ext>
            </a:extLst>
          </p:cNvPr>
          <p:cNvSpPr/>
          <p:nvPr/>
        </p:nvSpPr>
        <p:spPr>
          <a:xfrm>
            <a:off x="7898255" y="3562553"/>
            <a:ext cx="336884" cy="287575"/>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t>3</a:t>
            </a:r>
          </a:p>
        </p:txBody>
      </p:sp>
      <p:sp>
        <p:nvSpPr>
          <p:cNvPr id="104" name="Oval 103">
            <a:extLst>
              <a:ext uri="{FF2B5EF4-FFF2-40B4-BE49-F238E27FC236}">
                <a16:creationId xmlns:a16="http://schemas.microsoft.com/office/drawing/2014/main" id="{1805F3F2-11AD-8D2F-6E07-FDB5EF8974DA}"/>
              </a:ext>
            </a:extLst>
          </p:cNvPr>
          <p:cNvSpPr/>
          <p:nvPr/>
        </p:nvSpPr>
        <p:spPr>
          <a:xfrm>
            <a:off x="7888411" y="4217518"/>
            <a:ext cx="336884" cy="287575"/>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t>4</a:t>
            </a:r>
          </a:p>
        </p:txBody>
      </p:sp>
      <p:sp>
        <p:nvSpPr>
          <p:cNvPr id="105" name="Oval 104">
            <a:extLst>
              <a:ext uri="{FF2B5EF4-FFF2-40B4-BE49-F238E27FC236}">
                <a16:creationId xmlns:a16="http://schemas.microsoft.com/office/drawing/2014/main" id="{98E70012-6441-0582-D9D1-5D62C80826F6}"/>
              </a:ext>
            </a:extLst>
          </p:cNvPr>
          <p:cNvSpPr/>
          <p:nvPr/>
        </p:nvSpPr>
        <p:spPr>
          <a:xfrm>
            <a:off x="7898255" y="4929329"/>
            <a:ext cx="336884" cy="287575"/>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t>5</a:t>
            </a:r>
          </a:p>
        </p:txBody>
      </p:sp>
      <p:sp>
        <p:nvSpPr>
          <p:cNvPr id="106" name="Oval 105">
            <a:extLst>
              <a:ext uri="{FF2B5EF4-FFF2-40B4-BE49-F238E27FC236}">
                <a16:creationId xmlns:a16="http://schemas.microsoft.com/office/drawing/2014/main" id="{96343DF0-6B6E-7462-5290-771414F546FA}"/>
              </a:ext>
            </a:extLst>
          </p:cNvPr>
          <p:cNvSpPr/>
          <p:nvPr/>
        </p:nvSpPr>
        <p:spPr>
          <a:xfrm>
            <a:off x="7910055" y="5560075"/>
            <a:ext cx="336884" cy="287575"/>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t>6</a:t>
            </a:r>
          </a:p>
        </p:txBody>
      </p:sp>
      <p:sp>
        <p:nvSpPr>
          <p:cNvPr id="107" name="Right Brace 106">
            <a:extLst>
              <a:ext uri="{FF2B5EF4-FFF2-40B4-BE49-F238E27FC236}">
                <a16:creationId xmlns:a16="http://schemas.microsoft.com/office/drawing/2014/main" id="{1C7A582A-ADD6-D5CD-E2B8-60AD08702E57}"/>
              </a:ext>
            </a:extLst>
          </p:cNvPr>
          <p:cNvSpPr/>
          <p:nvPr/>
        </p:nvSpPr>
        <p:spPr>
          <a:xfrm>
            <a:off x="3643696" y="2400474"/>
            <a:ext cx="261751" cy="3701358"/>
          </a:xfrm>
          <a:prstGeom prst="rightBrace">
            <a:avLst>
              <a:gd name="adj1" fmla="val 67001"/>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8" name="Right Brace 107">
            <a:extLst>
              <a:ext uri="{FF2B5EF4-FFF2-40B4-BE49-F238E27FC236}">
                <a16:creationId xmlns:a16="http://schemas.microsoft.com/office/drawing/2014/main" id="{0CFC71ED-D5F3-48A2-FADB-B6263BD0F94A}"/>
              </a:ext>
            </a:extLst>
          </p:cNvPr>
          <p:cNvSpPr/>
          <p:nvPr/>
        </p:nvSpPr>
        <p:spPr>
          <a:xfrm flipH="1">
            <a:off x="4605796" y="2408631"/>
            <a:ext cx="241617" cy="3701358"/>
          </a:xfrm>
          <a:prstGeom prst="rightBrace">
            <a:avLst>
              <a:gd name="adj1" fmla="val 67001"/>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9" name="TextBox 108">
            <a:extLst>
              <a:ext uri="{FF2B5EF4-FFF2-40B4-BE49-F238E27FC236}">
                <a16:creationId xmlns:a16="http://schemas.microsoft.com/office/drawing/2014/main" id="{DA886D34-D8B8-84C5-2FDA-D1C5E74FB794}"/>
              </a:ext>
            </a:extLst>
          </p:cNvPr>
          <p:cNvSpPr txBox="1"/>
          <p:nvPr/>
        </p:nvSpPr>
        <p:spPr>
          <a:xfrm rot="16200000">
            <a:off x="2111137" y="3753494"/>
            <a:ext cx="4284885" cy="338554"/>
          </a:xfrm>
          <a:prstGeom prst="rect">
            <a:avLst/>
          </a:prstGeom>
          <a:noFill/>
        </p:spPr>
        <p:txBody>
          <a:bodyPr wrap="square" rtlCol="0">
            <a:spAutoFit/>
          </a:bodyPr>
          <a:lstStyle/>
          <a:p>
            <a:r>
              <a:rPr lang="en-AU" sz="1600" b="1" dirty="0">
                <a:solidFill>
                  <a:srgbClr val="C00000"/>
                </a:solidFill>
              </a:rPr>
              <a:t>Apply the right pattern to the right data</a:t>
            </a:r>
          </a:p>
        </p:txBody>
      </p:sp>
      <p:grpSp>
        <p:nvGrpSpPr>
          <p:cNvPr id="2" name="Group 1">
            <a:extLst>
              <a:ext uri="{FF2B5EF4-FFF2-40B4-BE49-F238E27FC236}">
                <a16:creationId xmlns:a16="http://schemas.microsoft.com/office/drawing/2014/main" id="{0D44ED8C-D751-E8AA-9F9A-9855917A5F43}"/>
              </a:ext>
            </a:extLst>
          </p:cNvPr>
          <p:cNvGrpSpPr/>
          <p:nvPr/>
        </p:nvGrpSpPr>
        <p:grpSpPr>
          <a:xfrm>
            <a:off x="2274823" y="2077855"/>
            <a:ext cx="1194703" cy="1313765"/>
            <a:chOff x="4117345" y="976353"/>
            <a:chExt cx="3520413" cy="5233439"/>
          </a:xfrm>
        </p:grpSpPr>
        <p:sp>
          <p:nvSpPr>
            <p:cNvPr id="6" name="Rounded Rectangle 5">
              <a:extLst>
                <a:ext uri="{FF2B5EF4-FFF2-40B4-BE49-F238E27FC236}">
                  <a16:creationId xmlns:a16="http://schemas.microsoft.com/office/drawing/2014/main" id="{F3C78286-8EAB-D856-BF35-15B8A2AF7091}"/>
                </a:ext>
              </a:extLst>
            </p:cNvPr>
            <p:cNvSpPr/>
            <p:nvPr/>
          </p:nvSpPr>
          <p:spPr>
            <a:xfrm>
              <a:off x="4117345" y="976353"/>
              <a:ext cx="3331952" cy="5083444"/>
            </a:xfrm>
            <a:prstGeom prst="roundRect">
              <a:avLst>
                <a:gd name="adj" fmla="val 4449"/>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00"/>
            </a:p>
          </p:txBody>
        </p:sp>
        <p:sp>
          <p:nvSpPr>
            <p:cNvPr id="8" name="Rounded Rectangle 7">
              <a:extLst>
                <a:ext uri="{FF2B5EF4-FFF2-40B4-BE49-F238E27FC236}">
                  <a16:creationId xmlns:a16="http://schemas.microsoft.com/office/drawing/2014/main" id="{CF2842C8-119C-4ECF-7FAB-467806F7BA93}"/>
                </a:ext>
              </a:extLst>
            </p:cNvPr>
            <p:cNvSpPr/>
            <p:nvPr/>
          </p:nvSpPr>
          <p:spPr>
            <a:xfrm>
              <a:off x="4373794" y="5533536"/>
              <a:ext cx="19225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Party ID</a:t>
              </a:r>
            </a:p>
            <a:p>
              <a:pPr algn="ctr"/>
              <a:r>
                <a:rPr lang="en-AU" sz="400" i="1" dirty="0">
                  <a:solidFill>
                    <a:schemeClr val="accent6">
                      <a:lumMod val="50000"/>
                    </a:schemeClr>
                  </a:solidFill>
                </a:rPr>
                <a:t>(legal entity)</a:t>
              </a:r>
            </a:p>
          </p:txBody>
        </p:sp>
        <p:sp>
          <p:nvSpPr>
            <p:cNvPr id="11" name="Rounded Rectangle 10">
              <a:extLst>
                <a:ext uri="{FF2B5EF4-FFF2-40B4-BE49-F238E27FC236}">
                  <a16:creationId xmlns:a16="http://schemas.microsoft.com/office/drawing/2014/main" id="{22EEDE79-8D3E-C5FB-D396-A17F5327E958}"/>
                </a:ext>
              </a:extLst>
            </p:cNvPr>
            <p:cNvSpPr/>
            <p:nvPr/>
          </p:nvSpPr>
          <p:spPr>
            <a:xfrm>
              <a:off x="4362236" y="4450721"/>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Product ID</a:t>
              </a:r>
            </a:p>
            <a:p>
              <a:pPr algn="ctr"/>
              <a:r>
                <a:rPr lang="en-AU" sz="400" i="1" dirty="0">
                  <a:solidFill>
                    <a:schemeClr val="accent6">
                      <a:lumMod val="50000"/>
                    </a:schemeClr>
                  </a:solidFill>
                </a:rPr>
                <a:t>(quantity, item, batch)</a:t>
              </a:r>
            </a:p>
          </p:txBody>
        </p:sp>
        <p:sp>
          <p:nvSpPr>
            <p:cNvPr id="72" name="Rounded Rectangle 71">
              <a:extLst>
                <a:ext uri="{FF2B5EF4-FFF2-40B4-BE49-F238E27FC236}">
                  <a16:creationId xmlns:a16="http://schemas.microsoft.com/office/drawing/2014/main" id="{626B018C-9E72-4E22-0893-CE6DA4A37F0E}"/>
                </a:ext>
              </a:extLst>
            </p:cNvPr>
            <p:cNvSpPr/>
            <p:nvPr/>
          </p:nvSpPr>
          <p:spPr>
            <a:xfrm>
              <a:off x="4373794" y="4992129"/>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Location ID</a:t>
              </a:r>
            </a:p>
            <a:p>
              <a:pPr algn="ctr"/>
              <a:r>
                <a:rPr lang="en-AU" sz="400" i="1" dirty="0">
                  <a:solidFill>
                    <a:schemeClr val="accent6">
                      <a:lumMod val="50000"/>
                    </a:schemeClr>
                  </a:solidFill>
                </a:rPr>
                <a:t>(facility, farm, etc)</a:t>
              </a:r>
            </a:p>
          </p:txBody>
        </p:sp>
        <p:sp>
          <p:nvSpPr>
            <p:cNvPr id="73" name="TextBox 72">
              <a:extLst>
                <a:ext uri="{FF2B5EF4-FFF2-40B4-BE49-F238E27FC236}">
                  <a16:creationId xmlns:a16="http://schemas.microsoft.com/office/drawing/2014/main" id="{DCB31977-9CD7-A1DF-AFAD-2FCC7C871E86}"/>
                </a:ext>
              </a:extLst>
            </p:cNvPr>
            <p:cNvSpPr txBox="1"/>
            <p:nvPr/>
          </p:nvSpPr>
          <p:spPr>
            <a:xfrm>
              <a:off x="4406536" y="1021447"/>
              <a:ext cx="2825626" cy="735625"/>
            </a:xfrm>
            <a:prstGeom prst="rect">
              <a:avLst/>
            </a:prstGeom>
            <a:noFill/>
          </p:spPr>
          <p:txBody>
            <a:bodyPr wrap="none" rtlCol="0">
              <a:spAutoFit/>
            </a:bodyPr>
            <a:lstStyle/>
            <a:p>
              <a:pPr algn="ctr"/>
              <a:r>
                <a:rPr lang="en-AU" sz="600" b="1" dirty="0">
                  <a:solidFill>
                    <a:schemeClr val="bg1"/>
                  </a:solidFill>
                </a:rPr>
                <a:t>UNTP Traceability Event</a:t>
              </a:r>
            </a:p>
          </p:txBody>
        </p:sp>
        <p:cxnSp>
          <p:nvCxnSpPr>
            <p:cNvPr id="75" name="Elbow Connector 74">
              <a:extLst>
                <a:ext uri="{FF2B5EF4-FFF2-40B4-BE49-F238E27FC236}">
                  <a16:creationId xmlns:a16="http://schemas.microsoft.com/office/drawing/2014/main" id="{7AD7B926-0E2B-D78D-6DC1-3F88B8F82C3E}"/>
                </a:ext>
              </a:extLst>
            </p:cNvPr>
            <p:cNvCxnSpPr>
              <a:cxnSpLocks/>
              <a:stCxn id="72" idx="3"/>
            </p:cNvCxnSpPr>
            <p:nvPr/>
          </p:nvCxnSpPr>
          <p:spPr>
            <a:xfrm flipV="1">
              <a:off x="6310619" y="4221223"/>
              <a:ext cx="481753" cy="97092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B7969093-19B1-32ED-579F-3F40091B0DF9}"/>
                </a:ext>
              </a:extLst>
            </p:cNvPr>
            <p:cNvCxnSpPr>
              <a:cxnSpLocks/>
              <a:stCxn id="11" idx="3"/>
            </p:cNvCxnSpPr>
            <p:nvPr/>
          </p:nvCxnSpPr>
          <p:spPr>
            <a:xfrm flipV="1">
              <a:off x="6299061" y="4249096"/>
              <a:ext cx="330868" cy="40164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37830070-2768-40D2-FB7A-3676D72E35CD}"/>
                </a:ext>
              </a:extLst>
            </p:cNvPr>
            <p:cNvSpPr/>
            <p:nvPr/>
          </p:nvSpPr>
          <p:spPr>
            <a:xfrm>
              <a:off x="4306548" y="2108221"/>
              <a:ext cx="2924969" cy="2201124"/>
            </a:xfrm>
            <a:prstGeom prst="roundRect">
              <a:avLst>
                <a:gd name="adj" fmla="val 3899"/>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en-AU" sz="400" b="1" dirty="0">
                  <a:solidFill>
                    <a:schemeClr val="accent6">
                      <a:lumMod val="50000"/>
                    </a:schemeClr>
                  </a:solidFill>
                </a:rPr>
                <a:t>Event types</a:t>
              </a:r>
            </a:p>
          </p:txBody>
        </p:sp>
        <p:pic>
          <p:nvPicPr>
            <p:cNvPr id="79" name="Picture 6" descr="Digital Certificate Icon Vector Images (over 8,400)">
              <a:extLst>
                <a:ext uri="{FF2B5EF4-FFF2-40B4-BE49-F238E27FC236}">
                  <a16:creationId xmlns:a16="http://schemas.microsoft.com/office/drawing/2014/main" id="{64DD94EC-AE1C-95CD-8164-AB83C0E3A6B6}"/>
                </a:ext>
              </a:extLst>
            </p:cNvPr>
            <p:cNvPicPr>
              <a:picLocks noChangeAspect="1" noChangeArrowheads="1"/>
            </p:cNvPicPr>
            <p:nvPr/>
          </p:nvPicPr>
          <p:blipFill rotWithShape="1">
            <a:blip r:embed="rId6" cstate="print">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7159993" y="5699481"/>
              <a:ext cx="477765" cy="510311"/>
            </a:xfrm>
            <a:prstGeom prst="ellipse">
              <a:avLst/>
            </a:prstGeom>
            <a:noFill/>
            <a:extLst>
              <a:ext uri="{909E8E84-426E-40DD-AFC4-6F175D3DCCD1}">
                <a14:hiddenFill xmlns:a14="http://schemas.microsoft.com/office/drawing/2010/main">
                  <a:solidFill>
                    <a:srgbClr val="FFFFFF"/>
                  </a:solidFill>
                </a14:hiddenFill>
              </a:ext>
            </a:extLst>
          </p:spPr>
        </p:pic>
        <p:cxnSp>
          <p:nvCxnSpPr>
            <p:cNvPr id="80" name="Elbow Connector 79">
              <a:extLst>
                <a:ext uri="{FF2B5EF4-FFF2-40B4-BE49-F238E27FC236}">
                  <a16:creationId xmlns:a16="http://schemas.microsoft.com/office/drawing/2014/main" id="{1F105407-B0C2-CBAB-8D47-35BBCCAA3C4F}"/>
                </a:ext>
              </a:extLst>
            </p:cNvPr>
            <p:cNvCxnSpPr>
              <a:cxnSpLocks/>
              <a:stCxn id="8" idx="3"/>
            </p:cNvCxnSpPr>
            <p:nvPr/>
          </p:nvCxnSpPr>
          <p:spPr>
            <a:xfrm flipV="1">
              <a:off x="6296319" y="4249096"/>
              <a:ext cx="678857" cy="148445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F0ABDFD1-6DA4-7368-B15B-DDD4310E47FA}"/>
                </a:ext>
              </a:extLst>
            </p:cNvPr>
            <p:cNvGrpSpPr/>
            <p:nvPr/>
          </p:nvGrpSpPr>
          <p:grpSpPr>
            <a:xfrm rot="16200000">
              <a:off x="4879757" y="1971334"/>
              <a:ext cx="1778552" cy="2735110"/>
              <a:chOff x="8525706" y="2443522"/>
              <a:chExt cx="2721457" cy="1703697"/>
            </a:xfrm>
          </p:grpSpPr>
          <p:sp>
            <p:nvSpPr>
              <p:cNvPr id="86" name="Rounded Rectangle 85">
                <a:extLst>
                  <a:ext uri="{FF2B5EF4-FFF2-40B4-BE49-F238E27FC236}">
                    <a16:creationId xmlns:a16="http://schemas.microsoft.com/office/drawing/2014/main" id="{0B643C25-41D2-532C-AF32-C4CBA40599CF}"/>
                  </a:ext>
                </a:extLst>
              </p:cNvPr>
              <p:cNvSpPr/>
              <p:nvPr/>
            </p:nvSpPr>
            <p:spPr>
              <a:xfrm rot="5400000">
                <a:off x="9036478" y="3056640"/>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dirty="0">
                    <a:solidFill>
                      <a:schemeClr val="accent6">
                        <a:lumMod val="50000"/>
                      </a:schemeClr>
                    </a:solidFill>
                  </a:rPr>
                  <a:t>T</a:t>
                </a:r>
                <a:r>
                  <a:rPr lang="en-AU" sz="400" b="1" dirty="0">
                    <a:solidFill>
                      <a:schemeClr val="accent6">
                        <a:lumMod val="50000"/>
                      </a:schemeClr>
                    </a:solidFill>
                  </a:rPr>
                  <a:t>ransformation</a:t>
                </a:r>
                <a:r>
                  <a:rPr lang="en-AU" sz="400" dirty="0">
                    <a:solidFill>
                      <a:schemeClr val="accent6">
                        <a:lumMod val="50000"/>
                      </a:schemeClr>
                    </a:solidFill>
                  </a:rPr>
                  <a:t> </a:t>
                </a:r>
                <a:r>
                  <a:rPr lang="en-AU" sz="400" i="1" dirty="0">
                    <a:solidFill>
                      <a:schemeClr val="accent6">
                        <a:lumMod val="50000"/>
                      </a:schemeClr>
                    </a:solidFill>
                  </a:rPr>
                  <a:t>(manufacture,..)</a:t>
                </a:r>
              </a:p>
            </p:txBody>
          </p:sp>
          <p:sp>
            <p:nvSpPr>
              <p:cNvPr id="88" name="Rounded Rectangle 87">
                <a:extLst>
                  <a:ext uri="{FF2B5EF4-FFF2-40B4-BE49-F238E27FC236}">
                    <a16:creationId xmlns:a16="http://schemas.microsoft.com/office/drawing/2014/main" id="{8A9E0A53-FFA2-F771-8454-094CAE79FC32}"/>
                  </a:ext>
                </a:extLst>
              </p:cNvPr>
              <p:cNvSpPr/>
              <p:nvPr/>
            </p:nvSpPr>
            <p:spPr>
              <a:xfrm rot="5400000">
                <a:off x="9598276" y="3060129"/>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Transaction</a:t>
                </a:r>
                <a:r>
                  <a:rPr lang="en-AU" sz="400" dirty="0">
                    <a:solidFill>
                      <a:schemeClr val="accent6">
                        <a:lumMod val="50000"/>
                      </a:schemeClr>
                    </a:solidFill>
                  </a:rPr>
                  <a:t> (sell, ship, transfer,..)</a:t>
                </a:r>
              </a:p>
            </p:txBody>
          </p:sp>
          <p:sp>
            <p:nvSpPr>
              <p:cNvPr id="99" name="Rounded Rectangle 98">
                <a:extLst>
                  <a:ext uri="{FF2B5EF4-FFF2-40B4-BE49-F238E27FC236}">
                    <a16:creationId xmlns:a16="http://schemas.microsoft.com/office/drawing/2014/main" id="{C0D238B5-9376-10EF-DA46-45C7C264E848}"/>
                  </a:ext>
                </a:extLst>
              </p:cNvPr>
              <p:cNvSpPr/>
              <p:nvPr/>
            </p:nvSpPr>
            <p:spPr>
              <a:xfrm rot="5400000">
                <a:off x="10160073" y="3056347"/>
                <a:ext cx="1699915"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Object</a:t>
                </a:r>
                <a:r>
                  <a:rPr lang="en-AU" sz="400" dirty="0">
                    <a:solidFill>
                      <a:schemeClr val="accent6">
                        <a:lumMod val="50000"/>
                      </a:schemeClr>
                    </a:solidFill>
                  </a:rPr>
                  <a:t> </a:t>
                </a:r>
                <a:r>
                  <a:rPr lang="en-AU" sz="400" i="1" dirty="0">
                    <a:solidFill>
                      <a:schemeClr val="accent6">
                        <a:lumMod val="50000"/>
                      </a:schemeClr>
                    </a:solidFill>
                  </a:rPr>
                  <a:t>(inspect, test, ..)</a:t>
                </a:r>
              </a:p>
            </p:txBody>
          </p:sp>
          <p:sp>
            <p:nvSpPr>
              <p:cNvPr id="110" name="Rounded Rectangle 109">
                <a:extLst>
                  <a:ext uri="{FF2B5EF4-FFF2-40B4-BE49-F238E27FC236}">
                    <a16:creationId xmlns:a16="http://schemas.microsoft.com/office/drawing/2014/main" id="{F6B669C3-0FF6-EB32-65BB-1CF6BE55B9F6}"/>
                  </a:ext>
                </a:extLst>
              </p:cNvPr>
              <p:cNvSpPr/>
              <p:nvPr/>
            </p:nvSpPr>
            <p:spPr>
              <a:xfrm rot="5400000">
                <a:off x="8474680"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Aggregation</a:t>
                </a:r>
                <a:r>
                  <a:rPr lang="en-AU" sz="400" dirty="0">
                    <a:solidFill>
                      <a:schemeClr val="accent6">
                        <a:lumMod val="50000"/>
                      </a:schemeClr>
                    </a:solidFill>
                  </a:rPr>
                  <a:t> </a:t>
                </a:r>
                <a:r>
                  <a:rPr lang="en-AU" sz="400" i="1" dirty="0">
                    <a:solidFill>
                      <a:schemeClr val="accent6">
                        <a:lumMod val="50000"/>
                      </a:schemeClr>
                    </a:solidFill>
                  </a:rPr>
                  <a:t>(consolidate, bundle,..)</a:t>
                </a:r>
              </a:p>
            </p:txBody>
          </p:sp>
          <p:sp>
            <p:nvSpPr>
              <p:cNvPr id="111" name="Rounded Rectangle 110">
                <a:extLst>
                  <a:ext uri="{FF2B5EF4-FFF2-40B4-BE49-F238E27FC236}">
                    <a16:creationId xmlns:a16="http://schemas.microsoft.com/office/drawing/2014/main" id="{DB6BC7C3-2DE4-ACAC-159B-9816E7FC5F1E}"/>
                  </a:ext>
                </a:extLst>
              </p:cNvPr>
              <p:cNvSpPr/>
              <p:nvPr/>
            </p:nvSpPr>
            <p:spPr>
              <a:xfrm rot="5400000">
                <a:off x="7912882"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Association </a:t>
                </a:r>
                <a:r>
                  <a:rPr lang="en-AU" sz="400" i="1" dirty="0">
                    <a:solidFill>
                      <a:schemeClr val="accent6">
                        <a:lumMod val="50000"/>
                      </a:schemeClr>
                    </a:solidFill>
                  </a:rPr>
                  <a:t>(assemble, package,..)</a:t>
                </a:r>
              </a:p>
            </p:txBody>
          </p:sp>
        </p:grpSp>
        <p:cxnSp>
          <p:nvCxnSpPr>
            <p:cNvPr id="82" name="Elbow Connector 81">
              <a:extLst>
                <a:ext uri="{FF2B5EF4-FFF2-40B4-BE49-F238E27FC236}">
                  <a16:creationId xmlns:a16="http://schemas.microsoft.com/office/drawing/2014/main" id="{09300B9E-8F56-90F8-8692-AE87ABCA4C84}"/>
                </a:ext>
              </a:extLst>
            </p:cNvPr>
            <p:cNvCxnSpPr>
              <a:cxnSpLocks/>
              <a:endCxn id="84" idx="3"/>
            </p:cNvCxnSpPr>
            <p:nvPr/>
          </p:nvCxnSpPr>
          <p:spPr>
            <a:xfrm rot="16200000" flipV="1">
              <a:off x="6222294" y="1721920"/>
              <a:ext cx="458012" cy="31459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715F9526-BBCA-535D-6D60-F3A804523A51}"/>
                </a:ext>
              </a:extLst>
            </p:cNvPr>
            <p:cNvSpPr/>
            <p:nvPr/>
          </p:nvSpPr>
          <p:spPr>
            <a:xfrm>
              <a:off x="4499946" y="1465543"/>
              <a:ext cx="1794059"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dirty="0">
                  <a:solidFill>
                    <a:schemeClr val="accent6">
                      <a:lumMod val="50000"/>
                    </a:schemeClr>
                  </a:solidFill>
                </a:rPr>
                <a:t>Sensor Data</a:t>
              </a:r>
            </a:p>
          </p:txBody>
        </p:sp>
        <p:sp>
          <p:nvSpPr>
            <p:cNvPr id="85" name="Rounded Rectangle 84">
              <a:extLst>
                <a:ext uri="{FF2B5EF4-FFF2-40B4-BE49-F238E27FC236}">
                  <a16:creationId xmlns:a16="http://schemas.microsoft.com/office/drawing/2014/main" id="{79B38F8F-7120-FEFE-558C-F235DB580452}"/>
                </a:ext>
              </a:extLst>
            </p:cNvPr>
            <p:cNvSpPr/>
            <p:nvPr/>
          </p:nvSpPr>
          <p:spPr>
            <a:xfrm>
              <a:off x="4397172" y="1562622"/>
              <a:ext cx="1794058"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dirty="0">
                  <a:solidFill>
                    <a:schemeClr val="accent6">
                      <a:lumMod val="50000"/>
                    </a:schemeClr>
                  </a:solidFill>
                </a:rPr>
                <a:t>Sensor data</a:t>
              </a:r>
            </a:p>
          </p:txBody>
        </p:sp>
      </p:grpSp>
    </p:spTree>
    <p:extLst>
      <p:ext uri="{BB962C8B-B14F-4D97-AF65-F5344CB8AC3E}">
        <p14:creationId xmlns:p14="http://schemas.microsoft.com/office/powerpoint/2010/main" val="398693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C6C05-E6DF-E19A-A954-4689EC44871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4A4757-95AE-9A62-5F79-68BA142E812B}"/>
              </a:ext>
            </a:extLst>
          </p:cNvPr>
          <p:cNvSpPr txBox="1"/>
          <p:nvPr/>
        </p:nvSpPr>
        <p:spPr>
          <a:xfrm>
            <a:off x="641157" y="378092"/>
            <a:ext cx="10280956" cy="642484"/>
          </a:xfrm>
          <a:prstGeom prst="rect">
            <a:avLst/>
          </a:prstGeom>
          <a:noFill/>
        </p:spPr>
        <p:txBody>
          <a:bodyPr wrap="none" rtlCol="0">
            <a:spAutoFit/>
          </a:bodyPr>
          <a:lstStyle/>
          <a:p>
            <a:r>
              <a:rPr lang="en-AU" sz="3575" b="1" dirty="0">
                <a:solidFill>
                  <a:schemeClr val="accent1">
                    <a:lumMod val="50000"/>
                  </a:schemeClr>
                </a:solidFill>
              </a:rPr>
              <a:t>Challenge #5 – unequal digital maturity and adoption</a:t>
            </a:r>
          </a:p>
        </p:txBody>
      </p:sp>
      <p:sp>
        <p:nvSpPr>
          <p:cNvPr id="4121" name="TextBox 4120">
            <a:extLst>
              <a:ext uri="{FF2B5EF4-FFF2-40B4-BE49-F238E27FC236}">
                <a16:creationId xmlns:a16="http://schemas.microsoft.com/office/drawing/2014/main" id="{D3A4A195-986F-F791-9520-FCCD48467618}"/>
              </a:ext>
            </a:extLst>
          </p:cNvPr>
          <p:cNvSpPr txBox="1"/>
          <p:nvPr/>
        </p:nvSpPr>
        <p:spPr>
          <a:xfrm>
            <a:off x="641156" y="1798037"/>
            <a:ext cx="10117331" cy="954107"/>
          </a:xfrm>
          <a:prstGeom prst="rect">
            <a:avLst/>
          </a:prstGeom>
          <a:noFill/>
        </p:spPr>
        <p:txBody>
          <a:bodyPr wrap="square" rtlCol="0">
            <a:spAutoFit/>
          </a:bodyPr>
          <a:lstStyle/>
          <a:p>
            <a:r>
              <a:rPr lang="en-AU" sz="2800" dirty="0"/>
              <a:t>UNTP is a digital protocol. If it only worked when every supply chain actor is digitally mature and connected, then nobody would start. </a:t>
            </a:r>
          </a:p>
        </p:txBody>
      </p:sp>
    </p:spTree>
    <p:extLst>
      <p:ext uri="{BB962C8B-B14F-4D97-AF65-F5344CB8AC3E}">
        <p14:creationId xmlns:p14="http://schemas.microsoft.com/office/powerpoint/2010/main" val="55493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AF95D6-13BA-7080-53EE-E0CEB3E83F0E}"/>
              </a:ext>
            </a:extLst>
          </p:cNvPr>
          <p:cNvSpPr txBox="1"/>
          <p:nvPr/>
        </p:nvSpPr>
        <p:spPr>
          <a:xfrm>
            <a:off x="641157" y="378092"/>
            <a:ext cx="10682027" cy="642484"/>
          </a:xfrm>
          <a:prstGeom prst="rect">
            <a:avLst/>
          </a:prstGeom>
          <a:noFill/>
        </p:spPr>
        <p:txBody>
          <a:bodyPr wrap="none" rtlCol="0">
            <a:spAutoFit/>
          </a:bodyPr>
          <a:lstStyle/>
          <a:p>
            <a:r>
              <a:rPr lang="en-AU" sz="3575" b="1" dirty="0">
                <a:solidFill>
                  <a:schemeClr val="accent1">
                    <a:lumMod val="50000"/>
                  </a:schemeClr>
                </a:solidFill>
              </a:rPr>
              <a:t>#5 – UNTP allows implementation without dependency</a:t>
            </a:r>
          </a:p>
        </p:txBody>
      </p:sp>
      <p:pic>
        <p:nvPicPr>
          <p:cNvPr id="5122" name="Picture 2">
            <a:extLst>
              <a:ext uri="{FF2B5EF4-FFF2-40B4-BE49-F238E27FC236}">
                <a16:creationId xmlns:a16="http://schemas.microsoft.com/office/drawing/2014/main" id="{B25B15EC-1931-3BC8-6C64-EA9CEB997C74}"/>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642996" y="2588593"/>
            <a:ext cx="543316" cy="4000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ell phone - Free technology icons">
            <a:extLst>
              <a:ext uri="{FF2B5EF4-FFF2-40B4-BE49-F238E27FC236}">
                <a16:creationId xmlns:a16="http://schemas.microsoft.com/office/drawing/2014/main" id="{12F7ACB6-9A55-0917-DC94-48BD6463A383}"/>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72637" y="2582668"/>
            <a:ext cx="507140" cy="50714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lack server icon - Free black server icons">
            <a:extLst>
              <a:ext uri="{FF2B5EF4-FFF2-40B4-BE49-F238E27FC236}">
                <a16:creationId xmlns:a16="http://schemas.microsoft.com/office/drawing/2014/main" id="{832F5BCE-E5BC-C32C-C6CD-8C3E839BE676}"/>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030912" y="5196474"/>
            <a:ext cx="550574" cy="55057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ACA28E49-6FCB-238B-EF84-FB165154D0D5}"/>
              </a:ext>
            </a:extLst>
          </p:cNvPr>
          <p:cNvCxnSpPr>
            <a:cxnSpLocks/>
            <a:stCxn id="5124" idx="3"/>
          </p:cNvCxnSpPr>
          <p:nvPr/>
        </p:nvCxnSpPr>
        <p:spPr>
          <a:xfrm>
            <a:off x="1679777" y="2836238"/>
            <a:ext cx="1230833"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DC5A7EF-5B4F-7EE3-2D10-E1CDD46A3244}"/>
              </a:ext>
            </a:extLst>
          </p:cNvPr>
          <p:cNvCxnSpPr>
            <a:cxnSpLocks/>
            <a:stCxn id="5126" idx="3"/>
          </p:cNvCxnSpPr>
          <p:nvPr/>
        </p:nvCxnSpPr>
        <p:spPr>
          <a:xfrm>
            <a:off x="1581486" y="5471761"/>
            <a:ext cx="2750214" cy="528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2033565E-D3F0-C270-C36A-DAE1DE0B8154}"/>
              </a:ext>
            </a:extLst>
          </p:cNvPr>
          <p:cNvSpPr/>
          <p:nvPr/>
        </p:nvSpPr>
        <p:spPr>
          <a:xfrm>
            <a:off x="6010299" y="3682742"/>
            <a:ext cx="1111712" cy="1258670"/>
          </a:xfrm>
          <a:prstGeom prst="roundRect">
            <a:avLst>
              <a:gd name="adj" fmla="val 4449"/>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700"/>
          </a:p>
        </p:txBody>
      </p:sp>
      <p:sp>
        <p:nvSpPr>
          <p:cNvPr id="13" name="Rounded Rectangle 12">
            <a:extLst>
              <a:ext uri="{FF2B5EF4-FFF2-40B4-BE49-F238E27FC236}">
                <a16:creationId xmlns:a16="http://schemas.microsoft.com/office/drawing/2014/main" id="{E11357EA-2964-49B7-775F-9A3250DE07F9}"/>
              </a:ext>
            </a:extLst>
          </p:cNvPr>
          <p:cNvSpPr/>
          <p:nvPr/>
        </p:nvSpPr>
        <p:spPr>
          <a:xfrm>
            <a:off x="6148039" y="4089503"/>
            <a:ext cx="836118"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Product Information</a:t>
            </a:r>
          </a:p>
        </p:txBody>
      </p:sp>
      <p:sp>
        <p:nvSpPr>
          <p:cNvPr id="18" name="Rounded Rectangle 17">
            <a:extLst>
              <a:ext uri="{FF2B5EF4-FFF2-40B4-BE49-F238E27FC236}">
                <a16:creationId xmlns:a16="http://schemas.microsoft.com/office/drawing/2014/main" id="{169622E4-F77A-C15B-D9B2-047EDF53AFD1}"/>
              </a:ext>
            </a:extLst>
          </p:cNvPr>
          <p:cNvSpPr/>
          <p:nvPr/>
        </p:nvSpPr>
        <p:spPr>
          <a:xfrm>
            <a:off x="6269382" y="4217541"/>
            <a:ext cx="714775"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Provenance Data</a:t>
            </a:r>
          </a:p>
        </p:txBody>
      </p:sp>
      <p:sp>
        <p:nvSpPr>
          <p:cNvPr id="27" name="Rounded Rectangle 26">
            <a:extLst>
              <a:ext uri="{FF2B5EF4-FFF2-40B4-BE49-F238E27FC236}">
                <a16:creationId xmlns:a16="http://schemas.microsoft.com/office/drawing/2014/main" id="{C7AC43FF-F11F-0E75-3D31-C50CAB29E981}"/>
              </a:ext>
            </a:extLst>
          </p:cNvPr>
          <p:cNvSpPr/>
          <p:nvPr/>
        </p:nvSpPr>
        <p:spPr>
          <a:xfrm>
            <a:off x="6152494" y="4646724"/>
            <a:ext cx="836118"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Item/Batch Data</a:t>
            </a:r>
          </a:p>
        </p:txBody>
      </p:sp>
      <p:sp>
        <p:nvSpPr>
          <p:cNvPr id="28" name="Rounded Rectangle 27">
            <a:extLst>
              <a:ext uri="{FF2B5EF4-FFF2-40B4-BE49-F238E27FC236}">
                <a16:creationId xmlns:a16="http://schemas.microsoft.com/office/drawing/2014/main" id="{6F6805A1-9450-FFB2-EE39-CFB4CA8B58E6}"/>
              </a:ext>
            </a:extLst>
          </p:cNvPr>
          <p:cNvSpPr/>
          <p:nvPr/>
        </p:nvSpPr>
        <p:spPr>
          <a:xfrm>
            <a:off x="6273042" y="3814139"/>
            <a:ext cx="711116"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Organisation</a:t>
            </a:r>
          </a:p>
        </p:txBody>
      </p:sp>
      <p:sp>
        <p:nvSpPr>
          <p:cNvPr id="29" name="Rounded Rectangle 28">
            <a:extLst>
              <a:ext uri="{FF2B5EF4-FFF2-40B4-BE49-F238E27FC236}">
                <a16:creationId xmlns:a16="http://schemas.microsoft.com/office/drawing/2014/main" id="{E69920A0-0EB7-CBA8-E4D1-6888813D73E5}"/>
              </a:ext>
            </a:extLst>
          </p:cNvPr>
          <p:cNvSpPr/>
          <p:nvPr/>
        </p:nvSpPr>
        <p:spPr>
          <a:xfrm>
            <a:off x="6273041" y="3951157"/>
            <a:ext cx="711116"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Facility Data</a:t>
            </a:r>
          </a:p>
        </p:txBody>
      </p:sp>
      <p:sp>
        <p:nvSpPr>
          <p:cNvPr id="30" name="TextBox 29">
            <a:extLst>
              <a:ext uri="{FF2B5EF4-FFF2-40B4-BE49-F238E27FC236}">
                <a16:creationId xmlns:a16="http://schemas.microsoft.com/office/drawing/2014/main" id="{F1CC7351-FEE5-879A-1588-D8919E9D530B}"/>
              </a:ext>
            </a:extLst>
          </p:cNvPr>
          <p:cNvSpPr txBox="1"/>
          <p:nvPr/>
        </p:nvSpPr>
        <p:spPr>
          <a:xfrm>
            <a:off x="6036301" y="3664791"/>
            <a:ext cx="1079142" cy="184666"/>
          </a:xfrm>
          <a:prstGeom prst="rect">
            <a:avLst/>
          </a:prstGeom>
          <a:noFill/>
        </p:spPr>
        <p:txBody>
          <a:bodyPr wrap="none" rtlCol="0" anchor="ctr">
            <a:spAutoFit/>
          </a:bodyPr>
          <a:lstStyle/>
          <a:p>
            <a:pPr algn="ctr"/>
            <a:r>
              <a:rPr lang="en-AU" sz="600" b="1" dirty="0">
                <a:solidFill>
                  <a:schemeClr val="bg1"/>
                </a:solidFill>
              </a:rPr>
              <a:t>UN Digital Product Passport</a:t>
            </a:r>
          </a:p>
        </p:txBody>
      </p:sp>
      <p:cxnSp>
        <p:nvCxnSpPr>
          <p:cNvPr id="37" name="Elbow Connector 36">
            <a:extLst>
              <a:ext uri="{FF2B5EF4-FFF2-40B4-BE49-F238E27FC236}">
                <a16:creationId xmlns:a16="http://schemas.microsoft.com/office/drawing/2014/main" id="{162C1797-ED93-998E-CEF8-0B7FE8B7AF4D}"/>
              </a:ext>
            </a:extLst>
          </p:cNvPr>
          <p:cNvCxnSpPr>
            <a:cxnSpLocks/>
            <a:stCxn id="28" idx="1"/>
          </p:cNvCxnSpPr>
          <p:nvPr/>
        </p:nvCxnSpPr>
        <p:spPr>
          <a:xfrm rot="10800000" flipV="1">
            <a:off x="6202473" y="3865503"/>
            <a:ext cx="70569" cy="22399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CC79BA3E-FC3F-310D-8FEC-6AB0EED510F8}"/>
              </a:ext>
            </a:extLst>
          </p:cNvPr>
          <p:cNvCxnSpPr>
            <a:cxnSpLocks/>
            <a:stCxn id="29" idx="1"/>
          </p:cNvCxnSpPr>
          <p:nvPr/>
        </p:nvCxnSpPr>
        <p:spPr>
          <a:xfrm rot="10800000" flipV="1">
            <a:off x="6202473" y="4002521"/>
            <a:ext cx="70569" cy="10272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14C8EA07-B9C9-2564-0058-D47147793621}"/>
              </a:ext>
            </a:extLst>
          </p:cNvPr>
          <p:cNvCxnSpPr>
            <a:cxnSpLocks/>
            <a:stCxn id="18" idx="1"/>
          </p:cNvCxnSpPr>
          <p:nvPr/>
        </p:nvCxnSpPr>
        <p:spPr>
          <a:xfrm rot="10800000">
            <a:off x="6197167" y="4166804"/>
            <a:ext cx="72214" cy="10210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6CB27F2C-4A1D-4C34-61F3-FE68EC82C81D}"/>
              </a:ext>
            </a:extLst>
          </p:cNvPr>
          <p:cNvCxnSpPr>
            <a:cxnSpLocks/>
            <a:stCxn id="27" idx="1"/>
            <a:endCxn id="13" idx="1"/>
          </p:cNvCxnSpPr>
          <p:nvPr/>
        </p:nvCxnSpPr>
        <p:spPr>
          <a:xfrm rot="10800000">
            <a:off x="6148039" y="4140866"/>
            <a:ext cx="4455" cy="557222"/>
          </a:xfrm>
          <a:prstGeom prst="bentConnector3">
            <a:avLst>
              <a:gd name="adj1" fmla="val 2224865"/>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DB6CA6D7-CC39-0C58-016A-4247C73E018A}"/>
              </a:ext>
            </a:extLst>
          </p:cNvPr>
          <p:cNvCxnSpPr>
            <a:cxnSpLocks/>
            <a:stCxn id="56" idx="1"/>
          </p:cNvCxnSpPr>
          <p:nvPr/>
        </p:nvCxnSpPr>
        <p:spPr>
          <a:xfrm rot="10800000">
            <a:off x="6205934" y="4723857"/>
            <a:ext cx="72357" cy="102725"/>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E11B914-795F-68EB-1D1B-51475C0571E1}"/>
              </a:ext>
            </a:extLst>
          </p:cNvPr>
          <p:cNvCxnSpPr>
            <a:cxnSpLocks/>
            <a:stCxn id="58" idx="1"/>
          </p:cNvCxnSpPr>
          <p:nvPr/>
        </p:nvCxnSpPr>
        <p:spPr>
          <a:xfrm rot="10800000">
            <a:off x="6207652" y="4473408"/>
            <a:ext cx="72214" cy="7790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8470F635-0712-BA2B-AFDB-FD468BC530A9}"/>
              </a:ext>
            </a:extLst>
          </p:cNvPr>
          <p:cNvCxnSpPr>
            <a:cxnSpLocks/>
            <a:stCxn id="60" idx="1"/>
            <a:endCxn id="13" idx="1"/>
          </p:cNvCxnSpPr>
          <p:nvPr/>
        </p:nvCxnSpPr>
        <p:spPr>
          <a:xfrm rot="10800000">
            <a:off x="6148039" y="4140866"/>
            <a:ext cx="9691" cy="266499"/>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EB741E35-9F6E-E451-5DAB-EC38A8C75102}"/>
              </a:ext>
            </a:extLst>
          </p:cNvPr>
          <p:cNvSpPr/>
          <p:nvPr/>
        </p:nvSpPr>
        <p:spPr>
          <a:xfrm>
            <a:off x="6303066" y="4794013"/>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56" name="Rounded Rectangle 55">
            <a:extLst>
              <a:ext uri="{FF2B5EF4-FFF2-40B4-BE49-F238E27FC236}">
                <a16:creationId xmlns:a16="http://schemas.microsoft.com/office/drawing/2014/main" id="{97B608FA-B82F-532F-F482-A67A38914463}"/>
              </a:ext>
            </a:extLst>
          </p:cNvPr>
          <p:cNvSpPr/>
          <p:nvPr/>
        </p:nvSpPr>
        <p:spPr>
          <a:xfrm>
            <a:off x="6278291" y="4775219"/>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Traceability Events</a:t>
            </a:r>
          </a:p>
        </p:txBody>
      </p:sp>
      <p:sp>
        <p:nvSpPr>
          <p:cNvPr id="57" name="Rounded Rectangle 56">
            <a:extLst>
              <a:ext uri="{FF2B5EF4-FFF2-40B4-BE49-F238E27FC236}">
                <a16:creationId xmlns:a16="http://schemas.microsoft.com/office/drawing/2014/main" id="{AA32A982-2812-037C-773B-6E6EB3E06794}"/>
              </a:ext>
            </a:extLst>
          </p:cNvPr>
          <p:cNvSpPr/>
          <p:nvPr/>
        </p:nvSpPr>
        <p:spPr>
          <a:xfrm>
            <a:off x="6302454" y="4521912"/>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58" name="Rounded Rectangle 57">
            <a:extLst>
              <a:ext uri="{FF2B5EF4-FFF2-40B4-BE49-F238E27FC236}">
                <a16:creationId xmlns:a16="http://schemas.microsoft.com/office/drawing/2014/main" id="{20656B82-EB04-373C-322C-EA8D5942219E}"/>
              </a:ext>
            </a:extLst>
          </p:cNvPr>
          <p:cNvSpPr/>
          <p:nvPr/>
        </p:nvSpPr>
        <p:spPr>
          <a:xfrm>
            <a:off x="6279865" y="4499953"/>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ESG Metric Value</a:t>
            </a:r>
          </a:p>
        </p:txBody>
      </p:sp>
      <p:sp>
        <p:nvSpPr>
          <p:cNvPr id="59" name="Rounded Rectangle 58">
            <a:extLst>
              <a:ext uri="{FF2B5EF4-FFF2-40B4-BE49-F238E27FC236}">
                <a16:creationId xmlns:a16="http://schemas.microsoft.com/office/drawing/2014/main" id="{33249C1A-5D24-18A7-02A6-EF343AC055A8}"/>
              </a:ext>
            </a:extLst>
          </p:cNvPr>
          <p:cNvSpPr/>
          <p:nvPr/>
        </p:nvSpPr>
        <p:spPr>
          <a:xfrm>
            <a:off x="6179698" y="4376550"/>
            <a:ext cx="830881"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60" name="Rounded Rectangle 59">
            <a:extLst>
              <a:ext uri="{FF2B5EF4-FFF2-40B4-BE49-F238E27FC236}">
                <a16:creationId xmlns:a16="http://schemas.microsoft.com/office/drawing/2014/main" id="{1F7D2954-9AB4-CBD8-473D-83ED95A14B06}"/>
              </a:ext>
            </a:extLst>
          </p:cNvPr>
          <p:cNvSpPr/>
          <p:nvPr/>
        </p:nvSpPr>
        <p:spPr>
          <a:xfrm>
            <a:off x="6157730" y="4356000"/>
            <a:ext cx="830881"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Sustainability Claims</a:t>
            </a:r>
          </a:p>
        </p:txBody>
      </p:sp>
      <p:cxnSp>
        <p:nvCxnSpPr>
          <p:cNvPr id="61" name="Elbow Connector 60">
            <a:extLst>
              <a:ext uri="{FF2B5EF4-FFF2-40B4-BE49-F238E27FC236}">
                <a16:creationId xmlns:a16="http://schemas.microsoft.com/office/drawing/2014/main" id="{680E7FCF-5B00-39FD-5B3D-2D176BBDE32D}"/>
              </a:ext>
            </a:extLst>
          </p:cNvPr>
          <p:cNvCxnSpPr>
            <a:cxnSpLocks/>
          </p:cNvCxnSpPr>
          <p:nvPr/>
        </p:nvCxnSpPr>
        <p:spPr>
          <a:xfrm>
            <a:off x="6986559" y="4013814"/>
            <a:ext cx="24022" cy="386720"/>
          </a:xfrm>
          <a:prstGeom prst="bentConnector3">
            <a:avLst>
              <a:gd name="adj1" fmla="val 382031"/>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6" descr="Digital Certificate Icon Vector Images (over 8,400)">
            <a:extLst>
              <a:ext uri="{FF2B5EF4-FFF2-40B4-BE49-F238E27FC236}">
                <a16:creationId xmlns:a16="http://schemas.microsoft.com/office/drawing/2014/main" id="{BC2CF9C8-1306-E1A8-DBAC-778802FAF460}"/>
              </a:ext>
            </a:extLst>
          </p:cNvPr>
          <p:cNvPicPr>
            <a:picLocks noChangeAspect="1" noChangeArrowheads="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a:ext>
            </a:extLst>
          </a:blip>
          <a:srcRect/>
          <a:stretch/>
        </p:blipFill>
        <p:spPr bwMode="auto">
          <a:xfrm>
            <a:off x="7018912" y="4837219"/>
            <a:ext cx="215465" cy="187234"/>
          </a:xfrm>
          <a:prstGeom prst="ellipse">
            <a:avLst/>
          </a:prstGeom>
          <a:noFill/>
          <a:extLst>
            <a:ext uri="{909E8E84-426E-40DD-AFC4-6F175D3DCCD1}">
              <a14:hiddenFill xmlns:a14="http://schemas.microsoft.com/office/drawing/2010/main">
                <a:solidFill>
                  <a:srgbClr val="FFFFFF"/>
                </a:solidFill>
              </a14:hiddenFill>
            </a:ext>
          </a:extLst>
        </p:spPr>
      </p:pic>
      <p:sp>
        <p:nvSpPr>
          <p:cNvPr id="65" name="Rounded Rectangle 64">
            <a:extLst>
              <a:ext uri="{FF2B5EF4-FFF2-40B4-BE49-F238E27FC236}">
                <a16:creationId xmlns:a16="http://schemas.microsoft.com/office/drawing/2014/main" id="{EF0544E4-0AE3-94C0-6B59-006D8A8AC948}"/>
              </a:ext>
            </a:extLst>
          </p:cNvPr>
          <p:cNvSpPr/>
          <p:nvPr/>
        </p:nvSpPr>
        <p:spPr>
          <a:xfrm>
            <a:off x="5982170" y="5194540"/>
            <a:ext cx="1165059" cy="1111946"/>
          </a:xfrm>
          <a:prstGeom prst="roundRect">
            <a:avLst>
              <a:gd name="adj" fmla="val 4449"/>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700"/>
          </a:p>
        </p:txBody>
      </p:sp>
      <p:sp>
        <p:nvSpPr>
          <p:cNvPr id="66" name="Rounded Rectangle 65">
            <a:extLst>
              <a:ext uri="{FF2B5EF4-FFF2-40B4-BE49-F238E27FC236}">
                <a16:creationId xmlns:a16="http://schemas.microsoft.com/office/drawing/2014/main" id="{5BBADC8C-F1DD-030F-C32B-81F6676D68C7}"/>
              </a:ext>
            </a:extLst>
          </p:cNvPr>
          <p:cNvSpPr/>
          <p:nvPr/>
        </p:nvSpPr>
        <p:spPr>
          <a:xfrm>
            <a:off x="6154390" y="5553884"/>
            <a:ext cx="79332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Conformity Attestation</a:t>
            </a:r>
          </a:p>
        </p:txBody>
      </p:sp>
      <p:sp>
        <p:nvSpPr>
          <p:cNvPr id="67" name="Rounded Rectangle 66">
            <a:extLst>
              <a:ext uri="{FF2B5EF4-FFF2-40B4-BE49-F238E27FC236}">
                <a16:creationId xmlns:a16="http://schemas.microsoft.com/office/drawing/2014/main" id="{82E66730-3168-AFB5-F078-A8CEAABEF7BB}"/>
              </a:ext>
            </a:extLst>
          </p:cNvPr>
          <p:cNvSpPr/>
          <p:nvPr/>
        </p:nvSpPr>
        <p:spPr>
          <a:xfrm>
            <a:off x="6269523" y="5666997"/>
            <a:ext cx="67819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Assessment Body</a:t>
            </a:r>
          </a:p>
        </p:txBody>
      </p:sp>
      <p:sp>
        <p:nvSpPr>
          <p:cNvPr id="68" name="Rounded Rectangle 67">
            <a:extLst>
              <a:ext uri="{FF2B5EF4-FFF2-40B4-BE49-F238E27FC236}">
                <a16:creationId xmlns:a16="http://schemas.microsoft.com/office/drawing/2014/main" id="{80AA2624-3140-90EC-F411-CBBA479B6A7B}"/>
              </a:ext>
            </a:extLst>
          </p:cNvPr>
          <p:cNvSpPr/>
          <p:nvPr/>
        </p:nvSpPr>
        <p:spPr>
          <a:xfrm>
            <a:off x="6272995" y="5310621"/>
            <a:ext cx="67472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Accreditation</a:t>
            </a:r>
          </a:p>
        </p:txBody>
      </p:sp>
      <p:sp>
        <p:nvSpPr>
          <p:cNvPr id="69" name="Rounded Rectangle 68">
            <a:extLst>
              <a:ext uri="{FF2B5EF4-FFF2-40B4-BE49-F238E27FC236}">
                <a16:creationId xmlns:a16="http://schemas.microsoft.com/office/drawing/2014/main" id="{62882AA4-0492-59D8-B239-96632ECD64EB}"/>
              </a:ext>
            </a:extLst>
          </p:cNvPr>
          <p:cNvSpPr/>
          <p:nvPr/>
        </p:nvSpPr>
        <p:spPr>
          <a:xfrm>
            <a:off x="6272995" y="5431666"/>
            <a:ext cx="67472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Scheme or Regulation</a:t>
            </a:r>
          </a:p>
        </p:txBody>
      </p:sp>
      <p:sp>
        <p:nvSpPr>
          <p:cNvPr id="70" name="TextBox 69">
            <a:extLst>
              <a:ext uri="{FF2B5EF4-FFF2-40B4-BE49-F238E27FC236}">
                <a16:creationId xmlns:a16="http://schemas.microsoft.com/office/drawing/2014/main" id="{DA1CD26B-EE86-EF1E-A9D3-066E3F827733}"/>
              </a:ext>
            </a:extLst>
          </p:cNvPr>
          <p:cNvSpPr txBox="1"/>
          <p:nvPr/>
        </p:nvSpPr>
        <p:spPr>
          <a:xfrm>
            <a:off x="6032140" y="5167862"/>
            <a:ext cx="1056378" cy="184666"/>
          </a:xfrm>
          <a:prstGeom prst="rect">
            <a:avLst/>
          </a:prstGeom>
          <a:noFill/>
        </p:spPr>
        <p:txBody>
          <a:bodyPr wrap="none" lIns="0" rIns="0" rtlCol="0" anchor="ctr">
            <a:spAutoFit/>
          </a:bodyPr>
          <a:lstStyle/>
          <a:p>
            <a:pPr algn="ctr"/>
            <a:r>
              <a:rPr lang="en-AU" sz="600" b="1" dirty="0">
                <a:solidFill>
                  <a:schemeClr val="bg1"/>
                </a:solidFill>
              </a:rPr>
              <a:t>UN Digital Conformity Credential</a:t>
            </a:r>
          </a:p>
        </p:txBody>
      </p:sp>
      <p:cxnSp>
        <p:nvCxnSpPr>
          <p:cNvPr id="71" name="Elbow Connector 70">
            <a:extLst>
              <a:ext uri="{FF2B5EF4-FFF2-40B4-BE49-F238E27FC236}">
                <a16:creationId xmlns:a16="http://schemas.microsoft.com/office/drawing/2014/main" id="{898BDD67-7213-D55E-A3AA-82FAC040BC42}"/>
              </a:ext>
            </a:extLst>
          </p:cNvPr>
          <p:cNvCxnSpPr>
            <a:cxnSpLocks/>
            <a:stCxn id="68" idx="1"/>
          </p:cNvCxnSpPr>
          <p:nvPr/>
        </p:nvCxnSpPr>
        <p:spPr>
          <a:xfrm rot="10800000" flipV="1">
            <a:off x="6206039" y="5355996"/>
            <a:ext cx="66956" cy="197887"/>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3FC5C89A-1AF9-CB59-EE6C-B5D1098F7520}"/>
              </a:ext>
            </a:extLst>
          </p:cNvPr>
          <p:cNvCxnSpPr>
            <a:cxnSpLocks/>
            <a:stCxn id="69" idx="1"/>
          </p:cNvCxnSpPr>
          <p:nvPr/>
        </p:nvCxnSpPr>
        <p:spPr>
          <a:xfrm rot="10800000" flipV="1">
            <a:off x="6206038" y="5477042"/>
            <a:ext cx="66956" cy="9075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C7756331-B818-E6C6-18FD-27CA2DA533A2}"/>
              </a:ext>
            </a:extLst>
          </p:cNvPr>
          <p:cNvCxnSpPr>
            <a:cxnSpLocks/>
            <a:stCxn id="67" idx="1"/>
          </p:cNvCxnSpPr>
          <p:nvPr/>
        </p:nvCxnSpPr>
        <p:spPr>
          <a:xfrm rot="10800000">
            <a:off x="6201004" y="5622175"/>
            <a:ext cx="68519" cy="9019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19B9FE60-C53A-C04B-35E7-72884D4CD673}"/>
              </a:ext>
            </a:extLst>
          </p:cNvPr>
          <p:cNvCxnSpPr>
            <a:cxnSpLocks/>
            <a:stCxn id="86" idx="1"/>
          </p:cNvCxnSpPr>
          <p:nvPr/>
        </p:nvCxnSpPr>
        <p:spPr>
          <a:xfrm rot="10800000">
            <a:off x="6201004" y="5902430"/>
            <a:ext cx="76973" cy="302613"/>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F60EFE11-FD5B-E559-0654-B73DD1DBAFA1}"/>
              </a:ext>
            </a:extLst>
          </p:cNvPr>
          <p:cNvCxnSpPr>
            <a:cxnSpLocks/>
            <a:stCxn id="95" idx="1"/>
          </p:cNvCxnSpPr>
          <p:nvPr/>
        </p:nvCxnSpPr>
        <p:spPr>
          <a:xfrm rot="10800000">
            <a:off x="6210951" y="5893038"/>
            <a:ext cx="68518" cy="6882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B9E14353-B7B4-B8E5-C6E0-8A50F8E2D761}"/>
              </a:ext>
            </a:extLst>
          </p:cNvPr>
          <p:cNvCxnSpPr>
            <a:cxnSpLocks/>
            <a:stCxn id="97" idx="1"/>
            <a:endCxn id="66" idx="1"/>
          </p:cNvCxnSpPr>
          <p:nvPr/>
        </p:nvCxnSpPr>
        <p:spPr>
          <a:xfrm rot="10800000">
            <a:off x="6154390" y="5599260"/>
            <a:ext cx="9196" cy="235432"/>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Rounded Rectangle 79">
            <a:extLst>
              <a:ext uri="{FF2B5EF4-FFF2-40B4-BE49-F238E27FC236}">
                <a16:creationId xmlns:a16="http://schemas.microsoft.com/office/drawing/2014/main" id="{E308C937-1681-ACC9-9276-9CB6FE5C276C}"/>
              </a:ext>
            </a:extLst>
          </p:cNvPr>
          <p:cNvSpPr/>
          <p:nvPr/>
        </p:nvSpPr>
        <p:spPr>
          <a:xfrm>
            <a:off x="6301483" y="6176269"/>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86" name="Rounded Rectangle 85">
            <a:extLst>
              <a:ext uri="{FF2B5EF4-FFF2-40B4-BE49-F238E27FC236}">
                <a16:creationId xmlns:a16="http://schemas.microsoft.com/office/drawing/2014/main" id="{14633468-41AD-A4B5-BC20-ABDB90BAF099}"/>
              </a:ext>
            </a:extLst>
          </p:cNvPr>
          <p:cNvSpPr/>
          <p:nvPr/>
        </p:nvSpPr>
        <p:spPr>
          <a:xfrm>
            <a:off x="6277976" y="6159667"/>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Assessed values</a:t>
            </a:r>
          </a:p>
        </p:txBody>
      </p:sp>
      <p:sp>
        <p:nvSpPr>
          <p:cNvPr id="94" name="Rounded Rectangle 93">
            <a:extLst>
              <a:ext uri="{FF2B5EF4-FFF2-40B4-BE49-F238E27FC236}">
                <a16:creationId xmlns:a16="http://schemas.microsoft.com/office/drawing/2014/main" id="{72143B3E-73A5-AF2C-7771-F834254877A9}"/>
              </a:ext>
            </a:extLst>
          </p:cNvPr>
          <p:cNvSpPr/>
          <p:nvPr/>
        </p:nvSpPr>
        <p:spPr>
          <a:xfrm>
            <a:off x="6300902" y="5935887"/>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95" name="Rounded Rectangle 94">
            <a:extLst>
              <a:ext uri="{FF2B5EF4-FFF2-40B4-BE49-F238E27FC236}">
                <a16:creationId xmlns:a16="http://schemas.microsoft.com/office/drawing/2014/main" id="{54A45A18-F3FB-0247-356A-079FA05600AC}"/>
              </a:ext>
            </a:extLst>
          </p:cNvPr>
          <p:cNvSpPr/>
          <p:nvPr/>
        </p:nvSpPr>
        <p:spPr>
          <a:xfrm>
            <a:off x="6279469" y="5916488"/>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Products / Facilities</a:t>
            </a:r>
          </a:p>
        </p:txBody>
      </p:sp>
      <p:sp>
        <p:nvSpPr>
          <p:cNvPr id="96" name="Rounded Rectangle 95">
            <a:extLst>
              <a:ext uri="{FF2B5EF4-FFF2-40B4-BE49-F238E27FC236}">
                <a16:creationId xmlns:a16="http://schemas.microsoft.com/office/drawing/2014/main" id="{4EA33FA5-523F-467F-B935-202E2E388731}"/>
              </a:ext>
            </a:extLst>
          </p:cNvPr>
          <p:cNvSpPr/>
          <p:nvPr/>
        </p:nvSpPr>
        <p:spPr>
          <a:xfrm>
            <a:off x="6184430" y="5807470"/>
            <a:ext cx="78835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97" name="Rounded Rectangle 96">
            <a:extLst>
              <a:ext uri="{FF2B5EF4-FFF2-40B4-BE49-F238E27FC236}">
                <a16:creationId xmlns:a16="http://schemas.microsoft.com/office/drawing/2014/main" id="{E0C659BB-C096-1FF7-D8D7-5AB8445CFB1B}"/>
              </a:ext>
            </a:extLst>
          </p:cNvPr>
          <p:cNvSpPr/>
          <p:nvPr/>
        </p:nvSpPr>
        <p:spPr>
          <a:xfrm>
            <a:off x="6163586" y="5789317"/>
            <a:ext cx="78835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Conformity Assessment</a:t>
            </a:r>
          </a:p>
        </p:txBody>
      </p:sp>
      <p:cxnSp>
        <p:nvCxnSpPr>
          <p:cNvPr id="98" name="Elbow Connector 97">
            <a:extLst>
              <a:ext uri="{FF2B5EF4-FFF2-40B4-BE49-F238E27FC236}">
                <a16:creationId xmlns:a16="http://schemas.microsoft.com/office/drawing/2014/main" id="{C45B293E-E294-38B4-F79D-241D6BFFA0DA}"/>
              </a:ext>
            </a:extLst>
          </p:cNvPr>
          <p:cNvCxnSpPr>
            <a:cxnSpLocks/>
            <a:stCxn id="69" idx="3"/>
            <a:endCxn id="101" idx="3"/>
          </p:cNvCxnSpPr>
          <p:nvPr/>
        </p:nvCxnSpPr>
        <p:spPr>
          <a:xfrm>
            <a:off x="6947716" y="5477042"/>
            <a:ext cx="6788" cy="607660"/>
          </a:xfrm>
          <a:prstGeom prst="bentConnector3">
            <a:avLst>
              <a:gd name="adj1" fmla="val 124730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9" name="Picture 6" descr="Digital Certificate Icon Vector Images (over 8,400)">
            <a:extLst>
              <a:ext uri="{FF2B5EF4-FFF2-40B4-BE49-F238E27FC236}">
                <a16:creationId xmlns:a16="http://schemas.microsoft.com/office/drawing/2014/main" id="{D1E27100-B90D-D1FF-6783-BA7205506FE5}"/>
              </a:ext>
            </a:extLst>
          </p:cNvPr>
          <p:cNvPicPr>
            <a:picLocks noChangeAspect="1" noChangeArrowheads="1"/>
          </p:cNvPicPr>
          <p:nvPr/>
        </p:nvPicPr>
        <p:blipFill rotWithShape="1">
          <a:blip r:embed="rId7" cstate="print">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7029939" y="6215261"/>
            <a:ext cx="204438" cy="165407"/>
          </a:xfrm>
          <a:prstGeom prst="ellipse">
            <a:avLst/>
          </a:prstGeom>
          <a:noFill/>
          <a:extLst>
            <a:ext uri="{909E8E84-426E-40DD-AFC4-6F175D3DCCD1}">
              <a14:hiddenFill xmlns:a14="http://schemas.microsoft.com/office/drawing/2010/main">
                <a:solidFill>
                  <a:srgbClr val="FFFFFF"/>
                </a:solidFill>
              </a14:hiddenFill>
            </a:ext>
          </a:extLst>
        </p:spPr>
      </p:pic>
      <p:sp>
        <p:nvSpPr>
          <p:cNvPr id="100" name="Rounded Rectangle 99">
            <a:extLst>
              <a:ext uri="{FF2B5EF4-FFF2-40B4-BE49-F238E27FC236}">
                <a16:creationId xmlns:a16="http://schemas.microsoft.com/office/drawing/2014/main" id="{63E8FFEE-AB6E-AF86-D237-468F0A3BB5E2}"/>
              </a:ext>
            </a:extLst>
          </p:cNvPr>
          <p:cNvSpPr/>
          <p:nvPr/>
        </p:nvSpPr>
        <p:spPr>
          <a:xfrm>
            <a:off x="6301971" y="6058726"/>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101" name="Rounded Rectangle 100">
            <a:extLst>
              <a:ext uri="{FF2B5EF4-FFF2-40B4-BE49-F238E27FC236}">
                <a16:creationId xmlns:a16="http://schemas.microsoft.com/office/drawing/2014/main" id="{50273E71-E66B-B64D-2CC0-3A02D65D544D}"/>
              </a:ext>
            </a:extLst>
          </p:cNvPr>
          <p:cNvSpPr/>
          <p:nvPr/>
        </p:nvSpPr>
        <p:spPr>
          <a:xfrm>
            <a:off x="6280537" y="6039327"/>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Criteria / Metrics</a:t>
            </a:r>
          </a:p>
        </p:txBody>
      </p:sp>
      <p:cxnSp>
        <p:nvCxnSpPr>
          <p:cNvPr id="102" name="Elbow Connector 101">
            <a:extLst>
              <a:ext uri="{FF2B5EF4-FFF2-40B4-BE49-F238E27FC236}">
                <a16:creationId xmlns:a16="http://schemas.microsoft.com/office/drawing/2014/main" id="{A167F878-EACD-458A-2D30-B0AD5E84A194}"/>
              </a:ext>
            </a:extLst>
          </p:cNvPr>
          <p:cNvCxnSpPr>
            <a:cxnSpLocks/>
            <a:stCxn id="101" idx="1"/>
          </p:cNvCxnSpPr>
          <p:nvPr/>
        </p:nvCxnSpPr>
        <p:spPr>
          <a:xfrm rot="10800000">
            <a:off x="6207139" y="5885855"/>
            <a:ext cx="73398" cy="19884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B95B941-CA8F-967E-C9CE-0875FE8BC39E}"/>
              </a:ext>
            </a:extLst>
          </p:cNvPr>
          <p:cNvCxnSpPr>
            <a:cxnSpLocks/>
          </p:cNvCxnSpPr>
          <p:nvPr/>
        </p:nvCxnSpPr>
        <p:spPr>
          <a:xfrm flipV="1">
            <a:off x="6578608" y="3466286"/>
            <a:ext cx="0" cy="165105"/>
          </a:xfrm>
          <a:prstGeom prst="straightConnector1">
            <a:avLst/>
          </a:prstGeom>
          <a:ln w="28575">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E14E471B-DCF4-E4CE-82E4-445020E91257}"/>
              </a:ext>
            </a:extLst>
          </p:cNvPr>
          <p:cNvCxnSpPr>
            <a:cxnSpLocks/>
          </p:cNvCxnSpPr>
          <p:nvPr/>
        </p:nvCxnSpPr>
        <p:spPr>
          <a:xfrm>
            <a:off x="6587835" y="4962372"/>
            <a:ext cx="0" cy="208556"/>
          </a:xfrm>
          <a:prstGeom prst="straightConnector1">
            <a:avLst/>
          </a:prstGeom>
          <a:ln w="28575">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00F3C636-07BB-F54D-8C35-D527CCA0DB92}"/>
              </a:ext>
            </a:extLst>
          </p:cNvPr>
          <p:cNvSpPr txBox="1"/>
          <p:nvPr/>
        </p:nvSpPr>
        <p:spPr>
          <a:xfrm>
            <a:off x="631296" y="1050090"/>
            <a:ext cx="10860053" cy="954107"/>
          </a:xfrm>
          <a:prstGeom prst="rect">
            <a:avLst/>
          </a:prstGeom>
          <a:noFill/>
        </p:spPr>
        <p:txBody>
          <a:bodyPr wrap="square" rtlCol="0">
            <a:spAutoFit/>
          </a:bodyPr>
          <a:lstStyle/>
          <a:p>
            <a:r>
              <a:rPr lang="en-AU" sz="2800" dirty="0"/>
              <a:t>The same UNTP data is always BOTH human and machine readable. So implementers can go digital without dependency on other’s maturity.</a:t>
            </a:r>
          </a:p>
        </p:txBody>
      </p:sp>
      <p:sp>
        <p:nvSpPr>
          <p:cNvPr id="124" name="TextBox 123">
            <a:extLst>
              <a:ext uri="{FF2B5EF4-FFF2-40B4-BE49-F238E27FC236}">
                <a16:creationId xmlns:a16="http://schemas.microsoft.com/office/drawing/2014/main" id="{695C5675-52B2-52C9-3F1A-52C8F908FDC2}"/>
              </a:ext>
            </a:extLst>
          </p:cNvPr>
          <p:cNvSpPr txBox="1"/>
          <p:nvPr/>
        </p:nvSpPr>
        <p:spPr>
          <a:xfrm>
            <a:off x="10472619" y="2357781"/>
            <a:ext cx="1263476" cy="584775"/>
          </a:xfrm>
          <a:prstGeom prst="rect">
            <a:avLst/>
          </a:prstGeom>
          <a:noFill/>
        </p:spPr>
        <p:txBody>
          <a:bodyPr wrap="square" rtlCol="0">
            <a:spAutoFit/>
          </a:bodyPr>
          <a:lstStyle/>
          <a:p>
            <a:r>
              <a:rPr lang="en-AU" sz="3200" b="1" dirty="0"/>
              <a:t>UNTP</a:t>
            </a:r>
          </a:p>
        </p:txBody>
      </p:sp>
      <p:pic>
        <p:nvPicPr>
          <p:cNvPr id="125" name="Picture 124">
            <a:extLst>
              <a:ext uri="{FF2B5EF4-FFF2-40B4-BE49-F238E27FC236}">
                <a16:creationId xmlns:a16="http://schemas.microsoft.com/office/drawing/2014/main" id="{257BD50F-3E0D-3100-2742-BA6C178A7C6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9157620" y="2214207"/>
            <a:ext cx="1117563" cy="933723"/>
          </a:xfrm>
          <a:prstGeom prst="rect">
            <a:avLst/>
          </a:prstGeom>
        </p:spPr>
      </p:pic>
      <p:cxnSp>
        <p:nvCxnSpPr>
          <p:cNvPr id="5153" name="Straight Arrow Connector 4">
            <a:extLst>
              <a:ext uri="{FF2B5EF4-FFF2-40B4-BE49-F238E27FC236}">
                <a16:creationId xmlns:a16="http://schemas.microsoft.com/office/drawing/2014/main" id="{712ED760-BC94-7AAB-221C-3BB041B94A40}"/>
              </a:ext>
            </a:extLst>
          </p:cNvPr>
          <p:cNvCxnSpPr>
            <a:cxnSpLocks/>
            <a:endCxn id="3" idx="1"/>
          </p:cNvCxnSpPr>
          <p:nvPr/>
        </p:nvCxnSpPr>
        <p:spPr>
          <a:xfrm flipV="1">
            <a:off x="5533292" y="4312077"/>
            <a:ext cx="477007" cy="819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57" name="Can 5156">
            <a:extLst>
              <a:ext uri="{FF2B5EF4-FFF2-40B4-BE49-F238E27FC236}">
                <a16:creationId xmlns:a16="http://schemas.microsoft.com/office/drawing/2014/main" id="{0036C59A-7486-3E4F-6E19-4AAC92FB790D}"/>
              </a:ext>
            </a:extLst>
          </p:cNvPr>
          <p:cNvSpPr/>
          <p:nvPr/>
        </p:nvSpPr>
        <p:spPr>
          <a:xfrm>
            <a:off x="9419519" y="3742222"/>
            <a:ext cx="1225649" cy="1139710"/>
          </a:xfrm>
          <a:prstGeom prst="can">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158" name="Picture 5157">
            <a:extLst>
              <a:ext uri="{FF2B5EF4-FFF2-40B4-BE49-F238E27FC236}">
                <a16:creationId xmlns:a16="http://schemas.microsoft.com/office/drawing/2014/main" id="{CACFE34C-EC57-8C51-DBBA-DB5849DB84E8}"/>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783923" y="4117799"/>
            <a:ext cx="496840" cy="496840"/>
          </a:xfrm>
          <a:prstGeom prst="rect">
            <a:avLst/>
          </a:prstGeom>
        </p:spPr>
      </p:pic>
      <p:cxnSp>
        <p:nvCxnSpPr>
          <p:cNvPr id="5159" name="Straight Arrow Connector 4">
            <a:extLst>
              <a:ext uri="{FF2B5EF4-FFF2-40B4-BE49-F238E27FC236}">
                <a16:creationId xmlns:a16="http://schemas.microsoft.com/office/drawing/2014/main" id="{1266E48F-21BE-A2D3-8BC0-77DE45049860}"/>
              </a:ext>
            </a:extLst>
          </p:cNvPr>
          <p:cNvCxnSpPr>
            <a:cxnSpLocks/>
            <a:stCxn id="5157" idx="2"/>
          </p:cNvCxnSpPr>
          <p:nvPr/>
        </p:nvCxnSpPr>
        <p:spPr>
          <a:xfrm rot="10800000">
            <a:off x="7120979" y="2875961"/>
            <a:ext cx="2298541" cy="1436116"/>
          </a:xfrm>
          <a:prstGeom prst="bentConnector3">
            <a:avLst>
              <a:gd name="adj1" fmla="val 6938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62" name="Straight Arrow Connector 4">
            <a:extLst>
              <a:ext uri="{FF2B5EF4-FFF2-40B4-BE49-F238E27FC236}">
                <a16:creationId xmlns:a16="http://schemas.microsoft.com/office/drawing/2014/main" id="{10F2AFD9-1A3F-BB29-C1B9-13D5D52FEFA1}"/>
              </a:ext>
            </a:extLst>
          </p:cNvPr>
          <p:cNvCxnSpPr>
            <a:cxnSpLocks/>
            <a:stCxn id="5157" idx="2"/>
            <a:endCxn id="3" idx="3"/>
          </p:cNvCxnSpPr>
          <p:nvPr/>
        </p:nvCxnSpPr>
        <p:spPr>
          <a:xfrm flipH="1">
            <a:off x="7122011" y="4312077"/>
            <a:ext cx="229750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65" name="Straight Arrow Connector 4">
            <a:extLst>
              <a:ext uri="{FF2B5EF4-FFF2-40B4-BE49-F238E27FC236}">
                <a16:creationId xmlns:a16="http://schemas.microsoft.com/office/drawing/2014/main" id="{F60995F2-930B-BC57-44E1-4D07FEABFD2F}"/>
              </a:ext>
            </a:extLst>
          </p:cNvPr>
          <p:cNvCxnSpPr>
            <a:cxnSpLocks/>
            <a:stCxn id="5157" idx="2"/>
            <a:endCxn id="65" idx="3"/>
          </p:cNvCxnSpPr>
          <p:nvPr/>
        </p:nvCxnSpPr>
        <p:spPr>
          <a:xfrm rot="10800000" flipV="1">
            <a:off x="7147229" y="4312077"/>
            <a:ext cx="2272290" cy="1438436"/>
          </a:xfrm>
          <a:prstGeom prst="bentConnector3">
            <a:avLst>
              <a:gd name="adj1" fmla="val 69605"/>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69" name="TextBox 5168">
            <a:extLst>
              <a:ext uri="{FF2B5EF4-FFF2-40B4-BE49-F238E27FC236}">
                <a16:creationId xmlns:a16="http://schemas.microsoft.com/office/drawing/2014/main" id="{0B0FD3E0-DD8E-457E-DFE6-5BBD7F7F2DE9}"/>
              </a:ext>
            </a:extLst>
          </p:cNvPr>
          <p:cNvSpPr txBox="1"/>
          <p:nvPr/>
        </p:nvSpPr>
        <p:spPr>
          <a:xfrm>
            <a:off x="7981647" y="3373630"/>
            <a:ext cx="1450363" cy="923330"/>
          </a:xfrm>
          <a:prstGeom prst="rect">
            <a:avLst/>
          </a:prstGeom>
          <a:noFill/>
        </p:spPr>
        <p:txBody>
          <a:bodyPr wrap="square" rtlCol="0">
            <a:spAutoFit/>
          </a:bodyPr>
          <a:lstStyle/>
          <a:p>
            <a:r>
              <a:rPr lang="en-AU" dirty="0"/>
              <a:t>Issue human-rendered digital data</a:t>
            </a:r>
          </a:p>
        </p:txBody>
      </p:sp>
      <p:sp>
        <p:nvSpPr>
          <p:cNvPr id="5174" name="TextBox 5173">
            <a:extLst>
              <a:ext uri="{FF2B5EF4-FFF2-40B4-BE49-F238E27FC236}">
                <a16:creationId xmlns:a16="http://schemas.microsoft.com/office/drawing/2014/main" id="{C473BF19-09B9-B43E-DAF3-3B748ED28DA5}"/>
              </a:ext>
            </a:extLst>
          </p:cNvPr>
          <p:cNvSpPr txBox="1"/>
          <p:nvPr/>
        </p:nvSpPr>
        <p:spPr>
          <a:xfrm>
            <a:off x="9408687" y="4927300"/>
            <a:ext cx="1575758" cy="646331"/>
          </a:xfrm>
          <a:prstGeom prst="rect">
            <a:avLst/>
          </a:prstGeom>
          <a:noFill/>
        </p:spPr>
        <p:txBody>
          <a:bodyPr wrap="square" rtlCol="0">
            <a:spAutoFit/>
          </a:bodyPr>
          <a:lstStyle/>
          <a:p>
            <a:r>
              <a:rPr lang="en-AU" dirty="0"/>
              <a:t>Producer or manufacturer</a:t>
            </a:r>
          </a:p>
        </p:txBody>
      </p:sp>
      <p:sp>
        <p:nvSpPr>
          <p:cNvPr id="5175" name="TextBox 5174">
            <a:extLst>
              <a:ext uri="{FF2B5EF4-FFF2-40B4-BE49-F238E27FC236}">
                <a16:creationId xmlns:a16="http://schemas.microsoft.com/office/drawing/2014/main" id="{2479C4DF-DE67-39AC-C67A-8C92956A84CA}"/>
              </a:ext>
            </a:extLst>
          </p:cNvPr>
          <p:cNvSpPr txBox="1"/>
          <p:nvPr/>
        </p:nvSpPr>
        <p:spPr>
          <a:xfrm>
            <a:off x="501420" y="3134264"/>
            <a:ext cx="2021721" cy="646331"/>
          </a:xfrm>
          <a:prstGeom prst="rect">
            <a:avLst/>
          </a:prstGeom>
          <a:noFill/>
        </p:spPr>
        <p:txBody>
          <a:bodyPr wrap="square" rtlCol="0">
            <a:spAutoFit/>
          </a:bodyPr>
          <a:lstStyle/>
          <a:p>
            <a:r>
              <a:rPr lang="en-AU" dirty="0"/>
              <a:t>Low volume/ maturity customer</a:t>
            </a:r>
          </a:p>
        </p:txBody>
      </p:sp>
      <p:sp>
        <p:nvSpPr>
          <p:cNvPr id="5176" name="TextBox 5175">
            <a:extLst>
              <a:ext uri="{FF2B5EF4-FFF2-40B4-BE49-F238E27FC236}">
                <a16:creationId xmlns:a16="http://schemas.microsoft.com/office/drawing/2014/main" id="{1B861DE5-86AC-2D7F-1558-64B0D5698AA6}"/>
              </a:ext>
            </a:extLst>
          </p:cNvPr>
          <p:cNvSpPr txBox="1"/>
          <p:nvPr/>
        </p:nvSpPr>
        <p:spPr>
          <a:xfrm>
            <a:off x="485021" y="4528188"/>
            <a:ext cx="2097711" cy="646331"/>
          </a:xfrm>
          <a:prstGeom prst="rect">
            <a:avLst/>
          </a:prstGeom>
          <a:noFill/>
        </p:spPr>
        <p:txBody>
          <a:bodyPr wrap="square" rtlCol="0">
            <a:spAutoFit/>
          </a:bodyPr>
          <a:lstStyle/>
          <a:p>
            <a:r>
              <a:rPr lang="en-AU" dirty="0"/>
              <a:t>High volume/ maturity customer</a:t>
            </a:r>
          </a:p>
        </p:txBody>
      </p:sp>
      <p:pic>
        <p:nvPicPr>
          <p:cNvPr id="16" name="Picture 15" descr="A screenshot of a computer code&#10;&#10;Description automatically generated">
            <a:extLst>
              <a:ext uri="{FF2B5EF4-FFF2-40B4-BE49-F238E27FC236}">
                <a16:creationId xmlns:a16="http://schemas.microsoft.com/office/drawing/2014/main" id="{7F442FDF-EEBC-EA08-5F8D-5B557E639B85}"/>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4338487" y="3657453"/>
            <a:ext cx="1253532" cy="2407903"/>
          </a:xfrm>
          <a:prstGeom prst="rect">
            <a:avLst/>
          </a:prstGeom>
          <a:ln w="28575">
            <a:solidFill>
              <a:schemeClr val="tx1"/>
            </a:solidFill>
          </a:ln>
        </p:spPr>
      </p:pic>
      <p:pic>
        <p:nvPicPr>
          <p:cNvPr id="19" name="Picture 18" descr="A screenshot of a cell phone&#10;&#10;Description automatically generated">
            <a:extLst>
              <a:ext uri="{FF2B5EF4-FFF2-40B4-BE49-F238E27FC236}">
                <a16:creationId xmlns:a16="http://schemas.microsoft.com/office/drawing/2014/main" id="{7711A5BD-2FA9-3D35-135B-CE4E4345A9A6}"/>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2915909" y="2499252"/>
            <a:ext cx="1260830" cy="2629773"/>
          </a:xfrm>
          <a:prstGeom prst="rect">
            <a:avLst/>
          </a:prstGeom>
        </p:spPr>
      </p:pic>
      <p:sp>
        <p:nvSpPr>
          <p:cNvPr id="25" name="TextBox 24">
            <a:extLst>
              <a:ext uri="{FF2B5EF4-FFF2-40B4-BE49-F238E27FC236}">
                <a16:creationId xmlns:a16="http://schemas.microsoft.com/office/drawing/2014/main" id="{A83B418D-2BA6-D51E-1920-AA61E775D486}"/>
              </a:ext>
            </a:extLst>
          </p:cNvPr>
          <p:cNvSpPr txBox="1"/>
          <p:nvPr/>
        </p:nvSpPr>
        <p:spPr>
          <a:xfrm>
            <a:off x="1548279" y="2422196"/>
            <a:ext cx="1496129" cy="369332"/>
          </a:xfrm>
          <a:prstGeom prst="rect">
            <a:avLst/>
          </a:prstGeom>
          <a:noFill/>
        </p:spPr>
        <p:txBody>
          <a:bodyPr wrap="square" rtlCol="0">
            <a:spAutoFit/>
          </a:bodyPr>
          <a:lstStyle/>
          <a:p>
            <a:r>
              <a:rPr lang="en-AU" dirty="0"/>
              <a:t>Human view</a:t>
            </a:r>
          </a:p>
        </p:txBody>
      </p:sp>
      <p:sp>
        <p:nvSpPr>
          <p:cNvPr id="26" name="TextBox 25">
            <a:extLst>
              <a:ext uri="{FF2B5EF4-FFF2-40B4-BE49-F238E27FC236}">
                <a16:creationId xmlns:a16="http://schemas.microsoft.com/office/drawing/2014/main" id="{B6C6E27D-83E8-0CD8-E36B-47BDD64AFBB4}"/>
              </a:ext>
            </a:extLst>
          </p:cNvPr>
          <p:cNvSpPr txBox="1"/>
          <p:nvPr/>
        </p:nvSpPr>
        <p:spPr>
          <a:xfrm>
            <a:off x="2133975" y="5528253"/>
            <a:ext cx="1496129" cy="369332"/>
          </a:xfrm>
          <a:prstGeom prst="rect">
            <a:avLst/>
          </a:prstGeom>
          <a:noFill/>
        </p:spPr>
        <p:txBody>
          <a:bodyPr wrap="square" rtlCol="0">
            <a:spAutoFit/>
          </a:bodyPr>
          <a:lstStyle/>
          <a:p>
            <a:r>
              <a:rPr lang="en-AU" dirty="0"/>
              <a:t>Machine view</a:t>
            </a:r>
          </a:p>
        </p:txBody>
      </p:sp>
      <p:cxnSp>
        <p:nvCxnSpPr>
          <p:cNvPr id="31" name="Straight Arrow Connector 4">
            <a:extLst>
              <a:ext uri="{FF2B5EF4-FFF2-40B4-BE49-F238E27FC236}">
                <a16:creationId xmlns:a16="http://schemas.microsoft.com/office/drawing/2014/main" id="{991FCD1A-C246-DE78-3D7F-75677F99E017}"/>
              </a:ext>
            </a:extLst>
          </p:cNvPr>
          <p:cNvCxnSpPr>
            <a:cxnSpLocks/>
            <a:endCxn id="16" idx="0"/>
          </p:cNvCxnSpPr>
          <p:nvPr/>
        </p:nvCxnSpPr>
        <p:spPr>
          <a:xfrm>
            <a:off x="4176739" y="3089808"/>
            <a:ext cx="788514" cy="567645"/>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A744A12-A427-9873-798B-D51E2BD7C1AB}"/>
              </a:ext>
            </a:extLst>
          </p:cNvPr>
          <p:cNvSpPr txBox="1"/>
          <p:nvPr/>
        </p:nvSpPr>
        <p:spPr>
          <a:xfrm>
            <a:off x="4205312" y="2693001"/>
            <a:ext cx="1660271" cy="369332"/>
          </a:xfrm>
          <a:prstGeom prst="rect">
            <a:avLst/>
          </a:prstGeom>
          <a:noFill/>
        </p:spPr>
        <p:txBody>
          <a:bodyPr wrap="square" rtlCol="0">
            <a:spAutoFit/>
          </a:bodyPr>
          <a:lstStyle/>
          <a:p>
            <a:r>
              <a:rPr lang="en-AU" dirty="0"/>
              <a:t>Rendered from</a:t>
            </a:r>
          </a:p>
        </p:txBody>
      </p:sp>
      <p:grpSp>
        <p:nvGrpSpPr>
          <p:cNvPr id="2" name="Group 1">
            <a:extLst>
              <a:ext uri="{FF2B5EF4-FFF2-40B4-BE49-F238E27FC236}">
                <a16:creationId xmlns:a16="http://schemas.microsoft.com/office/drawing/2014/main" id="{FDBD4FE0-0DB9-6253-4486-D64AD3069F77}"/>
              </a:ext>
            </a:extLst>
          </p:cNvPr>
          <p:cNvGrpSpPr/>
          <p:nvPr/>
        </p:nvGrpSpPr>
        <p:grpSpPr>
          <a:xfrm>
            <a:off x="5967347" y="2149012"/>
            <a:ext cx="1194703" cy="1313765"/>
            <a:chOff x="4117345" y="976353"/>
            <a:chExt cx="3520413" cy="5233439"/>
          </a:xfrm>
        </p:grpSpPr>
        <p:sp>
          <p:nvSpPr>
            <p:cNvPr id="4" name="Rounded Rectangle 3">
              <a:extLst>
                <a:ext uri="{FF2B5EF4-FFF2-40B4-BE49-F238E27FC236}">
                  <a16:creationId xmlns:a16="http://schemas.microsoft.com/office/drawing/2014/main" id="{1E461AAF-EC16-B3CF-6457-E222E61DA9FB}"/>
                </a:ext>
              </a:extLst>
            </p:cNvPr>
            <p:cNvSpPr/>
            <p:nvPr/>
          </p:nvSpPr>
          <p:spPr>
            <a:xfrm>
              <a:off x="4117345" y="976353"/>
              <a:ext cx="3331952" cy="5083444"/>
            </a:xfrm>
            <a:prstGeom prst="roundRect">
              <a:avLst>
                <a:gd name="adj" fmla="val 4449"/>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00"/>
            </a:p>
          </p:txBody>
        </p:sp>
        <p:sp>
          <p:nvSpPr>
            <p:cNvPr id="7" name="Rounded Rectangle 6">
              <a:extLst>
                <a:ext uri="{FF2B5EF4-FFF2-40B4-BE49-F238E27FC236}">
                  <a16:creationId xmlns:a16="http://schemas.microsoft.com/office/drawing/2014/main" id="{47566ECA-8020-DF49-C262-7E3B58339A67}"/>
                </a:ext>
              </a:extLst>
            </p:cNvPr>
            <p:cNvSpPr/>
            <p:nvPr/>
          </p:nvSpPr>
          <p:spPr>
            <a:xfrm>
              <a:off x="4373794" y="5533536"/>
              <a:ext cx="19225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Party ID</a:t>
              </a:r>
            </a:p>
            <a:p>
              <a:pPr algn="ctr"/>
              <a:r>
                <a:rPr lang="en-AU" sz="400" i="1" dirty="0">
                  <a:solidFill>
                    <a:schemeClr val="accent6">
                      <a:lumMod val="50000"/>
                    </a:schemeClr>
                  </a:solidFill>
                </a:rPr>
                <a:t>(legal entity)</a:t>
              </a:r>
            </a:p>
          </p:txBody>
        </p:sp>
        <p:sp>
          <p:nvSpPr>
            <p:cNvPr id="8" name="Rounded Rectangle 7">
              <a:extLst>
                <a:ext uri="{FF2B5EF4-FFF2-40B4-BE49-F238E27FC236}">
                  <a16:creationId xmlns:a16="http://schemas.microsoft.com/office/drawing/2014/main" id="{3F2735C0-DEAC-C466-D743-273D4D0AC837}"/>
                </a:ext>
              </a:extLst>
            </p:cNvPr>
            <p:cNvSpPr/>
            <p:nvPr/>
          </p:nvSpPr>
          <p:spPr>
            <a:xfrm>
              <a:off x="4362236" y="4450721"/>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Product ID</a:t>
              </a:r>
            </a:p>
            <a:p>
              <a:pPr algn="ctr"/>
              <a:r>
                <a:rPr lang="en-AU" sz="400" i="1" dirty="0">
                  <a:solidFill>
                    <a:schemeClr val="accent6">
                      <a:lumMod val="50000"/>
                    </a:schemeClr>
                  </a:solidFill>
                </a:rPr>
                <a:t>(quantity, item, batch)</a:t>
              </a:r>
            </a:p>
          </p:txBody>
        </p:sp>
        <p:sp>
          <p:nvSpPr>
            <p:cNvPr id="9" name="Rounded Rectangle 8">
              <a:extLst>
                <a:ext uri="{FF2B5EF4-FFF2-40B4-BE49-F238E27FC236}">
                  <a16:creationId xmlns:a16="http://schemas.microsoft.com/office/drawing/2014/main" id="{D4B1CA5E-13DC-AEBB-4F1A-4B502114D3BD}"/>
                </a:ext>
              </a:extLst>
            </p:cNvPr>
            <p:cNvSpPr/>
            <p:nvPr/>
          </p:nvSpPr>
          <p:spPr>
            <a:xfrm>
              <a:off x="4373794" y="4992129"/>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Location ID</a:t>
              </a:r>
            </a:p>
            <a:p>
              <a:pPr algn="ctr"/>
              <a:r>
                <a:rPr lang="en-AU" sz="400" i="1" dirty="0">
                  <a:solidFill>
                    <a:schemeClr val="accent6">
                      <a:lumMod val="50000"/>
                    </a:schemeClr>
                  </a:solidFill>
                </a:rPr>
                <a:t>(facility, farm, etc)</a:t>
              </a:r>
            </a:p>
          </p:txBody>
        </p:sp>
        <p:sp>
          <p:nvSpPr>
            <p:cNvPr id="10" name="TextBox 9">
              <a:extLst>
                <a:ext uri="{FF2B5EF4-FFF2-40B4-BE49-F238E27FC236}">
                  <a16:creationId xmlns:a16="http://schemas.microsoft.com/office/drawing/2014/main" id="{50529347-0ADE-7414-2C34-D75687DE994C}"/>
                </a:ext>
              </a:extLst>
            </p:cNvPr>
            <p:cNvSpPr txBox="1"/>
            <p:nvPr/>
          </p:nvSpPr>
          <p:spPr>
            <a:xfrm>
              <a:off x="4406536" y="1021447"/>
              <a:ext cx="2825626" cy="735625"/>
            </a:xfrm>
            <a:prstGeom prst="rect">
              <a:avLst/>
            </a:prstGeom>
            <a:noFill/>
          </p:spPr>
          <p:txBody>
            <a:bodyPr wrap="none" rtlCol="0">
              <a:spAutoFit/>
            </a:bodyPr>
            <a:lstStyle/>
            <a:p>
              <a:pPr algn="ctr"/>
              <a:r>
                <a:rPr lang="en-AU" sz="600" b="1" dirty="0">
                  <a:solidFill>
                    <a:schemeClr val="bg1"/>
                  </a:solidFill>
                </a:rPr>
                <a:t>UNTP Traceability Event</a:t>
              </a:r>
            </a:p>
          </p:txBody>
        </p:sp>
        <p:cxnSp>
          <p:nvCxnSpPr>
            <p:cNvPr id="11" name="Elbow Connector 10">
              <a:extLst>
                <a:ext uri="{FF2B5EF4-FFF2-40B4-BE49-F238E27FC236}">
                  <a16:creationId xmlns:a16="http://schemas.microsoft.com/office/drawing/2014/main" id="{7F221128-99E5-CAA9-2008-C5ACE7291D16}"/>
                </a:ext>
              </a:extLst>
            </p:cNvPr>
            <p:cNvCxnSpPr>
              <a:cxnSpLocks/>
              <a:stCxn id="9" idx="3"/>
            </p:cNvCxnSpPr>
            <p:nvPr/>
          </p:nvCxnSpPr>
          <p:spPr>
            <a:xfrm flipV="1">
              <a:off x="6310619" y="4221223"/>
              <a:ext cx="481753" cy="97092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CC969AAE-9669-78B2-80AA-7AD98EDB6738}"/>
                </a:ext>
              </a:extLst>
            </p:cNvPr>
            <p:cNvCxnSpPr>
              <a:cxnSpLocks/>
              <a:stCxn id="8" idx="3"/>
            </p:cNvCxnSpPr>
            <p:nvPr/>
          </p:nvCxnSpPr>
          <p:spPr>
            <a:xfrm flipV="1">
              <a:off x="6299061" y="4249096"/>
              <a:ext cx="330868" cy="40164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19874145-3490-2019-D138-B41DC592041C}"/>
                </a:ext>
              </a:extLst>
            </p:cNvPr>
            <p:cNvSpPr/>
            <p:nvPr/>
          </p:nvSpPr>
          <p:spPr>
            <a:xfrm>
              <a:off x="4306548" y="2108221"/>
              <a:ext cx="2924969" cy="2201124"/>
            </a:xfrm>
            <a:prstGeom prst="roundRect">
              <a:avLst>
                <a:gd name="adj" fmla="val 3899"/>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en-AU" sz="400" b="1" dirty="0">
                  <a:solidFill>
                    <a:schemeClr val="accent6">
                      <a:lumMod val="50000"/>
                    </a:schemeClr>
                  </a:solidFill>
                </a:rPr>
                <a:t>Event types</a:t>
              </a:r>
            </a:p>
          </p:txBody>
        </p:sp>
        <p:pic>
          <p:nvPicPr>
            <p:cNvPr id="15" name="Picture 6" descr="Digital Certificate Icon Vector Images (over 8,400)">
              <a:extLst>
                <a:ext uri="{FF2B5EF4-FFF2-40B4-BE49-F238E27FC236}">
                  <a16:creationId xmlns:a16="http://schemas.microsoft.com/office/drawing/2014/main" id="{FB1F1D73-CC95-F9D8-E583-4A7F233DEFE5}"/>
                </a:ext>
              </a:extLst>
            </p:cNvPr>
            <p:cNvPicPr>
              <a:picLocks noChangeAspect="1" noChangeArrowheads="1"/>
            </p:cNvPicPr>
            <p:nvPr/>
          </p:nvPicPr>
          <p:blipFill rotWithShape="1">
            <a:blip r:embed="rId12" cstate="print">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7159993" y="5699481"/>
              <a:ext cx="477765" cy="510311"/>
            </a:xfrm>
            <a:prstGeom prst="ellipse">
              <a:avLst/>
            </a:prstGeom>
            <a:noFill/>
            <a:extLst>
              <a:ext uri="{909E8E84-426E-40DD-AFC4-6F175D3DCCD1}">
                <a14:hiddenFill xmlns:a14="http://schemas.microsoft.com/office/drawing/2010/main">
                  <a:solidFill>
                    <a:srgbClr val="FFFFFF"/>
                  </a:solidFill>
                </a14:hiddenFill>
              </a:ext>
            </a:extLst>
          </p:spPr>
        </p:pic>
        <p:cxnSp>
          <p:nvCxnSpPr>
            <p:cNvPr id="20" name="Elbow Connector 19">
              <a:extLst>
                <a:ext uri="{FF2B5EF4-FFF2-40B4-BE49-F238E27FC236}">
                  <a16:creationId xmlns:a16="http://schemas.microsoft.com/office/drawing/2014/main" id="{5EF590A5-7E5B-2471-87F2-0C8F444109C2}"/>
                </a:ext>
              </a:extLst>
            </p:cNvPr>
            <p:cNvCxnSpPr>
              <a:cxnSpLocks/>
              <a:stCxn id="7" idx="3"/>
            </p:cNvCxnSpPr>
            <p:nvPr/>
          </p:nvCxnSpPr>
          <p:spPr>
            <a:xfrm flipV="1">
              <a:off x="6296319" y="4249096"/>
              <a:ext cx="678857" cy="148445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5309CE5A-A95C-C0F1-1E4C-B4E5A630AB99}"/>
                </a:ext>
              </a:extLst>
            </p:cNvPr>
            <p:cNvGrpSpPr/>
            <p:nvPr/>
          </p:nvGrpSpPr>
          <p:grpSpPr>
            <a:xfrm rot="16200000">
              <a:off x="4879757" y="1971334"/>
              <a:ext cx="1778552" cy="2735110"/>
              <a:chOff x="8525706" y="2443522"/>
              <a:chExt cx="2721457" cy="1703697"/>
            </a:xfrm>
          </p:grpSpPr>
          <p:sp>
            <p:nvSpPr>
              <p:cNvPr id="32" name="Rounded Rectangle 31">
                <a:extLst>
                  <a:ext uri="{FF2B5EF4-FFF2-40B4-BE49-F238E27FC236}">
                    <a16:creationId xmlns:a16="http://schemas.microsoft.com/office/drawing/2014/main" id="{1F5C33AE-4CA0-B69D-ABD5-FC5687779DF9}"/>
                  </a:ext>
                </a:extLst>
              </p:cNvPr>
              <p:cNvSpPr/>
              <p:nvPr/>
            </p:nvSpPr>
            <p:spPr>
              <a:xfrm rot="5400000">
                <a:off x="9036478" y="3056640"/>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dirty="0">
                    <a:solidFill>
                      <a:schemeClr val="accent6">
                        <a:lumMod val="50000"/>
                      </a:schemeClr>
                    </a:solidFill>
                  </a:rPr>
                  <a:t>T</a:t>
                </a:r>
                <a:r>
                  <a:rPr lang="en-AU" sz="400" b="1" dirty="0">
                    <a:solidFill>
                      <a:schemeClr val="accent6">
                        <a:lumMod val="50000"/>
                      </a:schemeClr>
                    </a:solidFill>
                  </a:rPr>
                  <a:t>ransformation</a:t>
                </a:r>
                <a:r>
                  <a:rPr lang="en-AU" sz="400" dirty="0">
                    <a:solidFill>
                      <a:schemeClr val="accent6">
                        <a:lumMod val="50000"/>
                      </a:schemeClr>
                    </a:solidFill>
                  </a:rPr>
                  <a:t> </a:t>
                </a:r>
                <a:r>
                  <a:rPr lang="en-AU" sz="400" i="1" dirty="0">
                    <a:solidFill>
                      <a:schemeClr val="accent6">
                        <a:lumMod val="50000"/>
                      </a:schemeClr>
                    </a:solidFill>
                  </a:rPr>
                  <a:t>(manufacture,..)</a:t>
                </a:r>
              </a:p>
            </p:txBody>
          </p:sp>
          <p:sp>
            <p:nvSpPr>
              <p:cNvPr id="33" name="Rounded Rectangle 32">
                <a:extLst>
                  <a:ext uri="{FF2B5EF4-FFF2-40B4-BE49-F238E27FC236}">
                    <a16:creationId xmlns:a16="http://schemas.microsoft.com/office/drawing/2014/main" id="{D4CA9E15-4B55-2120-6268-27EC1A3F5CE9}"/>
                  </a:ext>
                </a:extLst>
              </p:cNvPr>
              <p:cNvSpPr/>
              <p:nvPr/>
            </p:nvSpPr>
            <p:spPr>
              <a:xfrm rot="5400000">
                <a:off x="9598276" y="3060129"/>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Transaction</a:t>
                </a:r>
                <a:r>
                  <a:rPr lang="en-AU" sz="400" dirty="0">
                    <a:solidFill>
                      <a:schemeClr val="accent6">
                        <a:lumMod val="50000"/>
                      </a:schemeClr>
                    </a:solidFill>
                  </a:rPr>
                  <a:t> (sell, ship, transfer,..)</a:t>
                </a:r>
              </a:p>
            </p:txBody>
          </p:sp>
          <p:sp>
            <p:nvSpPr>
              <p:cNvPr id="34" name="Rounded Rectangle 33">
                <a:extLst>
                  <a:ext uri="{FF2B5EF4-FFF2-40B4-BE49-F238E27FC236}">
                    <a16:creationId xmlns:a16="http://schemas.microsoft.com/office/drawing/2014/main" id="{13732371-343A-CA30-AB24-82A6245C7B65}"/>
                  </a:ext>
                </a:extLst>
              </p:cNvPr>
              <p:cNvSpPr/>
              <p:nvPr/>
            </p:nvSpPr>
            <p:spPr>
              <a:xfrm rot="5400000">
                <a:off x="10160073" y="3056347"/>
                <a:ext cx="1699915"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Object</a:t>
                </a:r>
                <a:r>
                  <a:rPr lang="en-AU" sz="400" dirty="0">
                    <a:solidFill>
                      <a:schemeClr val="accent6">
                        <a:lumMod val="50000"/>
                      </a:schemeClr>
                    </a:solidFill>
                  </a:rPr>
                  <a:t> </a:t>
                </a:r>
                <a:r>
                  <a:rPr lang="en-AU" sz="400" i="1" dirty="0">
                    <a:solidFill>
                      <a:schemeClr val="accent6">
                        <a:lumMod val="50000"/>
                      </a:schemeClr>
                    </a:solidFill>
                  </a:rPr>
                  <a:t>(inspect, test, ..)</a:t>
                </a:r>
              </a:p>
            </p:txBody>
          </p:sp>
          <p:sp>
            <p:nvSpPr>
              <p:cNvPr id="36" name="Rounded Rectangle 35">
                <a:extLst>
                  <a:ext uri="{FF2B5EF4-FFF2-40B4-BE49-F238E27FC236}">
                    <a16:creationId xmlns:a16="http://schemas.microsoft.com/office/drawing/2014/main" id="{D96E59A7-F9E7-5BED-1011-EDE660D3B734}"/>
                  </a:ext>
                </a:extLst>
              </p:cNvPr>
              <p:cNvSpPr/>
              <p:nvPr/>
            </p:nvSpPr>
            <p:spPr>
              <a:xfrm rot="5400000">
                <a:off x="8474680"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Aggregation</a:t>
                </a:r>
                <a:r>
                  <a:rPr lang="en-AU" sz="400" dirty="0">
                    <a:solidFill>
                      <a:schemeClr val="accent6">
                        <a:lumMod val="50000"/>
                      </a:schemeClr>
                    </a:solidFill>
                  </a:rPr>
                  <a:t> </a:t>
                </a:r>
                <a:r>
                  <a:rPr lang="en-AU" sz="400" i="1" dirty="0">
                    <a:solidFill>
                      <a:schemeClr val="accent6">
                        <a:lumMod val="50000"/>
                      </a:schemeClr>
                    </a:solidFill>
                  </a:rPr>
                  <a:t>(consolidate, bundle,..)</a:t>
                </a:r>
              </a:p>
            </p:txBody>
          </p:sp>
          <p:sp>
            <p:nvSpPr>
              <p:cNvPr id="39" name="Rounded Rectangle 38">
                <a:extLst>
                  <a:ext uri="{FF2B5EF4-FFF2-40B4-BE49-F238E27FC236}">
                    <a16:creationId xmlns:a16="http://schemas.microsoft.com/office/drawing/2014/main" id="{65DFE1B5-9E5F-E8B5-1FA6-845323A069F3}"/>
                  </a:ext>
                </a:extLst>
              </p:cNvPr>
              <p:cNvSpPr/>
              <p:nvPr/>
            </p:nvSpPr>
            <p:spPr>
              <a:xfrm rot="5400000">
                <a:off x="7912882"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Association </a:t>
                </a:r>
                <a:r>
                  <a:rPr lang="en-AU" sz="400" i="1" dirty="0">
                    <a:solidFill>
                      <a:schemeClr val="accent6">
                        <a:lumMod val="50000"/>
                      </a:schemeClr>
                    </a:solidFill>
                  </a:rPr>
                  <a:t>(assemble, package,..)</a:t>
                </a:r>
              </a:p>
            </p:txBody>
          </p:sp>
        </p:grpSp>
        <p:cxnSp>
          <p:nvCxnSpPr>
            <p:cNvPr id="22" name="Elbow Connector 21">
              <a:extLst>
                <a:ext uri="{FF2B5EF4-FFF2-40B4-BE49-F238E27FC236}">
                  <a16:creationId xmlns:a16="http://schemas.microsoft.com/office/drawing/2014/main" id="{18887F61-E7A9-CC89-3EBD-5FAD26EF142C}"/>
                </a:ext>
              </a:extLst>
            </p:cNvPr>
            <p:cNvCxnSpPr>
              <a:cxnSpLocks/>
              <a:endCxn id="23" idx="3"/>
            </p:cNvCxnSpPr>
            <p:nvPr/>
          </p:nvCxnSpPr>
          <p:spPr>
            <a:xfrm rot="16200000" flipV="1">
              <a:off x="6222294" y="1721920"/>
              <a:ext cx="458012" cy="31459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E5769125-DEC2-C9A4-FF1E-7D05AA4D8236}"/>
                </a:ext>
              </a:extLst>
            </p:cNvPr>
            <p:cNvSpPr/>
            <p:nvPr/>
          </p:nvSpPr>
          <p:spPr>
            <a:xfrm>
              <a:off x="4499946" y="1465543"/>
              <a:ext cx="1794059"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dirty="0">
                  <a:solidFill>
                    <a:schemeClr val="accent6">
                      <a:lumMod val="50000"/>
                    </a:schemeClr>
                  </a:solidFill>
                </a:rPr>
                <a:t>Sensor Data</a:t>
              </a:r>
            </a:p>
          </p:txBody>
        </p:sp>
        <p:sp>
          <p:nvSpPr>
            <p:cNvPr id="24" name="Rounded Rectangle 23">
              <a:extLst>
                <a:ext uri="{FF2B5EF4-FFF2-40B4-BE49-F238E27FC236}">
                  <a16:creationId xmlns:a16="http://schemas.microsoft.com/office/drawing/2014/main" id="{AE5C38A7-37FA-FF51-5DD3-E2988C029D23}"/>
                </a:ext>
              </a:extLst>
            </p:cNvPr>
            <p:cNvSpPr/>
            <p:nvPr/>
          </p:nvSpPr>
          <p:spPr>
            <a:xfrm>
              <a:off x="4397172" y="1562622"/>
              <a:ext cx="1794058"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dirty="0">
                  <a:solidFill>
                    <a:schemeClr val="accent6">
                      <a:lumMod val="50000"/>
                    </a:schemeClr>
                  </a:solidFill>
                </a:rPr>
                <a:t>Sensor data</a:t>
              </a:r>
            </a:p>
          </p:txBody>
        </p:sp>
      </p:grpSp>
    </p:spTree>
    <p:extLst>
      <p:ext uri="{BB962C8B-B14F-4D97-AF65-F5344CB8AC3E}">
        <p14:creationId xmlns:p14="http://schemas.microsoft.com/office/powerpoint/2010/main" val="181848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26115-D9A5-C80F-49CF-80FC923472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D0E666-DCB5-66E6-0AE6-4A32C421FB1B}"/>
              </a:ext>
            </a:extLst>
          </p:cNvPr>
          <p:cNvSpPr txBox="1"/>
          <p:nvPr/>
        </p:nvSpPr>
        <p:spPr>
          <a:xfrm>
            <a:off x="623888" y="2786516"/>
            <a:ext cx="2266635" cy="642484"/>
          </a:xfrm>
          <a:prstGeom prst="rect">
            <a:avLst/>
          </a:prstGeom>
          <a:noFill/>
        </p:spPr>
        <p:txBody>
          <a:bodyPr wrap="square" rtlCol="0">
            <a:spAutoFit/>
          </a:bodyPr>
          <a:lstStyle/>
          <a:p>
            <a:pPr algn="ctr"/>
            <a:r>
              <a:rPr lang="en-AU" sz="3575" b="1" dirty="0">
                <a:solidFill>
                  <a:schemeClr val="accent1">
                    <a:lumMod val="50000"/>
                  </a:schemeClr>
                </a:solidFill>
              </a:rPr>
              <a:t>Agenda</a:t>
            </a:r>
          </a:p>
        </p:txBody>
      </p:sp>
      <p:sp>
        <p:nvSpPr>
          <p:cNvPr id="4" name="Rectangle 3">
            <a:extLst>
              <a:ext uri="{FF2B5EF4-FFF2-40B4-BE49-F238E27FC236}">
                <a16:creationId xmlns:a16="http://schemas.microsoft.com/office/drawing/2014/main" id="{543CF2D1-DFD0-1A67-8879-CE840C277750}"/>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202BE96-71EC-15EE-C189-0057BB70A3C1}"/>
              </a:ext>
            </a:extLst>
          </p:cNvPr>
          <p:cNvSpPr/>
          <p:nvPr/>
        </p:nvSpPr>
        <p:spPr>
          <a:xfrm>
            <a:off x="3364992" y="0"/>
            <a:ext cx="8817864" cy="6858000"/>
          </a:xfrm>
          <a:prstGeom prst="rect">
            <a:avLst/>
          </a:prstGeom>
          <a:gradFill flip="none" rotWithShape="1">
            <a:gsLst>
              <a:gs pos="0">
                <a:schemeClr val="accent5"/>
              </a:gs>
              <a:gs pos="53000">
                <a:schemeClr val="accent5">
                  <a:lumMod val="95000"/>
                  <a:lumOff val="5000"/>
                </a:schemeClr>
              </a:gs>
              <a:gs pos="100000">
                <a:schemeClr val="accent5">
                  <a:lumMod val="75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sz="2000" b="1" u="sng" dirty="0"/>
          </a:p>
        </p:txBody>
      </p:sp>
      <p:sp>
        <p:nvSpPr>
          <p:cNvPr id="3" name="TextBox 2">
            <a:extLst>
              <a:ext uri="{FF2B5EF4-FFF2-40B4-BE49-F238E27FC236}">
                <a16:creationId xmlns:a16="http://schemas.microsoft.com/office/drawing/2014/main" id="{6B6425F0-9B42-6758-90FB-116D18B1C1F7}"/>
              </a:ext>
            </a:extLst>
          </p:cNvPr>
          <p:cNvSpPr txBox="1"/>
          <p:nvPr/>
        </p:nvSpPr>
        <p:spPr>
          <a:xfrm>
            <a:off x="3848986" y="353158"/>
            <a:ext cx="8037576" cy="6186309"/>
          </a:xfrm>
          <a:prstGeom prst="rect">
            <a:avLst/>
          </a:prstGeom>
          <a:noFill/>
        </p:spPr>
        <p:txBody>
          <a:bodyPr wrap="square" rtlCol="0">
            <a:spAutoFit/>
          </a:bodyPr>
          <a:lstStyle/>
          <a:p>
            <a:r>
              <a:rPr lang="en-AU" sz="2200" b="1" u="sng" dirty="0">
                <a:solidFill>
                  <a:schemeClr val="bg1"/>
                </a:solidFill>
              </a:rPr>
              <a:t>The Situation (5 min)</a:t>
            </a:r>
          </a:p>
          <a:p>
            <a:pPr marL="342900" indent="-342900">
              <a:buFont typeface="Arial" panose="020B0604020202020204" pitchFamily="34" charset="0"/>
              <a:buChar char="•"/>
            </a:pPr>
            <a:r>
              <a:rPr lang="en-AU" sz="2200" dirty="0">
                <a:solidFill>
                  <a:schemeClr val="bg1"/>
                </a:solidFill>
              </a:rPr>
              <a:t>Greenwashing is rampant, regulators are acting</a:t>
            </a:r>
          </a:p>
          <a:p>
            <a:pPr marL="342900" indent="-342900">
              <a:buFont typeface="Arial" panose="020B0604020202020204" pitchFamily="34" charset="0"/>
              <a:buChar char="•"/>
            </a:pPr>
            <a:r>
              <a:rPr lang="en-AU" sz="2200" dirty="0">
                <a:solidFill>
                  <a:schemeClr val="bg1"/>
                </a:solidFill>
              </a:rPr>
              <a:t>Transparency is the only way to win</a:t>
            </a:r>
          </a:p>
          <a:p>
            <a:endParaRPr lang="en-AU" sz="2200" dirty="0">
              <a:solidFill>
                <a:schemeClr val="bg1"/>
              </a:solidFill>
            </a:endParaRPr>
          </a:p>
          <a:p>
            <a:r>
              <a:rPr lang="en-AU" sz="2200" b="1" u="sng" dirty="0">
                <a:solidFill>
                  <a:schemeClr val="bg1"/>
                </a:solidFill>
              </a:rPr>
              <a:t>The Complication (2 min)</a:t>
            </a:r>
          </a:p>
          <a:p>
            <a:pPr marL="342900" indent="-342900">
              <a:buFont typeface="Arial" panose="020B0604020202020204" pitchFamily="34" charset="0"/>
              <a:buChar char="•"/>
            </a:pPr>
            <a:r>
              <a:rPr lang="en-AU" sz="2200" dirty="0">
                <a:solidFill>
                  <a:schemeClr val="bg1"/>
                </a:solidFill>
              </a:rPr>
              <a:t>Traceability and transparency platforms are not working.</a:t>
            </a:r>
          </a:p>
          <a:p>
            <a:endParaRPr lang="en-AU" sz="2200" dirty="0">
              <a:solidFill>
                <a:schemeClr val="bg1"/>
              </a:solidFill>
            </a:endParaRPr>
          </a:p>
          <a:p>
            <a:r>
              <a:rPr lang="en-AU" sz="2200" b="1" u="sng" dirty="0">
                <a:solidFill>
                  <a:schemeClr val="bg1"/>
                </a:solidFill>
              </a:rPr>
              <a:t>The Resolution (10 min)</a:t>
            </a:r>
          </a:p>
          <a:p>
            <a:pPr marL="342900" indent="-342900">
              <a:buFont typeface="Arial" panose="020B0604020202020204" pitchFamily="34" charset="0"/>
              <a:buChar char="•"/>
            </a:pPr>
            <a:r>
              <a:rPr lang="en-AU" sz="2200" dirty="0">
                <a:solidFill>
                  <a:schemeClr val="bg1"/>
                </a:solidFill>
              </a:rPr>
              <a:t>Address all the challenges with a protocol, not a platform.</a:t>
            </a:r>
          </a:p>
          <a:p>
            <a:endParaRPr lang="en-AU" sz="2200" b="1" u="sng" dirty="0">
              <a:solidFill>
                <a:schemeClr val="bg1"/>
              </a:solidFill>
            </a:endParaRPr>
          </a:p>
          <a:p>
            <a:r>
              <a:rPr lang="en-AU" sz="2200" b="1" u="sng" dirty="0">
                <a:solidFill>
                  <a:schemeClr val="bg1"/>
                </a:solidFill>
              </a:rPr>
              <a:t>The Context (5 min)</a:t>
            </a:r>
          </a:p>
          <a:p>
            <a:pPr marL="342900" indent="-342900">
              <a:buFont typeface="Arial" panose="020B0604020202020204" pitchFamily="34" charset="0"/>
              <a:buChar char="•"/>
            </a:pPr>
            <a:r>
              <a:rPr lang="en-AU" sz="2200" dirty="0">
                <a:solidFill>
                  <a:schemeClr val="bg1"/>
                </a:solidFill>
              </a:rPr>
              <a:t>UNTP vs EU DPP and dozens of other passport initiatives.</a:t>
            </a:r>
          </a:p>
          <a:p>
            <a:endParaRPr lang="en-AU" sz="2200" dirty="0">
              <a:solidFill>
                <a:schemeClr val="bg1"/>
              </a:solidFill>
            </a:endParaRPr>
          </a:p>
          <a:p>
            <a:r>
              <a:rPr lang="en-AU" sz="2200" b="1" u="sng" dirty="0">
                <a:solidFill>
                  <a:schemeClr val="bg1"/>
                </a:solidFill>
              </a:rPr>
              <a:t>What’s Next (8 min)</a:t>
            </a:r>
          </a:p>
          <a:p>
            <a:pPr marL="342900" indent="-342900">
              <a:buFont typeface="Arial" panose="020B0604020202020204" pitchFamily="34" charset="0"/>
              <a:buChar char="•"/>
            </a:pPr>
            <a:r>
              <a:rPr lang="en-AU" sz="2200" dirty="0">
                <a:solidFill>
                  <a:schemeClr val="bg1"/>
                </a:solidFill>
              </a:rPr>
              <a:t>Pilots that really can scale to high volumes</a:t>
            </a:r>
          </a:p>
          <a:p>
            <a:endParaRPr lang="en-AU" sz="2200" b="1" u="sng" dirty="0">
              <a:solidFill>
                <a:schemeClr val="bg1"/>
              </a:solidFill>
            </a:endParaRPr>
          </a:p>
          <a:p>
            <a:r>
              <a:rPr lang="en-AU" sz="2200" b="1" u="sng" dirty="0">
                <a:solidFill>
                  <a:schemeClr val="bg1"/>
                </a:solidFill>
              </a:rPr>
              <a:t>Q&amp;A (10 min) </a:t>
            </a:r>
          </a:p>
          <a:p>
            <a:pPr marL="342900" indent="-342900">
              <a:buFont typeface="Arial" panose="020B0604020202020204" pitchFamily="34" charset="0"/>
              <a:buChar char="•"/>
            </a:pPr>
            <a:r>
              <a:rPr lang="en-AU" sz="2200" dirty="0">
                <a:solidFill>
                  <a:schemeClr val="bg1"/>
                </a:solidFill>
              </a:rPr>
              <a:t>Open discussion</a:t>
            </a:r>
          </a:p>
        </p:txBody>
      </p:sp>
    </p:spTree>
    <p:extLst>
      <p:ext uri="{BB962C8B-B14F-4D97-AF65-F5344CB8AC3E}">
        <p14:creationId xmlns:p14="http://schemas.microsoft.com/office/powerpoint/2010/main" val="4119255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335F3-86F4-B651-5149-257F8CC4A1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6D01C2-F55A-83D1-F640-3F12FB5E78CD}"/>
              </a:ext>
            </a:extLst>
          </p:cNvPr>
          <p:cNvSpPr txBox="1"/>
          <p:nvPr/>
        </p:nvSpPr>
        <p:spPr>
          <a:xfrm>
            <a:off x="641157" y="378092"/>
            <a:ext cx="10104176" cy="642484"/>
          </a:xfrm>
          <a:prstGeom prst="rect">
            <a:avLst/>
          </a:prstGeom>
          <a:noFill/>
        </p:spPr>
        <p:txBody>
          <a:bodyPr wrap="none" rtlCol="0">
            <a:spAutoFit/>
          </a:bodyPr>
          <a:lstStyle/>
          <a:p>
            <a:r>
              <a:rPr lang="en-AU" sz="3575" b="1" dirty="0">
                <a:solidFill>
                  <a:schemeClr val="accent1">
                    <a:lumMod val="50000"/>
                  </a:schemeClr>
                </a:solidFill>
              </a:rPr>
              <a:t>Challenge #6 – compatibility with existing identifiers</a:t>
            </a:r>
          </a:p>
        </p:txBody>
      </p:sp>
      <p:sp>
        <p:nvSpPr>
          <p:cNvPr id="4121" name="TextBox 4120">
            <a:extLst>
              <a:ext uri="{FF2B5EF4-FFF2-40B4-BE49-F238E27FC236}">
                <a16:creationId xmlns:a16="http://schemas.microsoft.com/office/drawing/2014/main" id="{05E1F7A1-4E16-E494-C58A-A7F84A19B70A}"/>
              </a:ext>
            </a:extLst>
          </p:cNvPr>
          <p:cNvSpPr txBox="1"/>
          <p:nvPr/>
        </p:nvSpPr>
        <p:spPr>
          <a:xfrm>
            <a:off x="641157" y="1877060"/>
            <a:ext cx="10117331" cy="1815882"/>
          </a:xfrm>
          <a:prstGeom prst="rect">
            <a:avLst/>
          </a:prstGeom>
          <a:noFill/>
        </p:spPr>
        <p:txBody>
          <a:bodyPr wrap="square" rtlCol="0">
            <a:spAutoFit/>
          </a:bodyPr>
          <a:lstStyle/>
          <a:p>
            <a:r>
              <a:rPr lang="en-AU" sz="2800" dirty="0"/>
              <a:t>Industry uses well established identifier schemes (</a:t>
            </a:r>
            <a:r>
              <a:rPr lang="en-AU" sz="2800" dirty="0" err="1"/>
              <a:t>eg</a:t>
            </a:r>
            <a:r>
              <a:rPr lang="en-AU" sz="2800" dirty="0"/>
              <a:t> GS1 GTINs) that one actor cannot change without impacting others.  Imposing any transparency scheme that requires new product identifiers or registers would present an enormous barrier.</a:t>
            </a:r>
            <a:endParaRPr lang="en-AU" sz="2000" dirty="0"/>
          </a:p>
        </p:txBody>
      </p:sp>
    </p:spTree>
    <p:extLst>
      <p:ext uri="{BB962C8B-B14F-4D97-AF65-F5344CB8AC3E}">
        <p14:creationId xmlns:p14="http://schemas.microsoft.com/office/powerpoint/2010/main" val="1831447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18204-0D7F-0141-B39C-C7829483ED4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18815F7-C992-45DD-1CEA-EFD6C86B090A}"/>
              </a:ext>
            </a:extLst>
          </p:cNvPr>
          <p:cNvSpPr txBox="1"/>
          <p:nvPr/>
        </p:nvSpPr>
        <p:spPr>
          <a:xfrm>
            <a:off x="641157" y="378092"/>
            <a:ext cx="11074635" cy="642484"/>
          </a:xfrm>
          <a:prstGeom prst="rect">
            <a:avLst/>
          </a:prstGeom>
          <a:noFill/>
        </p:spPr>
        <p:txBody>
          <a:bodyPr wrap="none" rtlCol="0">
            <a:spAutoFit/>
          </a:bodyPr>
          <a:lstStyle/>
          <a:p>
            <a:r>
              <a:rPr lang="en-AU" sz="3575" b="1" dirty="0">
                <a:solidFill>
                  <a:schemeClr val="accent1">
                    <a:lumMod val="50000"/>
                  </a:schemeClr>
                </a:solidFill>
              </a:rPr>
              <a:t>#6 – UNTP leverages </a:t>
            </a:r>
            <a:r>
              <a:rPr lang="en-AU" sz="3575" b="1" u="sng" dirty="0">
                <a:solidFill>
                  <a:schemeClr val="accent1">
                    <a:lumMod val="50000"/>
                  </a:schemeClr>
                </a:solidFill>
              </a:rPr>
              <a:t>existing identifiers </a:t>
            </a:r>
            <a:r>
              <a:rPr lang="en-AU" sz="3575" b="1" dirty="0">
                <a:solidFill>
                  <a:schemeClr val="accent1">
                    <a:lumMod val="50000"/>
                  </a:schemeClr>
                </a:solidFill>
              </a:rPr>
              <a:t>and link resolvers</a:t>
            </a:r>
          </a:p>
        </p:txBody>
      </p:sp>
      <p:pic>
        <p:nvPicPr>
          <p:cNvPr id="7" name="Picture 6">
            <a:extLst>
              <a:ext uri="{FF2B5EF4-FFF2-40B4-BE49-F238E27FC236}">
                <a16:creationId xmlns:a16="http://schemas.microsoft.com/office/drawing/2014/main" id="{0FFABE49-90BE-5732-BDAB-B979B3379C4E}"/>
              </a:ext>
            </a:extLst>
          </p:cNvPr>
          <p:cNvPicPr>
            <a:picLocks noChangeAspect="1"/>
          </p:cNvPicPr>
          <p:nvPr/>
        </p:nvPicPr>
        <p:blipFill>
          <a:blip r:embed="rId3"/>
          <a:stretch>
            <a:fillRect/>
          </a:stretch>
        </p:blipFill>
        <p:spPr>
          <a:xfrm>
            <a:off x="1557380" y="3859633"/>
            <a:ext cx="986589" cy="986589"/>
          </a:xfrm>
          <a:prstGeom prst="rect">
            <a:avLst/>
          </a:prstGeom>
        </p:spPr>
      </p:pic>
      <p:pic>
        <p:nvPicPr>
          <p:cNvPr id="8" name="Picture 7" descr="A close-up of a bar code&#10;&#10;Description automatically generated">
            <a:extLst>
              <a:ext uri="{FF2B5EF4-FFF2-40B4-BE49-F238E27FC236}">
                <a16:creationId xmlns:a16="http://schemas.microsoft.com/office/drawing/2014/main" id="{8C4A0C12-4626-6674-AD1E-2246402A210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20377446">
            <a:off x="1991673" y="4202553"/>
            <a:ext cx="496572" cy="362528"/>
          </a:xfrm>
          <a:prstGeom prst="rect">
            <a:avLst/>
          </a:prstGeom>
        </p:spPr>
      </p:pic>
      <p:cxnSp>
        <p:nvCxnSpPr>
          <p:cNvPr id="9" name="Straight Arrow Connector 8">
            <a:extLst>
              <a:ext uri="{FF2B5EF4-FFF2-40B4-BE49-F238E27FC236}">
                <a16:creationId xmlns:a16="http://schemas.microsoft.com/office/drawing/2014/main" id="{9D31E237-6A4A-E32B-1783-1967B361ED10}"/>
              </a:ext>
            </a:extLst>
          </p:cNvPr>
          <p:cNvCxnSpPr>
            <a:cxnSpLocks/>
          </p:cNvCxnSpPr>
          <p:nvPr/>
        </p:nvCxnSpPr>
        <p:spPr>
          <a:xfrm>
            <a:off x="2611406" y="4294736"/>
            <a:ext cx="1152945"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3301C51-0911-9A83-9F2C-78B2DAAF2FBD}"/>
              </a:ext>
            </a:extLst>
          </p:cNvPr>
          <p:cNvSpPr txBox="1"/>
          <p:nvPr/>
        </p:nvSpPr>
        <p:spPr>
          <a:xfrm>
            <a:off x="494313" y="3944825"/>
            <a:ext cx="1349906" cy="646331"/>
          </a:xfrm>
          <a:prstGeom prst="rect">
            <a:avLst/>
          </a:prstGeom>
          <a:noFill/>
        </p:spPr>
        <p:txBody>
          <a:bodyPr wrap="square" rtlCol="0">
            <a:spAutoFit/>
          </a:bodyPr>
          <a:lstStyle/>
          <a:p>
            <a:r>
              <a:rPr lang="en-AU" dirty="0"/>
              <a:t>Shipped product</a:t>
            </a:r>
          </a:p>
        </p:txBody>
      </p:sp>
      <p:sp>
        <p:nvSpPr>
          <p:cNvPr id="11" name="TextBox 10">
            <a:extLst>
              <a:ext uri="{FF2B5EF4-FFF2-40B4-BE49-F238E27FC236}">
                <a16:creationId xmlns:a16="http://schemas.microsoft.com/office/drawing/2014/main" id="{2FEA7227-9A5B-D5AC-D4B3-6663402D5080}"/>
              </a:ext>
            </a:extLst>
          </p:cNvPr>
          <p:cNvSpPr txBox="1"/>
          <p:nvPr/>
        </p:nvSpPr>
        <p:spPr>
          <a:xfrm>
            <a:off x="2687648" y="3915805"/>
            <a:ext cx="970137" cy="338554"/>
          </a:xfrm>
          <a:prstGeom prst="rect">
            <a:avLst/>
          </a:prstGeom>
          <a:noFill/>
        </p:spPr>
        <p:txBody>
          <a:bodyPr wrap="none" rtlCol="0">
            <a:spAutoFit/>
          </a:bodyPr>
          <a:lstStyle/>
          <a:p>
            <a:r>
              <a:rPr lang="en-AU" sz="1600" dirty="0"/>
              <a:t>Simple ID</a:t>
            </a:r>
          </a:p>
        </p:txBody>
      </p:sp>
      <p:pic>
        <p:nvPicPr>
          <p:cNvPr id="5122" name="Picture 2">
            <a:extLst>
              <a:ext uri="{FF2B5EF4-FFF2-40B4-BE49-F238E27FC236}">
                <a16:creationId xmlns:a16="http://schemas.microsoft.com/office/drawing/2014/main" id="{6F5A35E3-1483-EB16-9ADB-41B6F55F3566}"/>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352848" y="2273384"/>
            <a:ext cx="543316" cy="4224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ell phone - Free technology icons">
            <a:extLst>
              <a:ext uri="{FF2B5EF4-FFF2-40B4-BE49-F238E27FC236}">
                <a16:creationId xmlns:a16="http://schemas.microsoft.com/office/drawing/2014/main" id="{1ADF1DE8-E642-CF26-2ABD-D215E552CBA3}"/>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882489" y="2267460"/>
            <a:ext cx="507140" cy="50714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lack server icon - Free black server icons">
            <a:extLst>
              <a:ext uri="{FF2B5EF4-FFF2-40B4-BE49-F238E27FC236}">
                <a16:creationId xmlns:a16="http://schemas.microsoft.com/office/drawing/2014/main" id="{E0364892-3E0E-72CC-F03E-A8BD479DC4FA}"/>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722700" y="5715850"/>
            <a:ext cx="550574" cy="55057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C9418F08-6ED0-C392-FBD5-ECF08A63E07D}"/>
              </a:ext>
            </a:extLst>
          </p:cNvPr>
          <p:cNvCxnSpPr>
            <a:cxnSpLocks/>
            <a:stCxn id="5124" idx="2"/>
          </p:cNvCxnSpPr>
          <p:nvPr/>
        </p:nvCxnSpPr>
        <p:spPr>
          <a:xfrm>
            <a:off x="2136059" y="2774600"/>
            <a:ext cx="9649" cy="93374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B83B4F-07AA-8337-CBC7-0C48FAE2F8A2}"/>
              </a:ext>
            </a:extLst>
          </p:cNvPr>
          <p:cNvCxnSpPr>
            <a:cxnSpLocks/>
          </p:cNvCxnSpPr>
          <p:nvPr/>
        </p:nvCxnSpPr>
        <p:spPr>
          <a:xfrm flipV="1">
            <a:off x="2109374" y="4828842"/>
            <a:ext cx="0" cy="67468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57F31CC-12A9-A946-FC03-3B955306FE18}"/>
              </a:ext>
            </a:extLst>
          </p:cNvPr>
          <p:cNvSpPr txBox="1"/>
          <p:nvPr/>
        </p:nvSpPr>
        <p:spPr>
          <a:xfrm>
            <a:off x="1572906" y="2963255"/>
            <a:ext cx="602729" cy="369332"/>
          </a:xfrm>
          <a:prstGeom prst="rect">
            <a:avLst/>
          </a:prstGeom>
          <a:noFill/>
        </p:spPr>
        <p:txBody>
          <a:bodyPr wrap="none" rtlCol="0">
            <a:spAutoFit/>
          </a:bodyPr>
          <a:lstStyle/>
          <a:p>
            <a:r>
              <a:rPr lang="en-AU" dirty="0"/>
              <a:t>scan</a:t>
            </a:r>
          </a:p>
        </p:txBody>
      </p:sp>
      <p:sp>
        <p:nvSpPr>
          <p:cNvPr id="23" name="TextBox 22">
            <a:extLst>
              <a:ext uri="{FF2B5EF4-FFF2-40B4-BE49-F238E27FC236}">
                <a16:creationId xmlns:a16="http://schemas.microsoft.com/office/drawing/2014/main" id="{D187D0CC-09CE-954A-22C5-78A913A81F09}"/>
              </a:ext>
            </a:extLst>
          </p:cNvPr>
          <p:cNvSpPr txBox="1"/>
          <p:nvPr/>
        </p:nvSpPr>
        <p:spPr>
          <a:xfrm>
            <a:off x="1478504" y="5078103"/>
            <a:ext cx="602729" cy="369332"/>
          </a:xfrm>
          <a:prstGeom prst="rect">
            <a:avLst/>
          </a:prstGeom>
          <a:noFill/>
        </p:spPr>
        <p:txBody>
          <a:bodyPr wrap="none" rtlCol="0">
            <a:spAutoFit/>
          </a:bodyPr>
          <a:lstStyle/>
          <a:p>
            <a:r>
              <a:rPr lang="en-AU" dirty="0"/>
              <a:t>scan</a:t>
            </a:r>
          </a:p>
        </p:txBody>
      </p:sp>
      <p:sp>
        <p:nvSpPr>
          <p:cNvPr id="3" name="Rounded Rectangle 2">
            <a:extLst>
              <a:ext uri="{FF2B5EF4-FFF2-40B4-BE49-F238E27FC236}">
                <a16:creationId xmlns:a16="http://schemas.microsoft.com/office/drawing/2014/main" id="{63E2DBD5-8108-AB0E-B71C-CE952402FB63}"/>
              </a:ext>
            </a:extLst>
          </p:cNvPr>
          <p:cNvSpPr/>
          <p:nvPr/>
        </p:nvSpPr>
        <p:spPr>
          <a:xfrm>
            <a:off x="6356415" y="3576944"/>
            <a:ext cx="1111712" cy="1258670"/>
          </a:xfrm>
          <a:prstGeom prst="roundRect">
            <a:avLst>
              <a:gd name="adj" fmla="val 4449"/>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700"/>
          </a:p>
        </p:txBody>
      </p:sp>
      <p:sp>
        <p:nvSpPr>
          <p:cNvPr id="13" name="Rounded Rectangle 12">
            <a:extLst>
              <a:ext uri="{FF2B5EF4-FFF2-40B4-BE49-F238E27FC236}">
                <a16:creationId xmlns:a16="http://schemas.microsoft.com/office/drawing/2014/main" id="{14FAB6DF-2267-4DA8-E82C-E87474593699}"/>
              </a:ext>
            </a:extLst>
          </p:cNvPr>
          <p:cNvSpPr/>
          <p:nvPr/>
        </p:nvSpPr>
        <p:spPr>
          <a:xfrm>
            <a:off x="6494155" y="3983705"/>
            <a:ext cx="836118"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Product Information</a:t>
            </a:r>
          </a:p>
        </p:txBody>
      </p:sp>
      <p:sp>
        <p:nvSpPr>
          <p:cNvPr id="18" name="Rounded Rectangle 17">
            <a:extLst>
              <a:ext uri="{FF2B5EF4-FFF2-40B4-BE49-F238E27FC236}">
                <a16:creationId xmlns:a16="http://schemas.microsoft.com/office/drawing/2014/main" id="{30D0C3C4-2B23-2154-F52E-90A0D3918CFB}"/>
              </a:ext>
            </a:extLst>
          </p:cNvPr>
          <p:cNvSpPr/>
          <p:nvPr/>
        </p:nvSpPr>
        <p:spPr>
          <a:xfrm>
            <a:off x="6615498" y="4111743"/>
            <a:ext cx="714775"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Provenance Data</a:t>
            </a:r>
          </a:p>
        </p:txBody>
      </p:sp>
      <p:sp>
        <p:nvSpPr>
          <p:cNvPr id="27" name="Rounded Rectangle 26">
            <a:extLst>
              <a:ext uri="{FF2B5EF4-FFF2-40B4-BE49-F238E27FC236}">
                <a16:creationId xmlns:a16="http://schemas.microsoft.com/office/drawing/2014/main" id="{C378D754-04E1-84C7-3221-9847BF44B982}"/>
              </a:ext>
            </a:extLst>
          </p:cNvPr>
          <p:cNvSpPr/>
          <p:nvPr/>
        </p:nvSpPr>
        <p:spPr>
          <a:xfrm>
            <a:off x="6498610" y="4540926"/>
            <a:ext cx="836118"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Item/Batch Data</a:t>
            </a:r>
          </a:p>
        </p:txBody>
      </p:sp>
      <p:sp>
        <p:nvSpPr>
          <p:cNvPr id="28" name="Rounded Rectangle 27">
            <a:extLst>
              <a:ext uri="{FF2B5EF4-FFF2-40B4-BE49-F238E27FC236}">
                <a16:creationId xmlns:a16="http://schemas.microsoft.com/office/drawing/2014/main" id="{52D82828-409D-1A04-A42A-54013380678A}"/>
              </a:ext>
            </a:extLst>
          </p:cNvPr>
          <p:cNvSpPr/>
          <p:nvPr/>
        </p:nvSpPr>
        <p:spPr>
          <a:xfrm>
            <a:off x="6619158" y="3708341"/>
            <a:ext cx="711116"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Organisation</a:t>
            </a:r>
          </a:p>
        </p:txBody>
      </p:sp>
      <p:sp>
        <p:nvSpPr>
          <p:cNvPr id="29" name="Rounded Rectangle 28">
            <a:extLst>
              <a:ext uri="{FF2B5EF4-FFF2-40B4-BE49-F238E27FC236}">
                <a16:creationId xmlns:a16="http://schemas.microsoft.com/office/drawing/2014/main" id="{6BFBFFE4-B972-B0FD-B643-F226D0212FC7}"/>
              </a:ext>
            </a:extLst>
          </p:cNvPr>
          <p:cNvSpPr/>
          <p:nvPr/>
        </p:nvSpPr>
        <p:spPr>
          <a:xfrm>
            <a:off x="6619157" y="3845359"/>
            <a:ext cx="711116"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Facility Data</a:t>
            </a:r>
          </a:p>
        </p:txBody>
      </p:sp>
      <p:sp>
        <p:nvSpPr>
          <p:cNvPr id="30" name="TextBox 29">
            <a:extLst>
              <a:ext uri="{FF2B5EF4-FFF2-40B4-BE49-F238E27FC236}">
                <a16:creationId xmlns:a16="http://schemas.microsoft.com/office/drawing/2014/main" id="{56249A18-F3C5-F6B5-2C9A-13AD7DB7F85E}"/>
              </a:ext>
            </a:extLst>
          </p:cNvPr>
          <p:cNvSpPr txBox="1"/>
          <p:nvPr/>
        </p:nvSpPr>
        <p:spPr>
          <a:xfrm>
            <a:off x="6382417" y="3558993"/>
            <a:ext cx="1079142" cy="184666"/>
          </a:xfrm>
          <a:prstGeom prst="rect">
            <a:avLst/>
          </a:prstGeom>
          <a:noFill/>
        </p:spPr>
        <p:txBody>
          <a:bodyPr wrap="none" rtlCol="0" anchor="ctr">
            <a:spAutoFit/>
          </a:bodyPr>
          <a:lstStyle/>
          <a:p>
            <a:pPr algn="ctr"/>
            <a:r>
              <a:rPr lang="en-AU" sz="600" b="1" dirty="0">
                <a:solidFill>
                  <a:schemeClr val="bg1"/>
                </a:solidFill>
              </a:rPr>
              <a:t>UN Digital Product Passport</a:t>
            </a:r>
          </a:p>
        </p:txBody>
      </p:sp>
      <p:cxnSp>
        <p:nvCxnSpPr>
          <p:cNvPr id="37" name="Elbow Connector 36">
            <a:extLst>
              <a:ext uri="{FF2B5EF4-FFF2-40B4-BE49-F238E27FC236}">
                <a16:creationId xmlns:a16="http://schemas.microsoft.com/office/drawing/2014/main" id="{47D86611-0768-3EF5-172B-65340CDB5A41}"/>
              </a:ext>
            </a:extLst>
          </p:cNvPr>
          <p:cNvCxnSpPr>
            <a:cxnSpLocks/>
            <a:stCxn id="28" idx="1"/>
          </p:cNvCxnSpPr>
          <p:nvPr/>
        </p:nvCxnSpPr>
        <p:spPr>
          <a:xfrm rot="10800000" flipV="1">
            <a:off x="6548589" y="3759705"/>
            <a:ext cx="70569" cy="22399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568F9DC2-C242-7D56-58BD-A9A004A0739B}"/>
              </a:ext>
            </a:extLst>
          </p:cNvPr>
          <p:cNvCxnSpPr>
            <a:cxnSpLocks/>
            <a:stCxn id="29" idx="1"/>
          </p:cNvCxnSpPr>
          <p:nvPr/>
        </p:nvCxnSpPr>
        <p:spPr>
          <a:xfrm rot="10800000" flipV="1">
            <a:off x="6548589" y="3896723"/>
            <a:ext cx="70569" cy="10272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CF4D7E6-09EF-1EB2-E960-A346FD932A22}"/>
              </a:ext>
            </a:extLst>
          </p:cNvPr>
          <p:cNvCxnSpPr>
            <a:cxnSpLocks/>
            <a:stCxn id="18" idx="1"/>
          </p:cNvCxnSpPr>
          <p:nvPr/>
        </p:nvCxnSpPr>
        <p:spPr>
          <a:xfrm rot="10800000">
            <a:off x="6543283" y="4061006"/>
            <a:ext cx="72214" cy="10210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AACBDD2C-1A10-11A7-736C-47D8C753BD84}"/>
              </a:ext>
            </a:extLst>
          </p:cNvPr>
          <p:cNvCxnSpPr>
            <a:cxnSpLocks/>
            <a:stCxn id="27" idx="1"/>
            <a:endCxn id="13" idx="1"/>
          </p:cNvCxnSpPr>
          <p:nvPr/>
        </p:nvCxnSpPr>
        <p:spPr>
          <a:xfrm rot="10800000">
            <a:off x="6494155" y="4035068"/>
            <a:ext cx="4455" cy="557222"/>
          </a:xfrm>
          <a:prstGeom prst="bentConnector3">
            <a:avLst>
              <a:gd name="adj1" fmla="val 2224865"/>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AEB3EF42-248F-1D29-DD66-0270AA37951A}"/>
              </a:ext>
            </a:extLst>
          </p:cNvPr>
          <p:cNvCxnSpPr>
            <a:cxnSpLocks/>
            <a:stCxn id="56" idx="1"/>
          </p:cNvCxnSpPr>
          <p:nvPr/>
        </p:nvCxnSpPr>
        <p:spPr>
          <a:xfrm rot="10800000">
            <a:off x="6552050" y="4618059"/>
            <a:ext cx="72357" cy="102725"/>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5A995D01-2DA1-761F-507B-5A6996B8EDE6}"/>
              </a:ext>
            </a:extLst>
          </p:cNvPr>
          <p:cNvCxnSpPr>
            <a:cxnSpLocks/>
            <a:stCxn id="58" idx="1"/>
          </p:cNvCxnSpPr>
          <p:nvPr/>
        </p:nvCxnSpPr>
        <p:spPr>
          <a:xfrm rot="10800000">
            <a:off x="6553768" y="4367610"/>
            <a:ext cx="72214" cy="7790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F960F662-13FB-F0AA-506B-76BDB4124B20}"/>
              </a:ext>
            </a:extLst>
          </p:cNvPr>
          <p:cNvCxnSpPr>
            <a:cxnSpLocks/>
            <a:stCxn id="60" idx="1"/>
            <a:endCxn id="13" idx="1"/>
          </p:cNvCxnSpPr>
          <p:nvPr/>
        </p:nvCxnSpPr>
        <p:spPr>
          <a:xfrm rot="10800000">
            <a:off x="6494155" y="4035068"/>
            <a:ext cx="9691" cy="266499"/>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B1E70433-79A1-82A2-8776-D0A4490AD681}"/>
              </a:ext>
            </a:extLst>
          </p:cNvPr>
          <p:cNvSpPr/>
          <p:nvPr/>
        </p:nvSpPr>
        <p:spPr>
          <a:xfrm>
            <a:off x="6649182" y="4688215"/>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56" name="Rounded Rectangle 55">
            <a:extLst>
              <a:ext uri="{FF2B5EF4-FFF2-40B4-BE49-F238E27FC236}">
                <a16:creationId xmlns:a16="http://schemas.microsoft.com/office/drawing/2014/main" id="{75FBC99A-BDDD-576E-8B4F-9C21214AC480}"/>
              </a:ext>
            </a:extLst>
          </p:cNvPr>
          <p:cNvSpPr/>
          <p:nvPr/>
        </p:nvSpPr>
        <p:spPr>
          <a:xfrm>
            <a:off x="6624407" y="4669421"/>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Traceability Events</a:t>
            </a:r>
          </a:p>
        </p:txBody>
      </p:sp>
      <p:sp>
        <p:nvSpPr>
          <p:cNvPr id="57" name="Rounded Rectangle 56">
            <a:extLst>
              <a:ext uri="{FF2B5EF4-FFF2-40B4-BE49-F238E27FC236}">
                <a16:creationId xmlns:a16="http://schemas.microsoft.com/office/drawing/2014/main" id="{A446FD95-203B-3A87-37DB-BCCCD3C53E8B}"/>
              </a:ext>
            </a:extLst>
          </p:cNvPr>
          <p:cNvSpPr/>
          <p:nvPr/>
        </p:nvSpPr>
        <p:spPr>
          <a:xfrm>
            <a:off x="6648570" y="4416114"/>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58" name="Rounded Rectangle 57">
            <a:extLst>
              <a:ext uri="{FF2B5EF4-FFF2-40B4-BE49-F238E27FC236}">
                <a16:creationId xmlns:a16="http://schemas.microsoft.com/office/drawing/2014/main" id="{E0C8EA18-58E3-895C-6569-3BF5A6CFBF0A}"/>
              </a:ext>
            </a:extLst>
          </p:cNvPr>
          <p:cNvSpPr/>
          <p:nvPr/>
        </p:nvSpPr>
        <p:spPr>
          <a:xfrm>
            <a:off x="6625981" y="4394155"/>
            <a:ext cx="710320"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ESG Metric Value</a:t>
            </a:r>
          </a:p>
        </p:txBody>
      </p:sp>
      <p:sp>
        <p:nvSpPr>
          <p:cNvPr id="59" name="Rounded Rectangle 58">
            <a:extLst>
              <a:ext uri="{FF2B5EF4-FFF2-40B4-BE49-F238E27FC236}">
                <a16:creationId xmlns:a16="http://schemas.microsoft.com/office/drawing/2014/main" id="{CCC4FAE1-E241-B042-DA5A-2D7697C176FE}"/>
              </a:ext>
            </a:extLst>
          </p:cNvPr>
          <p:cNvSpPr/>
          <p:nvPr/>
        </p:nvSpPr>
        <p:spPr>
          <a:xfrm>
            <a:off x="6525814" y="4270752"/>
            <a:ext cx="830881"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400" i="1" dirty="0">
              <a:solidFill>
                <a:schemeClr val="accent6">
                  <a:lumMod val="50000"/>
                </a:schemeClr>
              </a:solidFill>
            </a:endParaRPr>
          </a:p>
        </p:txBody>
      </p:sp>
      <p:sp>
        <p:nvSpPr>
          <p:cNvPr id="60" name="Rounded Rectangle 59">
            <a:extLst>
              <a:ext uri="{FF2B5EF4-FFF2-40B4-BE49-F238E27FC236}">
                <a16:creationId xmlns:a16="http://schemas.microsoft.com/office/drawing/2014/main" id="{F69787C0-D0A7-F477-260C-E33FAB983A1D}"/>
              </a:ext>
            </a:extLst>
          </p:cNvPr>
          <p:cNvSpPr/>
          <p:nvPr/>
        </p:nvSpPr>
        <p:spPr>
          <a:xfrm>
            <a:off x="6503846" y="4250202"/>
            <a:ext cx="830881" cy="102726"/>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500" dirty="0">
                <a:solidFill>
                  <a:schemeClr val="accent6">
                    <a:lumMod val="50000"/>
                  </a:schemeClr>
                </a:solidFill>
              </a:rPr>
              <a:t>Sustainability Claims</a:t>
            </a:r>
          </a:p>
        </p:txBody>
      </p:sp>
      <p:cxnSp>
        <p:nvCxnSpPr>
          <p:cNvPr id="61" name="Elbow Connector 60">
            <a:extLst>
              <a:ext uri="{FF2B5EF4-FFF2-40B4-BE49-F238E27FC236}">
                <a16:creationId xmlns:a16="http://schemas.microsoft.com/office/drawing/2014/main" id="{BE9D73AF-7848-D03D-4305-4849E26AE784}"/>
              </a:ext>
            </a:extLst>
          </p:cNvPr>
          <p:cNvCxnSpPr>
            <a:cxnSpLocks/>
          </p:cNvCxnSpPr>
          <p:nvPr/>
        </p:nvCxnSpPr>
        <p:spPr>
          <a:xfrm>
            <a:off x="7332675" y="3908016"/>
            <a:ext cx="24022" cy="386720"/>
          </a:xfrm>
          <a:prstGeom prst="bentConnector3">
            <a:avLst>
              <a:gd name="adj1" fmla="val 382031"/>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64" name="Picture 6" descr="Digital Certificate Icon Vector Images (over 8,400)">
            <a:extLst>
              <a:ext uri="{FF2B5EF4-FFF2-40B4-BE49-F238E27FC236}">
                <a16:creationId xmlns:a16="http://schemas.microsoft.com/office/drawing/2014/main" id="{3E25A295-4CB0-C593-9182-8B3984745394}"/>
              </a:ext>
            </a:extLst>
          </p:cNvPr>
          <p:cNvPicPr>
            <a:picLocks noChangeAspect="1" noChangeArrowheads="1"/>
          </p:cNvPicPr>
          <p:nvPr/>
        </p:nvPicPr>
        <p:blipFill rotWithShape="1">
          <a:blip r:embed="rId8" cstate="print">
            <a:duotone>
              <a:schemeClr val="accent6">
                <a:shade val="45000"/>
                <a:satMod val="135000"/>
              </a:schemeClr>
              <a:prstClr val="white"/>
            </a:duotone>
            <a:extLst>
              <a:ext uri="{28A0092B-C50C-407E-A947-70E740481C1C}">
                <a14:useLocalDpi xmlns:a14="http://schemas.microsoft.com/office/drawing/2010/main"/>
              </a:ext>
            </a:extLst>
          </a:blip>
          <a:srcRect/>
          <a:stretch/>
        </p:blipFill>
        <p:spPr bwMode="auto">
          <a:xfrm>
            <a:off x="7365028" y="4731421"/>
            <a:ext cx="215465" cy="187234"/>
          </a:xfrm>
          <a:prstGeom prst="ellipse">
            <a:avLst/>
          </a:prstGeom>
          <a:noFill/>
          <a:extLst>
            <a:ext uri="{909E8E84-426E-40DD-AFC4-6F175D3DCCD1}">
              <a14:hiddenFill xmlns:a14="http://schemas.microsoft.com/office/drawing/2010/main">
                <a:solidFill>
                  <a:srgbClr val="FFFFFF"/>
                </a:solidFill>
              </a14:hiddenFill>
            </a:ext>
          </a:extLst>
        </p:spPr>
      </p:pic>
      <p:sp>
        <p:nvSpPr>
          <p:cNvPr id="65" name="Rounded Rectangle 64">
            <a:extLst>
              <a:ext uri="{FF2B5EF4-FFF2-40B4-BE49-F238E27FC236}">
                <a16:creationId xmlns:a16="http://schemas.microsoft.com/office/drawing/2014/main" id="{E14CCE8D-4501-A17F-6380-C9CBC86441E0}"/>
              </a:ext>
            </a:extLst>
          </p:cNvPr>
          <p:cNvSpPr/>
          <p:nvPr/>
        </p:nvSpPr>
        <p:spPr>
          <a:xfrm>
            <a:off x="6328286" y="5088742"/>
            <a:ext cx="1165059" cy="1111946"/>
          </a:xfrm>
          <a:prstGeom prst="roundRect">
            <a:avLst>
              <a:gd name="adj" fmla="val 4449"/>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700"/>
          </a:p>
        </p:txBody>
      </p:sp>
      <p:sp>
        <p:nvSpPr>
          <p:cNvPr id="66" name="Rounded Rectangle 65">
            <a:extLst>
              <a:ext uri="{FF2B5EF4-FFF2-40B4-BE49-F238E27FC236}">
                <a16:creationId xmlns:a16="http://schemas.microsoft.com/office/drawing/2014/main" id="{DB6DCB6B-375F-05FB-5309-972B5CA5E37F}"/>
              </a:ext>
            </a:extLst>
          </p:cNvPr>
          <p:cNvSpPr/>
          <p:nvPr/>
        </p:nvSpPr>
        <p:spPr>
          <a:xfrm>
            <a:off x="6500506" y="5448086"/>
            <a:ext cx="79332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Conformity Attestation</a:t>
            </a:r>
          </a:p>
        </p:txBody>
      </p:sp>
      <p:sp>
        <p:nvSpPr>
          <p:cNvPr id="67" name="Rounded Rectangle 66">
            <a:extLst>
              <a:ext uri="{FF2B5EF4-FFF2-40B4-BE49-F238E27FC236}">
                <a16:creationId xmlns:a16="http://schemas.microsoft.com/office/drawing/2014/main" id="{CEC25698-5CEA-5651-F88C-47BAAE807B38}"/>
              </a:ext>
            </a:extLst>
          </p:cNvPr>
          <p:cNvSpPr/>
          <p:nvPr/>
        </p:nvSpPr>
        <p:spPr>
          <a:xfrm>
            <a:off x="6615639" y="5561199"/>
            <a:ext cx="67819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Assessment Body</a:t>
            </a:r>
          </a:p>
        </p:txBody>
      </p:sp>
      <p:sp>
        <p:nvSpPr>
          <p:cNvPr id="68" name="Rounded Rectangle 67">
            <a:extLst>
              <a:ext uri="{FF2B5EF4-FFF2-40B4-BE49-F238E27FC236}">
                <a16:creationId xmlns:a16="http://schemas.microsoft.com/office/drawing/2014/main" id="{62B09A9C-913D-C03D-FA90-4EFB4723C949}"/>
              </a:ext>
            </a:extLst>
          </p:cNvPr>
          <p:cNvSpPr/>
          <p:nvPr/>
        </p:nvSpPr>
        <p:spPr>
          <a:xfrm>
            <a:off x="6619111" y="5204823"/>
            <a:ext cx="67472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Accreditation</a:t>
            </a:r>
          </a:p>
        </p:txBody>
      </p:sp>
      <p:sp>
        <p:nvSpPr>
          <p:cNvPr id="69" name="Rounded Rectangle 68">
            <a:extLst>
              <a:ext uri="{FF2B5EF4-FFF2-40B4-BE49-F238E27FC236}">
                <a16:creationId xmlns:a16="http://schemas.microsoft.com/office/drawing/2014/main" id="{CA541B23-F28E-6921-9AD8-651C1414BDBC}"/>
              </a:ext>
            </a:extLst>
          </p:cNvPr>
          <p:cNvSpPr/>
          <p:nvPr/>
        </p:nvSpPr>
        <p:spPr>
          <a:xfrm>
            <a:off x="6619111" y="5325868"/>
            <a:ext cx="674722"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Scheme or Regulation</a:t>
            </a:r>
          </a:p>
        </p:txBody>
      </p:sp>
      <p:sp>
        <p:nvSpPr>
          <p:cNvPr id="70" name="TextBox 69">
            <a:extLst>
              <a:ext uri="{FF2B5EF4-FFF2-40B4-BE49-F238E27FC236}">
                <a16:creationId xmlns:a16="http://schemas.microsoft.com/office/drawing/2014/main" id="{6EDF7349-A2A2-3E85-F249-35E67AE81B88}"/>
              </a:ext>
            </a:extLst>
          </p:cNvPr>
          <p:cNvSpPr txBox="1"/>
          <p:nvPr/>
        </p:nvSpPr>
        <p:spPr>
          <a:xfrm>
            <a:off x="6378256" y="5062064"/>
            <a:ext cx="1056378" cy="184666"/>
          </a:xfrm>
          <a:prstGeom prst="rect">
            <a:avLst/>
          </a:prstGeom>
          <a:noFill/>
        </p:spPr>
        <p:txBody>
          <a:bodyPr wrap="none" lIns="0" rIns="0" rtlCol="0" anchor="ctr">
            <a:spAutoFit/>
          </a:bodyPr>
          <a:lstStyle/>
          <a:p>
            <a:pPr algn="ctr"/>
            <a:r>
              <a:rPr lang="en-AU" sz="600" b="1" dirty="0">
                <a:solidFill>
                  <a:schemeClr val="bg1"/>
                </a:solidFill>
              </a:rPr>
              <a:t>UN Digital Conformity Credential</a:t>
            </a:r>
          </a:p>
        </p:txBody>
      </p:sp>
      <p:cxnSp>
        <p:nvCxnSpPr>
          <p:cNvPr id="71" name="Elbow Connector 70">
            <a:extLst>
              <a:ext uri="{FF2B5EF4-FFF2-40B4-BE49-F238E27FC236}">
                <a16:creationId xmlns:a16="http://schemas.microsoft.com/office/drawing/2014/main" id="{7E157DE2-0516-BDFF-6365-FA7BC5952748}"/>
              </a:ext>
            </a:extLst>
          </p:cNvPr>
          <p:cNvCxnSpPr>
            <a:cxnSpLocks/>
            <a:stCxn id="68" idx="1"/>
          </p:cNvCxnSpPr>
          <p:nvPr/>
        </p:nvCxnSpPr>
        <p:spPr>
          <a:xfrm rot="10800000" flipV="1">
            <a:off x="6552155" y="5250198"/>
            <a:ext cx="66956" cy="197887"/>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8383C7BF-81EB-7393-D716-D1880E3A705C}"/>
              </a:ext>
            </a:extLst>
          </p:cNvPr>
          <p:cNvCxnSpPr>
            <a:cxnSpLocks/>
            <a:stCxn id="69" idx="1"/>
          </p:cNvCxnSpPr>
          <p:nvPr/>
        </p:nvCxnSpPr>
        <p:spPr>
          <a:xfrm rot="10800000" flipV="1">
            <a:off x="6552154" y="5371244"/>
            <a:ext cx="66956" cy="9075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4E8110D1-0527-C780-6604-FA33552A663C}"/>
              </a:ext>
            </a:extLst>
          </p:cNvPr>
          <p:cNvCxnSpPr>
            <a:cxnSpLocks/>
            <a:stCxn id="67" idx="1"/>
          </p:cNvCxnSpPr>
          <p:nvPr/>
        </p:nvCxnSpPr>
        <p:spPr>
          <a:xfrm rot="10800000">
            <a:off x="6547120" y="5516377"/>
            <a:ext cx="68519" cy="9019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7E03F6E9-5C15-0D05-B1F7-7726D308FD2C}"/>
              </a:ext>
            </a:extLst>
          </p:cNvPr>
          <p:cNvCxnSpPr>
            <a:cxnSpLocks/>
            <a:stCxn id="86" idx="1"/>
          </p:cNvCxnSpPr>
          <p:nvPr/>
        </p:nvCxnSpPr>
        <p:spPr>
          <a:xfrm rot="10800000">
            <a:off x="6547120" y="5796632"/>
            <a:ext cx="76973" cy="302613"/>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743BDDE6-4568-7644-36E1-FC8ABAE04BE1}"/>
              </a:ext>
            </a:extLst>
          </p:cNvPr>
          <p:cNvCxnSpPr>
            <a:cxnSpLocks/>
            <a:stCxn id="95" idx="1"/>
          </p:cNvCxnSpPr>
          <p:nvPr/>
        </p:nvCxnSpPr>
        <p:spPr>
          <a:xfrm rot="10800000">
            <a:off x="6557067" y="5787240"/>
            <a:ext cx="68518" cy="6882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61BE1764-9DF4-8471-0ADA-C3B62D296ED7}"/>
              </a:ext>
            </a:extLst>
          </p:cNvPr>
          <p:cNvCxnSpPr>
            <a:cxnSpLocks/>
            <a:stCxn id="97" idx="1"/>
            <a:endCxn id="66" idx="1"/>
          </p:cNvCxnSpPr>
          <p:nvPr/>
        </p:nvCxnSpPr>
        <p:spPr>
          <a:xfrm rot="10800000">
            <a:off x="6500506" y="5493462"/>
            <a:ext cx="9196" cy="235432"/>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Rounded Rectangle 79">
            <a:extLst>
              <a:ext uri="{FF2B5EF4-FFF2-40B4-BE49-F238E27FC236}">
                <a16:creationId xmlns:a16="http://schemas.microsoft.com/office/drawing/2014/main" id="{969144F3-648F-7C39-BB34-604EE9CA50D1}"/>
              </a:ext>
            </a:extLst>
          </p:cNvPr>
          <p:cNvSpPr/>
          <p:nvPr/>
        </p:nvSpPr>
        <p:spPr>
          <a:xfrm>
            <a:off x="6647599" y="6070471"/>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86" name="Rounded Rectangle 85">
            <a:extLst>
              <a:ext uri="{FF2B5EF4-FFF2-40B4-BE49-F238E27FC236}">
                <a16:creationId xmlns:a16="http://schemas.microsoft.com/office/drawing/2014/main" id="{1AD37B9C-0A67-E656-3CEE-EBD8A1002B82}"/>
              </a:ext>
            </a:extLst>
          </p:cNvPr>
          <p:cNvSpPr/>
          <p:nvPr/>
        </p:nvSpPr>
        <p:spPr>
          <a:xfrm>
            <a:off x="6624092" y="6053869"/>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Assessed values</a:t>
            </a:r>
          </a:p>
        </p:txBody>
      </p:sp>
      <p:sp>
        <p:nvSpPr>
          <p:cNvPr id="94" name="Rounded Rectangle 93">
            <a:extLst>
              <a:ext uri="{FF2B5EF4-FFF2-40B4-BE49-F238E27FC236}">
                <a16:creationId xmlns:a16="http://schemas.microsoft.com/office/drawing/2014/main" id="{111D2E80-9081-7786-9239-51324FBA4648}"/>
              </a:ext>
            </a:extLst>
          </p:cNvPr>
          <p:cNvSpPr/>
          <p:nvPr/>
        </p:nvSpPr>
        <p:spPr>
          <a:xfrm>
            <a:off x="6647018" y="5830089"/>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95" name="Rounded Rectangle 94">
            <a:extLst>
              <a:ext uri="{FF2B5EF4-FFF2-40B4-BE49-F238E27FC236}">
                <a16:creationId xmlns:a16="http://schemas.microsoft.com/office/drawing/2014/main" id="{6AEF5A5B-D3A5-95DC-DFCD-3A70E894A130}"/>
              </a:ext>
            </a:extLst>
          </p:cNvPr>
          <p:cNvSpPr/>
          <p:nvPr/>
        </p:nvSpPr>
        <p:spPr>
          <a:xfrm>
            <a:off x="6625585" y="5810690"/>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Products / Facilities</a:t>
            </a:r>
          </a:p>
        </p:txBody>
      </p:sp>
      <p:sp>
        <p:nvSpPr>
          <p:cNvPr id="96" name="Rounded Rectangle 95">
            <a:extLst>
              <a:ext uri="{FF2B5EF4-FFF2-40B4-BE49-F238E27FC236}">
                <a16:creationId xmlns:a16="http://schemas.microsoft.com/office/drawing/2014/main" id="{EA164E6E-6855-3062-44BE-C970D0531B33}"/>
              </a:ext>
            </a:extLst>
          </p:cNvPr>
          <p:cNvSpPr/>
          <p:nvPr/>
        </p:nvSpPr>
        <p:spPr>
          <a:xfrm>
            <a:off x="6530546" y="5701672"/>
            <a:ext cx="78835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97" name="Rounded Rectangle 96">
            <a:extLst>
              <a:ext uri="{FF2B5EF4-FFF2-40B4-BE49-F238E27FC236}">
                <a16:creationId xmlns:a16="http://schemas.microsoft.com/office/drawing/2014/main" id="{9701DA51-6070-74FC-BE1B-AA6AEF316731}"/>
              </a:ext>
            </a:extLst>
          </p:cNvPr>
          <p:cNvSpPr/>
          <p:nvPr/>
        </p:nvSpPr>
        <p:spPr>
          <a:xfrm>
            <a:off x="6509702" y="5683519"/>
            <a:ext cx="788357"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Conformity Assessment</a:t>
            </a:r>
          </a:p>
        </p:txBody>
      </p:sp>
      <p:cxnSp>
        <p:nvCxnSpPr>
          <p:cNvPr id="98" name="Elbow Connector 97">
            <a:extLst>
              <a:ext uri="{FF2B5EF4-FFF2-40B4-BE49-F238E27FC236}">
                <a16:creationId xmlns:a16="http://schemas.microsoft.com/office/drawing/2014/main" id="{548D3B50-4575-AB21-C3D7-6EBCDB529540}"/>
              </a:ext>
            </a:extLst>
          </p:cNvPr>
          <p:cNvCxnSpPr>
            <a:cxnSpLocks/>
            <a:stCxn id="69" idx="3"/>
            <a:endCxn id="101" idx="3"/>
          </p:cNvCxnSpPr>
          <p:nvPr/>
        </p:nvCxnSpPr>
        <p:spPr>
          <a:xfrm>
            <a:off x="7293832" y="5371244"/>
            <a:ext cx="6788" cy="607660"/>
          </a:xfrm>
          <a:prstGeom prst="bentConnector3">
            <a:avLst>
              <a:gd name="adj1" fmla="val 124730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9" name="Picture 6" descr="Digital Certificate Icon Vector Images (over 8,400)">
            <a:extLst>
              <a:ext uri="{FF2B5EF4-FFF2-40B4-BE49-F238E27FC236}">
                <a16:creationId xmlns:a16="http://schemas.microsoft.com/office/drawing/2014/main" id="{32CB21EB-DD7A-2F39-962E-E2C52BEF116A}"/>
              </a:ext>
            </a:extLst>
          </p:cNvPr>
          <p:cNvPicPr>
            <a:picLocks noChangeAspect="1" noChangeArrowheads="1"/>
          </p:cNvPicPr>
          <p:nvPr/>
        </p:nvPicPr>
        <p:blipFill rotWithShape="1">
          <a:blip r:embed="rId9" cstate="print">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7376055" y="6109463"/>
            <a:ext cx="204438" cy="165407"/>
          </a:xfrm>
          <a:prstGeom prst="ellipse">
            <a:avLst/>
          </a:prstGeom>
          <a:noFill/>
          <a:extLst>
            <a:ext uri="{909E8E84-426E-40DD-AFC4-6F175D3DCCD1}">
              <a14:hiddenFill xmlns:a14="http://schemas.microsoft.com/office/drawing/2010/main">
                <a:solidFill>
                  <a:srgbClr val="FFFFFF"/>
                </a:solidFill>
              </a14:hiddenFill>
            </a:ext>
          </a:extLst>
        </p:spPr>
      </p:pic>
      <p:sp>
        <p:nvSpPr>
          <p:cNvPr id="100" name="Rounded Rectangle 99">
            <a:extLst>
              <a:ext uri="{FF2B5EF4-FFF2-40B4-BE49-F238E27FC236}">
                <a16:creationId xmlns:a16="http://schemas.microsoft.com/office/drawing/2014/main" id="{44B715D7-3781-44BE-FCA8-773E528FA621}"/>
              </a:ext>
            </a:extLst>
          </p:cNvPr>
          <p:cNvSpPr/>
          <p:nvPr/>
        </p:nvSpPr>
        <p:spPr>
          <a:xfrm>
            <a:off x="6648087" y="5952928"/>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400" i="1" dirty="0">
              <a:solidFill>
                <a:schemeClr val="accent6">
                  <a:lumMod val="50000"/>
                </a:schemeClr>
              </a:solidFill>
            </a:endParaRPr>
          </a:p>
        </p:txBody>
      </p:sp>
      <p:sp>
        <p:nvSpPr>
          <p:cNvPr id="101" name="Rounded Rectangle 100">
            <a:extLst>
              <a:ext uri="{FF2B5EF4-FFF2-40B4-BE49-F238E27FC236}">
                <a16:creationId xmlns:a16="http://schemas.microsoft.com/office/drawing/2014/main" id="{1210A58B-D507-7190-C191-3516938187A5}"/>
              </a:ext>
            </a:extLst>
          </p:cNvPr>
          <p:cNvSpPr/>
          <p:nvPr/>
        </p:nvSpPr>
        <p:spPr>
          <a:xfrm>
            <a:off x="6626653" y="5933529"/>
            <a:ext cx="673966" cy="9075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500" dirty="0">
                <a:solidFill>
                  <a:schemeClr val="accent6">
                    <a:lumMod val="50000"/>
                  </a:schemeClr>
                </a:solidFill>
              </a:rPr>
              <a:t>Criteria / Metrics</a:t>
            </a:r>
          </a:p>
        </p:txBody>
      </p:sp>
      <p:cxnSp>
        <p:nvCxnSpPr>
          <p:cNvPr id="102" name="Elbow Connector 101">
            <a:extLst>
              <a:ext uri="{FF2B5EF4-FFF2-40B4-BE49-F238E27FC236}">
                <a16:creationId xmlns:a16="http://schemas.microsoft.com/office/drawing/2014/main" id="{E871E8F0-CEF7-4A0E-7E50-C3F75EE1ED46}"/>
              </a:ext>
            </a:extLst>
          </p:cNvPr>
          <p:cNvCxnSpPr>
            <a:cxnSpLocks/>
            <a:stCxn id="101" idx="1"/>
          </p:cNvCxnSpPr>
          <p:nvPr/>
        </p:nvCxnSpPr>
        <p:spPr>
          <a:xfrm rot="10800000">
            <a:off x="6553255" y="5780057"/>
            <a:ext cx="73398" cy="198848"/>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16" name="Picture 6" descr="Digital Certificate Icon Vector Images (over 8,400)">
            <a:extLst>
              <a:ext uri="{FF2B5EF4-FFF2-40B4-BE49-F238E27FC236}">
                <a16:creationId xmlns:a16="http://schemas.microsoft.com/office/drawing/2014/main" id="{9E850D49-310B-3717-87C0-3FD35D7A4555}"/>
              </a:ext>
            </a:extLst>
          </p:cNvPr>
          <p:cNvPicPr>
            <a:picLocks noChangeAspect="1" noChangeArrowheads="1"/>
          </p:cNvPicPr>
          <p:nvPr/>
        </p:nvPicPr>
        <p:blipFill rotWithShape="1">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7363045" y="3258192"/>
            <a:ext cx="228717" cy="178536"/>
          </a:xfrm>
          <a:prstGeom prst="ellipse">
            <a:avLst/>
          </a:prstGeom>
          <a:noFill/>
          <a:extLst>
            <a:ext uri="{909E8E84-426E-40DD-AFC4-6F175D3DCCD1}">
              <a14:hiddenFill xmlns:a14="http://schemas.microsoft.com/office/drawing/2010/main">
                <a:solidFill>
                  <a:srgbClr val="FFFFFF"/>
                </a:solidFill>
              </a14:hiddenFill>
            </a:ext>
          </a:extLst>
        </p:spPr>
      </p:pic>
      <p:cxnSp>
        <p:nvCxnSpPr>
          <p:cNvPr id="121" name="Straight Arrow Connector 120">
            <a:extLst>
              <a:ext uri="{FF2B5EF4-FFF2-40B4-BE49-F238E27FC236}">
                <a16:creationId xmlns:a16="http://schemas.microsoft.com/office/drawing/2014/main" id="{18E3935A-D6D4-F018-B242-477DBE6DFE13}"/>
              </a:ext>
            </a:extLst>
          </p:cNvPr>
          <p:cNvCxnSpPr>
            <a:cxnSpLocks/>
          </p:cNvCxnSpPr>
          <p:nvPr/>
        </p:nvCxnSpPr>
        <p:spPr>
          <a:xfrm flipV="1">
            <a:off x="6924724" y="3360488"/>
            <a:ext cx="0" cy="165105"/>
          </a:xfrm>
          <a:prstGeom prst="straightConnector1">
            <a:avLst/>
          </a:prstGeom>
          <a:ln w="28575">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F8A30FD-0D8E-14A7-8CB6-0EE6948E1C1D}"/>
              </a:ext>
            </a:extLst>
          </p:cNvPr>
          <p:cNvCxnSpPr>
            <a:cxnSpLocks/>
          </p:cNvCxnSpPr>
          <p:nvPr/>
        </p:nvCxnSpPr>
        <p:spPr>
          <a:xfrm>
            <a:off x="6933951" y="4856574"/>
            <a:ext cx="0" cy="208556"/>
          </a:xfrm>
          <a:prstGeom prst="straightConnector1">
            <a:avLst/>
          </a:prstGeom>
          <a:ln w="28575">
            <a:solidFill>
              <a:schemeClr val="bg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93549897-6AA5-D117-CD88-83E67FC48BB3}"/>
              </a:ext>
            </a:extLst>
          </p:cNvPr>
          <p:cNvSpPr txBox="1"/>
          <p:nvPr/>
        </p:nvSpPr>
        <p:spPr>
          <a:xfrm>
            <a:off x="699046" y="1038780"/>
            <a:ext cx="10860053" cy="954107"/>
          </a:xfrm>
          <a:prstGeom prst="rect">
            <a:avLst/>
          </a:prstGeom>
          <a:noFill/>
        </p:spPr>
        <p:txBody>
          <a:bodyPr wrap="square" rtlCol="0">
            <a:spAutoFit/>
          </a:bodyPr>
          <a:lstStyle/>
          <a:p>
            <a:r>
              <a:rPr lang="en-AU" sz="2800" dirty="0"/>
              <a:t>Rich UNTP data is linked-to and discoverable-from existing industry identifiers, even when they are simple 1-D barcodes.</a:t>
            </a:r>
          </a:p>
        </p:txBody>
      </p:sp>
      <p:sp>
        <p:nvSpPr>
          <p:cNvPr id="124" name="TextBox 123">
            <a:extLst>
              <a:ext uri="{FF2B5EF4-FFF2-40B4-BE49-F238E27FC236}">
                <a16:creationId xmlns:a16="http://schemas.microsoft.com/office/drawing/2014/main" id="{A71B020F-8516-5D15-537A-495CD801F106}"/>
              </a:ext>
            </a:extLst>
          </p:cNvPr>
          <p:cNvSpPr txBox="1"/>
          <p:nvPr/>
        </p:nvSpPr>
        <p:spPr>
          <a:xfrm>
            <a:off x="10466651" y="2675715"/>
            <a:ext cx="1263476" cy="584775"/>
          </a:xfrm>
          <a:prstGeom prst="rect">
            <a:avLst/>
          </a:prstGeom>
          <a:noFill/>
        </p:spPr>
        <p:txBody>
          <a:bodyPr wrap="square" rtlCol="0">
            <a:spAutoFit/>
          </a:bodyPr>
          <a:lstStyle/>
          <a:p>
            <a:r>
              <a:rPr lang="en-AU" sz="3200" b="1" dirty="0"/>
              <a:t>UNTP</a:t>
            </a:r>
          </a:p>
        </p:txBody>
      </p:sp>
      <p:pic>
        <p:nvPicPr>
          <p:cNvPr id="125" name="Picture 124">
            <a:extLst>
              <a:ext uri="{FF2B5EF4-FFF2-40B4-BE49-F238E27FC236}">
                <a16:creationId xmlns:a16="http://schemas.microsoft.com/office/drawing/2014/main" id="{EEC51BE7-9CE9-CC4D-B97F-7F668DB9BF0D}"/>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151652" y="2532141"/>
            <a:ext cx="1117563" cy="933723"/>
          </a:xfrm>
          <a:prstGeom prst="rect">
            <a:avLst/>
          </a:prstGeom>
        </p:spPr>
      </p:pic>
      <p:sp>
        <p:nvSpPr>
          <p:cNvPr id="126" name="TextBox 125">
            <a:extLst>
              <a:ext uri="{FF2B5EF4-FFF2-40B4-BE49-F238E27FC236}">
                <a16:creationId xmlns:a16="http://schemas.microsoft.com/office/drawing/2014/main" id="{BA9CF897-A2D9-0C1F-7EDE-7B5EADBD2BFB}"/>
              </a:ext>
            </a:extLst>
          </p:cNvPr>
          <p:cNvSpPr txBox="1"/>
          <p:nvPr/>
        </p:nvSpPr>
        <p:spPr>
          <a:xfrm>
            <a:off x="9096270" y="3735356"/>
            <a:ext cx="2885077" cy="2308324"/>
          </a:xfrm>
          <a:prstGeom prst="rect">
            <a:avLst/>
          </a:prstGeom>
          <a:noFill/>
        </p:spPr>
        <p:txBody>
          <a:bodyPr wrap="square" rtlCol="0">
            <a:spAutoFit/>
          </a:bodyPr>
          <a:lstStyle/>
          <a:p>
            <a:r>
              <a:rPr lang="en-AU" sz="2400" dirty="0"/>
              <a:t>There’s no need to connect system-to-system. Data is always discoverable from the product or batch identifier.</a:t>
            </a:r>
          </a:p>
        </p:txBody>
      </p:sp>
      <p:pic>
        <p:nvPicPr>
          <p:cNvPr id="2050" name="Picture 2">
            <a:extLst>
              <a:ext uri="{FF2B5EF4-FFF2-40B4-BE49-F238E27FC236}">
                <a16:creationId xmlns:a16="http://schemas.microsoft.com/office/drawing/2014/main" id="{221F8DBC-12FE-FB4E-D499-C1FDBA0E7B0E}"/>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3840199" y="3876049"/>
            <a:ext cx="818750" cy="753997"/>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2D4A117C-5AA4-D141-46C8-94E820668F95}"/>
              </a:ext>
            </a:extLst>
          </p:cNvPr>
          <p:cNvSpPr txBox="1"/>
          <p:nvPr/>
        </p:nvSpPr>
        <p:spPr>
          <a:xfrm>
            <a:off x="3277407" y="4698343"/>
            <a:ext cx="2176643" cy="584775"/>
          </a:xfrm>
          <a:prstGeom prst="rect">
            <a:avLst/>
          </a:prstGeom>
          <a:noFill/>
        </p:spPr>
        <p:txBody>
          <a:bodyPr wrap="square" rtlCol="0">
            <a:spAutoFit/>
          </a:bodyPr>
          <a:lstStyle/>
          <a:p>
            <a:pPr algn="ctr"/>
            <a:r>
              <a:rPr lang="en-AU" sz="1600" dirty="0"/>
              <a:t>ISO 18975 / GS1 digital link resolver standard</a:t>
            </a:r>
          </a:p>
        </p:txBody>
      </p:sp>
      <p:cxnSp>
        <p:nvCxnSpPr>
          <p:cNvPr id="5120" name="Straight Arrow Connector 5119">
            <a:extLst>
              <a:ext uri="{FF2B5EF4-FFF2-40B4-BE49-F238E27FC236}">
                <a16:creationId xmlns:a16="http://schemas.microsoft.com/office/drawing/2014/main" id="{D702D8D7-3F5D-6C89-BC02-1E2C2C6AC4CD}"/>
              </a:ext>
            </a:extLst>
          </p:cNvPr>
          <p:cNvCxnSpPr>
            <a:cxnSpLocks/>
          </p:cNvCxnSpPr>
          <p:nvPr/>
        </p:nvCxnSpPr>
        <p:spPr>
          <a:xfrm flipV="1">
            <a:off x="4770601" y="2770163"/>
            <a:ext cx="1574556" cy="1531402"/>
          </a:xfrm>
          <a:prstGeom prst="bentConnector3">
            <a:avLst>
              <a:gd name="adj1" fmla="val 66333"/>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25" name="Straight Arrow Connector 5119">
            <a:extLst>
              <a:ext uri="{FF2B5EF4-FFF2-40B4-BE49-F238E27FC236}">
                <a16:creationId xmlns:a16="http://schemas.microsoft.com/office/drawing/2014/main" id="{9A438235-D1D3-F003-01FE-4CD5F92AE09C}"/>
              </a:ext>
            </a:extLst>
          </p:cNvPr>
          <p:cNvCxnSpPr>
            <a:cxnSpLocks/>
            <a:endCxn id="3" idx="1"/>
          </p:cNvCxnSpPr>
          <p:nvPr/>
        </p:nvCxnSpPr>
        <p:spPr>
          <a:xfrm flipV="1">
            <a:off x="4770600" y="4206279"/>
            <a:ext cx="1585815" cy="97930"/>
          </a:xfrm>
          <a:prstGeom prst="bentConnector3">
            <a:avLst>
              <a:gd name="adj1" fmla="val 66217"/>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29" name="Straight Arrow Connector 5119">
            <a:extLst>
              <a:ext uri="{FF2B5EF4-FFF2-40B4-BE49-F238E27FC236}">
                <a16:creationId xmlns:a16="http://schemas.microsoft.com/office/drawing/2014/main" id="{8E048F20-44EC-404B-C43D-EE5E459F4A90}"/>
              </a:ext>
            </a:extLst>
          </p:cNvPr>
          <p:cNvCxnSpPr>
            <a:cxnSpLocks/>
            <a:endCxn id="65" idx="1"/>
          </p:cNvCxnSpPr>
          <p:nvPr/>
        </p:nvCxnSpPr>
        <p:spPr>
          <a:xfrm>
            <a:off x="4770600" y="4301565"/>
            <a:ext cx="1557686" cy="1343150"/>
          </a:xfrm>
          <a:prstGeom prst="bentConnector3">
            <a:avLst>
              <a:gd name="adj1" fmla="val 67427"/>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33" name="TextBox 5132">
            <a:extLst>
              <a:ext uri="{FF2B5EF4-FFF2-40B4-BE49-F238E27FC236}">
                <a16:creationId xmlns:a16="http://schemas.microsoft.com/office/drawing/2014/main" id="{C15A5CCC-9B12-9028-8696-471DE27EAB75}"/>
              </a:ext>
            </a:extLst>
          </p:cNvPr>
          <p:cNvSpPr txBox="1"/>
          <p:nvPr/>
        </p:nvSpPr>
        <p:spPr>
          <a:xfrm>
            <a:off x="4740735" y="3754349"/>
            <a:ext cx="1115528" cy="584775"/>
          </a:xfrm>
          <a:prstGeom prst="rect">
            <a:avLst/>
          </a:prstGeom>
          <a:noFill/>
        </p:spPr>
        <p:txBody>
          <a:bodyPr wrap="square" rtlCol="0">
            <a:spAutoFit/>
          </a:bodyPr>
          <a:lstStyle/>
          <a:p>
            <a:r>
              <a:rPr lang="en-AU" sz="1600" dirty="0"/>
              <a:t>Rich web data</a:t>
            </a:r>
          </a:p>
        </p:txBody>
      </p:sp>
      <p:sp>
        <p:nvSpPr>
          <p:cNvPr id="5137" name="TextBox 5136">
            <a:extLst>
              <a:ext uri="{FF2B5EF4-FFF2-40B4-BE49-F238E27FC236}">
                <a16:creationId xmlns:a16="http://schemas.microsoft.com/office/drawing/2014/main" id="{EE633F9B-1E73-A02F-DF6C-B4A8DFDCB910}"/>
              </a:ext>
            </a:extLst>
          </p:cNvPr>
          <p:cNvSpPr txBox="1"/>
          <p:nvPr/>
        </p:nvSpPr>
        <p:spPr>
          <a:xfrm>
            <a:off x="297588" y="2275605"/>
            <a:ext cx="1121938" cy="400110"/>
          </a:xfrm>
          <a:prstGeom prst="rect">
            <a:avLst/>
          </a:prstGeom>
          <a:noFill/>
        </p:spPr>
        <p:txBody>
          <a:bodyPr wrap="square" rtlCol="0">
            <a:spAutoFit/>
          </a:bodyPr>
          <a:lstStyle/>
          <a:p>
            <a:pPr algn="r"/>
            <a:r>
              <a:rPr lang="en-AU" sz="2000" b="1" dirty="0"/>
              <a:t>Humans</a:t>
            </a:r>
          </a:p>
        </p:txBody>
      </p:sp>
      <p:sp>
        <p:nvSpPr>
          <p:cNvPr id="5138" name="TextBox 5137">
            <a:extLst>
              <a:ext uri="{FF2B5EF4-FFF2-40B4-BE49-F238E27FC236}">
                <a16:creationId xmlns:a16="http://schemas.microsoft.com/office/drawing/2014/main" id="{6B2247D4-B1E8-6D79-6B49-15D86A56B41B}"/>
              </a:ext>
            </a:extLst>
          </p:cNvPr>
          <p:cNvSpPr txBox="1"/>
          <p:nvPr/>
        </p:nvSpPr>
        <p:spPr>
          <a:xfrm>
            <a:off x="191517" y="5764138"/>
            <a:ext cx="1523208" cy="400110"/>
          </a:xfrm>
          <a:prstGeom prst="rect">
            <a:avLst/>
          </a:prstGeom>
          <a:noFill/>
        </p:spPr>
        <p:txBody>
          <a:bodyPr wrap="square" rtlCol="0">
            <a:spAutoFit/>
          </a:bodyPr>
          <a:lstStyle/>
          <a:p>
            <a:pPr algn="r"/>
            <a:r>
              <a:rPr lang="en-AU" sz="2000" b="1" dirty="0"/>
              <a:t>Machines</a:t>
            </a:r>
          </a:p>
        </p:txBody>
      </p:sp>
      <p:sp>
        <p:nvSpPr>
          <p:cNvPr id="5141" name="TextBox 5140">
            <a:extLst>
              <a:ext uri="{FF2B5EF4-FFF2-40B4-BE49-F238E27FC236}">
                <a16:creationId xmlns:a16="http://schemas.microsoft.com/office/drawing/2014/main" id="{AD198386-7D9C-C245-3DF8-C6DC3FEC2A87}"/>
              </a:ext>
            </a:extLst>
          </p:cNvPr>
          <p:cNvSpPr txBox="1"/>
          <p:nvPr/>
        </p:nvSpPr>
        <p:spPr>
          <a:xfrm>
            <a:off x="7583436" y="2417347"/>
            <a:ext cx="1512834" cy="830997"/>
          </a:xfrm>
          <a:prstGeom prst="rect">
            <a:avLst/>
          </a:prstGeom>
          <a:noFill/>
        </p:spPr>
        <p:txBody>
          <a:bodyPr wrap="square" rtlCol="0">
            <a:spAutoFit/>
          </a:bodyPr>
          <a:lstStyle/>
          <a:p>
            <a:r>
              <a:rPr lang="en-AU" sz="1600" b="1" dirty="0"/>
              <a:t>UNTP Traceability Events</a:t>
            </a:r>
          </a:p>
        </p:txBody>
      </p:sp>
      <p:sp>
        <p:nvSpPr>
          <p:cNvPr id="5142" name="TextBox 5141">
            <a:extLst>
              <a:ext uri="{FF2B5EF4-FFF2-40B4-BE49-F238E27FC236}">
                <a16:creationId xmlns:a16="http://schemas.microsoft.com/office/drawing/2014/main" id="{2DC4F513-9EEC-22F7-CC97-9023F74F4B88}"/>
              </a:ext>
            </a:extLst>
          </p:cNvPr>
          <p:cNvSpPr txBox="1"/>
          <p:nvPr/>
        </p:nvSpPr>
        <p:spPr>
          <a:xfrm>
            <a:off x="7607493" y="3742133"/>
            <a:ext cx="1512834" cy="584775"/>
          </a:xfrm>
          <a:prstGeom prst="rect">
            <a:avLst/>
          </a:prstGeom>
          <a:noFill/>
        </p:spPr>
        <p:txBody>
          <a:bodyPr wrap="square" rtlCol="0">
            <a:spAutoFit/>
          </a:bodyPr>
          <a:lstStyle/>
          <a:p>
            <a:r>
              <a:rPr lang="en-AU" sz="1600" b="1" dirty="0"/>
              <a:t>UNTP Product Passports</a:t>
            </a:r>
          </a:p>
        </p:txBody>
      </p:sp>
      <p:sp>
        <p:nvSpPr>
          <p:cNvPr id="5143" name="TextBox 5142">
            <a:extLst>
              <a:ext uri="{FF2B5EF4-FFF2-40B4-BE49-F238E27FC236}">
                <a16:creationId xmlns:a16="http://schemas.microsoft.com/office/drawing/2014/main" id="{6C78C2C2-D295-4B85-47B1-7D21D0751630}"/>
              </a:ext>
            </a:extLst>
          </p:cNvPr>
          <p:cNvSpPr txBox="1"/>
          <p:nvPr/>
        </p:nvSpPr>
        <p:spPr>
          <a:xfrm>
            <a:off x="7607493" y="5245290"/>
            <a:ext cx="1512834" cy="830997"/>
          </a:xfrm>
          <a:prstGeom prst="rect">
            <a:avLst/>
          </a:prstGeom>
          <a:noFill/>
        </p:spPr>
        <p:txBody>
          <a:bodyPr wrap="square" rtlCol="0">
            <a:spAutoFit/>
          </a:bodyPr>
          <a:lstStyle/>
          <a:p>
            <a:r>
              <a:rPr lang="en-AU" sz="1600" b="1" dirty="0"/>
              <a:t>UNTP Conformity Credentials</a:t>
            </a:r>
          </a:p>
        </p:txBody>
      </p:sp>
      <p:sp>
        <p:nvSpPr>
          <p:cNvPr id="4" name="Can 3">
            <a:extLst>
              <a:ext uri="{FF2B5EF4-FFF2-40B4-BE49-F238E27FC236}">
                <a16:creationId xmlns:a16="http://schemas.microsoft.com/office/drawing/2014/main" id="{A7A1ED71-C47E-BA3C-73BA-E3037A002B61}"/>
              </a:ext>
            </a:extLst>
          </p:cNvPr>
          <p:cNvSpPr/>
          <p:nvPr/>
        </p:nvSpPr>
        <p:spPr>
          <a:xfrm>
            <a:off x="3457219" y="2195026"/>
            <a:ext cx="1574556" cy="1139710"/>
          </a:xfrm>
          <a:prstGeom prst="can">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Product ID register</a:t>
            </a:r>
          </a:p>
        </p:txBody>
      </p:sp>
      <p:cxnSp>
        <p:nvCxnSpPr>
          <p:cNvPr id="12" name="Straight Arrow Connector 11">
            <a:extLst>
              <a:ext uri="{FF2B5EF4-FFF2-40B4-BE49-F238E27FC236}">
                <a16:creationId xmlns:a16="http://schemas.microsoft.com/office/drawing/2014/main" id="{E698A8CF-0706-D638-A05B-B90EC419E6DB}"/>
              </a:ext>
            </a:extLst>
          </p:cNvPr>
          <p:cNvCxnSpPr>
            <a:cxnSpLocks/>
            <a:stCxn id="2050" idx="0"/>
            <a:endCxn id="4" idx="3"/>
          </p:cNvCxnSpPr>
          <p:nvPr/>
        </p:nvCxnSpPr>
        <p:spPr>
          <a:xfrm flipH="1" flipV="1">
            <a:off x="4244497" y="3334736"/>
            <a:ext cx="5077" cy="541313"/>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62ECE96-1E7E-B94D-80F5-6DB363EC57D6}"/>
              </a:ext>
            </a:extLst>
          </p:cNvPr>
          <p:cNvSpPr txBox="1"/>
          <p:nvPr/>
        </p:nvSpPr>
        <p:spPr>
          <a:xfrm>
            <a:off x="2776481" y="3403033"/>
            <a:ext cx="1510926" cy="338554"/>
          </a:xfrm>
          <a:prstGeom prst="rect">
            <a:avLst/>
          </a:prstGeom>
          <a:noFill/>
        </p:spPr>
        <p:txBody>
          <a:bodyPr wrap="none" rtlCol="0">
            <a:spAutoFit/>
          </a:bodyPr>
          <a:lstStyle/>
          <a:p>
            <a:r>
              <a:rPr lang="en-AU" sz="1600" dirty="0"/>
              <a:t>Link URL lookup</a:t>
            </a:r>
          </a:p>
        </p:txBody>
      </p:sp>
      <p:pic>
        <p:nvPicPr>
          <p:cNvPr id="14" name="Picture 13">
            <a:extLst>
              <a:ext uri="{FF2B5EF4-FFF2-40B4-BE49-F238E27FC236}">
                <a16:creationId xmlns:a16="http://schemas.microsoft.com/office/drawing/2014/main" id="{DFBBB230-51B0-F8C5-325E-307C382BAD3B}"/>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3778768" y="5311350"/>
            <a:ext cx="1084176" cy="905576"/>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30330147-4D10-D7B8-6230-D017A8625EF4}"/>
              </a:ext>
            </a:extLst>
          </p:cNvPr>
          <p:cNvGrpSpPr/>
          <p:nvPr/>
        </p:nvGrpSpPr>
        <p:grpSpPr>
          <a:xfrm>
            <a:off x="6343902" y="2053805"/>
            <a:ext cx="1130746" cy="1276111"/>
            <a:chOff x="4117345" y="976353"/>
            <a:chExt cx="3331952" cy="5083444"/>
          </a:xfrm>
        </p:grpSpPr>
        <p:sp>
          <p:nvSpPr>
            <p:cNvPr id="19" name="Rounded Rectangle 18">
              <a:extLst>
                <a:ext uri="{FF2B5EF4-FFF2-40B4-BE49-F238E27FC236}">
                  <a16:creationId xmlns:a16="http://schemas.microsoft.com/office/drawing/2014/main" id="{2CA62EE4-7BA8-C22D-C3F3-5181EF2C6950}"/>
                </a:ext>
              </a:extLst>
            </p:cNvPr>
            <p:cNvSpPr/>
            <p:nvPr/>
          </p:nvSpPr>
          <p:spPr>
            <a:xfrm>
              <a:off x="4117345" y="976353"/>
              <a:ext cx="3331952" cy="5083444"/>
            </a:xfrm>
            <a:prstGeom prst="roundRect">
              <a:avLst>
                <a:gd name="adj" fmla="val 4449"/>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600"/>
            </a:p>
          </p:txBody>
        </p:sp>
        <p:sp>
          <p:nvSpPr>
            <p:cNvPr id="20" name="Rounded Rectangle 19">
              <a:extLst>
                <a:ext uri="{FF2B5EF4-FFF2-40B4-BE49-F238E27FC236}">
                  <a16:creationId xmlns:a16="http://schemas.microsoft.com/office/drawing/2014/main" id="{617E0155-C653-0D0E-5EF9-AF768755A1CF}"/>
                </a:ext>
              </a:extLst>
            </p:cNvPr>
            <p:cNvSpPr/>
            <p:nvPr/>
          </p:nvSpPr>
          <p:spPr>
            <a:xfrm>
              <a:off x="4373794" y="5533536"/>
              <a:ext cx="19225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Party ID</a:t>
              </a:r>
            </a:p>
            <a:p>
              <a:pPr algn="ctr"/>
              <a:r>
                <a:rPr lang="en-AU" sz="400" i="1" dirty="0">
                  <a:solidFill>
                    <a:schemeClr val="accent6">
                      <a:lumMod val="50000"/>
                    </a:schemeClr>
                  </a:solidFill>
                </a:rPr>
                <a:t>(legal entity)</a:t>
              </a:r>
            </a:p>
          </p:txBody>
        </p:sp>
        <p:sp>
          <p:nvSpPr>
            <p:cNvPr id="21" name="Rounded Rectangle 20">
              <a:extLst>
                <a:ext uri="{FF2B5EF4-FFF2-40B4-BE49-F238E27FC236}">
                  <a16:creationId xmlns:a16="http://schemas.microsoft.com/office/drawing/2014/main" id="{70D84CE4-0AD0-4FEA-2CEF-E815C6A6AEA5}"/>
                </a:ext>
              </a:extLst>
            </p:cNvPr>
            <p:cNvSpPr/>
            <p:nvPr/>
          </p:nvSpPr>
          <p:spPr>
            <a:xfrm>
              <a:off x="4362236" y="4450721"/>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Product ID</a:t>
              </a:r>
            </a:p>
            <a:p>
              <a:pPr algn="ctr"/>
              <a:r>
                <a:rPr lang="en-AU" sz="400" i="1" dirty="0">
                  <a:solidFill>
                    <a:schemeClr val="accent6">
                      <a:lumMod val="50000"/>
                    </a:schemeClr>
                  </a:solidFill>
                </a:rPr>
                <a:t>(quantity, item, batch)</a:t>
              </a:r>
            </a:p>
          </p:txBody>
        </p:sp>
        <p:sp>
          <p:nvSpPr>
            <p:cNvPr id="24" name="Rounded Rectangle 23">
              <a:extLst>
                <a:ext uri="{FF2B5EF4-FFF2-40B4-BE49-F238E27FC236}">
                  <a16:creationId xmlns:a16="http://schemas.microsoft.com/office/drawing/2014/main" id="{C52A2F51-A11C-F0CA-48B9-8C0B31348375}"/>
                </a:ext>
              </a:extLst>
            </p:cNvPr>
            <p:cNvSpPr/>
            <p:nvPr/>
          </p:nvSpPr>
          <p:spPr>
            <a:xfrm>
              <a:off x="4373794" y="4992129"/>
              <a:ext cx="1936825" cy="4000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b="1" dirty="0">
                  <a:solidFill>
                    <a:schemeClr val="accent6">
                      <a:lumMod val="50000"/>
                    </a:schemeClr>
                  </a:solidFill>
                </a:rPr>
                <a:t>Location ID</a:t>
              </a:r>
            </a:p>
            <a:p>
              <a:pPr algn="ctr"/>
              <a:r>
                <a:rPr lang="en-AU" sz="400" i="1" dirty="0">
                  <a:solidFill>
                    <a:schemeClr val="accent6">
                      <a:lumMod val="50000"/>
                    </a:schemeClr>
                  </a:solidFill>
                </a:rPr>
                <a:t>(facility, farm, etc)</a:t>
              </a:r>
            </a:p>
          </p:txBody>
        </p:sp>
        <p:sp>
          <p:nvSpPr>
            <p:cNvPr id="25" name="TextBox 24">
              <a:extLst>
                <a:ext uri="{FF2B5EF4-FFF2-40B4-BE49-F238E27FC236}">
                  <a16:creationId xmlns:a16="http://schemas.microsoft.com/office/drawing/2014/main" id="{5CD85EB0-CD68-1EBD-0602-AE5DAB477549}"/>
                </a:ext>
              </a:extLst>
            </p:cNvPr>
            <p:cNvSpPr txBox="1"/>
            <p:nvPr/>
          </p:nvSpPr>
          <p:spPr>
            <a:xfrm>
              <a:off x="4406536" y="1021447"/>
              <a:ext cx="2825626" cy="735625"/>
            </a:xfrm>
            <a:prstGeom prst="rect">
              <a:avLst/>
            </a:prstGeom>
            <a:noFill/>
          </p:spPr>
          <p:txBody>
            <a:bodyPr wrap="none" rtlCol="0">
              <a:spAutoFit/>
            </a:bodyPr>
            <a:lstStyle/>
            <a:p>
              <a:pPr algn="ctr"/>
              <a:r>
                <a:rPr lang="en-AU" sz="600" b="1" dirty="0">
                  <a:solidFill>
                    <a:schemeClr val="bg1"/>
                  </a:solidFill>
                </a:rPr>
                <a:t>UNTP Traceability Event</a:t>
              </a:r>
            </a:p>
          </p:txBody>
        </p:sp>
        <p:cxnSp>
          <p:nvCxnSpPr>
            <p:cNvPr id="26" name="Elbow Connector 25">
              <a:extLst>
                <a:ext uri="{FF2B5EF4-FFF2-40B4-BE49-F238E27FC236}">
                  <a16:creationId xmlns:a16="http://schemas.microsoft.com/office/drawing/2014/main" id="{3B432076-AFB2-A889-387E-8F0D8959CB50}"/>
                </a:ext>
              </a:extLst>
            </p:cNvPr>
            <p:cNvCxnSpPr>
              <a:cxnSpLocks/>
              <a:stCxn id="24" idx="3"/>
            </p:cNvCxnSpPr>
            <p:nvPr/>
          </p:nvCxnSpPr>
          <p:spPr>
            <a:xfrm flipV="1">
              <a:off x="6310619" y="4221223"/>
              <a:ext cx="481753" cy="970922"/>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9E04CE37-A91F-A558-7051-FA5AC3334CAA}"/>
                </a:ext>
              </a:extLst>
            </p:cNvPr>
            <p:cNvCxnSpPr>
              <a:cxnSpLocks/>
              <a:stCxn id="21" idx="3"/>
            </p:cNvCxnSpPr>
            <p:nvPr/>
          </p:nvCxnSpPr>
          <p:spPr>
            <a:xfrm flipV="1">
              <a:off x="6299061" y="4249096"/>
              <a:ext cx="330868" cy="40164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59E47146-E9EE-944C-670A-8FD256D5145F}"/>
                </a:ext>
              </a:extLst>
            </p:cNvPr>
            <p:cNvSpPr/>
            <p:nvPr/>
          </p:nvSpPr>
          <p:spPr>
            <a:xfrm>
              <a:off x="4306548" y="2108221"/>
              <a:ext cx="2924969" cy="2201124"/>
            </a:xfrm>
            <a:prstGeom prst="roundRect">
              <a:avLst>
                <a:gd name="adj" fmla="val 3899"/>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en-AU" sz="400" b="1" dirty="0">
                  <a:solidFill>
                    <a:schemeClr val="accent6">
                      <a:lumMod val="50000"/>
                    </a:schemeClr>
                  </a:solidFill>
                </a:rPr>
                <a:t>Event types</a:t>
              </a:r>
            </a:p>
          </p:txBody>
        </p:sp>
        <p:cxnSp>
          <p:nvCxnSpPr>
            <p:cNvPr id="34" name="Elbow Connector 33">
              <a:extLst>
                <a:ext uri="{FF2B5EF4-FFF2-40B4-BE49-F238E27FC236}">
                  <a16:creationId xmlns:a16="http://schemas.microsoft.com/office/drawing/2014/main" id="{F227E6B0-1604-4214-AA72-F565E3B12E1D}"/>
                </a:ext>
              </a:extLst>
            </p:cNvPr>
            <p:cNvCxnSpPr>
              <a:cxnSpLocks/>
              <a:stCxn id="20" idx="3"/>
            </p:cNvCxnSpPr>
            <p:nvPr/>
          </p:nvCxnSpPr>
          <p:spPr>
            <a:xfrm flipV="1">
              <a:off x="6296319" y="4249096"/>
              <a:ext cx="678857" cy="148445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633C8531-02CD-0454-FC79-D82517224AF0}"/>
                </a:ext>
              </a:extLst>
            </p:cNvPr>
            <p:cNvGrpSpPr/>
            <p:nvPr/>
          </p:nvGrpSpPr>
          <p:grpSpPr>
            <a:xfrm rot="16200000">
              <a:off x="4879757" y="1971334"/>
              <a:ext cx="1778552" cy="2735110"/>
              <a:chOff x="8525706" y="2443522"/>
              <a:chExt cx="2721457" cy="1703697"/>
            </a:xfrm>
          </p:grpSpPr>
          <p:sp>
            <p:nvSpPr>
              <p:cNvPr id="42" name="Rounded Rectangle 41">
                <a:extLst>
                  <a:ext uri="{FF2B5EF4-FFF2-40B4-BE49-F238E27FC236}">
                    <a16:creationId xmlns:a16="http://schemas.microsoft.com/office/drawing/2014/main" id="{BD7314AA-1DBE-45E6-8E41-E44D934503E8}"/>
                  </a:ext>
                </a:extLst>
              </p:cNvPr>
              <p:cNvSpPr/>
              <p:nvPr/>
            </p:nvSpPr>
            <p:spPr>
              <a:xfrm rot="5400000">
                <a:off x="9036478" y="3056640"/>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dirty="0">
                    <a:solidFill>
                      <a:schemeClr val="accent6">
                        <a:lumMod val="50000"/>
                      </a:schemeClr>
                    </a:solidFill>
                  </a:rPr>
                  <a:t>T</a:t>
                </a:r>
                <a:r>
                  <a:rPr lang="en-AU" sz="400" b="1" dirty="0">
                    <a:solidFill>
                      <a:schemeClr val="accent6">
                        <a:lumMod val="50000"/>
                      </a:schemeClr>
                    </a:solidFill>
                  </a:rPr>
                  <a:t>ransformation</a:t>
                </a:r>
                <a:r>
                  <a:rPr lang="en-AU" sz="400" dirty="0">
                    <a:solidFill>
                      <a:schemeClr val="accent6">
                        <a:lumMod val="50000"/>
                      </a:schemeClr>
                    </a:solidFill>
                  </a:rPr>
                  <a:t> </a:t>
                </a:r>
                <a:r>
                  <a:rPr lang="en-AU" sz="400" i="1" dirty="0">
                    <a:solidFill>
                      <a:schemeClr val="accent6">
                        <a:lumMod val="50000"/>
                      </a:schemeClr>
                    </a:solidFill>
                  </a:rPr>
                  <a:t>(manufacture,..)</a:t>
                </a:r>
              </a:p>
            </p:txBody>
          </p:sp>
          <p:sp>
            <p:nvSpPr>
              <p:cNvPr id="43" name="Rounded Rectangle 42">
                <a:extLst>
                  <a:ext uri="{FF2B5EF4-FFF2-40B4-BE49-F238E27FC236}">
                    <a16:creationId xmlns:a16="http://schemas.microsoft.com/office/drawing/2014/main" id="{AF4AF8C0-64FC-A6D5-DC73-40DDFE307970}"/>
                  </a:ext>
                </a:extLst>
              </p:cNvPr>
              <p:cNvSpPr/>
              <p:nvPr/>
            </p:nvSpPr>
            <p:spPr>
              <a:xfrm rot="5400000">
                <a:off x="9598276" y="3060129"/>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Transaction</a:t>
                </a:r>
                <a:r>
                  <a:rPr lang="en-AU" sz="400" dirty="0">
                    <a:solidFill>
                      <a:schemeClr val="accent6">
                        <a:lumMod val="50000"/>
                      </a:schemeClr>
                    </a:solidFill>
                  </a:rPr>
                  <a:t> (sell, ship, transfer,..)</a:t>
                </a:r>
              </a:p>
            </p:txBody>
          </p:sp>
          <p:sp>
            <p:nvSpPr>
              <p:cNvPr id="44" name="Rounded Rectangle 43">
                <a:extLst>
                  <a:ext uri="{FF2B5EF4-FFF2-40B4-BE49-F238E27FC236}">
                    <a16:creationId xmlns:a16="http://schemas.microsoft.com/office/drawing/2014/main" id="{2C8500A0-F843-EFDD-F3BF-7902FB43926F}"/>
                  </a:ext>
                </a:extLst>
              </p:cNvPr>
              <p:cNvSpPr/>
              <p:nvPr/>
            </p:nvSpPr>
            <p:spPr>
              <a:xfrm rot="5400000">
                <a:off x="10160073" y="3056347"/>
                <a:ext cx="1699915"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Object</a:t>
                </a:r>
                <a:r>
                  <a:rPr lang="en-AU" sz="400" dirty="0">
                    <a:solidFill>
                      <a:schemeClr val="accent6">
                        <a:lumMod val="50000"/>
                      </a:schemeClr>
                    </a:solidFill>
                  </a:rPr>
                  <a:t> </a:t>
                </a:r>
                <a:r>
                  <a:rPr lang="en-AU" sz="400" i="1" dirty="0">
                    <a:solidFill>
                      <a:schemeClr val="accent6">
                        <a:lumMod val="50000"/>
                      </a:schemeClr>
                    </a:solidFill>
                  </a:rPr>
                  <a:t>(inspect, test, ..)</a:t>
                </a:r>
              </a:p>
            </p:txBody>
          </p:sp>
          <p:sp>
            <p:nvSpPr>
              <p:cNvPr id="45" name="Rounded Rectangle 44">
                <a:extLst>
                  <a:ext uri="{FF2B5EF4-FFF2-40B4-BE49-F238E27FC236}">
                    <a16:creationId xmlns:a16="http://schemas.microsoft.com/office/drawing/2014/main" id="{C01123B7-D824-C9F2-4B1A-BAAC3FF17C2A}"/>
                  </a:ext>
                </a:extLst>
              </p:cNvPr>
              <p:cNvSpPr/>
              <p:nvPr/>
            </p:nvSpPr>
            <p:spPr>
              <a:xfrm rot="5400000">
                <a:off x="8474680"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Aggregation</a:t>
                </a:r>
                <a:r>
                  <a:rPr lang="en-AU" sz="400" dirty="0">
                    <a:solidFill>
                      <a:schemeClr val="accent6">
                        <a:lumMod val="50000"/>
                      </a:schemeClr>
                    </a:solidFill>
                  </a:rPr>
                  <a:t> </a:t>
                </a:r>
                <a:r>
                  <a:rPr lang="en-AU" sz="400" i="1" dirty="0">
                    <a:solidFill>
                      <a:schemeClr val="accent6">
                        <a:lumMod val="50000"/>
                      </a:schemeClr>
                    </a:solidFill>
                  </a:rPr>
                  <a:t>(consolidate, bundle,..)</a:t>
                </a:r>
              </a:p>
            </p:txBody>
          </p:sp>
          <p:sp>
            <p:nvSpPr>
              <p:cNvPr id="46" name="Rounded Rectangle 45">
                <a:extLst>
                  <a:ext uri="{FF2B5EF4-FFF2-40B4-BE49-F238E27FC236}">
                    <a16:creationId xmlns:a16="http://schemas.microsoft.com/office/drawing/2014/main" id="{9F4F62C1-F292-2AB1-7046-68E030B9CD62}"/>
                  </a:ext>
                </a:extLst>
              </p:cNvPr>
              <p:cNvSpPr/>
              <p:nvPr/>
            </p:nvSpPr>
            <p:spPr>
              <a:xfrm rot="5400000">
                <a:off x="7912882"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400" b="1" dirty="0">
                    <a:solidFill>
                      <a:schemeClr val="accent6">
                        <a:lumMod val="50000"/>
                      </a:schemeClr>
                    </a:solidFill>
                  </a:rPr>
                  <a:t>Association </a:t>
                </a:r>
                <a:r>
                  <a:rPr lang="en-AU" sz="400" i="1" dirty="0">
                    <a:solidFill>
                      <a:schemeClr val="accent6">
                        <a:lumMod val="50000"/>
                      </a:schemeClr>
                    </a:solidFill>
                  </a:rPr>
                  <a:t>(assemble, package,..)</a:t>
                </a:r>
              </a:p>
            </p:txBody>
          </p:sp>
        </p:grpSp>
        <p:cxnSp>
          <p:nvCxnSpPr>
            <p:cNvPr id="36" name="Elbow Connector 35">
              <a:extLst>
                <a:ext uri="{FF2B5EF4-FFF2-40B4-BE49-F238E27FC236}">
                  <a16:creationId xmlns:a16="http://schemas.microsoft.com/office/drawing/2014/main" id="{4CF1AF25-D89F-716A-6C42-EF78B855377D}"/>
                </a:ext>
              </a:extLst>
            </p:cNvPr>
            <p:cNvCxnSpPr>
              <a:cxnSpLocks/>
              <a:endCxn id="39" idx="3"/>
            </p:cNvCxnSpPr>
            <p:nvPr/>
          </p:nvCxnSpPr>
          <p:spPr>
            <a:xfrm rot="16200000" flipV="1">
              <a:off x="6222294" y="1721920"/>
              <a:ext cx="458012" cy="31459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E0B9D590-F47E-D535-A6C0-99F5D86DFEC9}"/>
                </a:ext>
              </a:extLst>
            </p:cNvPr>
            <p:cNvSpPr/>
            <p:nvPr/>
          </p:nvSpPr>
          <p:spPr>
            <a:xfrm>
              <a:off x="4499946" y="1465543"/>
              <a:ext cx="1794059"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dirty="0">
                  <a:solidFill>
                    <a:schemeClr val="accent6">
                      <a:lumMod val="50000"/>
                    </a:schemeClr>
                  </a:solidFill>
                </a:rPr>
                <a:t>Sensor Data</a:t>
              </a:r>
            </a:p>
          </p:txBody>
        </p:sp>
        <p:sp>
          <p:nvSpPr>
            <p:cNvPr id="41" name="Rounded Rectangle 40">
              <a:extLst>
                <a:ext uri="{FF2B5EF4-FFF2-40B4-BE49-F238E27FC236}">
                  <a16:creationId xmlns:a16="http://schemas.microsoft.com/office/drawing/2014/main" id="{11474FA3-9F39-909C-2DA9-6E57EB3C9EC2}"/>
                </a:ext>
              </a:extLst>
            </p:cNvPr>
            <p:cNvSpPr/>
            <p:nvPr/>
          </p:nvSpPr>
          <p:spPr>
            <a:xfrm>
              <a:off x="4397172" y="1562622"/>
              <a:ext cx="1794058" cy="369332"/>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400" dirty="0">
                  <a:solidFill>
                    <a:schemeClr val="accent6">
                      <a:lumMod val="50000"/>
                    </a:schemeClr>
                  </a:solidFill>
                </a:rPr>
                <a:t>Sensor data</a:t>
              </a:r>
            </a:p>
          </p:txBody>
        </p:sp>
      </p:grpSp>
    </p:spTree>
    <p:extLst>
      <p:ext uri="{BB962C8B-B14F-4D97-AF65-F5344CB8AC3E}">
        <p14:creationId xmlns:p14="http://schemas.microsoft.com/office/powerpoint/2010/main" val="160567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335F3-86F4-B651-5149-257F8CC4A1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6D01C2-F55A-83D1-F640-3F12FB5E78CD}"/>
              </a:ext>
            </a:extLst>
          </p:cNvPr>
          <p:cNvSpPr txBox="1"/>
          <p:nvPr/>
        </p:nvSpPr>
        <p:spPr>
          <a:xfrm>
            <a:off x="641157" y="378092"/>
            <a:ext cx="8605626" cy="642484"/>
          </a:xfrm>
          <a:prstGeom prst="rect">
            <a:avLst/>
          </a:prstGeom>
          <a:noFill/>
        </p:spPr>
        <p:txBody>
          <a:bodyPr wrap="none" rtlCol="0">
            <a:spAutoFit/>
          </a:bodyPr>
          <a:lstStyle/>
          <a:p>
            <a:r>
              <a:rPr lang="en-AU" sz="3575" b="1" dirty="0">
                <a:solidFill>
                  <a:schemeClr val="accent1">
                    <a:lumMod val="50000"/>
                  </a:schemeClr>
                </a:solidFill>
              </a:rPr>
              <a:t>Challenge #7 – mapping different ESG claims</a:t>
            </a:r>
          </a:p>
        </p:txBody>
      </p:sp>
      <p:sp>
        <p:nvSpPr>
          <p:cNvPr id="4121" name="TextBox 4120">
            <a:extLst>
              <a:ext uri="{FF2B5EF4-FFF2-40B4-BE49-F238E27FC236}">
                <a16:creationId xmlns:a16="http://schemas.microsoft.com/office/drawing/2014/main" id="{05E1F7A1-4E16-E494-C58A-A7F84A19B70A}"/>
              </a:ext>
            </a:extLst>
          </p:cNvPr>
          <p:cNvSpPr txBox="1"/>
          <p:nvPr/>
        </p:nvSpPr>
        <p:spPr>
          <a:xfrm>
            <a:off x="641157" y="1877060"/>
            <a:ext cx="10401981" cy="3108543"/>
          </a:xfrm>
          <a:prstGeom prst="rect">
            <a:avLst/>
          </a:prstGeom>
          <a:noFill/>
        </p:spPr>
        <p:txBody>
          <a:bodyPr wrap="square" rtlCol="0">
            <a:spAutoFit/>
          </a:bodyPr>
          <a:lstStyle/>
          <a:p>
            <a:r>
              <a:rPr lang="en-AU" sz="2800" dirty="0"/>
              <a:t>There are dozens of ESG classification schemes (IFRS, ESRS, GRI, UNEP, etc) and hundreds of ESG standards / specifications, each with multiple criteria.  Any given claim in a DPP or assessment in a conformity credential will typically be made against any one of thousands of standard criteria and may (or may not) be classified using any one of dozens of schemes.  In this complexity, how can consumers of passport data make any sense of the sustainability claims?</a:t>
            </a:r>
            <a:endParaRPr lang="en-AU" sz="2000" dirty="0"/>
          </a:p>
        </p:txBody>
      </p:sp>
    </p:spTree>
    <p:extLst>
      <p:ext uri="{BB962C8B-B14F-4D97-AF65-F5344CB8AC3E}">
        <p14:creationId xmlns:p14="http://schemas.microsoft.com/office/powerpoint/2010/main" val="2623196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335F3-86F4-B651-5149-257F8CC4A1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6D01C2-F55A-83D1-F640-3F12FB5E78CD}"/>
              </a:ext>
            </a:extLst>
          </p:cNvPr>
          <p:cNvSpPr txBox="1"/>
          <p:nvPr/>
        </p:nvSpPr>
        <p:spPr>
          <a:xfrm>
            <a:off x="641157" y="378092"/>
            <a:ext cx="8212120" cy="642484"/>
          </a:xfrm>
          <a:prstGeom prst="rect">
            <a:avLst/>
          </a:prstGeom>
          <a:noFill/>
        </p:spPr>
        <p:txBody>
          <a:bodyPr wrap="none" rtlCol="0">
            <a:spAutoFit/>
          </a:bodyPr>
          <a:lstStyle/>
          <a:p>
            <a:r>
              <a:rPr lang="en-AU" sz="3575" b="1" dirty="0">
                <a:solidFill>
                  <a:schemeClr val="accent1">
                    <a:lumMod val="50000"/>
                  </a:schemeClr>
                </a:solidFill>
              </a:rPr>
              <a:t>#7 – ESG Vocabulary mapping architecture</a:t>
            </a:r>
          </a:p>
        </p:txBody>
      </p:sp>
      <p:grpSp>
        <p:nvGrpSpPr>
          <p:cNvPr id="4150" name="Group 4149">
            <a:extLst>
              <a:ext uri="{FF2B5EF4-FFF2-40B4-BE49-F238E27FC236}">
                <a16:creationId xmlns:a16="http://schemas.microsoft.com/office/drawing/2014/main" id="{8C181193-4C03-CF51-F680-4F6E26ECDC54}"/>
              </a:ext>
            </a:extLst>
          </p:cNvPr>
          <p:cNvGrpSpPr/>
          <p:nvPr/>
        </p:nvGrpSpPr>
        <p:grpSpPr>
          <a:xfrm>
            <a:off x="1006917" y="2361814"/>
            <a:ext cx="9643722" cy="4222595"/>
            <a:chOff x="841398" y="1411309"/>
            <a:chExt cx="9643722" cy="5014556"/>
          </a:xfrm>
        </p:grpSpPr>
        <p:sp>
          <p:nvSpPr>
            <p:cNvPr id="4147" name="Rectangle 4146">
              <a:extLst>
                <a:ext uri="{FF2B5EF4-FFF2-40B4-BE49-F238E27FC236}">
                  <a16:creationId xmlns:a16="http://schemas.microsoft.com/office/drawing/2014/main" id="{F50B45AD-FDC7-7ED1-97EC-AA054B8E4F84}"/>
                </a:ext>
              </a:extLst>
            </p:cNvPr>
            <p:cNvSpPr/>
            <p:nvPr/>
          </p:nvSpPr>
          <p:spPr>
            <a:xfrm>
              <a:off x="1171303" y="4032746"/>
              <a:ext cx="9296400" cy="239311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6" name="Rectangle 4115">
              <a:extLst>
                <a:ext uri="{FF2B5EF4-FFF2-40B4-BE49-F238E27FC236}">
                  <a16:creationId xmlns:a16="http://schemas.microsoft.com/office/drawing/2014/main" id="{3629C6BC-40E8-1C22-B2AD-26443EC5B3A8}"/>
                </a:ext>
              </a:extLst>
            </p:cNvPr>
            <p:cNvSpPr/>
            <p:nvPr/>
          </p:nvSpPr>
          <p:spPr>
            <a:xfrm>
              <a:off x="1724297" y="4400003"/>
              <a:ext cx="1621740" cy="15846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7" name="Rectangle 4116">
              <a:extLst>
                <a:ext uri="{FF2B5EF4-FFF2-40B4-BE49-F238E27FC236}">
                  <a16:creationId xmlns:a16="http://schemas.microsoft.com/office/drawing/2014/main" id="{56FB49F3-4E5D-0C50-915D-1C03E321434E}"/>
                </a:ext>
              </a:extLst>
            </p:cNvPr>
            <p:cNvSpPr/>
            <p:nvPr/>
          </p:nvSpPr>
          <p:spPr>
            <a:xfrm>
              <a:off x="3418716" y="4400003"/>
              <a:ext cx="1621740" cy="15846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8" name="Rectangle 4117">
              <a:extLst>
                <a:ext uri="{FF2B5EF4-FFF2-40B4-BE49-F238E27FC236}">
                  <a16:creationId xmlns:a16="http://schemas.microsoft.com/office/drawing/2014/main" id="{0773677C-868A-F07D-49F0-7B1E14DFAA3A}"/>
                </a:ext>
              </a:extLst>
            </p:cNvPr>
            <p:cNvSpPr/>
            <p:nvPr/>
          </p:nvSpPr>
          <p:spPr>
            <a:xfrm>
              <a:off x="5113135" y="4400003"/>
              <a:ext cx="1621740" cy="15846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9" name="Rectangle 4118">
              <a:extLst>
                <a:ext uri="{FF2B5EF4-FFF2-40B4-BE49-F238E27FC236}">
                  <a16:creationId xmlns:a16="http://schemas.microsoft.com/office/drawing/2014/main" id="{1B5CC6A9-991D-1848-9972-3C2543D7EB1C}"/>
                </a:ext>
              </a:extLst>
            </p:cNvPr>
            <p:cNvSpPr/>
            <p:nvPr/>
          </p:nvSpPr>
          <p:spPr>
            <a:xfrm>
              <a:off x="6807555" y="4400003"/>
              <a:ext cx="1621740" cy="15846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0" name="Rectangle 4119">
              <a:extLst>
                <a:ext uri="{FF2B5EF4-FFF2-40B4-BE49-F238E27FC236}">
                  <a16:creationId xmlns:a16="http://schemas.microsoft.com/office/drawing/2014/main" id="{1CFD02C9-96F3-E09A-546D-A1708CAEA0AF}"/>
                </a:ext>
              </a:extLst>
            </p:cNvPr>
            <p:cNvSpPr/>
            <p:nvPr/>
          </p:nvSpPr>
          <p:spPr>
            <a:xfrm>
              <a:off x="8501974" y="4400003"/>
              <a:ext cx="1621740" cy="15846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Oval 33">
              <a:extLst>
                <a:ext uri="{FF2B5EF4-FFF2-40B4-BE49-F238E27FC236}">
                  <a16:creationId xmlns:a16="http://schemas.microsoft.com/office/drawing/2014/main" id="{962BA84F-2F09-C36F-9C6B-5A50255F0889}"/>
                </a:ext>
              </a:extLst>
            </p:cNvPr>
            <p:cNvSpPr/>
            <p:nvPr/>
          </p:nvSpPr>
          <p:spPr>
            <a:xfrm>
              <a:off x="1904986" y="5379884"/>
              <a:ext cx="1347515" cy="465954"/>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rIns="0" rtlCol="0" anchor="ctr"/>
            <a:lstStyle/>
            <a:p>
              <a:pPr algn="ctr"/>
              <a:r>
                <a:rPr lang="en-AU" sz="1600" dirty="0"/>
                <a:t>PCDS</a:t>
              </a:r>
            </a:p>
          </p:txBody>
        </p:sp>
        <p:sp>
          <p:nvSpPr>
            <p:cNvPr id="35" name="Oval 34">
              <a:extLst>
                <a:ext uri="{FF2B5EF4-FFF2-40B4-BE49-F238E27FC236}">
                  <a16:creationId xmlns:a16="http://schemas.microsoft.com/office/drawing/2014/main" id="{BCC8E43C-D22A-8243-B6E9-15D92F9777B1}"/>
                </a:ext>
              </a:extLst>
            </p:cNvPr>
            <p:cNvSpPr/>
            <p:nvPr/>
          </p:nvSpPr>
          <p:spPr>
            <a:xfrm>
              <a:off x="3548356" y="5379884"/>
              <a:ext cx="1347515" cy="465954"/>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rIns="0" rtlCol="0" anchor="ctr"/>
            <a:lstStyle/>
            <a:p>
              <a:pPr algn="ctr"/>
              <a:r>
                <a:rPr lang="en-AU" sz="1600" dirty="0"/>
                <a:t>ISO 14000-x</a:t>
              </a:r>
            </a:p>
          </p:txBody>
        </p:sp>
        <p:sp>
          <p:nvSpPr>
            <p:cNvPr id="36" name="Oval 35">
              <a:extLst>
                <a:ext uri="{FF2B5EF4-FFF2-40B4-BE49-F238E27FC236}">
                  <a16:creationId xmlns:a16="http://schemas.microsoft.com/office/drawing/2014/main" id="{B98B4FD7-617F-F23E-6817-300B1C22D4D0}"/>
                </a:ext>
              </a:extLst>
            </p:cNvPr>
            <p:cNvSpPr/>
            <p:nvPr/>
          </p:nvSpPr>
          <p:spPr>
            <a:xfrm>
              <a:off x="5219489" y="5379884"/>
              <a:ext cx="1347515" cy="465954"/>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rIns="0" rtlCol="0" anchor="ctr"/>
            <a:lstStyle/>
            <a:p>
              <a:pPr algn="ctr"/>
              <a:r>
                <a:rPr lang="en-AU" sz="1600" dirty="0"/>
                <a:t>Fair trade</a:t>
              </a:r>
            </a:p>
          </p:txBody>
        </p:sp>
        <p:sp>
          <p:nvSpPr>
            <p:cNvPr id="37" name="Oval 36">
              <a:extLst>
                <a:ext uri="{FF2B5EF4-FFF2-40B4-BE49-F238E27FC236}">
                  <a16:creationId xmlns:a16="http://schemas.microsoft.com/office/drawing/2014/main" id="{D21939BF-82AB-3DB6-99BE-2CB9A9E5CA39}"/>
                </a:ext>
              </a:extLst>
            </p:cNvPr>
            <p:cNvSpPr/>
            <p:nvPr/>
          </p:nvSpPr>
          <p:spPr>
            <a:xfrm>
              <a:off x="6933772" y="5379884"/>
              <a:ext cx="1347515" cy="465954"/>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rIns="0" rtlCol="0" anchor="ctr"/>
            <a:lstStyle/>
            <a:p>
              <a:pPr algn="ctr"/>
              <a:r>
                <a:rPr lang="en-AU" sz="1600" dirty="0"/>
                <a:t>IRMA</a:t>
              </a:r>
            </a:p>
          </p:txBody>
        </p:sp>
        <p:sp>
          <p:nvSpPr>
            <p:cNvPr id="38" name="Oval 37">
              <a:extLst>
                <a:ext uri="{FF2B5EF4-FFF2-40B4-BE49-F238E27FC236}">
                  <a16:creationId xmlns:a16="http://schemas.microsoft.com/office/drawing/2014/main" id="{020666F5-51FA-02F4-C89D-7B089E3912DE}"/>
                </a:ext>
              </a:extLst>
            </p:cNvPr>
            <p:cNvSpPr/>
            <p:nvPr/>
          </p:nvSpPr>
          <p:spPr>
            <a:xfrm>
              <a:off x="8580779" y="5379884"/>
              <a:ext cx="1347515" cy="465954"/>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lIns="0" rIns="0" rtlCol="0" anchor="ctr"/>
            <a:lstStyle/>
            <a:p>
              <a:pPr algn="ctr"/>
              <a:r>
                <a:rPr lang="en-AU" sz="1600" dirty="0"/>
                <a:t>100’s more</a:t>
              </a:r>
            </a:p>
          </p:txBody>
        </p:sp>
        <p:sp>
          <p:nvSpPr>
            <p:cNvPr id="42" name="Oval 41">
              <a:extLst>
                <a:ext uri="{FF2B5EF4-FFF2-40B4-BE49-F238E27FC236}">
                  <a16:creationId xmlns:a16="http://schemas.microsoft.com/office/drawing/2014/main" id="{F7078B3D-CDD3-BC8D-C8B3-FF1B141A5BD3}"/>
                </a:ext>
              </a:extLst>
            </p:cNvPr>
            <p:cNvSpPr/>
            <p:nvPr/>
          </p:nvSpPr>
          <p:spPr>
            <a:xfrm>
              <a:off x="3675924" y="4957730"/>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3</a:t>
              </a:r>
            </a:p>
          </p:txBody>
        </p:sp>
        <p:sp>
          <p:nvSpPr>
            <p:cNvPr id="43" name="Oval 42">
              <a:extLst>
                <a:ext uri="{FF2B5EF4-FFF2-40B4-BE49-F238E27FC236}">
                  <a16:creationId xmlns:a16="http://schemas.microsoft.com/office/drawing/2014/main" id="{B9CAE3AF-16DE-7696-8D44-3E4A0A4F05BC}"/>
                </a:ext>
              </a:extLst>
            </p:cNvPr>
            <p:cNvSpPr/>
            <p:nvPr/>
          </p:nvSpPr>
          <p:spPr>
            <a:xfrm>
              <a:off x="3675924" y="4729412"/>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2</a:t>
              </a:r>
            </a:p>
          </p:txBody>
        </p:sp>
        <p:sp>
          <p:nvSpPr>
            <p:cNvPr id="44" name="Oval 43">
              <a:extLst>
                <a:ext uri="{FF2B5EF4-FFF2-40B4-BE49-F238E27FC236}">
                  <a16:creationId xmlns:a16="http://schemas.microsoft.com/office/drawing/2014/main" id="{BACF8AC0-5E20-BA80-32DB-27A13644562A}"/>
                </a:ext>
              </a:extLst>
            </p:cNvPr>
            <p:cNvSpPr/>
            <p:nvPr/>
          </p:nvSpPr>
          <p:spPr>
            <a:xfrm>
              <a:off x="3675924" y="4501094"/>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1</a:t>
              </a:r>
            </a:p>
          </p:txBody>
        </p:sp>
        <p:sp>
          <p:nvSpPr>
            <p:cNvPr id="48" name="Oval 47">
              <a:extLst>
                <a:ext uri="{FF2B5EF4-FFF2-40B4-BE49-F238E27FC236}">
                  <a16:creationId xmlns:a16="http://schemas.microsoft.com/office/drawing/2014/main" id="{FBEE85AA-55D8-3AB3-ED53-22A25CD687CB}"/>
                </a:ext>
              </a:extLst>
            </p:cNvPr>
            <p:cNvSpPr/>
            <p:nvPr/>
          </p:nvSpPr>
          <p:spPr>
            <a:xfrm>
              <a:off x="3675924" y="5186047"/>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n</a:t>
              </a:r>
            </a:p>
          </p:txBody>
        </p:sp>
        <p:sp>
          <p:nvSpPr>
            <p:cNvPr id="49" name="Oval 48">
              <a:extLst>
                <a:ext uri="{FF2B5EF4-FFF2-40B4-BE49-F238E27FC236}">
                  <a16:creationId xmlns:a16="http://schemas.microsoft.com/office/drawing/2014/main" id="{9834CC81-1B52-27C0-E764-1947EA5CE93F}"/>
                </a:ext>
              </a:extLst>
            </p:cNvPr>
            <p:cNvSpPr/>
            <p:nvPr/>
          </p:nvSpPr>
          <p:spPr>
            <a:xfrm>
              <a:off x="2013787" y="4957730"/>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3</a:t>
              </a:r>
            </a:p>
          </p:txBody>
        </p:sp>
        <p:sp>
          <p:nvSpPr>
            <p:cNvPr id="50" name="Oval 49">
              <a:extLst>
                <a:ext uri="{FF2B5EF4-FFF2-40B4-BE49-F238E27FC236}">
                  <a16:creationId xmlns:a16="http://schemas.microsoft.com/office/drawing/2014/main" id="{3FE31C52-FACA-ABBC-DA90-483D70A12865}"/>
                </a:ext>
              </a:extLst>
            </p:cNvPr>
            <p:cNvSpPr/>
            <p:nvPr/>
          </p:nvSpPr>
          <p:spPr>
            <a:xfrm>
              <a:off x="2013787" y="4729412"/>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2</a:t>
              </a:r>
            </a:p>
          </p:txBody>
        </p:sp>
        <p:sp>
          <p:nvSpPr>
            <p:cNvPr id="51" name="Oval 50">
              <a:extLst>
                <a:ext uri="{FF2B5EF4-FFF2-40B4-BE49-F238E27FC236}">
                  <a16:creationId xmlns:a16="http://schemas.microsoft.com/office/drawing/2014/main" id="{6050AE61-27F3-66CA-0695-F9FE8DEDC365}"/>
                </a:ext>
              </a:extLst>
            </p:cNvPr>
            <p:cNvSpPr/>
            <p:nvPr/>
          </p:nvSpPr>
          <p:spPr>
            <a:xfrm>
              <a:off x="2013787" y="4501094"/>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1</a:t>
              </a:r>
            </a:p>
          </p:txBody>
        </p:sp>
        <p:sp>
          <p:nvSpPr>
            <p:cNvPr id="52" name="Oval 51">
              <a:extLst>
                <a:ext uri="{FF2B5EF4-FFF2-40B4-BE49-F238E27FC236}">
                  <a16:creationId xmlns:a16="http://schemas.microsoft.com/office/drawing/2014/main" id="{962EFA25-AE32-4B24-EC1B-237A1B1A05C9}"/>
                </a:ext>
              </a:extLst>
            </p:cNvPr>
            <p:cNvSpPr/>
            <p:nvPr/>
          </p:nvSpPr>
          <p:spPr>
            <a:xfrm>
              <a:off x="2013787" y="5186047"/>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n</a:t>
              </a:r>
            </a:p>
          </p:txBody>
        </p:sp>
        <p:sp>
          <p:nvSpPr>
            <p:cNvPr id="53" name="Oval 52">
              <a:extLst>
                <a:ext uri="{FF2B5EF4-FFF2-40B4-BE49-F238E27FC236}">
                  <a16:creationId xmlns:a16="http://schemas.microsoft.com/office/drawing/2014/main" id="{721B5524-57AF-9ECE-778C-BE56B0EF4C76}"/>
                </a:ext>
              </a:extLst>
            </p:cNvPr>
            <p:cNvSpPr/>
            <p:nvPr/>
          </p:nvSpPr>
          <p:spPr>
            <a:xfrm>
              <a:off x="5372824" y="4954934"/>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3</a:t>
              </a:r>
            </a:p>
          </p:txBody>
        </p:sp>
        <p:sp>
          <p:nvSpPr>
            <p:cNvPr id="54" name="Oval 53">
              <a:extLst>
                <a:ext uri="{FF2B5EF4-FFF2-40B4-BE49-F238E27FC236}">
                  <a16:creationId xmlns:a16="http://schemas.microsoft.com/office/drawing/2014/main" id="{4DA1CD4D-070F-4AAD-BB00-B4C2113D0766}"/>
                </a:ext>
              </a:extLst>
            </p:cNvPr>
            <p:cNvSpPr/>
            <p:nvPr/>
          </p:nvSpPr>
          <p:spPr>
            <a:xfrm>
              <a:off x="5372824" y="4726616"/>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2</a:t>
              </a:r>
            </a:p>
          </p:txBody>
        </p:sp>
        <p:sp>
          <p:nvSpPr>
            <p:cNvPr id="55" name="Oval 54">
              <a:extLst>
                <a:ext uri="{FF2B5EF4-FFF2-40B4-BE49-F238E27FC236}">
                  <a16:creationId xmlns:a16="http://schemas.microsoft.com/office/drawing/2014/main" id="{3C797085-370F-94BD-8965-FE2CB4934669}"/>
                </a:ext>
              </a:extLst>
            </p:cNvPr>
            <p:cNvSpPr/>
            <p:nvPr/>
          </p:nvSpPr>
          <p:spPr>
            <a:xfrm>
              <a:off x="5372824" y="4498298"/>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1</a:t>
              </a:r>
            </a:p>
          </p:txBody>
        </p:sp>
        <p:sp>
          <p:nvSpPr>
            <p:cNvPr id="56" name="Oval 55">
              <a:extLst>
                <a:ext uri="{FF2B5EF4-FFF2-40B4-BE49-F238E27FC236}">
                  <a16:creationId xmlns:a16="http://schemas.microsoft.com/office/drawing/2014/main" id="{6469A91E-37E5-58E5-AB28-437054EE5D34}"/>
                </a:ext>
              </a:extLst>
            </p:cNvPr>
            <p:cNvSpPr/>
            <p:nvPr/>
          </p:nvSpPr>
          <p:spPr>
            <a:xfrm>
              <a:off x="5372824" y="5183251"/>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n</a:t>
              </a:r>
            </a:p>
          </p:txBody>
        </p:sp>
        <p:sp>
          <p:nvSpPr>
            <p:cNvPr id="57" name="Oval 56">
              <a:extLst>
                <a:ext uri="{FF2B5EF4-FFF2-40B4-BE49-F238E27FC236}">
                  <a16:creationId xmlns:a16="http://schemas.microsoft.com/office/drawing/2014/main" id="{6D0B3700-F7AE-0B63-18B0-4D362998B19E}"/>
                </a:ext>
              </a:extLst>
            </p:cNvPr>
            <p:cNvSpPr/>
            <p:nvPr/>
          </p:nvSpPr>
          <p:spPr>
            <a:xfrm>
              <a:off x="7069724" y="4952138"/>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3</a:t>
              </a:r>
            </a:p>
          </p:txBody>
        </p:sp>
        <p:sp>
          <p:nvSpPr>
            <p:cNvPr id="58" name="Oval 57">
              <a:extLst>
                <a:ext uri="{FF2B5EF4-FFF2-40B4-BE49-F238E27FC236}">
                  <a16:creationId xmlns:a16="http://schemas.microsoft.com/office/drawing/2014/main" id="{8362312B-9D3B-1338-F3E7-6E7B5AB9F494}"/>
                </a:ext>
              </a:extLst>
            </p:cNvPr>
            <p:cNvSpPr/>
            <p:nvPr/>
          </p:nvSpPr>
          <p:spPr>
            <a:xfrm>
              <a:off x="7069724" y="4723820"/>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2</a:t>
              </a:r>
            </a:p>
          </p:txBody>
        </p:sp>
        <p:sp>
          <p:nvSpPr>
            <p:cNvPr id="59" name="Oval 58">
              <a:extLst>
                <a:ext uri="{FF2B5EF4-FFF2-40B4-BE49-F238E27FC236}">
                  <a16:creationId xmlns:a16="http://schemas.microsoft.com/office/drawing/2014/main" id="{371B5FC9-FA1D-88D1-B4EC-D3BB2948EDE3}"/>
                </a:ext>
              </a:extLst>
            </p:cNvPr>
            <p:cNvSpPr/>
            <p:nvPr/>
          </p:nvSpPr>
          <p:spPr>
            <a:xfrm>
              <a:off x="7069724" y="4495503"/>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1</a:t>
              </a:r>
            </a:p>
          </p:txBody>
        </p:sp>
        <p:sp>
          <p:nvSpPr>
            <p:cNvPr id="60" name="Oval 59">
              <a:extLst>
                <a:ext uri="{FF2B5EF4-FFF2-40B4-BE49-F238E27FC236}">
                  <a16:creationId xmlns:a16="http://schemas.microsoft.com/office/drawing/2014/main" id="{5DBE01FA-1237-1166-9AA7-4B3391A2D162}"/>
                </a:ext>
              </a:extLst>
            </p:cNvPr>
            <p:cNvSpPr/>
            <p:nvPr/>
          </p:nvSpPr>
          <p:spPr>
            <a:xfrm>
              <a:off x="7069724" y="5180456"/>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n</a:t>
              </a:r>
            </a:p>
          </p:txBody>
        </p:sp>
        <p:sp>
          <p:nvSpPr>
            <p:cNvPr id="61" name="Oval 60">
              <a:extLst>
                <a:ext uri="{FF2B5EF4-FFF2-40B4-BE49-F238E27FC236}">
                  <a16:creationId xmlns:a16="http://schemas.microsoft.com/office/drawing/2014/main" id="{D14753F2-3004-E669-B882-AFB8CA9D9892}"/>
                </a:ext>
              </a:extLst>
            </p:cNvPr>
            <p:cNvSpPr/>
            <p:nvPr/>
          </p:nvSpPr>
          <p:spPr>
            <a:xfrm>
              <a:off x="8752741" y="4949342"/>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3</a:t>
              </a:r>
            </a:p>
          </p:txBody>
        </p:sp>
        <p:sp>
          <p:nvSpPr>
            <p:cNvPr id="62" name="Oval 61">
              <a:extLst>
                <a:ext uri="{FF2B5EF4-FFF2-40B4-BE49-F238E27FC236}">
                  <a16:creationId xmlns:a16="http://schemas.microsoft.com/office/drawing/2014/main" id="{698E2867-966D-1718-C949-AA68825332BA}"/>
                </a:ext>
              </a:extLst>
            </p:cNvPr>
            <p:cNvSpPr/>
            <p:nvPr/>
          </p:nvSpPr>
          <p:spPr>
            <a:xfrm>
              <a:off x="8752741" y="4721025"/>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2</a:t>
              </a:r>
            </a:p>
          </p:txBody>
        </p:sp>
        <p:sp>
          <p:nvSpPr>
            <p:cNvPr id="63" name="Oval 62">
              <a:extLst>
                <a:ext uri="{FF2B5EF4-FFF2-40B4-BE49-F238E27FC236}">
                  <a16:creationId xmlns:a16="http://schemas.microsoft.com/office/drawing/2014/main" id="{D545B8B6-AB08-0E66-ECF1-663CB69F421E}"/>
                </a:ext>
              </a:extLst>
            </p:cNvPr>
            <p:cNvSpPr/>
            <p:nvPr/>
          </p:nvSpPr>
          <p:spPr>
            <a:xfrm>
              <a:off x="8752741" y="4492707"/>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1</a:t>
              </a:r>
            </a:p>
          </p:txBody>
        </p:sp>
        <p:sp>
          <p:nvSpPr>
            <p:cNvPr id="4096" name="Oval 4095">
              <a:extLst>
                <a:ext uri="{FF2B5EF4-FFF2-40B4-BE49-F238E27FC236}">
                  <a16:creationId xmlns:a16="http://schemas.microsoft.com/office/drawing/2014/main" id="{438CEFB1-8D25-4FED-7208-F56C1F4113A2}"/>
                </a:ext>
              </a:extLst>
            </p:cNvPr>
            <p:cNvSpPr/>
            <p:nvPr/>
          </p:nvSpPr>
          <p:spPr>
            <a:xfrm>
              <a:off x="8752741" y="5177660"/>
              <a:ext cx="815167" cy="228318"/>
            </a:xfrm>
            <a:prstGeom prst="ellipse">
              <a:avLst/>
            </a:prstGeom>
            <a:solidFill>
              <a:schemeClr val="accent6"/>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Criteria n</a:t>
              </a:r>
            </a:p>
          </p:txBody>
        </p:sp>
        <p:sp>
          <p:nvSpPr>
            <p:cNvPr id="4139" name="TextBox 4138">
              <a:extLst>
                <a:ext uri="{FF2B5EF4-FFF2-40B4-BE49-F238E27FC236}">
                  <a16:creationId xmlns:a16="http://schemas.microsoft.com/office/drawing/2014/main" id="{FFCA73C3-A6AE-7C1E-B239-05A5FE55018D}"/>
                </a:ext>
              </a:extLst>
            </p:cNvPr>
            <p:cNvSpPr txBox="1"/>
            <p:nvPr/>
          </p:nvSpPr>
          <p:spPr>
            <a:xfrm>
              <a:off x="8647323" y="3984877"/>
              <a:ext cx="829673" cy="338554"/>
            </a:xfrm>
            <a:prstGeom prst="rect">
              <a:avLst/>
            </a:prstGeom>
            <a:noFill/>
          </p:spPr>
          <p:txBody>
            <a:bodyPr wrap="none" rtlCol="0">
              <a:spAutoFit/>
            </a:bodyPr>
            <a:lstStyle/>
            <a:p>
              <a:r>
                <a:rPr lang="en-AU" sz="1600" dirty="0"/>
                <a:t>mapping</a:t>
              </a:r>
            </a:p>
          </p:txBody>
        </p:sp>
        <p:sp>
          <p:nvSpPr>
            <p:cNvPr id="4144" name="TextBox 4143">
              <a:extLst>
                <a:ext uri="{FF2B5EF4-FFF2-40B4-BE49-F238E27FC236}">
                  <a16:creationId xmlns:a16="http://schemas.microsoft.com/office/drawing/2014/main" id="{90369C02-56DE-4A82-C456-DB96EC63339C}"/>
                </a:ext>
              </a:extLst>
            </p:cNvPr>
            <p:cNvSpPr txBox="1"/>
            <p:nvPr/>
          </p:nvSpPr>
          <p:spPr>
            <a:xfrm>
              <a:off x="4953667" y="3984877"/>
              <a:ext cx="829673" cy="338554"/>
            </a:xfrm>
            <a:prstGeom prst="rect">
              <a:avLst/>
            </a:prstGeom>
            <a:noFill/>
          </p:spPr>
          <p:txBody>
            <a:bodyPr wrap="none" rtlCol="0">
              <a:spAutoFit/>
            </a:bodyPr>
            <a:lstStyle/>
            <a:p>
              <a:r>
                <a:rPr lang="en-AU" sz="1600" dirty="0"/>
                <a:t>mapping</a:t>
              </a:r>
            </a:p>
          </p:txBody>
        </p:sp>
        <p:sp>
          <p:nvSpPr>
            <p:cNvPr id="4115" name="Rectangle 4114">
              <a:extLst>
                <a:ext uri="{FF2B5EF4-FFF2-40B4-BE49-F238E27FC236}">
                  <a16:creationId xmlns:a16="http://schemas.microsoft.com/office/drawing/2014/main" id="{45BEEAC3-6F3E-1C15-3764-3840F7246E93}"/>
                </a:ext>
              </a:extLst>
            </p:cNvPr>
            <p:cNvSpPr/>
            <p:nvPr/>
          </p:nvSpPr>
          <p:spPr>
            <a:xfrm>
              <a:off x="1188720" y="1411312"/>
              <a:ext cx="9296400" cy="239311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a:extLst>
                <a:ext uri="{FF2B5EF4-FFF2-40B4-BE49-F238E27FC236}">
                  <a16:creationId xmlns:a16="http://schemas.microsoft.com/office/drawing/2014/main" id="{B8635F61-898B-12E6-7217-C891E9B8265D}"/>
                </a:ext>
              </a:extLst>
            </p:cNvPr>
            <p:cNvSpPr/>
            <p:nvPr/>
          </p:nvSpPr>
          <p:spPr>
            <a:xfrm>
              <a:off x="4226148" y="1666819"/>
              <a:ext cx="3210972" cy="7268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UNTP Sustainability </a:t>
              </a:r>
              <a:r>
                <a:rPr lang="en-AU" dirty="0" err="1"/>
                <a:t>Catalog</a:t>
              </a:r>
              <a:endParaRPr lang="en-AU" dirty="0"/>
            </a:p>
          </p:txBody>
        </p:sp>
        <p:sp>
          <p:nvSpPr>
            <p:cNvPr id="4" name="Oval 3">
              <a:extLst>
                <a:ext uri="{FF2B5EF4-FFF2-40B4-BE49-F238E27FC236}">
                  <a16:creationId xmlns:a16="http://schemas.microsoft.com/office/drawing/2014/main" id="{D33317A2-009C-01BD-90C2-A06AE9F077E1}"/>
                </a:ext>
              </a:extLst>
            </p:cNvPr>
            <p:cNvSpPr/>
            <p:nvPr/>
          </p:nvSpPr>
          <p:spPr>
            <a:xfrm>
              <a:off x="1610796" y="2594066"/>
              <a:ext cx="1359878" cy="465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IFRS</a:t>
              </a:r>
            </a:p>
          </p:txBody>
        </p:sp>
        <p:sp>
          <p:nvSpPr>
            <p:cNvPr id="5" name="Oval 4">
              <a:extLst>
                <a:ext uri="{FF2B5EF4-FFF2-40B4-BE49-F238E27FC236}">
                  <a16:creationId xmlns:a16="http://schemas.microsoft.com/office/drawing/2014/main" id="{29946233-1CC3-1D69-092F-CD5451D745A8}"/>
                </a:ext>
              </a:extLst>
            </p:cNvPr>
            <p:cNvSpPr/>
            <p:nvPr/>
          </p:nvSpPr>
          <p:spPr>
            <a:xfrm>
              <a:off x="3310641" y="2594066"/>
              <a:ext cx="1359878" cy="465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GRI</a:t>
              </a:r>
            </a:p>
          </p:txBody>
        </p:sp>
        <p:sp>
          <p:nvSpPr>
            <p:cNvPr id="6" name="Oval 5">
              <a:extLst>
                <a:ext uri="{FF2B5EF4-FFF2-40B4-BE49-F238E27FC236}">
                  <a16:creationId xmlns:a16="http://schemas.microsoft.com/office/drawing/2014/main" id="{F97C810B-66F9-2655-0448-652E7AC46047}"/>
                </a:ext>
              </a:extLst>
            </p:cNvPr>
            <p:cNvSpPr/>
            <p:nvPr/>
          </p:nvSpPr>
          <p:spPr>
            <a:xfrm>
              <a:off x="4988148" y="2594066"/>
              <a:ext cx="1359878" cy="465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ESRS</a:t>
              </a:r>
            </a:p>
          </p:txBody>
        </p:sp>
        <p:sp>
          <p:nvSpPr>
            <p:cNvPr id="7" name="Oval 6">
              <a:extLst>
                <a:ext uri="{FF2B5EF4-FFF2-40B4-BE49-F238E27FC236}">
                  <a16:creationId xmlns:a16="http://schemas.microsoft.com/office/drawing/2014/main" id="{CF39FD04-96D7-289D-961F-9EB3B74E5222}"/>
                </a:ext>
              </a:extLst>
            </p:cNvPr>
            <p:cNvSpPr/>
            <p:nvPr/>
          </p:nvSpPr>
          <p:spPr>
            <a:xfrm>
              <a:off x="6665655" y="2566109"/>
              <a:ext cx="1359878" cy="465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UNEP</a:t>
              </a:r>
            </a:p>
          </p:txBody>
        </p:sp>
        <p:cxnSp>
          <p:nvCxnSpPr>
            <p:cNvPr id="9" name="Straight Arrow Connector 8">
              <a:extLst>
                <a:ext uri="{FF2B5EF4-FFF2-40B4-BE49-F238E27FC236}">
                  <a16:creationId xmlns:a16="http://schemas.microsoft.com/office/drawing/2014/main" id="{29DCBA9C-FC7B-9C37-8E8F-C879A07F0FF3}"/>
                </a:ext>
              </a:extLst>
            </p:cNvPr>
            <p:cNvCxnSpPr>
              <a:cxnSpLocks/>
              <a:stCxn id="3" idx="2"/>
              <a:endCxn id="4" idx="0"/>
            </p:cNvCxnSpPr>
            <p:nvPr/>
          </p:nvCxnSpPr>
          <p:spPr>
            <a:xfrm flipH="1">
              <a:off x="2290735" y="2030263"/>
              <a:ext cx="1935413" cy="563803"/>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DCE03B-7A44-32CA-2281-82C1DF5A4679}"/>
                </a:ext>
              </a:extLst>
            </p:cNvPr>
            <p:cNvCxnSpPr>
              <a:cxnSpLocks/>
              <a:stCxn id="3" idx="3"/>
              <a:endCxn id="5" idx="0"/>
            </p:cNvCxnSpPr>
            <p:nvPr/>
          </p:nvCxnSpPr>
          <p:spPr>
            <a:xfrm flipH="1">
              <a:off x="3990580" y="2287256"/>
              <a:ext cx="705804" cy="306810"/>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F35028-02A6-BCFB-D011-3B4DA8928943}"/>
                </a:ext>
              </a:extLst>
            </p:cNvPr>
            <p:cNvCxnSpPr>
              <a:cxnSpLocks/>
              <a:stCxn id="3" idx="4"/>
              <a:endCxn id="6" idx="0"/>
            </p:cNvCxnSpPr>
            <p:nvPr/>
          </p:nvCxnSpPr>
          <p:spPr>
            <a:xfrm flipH="1">
              <a:off x="5668087" y="2393706"/>
              <a:ext cx="163547" cy="200360"/>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C09713B-DDBA-9388-9D3B-7906668DB1B6}"/>
                </a:ext>
              </a:extLst>
            </p:cNvPr>
            <p:cNvCxnSpPr>
              <a:cxnSpLocks/>
              <a:stCxn id="3" idx="5"/>
              <a:endCxn id="7" idx="0"/>
            </p:cNvCxnSpPr>
            <p:nvPr/>
          </p:nvCxnSpPr>
          <p:spPr>
            <a:xfrm>
              <a:off x="6966884" y="2287256"/>
              <a:ext cx="378710" cy="278853"/>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9A9B48AF-38DA-DF9E-FD2A-DC040FE80C6B}"/>
                </a:ext>
              </a:extLst>
            </p:cNvPr>
            <p:cNvSpPr/>
            <p:nvPr/>
          </p:nvSpPr>
          <p:spPr>
            <a:xfrm>
              <a:off x="8343162" y="2566109"/>
              <a:ext cx="1359878" cy="4659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Other</a:t>
              </a:r>
            </a:p>
          </p:txBody>
        </p:sp>
        <p:cxnSp>
          <p:nvCxnSpPr>
            <p:cNvPr id="31" name="Straight Arrow Connector 30">
              <a:extLst>
                <a:ext uri="{FF2B5EF4-FFF2-40B4-BE49-F238E27FC236}">
                  <a16:creationId xmlns:a16="http://schemas.microsoft.com/office/drawing/2014/main" id="{43B50B60-F396-42A9-07FA-550F433C1BD7}"/>
                </a:ext>
              </a:extLst>
            </p:cNvPr>
            <p:cNvCxnSpPr>
              <a:cxnSpLocks/>
              <a:stCxn id="3" idx="6"/>
              <a:endCxn id="30" idx="0"/>
            </p:cNvCxnSpPr>
            <p:nvPr/>
          </p:nvCxnSpPr>
          <p:spPr>
            <a:xfrm>
              <a:off x="7437120" y="2030263"/>
              <a:ext cx="1585981" cy="535846"/>
            </a:xfrm>
            <a:prstGeom prst="straightConnector1">
              <a:avLst/>
            </a:prstGeom>
            <a:ln w="1905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98" name="Oval 4097">
              <a:extLst>
                <a:ext uri="{FF2B5EF4-FFF2-40B4-BE49-F238E27FC236}">
                  <a16:creationId xmlns:a16="http://schemas.microsoft.com/office/drawing/2014/main" id="{37F2DA8E-DA64-4DD5-A95D-7919DFAA08F7}"/>
                </a:ext>
              </a:extLst>
            </p:cNvPr>
            <p:cNvSpPr/>
            <p:nvPr/>
          </p:nvSpPr>
          <p:spPr>
            <a:xfrm>
              <a:off x="8539118" y="3462604"/>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n</a:t>
              </a:r>
            </a:p>
          </p:txBody>
        </p:sp>
        <p:sp>
          <p:nvSpPr>
            <p:cNvPr id="4099" name="Oval 4098">
              <a:extLst>
                <a:ext uri="{FF2B5EF4-FFF2-40B4-BE49-F238E27FC236}">
                  <a16:creationId xmlns:a16="http://schemas.microsoft.com/office/drawing/2014/main" id="{EC808F1F-41D8-A137-B361-D03318AA48F4}"/>
                </a:ext>
              </a:extLst>
            </p:cNvPr>
            <p:cNvSpPr/>
            <p:nvPr/>
          </p:nvSpPr>
          <p:spPr>
            <a:xfrm>
              <a:off x="8539118" y="3234287"/>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2</a:t>
              </a:r>
            </a:p>
          </p:txBody>
        </p:sp>
        <p:sp>
          <p:nvSpPr>
            <p:cNvPr id="4100" name="Oval 4099">
              <a:extLst>
                <a:ext uri="{FF2B5EF4-FFF2-40B4-BE49-F238E27FC236}">
                  <a16:creationId xmlns:a16="http://schemas.microsoft.com/office/drawing/2014/main" id="{45E7A517-95C4-4036-A7EA-E5F6D30BA382}"/>
                </a:ext>
              </a:extLst>
            </p:cNvPr>
            <p:cNvSpPr/>
            <p:nvPr/>
          </p:nvSpPr>
          <p:spPr>
            <a:xfrm>
              <a:off x="8539118" y="3005969"/>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1</a:t>
              </a:r>
            </a:p>
          </p:txBody>
        </p:sp>
        <p:sp>
          <p:nvSpPr>
            <p:cNvPr id="4102" name="Oval 4101">
              <a:extLst>
                <a:ext uri="{FF2B5EF4-FFF2-40B4-BE49-F238E27FC236}">
                  <a16:creationId xmlns:a16="http://schemas.microsoft.com/office/drawing/2014/main" id="{DCBFB6B1-8392-5817-0211-9693E7A88906}"/>
                </a:ext>
              </a:extLst>
            </p:cNvPr>
            <p:cNvSpPr/>
            <p:nvPr/>
          </p:nvSpPr>
          <p:spPr>
            <a:xfrm>
              <a:off x="6862071" y="3451867"/>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n</a:t>
              </a:r>
            </a:p>
          </p:txBody>
        </p:sp>
        <p:sp>
          <p:nvSpPr>
            <p:cNvPr id="4103" name="Oval 4102">
              <a:extLst>
                <a:ext uri="{FF2B5EF4-FFF2-40B4-BE49-F238E27FC236}">
                  <a16:creationId xmlns:a16="http://schemas.microsoft.com/office/drawing/2014/main" id="{09788ADB-A2E3-D204-38B2-5CCB91A2D25B}"/>
                </a:ext>
              </a:extLst>
            </p:cNvPr>
            <p:cNvSpPr/>
            <p:nvPr/>
          </p:nvSpPr>
          <p:spPr>
            <a:xfrm>
              <a:off x="6862071" y="3223550"/>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2</a:t>
              </a:r>
            </a:p>
          </p:txBody>
        </p:sp>
        <p:sp>
          <p:nvSpPr>
            <p:cNvPr id="4104" name="Oval 4103">
              <a:extLst>
                <a:ext uri="{FF2B5EF4-FFF2-40B4-BE49-F238E27FC236}">
                  <a16:creationId xmlns:a16="http://schemas.microsoft.com/office/drawing/2014/main" id="{45F469A7-03C0-3A45-E346-E62F923B65B8}"/>
                </a:ext>
              </a:extLst>
            </p:cNvPr>
            <p:cNvSpPr/>
            <p:nvPr/>
          </p:nvSpPr>
          <p:spPr>
            <a:xfrm>
              <a:off x="6862071" y="2995232"/>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1</a:t>
              </a:r>
            </a:p>
          </p:txBody>
        </p:sp>
        <p:sp>
          <p:nvSpPr>
            <p:cNvPr id="4105" name="Oval 4104">
              <a:extLst>
                <a:ext uri="{FF2B5EF4-FFF2-40B4-BE49-F238E27FC236}">
                  <a16:creationId xmlns:a16="http://schemas.microsoft.com/office/drawing/2014/main" id="{7CD5AAB8-BE94-EBE7-3939-DFE195EF2DF1}"/>
                </a:ext>
              </a:extLst>
            </p:cNvPr>
            <p:cNvSpPr/>
            <p:nvPr/>
          </p:nvSpPr>
          <p:spPr>
            <a:xfrm>
              <a:off x="5185024" y="3453245"/>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n</a:t>
              </a:r>
            </a:p>
          </p:txBody>
        </p:sp>
        <p:sp>
          <p:nvSpPr>
            <p:cNvPr id="4106" name="Oval 4105">
              <a:extLst>
                <a:ext uri="{FF2B5EF4-FFF2-40B4-BE49-F238E27FC236}">
                  <a16:creationId xmlns:a16="http://schemas.microsoft.com/office/drawing/2014/main" id="{0A673D2B-52FB-CB9E-AC2D-A113F73B4617}"/>
                </a:ext>
              </a:extLst>
            </p:cNvPr>
            <p:cNvSpPr/>
            <p:nvPr/>
          </p:nvSpPr>
          <p:spPr>
            <a:xfrm>
              <a:off x="5185024" y="3224927"/>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2</a:t>
              </a:r>
            </a:p>
          </p:txBody>
        </p:sp>
        <p:sp>
          <p:nvSpPr>
            <p:cNvPr id="4107" name="Oval 4106">
              <a:extLst>
                <a:ext uri="{FF2B5EF4-FFF2-40B4-BE49-F238E27FC236}">
                  <a16:creationId xmlns:a16="http://schemas.microsoft.com/office/drawing/2014/main" id="{46B5089E-F6A9-10E4-384B-5713E931DDBA}"/>
                </a:ext>
              </a:extLst>
            </p:cNvPr>
            <p:cNvSpPr/>
            <p:nvPr/>
          </p:nvSpPr>
          <p:spPr>
            <a:xfrm>
              <a:off x="5185024" y="2996609"/>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1</a:t>
              </a:r>
            </a:p>
          </p:txBody>
        </p:sp>
        <p:sp>
          <p:nvSpPr>
            <p:cNvPr id="4108" name="Oval 4107">
              <a:extLst>
                <a:ext uri="{FF2B5EF4-FFF2-40B4-BE49-F238E27FC236}">
                  <a16:creationId xmlns:a16="http://schemas.microsoft.com/office/drawing/2014/main" id="{8DD9580A-5876-5DFC-BC22-75CCC6C91AB9}"/>
                </a:ext>
              </a:extLst>
            </p:cNvPr>
            <p:cNvSpPr/>
            <p:nvPr/>
          </p:nvSpPr>
          <p:spPr>
            <a:xfrm>
              <a:off x="3507977" y="3454623"/>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n</a:t>
              </a:r>
            </a:p>
          </p:txBody>
        </p:sp>
        <p:sp>
          <p:nvSpPr>
            <p:cNvPr id="4109" name="Oval 4108">
              <a:extLst>
                <a:ext uri="{FF2B5EF4-FFF2-40B4-BE49-F238E27FC236}">
                  <a16:creationId xmlns:a16="http://schemas.microsoft.com/office/drawing/2014/main" id="{33E93760-CA95-EA89-E7C9-365726C5469E}"/>
                </a:ext>
              </a:extLst>
            </p:cNvPr>
            <p:cNvSpPr/>
            <p:nvPr/>
          </p:nvSpPr>
          <p:spPr>
            <a:xfrm>
              <a:off x="3507977" y="3226305"/>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2</a:t>
              </a:r>
            </a:p>
          </p:txBody>
        </p:sp>
        <p:sp>
          <p:nvSpPr>
            <p:cNvPr id="4110" name="Oval 4109">
              <a:extLst>
                <a:ext uri="{FF2B5EF4-FFF2-40B4-BE49-F238E27FC236}">
                  <a16:creationId xmlns:a16="http://schemas.microsoft.com/office/drawing/2014/main" id="{CD56ED15-6B25-FCF1-5EC0-D09229239AC5}"/>
                </a:ext>
              </a:extLst>
            </p:cNvPr>
            <p:cNvSpPr/>
            <p:nvPr/>
          </p:nvSpPr>
          <p:spPr>
            <a:xfrm>
              <a:off x="3507977" y="2997987"/>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1</a:t>
              </a:r>
            </a:p>
          </p:txBody>
        </p:sp>
        <p:sp>
          <p:nvSpPr>
            <p:cNvPr id="4111" name="Oval 4110">
              <a:extLst>
                <a:ext uri="{FF2B5EF4-FFF2-40B4-BE49-F238E27FC236}">
                  <a16:creationId xmlns:a16="http://schemas.microsoft.com/office/drawing/2014/main" id="{53E43C0D-5835-E167-2D0D-56D1704B2A2F}"/>
                </a:ext>
              </a:extLst>
            </p:cNvPr>
            <p:cNvSpPr/>
            <p:nvPr/>
          </p:nvSpPr>
          <p:spPr>
            <a:xfrm>
              <a:off x="1830930" y="3468115"/>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n</a:t>
              </a:r>
            </a:p>
          </p:txBody>
        </p:sp>
        <p:sp>
          <p:nvSpPr>
            <p:cNvPr id="4112" name="Oval 4111">
              <a:extLst>
                <a:ext uri="{FF2B5EF4-FFF2-40B4-BE49-F238E27FC236}">
                  <a16:creationId xmlns:a16="http://schemas.microsoft.com/office/drawing/2014/main" id="{05104E7D-EAA8-A574-4ED0-A09A6BFC6426}"/>
                </a:ext>
              </a:extLst>
            </p:cNvPr>
            <p:cNvSpPr/>
            <p:nvPr/>
          </p:nvSpPr>
          <p:spPr>
            <a:xfrm>
              <a:off x="1830930" y="3239797"/>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2</a:t>
              </a:r>
            </a:p>
          </p:txBody>
        </p:sp>
        <p:sp>
          <p:nvSpPr>
            <p:cNvPr id="4113" name="Oval 4112">
              <a:extLst>
                <a:ext uri="{FF2B5EF4-FFF2-40B4-BE49-F238E27FC236}">
                  <a16:creationId xmlns:a16="http://schemas.microsoft.com/office/drawing/2014/main" id="{AA718A10-1193-6216-9423-79A267EE3553}"/>
                </a:ext>
              </a:extLst>
            </p:cNvPr>
            <p:cNvSpPr/>
            <p:nvPr/>
          </p:nvSpPr>
          <p:spPr>
            <a:xfrm>
              <a:off x="1830930" y="3011480"/>
              <a:ext cx="894902" cy="228318"/>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t>Topic 1</a:t>
              </a:r>
            </a:p>
          </p:txBody>
        </p:sp>
        <p:cxnSp>
          <p:nvCxnSpPr>
            <p:cNvPr id="4097" name="Straight Arrow Connector 4096">
              <a:extLst>
                <a:ext uri="{FF2B5EF4-FFF2-40B4-BE49-F238E27FC236}">
                  <a16:creationId xmlns:a16="http://schemas.microsoft.com/office/drawing/2014/main" id="{4CD8FF6E-B525-A247-B4BA-5D10DCDB7C1B}"/>
                </a:ext>
              </a:extLst>
            </p:cNvPr>
            <p:cNvCxnSpPr>
              <a:cxnSpLocks/>
              <a:stCxn id="63" idx="0"/>
            </p:cNvCxnSpPr>
            <p:nvPr/>
          </p:nvCxnSpPr>
          <p:spPr>
            <a:xfrm flipH="1" flipV="1">
              <a:off x="7821944" y="3681037"/>
              <a:ext cx="1338381" cy="811670"/>
            </a:xfrm>
            <a:prstGeom prst="straightConnector1">
              <a:avLst/>
            </a:prstGeom>
            <a:ln w="1905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35" name="TextBox 4134">
              <a:extLst>
                <a:ext uri="{FF2B5EF4-FFF2-40B4-BE49-F238E27FC236}">
                  <a16:creationId xmlns:a16="http://schemas.microsoft.com/office/drawing/2014/main" id="{CB757392-4EE9-15A8-C92B-EECFA2CA35DE}"/>
                </a:ext>
              </a:extLst>
            </p:cNvPr>
            <p:cNvSpPr txBox="1"/>
            <p:nvPr/>
          </p:nvSpPr>
          <p:spPr>
            <a:xfrm>
              <a:off x="1275419" y="1446715"/>
              <a:ext cx="1888979" cy="369332"/>
            </a:xfrm>
            <a:prstGeom prst="rect">
              <a:avLst/>
            </a:prstGeom>
            <a:noFill/>
          </p:spPr>
          <p:txBody>
            <a:bodyPr wrap="none" rtlCol="0">
              <a:spAutoFit/>
            </a:bodyPr>
            <a:lstStyle/>
            <a:p>
              <a:r>
                <a:rPr lang="en-AU" dirty="0"/>
                <a:t>Maintained by UN</a:t>
              </a:r>
            </a:p>
          </p:txBody>
        </p:sp>
        <p:sp>
          <p:nvSpPr>
            <p:cNvPr id="4136" name="TextBox 4135">
              <a:extLst>
                <a:ext uri="{FF2B5EF4-FFF2-40B4-BE49-F238E27FC236}">
                  <a16:creationId xmlns:a16="http://schemas.microsoft.com/office/drawing/2014/main" id="{2D05E801-4234-E00E-F424-A30F8266098E}"/>
                </a:ext>
              </a:extLst>
            </p:cNvPr>
            <p:cNvSpPr txBox="1"/>
            <p:nvPr/>
          </p:nvSpPr>
          <p:spPr>
            <a:xfrm>
              <a:off x="1259141" y="6024914"/>
              <a:ext cx="3925883" cy="369332"/>
            </a:xfrm>
            <a:prstGeom prst="rect">
              <a:avLst/>
            </a:prstGeom>
            <a:noFill/>
          </p:spPr>
          <p:txBody>
            <a:bodyPr wrap="none" rtlCol="0">
              <a:spAutoFit/>
            </a:bodyPr>
            <a:lstStyle/>
            <a:p>
              <a:r>
                <a:rPr lang="en-AU" dirty="0"/>
                <a:t>Maintained by each standards authority</a:t>
              </a:r>
            </a:p>
          </p:txBody>
        </p:sp>
        <p:sp>
          <p:nvSpPr>
            <p:cNvPr id="4137" name="TextBox 4136">
              <a:extLst>
                <a:ext uri="{FF2B5EF4-FFF2-40B4-BE49-F238E27FC236}">
                  <a16:creationId xmlns:a16="http://schemas.microsoft.com/office/drawing/2014/main" id="{30E1EE05-0186-E8B8-FE5A-639776D07A62}"/>
                </a:ext>
              </a:extLst>
            </p:cNvPr>
            <p:cNvSpPr txBox="1"/>
            <p:nvPr/>
          </p:nvSpPr>
          <p:spPr>
            <a:xfrm rot="1133072">
              <a:off x="7887748" y="1991878"/>
              <a:ext cx="910827" cy="338554"/>
            </a:xfrm>
            <a:prstGeom prst="rect">
              <a:avLst/>
            </a:prstGeom>
            <a:noFill/>
          </p:spPr>
          <p:txBody>
            <a:bodyPr wrap="none" rtlCol="0">
              <a:spAutoFit/>
            </a:bodyPr>
            <a:lstStyle/>
            <a:p>
              <a:r>
                <a:rPr lang="en-AU" sz="1600" dirty="0"/>
                <a:t>mapping</a:t>
              </a:r>
            </a:p>
          </p:txBody>
        </p:sp>
        <p:sp>
          <p:nvSpPr>
            <p:cNvPr id="4138" name="TextBox 4137">
              <a:extLst>
                <a:ext uri="{FF2B5EF4-FFF2-40B4-BE49-F238E27FC236}">
                  <a16:creationId xmlns:a16="http://schemas.microsoft.com/office/drawing/2014/main" id="{AA07B036-F41F-12F5-62E3-8BE6BF716909}"/>
                </a:ext>
              </a:extLst>
            </p:cNvPr>
            <p:cNvSpPr txBox="1"/>
            <p:nvPr/>
          </p:nvSpPr>
          <p:spPr>
            <a:xfrm rot="20612881">
              <a:off x="2839470" y="1938096"/>
              <a:ext cx="910827" cy="338554"/>
            </a:xfrm>
            <a:prstGeom prst="rect">
              <a:avLst/>
            </a:prstGeom>
            <a:noFill/>
          </p:spPr>
          <p:txBody>
            <a:bodyPr wrap="none" rtlCol="0">
              <a:spAutoFit/>
            </a:bodyPr>
            <a:lstStyle/>
            <a:p>
              <a:r>
                <a:rPr lang="en-AU" sz="1600" dirty="0"/>
                <a:t>mapping</a:t>
              </a:r>
            </a:p>
          </p:txBody>
        </p:sp>
        <p:cxnSp>
          <p:nvCxnSpPr>
            <p:cNvPr id="4140" name="Straight Arrow Connector 4139">
              <a:extLst>
                <a:ext uri="{FF2B5EF4-FFF2-40B4-BE49-F238E27FC236}">
                  <a16:creationId xmlns:a16="http://schemas.microsoft.com/office/drawing/2014/main" id="{51AA4974-D661-608E-1260-FC196FD0A3BE}"/>
                </a:ext>
              </a:extLst>
            </p:cNvPr>
            <p:cNvCxnSpPr>
              <a:cxnSpLocks/>
              <a:stCxn id="54" idx="2"/>
              <a:endCxn id="4108" idx="6"/>
            </p:cNvCxnSpPr>
            <p:nvPr/>
          </p:nvCxnSpPr>
          <p:spPr>
            <a:xfrm flipH="1" flipV="1">
              <a:off x="4402879" y="3568782"/>
              <a:ext cx="969945" cy="1271993"/>
            </a:xfrm>
            <a:prstGeom prst="straightConnector1">
              <a:avLst/>
            </a:prstGeom>
            <a:ln w="1905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48" name="Rectangle 4147">
              <a:extLst>
                <a:ext uri="{FF2B5EF4-FFF2-40B4-BE49-F238E27FC236}">
                  <a16:creationId xmlns:a16="http://schemas.microsoft.com/office/drawing/2014/main" id="{54F653D1-0664-1302-BC5E-D0A86F52C001}"/>
                </a:ext>
              </a:extLst>
            </p:cNvPr>
            <p:cNvSpPr/>
            <p:nvPr/>
          </p:nvSpPr>
          <p:spPr>
            <a:xfrm rot="16200000">
              <a:off x="-175581" y="2435337"/>
              <a:ext cx="2393119" cy="345063"/>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Coarse grained</a:t>
              </a:r>
            </a:p>
          </p:txBody>
        </p:sp>
        <p:sp>
          <p:nvSpPr>
            <p:cNvPr id="4149" name="Rectangle 4148">
              <a:extLst>
                <a:ext uri="{FF2B5EF4-FFF2-40B4-BE49-F238E27FC236}">
                  <a16:creationId xmlns:a16="http://schemas.microsoft.com/office/drawing/2014/main" id="{F9DD0C58-ED9F-6B4C-8DE3-6D40C0A03252}"/>
                </a:ext>
              </a:extLst>
            </p:cNvPr>
            <p:cNvSpPr/>
            <p:nvPr/>
          </p:nvSpPr>
          <p:spPr>
            <a:xfrm rot="16200000">
              <a:off x="-182630" y="5056774"/>
              <a:ext cx="2393119" cy="345063"/>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Fine grained</a:t>
              </a:r>
            </a:p>
          </p:txBody>
        </p:sp>
      </p:grpSp>
      <p:sp>
        <p:nvSpPr>
          <p:cNvPr id="4151" name="TextBox 4150">
            <a:extLst>
              <a:ext uri="{FF2B5EF4-FFF2-40B4-BE49-F238E27FC236}">
                <a16:creationId xmlns:a16="http://schemas.microsoft.com/office/drawing/2014/main" id="{4C67CEA4-D813-392B-134D-CBF8BF06C72F}"/>
              </a:ext>
            </a:extLst>
          </p:cNvPr>
          <p:cNvSpPr txBox="1"/>
          <p:nvPr/>
        </p:nvSpPr>
        <p:spPr>
          <a:xfrm>
            <a:off x="699046" y="1038780"/>
            <a:ext cx="10860053" cy="1200329"/>
          </a:xfrm>
          <a:prstGeom prst="rect">
            <a:avLst/>
          </a:prstGeom>
          <a:noFill/>
        </p:spPr>
        <p:txBody>
          <a:bodyPr wrap="square" rtlCol="0">
            <a:spAutoFit/>
          </a:bodyPr>
          <a:lstStyle/>
          <a:p>
            <a:r>
              <a:rPr lang="en-AU" sz="2400" dirty="0"/>
              <a:t>UNTP maintains a coarse-grained </a:t>
            </a:r>
            <a:r>
              <a:rPr lang="en-AU" sz="2400" dirty="0" err="1"/>
              <a:t>catalog</a:t>
            </a:r>
            <a:r>
              <a:rPr lang="en-AU" sz="2400" dirty="0"/>
              <a:t> (using W3C DCAT and SKOS) that maps well established vocabularies so that when any credential maps their claims to any vocabulary then they can be universally understood.</a:t>
            </a:r>
          </a:p>
        </p:txBody>
      </p:sp>
    </p:spTree>
    <p:extLst>
      <p:ext uri="{BB962C8B-B14F-4D97-AF65-F5344CB8AC3E}">
        <p14:creationId xmlns:p14="http://schemas.microsoft.com/office/powerpoint/2010/main" val="179999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9707A-DEDB-CCE3-2F2B-830A64AA57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63B4B8-0DF9-123B-4E4E-985CE4927E8C}"/>
              </a:ext>
            </a:extLst>
          </p:cNvPr>
          <p:cNvSpPr txBox="1"/>
          <p:nvPr/>
        </p:nvSpPr>
        <p:spPr>
          <a:xfrm>
            <a:off x="641157" y="378092"/>
            <a:ext cx="5565113" cy="642484"/>
          </a:xfrm>
          <a:prstGeom prst="rect">
            <a:avLst/>
          </a:prstGeom>
          <a:noFill/>
        </p:spPr>
        <p:txBody>
          <a:bodyPr wrap="none" rtlCol="0">
            <a:spAutoFit/>
          </a:bodyPr>
          <a:lstStyle/>
          <a:p>
            <a:r>
              <a:rPr lang="en-AU" sz="3575" b="1" dirty="0">
                <a:solidFill>
                  <a:schemeClr val="accent1">
                    <a:lumMod val="50000"/>
                  </a:schemeClr>
                </a:solidFill>
              </a:rPr>
              <a:t>And there’s more challenges</a:t>
            </a:r>
          </a:p>
        </p:txBody>
      </p:sp>
      <p:sp>
        <p:nvSpPr>
          <p:cNvPr id="4121" name="TextBox 4120">
            <a:extLst>
              <a:ext uri="{FF2B5EF4-FFF2-40B4-BE49-F238E27FC236}">
                <a16:creationId xmlns:a16="http://schemas.microsoft.com/office/drawing/2014/main" id="{A8D75E27-A119-10FC-8B0C-E4F8D9200BBB}"/>
              </a:ext>
            </a:extLst>
          </p:cNvPr>
          <p:cNvSpPr txBox="1"/>
          <p:nvPr/>
        </p:nvSpPr>
        <p:spPr>
          <a:xfrm>
            <a:off x="641156" y="1798037"/>
            <a:ext cx="10117331" cy="1384995"/>
          </a:xfrm>
          <a:prstGeom prst="rect">
            <a:avLst/>
          </a:prstGeom>
          <a:noFill/>
        </p:spPr>
        <p:txBody>
          <a:bodyPr wrap="square" rtlCol="0">
            <a:spAutoFit/>
          </a:bodyPr>
          <a:lstStyle/>
          <a:p>
            <a:pPr marL="457200" indent="-457200">
              <a:buFont typeface="Arial" panose="020B0604020202020204" pitchFamily="34" charset="0"/>
              <a:buChar char="•"/>
            </a:pPr>
            <a:r>
              <a:rPr lang="en-AU" sz="2800" dirty="0"/>
              <a:t>#8 – Managing identity fraud.</a:t>
            </a:r>
          </a:p>
          <a:p>
            <a:pPr marL="457200" indent="-457200">
              <a:buFont typeface="Arial" panose="020B0604020202020204" pitchFamily="34" charset="0"/>
              <a:buChar char="•"/>
            </a:pPr>
            <a:r>
              <a:rPr lang="en-AU" sz="2800" dirty="0"/>
              <a:t>#9 – Counterfeiting</a:t>
            </a:r>
          </a:p>
          <a:p>
            <a:pPr marL="457200" indent="-457200">
              <a:buFont typeface="Arial" panose="020B0604020202020204" pitchFamily="34" charset="0"/>
              <a:buChar char="•"/>
            </a:pPr>
            <a:r>
              <a:rPr lang="en-AU" sz="2800" dirty="0"/>
              <a:t>#10 – Mass balance fraud</a:t>
            </a:r>
          </a:p>
        </p:txBody>
      </p:sp>
      <p:sp>
        <p:nvSpPr>
          <p:cNvPr id="3" name="TextBox 2">
            <a:extLst>
              <a:ext uri="{FF2B5EF4-FFF2-40B4-BE49-F238E27FC236}">
                <a16:creationId xmlns:a16="http://schemas.microsoft.com/office/drawing/2014/main" id="{2B25BB10-C9FF-B965-7B4D-64EA41611103}"/>
              </a:ext>
            </a:extLst>
          </p:cNvPr>
          <p:cNvSpPr txBox="1"/>
          <p:nvPr/>
        </p:nvSpPr>
        <p:spPr>
          <a:xfrm>
            <a:off x="641155" y="4191282"/>
            <a:ext cx="10117331" cy="954107"/>
          </a:xfrm>
          <a:prstGeom prst="rect">
            <a:avLst/>
          </a:prstGeom>
          <a:noFill/>
        </p:spPr>
        <p:txBody>
          <a:bodyPr wrap="square" rtlCol="0">
            <a:spAutoFit/>
          </a:bodyPr>
          <a:lstStyle/>
          <a:p>
            <a:r>
              <a:rPr lang="en-AU" sz="2800" dirty="0"/>
              <a:t>We’ve thought about these challenges and will add some optional extra tools to UNTP to address them.</a:t>
            </a:r>
          </a:p>
        </p:txBody>
      </p:sp>
    </p:spTree>
    <p:extLst>
      <p:ext uri="{BB962C8B-B14F-4D97-AF65-F5344CB8AC3E}">
        <p14:creationId xmlns:p14="http://schemas.microsoft.com/office/powerpoint/2010/main" val="2585717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9707A-DEDB-CCE3-2F2B-830A64AA57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63B4B8-0DF9-123B-4E4E-985CE4927E8C}"/>
              </a:ext>
            </a:extLst>
          </p:cNvPr>
          <p:cNvSpPr txBox="1"/>
          <p:nvPr/>
        </p:nvSpPr>
        <p:spPr>
          <a:xfrm>
            <a:off x="641157" y="378092"/>
            <a:ext cx="9785115" cy="642484"/>
          </a:xfrm>
          <a:prstGeom prst="rect">
            <a:avLst/>
          </a:prstGeom>
          <a:noFill/>
        </p:spPr>
        <p:txBody>
          <a:bodyPr wrap="none" rtlCol="0">
            <a:spAutoFit/>
          </a:bodyPr>
          <a:lstStyle/>
          <a:p>
            <a:r>
              <a:rPr lang="en-AU" sz="3575" b="1" dirty="0">
                <a:solidFill>
                  <a:schemeClr val="accent1">
                    <a:lumMod val="50000"/>
                  </a:schemeClr>
                </a:solidFill>
              </a:rPr>
              <a:t>Putting it together – what each implementer does.</a:t>
            </a:r>
          </a:p>
        </p:txBody>
      </p:sp>
      <p:grpSp>
        <p:nvGrpSpPr>
          <p:cNvPr id="11" name="Group 10">
            <a:extLst>
              <a:ext uri="{FF2B5EF4-FFF2-40B4-BE49-F238E27FC236}">
                <a16:creationId xmlns:a16="http://schemas.microsoft.com/office/drawing/2014/main" id="{D2A85F36-AF5A-0A65-6322-5E2675689066}"/>
              </a:ext>
            </a:extLst>
          </p:cNvPr>
          <p:cNvGrpSpPr/>
          <p:nvPr/>
        </p:nvGrpSpPr>
        <p:grpSpPr>
          <a:xfrm>
            <a:off x="1880703" y="2024742"/>
            <a:ext cx="8335787" cy="1497465"/>
            <a:chOff x="1880703" y="1633286"/>
            <a:chExt cx="8335787" cy="1624143"/>
          </a:xfrm>
        </p:grpSpPr>
        <p:pic>
          <p:nvPicPr>
            <p:cNvPr id="12" name="Picture 11">
              <a:extLst>
                <a:ext uri="{FF2B5EF4-FFF2-40B4-BE49-F238E27FC236}">
                  <a16:creationId xmlns:a16="http://schemas.microsoft.com/office/drawing/2014/main" id="{5AE6ECEE-3D75-1958-934E-F98138178B16}"/>
                </a:ext>
              </a:extLst>
            </p:cNvPr>
            <p:cNvPicPr>
              <a:picLocks noChangeAspect="1"/>
            </p:cNvPicPr>
            <p:nvPr/>
          </p:nvPicPr>
          <p:blipFill>
            <a:blip r:embed="rId3"/>
            <a:stretch>
              <a:fillRect/>
            </a:stretch>
          </p:blipFill>
          <p:spPr>
            <a:xfrm>
              <a:off x="5484609" y="1633286"/>
              <a:ext cx="986589" cy="986589"/>
            </a:xfrm>
            <a:prstGeom prst="rect">
              <a:avLst/>
            </a:prstGeom>
          </p:spPr>
        </p:pic>
        <p:pic>
          <p:nvPicPr>
            <p:cNvPr id="13" name="Picture 12" descr="A close-up of a bar code&#10;&#10;Description automatically generated">
              <a:extLst>
                <a:ext uri="{FF2B5EF4-FFF2-40B4-BE49-F238E27FC236}">
                  <a16:creationId xmlns:a16="http://schemas.microsoft.com/office/drawing/2014/main" id="{FAF6A6F7-B39F-65FD-26D0-C25EDB28239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20377446">
              <a:off x="5907179" y="1976206"/>
              <a:ext cx="496572" cy="362528"/>
            </a:xfrm>
            <a:prstGeom prst="rect">
              <a:avLst/>
            </a:prstGeom>
          </p:spPr>
        </p:pic>
        <p:pic>
          <p:nvPicPr>
            <p:cNvPr id="14" name="Picture 2">
              <a:extLst>
                <a:ext uri="{FF2B5EF4-FFF2-40B4-BE49-F238E27FC236}">
                  <a16:creationId xmlns:a16="http://schemas.microsoft.com/office/drawing/2014/main" id="{F2E8A86C-B154-09A5-BEE1-9355D77D2E5E}"/>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935963" y="1852484"/>
              <a:ext cx="543316" cy="4224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Cell phone - Free technology icons">
              <a:extLst>
                <a:ext uri="{FF2B5EF4-FFF2-40B4-BE49-F238E27FC236}">
                  <a16:creationId xmlns:a16="http://schemas.microsoft.com/office/drawing/2014/main" id="{79F2FA01-9CDF-95F9-C99E-E545E9E41A32}"/>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389357" y="1885526"/>
              <a:ext cx="507140" cy="5071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Black server icon - Free black server icons">
              <a:extLst>
                <a:ext uri="{FF2B5EF4-FFF2-40B4-BE49-F238E27FC236}">
                  <a16:creationId xmlns:a16="http://schemas.microsoft.com/office/drawing/2014/main" id="{9E8958CA-1B99-1F55-E07B-DC79B9D3670D}"/>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8112734" y="1851293"/>
              <a:ext cx="550574" cy="55057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56FD506-DFF5-3C2A-4C12-0A040C440B83}"/>
                </a:ext>
              </a:extLst>
            </p:cNvPr>
            <p:cNvSpPr txBox="1"/>
            <p:nvPr/>
          </p:nvSpPr>
          <p:spPr>
            <a:xfrm>
              <a:off x="1880703" y="1854705"/>
              <a:ext cx="1121938" cy="400110"/>
            </a:xfrm>
            <a:prstGeom prst="rect">
              <a:avLst/>
            </a:prstGeom>
            <a:noFill/>
          </p:spPr>
          <p:txBody>
            <a:bodyPr wrap="square" rtlCol="0">
              <a:spAutoFit/>
            </a:bodyPr>
            <a:lstStyle/>
            <a:p>
              <a:pPr algn="r"/>
              <a:r>
                <a:rPr lang="en-AU" sz="2000" b="1" dirty="0"/>
                <a:t>Humans</a:t>
              </a:r>
            </a:p>
          </p:txBody>
        </p:sp>
        <p:sp>
          <p:nvSpPr>
            <p:cNvPr id="18" name="TextBox 17">
              <a:extLst>
                <a:ext uri="{FF2B5EF4-FFF2-40B4-BE49-F238E27FC236}">
                  <a16:creationId xmlns:a16="http://schemas.microsoft.com/office/drawing/2014/main" id="{4B010DFE-9E21-3998-4E3B-8A167AABCA15}"/>
                </a:ext>
              </a:extLst>
            </p:cNvPr>
            <p:cNvSpPr txBox="1"/>
            <p:nvPr/>
          </p:nvSpPr>
          <p:spPr>
            <a:xfrm>
              <a:off x="8693282" y="1923456"/>
              <a:ext cx="1523208" cy="400110"/>
            </a:xfrm>
            <a:prstGeom prst="rect">
              <a:avLst/>
            </a:prstGeom>
            <a:noFill/>
          </p:spPr>
          <p:txBody>
            <a:bodyPr wrap="square" rtlCol="0">
              <a:spAutoFit/>
            </a:bodyPr>
            <a:lstStyle/>
            <a:p>
              <a:r>
                <a:rPr lang="en-AU" sz="2000" b="1" dirty="0"/>
                <a:t>Machines</a:t>
              </a:r>
            </a:p>
          </p:txBody>
        </p:sp>
        <p:cxnSp>
          <p:nvCxnSpPr>
            <p:cNvPr id="19" name="Straight Arrow Connector 18">
              <a:extLst>
                <a:ext uri="{FF2B5EF4-FFF2-40B4-BE49-F238E27FC236}">
                  <a16:creationId xmlns:a16="http://schemas.microsoft.com/office/drawing/2014/main" id="{8333347F-3AD1-0AC5-CF06-056630896BF5}"/>
                </a:ext>
              </a:extLst>
            </p:cNvPr>
            <p:cNvCxnSpPr>
              <a:cxnSpLocks/>
              <a:stCxn id="15" idx="3"/>
              <a:endCxn id="12" idx="1"/>
            </p:cNvCxnSpPr>
            <p:nvPr/>
          </p:nvCxnSpPr>
          <p:spPr>
            <a:xfrm flipV="1">
              <a:off x="3896497" y="2126581"/>
              <a:ext cx="1588112" cy="1251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B2CB6F1-C346-8570-C70E-55391602D404}"/>
                </a:ext>
              </a:extLst>
            </p:cNvPr>
            <p:cNvCxnSpPr>
              <a:cxnSpLocks/>
              <a:stCxn id="16" idx="1"/>
              <a:endCxn id="12" idx="3"/>
            </p:cNvCxnSpPr>
            <p:nvPr/>
          </p:nvCxnSpPr>
          <p:spPr>
            <a:xfrm flipH="1">
              <a:off x="6471198" y="2126580"/>
              <a:ext cx="1641536" cy="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640D567-8975-DA5C-FD92-AE839595869B}"/>
                </a:ext>
              </a:extLst>
            </p:cNvPr>
            <p:cNvSpPr txBox="1"/>
            <p:nvPr/>
          </p:nvSpPr>
          <p:spPr>
            <a:xfrm>
              <a:off x="3865995" y="1740447"/>
              <a:ext cx="1654710" cy="369332"/>
            </a:xfrm>
            <a:prstGeom prst="rect">
              <a:avLst/>
            </a:prstGeom>
            <a:noFill/>
          </p:spPr>
          <p:txBody>
            <a:bodyPr wrap="square" rtlCol="0">
              <a:spAutoFit/>
            </a:bodyPr>
            <a:lstStyle/>
            <a:p>
              <a:r>
                <a:rPr lang="en-AU" dirty="0"/>
                <a:t>Scan barcode</a:t>
              </a:r>
            </a:p>
          </p:txBody>
        </p:sp>
        <p:sp>
          <p:nvSpPr>
            <p:cNvPr id="22" name="TextBox 21">
              <a:extLst>
                <a:ext uri="{FF2B5EF4-FFF2-40B4-BE49-F238E27FC236}">
                  <a16:creationId xmlns:a16="http://schemas.microsoft.com/office/drawing/2014/main" id="{9C8BAD5C-988C-9D25-A348-7BC155CE3602}"/>
                </a:ext>
              </a:extLst>
            </p:cNvPr>
            <p:cNvSpPr txBox="1"/>
            <p:nvPr/>
          </p:nvSpPr>
          <p:spPr>
            <a:xfrm>
              <a:off x="6570969" y="1750896"/>
              <a:ext cx="1654710" cy="369332"/>
            </a:xfrm>
            <a:prstGeom prst="rect">
              <a:avLst/>
            </a:prstGeom>
            <a:noFill/>
          </p:spPr>
          <p:txBody>
            <a:bodyPr wrap="square" rtlCol="0">
              <a:spAutoFit/>
            </a:bodyPr>
            <a:lstStyle/>
            <a:p>
              <a:r>
                <a:rPr lang="en-AU" dirty="0"/>
                <a:t>Scan barcode</a:t>
              </a:r>
            </a:p>
          </p:txBody>
        </p:sp>
        <p:cxnSp>
          <p:nvCxnSpPr>
            <p:cNvPr id="23" name="Straight Arrow Connector 22">
              <a:extLst>
                <a:ext uri="{FF2B5EF4-FFF2-40B4-BE49-F238E27FC236}">
                  <a16:creationId xmlns:a16="http://schemas.microsoft.com/office/drawing/2014/main" id="{1B162758-49D1-C8FB-496E-07BCC6053FF1}"/>
                </a:ext>
              </a:extLst>
            </p:cNvPr>
            <p:cNvCxnSpPr>
              <a:cxnSpLocks/>
              <a:stCxn id="12" idx="2"/>
            </p:cNvCxnSpPr>
            <p:nvPr/>
          </p:nvCxnSpPr>
          <p:spPr>
            <a:xfrm flipH="1">
              <a:off x="5974540" y="2619875"/>
              <a:ext cx="3364" cy="63755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97008EA-7B6F-9DEB-0440-6C86E8780DB1}"/>
                </a:ext>
              </a:extLst>
            </p:cNvPr>
            <p:cNvSpPr txBox="1"/>
            <p:nvPr/>
          </p:nvSpPr>
          <p:spPr>
            <a:xfrm>
              <a:off x="6053999" y="2476388"/>
              <a:ext cx="1654710" cy="369332"/>
            </a:xfrm>
            <a:prstGeom prst="rect">
              <a:avLst/>
            </a:prstGeom>
            <a:noFill/>
          </p:spPr>
          <p:txBody>
            <a:bodyPr wrap="square" rtlCol="0">
              <a:spAutoFit/>
            </a:bodyPr>
            <a:lstStyle/>
            <a:p>
              <a:r>
                <a:rPr lang="en-AU" dirty="0"/>
                <a:t>Get passport</a:t>
              </a:r>
            </a:p>
          </p:txBody>
        </p:sp>
      </p:grpSp>
      <p:cxnSp>
        <p:nvCxnSpPr>
          <p:cNvPr id="27" name="Straight Arrow Connector 26">
            <a:extLst>
              <a:ext uri="{FF2B5EF4-FFF2-40B4-BE49-F238E27FC236}">
                <a16:creationId xmlns:a16="http://schemas.microsoft.com/office/drawing/2014/main" id="{D741B344-8DEC-81B1-9D88-9C3F972B59B0}"/>
              </a:ext>
            </a:extLst>
          </p:cNvPr>
          <p:cNvCxnSpPr>
            <a:cxnSpLocks/>
            <a:stCxn id="4111" idx="1"/>
          </p:cNvCxnSpPr>
          <p:nvPr/>
        </p:nvCxnSpPr>
        <p:spPr>
          <a:xfrm flipH="1">
            <a:off x="2974135" y="4989108"/>
            <a:ext cx="1253836"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E00A2AB-E269-81AD-F64A-C8178FAF45D5}"/>
              </a:ext>
            </a:extLst>
          </p:cNvPr>
          <p:cNvSpPr txBox="1"/>
          <p:nvPr/>
        </p:nvSpPr>
        <p:spPr>
          <a:xfrm>
            <a:off x="2968637" y="4645486"/>
            <a:ext cx="1654710" cy="340525"/>
          </a:xfrm>
          <a:prstGeom prst="rect">
            <a:avLst/>
          </a:prstGeom>
          <a:noFill/>
        </p:spPr>
        <p:txBody>
          <a:bodyPr wrap="square" rtlCol="0">
            <a:spAutoFit/>
          </a:bodyPr>
          <a:lstStyle/>
          <a:p>
            <a:r>
              <a:rPr lang="en-AU" dirty="0"/>
              <a:t>Follow links</a:t>
            </a:r>
          </a:p>
        </p:txBody>
      </p:sp>
      <p:sp>
        <p:nvSpPr>
          <p:cNvPr id="29" name="TextBox 28">
            <a:extLst>
              <a:ext uri="{FF2B5EF4-FFF2-40B4-BE49-F238E27FC236}">
                <a16:creationId xmlns:a16="http://schemas.microsoft.com/office/drawing/2014/main" id="{5FCE9E24-FABD-CF67-70CE-6403CDF5C708}"/>
              </a:ext>
            </a:extLst>
          </p:cNvPr>
          <p:cNvSpPr txBox="1"/>
          <p:nvPr/>
        </p:nvSpPr>
        <p:spPr>
          <a:xfrm>
            <a:off x="618820" y="3325335"/>
            <a:ext cx="1944934" cy="482410"/>
          </a:xfrm>
          <a:prstGeom prst="rect">
            <a:avLst/>
          </a:prstGeom>
          <a:noFill/>
        </p:spPr>
        <p:txBody>
          <a:bodyPr wrap="square" rtlCol="0">
            <a:spAutoFit/>
          </a:bodyPr>
          <a:lstStyle/>
          <a:p>
            <a:r>
              <a:rPr lang="en-AU" sz="2800" b="1" dirty="0"/>
              <a:t>Traceability</a:t>
            </a:r>
          </a:p>
        </p:txBody>
      </p:sp>
      <p:grpSp>
        <p:nvGrpSpPr>
          <p:cNvPr id="48" name="Group 47">
            <a:extLst>
              <a:ext uri="{FF2B5EF4-FFF2-40B4-BE49-F238E27FC236}">
                <a16:creationId xmlns:a16="http://schemas.microsoft.com/office/drawing/2014/main" id="{39D51302-9F65-D405-44D5-E7C14B1A2712}"/>
              </a:ext>
            </a:extLst>
          </p:cNvPr>
          <p:cNvGrpSpPr/>
          <p:nvPr/>
        </p:nvGrpSpPr>
        <p:grpSpPr>
          <a:xfrm>
            <a:off x="7257648" y="3419225"/>
            <a:ext cx="4181130" cy="3183408"/>
            <a:chOff x="7257648" y="3145736"/>
            <a:chExt cx="4181130" cy="3452709"/>
          </a:xfrm>
        </p:grpSpPr>
        <p:grpSp>
          <p:nvGrpSpPr>
            <p:cNvPr id="49" name="Group 48">
              <a:extLst>
                <a:ext uri="{FF2B5EF4-FFF2-40B4-BE49-F238E27FC236}">
                  <a16:creationId xmlns:a16="http://schemas.microsoft.com/office/drawing/2014/main" id="{9D1E918B-50EA-6C30-DB88-3C780546355F}"/>
                </a:ext>
              </a:extLst>
            </p:cNvPr>
            <p:cNvGrpSpPr/>
            <p:nvPr/>
          </p:nvGrpSpPr>
          <p:grpSpPr>
            <a:xfrm>
              <a:off x="8596861" y="3712264"/>
              <a:ext cx="2735099" cy="2798544"/>
              <a:chOff x="4431881" y="2245974"/>
              <a:chExt cx="3420036" cy="4037834"/>
            </a:xfrm>
          </p:grpSpPr>
          <p:sp>
            <p:nvSpPr>
              <p:cNvPr id="54" name="Rounded Rectangle 53">
                <a:extLst>
                  <a:ext uri="{FF2B5EF4-FFF2-40B4-BE49-F238E27FC236}">
                    <a16:creationId xmlns:a16="http://schemas.microsoft.com/office/drawing/2014/main" id="{FD3034E3-DAE7-09D7-F880-17F7CDAD7FE7}"/>
                  </a:ext>
                </a:extLst>
              </p:cNvPr>
              <p:cNvSpPr/>
              <p:nvPr/>
            </p:nvSpPr>
            <p:spPr>
              <a:xfrm>
                <a:off x="4431881" y="2245974"/>
                <a:ext cx="3420036" cy="4037834"/>
              </a:xfrm>
              <a:prstGeom prst="roundRect">
                <a:avLst>
                  <a:gd name="adj" fmla="val 4449"/>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55" name="Rounded Rectangle 54">
                <a:extLst>
                  <a:ext uri="{FF2B5EF4-FFF2-40B4-BE49-F238E27FC236}">
                    <a16:creationId xmlns:a16="http://schemas.microsoft.com/office/drawing/2014/main" id="{57E3DD59-3846-ACCB-A9C0-528F5401087D}"/>
                  </a:ext>
                </a:extLst>
              </p:cNvPr>
              <p:cNvSpPr/>
              <p:nvPr/>
            </p:nvSpPr>
            <p:spPr>
              <a:xfrm>
                <a:off x="4937432" y="3550868"/>
                <a:ext cx="2328814"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Conformity Attestation</a:t>
                </a:r>
              </a:p>
            </p:txBody>
          </p:sp>
          <p:sp>
            <p:nvSpPr>
              <p:cNvPr id="56" name="Rounded Rectangle 55">
                <a:extLst>
                  <a:ext uri="{FF2B5EF4-FFF2-40B4-BE49-F238E27FC236}">
                    <a16:creationId xmlns:a16="http://schemas.microsoft.com/office/drawing/2014/main" id="{2469C5B1-85FD-A98D-ACB2-E24BCED196A9}"/>
                  </a:ext>
                </a:extLst>
              </p:cNvPr>
              <p:cNvSpPr/>
              <p:nvPr/>
            </p:nvSpPr>
            <p:spPr>
              <a:xfrm>
                <a:off x="5275407" y="3961618"/>
                <a:ext cx="1990839"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Assessment Body</a:t>
                </a:r>
              </a:p>
            </p:txBody>
          </p:sp>
          <p:sp>
            <p:nvSpPr>
              <p:cNvPr id="57" name="Rounded Rectangle 56">
                <a:extLst>
                  <a:ext uri="{FF2B5EF4-FFF2-40B4-BE49-F238E27FC236}">
                    <a16:creationId xmlns:a16="http://schemas.microsoft.com/office/drawing/2014/main" id="{98B7F61A-8441-0FA9-B237-B2BE5ECB274C}"/>
                  </a:ext>
                </a:extLst>
              </p:cNvPr>
              <p:cNvSpPr/>
              <p:nvPr/>
            </p:nvSpPr>
            <p:spPr>
              <a:xfrm>
                <a:off x="5285599" y="2667498"/>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Accreditation</a:t>
                </a:r>
              </a:p>
            </p:txBody>
          </p:sp>
          <p:sp>
            <p:nvSpPr>
              <p:cNvPr id="58" name="Rounded Rectangle 57">
                <a:extLst>
                  <a:ext uri="{FF2B5EF4-FFF2-40B4-BE49-F238E27FC236}">
                    <a16:creationId xmlns:a16="http://schemas.microsoft.com/office/drawing/2014/main" id="{6FB9C3C7-631E-D6B5-429C-28B07195FCB9}"/>
                  </a:ext>
                </a:extLst>
              </p:cNvPr>
              <p:cNvSpPr/>
              <p:nvPr/>
            </p:nvSpPr>
            <p:spPr>
              <a:xfrm>
                <a:off x="5285598" y="3107054"/>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Scheme or Regulation</a:t>
                </a:r>
              </a:p>
            </p:txBody>
          </p:sp>
          <p:sp>
            <p:nvSpPr>
              <p:cNvPr id="59" name="TextBox 58">
                <a:extLst>
                  <a:ext uri="{FF2B5EF4-FFF2-40B4-BE49-F238E27FC236}">
                    <a16:creationId xmlns:a16="http://schemas.microsoft.com/office/drawing/2014/main" id="{F6AF5AA9-D304-1DE8-15CA-640E5456B8A6}"/>
                  </a:ext>
                </a:extLst>
              </p:cNvPr>
              <p:cNvSpPr txBox="1"/>
              <p:nvPr/>
            </p:nvSpPr>
            <p:spPr>
              <a:xfrm>
                <a:off x="4465672" y="2272324"/>
                <a:ext cx="3326802" cy="479960"/>
              </a:xfrm>
              <a:prstGeom prst="rect">
                <a:avLst/>
              </a:prstGeom>
              <a:noFill/>
            </p:spPr>
            <p:txBody>
              <a:bodyPr wrap="none" rtlCol="0">
                <a:spAutoFit/>
              </a:bodyPr>
              <a:lstStyle/>
              <a:p>
                <a:pPr algn="ctr"/>
                <a:r>
                  <a:rPr lang="en-AU" sz="1600" b="1" dirty="0">
                    <a:solidFill>
                      <a:schemeClr val="bg1"/>
                    </a:solidFill>
                  </a:rPr>
                  <a:t>Digital Conformity Credential</a:t>
                </a:r>
              </a:p>
            </p:txBody>
          </p:sp>
          <p:cxnSp>
            <p:nvCxnSpPr>
              <p:cNvPr id="60" name="Elbow Connector 59">
                <a:extLst>
                  <a:ext uri="{FF2B5EF4-FFF2-40B4-BE49-F238E27FC236}">
                    <a16:creationId xmlns:a16="http://schemas.microsoft.com/office/drawing/2014/main" id="{93012DCF-E2B8-8218-5CAF-CFC0EAF62473}"/>
                  </a:ext>
                </a:extLst>
              </p:cNvPr>
              <p:cNvCxnSpPr>
                <a:cxnSpLocks/>
                <a:stCxn id="57" idx="1"/>
              </p:cNvCxnSpPr>
              <p:nvPr/>
            </p:nvCxnSpPr>
            <p:spPr>
              <a:xfrm rot="10800000" flipV="1">
                <a:off x="5089048" y="2832272"/>
                <a:ext cx="196552" cy="718593"/>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061E9AB-F4A4-4B4D-592D-A79C2C81B875}"/>
                  </a:ext>
                </a:extLst>
              </p:cNvPr>
              <p:cNvCxnSpPr>
                <a:cxnSpLocks/>
                <a:stCxn id="58" idx="1"/>
              </p:cNvCxnSpPr>
              <p:nvPr/>
            </p:nvCxnSpPr>
            <p:spPr>
              <a:xfrm rot="10800000" flipV="1">
                <a:off x="5089046" y="3271829"/>
                <a:ext cx="196552" cy="32954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FAC0FB3B-9252-67F6-2AAB-D2EA55B13E56}"/>
                  </a:ext>
                </a:extLst>
              </p:cNvPr>
              <p:cNvCxnSpPr>
                <a:cxnSpLocks/>
                <a:stCxn id="56" idx="1"/>
              </p:cNvCxnSpPr>
              <p:nvPr/>
            </p:nvCxnSpPr>
            <p:spPr>
              <a:xfrm rot="10800000">
                <a:off x="5074270" y="3798853"/>
                <a:ext cx="201136" cy="327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F2B3D792-A91A-1825-82E3-5D84B5F50269}"/>
                  </a:ext>
                </a:extLst>
              </p:cNvPr>
              <p:cNvCxnSpPr>
                <a:cxnSpLocks/>
                <a:stCxn id="4099" idx="1"/>
              </p:cNvCxnSpPr>
              <p:nvPr/>
            </p:nvCxnSpPr>
            <p:spPr>
              <a:xfrm rot="10800000">
                <a:off x="5074270" y="4816549"/>
                <a:ext cx="225953" cy="1098885"/>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6" name="Elbow Connector 4095">
                <a:extLst>
                  <a:ext uri="{FF2B5EF4-FFF2-40B4-BE49-F238E27FC236}">
                    <a16:creationId xmlns:a16="http://schemas.microsoft.com/office/drawing/2014/main" id="{CA8B0A37-5EBA-0BC1-5021-30791A3BF6B9}"/>
                  </a:ext>
                </a:extLst>
              </p:cNvPr>
              <p:cNvCxnSpPr>
                <a:cxnSpLocks/>
                <a:stCxn id="4101" idx="1"/>
              </p:cNvCxnSpPr>
              <p:nvPr/>
            </p:nvCxnSpPr>
            <p:spPr>
              <a:xfrm rot="10800000">
                <a:off x="5103470" y="4782444"/>
                <a:ext cx="201135" cy="24993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7" name="Elbow Connector 4096">
                <a:extLst>
                  <a:ext uri="{FF2B5EF4-FFF2-40B4-BE49-F238E27FC236}">
                    <a16:creationId xmlns:a16="http://schemas.microsoft.com/office/drawing/2014/main" id="{DB503136-64F9-F789-ABF7-D8399303AF84}"/>
                  </a:ext>
                </a:extLst>
              </p:cNvPr>
              <p:cNvCxnSpPr>
                <a:cxnSpLocks/>
                <a:stCxn id="4103" idx="1"/>
                <a:endCxn id="55" idx="1"/>
              </p:cNvCxnSpPr>
              <p:nvPr/>
            </p:nvCxnSpPr>
            <p:spPr>
              <a:xfrm rot="10800000">
                <a:off x="4937433" y="3715642"/>
                <a:ext cx="26994" cy="854932"/>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98" name="Rounded Rectangle 4097">
                <a:extLst>
                  <a:ext uri="{FF2B5EF4-FFF2-40B4-BE49-F238E27FC236}">
                    <a16:creationId xmlns:a16="http://schemas.microsoft.com/office/drawing/2014/main" id="{96C62040-C148-A0E1-9A90-767A9667F8A1}"/>
                  </a:ext>
                </a:extLst>
              </p:cNvPr>
              <p:cNvSpPr/>
              <p:nvPr/>
            </p:nvSpPr>
            <p:spPr>
              <a:xfrm>
                <a:off x="5369226" y="581094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100" i="1" dirty="0">
                  <a:solidFill>
                    <a:schemeClr val="accent6">
                      <a:lumMod val="50000"/>
                    </a:schemeClr>
                  </a:solidFill>
                </a:endParaRPr>
              </a:p>
            </p:txBody>
          </p:sp>
          <p:sp>
            <p:nvSpPr>
              <p:cNvPr id="4099" name="Rounded Rectangle 4098">
                <a:extLst>
                  <a:ext uri="{FF2B5EF4-FFF2-40B4-BE49-F238E27FC236}">
                    <a16:creationId xmlns:a16="http://schemas.microsoft.com/office/drawing/2014/main" id="{54305549-6B1D-E27A-5012-373AE17CB22F}"/>
                  </a:ext>
                </a:extLst>
              </p:cNvPr>
              <p:cNvSpPr/>
              <p:nvPr/>
            </p:nvSpPr>
            <p:spPr>
              <a:xfrm>
                <a:off x="5300222" y="575065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Assessed values</a:t>
                </a:r>
              </a:p>
            </p:txBody>
          </p:sp>
          <p:sp>
            <p:nvSpPr>
              <p:cNvPr id="4100" name="Rounded Rectangle 4099">
                <a:extLst>
                  <a:ext uri="{FF2B5EF4-FFF2-40B4-BE49-F238E27FC236}">
                    <a16:creationId xmlns:a16="http://schemas.microsoft.com/office/drawing/2014/main" id="{02A9541B-CF46-DADC-4551-79F5EEB88B06}"/>
                  </a:ext>
                </a:extLst>
              </p:cNvPr>
              <p:cNvSpPr/>
              <p:nvPr/>
            </p:nvSpPr>
            <p:spPr>
              <a:xfrm>
                <a:off x="5367520" y="4938044"/>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100" i="1" dirty="0">
                  <a:solidFill>
                    <a:schemeClr val="accent6">
                      <a:lumMod val="50000"/>
                    </a:schemeClr>
                  </a:solidFill>
                </a:endParaRPr>
              </a:p>
            </p:txBody>
          </p:sp>
          <p:sp>
            <p:nvSpPr>
              <p:cNvPr id="4101" name="Rounded Rectangle 4100">
                <a:extLst>
                  <a:ext uri="{FF2B5EF4-FFF2-40B4-BE49-F238E27FC236}">
                    <a16:creationId xmlns:a16="http://schemas.microsoft.com/office/drawing/2014/main" id="{17865E74-FE0E-C2B7-5EED-217C46C68A57}"/>
                  </a:ext>
                </a:extLst>
              </p:cNvPr>
              <p:cNvSpPr/>
              <p:nvPr/>
            </p:nvSpPr>
            <p:spPr>
              <a:xfrm>
                <a:off x="5304604" y="4867600"/>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Products / Facilities</a:t>
                </a:r>
              </a:p>
            </p:txBody>
          </p:sp>
          <p:sp>
            <p:nvSpPr>
              <p:cNvPr id="4102" name="Rounded Rectangle 4101">
                <a:extLst>
                  <a:ext uri="{FF2B5EF4-FFF2-40B4-BE49-F238E27FC236}">
                    <a16:creationId xmlns:a16="http://schemas.microsoft.com/office/drawing/2014/main" id="{EA0839A4-76A5-526F-FC9E-C4540D5290B6}"/>
                  </a:ext>
                </a:extLst>
              </p:cNvPr>
              <p:cNvSpPr/>
              <p:nvPr/>
            </p:nvSpPr>
            <p:spPr>
              <a:xfrm>
                <a:off x="5025615" y="4471722"/>
                <a:ext cx="2314227"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100" i="1" dirty="0">
                  <a:solidFill>
                    <a:schemeClr val="accent6">
                      <a:lumMod val="50000"/>
                    </a:schemeClr>
                  </a:solidFill>
                </a:endParaRPr>
              </a:p>
            </p:txBody>
          </p:sp>
          <p:sp>
            <p:nvSpPr>
              <p:cNvPr id="4103" name="Rounded Rectangle 4102">
                <a:extLst>
                  <a:ext uri="{FF2B5EF4-FFF2-40B4-BE49-F238E27FC236}">
                    <a16:creationId xmlns:a16="http://schemas.microsoft.com/office/drawing/2014/main" id="{C1B9CFFC-5163-84E5-DBB6-BF663750824D}"/>
                  </a:ext>
                </a:extLst>
              </p:cNvPr>
              <p:cNvSpPr/>
              <p:nvPr/>
            </p:nvSpPr>
            <p:spPr>
              <a:xfrm>
                <a:off x="4964426" y="4405799"/>
                <a:ext cx="2314227"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Conformity Assessment</a:t>
                </a:r>
              </a:p>
            </p:txBody>
          </p:sp>
          <p:cxnSp>
            <p:nvCxnSpPr>
              <p:cNvPr id="4104" name="Elbow Connector 4103">
                <a:extLst>
                  <a:ext uri="{FF2B5EF4-FFF2-40B4-BE49-F238E27FC236}">
                    <a16:creationId xmlns:a16="http://schemas.microsoft.com/office/drawing/2014/main" id="{5B656719-89C8-5051-47D3-93E4766DD443}"/>
                  </a:ext>
                </a:extLst>
              </p:cNvPr>
              <p:cNvCxnSpPr>
                <a:cxnSpLocks/>
                <a:stCxn id="58" idx="3"/>
                <a:endCxn id="4106" idx="3"/>
              </p:cNvCxnSpPr>
              <p:nvPr/>
            </p:nvCxnSpPr>
            <p:spPr>
              <a:xfrm>
                <a:off x="7266246" y="3271829"/>
                <a:ext cx="19925" cy="2206611"/>
              </a:xfrm>
              <a:prstGeom prst="bentConnector3">
                <a:avLst>
                  <a:gd name="adj1" fmla="val 124730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05" name="Rounded Rectangle 4104">
                <a:extLst>
                  <a:ext uri="{FF2B5EF4-FFF2-40B4-BE49-F238E27FC236}">
                    <a16:creationId xmlns:a16="http://schemas.microsoft.com/office/drawing/2014/main" id="{B842F967-9DE0-FE99-5EFE-E9F3311FBA2C}"/>
                  </a:ext>
                </a:extLst>
              </p:cNvPr>
              <p:cNvSpPr/>
              <p:nvPr/>
            </p:nvSpPr>
            <p:spPr>
              <a:xfrm>
                <a:off x="5370656" y="5384110"/>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100" i="1" dirty="0">
                  <a:solidFill>
                    <a:schemeClr val="accent6">
                      <a:lumMod val="50000"/>
                    </a:schemeClr>
                  </a:solidFill>
                </a:endParaRPr>
              </a:p>
            </p:txBody>
          </p:sp>
          <p:sp>
            <p:nvSpPr>
              <p:cNvPr id="4106" name="Rounded Rectangle 4105">
                <a:extLst>
                  <a:ext uri="{FF2B5EF4-FFF2-40B4-BE49-F238E27FC236}">
                    <a16:creationId xmlns:a16="http://schemas.microsoft.com/office/drawing/2014/main" id="{85E3ECFC-FB65-EDC1-7CEB-AC43FCC230EF}"/>
                  </a:ext>
                </a:extLst>
              </p:cNvPr>
              <p:cNvSpPr/>
              <p:nvPr/>
            </p:nvSpPr>
            <p:spPr>
              <a:xfrm>
                <a:off x="5307740" y="5313666"/>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Criteria / Metrics</a:t>
                </a:r>
              </a:p>
            </p:txBody>
          </p:sp>
          <p:cxnSp>
            <p:nvCxnSpPr>
              <p:cNvPr id="4107" name="Elbow Connector 4106">
                <a:extLst>
                  <a:ext uri="{FF2B5EF4-FFF2-40B4-BE49-F238E27FC236}">
                    <a16:creationId xmlns:a16="http://schemas.microsoft.com/office/drawing/2014/main" id="{A81C1AD0-2E9A-92AA-8866-97A395EA4F75}"/>
                  </a:ext>
                </a:extLst>
              </p:cNvPr>
              <p:cNvCxnSpPr>
                <a:cxnSpLocks/>
                <a:stCxn id="4106" idx="1"/>
              </p:cNvCxnSpPr>
              <p:nvPr/>
            </p:nvCxnSpPr>
            <p:spPr>
              <a:xfrm rot="10800000">
                <a:off x="5092280" y="4756362"/>
                <a:ext cx="215460" cy="72207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0" name="Picture 6" descr="Digital Certificate Icon Vector Images (over 8,400)">
              <a:extLst>
                <a:ext uri="{FF2B5EF4-FFF2-40B4-BE49-F238E27FC236}">
                  <a16:creationId xmlns:a16="http://schemas.microsoft.com/office/drawing/2014/main" id="{7DBA0489-6030-FBF4-D226-F47465C89BC0}"/>
                </a:ext>
              </a:extLst>
            </p:cNvPr>
            <p:cNvPicPr>
              <a:picLocks noChangeAspect="1" noChangeArrowheads="1"/>
            </p:cNvPicPr>
            <p:nvPr/>
          </p:nvPicPr>
          <p:blipFill rotWithShape="1">
            <a:blip r:embed="rId8" cstate="print">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11061650" y="6227572"/>
              <a:ext cx="377128" cy="370873"/>
            </a:xfrm>
            <a:prstGeom prst="ellipse">
              <a:avLst/>
            </a:prstGeom>
            <a:noFill/>
            <a:extLst>
              <a:ext uri="{909E8E84-426E-40DD-AFC4-6F175D3DCCD1}">
                <a14:hiddenFill xmlns:a14="http://schemas.microsoft.com/office/drawing/2010/main">
                  <a:solidFill>
                    <a:srgbClr val="FFFFFF"/>
                  </a:solidFill>
                </a14:hiddenFill>
              </a:ext>
            </a:extLst>
          </p:spPr>
        </p:pic>
        <p:cxnSp>
          <p:nvCxnSpPr>
            <p:cNvPr id="51" name="Straight Arrow Connector 50">
              <a:extLst>
                <a:ext uri="{FF2B5EF4-FFF2-40B4-BE49-F238E27FC236}">
                  <a16:creationId xmlns:a16="http://schemas.microsoft.com/office/drawing/2014/main" id="{EC76EAA4-BF95-192D-DF91-6086C3BA8509}"/>
                </a:ext>
              </a:extLst>
            </p:cNvPr>
            <p:cNvCxnSpPr>
              <a:cxnSpLocks/>
              <a:stCxn id="4111" idx="3"/>
            </p:cNvCxnSpPr>
            <p:nvPr/>
          </p:nvCxnSpPr>
          <p:spPr>
            <a:xfrm>
              <a:off x="7257648" y="4848423"/>
              <a:ext cx="1339212"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C2396F8-9091-4E30-52DD-D402AA29229B}"/>
                </a:ext>
              </a:extLst>
            </p:cNvPr>
            <p:cNvSpPr txBox="1"/>
            <p:nvPr/>
          </p:nvSpPr>
          <p:spPr>
            <a:xfrm>
              <a:off x="7270333" y="4460419"/>
              <a:ext cx="1654710" cy="369332"/>
            </a:xfrm>
            <a:prstGeom prst="rect">
              <a:avLst/>
            </a:prstGeom>
            <a:noFill/>
          </p:spPr>
          <p:txBody>
            <a:bodyPr wrap="square" rtlCol="0">
              <a:spAutoFit/>
            </a:bodyPr>
            <a:lstStyle/>
            <a:p>
              <a:r>
                <a:rPr lang="en-AU" dirty="0"/>
                <a:t>Follow links</a:t>
              </a:r>
            </a:p>
          </p:txBody>
        </p:sp>
        <p:sp>
          <p:nvSpPr>
            <p:cNvPr id="53" name="TextBox 52">
              <a:extLst>
                <a:ext uri="{FF2B5EF4-FFF2-40B4-BE49-F238E27FC236}">
                  <a16:creationId xmlns:a16="http://schemas.microsoft.com/office/drawing/2014/main" id="{268031C2-720F-BAFB-6190-048C405184CF}"/>
                </a:ext>
              </a:extLst>
            </p:cNvPr>
            <p:cNvSpPr txBox="1"/>
            <p:nvPr/>
          </p:nvSpPr>
          <p:spPr>
            <a:xfrm>
              <a:off x="8368537" y="3145736"/>
              <a:ext cx="1028596" cy="584775"/>
            </a:xfrm>
            <a:prstGeom prst="rect">
              <a:avLst/>
            </a:prstGeom>
            <a:noFill/>
          </p:spPr>
          <p:txBody>
            <a:bodyPr wrap="square" rtlCol="0">
              <a:spAutoFit/>
            </a:bodyPr>
            <a:lstStyle/>
            <a:p>
              <a:r>
                <a:rPr lang="en-AU" sz="3200" b="1" dirty="0"/>
                <a:t>Trust</a:t>
              </a:r>
            </a:p>
          </p:txBody>
        </p:sp>
      </p:grpSp>
      <p:grpSp>
        <p:nvGrpSpPr>
          <p:cNvPr id="4108" name="Group 4107">
            <a:extLst>
              <a:ext uri="{FF2B5EF4-FFF2-40B4-BE49-F238E27FC236}">
                <a16:creationId xmlns:a16="http://schemas.microsoft.com/office/drawing/2014/main" id="{439F73D2-03EF-6E61-DFDD-8F6AA0E0F2E3}"/>
              </a:ext>
            </a:extLst>
          </p:cNvPr>
          <p:cNvGrpSpPr/>
          <p:nvPr/>
        </p:nvGrpSpPr>
        <p:grpSpPr>
          <a:xfrm>
            <a:off x="3799678" y="3050915"/>
            <a:ext cx="3686294" cy="3550968"/>
            <a:chOff x="3799678" y="2746268"/>
            <a:chExt cx="3686294" cy="3851363"/>
          </a:xfrm>
        </p:grpSpPr>
        <p:grpSp>
          <p:nvGrpSpPr>
            <p:cNvPr id="4109" name="Group 4108">
              <a:extLst>
                <a:ext uri="{FF2B5EF4-FFF2-40B4-BE49-F238E27FC236}">
                  <a16:creationId xmlns:a16="http://schemas.microsoft.com/office/drawing/2014/main" id="{6E27AA2E-1F65-1C08-8E08-AD3E67FC85A4}"/>
                </a:ext>
              </a:extLst>
            </p:cNvPr>
            <p:cNvGrpSpPr/>
            <p:nvPr/>
          </p:nvGrpSpPr>
          <p:grpSpPr>
            <a:xfrm>
              <a:off x="4227971" y="3247292"/>
              <a:ext cx="3258001" cy="3350339"/>
              <a:chOff x="4145910" y="2120404"/>
              <a:chExt cx="3329772" cy="4224549"/>
            </a:xfrm>
          </p:grpSpPr>
          <p:sp>
            <p:nvSpPr>
              <p:cNvPr id="4111" name="Rounded Rectangle 4110">
                <a:extLst>
                  <a:ext uri="{FF2B5EF4-FFF2-40B4-BE49-F238E27FC236}">
                    <a16:creationId xmlns:a16="http://schemas.microsoft.com/office/drawing/2014/main" id="{4E80E102-C3FC-7914-E88F-CB738E3904A4}"/>
                  </a:ext>
                </a:extLst>
              </p:cNvPr>
              <p:cNvSpPr/>
              <p:nvPr/>
            </p:nvSpPr>
            <p:spPr>
              <a:xfrm>
                <a:off x="4145910" y="2120404"/>
                <a:ext cx="3096418" cy="4037834"/>
              </a:xfrm>
              <a:prstGeom prst="roundRect">
                <a:avLst>
                  <a:gd name="adj" fmla="val 4449"/>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2" name="Rounded Rectangle 4111">
                <a:extLst>
                  <a:ext uri="{FF2B5EF4-FFF2-40B4-BE49-F238E27FC236}">
                    <a16:creationId xmlns:a16="http://schemas.microsoft.com/office/drawing/2014/main" id="{A52673CE-557B-B2B5-A9E9-D5B87B22E7FC}"/>
                  </a:ext>
                </a:extLst>
              </p:cNvPr>
              <p:cNvSpPr/>
              <p:nvPr/>
            </p:nvSpPr>
            <p:spPr>
              <a:xfrm>
                <a:off x="4529551" y="3425298"/>
                <a:ext cx="2328814"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Product Information</a:t>
                </a:r>
              </a:p>
            </p:txBody>
          </p:sp>
          <p:sp>
            <p:nvSpPr>
              <p:cNvPr id="4113" name="Rounded Rectangle 4112">
                <a:extLst>
                  <a:ext uri="{FF2B5EF4-FFF2-40B4-BE49-F238E27FC236}">
                    <a16:creationId xmlns:a16="http://schemas.microsoft.com/office/drawing/2014/main" id="{5D43C488-1A1D-0D14-35E2-3C24DAE9751D}"/>
                  </a:ext>
                </a:extLst>
              </p:cNvPr>
              <p:cNvSpPr/>
              <p:nvPr/>
            </p:nvSpPr>
            <p:spPr>
              <a:xfrm>
                <a:off x="4867526" y="3836048"/>
                <a:ext cx="1990839"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Provenance Data</a:t>
                </a:r>
              </a:p>
            </p:txBody>
          </p:sp>
          <p:sp>
            <p:nvSpPr>
              <p:cNvPr id="4114" name="Rounded Rectangle 4113">
                <a:extLst>
                  <a:ext uri="{FF2B5EF4-FFF2-40B4-BE49-F238E27FC236}">
                    <a16:creationId xmlns:a16="http://schemas.microsoft.com/office/drawing/2014/main" id="{C4FEED49-AC9F-655A-3CE0-CE54FBF95B63}"/>
                  </a:ext>
                </a:extLst>
              </p:cNvPr>
              <p:cNvSpPr/>
              <p:nvPr/>
            </p:nvSpPr>
            <p:spPr>
              <a:xfrm>
                <a:off x="4541959" y="5212873"/>
                <a:ext cx="2328813"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Item/Batch Data</a:t>
                </a:r>
              </a:p>
            </p:txBody>
          </p:sp>
          <p:sp>
            <p:nvSpPr>
              <p:cNvPr id="4115" name="Rounded Rectangle 4114">
                <a:extLst>
                  <a:ext uri="{FF2B5EF4-FFF2-40B4-BE49-F238E27FC236}">
                    <a16:creationId xmlns:a16="http://schemas.microsoft.com/office/drawing/2014/main" id="{6500B5DC-9987-7397-DA24-0EA361A36250}"/>
                  </a:ext>
                </a:extLst>
              </p:cNvPr>
              <p:cNvSpPr/>
              <p:nvPr/>
            </p:nvSpPr>
            <p:spPr>
              <a:xfrm>
                <a:off x="4877718" y="2541928"/>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Organisation</a:t>
                </a:r>
              </a:p>
            </p:txBody>
          </p:sp>
          <p:sp>
            <p:nvSpPr>
              <p:cNvPr id="4116" name="Rounded Rectangle 4115">
                <a:extLst>
                  <a:ext uri="{FF2B5EF4-FFF2-40B4-BE49-F238E27FC236}">
                    <a16:creationId xmlns:a16="http://schemas.microsoft.com/office/drawing/2014/main" id="{C7422CC1-C690-C986-DC05-6F3F5ACBD053}"/>
                  </a:ext>
                </a:extLst>
              </p:cNvPr>
              <p:cNvSpPr/>
              <p:nvPr/>
            </p:nvSpPr>
            <p:spPr>
              <a:xfrm>
                <a:off x="4877717" y="2981484"/>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Facility Data</a:t>
                </a:r>
              </a:p>
            </p:txBody>
          </p:sp>
          <p:sp>
            <p:nvSpPr>
              <p:cNvPr id="4117" name="TextBox 4116">
                <a:extLst>
                  <a:ext uri="{FF2B5EF4-FFF2-40B4-BE49-F238E27FC236}">
                    <a16:creationId xmlns:a16="http://schemas.microsoft.com/office/drawing/2014/main" id="{F4F419E7-2538-10BC-E21E-BA4F27EB7AC2}"/>
                  </a:ext>
                </a:extLst>
              </p:cNvPr>
              <p:cNvSpPr txBox="1"/>
              <p:nvPr/>
            </p:nvSpPr>
            <p:spPr>
              <a:xfrm>
                <a:off x="4454569" y="2146755"/>
                <a:ext cx="2533229" cy="457583"/>
              </a:xfrm>
              <a:prstGeom prst="rect">
                <a:avLst/>
              </a:prstGeom>
              <a:noFill/>
            </p:spPr>
            <p:txBody>
              <a:bodyPr wrap="none" rtlCol="0">
                <a:spAutoFit/>
              </a:bodyPr>
              <a:lstStyle/>
              <a:p>
                <a:pPr algn="ctr"/>
                <a:r>
                  <a:rPr lang="en-AU" b="1" dirty="0">
                    <a:solidFill>
                      <a:schemeClr val="bg1"/>
                    </a:solidFill>
                  </a:rPr>
                  <a:t>Digital Product Passport</a:t>
                </a:r>
              </a:p>
            </p:txBody>
          </p:sp>
          <p:cxnSp>
            <p:nvCxnSpPr>
              <p:cNvPr id="4118" name="Elbow Connector 4117">
                <a:extLst>
                  <a:ext uri="{FF2B5EF4-FFF2-40B4-BE49-F238E27FC236}">
                    <a16:creationId xmlns:a16="http://schemas.microsoft.com/office/drawing/2014/main" id="{6B289167-42C6-68F9-5DBD-E04AF084B444}"/>
                  </a:ext>
                </a:extLst>
              </p:cNvPr>
              <p:cNvCxnSpPr>
                <a:cxnSpLocks/>
                <a:stCxn id="4115" idx="1"/>
              </p:cNvCxnSpPr>
              <p:nvPr/>
            </p:nvCxnSpPr>
            <p:spPr>
              <a:xfrm rot="10800000" flipV="1">
                <a:off x="4681167" y="2706702"/>
                <a:ext cx="196552" cy="718593"/>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9" name="Elbow Connector 4118">
                <a:extLst>
                  <a:ext uri="{FF2B5EF4-FFF2-40B4-BE49-F238E27FC236}">
                    <a16:creationId xmlns:a16="http://schemas.microsoft.com/office/drawing/2014/main" id="{CAABBF7E-7316-950B-77E4-E908B991E572}"/>
                  </a:ext>
                </a:extLst>
              </p:cNvPr>
              <p:cNvCxnSpPr>
                <a:cxnSpLocks/>
                <a:stCxn id="4116" idx="1"/>
              </p:cNvCxnSpPr>
              <p:nvPr/>
            </p:nvCxnSpPr>
            <p:spPr>
              <a:xfrm rot="10800000" flipV="1">
                <a:off x="4681165" y="3146259"/>
                <a:ext cx="196552" cy="32954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0" name="Elbow Connector 4119">
                <a:extLst>
                  <a:ext uri="{FF2B5EF4-FFF2-40B4-BE49-F238E27FC236}">
                    <a16:creationId xmlns:a16="http://schemas.microsoft.com/office/drawing/2014/main" id="{C98D3292-D1A5-BB56-C360-CFFD566243C7}"/>
                  </a:ext>
                </a:extLst>
              </p:cNvPr>
              <p:cNvCxnSpPr>
                <a:cxnSpLocks/>
                <a:stCxn id="4113" idx="1"/>
              </p:cNvCxnSpPr>
              <p:nvPr/>
            </p:nvCxnSpPr>
            <p:spPr>
              <a:xfrm rot="10800000">
                <a:off x="4666389" y="3673283"/>
                <a:ext cx="201136" cy="327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2" name="Elbow Connector 4121">
                <a:extLst>
                  <a:ext uri="{FF2B5EF4-FFF2-40B4-BE49-F238E27FC236}">
                    <a16:creationId xmlns:a16="http://schemas.microsoft.com/office/drawing/2014/main" id="{0FE66317-CB49-F3FD-9A5C-3A317161AA38}"/>
                  </a:ext>
                </a:extLst>
              </p:cNvPr>
              <p:cNvCxnSpPr>
                <a:cxnSpLocks/>
                <a:stCxn id="4114" idx="1"/>
                <a:endCxn id="4112" idx="1"/>
              </p:cNvCxnSpPr>
              <p:nvPr/>
            </p:nvCxnSpPr>
            <p:spPr>
              <a:xfrm rot="10800000">
                <a:off x="4529551" y="3590072"/>
                <a:ext cx="12408" cy="1787576"/>
              </a:xfrm>
              <a:prstGeom prst="bentConnector3">
                <a:avLst>
                  <a:gd name="adj1" fmla="val 2224865"/>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3" name="Elbow Connector 4122">
                <a:extLst>
                  <a:ext uri="{FF2B5EF4-FFF2-40B4-BE49-F238E27FC236}">
                    <a16:creationId xmlns:a16="http://schemas.microsoft.com/office/drawing/2014/main" id="{0DB7BA1E-EE8F-81D7-149A-2E40F439D79F}"/>
                  </a:ext>
                </a:extLst>
              </p:cNvPr>
              <p:cNvCxnSpPr>
                <a:cxnSpLocks/>
                <a:stCxn id="4127" idx="1"/>
              </p:cNvCxnSpPr>
              <p:nvPr/>
            </p:nvCxnSpPr>
            <p:spPr>
              <a:xfrm rot="10800000">
                <a:off x="4690808" y="5460318"/>
                <a:ext cx="201534" cy="32954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4" name="Elbow Connector 4123">
                <a:extLst>
                  <a:ext uri="{FF2B5EF4-FFF2-40B4-BE49-F238E27FC236}">
                    <a16:creationId xmlns:a16="http://schemas.microsoft.com/office/drawing/2014/main" id="{E6C13AF8-9C1E-C7C8-40A0-CB0CC5D8F54B}"/>
                  </a:ext>
                </a:extLst>
              </p:cNvPr>
              <p:cNvCxnSpPr>
                <a:cxnSpLocks/>
                <a:stCxn id="4129" idx="1"/>
              </p:cNvCxnSpPr>
              <p:nvPr/>
            </p:nvCxnSpPr>
            <p:spPr>
              <a:xfrm rot="10800000">
                <a:off x="4695589" y="4656874"/>
                <a:ext cx="201135" cy="24993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5" name="Elbow Connector 4124">
                <a:extLst>
                  <a:ext uri="{FF2B5EF4-FFF2-40B4-BE49-F238E27FC236}">
                    <a16:creationId xmlns:a16="http://schemas.microsoft.com/office/drawing/2014/main" id="{22C9C525-9C84-C39B-AEA3-478738D696C0}"/>
                  </a:ext>
                </a:extLst>
              </p:cNvPr>
              <p:cNvCxnSpPr>
                <a:cxnSpLocks/>
                <a:stCxn id="4131" idx="1"/>
                <a:endCxn id="4112" idx="1"/>
              </p:cNvCxnSpPr>
              <p:nvPr/>
            </p:nvCxnSpPr>
            <p:spPr>
              <a:xfrm rot="10800000">
                <a:off x="4529552" y="3590072"/>
                <a:ext cx="26994" cy="854932"/>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26" name="Rounded Rectangle 4125">
                <a:extLst>
                  <a:ext uri="{FF2B5EF4-FFF2-40B4-BE49-F238E27FC236}">
                    <a16:creationId xmlns:a16="http://schemas.microsoft.com/office/drawing/2014/main" id="{8BA8E407-6050-DBE4-A64B-402A9D85D096}"/>
                  </a:ext>
                </a:extLst>
              </p:cNvPr>
              <p:cNvSpPr/>
              <p:nvPr/>
            </p:nvSpPr>
            <p:spPr>
              <a:xfrm>
                <a:off x="4961345" y="568537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4127" name="Rounded Rectangle 4126">
                <a:extLst>
                  <a:ext uri="{FF2B5EF4-FFF2-40B4-BE49-F238E27FC236}">
                    <a16:creationId xmlns:a16="http://schemas.microsoft.com/office/drawing/2014/main" id="{8C63B01D-2CE4-5DCF-9905-C93E92F7E1E7}"/>
                  </a:ext>
                </a:extLst>
              </p:cNvPr>
              <p:cNvSpPr/>
              <p:nvPr/>
            </p:nvSpPr>
            <p:spPr>
              <a:xfrm>
                <a:off x="4892341" y="562508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Traceability Events</a:t>
                </a:r>
              </a:p>
            </p:txBody>
          </p:sp>
          <p:sp>
            <p:nvSpPr>
              <p:cNvPr id="4128" name="Rounded Rectangle 4127">
                <a:extLst>
                  <a:ext uri="{FF2B5EF4-FFF2-40B4-BE49-F238E27FC236}">
                    <a16:creationId xmlns:a16="http://schemas.microsoft.com/office/drawing/2014/main" id="{C30B277C-CEE3-A098-8DF8-9697D44BB2FF}"/>
                  </a:ext>
                </a:extLst>
              </p:cNvPr>
              <p:cNvSpPr/>
              <p:nvPr/>
            </p:nvSpPr>
            <p:spPr>
              <a:xfrm>
                <a:off x="4959639" y="4812474"/>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4129" name="Rounded Rectangle 4128">
                <a:extLst>
                  <a:ext uri="{FF2B5EF4-FFF2-40B4-BE49-F238E27FC236}">
                    <a16:creationId xmlns:a16="http://schemas.microsoft.com/office/drawing/2014/main" id="{B5DAA343-D4EA-07D0-1444-BB8ED816E5A5}"/>
                  </a:ext>
                </a:extLst>
              </p:cNvPr>
              <p:cNvSpPr/>
              <p:nvPr/>
            </p:nvSpPr>
            <p:spPr>
              <a:xfrm>
                <a:off x="4896723" y="4742030"/>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ESG Metric Value</a:t>
                </a:r>
              </a:p>
            </p:txBody>
          </p:sp>
          <p:sp>
            <p:nvSpPr>
              <p:cNvPr id="4130" name="Rounded Rectangle 4129">
                <a:extLst>
                  <a:ext uri="{FF2B5EF4-FFF2-40B4-BE49-F238E27FC236}">
                    <a16:creationId xmlns:a16="http://schemas.microsoft.com/office/drawing/2014/main" id="{AD8EE3DA-6A19-8A89-9E04-C44F8B666F60}"/>
                  </a:ext>
                </a:extLst>
              </p:cNvPr>
              <p:cNvSpPr/>
              <p:nvPr/>
            </p:nvSpPr>
            <p:spPr>
              <a:xfrm>
                <a:off x="4617734" y="4346152"/>
                <a:ext cx="2314227"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200" i="1" dirty="0">
                  <a:solidFill>
                    <a:schemeClr val="accent6">
                      <a:lumMod val="50000"/>
                    </a:schemeClr>
                  </a:solidFill>
                </a:endParaRPr>
              </a:p>
            </p:txBody>
          </p:sp>
          <p:sp>
            <p:nvSpPr>
              <p:cNvPr id="4131" name="Rounded Rectangle 4130">
                <a:extLst>
                  <a:ext uri="{FF2B5EF4-FFF2-40B4-BE49-F238E27FC236}">
                    <a16:creationId xmlns:a16="http://schemas.microsoft.com/office/drawing/2014/main" id="{7A6FE743-E35E-A84D-9D8C-3958C451C52E}"/>
                  </a:ext>
                </a:extLst>
              </p:cNvPr>
              <p:cNvSpPr/>
              <p:nvPr/>
            </p:nvSpPr>
            <p:spPr>
              <a:xfrm>
                <a:off x="4556545" y="4280229"/>
                <a:ext cx="2314227"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400" dirty="0">
                    <a:solidFill>
                      <a:schemeClr val="accent6">
                        <a:lumMod val="50000"/>
                      </a:schemeClr>
                    </a:solidFill>
                  </a:rPr>
                  <a:t>Sustainability Claims</a:t>
                </a:r>
              </a:p>
            </p:txBody>
          </p:sp>
          <p:cxnSp>
            <p:nvCxnSpPr>
              <p:cNvPr id="4132" name="Elbow Connector 4131">
                <a:extLst>
                  <a:ext uri="{FF2B5EF4-FFF2-40B4-BE49-F238E27FC236}">
                    <a16:creationId xmlns:a16="http://schemas.microsoft.com/office/drawing/2014/main" id="{B6BB40D4-404B-FBE3-FA15-9FEC7F0805B6}"/>
                  </a:ext>
                </a:extLst>
              </p:cNvPr>
              <p:cNvCxnSpPr>
                <a:cxnSpLocks/>
              </p:cNvCxnSpPr>
              <p:nvPr/>
            </p:nvCxnSpPr>
            <p:spPr>
              <a:xfrm>
                <a:off x="6865055" y="3182491"/>
                <a:ext cx="66906" cy="1240606"/>
              </a:xfrm>
              <a:prstGeom prst="bentConnector3">
                <a:avLst>
                  <a:gd name="adj1" fmla="val 382031"/>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133" name="Picture 6" descr="Digital Certificate Icon Vector Images (over 8,400)">
                <a:extLst>
                  <a:ext uri="{FF2B5EF4-FFF2-40B4-BE49-F238E27FC236}">
                    <a16:creationId xmlns:a16="http://schemas.microsoft.com/office/drawing/2014/main" id="{483CB63A-1E47-970A-5003-BF2D81EA3E9D}"/>
                  </a:ext>
                </a:extLst>
              </p:cNvPr>
              <p:cNvPicPr>
                <a:picLocks noChangeAspect="1" noChangeArrowheads="1"/>
              </p:cNvPicPr>
              <p:nvPr/>
            </p:nvPicPr>
            <p:blipFill rotWithShape="1">
              <a:blip r:embed="rId8" cstate="print">
                <a:duotone>
                  <a:schemeClr val="accent6">
                    <a:shade val="45000"/>
                    <a:satMod val="135000"/>
                  </a:schemeClr>
                  <a:prstClr val="white"/>
                </a:duotone>
                <a:extLst>
                  <a:ext uri="{28A0092B-C50C-407E-A947-70E740481C1C}">
                    <a14:useLocalDpi xmlns:a14="http://schemas.microsoft.com/office/drawing/2010/main"/>
                  </a:ext>
                </a:extLst>
              </a:blip>
              <a:srcRect/>
              <a:stretch/>
            </p:blipFill>
            <p:spPr bwMode="auto">
              <a:xfrm>
                <a:off x="6955167" y="5823987"/>
                <a:ext cx="520515" cy="520966"/>
              </a:xfrm>
              <a:prstGeom prst="ellipse">
                <a:avLst/>
              </a:prstGeom>
              <a:noFill/>
              <a:extLst>
                <a:ext uri="{909E8E84-426E-40DD-AFC4-6F175D3DCCD1}">
                  <a14:hiddenFill xmlns:a14="http://schemas.microsoft.com/office/drawing/2010/main">
                    <a:solidFill>
                      <a:srgbClr val="FFFFFF"/>
                    </a:solidFill>
                  </a14:hiddenFill>
                </a:ext>
              </a:extLst>
            </p:spPr>
          </p:pic>
        </p:grpSp>
        <p:sp>
          <p:nvSpPr>
            <p:cNvPr id="4110" name="TextBox 4109">
              <a:extLst>
                <a:ext uri="{FF2B5EF4-FFF2-40B4-BE49-F238E27FC236}">
                  <a16:creationId xmlns:a16="http://schemas.microsoft.com/office/drawing/2014/main" id="{8BE79D42-FFCD-E1AB-94FE-7DA059166EEC}"/>
                </a:ext>
              </a:extLst>
            </p:cNvPr>
            <p:cNvSpPr txBox="1"/>
            <p:nvPr/>
          </p:nvSpPr>
          <p:spPr>
            <a:xfrm>
              <a:off x="3799678" y="2746268"/>
              <a:ext cx="2246551" cy="523220"/>
            </a:xfrm>
            <a:prstGeom prst="rect">
              <a:avLst/>
            </a:prstGeom>
            <a:noFill/>
          </p:spPr>
          <p:txBody>
            <a:bodyPr wrap="square" rtlCol="0">
              <a:spAutoFit/>
            </a:bodyPr>
            <a:lstStyle/>
            <a:p>
              <a:r>
                <a:rPr lang="en-AU" sz="2800" b="1" dirty="0"/>
                <a:t>Transparency</a:t>
              </a:r>
            </a:p>
          </p:txBody>
        </p:sp>
      </p:grpSp>
      <p:sp>
        <p:nvSpPr>
          <p:cNvPr id="4134" name="TextBox 4133">
            <a:extLst>
              <a:ext uri="{FF2B5EF4-FFF2-40B4-BE49-F238E27FC236}">
                <a16:creationId xmlns:a16="http://schemas.microsoft.com/office/drawing/2014/main" id="{FA0CD45D-21BF-B8AF-98A4-C154F73AC0BD}"/>
              </a:ext>
            </a:extLst>
          </p:cNvPr>
          <p:cNvSpPr txBox="1"/>
          <p:nvPr/>
        </p:nvSpPr>
        <p:spPr>
          <a:xfrm>
            <a:off x="488414" y="1037118"/>
            <a:ext cx="11526026" cy="830997"/>
          </a:xfrm>
          <a:prstGeom prst="rect">
            <a:avLst/>
          </a:prstGeom>
          <a:noFill/>
        </p:spPr>
        <p:txBody>
          <a:bodyPr wrap="square" rtlCol="0">
            <a:spAutoFit/>
          </a:bodyPr>
          <a:lstStyle/>
          <a:p>
            <a:r>
              <a:rPr lang="en-AU" sz="2400" dirty="0"/>
              <a:t>Issue a DPP for each product you ship and optionally attach conformity credentials and traceability events. Make the data discoverable from the product ID. </a:t>
            </a:r>
          </a:p>
        </p:txBody>
      </p:sp>
      <p:grpSp>
        <p:nvGrpSpPr>
          <p:cNvPr id="4147" name="Group 4146">
            <a:extLst>
              <a:ext uri="{FF2B5EF4-FFF2-40B4-BE49-F238E27FC236}">
                <a16:creationId xmlns:a16="http://schemas.microsoft.com/office/drawing/2014/main" id="{BB2BB261-CD09-2A91-B9C0-338C70C691F2}"/>
              </a:ext>
            </a:extLst>
          </p:cNvPr>
          <p:cNvGrpSpPr/>
          <p:nvPr/>
        </p:nvGrpSpPr>
        <p:grpSpPr>
          <a:xfrm>
            <a:off x="525268" y="3809445"/>
            <a:ext cx="2520508" cy="2636906"/>
            <a:chOff x="525268" y="3809445"/>
            <a:chExt cx="2520508" cy="2636906"/>
          </a:xfrm>
        </p:grpSpPr>
        <p:sp>
          <p:nvSpPr>
            <p:cNvPr id="4" name="Rounded Rectangle 3">
              <a:extLst>
                <a:ext uri="{FF2B5EF4-FFF2-40B4-BE49-F238E27FC236}">
                  <a16:creationId xmlns:a16="http://schemas.microsoft.com/office/drawing/2014/main" id="{5EA7C013-47B1-65E6-96E3-38F782DC2C44}"/>
                </a:ext>
              </a:extLst>
            </p:cNvPr>
            <p:cNvSpPr/>
            <p:nvPr/>
          </p:nvSpPr>
          <p:spPr>
            <a:xfrm>
              <a:off x="525268" y="3809445"/>
              <a:ext cx="2385576" cy="2561330"/>
            </a:xfrm>
            <a:prstGeom prst="roundRect">
              <a:avLst>
                <a:gd name="adj" fmla="val 4449"/>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5" name="Rounded Rectangle 4">
              <a:extLst>
                <a:ext uri="{FF2B5EF4-FFF2-40B4-BE49-F238E27FC236}">
                  <a16:creationId xmlns:a16="http://schemas.microsoft.com/office/drawing/2014/main" id="{92D9A6A6-2935-6088-A5EC-71508F96DB95}"/>
                </a:ext>
              </a:extLst>
            </p:cNvPr>
            <p:cNvSpPr/>
            <p:nvPr/>
          </p:nvSpPr>
          <p:spPr>
            <a:xfrm>
              <a:off x="708878" y="6105615"/>
              <a:ext cx="1376469" cy="20155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Party ID</a:t>
              </a:r>
            </a:p>
          </p:txBody>
        </p:sp>
        <p:sp>
          <p:nvSpPr>
            <p:cNvPr id="6" name="Rounded Rectangle 5">
              <a:extLst>
                <a:ext uri="{FF2B5EF4-FFF2-40B4-BE49-F238E27FC236}">
                  <a16:creationId xmlns:a16="http://schemas.microsoft.com/office/drawing/2014/main" id="{30FF35D5-9A08-64E7-CDA9-0C07DB7D65FE}"/>
                </a:ext>
              </a:extLst>
            </p:cNvPr>
            <p:cNvSpPr/>
            <p:nvPr/>
          </p:nvSpPr>
          <p:spPr>
            <a:xfrm>
              <a:off x="700602" y="5560030"/>
              <a:ext cx="1386707" cy="20155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Product ID</a:t>
              </a:r>
            </a:p>
          </p:txBody>
        </p:sp>
        <p:sp>
          <p:nvSpPr>
            <p:cNvPr id="7" name="Rounded Rectangle 6">
              <a:extLst>
                <a:ext uri="{FF2B5EF4-FFF2-40B4-BE49-F238E27FC236}">
                  <a16:creationId xmlns:a16="http://schemas.microsoft.com/office/drawing/2014/main" id="{9F75F46D-E874-FD2C-5506-18E4E645516C}"/>
                </a:ext>
              </a:extLst>
            </p:cNvPr>
            <p:cNvSpPr/>
            <p:nvPr/>
          </p:nvSpPr>
          <p:spPr>
            <a:xfrm>
              <a:off x="708878" y="5832823"/>
              <a:ext cx="1386707" cy="20155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Location ID</a:t>
              </a:r>
            </a:p>
          </p:txBody>
        </p:sp>
        <p:sp>
          <p:nvSpPr>
            <p:cNvPr id="8" name="TextBox 7">
              <a:extLst>
                <a:ext uri="{FF2B5EF4-FFF2-40B4-BE49-F238E27FC236}">
                  <a16:creationId xmlns:a16="http://schemas.microsoft.com/office/drawing/2014/main" id="{6AF153C3-BA63-F5CC-A983-D352F957320C}"/>
                </a:ext>
              </a:extLst>
            </p:cNvPr>
            <p:cNvSpPr txBox="1"/>
            <p:nvPr/>
          </p:nvSpPr>
          <p:spPr>
            <a:xfrm>
              <a:off x="945396" y="3832166"/>
              <a:ext cx="1596912" cy="261610"/>
            </a:xfrm>
            <a:prstGeom prst="rect">
              <a:avLst/>
            </a:prstGeom>
            <a:noFill/>
          </p:spPr>
          <p:txBody>
            <a:bodyPr wrap="none" rtlCol="0">
              <a:spAutoFit/>
            </a:bodyPr>
            <a:lstStyle/>
            <a:p>
              <a:pPr algn="ctr"/>
              <a:r>
                <a:rPr lang="en-AU" sz="1100" b="1" dirty="0">
                  <a:solidFill>
                    <a:schemeClr val="bg1"/>
                  </a:solidFill>
                </a:rPr>
                <a:t>UNTP Traceability Event</a:t>
              </a:r>
            </a:p>
          </p:txBody>
        </p:sp>
        <p:cxnSp>
          <p:nvCxnSpPr>
            <p:cNvPr id="9" name="Elbow Connector 8">
              <a:extLst>
                <a:ext uri="{FF2B5EF4-FFF2-40B4-BE49-F238E27FC236}">
                  <a16:creationId xmlns:a16="http://schemas.microsoft.com/office/drawing/2014/main" id="{21146EC1-5425-0D3B-438C-BEA76E3A19A3}"/>
                </a:ext>
              </a:extLst>
            </p:cNvPr>
            <p:cNvCxnSpPr>
              <a:cxnSpLocks/>
              <a:stCxn id="7" idx="3"/>
            </p:cNvCxnSpPr>
            <p:nvPr/>
          </p:nvCxnSpPr>
          <p:spPr>
            <a:xfrm flipV="1">
              <a:off x="2095585" y="5444396"/>
              <a:ext cx="344920" cy="48920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E6B980FD-FD3B-D56F-9835-C353A061AC29}"/>
                </a:ext>
              </a:extLst>
            </p:cNvPr>
            <p:cNvCxnSpPr>
              <a:cxnSpLocks/>
              <a:stCxn id="6" idx="3"/>
            </p:cNvCxnSpPr>
            <p:nvPr/>
          </p:nvCxnSpPr>
          <p:spPr>
            <a:xfrm flipV="1">
              <a:off x="2087310" y="5458440"/>
              <a:ext cx="236891" cy="20237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21" name="Rounded Rectangle 4120">
              <a:extLst>
                <a:ext uri="{FF2B5EF4-FFF2-40B4-BE49-F238E27FC236}">
                  <a16:creationId xmlns:a16="http://schemas.microsoft.com/office/drawing/2014/main" id="{EDB6F271-6196-C12F-FF14-BD64CC0AE4F2}"/>
                </a:ext>
              </a:extLst>
            </p:cNvPr>
            <p:cNvSpPr/>
            <p:nvPr/>
          </p:nvSpPr>
          <p:spPr>
            <a:xfrm>
              <a:off x="660732" y="4379745"/>
              <a:ext cx="2094188" cy="1109052"/>
            </a:xfrm>
            <a:prstGeom prst="roundRect">
              <a:avLst>
                <a:gd name="adj" fmla="val 3899"/>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pPr algn="ctr"/>
              <a:r>
                <a:rPr lang="en-AU" sz="1000" b="1" dirty="0">
                  <a:solidFill>
                    <a:schemeClr val="accent6">
                      <a:lumMod val="50000"/>
                    </a:schemeClr>
                  </a:solidFill>
                </a:rPr>
                <a:t>Event types</a:t>
              </a:r>
            </a:p>
          </p:txBody>
        </p:sp>
        <p:pic>
          <p:nvPicPr>
            <p:cNvPr id="4136" name="Picture 6" descr="Digital Certificate Icon Vector Images (over 8,400)">
              <a:extLst>
                <a:ext uri="{FF2B5EF4-FFF2-40B4-BE49-F238E27FC236}">
                  <a16:creationId xmlns:a16="http://schemas.microsoft.com/office/drawing/2014/main" id="{1A462A6A-CA58-4198-13F4-82B01C65A08B}"/>
                </a:ext>
              </a:extLst>
            </p:cNvPr>
            <p:cNvPicPr>
              <a:picLocks noChangeAspect="1" noChangeArrowheads="1"/>
            </p:cNvPicPr>
            <p:nvPr/>
          </p:nvPicPr>
          <p:blipFill rotWithShape="1">
            <a:blip r:embed="rId9" cstate="print">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2703711" y="6189227"/>
              <a:ext cx="342065" cy="257124"/>
            </a:xfrm>
            <a:prstGeom prst="ellipse">
              <a:avLst/>
            </a:prstGeom>
            <a:noFill/>
            <a:extLst>
              <a:ext uri="{909E8E84-426E-40DD-AFC4-6F175D3DCCD1}">
                <a14:hiddenFill xmlns:a14="http://schemas.microsoft.com/office/drawing/2010/main">
                  <a:solidFill>
                    <a:srgbClr val="FFFFFF"/>
                  </a:solidFill>
                </a14:hiddenFill>
              </a:ext>
            </a:extLst>
          </p:spPr>
        </p:pic>
        <p:cxnSp>
          <p:nvCxnSpPr>
            <p:cNvPr id="4137" name="Elbow Connector 4136">
              <a:extLst>
                <a:ext uri="{FF2B5EF4-FFF2-40B4-BE49-F238E27FC236}">
                  <a16:creationId xmlns:a16="http://schemas.microsoft.com/office/drawing/2014/main" id="{509CDF23-EA23-95E8-27F6-C437D10FC225}"/>
                </a:ext>
              </a:extLst>
            </p:cNvPr>
            <p:cNvCxnSpPr>
              <a:cxnSpLocks/>
              <a:stCxn id="5" idx="3"/>
            </p:cNvCxnSpPr>
            <p:nvPr/>
          </p:nvCxnSpPr>
          <p:spPr>
            <a:xfrm flipV="1">
              <a:off x="2085347" y="5458440"/>
              <a:ext cx="486041" cy="747954"/>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38" name="Group 4137">
              <a:extLst>
                <a:ext uri="{FF2B5EF4-FFF2-40B4-BE49-F238E27FC236}">
                  <a16:creationId xmlns:a16="http://schemas.microsoft.com/office/drawing/2014/main" id="{A2DBA1A3-A1A7-F11D-67FD-E067945892C6}"/>
                </a:ext>
              </a:extLst>
            </p:cNvPr>
            <p:cNvGrpSpPr/>
            <p:nvPr/>
          </p:nvGrpSpPr>
          <p:grpSpPr>
            <a:xfrm rot="16200000">
              <a:off x="1259758" y="4020698"/>
              <a:ext cx="896136" cy="1958255"/>
              <a:chOff x="8525706" y="2443522"/>
              <a:chExt cx="2721457" cy="1703697"/>
            </a:xfrm>
          </p:grpSpPr>
          <p:sp>
            <p:nvSpPr>
              <p:cNvPr id="4142" name="Rounded Rectangle 4141">
                <a:extLst>
                  <a:ext uri="{FF2B5EF4-FFF2-40B4-BE49-F238E27FC236}">
                    <a16:creationId xmlns:a16="http://schemas.microsoft.com/office/drawing/2014/main" id="{D35E9359-A0FF-3DBE-B881-A45490E321FB}"/>
                  </a:ext>
                </a:extLst>
              </p:cNvPr>
              <p:cNvSpPr/>
              <p:nvPr/>
            </p:nvSpPr>
            <p:spPr>
              <a:xfrm rot="5400000">
                <a:off x="9036478" y="3056640"/>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dirty="0">
                    <a:solidFill>
                      <a:schemeClr val="accent6">
                        <a:lumMod val="50000"/>
                      </a:schemeClr>
                    </a:solidFill>
                  </a:rPr>
                  <a:t>T</a:t>
                </a:r>
                <a:r>
                  <a:rPr lang="en-AU" sz="1050" b="1" dirty="0">
                    <a:solidFill>
                      <a:schemeClr val="accent6">
                        <a:lumMod val="50000"/>
                      </a:schemeClr>
                    </a:solidFill>
                  </a:rPr>
                  <a:t>ransformation</a:t>
                </a:r>
                <a:r>
                  <a:rPr lang="en-AU" sz="1050" dirty="0">
                    <a:solidFill>
                      <a:schemeClr val="accent6">
                        <a:lumMod val="50000"/>
                      </a:schemeClr>
                    </a:solidFill>
                  </a:rPr>
                  <a:t> </a:t>
                </a:r>
                <a:r>
                  <a:rPr lang="en-AU" sz="1050" i="1" dirty="0">
                    <a:solidFill>
                      <a:schemeClr val="accent6">
                        <a:lumMod val="50000"/>
                      </a:schemeClr>
                    </a:solidFill>
                  </a:rPr>
                  <a:t>(manufacture,..)</a:t>
                </a:r>
              </a:p>
            </p:txBody>
          </p:sp>
          <p:sp>
            <p:nvSpPr>
              <p:cNvPr id="4143" name="Rounded Rectangle 4142">
                <a:extLst>
                  <a:ext uri="{FF2B5EF4-FFF2-40B4-BE49-F238E27FC236}">
                    <a16:creationId xmlns:a16="http://schemas.microsoft.com/office/drawing/2014/main" id="{89DE4D12-A504-2D8D-B7AA-B80EB4078988}"/>
                  </a:ext>
                </a:extLst>
              </p:cNvPr>
              <p:cNvSpPr/>
              <p:nvPr/>
            </p:nvSpPr>
            <p:spPr>
              <a:xfrm rot="5400000">
                <a:off x="9598276" y="3060129"/>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b="1" dirty="0">
                    <a:solidFill>
                      <a:schemeClr val="accent6">
                        <a:lumMod val="50000"/>
                      </a:schemeClr>
                    </a:solidFill>
                  </a:rPr>
                  <a:t>Transaction</a:t>
                </a:r>
                <a:r>
                  <a:rPr lang="en-AU" sz="1050" dirty="0">
                    <a:solidFill>
                      <a:schemeClr val="accent6">
                        <a:lumMod val="50000"/>
                      </a:schemeClr>
                    </a:solidFill>
                  </a:rPr>
                  <a:t> (sell, ship, transfer,..)</a:t>
                </a:r>
              </a:p>
            </p:txBody>
          </p:sp>
          <p:sp>
            <p:nvSpPr>
              <p:cNvPr id="4144" name="Rounded Rectangle 4143">
                <a:extLst>
                  <a:ext uri="{FF2B5EF4-FFF2-40B4-BE49-F238E27FC236}">
                    <a16:creationId xmlns:a16="http://schemas.microsoft.com/office/drawing/2014/main" id="{642CED2C-A430-43FA-2434-BB3FF86E6E90}"/>
                  </a:ext>
                </a:extLst>
              </p:cNvPr>
              <p:cNvSpPr/>
              <p:nvPr/>
            </p:nvSpPr>
            <p:spPr>
              <a:xfrm rot="5400000">
                <a:off x="10160073" y="3056347"/>
                <a:ext cx="1699915"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b="1" dirty="0">
                    <a:solidFill>
                      <a:schemeClr val="accent6">
                        <a:lumMod val="50000"/>
                      </a:schemeClr>
                    </a:solidFill>
                  </a:rPr>
                  <a:t>Object</a:t>
                </a:r>
                <a:r>
                  <a:rPr lang="en-AU" sz="1050" dirty="0">
                    <a:solidFill>
                      <a:schemeClr val="accent6">
                        <a:lumMod val="50000"/>
                      </a:schemeClr>
                    </a:solidFill>
                  </a:rPr>
                  <a:t> </a:t>
                </a:r>
                <a:r>
                  <a:rPr lang="en-AU" sz="1050" i="1" dirty="0">
                    <a:solidFill>
                      <a:schemeClr val="accent6">
                        <a:lumMod val="50000"/>
                      </a:schemeClr>
                    </a:solidFill>
                  </a:rPr>
                  <a:t>(inspect, test, ..)</a:t>
                </a:r>
              </a:p>
            </p:txBody>
          </p:sp>
          <p:sp>
            <p:nvSpPr>
              <p:cNvPr id="4145" name="Rounded Rectangle 4144">
                <a:extLst>
                  <a:ext uri="{FF2B5EF4-FFF2-40B4-BE49-F238E27FC236}">
                    <a16:creationId xmlns:a16="http://schemas.microsoft.com/office/drawing/2014/main" id="{DB47C20B-A212-BE22-3176-12245BD254B4}"/>
                  </a:ext>
                </a:extLst>
              </p:cNvPr>
              <p:cNvSpPr/>
              <p:nvPr/>
            </p:nvSpPr>
            <p:spPr>
              <a:xfrm rot="5400000">
                <a:off x="8474680"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b="1" dirty="0">
                    <a:solidFill>
                      <a:schemeClr val="accent6">
                        <a:lumMod val="50000"/>
                      </a:schemeClr>
                    </a:solidFill>
                  </a:rPr>
                  <a:t>Aggregation</a:t>
                </a:r>
                <a:r>
                  <a:rPr lang="en-AU" sz="1050" dirty="0">
                    <a:solidFill>
                      <a:schemeClr val="accent6">
                        <a:lumMod val="50000"/>
                      </a:schemeClr>
                    </a:solidFill>
                  </a:rPr>
                  <a:t> </a:t>
                </a:r>
                <a:r>
                  <a:rPr lang="en-AU" sz="1050" i="1" dirty="0">
                    <a:solidFill>
                      <a:schemeClr val="accent6">
                        <a:lumMod val="50000"/>
                      </a:schemeClr>
                    </a:solidFill>
                  </a:rPr>
                  <a:t>(consolidate, ..)</a:t>
                </a:r>
              </a:p>
            </p:txBody>
          </p:sp>
          <p:sp>
            <p:nvSpPr>
              <p:cNvPr id="4146" name="Rounded Rectangle 4145">
                <a:extLst>
                  <a:ext uri="{FF2B5EF4-FFF2-40B4-BE49-F238E27FC236}">
                    <a16:creationId xmlns:a16="http://schemas.microsoft.com/office/drawing/2014/main" id="{C7454596-2D88-5F3F-9621-AC5031768C14}"/>
                  </a:ext>
                </a:extLst>
              </p:cNvPr>
              <p:cNvSpPr/>
              <p:nvPr/>
            </p:nvSpPr>
            <p:spPr>
              <a:xfrm rot="5400000">
                <a:off x="7912882" y="3060128"/>
                <a:ext cx="1699914" cy="474265"/>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AU" sz="1050" b="1" dirty="0">
                    <a:solidFill>
                      <a:schemeClr val="accent6">
                        <a:lumMod val="50000"/>
                      </a:schemeClr>
                    </a:solidFill>
                  </a:rPr>
                  <a:t>Association </a:t>
                </a:r>
                <a:r>
                  <a:rPr lang="en-AU" sz="1050" i="1" dirty="0">
                    <a:solidFill>
                      <a:schemeClr val="accent6">
                        <a:lumMod val="50000"/>
                      </a:schemeClr>
                    </a:solidFill>
                  </a:rPr>
                  <a:t>(assemble, package,..)</a:t>
                </a:r>
              </a:p>
            </p:txBody>
          </p:sp>
        </p:grpSp>
        <p:cxnSp>
          <p:nvCxnSpPr>
            <p:cNvPr id="4139" name="Elbow Connector 4138">
              <a:extLst>
                <a:ext uri="{FF2B5EF4-FFF2-40B4-BE49-F238E27FC236}">
                  <a16:creationId xmlns:a16="http://schemas.microsoft.com/office/drawing/2014/main" id="{B837ECD1-8C37-A636-5090-DABEC7DFAF64}"/>
                </a:ext>
              </a:extLst>
            </p:cNvPr>
            <p:cNvCxnSpPr>
              <a:cxnSpLocks/>
              <a:endCxn id="4140" idx="3"/>
            </p:cNvCxnSpPr>
            <p:nvPr/>
          </p:nvCxnSpPr>
          <p:spPr>
            <a:xfrm rot="16200000" flipV="1">
              <a:off x="2080922" y="4151740"/>
              <a:ext cx="230773" cy="225237"/>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140" name="Rounded Rectangle 4139">
              <a:extLst>
                <a:ext uri="{FF2B5EF4-FFF2-40B4-BE49-F238E27FC236}">
                  <a16:creationId xmlns:a16="http://schemas.microsoft.com/office/drawing/2014/main" id="{566A8151-D68F-B153-DA17-3BDE5765BE8E}"/>
                </a:ext>
              </a:extLst>
            </p:cNvPr>
            <p:cNvSpPr/>
            <p:nvPr/>
          </p:nvSpPr>
          <p:spPr>
            <a:xfrm>
              <a:off x="799199" y="4055927"/>
              <a:ext cx="1284491" cy="186091"/>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000" dirty="0">
                  <a:solidFill>
                    <a:schemeClr val="accent6">
                      <a:lumMod val="50000"/>
                    </a:schemeClr>
                  </a:solidFill>
                </a:rPr>
                <a:t>Sensor Data</a:t>
              </a:r>
            </a:p>
          </p:txBody>
        </p:sp>
        <p:sp>
          <p:nvSpPr>
            <p:cNvPr id="4141" name="Rounded Rectangle 4140">
              <a:extLst>
                <a:ext uri="{FF2B5EF4-FFF2-40B4-BE49-F238E27FC236}">
                  <a16:creationId xmlns:a16="http://schemas.microsoft.com/office/drawing/2014/main" id="{EA180761-803E-4AD1-4687-0B4F3FEE0775}"/>
                </a:ext>
              </a:extLst>
            </p:cNvPr>
            <p:cNvSpPr/>
            <p:nvPr/>
          </p:nvSpPr>
          <p:spPr>
            <a:xfrm>
              <a:off x="725616" y="4104841"/>
              <a:ext cx="1284491" cy="186091"/>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100" dirty="0">
                  <a:solidFill>
                    <a:schemeClr val="accent6">
                      <a:lumMod val="50000"/>
                    </a:schemeClr>
                  </a:solidFill>
                </a:rPr>
                <a:t>Sensor data</a:t>
              </a:r>
            </a:p>
          </p:txBody>
        </p:sp>
      </p:grpSp>
    </p:spTree>
    <p:extLst>
      <p:ext uri="{BB962C8B-B14F-4D97-AF65-F5344CB8AC3E}">
        <p14:creationId xmlns:p14="http://schemas.microsoft.com/office/powerpoint/2010/main" val="1066224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5FE1CB3-AA96-EAF4-9C6E-927B50DA72A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512669" y="5725361"/>
            <a:ext cx="70067" cy="70067"/>
          </a:xfrm>
          <a:prstGeom prst="rect">
            <a:avLst/>
          </a:prstGeom>
        </p:spPr>
      </p:pic>
      <p:grpSp>
        <p:nvGrpSpPr>
          <p:cNvPr id="2" name="Group 1">
            <a:extLst>
              <a:ext uri="{FF2B5EF4-FFF2-40B4-BE49-F238E27FC236}">
                <a16:creationId xmlns:a16="http://schemas.microsoft.com/office/drawing/2014/main" id="{7D15E645-8971-822B-4FC3-C965FF79F575}"/>
              </a:ext>
            </a:extLst>
          </p:cNvPr>
          <p:cNvGrpSpPr/>
          <p:nvPr/>
        </p:nvGrpSpPr>
        <p:grpSpPr>
          <a:xfrm>
            <a:off x="275573" y="977029"/>
            <a:ext cx="11640608" cy="5761223"/>
            <a:chOff x="-110871" y="48167"/>
            <a:chExt cx="12027052" cy="6690086"/>
          </a:xfrm>
        </p:grpSpPr>
        <p:cxnSp>
          <p:nvCxnSpPr>
            <p:cNvPr id="51" name="Straight Connector 50">
              <a:extLst>
                <a:ext uri="{FF2B5EF4-FFF2-40B4-BE49-F238E27FC236}">
                  <a16:creationId xmlns:a16="http://schemas.microsoft.com/office/drawing/2014/main" id="{E7D2E6C8-A61C-D104-A2C0-9C14D2790FEF}"/>
                </a:ext>
              </a:extLst>
            </p:cNvPr>
            <p:cNvCxnSpPr>
              <a:cxnSpLocks/>
            </p:cNvCxnSpPr>
            <p:nvPr/>
          </p:nvCxnSpPr>
          <p:spPr>
            <a:xfrm>
              <a:off x="1029382" y="2412537"/>
              <a:ext cx="0" cy="134317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4E460F-C6D1-FE9D-5B40-F9BF0DE9A942}"/>
                </a:ext>
              </a:extLst>
            </p:cNvPr>
            <p:cNvCxnSpPr>
              <a:cxnSpLocks/>
            </p:cNvCxnSpPr>
            <p:nvPr/>
          </p:nvCxnSpPr>
          <p:spPr>
            <a:xfrm>
              <a:off x="934014" y="4917260"/>
              <a:ext cx="0" cy="134317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4" descr="Chemical Plant 2 icon - Free vector (SVG) - Free PNG - Copyicon.com">
              <a:extLst>
                <a:ext uri="{FF2B5EF4-FFF2-40B4-BE49-F238E27FC236}">
                  <a16:creationId xmlns:a16="http://schemas.microsoft.com/office/drawing/2014/main" id="{B96CFD4D-4B47-A91F-5124-E9EBC2E22C1B}"/>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052434" y="1714813"/>
              <a:ext cx="794177" cy="74264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330C38C-D863-16ED-28C2-327AD38012C9}"/>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65974" y="4138764"/>
              <a:ext cx="1025306" cy="958771"/>
            </a:xfrm>
            <a:prstGeom prst="rect">
              <a:avLst/>
            </a:prstGeom>
          </p:spPr>
        </p:pic>
        <p:pic>
          <p:nvPicPr>
            <p:cNvPr id="9" name="Picture 8">
              <a:extLst>
                <a:ext uri="{FF2B5EF4-FFF2-40B4-BE49-F238E27FC236}">
                  <a16:creationId xmlns:a16="http://schemas.microsoft.com/office/drawing/2014/main" id="{0DC09A5D-279D-8DD5-99AB-68A25339749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025478" y="1465264"/>
              <a:ext cx="1025306" cy="958771"/>
            </a:xfrm>
            <a:prstGeom prst="rect">
              <a:avLst/>
            </a:prstGeom>
          </p:spPr>
        </p:pic>
        <p:pic>
          <p:nvPicPr>
            <p:cNvPr id="33" name="Picture 6" descr="Digital Certificate Icon Vector Images (over 8,400)">
              <a:extLst>
                <a:ext uri="{FF2B5EF4-FFF2-40B4-BE49-F238E27FC236}">
                  <a16:creationId xmlns:a16="http://schemas.microsoft.com/office/drawing/2014/main" id="{E3541DEB-D0A9-DB53-81B3-5D3BF9FF91B5}"/>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24620" y="5021396"/>
              <a:ext cx="517234" cy="57646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Digital Certificate Icon Vector Images (over 8,400)">
              <a:extLst>
                <a:ext uri="{FF2B5EF4-FFF2-40B4-BE49-F238E27FC236}">
                  <a16:creationId xmlns:a16="http://schemas.microsoft.com/office/drawing/2014/main" id="{E97FA27A-6F53-3D79-6247-4AC7E7FC5F77}"/>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40760" y="5710505"/>
              <a:ext cx="517234" cy="576465"/>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6" descr="Digital Certificate Icon Vector Images (over 8,400)">
              <a:extLst>
                <a:ext uri="{FF2B5EF4-FFF2-40B4-BE49-F238E27FC236}">
                  <a16:creationId xmlns:a16="http://schemas.microsoft.com/office/drawing/2014/main" id="{D97EF620-D2B4-A94E-7012-2AD6EB6FBFA1}"/>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8351" y="2464298"/>
              <a:ext cx="517234" cy="5764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igital Certificate Icon Vector Images (over 8,400)">
              <a:extLst>
                <a:ext uri="{FF2B5EF4-FFF2-40B4-BE49-F238E27FC236}">
                  <a16:creationId xmlns:a16="http://schemas.microsoft.com/office/drawing/2014/main" id="{AEB27442-D2B4-B9C6-8721-622A0C60D4B1}"/>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0081" y="3082916"/>
              <a:ext cx="517234" cy="5764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04640D4-D590-F131-B7ED-1E484B12EA5D}"/>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27271" y="1672682"/>
              <a:ext cx="642484" cy="642484"/>
            </a:xfrm>
            <a:prstGeom prst="rect">
              <a:avLst/>
            </a:prstGeom>
          </p:spPr>
        </p:pic>
        <p:sp>
          <p:nvSpPr>
            <p:cNvPr id="25" name="TextBox 24">
              <a:extLst>
                <a:ext uri="{FF2B5EF4-FFF2-40B4-BE49-F238E27FC236}">
                  <a16:creationId xmlns:a16="http://schemas.microsoft.com/office/drawing/2014/main" id="{060100D9-C345-0486-31B5-E7D2046722C7}"/>
                </a:ext>
              </a:extLst>
            </p:cNvPr>
            <p:cNvSpPr txBox="1"/>
            <p:nvPr/>
          </p:nvSpPr>
          <p:spPr>
            <a:xfrm>
              <a:off x="448203" y="1247014"/>
              <a:ext cx="976549" cy="338554"/>
            </a:xfrm>
            <a:prstGeom prst="rect">
              <a:avLst/>
            </a:prstGeom>
            <a:noFill/>
          </p:spPr>
          <p:txBody>
            <a:bodyPr wrap="none" rtlCol="0">
              <a:spAutoFit/>
            </a:bodyPr>
            <a:lstStyle/>
            <a:p>
              <a:r>
                <a:rPr lang="en-AU" sz="1600" dirty="0"/>
                <a:t>Authority</a:t>
              </a:r>
            </a:p>
          </p:txBody>
        </p:sp>
        <p:sp>
          <p:nvSpPr>
            <p:cNvPr id="27" name="TextBox 26">
              <a:extLst>
                <a:ext uri="{FF2B5EF4-FFF2-40B4-BE49-F238E27FC236}">
                  <a16:creationId xmlns:a16="http://schemas.microsoft.com/office/drawing/2014/main" id="{B59FBE94-07A6-1503-10CD-AD07A1DB3708}"/>
                </a:ext>
              </a:extLst>
            </p:cNvPr>
            <p:cNvSpPr txBox="1"/>
            <p:nvPr/>
          </p:nvSpPr>
          <p:spPr>
            <a:xfrm>
              <a:off x="1853434" y="1245731"/>
              <a:ext cx="1289135" cy="338554"/>
            </a:xfrm>
            <a:prstGeom prst="rect">
              <a:avLst/>
            </a:prstGeom>
            <a:noFill/>
          </p:spPr>
          <p:txBody>
            <a:bodyPr wrap="none" rtlCol="0">
              <a:spAutoFit/>
            </a:bodyPr>
            <a:lstStyle/>
            <a:p>
              <a:r>
                <a:rPr lang="en-AU" sz="1600" dirty="0"/>
                <a:t>Lithium Mine</a:t>
              </a:r>
            </a:p>
          </p:txBody>
        </p:sp>
        <p:sp>
          <p:nvSpPr>
            <p:cNvPr id="28" name="TextBox 27">
              <a:extLst>
                <a:ext uri="{FF2B5EF4-FFF2-40B4-BE49-F238E27FC236}">
                  <a16:creationId xmlns:a16="http://schemas.microsoft.com/office/drawing/2014/main" id="{02FB9C4F-B6A6-4377-869D-D5776410C187}"/>
                </a:ext>
              </a:extLst>
            </p:cNvPr>
            <p:cNvSpPr txBox="1"/>
            <p:nvPr/>
          </p:nvSpPr>
          <p:spPr>
            <a:xfrm>
              <a:off x="1823438" y="3992598"/>
              <a:ext cx="1269899" cy="338554"/>
            </a:xfrm>
            <a:prstGeom prst="rect">
              <a:avLst/>
            </a:prstGeom>
            <a:noFill/>
          </p:spPr>
          <p:txBody>
            <a:bodyPr wrap="none" rtlCol="0">
              <a:spAutoFit/>
            </a:bodyPr>
            <a:lstStyle/>
            <a:p>
              <a:r>
                <a:rPr lang="en-AU" sz="1600" dirty="0"/>
                <a:t>Copper Mine</a:t>
              </a:r>
            </a:p>
          </p:txBody>
        </p:sp>
        <p:sp>
          <p:nvSpPr>
            <p:cNvPr id="29" name="TextBox 28">
              <a:extLst>
                <a:ext uri="{FF2B5EF4-FFF2-40B4-BE49-F238E27FC236}">
                  <a16:creationId xmlns:a16="http://schemas.microsoft.com/office/drawing/2014/main" id="{4485D4CD-0A29-204A-EA4C-5E834BC13184}"/>
                </a:ext>
              </a:extLst>
            </p:cNvPr>
            <p:cNvSpPr txBox="1"/>
            <p:nvPr/>
          </p:nvSpPr>
          <p:spPr>
            <a:xfrm>
              <a:off x="5424594" y="1246683"/>
              <a:ext cx="952966" cy="584775"/>
            </a:xfrm>
            <a:prstGeom prst="rect">
              <a:avLst/>
            </a:prstGeom>
            <a:noFill/>
          </p:spPr>
          <p:txBody>
            <a:bodyPr wrap="square" rtlCol="0">
              <a:spAutoFit/>
            </a:bodyPr>
            <a:lstStyle/>
            <a:p>
              <a:r>
                <a:rPr lang="en-AU" sz="1600" dirty="0"/>
                <a:t>Battery Maker</a:t>
              </a:r>
            </a:p>
          </p:txBody>
        </p:sp>
        <p:sp>
          <p:nvSpPr>
            <p:cNvPr id="30" name="TextBox 29">
              <a:extLst>
                <a:ext uri="{FF2B5EF4-FFF2-40B4-BE49-F238E27FC236}">
                  <a16:creationId xmlns:a16="http://schemas.microsoft.com/office/drawing/2014/main" id="{07EEDB9E-3DFA-2623-F171-1871225C0CDC}"/>
                </a:ext>
              </a:extLst>
            </p:cNvPr>
            <p:cNvSpPr txBox="1"/>
            <p:nvPr/>
          </p:nvSpPr>
          <p:spPr>
            <a:xfrm>
              <a:off x="3934240" y="1185999"/>
              <a:ext cx="1067793" cy="584775"/>
            </a:xfrm>
            <a:prstGeom prst="rect">
              <a:avLst/>
            </a:prstGeom>
            <a:noFill/>
          </p:spPr>
          <p:txBody>
            <a:bodyPr wrap="none" rtlCol="0">
              <a:spAutoFit/>
            </a:bodyPr>
            <a:lstStyle/>
            <a:p>
              <a:pPr algn="ctr"/>
              <a:r>
                <a:rPr lang="en-AU" sz="1600" dirty="0"/>
                <a:t>Processing</a:t>
              </a:r>
            </a:p>
            <a:p>
              <a:pPr algn="ctr"/>
              <a:r>
                <a:rPr lang="en-AU" sz="1600" dirty="0"/>
                <a:t>Plant</a:t>
              </a:r>
            </a:p>
          </p:txBody>
        </p:sp>
        <p:sp>
          <p:nvSpPr>
            <p:cNvPr id="37" name="TextBox 36">
              <a:extLst>
                <a:ext uri="{FF2B5EF4-FFF2-40B4-BE49-F238E27FC236}">
                  <a16:creationId xmlns:a16="http://schemas.microsoft.com/office/drawing/2014/main" id="{56444B11-2777-078A-4631-FB809367BCDF}"/>
                </a:ext>
              </a:extLst>
            </p:cNvPr>
            <p:cNvSpPr txBox="1"/>
            <p:nvPr/>
          </p:nvSpPr>
          <p:spPr>
            <a:xfrm>
              <a:off x="6857807" y="1230280"/>
              <a:ext cx="1608542" cy="584775"/>
            </a:xfrm>
            <a:prstGeom prst="rect">
              <a:avLst/>
            </a:prstGeom>
            <a:noFill/>
          </p:spPr>
          <p:txBody>
            <a:bodyPr wrap="square" rtlCol="0">
              <a:spAutoFit/>
            </a:bodyPr>
            <a:lstStyle/>
            <a:p>
              <a:pPr algn="ctr"/>
              <a:r>
                <a:rPr lang="en-AU" sz="1600" dirty="0"/>
                <a:t>Car Manufacturer</a:t>
              </a:r>
            </a:p>
          </p:txBody>
        </p:sp>
        <p:sp>
          <p:nvSpPr>
            <p:cNvPr id="38" name="TextBox 37">
              <a:extLst>
                <a:ext uri="{FF2B5EF4-FFF2-40B4-BE49-F238E27FC236}">
                  <a16:creationId xmlns:a16="http://schemas.microsoft.com/office/drawing/2014/main" id="{AFBEBD47-8CC6-20F6-5EE9-CD4620F48B38}"/>
                </a:ext>
              </a:extLst>
            </p:cNvPr>
            <p:cNvSpPr txBox="1"/>
            <p:nvPr/>
          </p:nvSpPr>
          <p:spPr>
            <a:xfrm>
              <a:off x="10409001" y="1402224"/>
              <a:ext cx="880562" cy="338554"/>
            </a:xfrm>
            <a:prstGeom prst="rect">
              <a:avLst/>
            </a:prstGeom>
            <a:noFill/>
          </p:spPr>
          <p:txBody>
            <a:bodyPr wrap="none" rtlCol="0">
              <a:spAutoFit/>
            </a:bodyPr>
            <a:lstStyle/>
            <a:p>
              <a:r>
                <a:rPr lang="en-AU" sz="1600" dirty="0"/>
                <a:t>Recycler</a:t>
              </a:r>
            </a:p>
          </p:txBody>
        </p:sp>
        <p:sp>
          <p:nvSpPr>
            <p:cNvPr id="40" name="TextBox 39">
              <a:extLst>
                <a:ext uri="{FF2B5EF4-FFF2-40B4-BE49-F238E27FC236}">
                  <a16:creationId xmlns:a16="http://schemas.microsoft.com/office/drawing/2014/main" id="{0C4C3B06-760F-EE91-3242-E91E8D2338F8}"/>
                </a:ext>
              </a:extLst>
            </p:cNvPr>
            <p:cNvSpPr txBox="1"/>
            <p:nvPr/>
          </p:nvSpPr>
          <p:spPr>
            <a:xfrm>
              <a:off x="8664379" y="3560824"/>
              <a:ext cx="1074333" cy="369332"/>
            </a:xfrm>
            <a:prstGeom prst="rect">
              <a:avLst/>
            </a:prstGeom>
            <a:noFill/>
          </p:spPr>
          <p:txBody>
            <a:bodyPr wrap="none" rtlCol="0">
              <a:spAutoFit/>
            </a:bodyPr>
            <a:lstStyle/>
            <a:p>
              <a:r>
                <a:rPr lang="en-AU" dirty="0"/>
                <a:t>Authority</a:t>
              </a:r>
            </a:p>
          </p:txBody>
        </p:sp>
        <p:pic>
          <p:nvPicPr>
            <p:cNvPr id="61" name="Picture 60">
              <a:extLst>
                <a:ext uri="{FF2B5EF4-FFF2-40B4-BE49-F238E27FC236}">
                  <a16:creationId xmlns:a16="http://schemas.microsoft.com/office/drawing/2014/main" id="{A08DF483-9D0F-9FE4-CD8A-9DBF48219F1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943314" y="531772"/>
              <a:ext cx="498312" cy="498312"/>
            </a:xfrm>
            <a:prstGeom prst="rect">
              <a:avLst/>
            </a:prstGeom>
          </p:spPr>
        </p:pic>
        <p:sp>
          <p:nvSpPr>
            <p:cNvPr id="64" name="Freeform 63">
              <a:extLst>
                <a:ext uri="{FF2B5EF4-FFF2-40B4-BE49-F238E27FC236}">
                  <a16:creationId xmlns:a16="http://schemas.microsoft.com/office/drawing/2014/main" id="{0DF59090-1010-EE4F-C4E5-BCDE82CAD91F}"/>
                </a:ext>
              </a:extLst>
            </p:cNvPr>
            <p:cNvSpPr/>
            <p:nvPr/>
          </p:nvSpPr>
          <p:spPr>
            <a:xfrm flipV="1">
              <a:off x="7789506" y="451148"/>
              <a:ext cx="1574691" cy="457801"/>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TextBox 64">
              <a:extLst>
                <a:ext uri="{FF2B5EF4-FFF2-40B4-BE49-F238E27FC236}">
                  <a16:creationId xmlns:a16="http://schemas.microsoft.com/office/drawing/2014/main" id="{09328A6E-C4AB-4233-64E6-05A266627384}"/>
                </a:ext>
              </a:extLst>
            </p:cNvPr>
            <p:cNvSpPr txBox="1"/>
            <p:nvPr/>
          </p:nvSpPr>
          <p:spPr>
            <a:xfrm>
              <a:off x="7751315" y="48167"/>
              <a:ext cx="1507336" cy="338554"/>
            </a:xfrm>
            <a:prstGeom prst="rect">
              <a:avLst/>
            </a:prstGeom>
            <a:noFill/>
          </p:spPr>
          <p:txBody>
            <a:bodyPr wrap="none" rtlCol="0">
              <a:spAutoFit/>
            </a:bodyPr>
            <a:lstStyle/>
            <a:p>
              <a:r>
                <a:rPr lang="en-AU" sz="1600" dirty="0"/>
                <a:t>Sell new vehicle</a:t>
              </a:r>
            </a:p>
          </p:txBody>
        </p:sp>
        <p:sp>
          <p:nvSpPr>
            <p:cNvPr id="79" name="Freeform 78">
              <a:extLst>
                <a:ext uri="{FF2B5EF4-FFF2-40B4-BE49-F238E27FC236}">
                  <a16:creationId xmlns:a16="http://schemas.microsoft.com/office/drawing/2014/main" id="{E67148B9-6D26-3C58-3DE0-5F7521DBFC51}"/>
                </a:ext>
              </a:extLst>
            </p:cNvPr>
            <p:cNvSpPr/>
            <p:nvPr/>
          </p:nvSpPr>
          <p:spPr>
            <a:xfrm flipV="1">
              <a:off x="4104247" y="468985"/>
              <a:ext cx="1553161" cy="467280"/>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Freeform 107">
              <a:extLst>
                <a:ext uri="{FF2B5EF4-FFF2-40B4-BE49-F238E27FC236}">
                  <a16:creationId xmlns:a16="http://schemas.microsoft.com/office/drawing/2014/main" id="{6ABB82EC-AC1D-F951-AA9D-7A9982966982}"/>
                </a:ext>
              </a:extLst>
            </p:cNvPr>
            <p:cNvSpPr/>
            <p:nvPr/>
          </p:nvSpPr>
          <p:spPr>
            <a:xfrm flipH="1" flipV="1">
              <a:off x="846090" y="537356"/>
              <a:ext cx="1292884" cy="369691"/>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TextBox 109">
              <a:extLst>
                <a:ext uri="{FF2B5EF4-FFF2-40B4-BE49-F238E27FC236}">
                  <a16:creationId xmlns:a16="http://schemas.microsoft.com/office/drawing/2014/main" id="{A7447E23-DCD9-7108-7DA2-C8E2EFB73B34}"/>
                </a:ext>
              </a:extLst>
            </p:cNvPr>
            <p:cNvSpPr txBox="1"/>
            <p:nvPr/>
          </p:nvSpPr>
          <p:spPr>
            <a:xfrm>
              <a:off x="4234965" y="75010"/>
              <a:ext cx="1353680" cy="338554"/>
            </a:xfrm>
            <a:prstGeom prst="rect">
              <a:avLst/>
            </a:prstGeom>
            <a:noFill/>
          </p:spPr>
          <p:txBody>
            <a:bodyPr wrap="square" rtlCol="0">
              <a:spAutoFit/>
            </a:bodyPr>
            <a:lstStyle/>
            <a:p>
              <a:r>
                <a:rPr lang="en-AU" sz="1600" dirty="0"/>
                <a:t>Ship metals</a:t>
              </a:r>
            </a:p>
          </p:txBody>
        </p:sp>
        <p:sp>
          <p:nvSpPr>
            <p:cNvPr id="128" name="Freeform 127">
              <a:extLst>
                <a:ext uri="{FF2B5EF4-FFF2-40B4-BE49-F238E27FC236}">
                  <a16:creationId xmlns:a16="http://schemas.microsoft.com/office/drawing/2014/main" id="{9BC94751-6BF0-189B-9BE7-2737243714B7}"/>
                </a:ext>
              </a:extLst>
            </p:cNvPr>
            <p:cNvSpPr/>
            <p:nvPr/>
          </p:nvSpPr>
          <p:spPr>
            <a:xfrm flipV="1">
              <a:off x="2557180" y="537356"/>
              <a:ext cx="1292885" cy="375371"/>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TextBox 130">
              <a:extLst>
                <a:ext uri="{FF2B5EF4-FFF2-40B4-BE49-F238E27FC236}">
                  <a16:creationId xmlns:a16="http://schemas.microsoft.com/office/drawing/2014/main" id="{48079A5F-20FA-C795-C935-F18A96BEEF1A}"/>
                </a:ext>
              </a:extLst>
            </p:cNvPr>
            <p:cNvSpPr txBox="1"/>
            <p:nvPr/>
          </p:nvSpPr>
          <p:spPr>
            <a:xfrm>
              <a:off x="804083" y="119554"/>
              <a:ext cx="1160895" cy="338554"/>
            </a:xfrm>
            <a:prstGeom prst="rect">
              <a:avLst/>
            </a:prstGeom>
            <a:noFill/>
          </p:spPr>
          <p:txBody>
            <a:bodyPr wrap="none" rtlCol="0">
              <a:spAutoFit/>
            </a:bodyPr>
            <a:lstStyle/>
            <a:p>
              <a:r>
                <a:rPr lang="en-AU" sz="1600" dirty="0"/>
                <a:t>Compliance</a:t>
              </a:r>
            </a:p>
          </p:txBody>
        </p:sp>
        <p:sp>
          <p:nvSpPr>
            <p:cNvPr id="101" name="TextBox 100">
              <a:extLst>
                <a:ext uri="{FF2B5EF4-FFF2-40B4-BE49-F238E27FC236}">
                  <a16:creationId xmlns:a16="http://schemas.microsoft.com/office/drawing/2014/main" id="{D3537027-DD64-32FA-823F-1EF9F5E4F5D4}"/>
                </a:ext>
              </a:extLst>
            </p:cNvPr>
            <p:cNvSpPr txBox="1"/>
            <p:nvPr/>
          </p:nvSpPr>
          <p:spPr>
            <a:xfrm>
              <a:off x="7855030" y="5685087"/>
              <a:ext cx="1717438" cy="338554"/>
            </a:xfrm>
            <a:prstGeom prst="rect">
              <a:avLst/>
            </a:prstGeom>
            <a:noFill/>
          </p:spPr>
          <p:txBody>
            <a:bodyPr wrap="square" rtlCol="0">
              <a:spAutoFit/>
            </a:bodyPr>
            <a:lstStyle/>
            <a:p>
              <a:r>
                <a:rPr lang="en-AU" sz="1600" dirty="0"/>
                <a:t>Ship materials</a:t>
              </a:r>
            </a:p>
          </p:txBody>
        </p:sp>
        <p:pic>
          <p:nvPicPr>
            <p:cNvPr id="140" name="Picture 2" descr="Auditor - Free professions and jobs icons">
              <a:extLst>
                <a:ext uri="{FF2B5EF4-FFF2-40B4-BE49-F238E27FC236}">
                  <a16:creationId xmlns:a16="http://schemas.microsoft.com/office/drawing/2014/main" id="{223C4777-0FEF-C8CF-EDEB-D8877D4FE5CF}"/>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8898029" y="1796056"/>
              <a:ext cx="576403" cy="593754"/>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a:extLst>
                <a:ext uri="{FF2B5EF4-FFF2-40B4-BE49-F238E27FC236}">
                  <a16:creationId xmlns:a16="http://schemas.microsoft.com/office/drawing/2014/main" id="{3BC33BF7-501F-55C2-04D5-FBA8B12CC315}"/>
                </a:ext>
              </a:extLst>
            </p:cNvPr>
            <p:cNvCxnSpPr>
              <a:cxnSpLocks/>
            </p:cNvCxnSpPr>
            <p:nvPr/>
          </p:nvCxnSpPr>
          <p:spPr>
            <a:xfrm>
              <a:off x="2538131" y="2271651"/>
              <a:ext cx="0" cy="156161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EB232A5-52F1-AF85-824A-BFAEE18DF8CC}"/>
                </a:ext>
              </a:extLst>
            </p:cNvPr>
            <p:cNvCxnSpPr>
              <a:cxnSpLocks/>
            </p:cNvCxnSpPr>
            <p:nvPr/>
          </p:nvCxnSpPr>
          <p:spPr>
            <a:xfrm>
              <a:off x="4311432" y="2414237"/>
              <a:ext cx="0" cy="313969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90A3811-4C39-DF5E-5FF0-A9578EFB87F0}"/>
                </a:ext>
              </a:extLst>
            </p:cNvPr>
            <p:cNvCxnSpPr>
              <a:cxnSpLocks/>
            </p:cNvCxnSpPr>
            <p:nvPr/>
          </p:nvCxnSpPr>
          <p:spPr>
            <a:xfrm>
              <a:off x="2518474" y="4919000"/>
              <a:ext cx="19289" cy="130360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2668DC-C8A1-82FB-608F-F7624E19C46C}"/>
                </a:ext>
              </a:extLst>
            </p:cNvPr>
            <p:cNvCxnSpPr>
              <a:cxnSpLocks/>
            </p:cNvCxnSpPr>
            <p:nvPr/>
          </p:nvCxnSpPr>
          <p:spPr>
            <a:xfrm flipH="1">
              <a:off x="5951204" y="2557061"/>
              <a:ext cx="23534" cy="29270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4894396-4D9B-C4D7-637E-6DD9082843CC}"/>
                </a:ext>
              </a:extLst>
            </p:cNvPr>
            <p:cNvCxnSpPr>
              <a:cxnSpLocks/>
            </p:cNvCxnSpPr>
            <p:nvPr/>
          </p:nvCxnSpPr>
          <p:spPr>
            <a:xfrm>
              <a:off x="7392718" y="2669190"/>
              <a:ext cx="0" cy="270207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0F4D0AD-DC2E-D821-B906-476D5B2933EA}"/>
                </a:ext>
              </a:extLst>
            </p:cNvPr>
            <p:cNvCxnSpPr>
              <a:cxnSpLocks/>
            </p:cNvCxnSpPr>
            <p:nvPr/>
          </p:nvCxnSpPr>
          <p:spPr>
            <a:xfrm>
              <a:off x="10756123" y="2745550"/>
              <a:ext cx="0" cy="228272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799E68-69F4-3CD5-E5CC-D63DADFA2028}"/>
                </a:ext>
              </a:extLst>
            </p:cNvPr>
            <p:cNvCxnSpPr>
              <a:cxnSpLocks/>
            </p:cNvCxnSpPr>
            <p:nvPr/>
          </p:nvCxnSpPr>
          <p:spPr>
            <a:xfrm>
              <a:off x="9187375" y="2536670"/>
              <a:ext cx="0" cy="962469"/>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 descr="Digital Certificate Icon Vector Images (over 8,400)">
              <a:extLst>
                <a:ext uri="{FF2B5EF4-FFF2-40B4-BE49-F238E27FC236}">
                  <a16:creationId xmlns:a16="http://schemas.microsoft.com/office/drawing/2014/main" id="{54FF614E-7367-8A86-8887-67C5AE3EC594}"/>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291008" y="3450078"/>
              <a:ext cx="575083" cy="640937"/>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9E7438B4-9DE0-00B3-7FFD-C9E9874EFA7A}"/>
                </a:ext>
              </a:extLst>
            </p:cNvPr>
            <p:cNvSpPr txBox="1"/>
            <p:nvPr/>
          </p:nvSpPr>
          <p:spPr>
            <a:xfrm>
              <a:off x="7686787" y="3458530"/>
              <a:ext cx="787368" cy="461665"/>
            </a:xfrm>
            <a:prstGeom prst="rect">
              <a:avLst/>
            </a:prstGeom>
            <a:noFill/>
          </p:spPr>
          <p:txBody>
            <a:bodyPr wrap="square" rtlCol="0">
              <a:spAutoFit/>
            </a:bodyPr>
            <a:lstStyle/>
            <a:p>
              <a:r>
                <a:rPr lang="en-AU" sz="1200" dirty="0"/>
                <a:t>Sale Event</a:t>
              </a:r>
            </a:p>
          </p:txBody>
        </p:sp>
        <p:pic>
          <p:nvPicPr>
            <p:cNvPr id="71" name="Picture 6" descr="Digital Certificate Icon Vector Images (over 8,400)">
              <a:extLst>
                <a:ext uri="{FF2B5EF4-FFF2-40B4-BE49-F238E27FC236}">
                  <a16:creationId xmlns:a16="http://schemas.microsoft.com/office/drawing/2014/main" id="{83BC5E57-A435-89FC-17D3-A88214D23CEC}"/>
                </a:ext>
              </a:extLst>
            </p:cNvPr>
            <p:cNvPicPr>
              <a:picLocks noChangeAspect="1" noChangeArrowheads="1"/>
            </p:cNvPicPr>
            <p:nvPr/>
          </p:nvPicPr>
          <p:blipFill>
            <a:blip r:embed="rId11"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387805" y="2915947"/>
              <a:ext cx="532747" cy="593754"/>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66518F16-342F-22E5-9A2A-A9C0F150EA3E}"/>
                </a:ext>
              </a:extLst>
            </p:cNvPr>
            <p:cNvSpPr txBox="1"/>
            <p:nvPr/>
          </p:nvSpPr>
          <p:spPr>
            <a:xfrm>
              <a:off x="10829473" y="2960684"/>
              <a:ext cx="1086708" cy="276999"/>
            </a:xfrm>
            <a:prstGeom prst="rect">
              <a:avLst/>
            </a:prstGeom>
            <a:noFill/>
          </p:spPr>
          <p:txBody>
            <a:bodyPr wrap="square" rtlCol="0">
              <a:spAutoFit/>
            </a:bodyPr>
            <a:lstStyle/>
            <a:p>
              <a:r>
                <a:rPr lang="en-AU" sz="1200" dirty="0"/>
                <a:t>EPD</a:t>
              </a:r>
            </a:p>
          </p:txBody>
        </p:sp>
        <p:pic>
          <p:nvPicPr>
            <p:cNvPr id="88" name="Picture 6" descr="Digital Certificate Icon Vector Images (over 8,400)">
              <a:extLst>
                <a:ext uri="{FF2B5EF4-FFF2-40B4-BE49-F238E27FC236}">
                  <a16:creationId xmlns:a16="http://schemas.microsoft.com/office/drawing/2014/main" id="{867C3B6F-34AE-3D78-F8D3-36D615874713}"/>
                </a:ext>
              </a:extLst>
            </p:cNvPr>
            <p:cNvPicPr>
              <a:picLocks noChangeAspect="1" noChangeArrowheads="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575937" y="4053810"/>
              <a:ext cx="575082" cy="640937"/>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C13BD8AF-85AB-EC30-4EC8-774400A2A1D8}"/>
                </a:ext>
              </a:extLst>
            </p:cNvPr>
            <p:cNvSpPr txBox="1"/>
            <p:nvPr/>
          </p:nvSpPr>
          <p:spPr>
            <a:xfrm>
              <a:off x="5966480" y="4102362"/>
              <a:ext cx="1086708" cy="461665"/>
            </a:xfrm>
            <a:prstGeom prst="rect">
              <a:avLst/>
            </a:prstGeom>
            <a:noFill/>
          </p:spPr>
          <p:txBody>
            <a:bodyPr wrap="square" rtlCol="0">
              <a:spAutoFit/>
            </a:bodyPr>
            <a:lstStyle/>
            <a:p>
              <a:r>
                <a:rPr lang="en-AU" sz="1200" dirty="0"/>
                <a:t>Product Passport</a:t>
              </a:r>
            </a:p>
          </p:txBody>
        </p:sp>
        <p:pic>
          <p:nvPicPr>
            <p:cNvPr id="90" name="Picture 6" descr="Digital Certificate Icon Vector Images (over 8,400)">
              <a:extLst>
                <a:ext uri="{FF2B5EF4-FFF2-40B4-BE49-F238E27FC236}">
                  <a16:creationId xmlns:a16="http://schemas.microsoft.com/office/drawing/2014/main" id="{FBD341BD-E2CE-97E5-6BD9-2778B399CA48}"/>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565031" y="3262240"/>
              <a:ext cx="575083" cy="640937"/>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4219FBDE-B3A7-36DF-8FA6-87E20C084512}"/>
                </a:ext>
              </a:extLst>
            </p:cNvPr>
            <p:cNvSpPr txBox="1"/>
            <p:nvPr/>
          </p:nvSpPr>
          <p:spPr>
            <a:xfrm>
              <a:off x="6021087" y="3377410"/>
              <a:ext cx="740627" cy="461665"/>
            </a:xfrm>
            <a:prstGeom prst="rect">
              <a:avLst/>
            </a:prstGeom>
            <a:noFill/>
          </p:spPr>
          <p:txBody>
            <a:bodyPr wrap="square" rtlCol="0">
              <a:spAutoFit/>
            </a:bodyPr>
            <a:lstStyle/>
            <a:p>
              <a:r>
                <a:rPr lang="en-AU" sz="1200" dirty="0"/>
                <a:t>Sale Event</a:t>
              </a:r>
            </a:p>
          </p:txBody>
        </p:sp>
        <p:pic>
          <p:nvPicPr>
            <p:cNvPr id="93" name="Picture 6" descr="Digital Certificate Icon Vector Images (over 8,400)">
              <a:extLst>
                <a:ext uri="{FF2B5EF4-FFF2-40B4-BE49-F238E27FC236}">
                  <a16:creationId xmlns:a16="http://schemas.microsoft.com/office/drawing/2014/main" id="{9F434A49-DC03-D779-372D-A963F1FE4C0E}"/>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292516" y="2715261"/>
              <a:ext cx="575083" cy="640937"/>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Digital Certificate Icon Vector Images (over 8,400)">
              <a:extLst>
                <a:ext uri="{FF2B5EF4-FFF2-40B4-BE49-F238E27FC236}">
                  <a16:creationId xmlns:a16="http://schemas.microsoft.com/office/drawing/2014/main" id="{5021D938-5BA4-AF3F-47E4-8591BD71B89E}"/>
                </a:ext>
              </a:extLst>
            </p:cNvPr>
            <p:cNvPicPr>
              <a:picLocks noChangeAspect="1" noChangeArrowheads="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321678" y="4104632"/>
              <a:ext cx="575082" cy="640937"/>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id="{EC516E3D-6BBC-86C6-1158-99CC04D49A3D}"/>
                </a:ext>
              </a:extLst>
            </p:cNvPr>
            <p:cNvSpPr txBox="1"/>
            <p:nvPr/>
          </p:nvSpPr>
          <p:spPr>
            <a:xfrm>
              <a:off x="7962839" y="4146582"/>
              <a:ext cx="690379" cy="274812"/>
            </a:xfrm>
            <a:prstGeom prst="rect">
              <a:avLst/>
            </a:prstGeom>
            <a:noFill/>
          </p:spPr>
          <p:txBody>
            <a:bodyPr wrap="square" rtlCol="0">
              <a:spAutoFit/>
            </a:bodyPr>
            <a:lstStyle/>
            <a:p>
              <a:r>
                <a:rPr lang="en-AU" sz="1200" dirty="0"/>
                <a:t>EU DPP</a:t>
              </a:r>
            </a:p>
          </p:txBody>
        </p:sp>
        <p:pic>
          <p:nvPicPr>
            <p:cNvPr id="98" name="Picture 6" descr="Digital Certificate Icon Vector Images (over 8,400)">
              <a:extLst>
                <a:ext uri="{FF2B5EF4-FFF2-40B4-BE49-F238E27FC236}">
                  <a16:creationId xmlns:a16="http://schemas.microsoft.com/office/drawing/2014/main" id="{119EBC36-ED9F-FA36-37EE-F56D3B7CCF16}"/>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575937" y="2548270"/>
              <a:ext cx="575083" cy="640937"/>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6329540A-EDF9-7866-734C-9BF42B722820}"/>
                </a:ext>
              </a:extLst>
            </p:cNvPr>
            <p:cNvSpPr txBox="1"/>
            <p:nvPr/>
          </p:nvSpPr>
          <p:spPr>
            <a:xfrm>
              <a:off x="6014036" y="2503552"/>
              <a:ext cx="952966" cy="646331"/>
            </a:xfrm>
            <a:prstGeom prst="rect">
              <a:avLst/>
            </a:prstGeom>
            <a:noFill/>
          </p:spPr>
          <p:txBody>
            <a:bodyPr wrap="square" rtlCol="0">
              <a:spAutoFit/>
            </a:bodyPr>
            <a:lstStyle/>
            <a:p>
              <a:r>
                <a:rPr lang="en-AU" sz="1200" dirty="0" err="1"/>
                <a:t>Manuf-acturing</a:t>
              </a:r>
              <a:r>
                <a:rPr lang="en-AU" sz="1200" dirty="0"/>
                <a:t> Event</a:t>
              </a:r>
            </a:p>
          </p:txBody>
        </p:sp>
        <p:pic>
          <p:nvPicPr>
            <p:cNvPr id="111" name="Picture 6" descr="Digital Certificate Icon Vector Images (over 8,400)">
              <a:extLst>
                <a:ext uri="{FF2B5EF4-FFF2-40B4-BE49-F238E27FC236}">
                  <a16:creationId xmlns:a16="http://schemas.microsoft.com/office/drawing/2014/main" id="{D8EEA337-94FE-2200-E469-273C67BD6AB6}"/>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016102" y="2472131"/>
              <a:ext cx="575083" cy="640937"/>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2F3816DB-7F50-6B3E-ED95-D45BD82BBEBC}"/>
                </a:ext>
              </a:extLst>
            </p:cNvPr>
            <p:cNvSpPr txBox="1"/>
            <p:nvPr/>
          </p:nvSpPr>
          <p:spPr>
            <a:xfrm>
              <a:off x="4491661" y="2527959"/>
              <a:ext cx="1207285" cy="461665"/>
            </a:xfrm>
            <a:prstGeom prst="rect">
              <a:avLst/>
            </a:prstGeom>
            <a:noFill/>
          </p:spPr>
          <p:txBody>
            <a:bodyPr wrap="square" rtlCol="0">
              <a:spAutoFit/>
            </a:bodyPr>
            <a:lstStyle/>
            <a:p>
              <a:r>
                <a:rPr lang="en-AU" sz="1200" dirty="0"/>
                <a:t>Processing event</a:t>
              </a:r>
            </a:p>
          </p:txBody>
        </p:sp>
        <p:pic>
          <p:nvPicPr>
            <p:cNvPr id="113" name="Picture 6" descr="Digital Certificate Icon Vector Images (over 8,400)">
              <a:extLst>
                <a:ext uri="{FF2B5EF4-FFF2-40B4-BE49-F238E27FC236}">
                  <a16:creationId xmlns:a16="http://schemas.microsoft.com/office/drawing/2014/main" id="{6DD8E20B-5FC3-46D5-6375-D5D0E636EC09}"/>
                </a:ext>
              </a:extLst>
            </p:cNvPr>
            <p:cNvPicPr>
              <a:picLocks noChangeAspect="1" noChangeArrowheads="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989200" y="3962454"/>
              <a:ext cx="575082" cy="640937"/>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2017A508-4D7F-818C-FE0B-3C83C198C55B}"/>
                </a:ext>
              </a:extLst>
            </p:cNvPr>
            <p:cNvSpPr txBox="1"/>
            <p:nvPr/>
          </p:nvSpPr>
          <p:spPr>
            <a:xfrm>
              <a:off x="4446267" y="4053986"/>
              <a:ext cx="1012067" cy="461665"/>
            </a:xfrm>
            <a:prstGeom prst="rect">
              <a:avLst/>
            </a:prstGeom>
            <a:noFill/>
          </p:spPr>
          <p:txBody>
            <a:bodyPr wrap="square" rtlCol="0">
              <a:spAutoFit/>
            </a:bodyPr>
            <a:lstStyle/>
            <a:p>
              <a:r>
                <a:rPr lang="en-AU" sz="1200" dirty="0"/>
                <a:t>Product Passport</a:t>
              </a:r>
            </a:p>
          </p:txBody>
        </p:sp>
        <p:sp>
          <p:nvSpPr>
            <p:cNvPr id="120" name="TextBox 119">
              <a:extLst>
                <a:ext uri="{FF2B5EF4-FFF2-40B4-BE49-F238E27FC236}">
                  <a16:creationId xmlns:a16="http://schemas.microsoft.com/office/drawing/2014/main" id="{F1949E33-5113-DAEA-B7C7-98A0165DDA83}"/>
                </a:ext>
              </a:extLst>
            </p:cNvPr>
            <p:cNvSpPr txBox="1"/>
            <p:nvPr/>
          </p:nvSpPr>
          <p:spPr>
            <a:xfrm>
              <a:off x="1014897" y="2474962"/>
              <a:ext cx="885125" cy="461665"/>
            </a:xfrm>
            <a:prstGeom prst="rect">
              <a:avLst/>
            </a:prstGeom>
            <a:noFill/>
          </p:spPr>
          <p:txBody>
            <a:bodyPr wrap="square" rtlCol="0">
              <a:spAutoFit/>
            </a:bodyPr>
            <a:lstStyle/>
            <a:p>
              <a:r>
                <a:rPr lang="en-AU" sz="1200" dirty="0"/>
                <a:t>Guarantee of origin</a:t>
              </a:r>
            </a:p>
          </p:txBody>
        </p:sp>
        <p:pic>
          <p:nvPicPr>
            <p:cNvPr id="135" name="Picture 6" descr="Digital Certificate Icon Vector Images (over 8,400)">
              <a:extLst>
                <a:ext uri="{FF2B5EF4-FFF2-40B4-BE49-F238E27FC236}">
                  <a16:creationId xmlns:a16="http://schemas.microsoft.com/office/drawing/2014/main" id="{A8FF1E63-F158-01A4-AE61-979AF45C189B}"/>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59656" y="2391431"/>
              <a:ext cx="575083" cy="640937"/>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AD238F3C-179C-A371-B14C-7DCCB06846CC}"/>
                </a:ext>
              </a:extLst>
            </p:cNvPr>
            <p:cNvSpPr txBox="1"/>
            <p:nvPr/>
          </p:nvSpPr>
          <p:spPr>
            <a:xfrm>
              <a:off x="2635515" y="2537988"/>
              <a:ext cx="1086708" cy="276999"/>
            </a:xfrm>
            <a:prstGeom prst="rect">
              <a:avLst/>
            </a:prstGeom>
            <a:noFill/>
          </p:spPr>
          <p:txBody>
            <a:bodyPr wrap="square" rtlCol="0">
              <a:spAutoFit/>
            </a:bodyPr>
            <a:lstStyle/>
            <a:p>
              <a:r>
                <a:rPr lang="en-AU" sz="1200" dirty="0"/>
                <a:t>Sale Event</a:t>
              </a:r>
            </a:p>
          </p:txBody>
        </p:sp>
        <p:pic>
          <p:nvPicPr>
            <p:cNvPr id="137" name="Picture 6" descr="Digital Certificate Icon Vector Images (over 8,400)">
              <a:extLst>
                <a:ext uri="{FF2B5EF4-FFF2-40B4-BE49-F238E27FC236}">
                  <a16:creationId xmlns:a16="http://schemas.microsoft.com/office/drawing/2014/main" id="{543BEDEE-BD17-C4D6-AD1D-4186C3A75095}"/>
                </a:ext>
              </a:extLst>
            </p:cNvPr>
            <p:cNvPicPr>
              <a:picLocks noChangeAspect="1" noChangeArrowheads="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45718" y="3086615"/>
              <a:ext cx="575082" cy="640937"/>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DA9698A6-1763-1BBC-6152-AE5B7960344C}"/>
                </a:ext>
              </a:extLst>
            </p:cNvPr>
            <p:cNvSpPr txBox="1"/>
            <p:nvPr/>
          </p:nvSpPr>
          <p:spPr>
            <a:xfrm>
              <a:off x="2632918" y="3153082"/>
              <a:ext cx="1086708" cy="461665"/>
            </a:xfrm>
            <a:prstGeom prst="rect">
              <a:avLst/>
            </a:prstGeom>
            <a:noFill/>
          </p:spPr>
          <p:txBody>
            <a:bodyPr wrap="square" rtlCol="0">
              <a:spAutoFit/>
            </a:bodyPr>
            <a:lstStyle/>
            <a:p>
              <a:r>
                <a:rPr lang="en-AU" sz="1200" dirty="0"/>
                <a:t>Mineral Passport</a:t>
              </a:r>
            </a:p>
          </p:txBody>
        </p:sp>
        <p:pic>
          <p:nvPicPr>
            <p:cNvPr id="12" name="Picture 6" descr="Factory Icon in Material Design">
              <a:extLst>
                <a:ext uri="{FF2B5EF4-FFF2-40B4-BE49-F238E27FC236}">
                  <a16:creationId xmlns:a16="http://schemas.microsoft.com/office/drawing/2014/main" id="{D8B9AF63-CA0C-E562-B843-299D92CFD8A0}"/>
                </a:ext>
              </a:extLst>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5571917" y="1670986"/>
              <a:ext cx="805643" cy="75336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4" descr="Car manufacturing - Free industry icons">
              <a:extLst>
                <a:ext uri="{FF2B5EF4-FFF2-40B4-BE49-F238E27FC236}">
                  <a16:creationId xmlns:a16="http://schemas.microsoft.com/office/drawing/2014/main" id="{22BFEEBD-27FB-53DC-D9FD-06DC8A11197C}"/>
                </a:ext>
              </a:extLst>
            </p:cNvP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7214610" y="1857106"/>
              <a:ext cx="682983" cy="6386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Digital Certificate Icon Vector Images (over 8,400)">
              <a:extLst>
                <a:ext uri="{FF2B5EF4-FFF2-40B4-BE49-F238E27FC236}">
                  <a16:creationId xmlns:a16="http://schemas.microsoft.com/office/drawing/2014/main" id="{BD3ADBC5-9A66-F452-EBBE-F2F22D496E48}"/>
                </a:ext>
              </a:extLst>
            </p:cNvPr>
            <p:cNvPicPr>
              <a:picLocks noChangeAspect="1" noChangeArrowheads="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07195" y="5694174"/>
              <a:ext cx="575082" cy="64093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247AFE8-E587-A4BB-DEBF-E54225682622}"/>
                </a:ext>
              </a:extLst>
            </p:cNvPr>
            <p:cNvSpPr txBox="1"/>
            <p:nvPr/>
          </p:nvSpPr>
          <p:spPr>
            <a:xfrm>
              <a:off x="2582785" y="5694174"/>
              <a:ext cx="1086708" cy="461665"/>
            </a:xfrm>
            <a:prstGeom prst="rect">
              <a:avLst/>
            </a:prstGeom>
            <a:noFill/>
          </p:spPr>
          <p:txBody>
            <a:bodyPr wrap="square" rtlCol="0">
              <a:spAutoFit/>
            </a:bodyPr>
            <a:lstStyle/>
            <a:p>
              <a:r>
                <a:rPr lang="en-AU" sz="1200" dirty="0"/>
                <a:t>Mineral Passport</a:t>
              </a:r>
            </a:p>
          </p:txBody>
        </p:sp>
        <p:pic>
          <p:nvPicPr>
            <p:cNvPr id="19" name="Picture 6" descr="Digital Certificate Icon Vector Images (over 8,400)">
              <a:extLst>
                <a:ext uri="{FF2B5EF4-FFF2-40B4-BE49-F238E27FC236}">
                  <a16:creationId xmlns:a16="http://schemas.microsoft.com/office/drawing/2014/main" id="{E29028D5-9E96-AFD8-9852-5CF412F53FE6}"/>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076924" y="4960251"/>
              <a:ext cx="575083" cy="640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C31991E-BACF-53C1-F52A-616CC27DC9F5}"/>
                </a:ext>
              </a:extLst>
            </p:cNvPr>
            <p:cNvSpPr txBox="1"/>
            <p:nvPr/>
          </p:nvSpPr>
          <p:spPr>
            <a:xfrm>
              <a:off x="2570137" y="5030345"/>
              <a:ext cx="770614" cy="461665"/>
            </a:xfrm>
            <a:prstGeom prst="rect">
              <a:avLst/>
            </a:prstGeom>
            <a:noFill/>
          </p:spPr>
          <p:txBody>
            <a:bodyPr wrap="square" rtlCol="0">
              <a:spAutoFit/>
            </a:bodyPr>
            <a:lstStyle/>
            <a:p>
              <a:r>
                <a:rPr lang="en-AU" sz="1200" dirty="0"/>
                <a:t>Sale Event</a:t>
              </a:r>
            </a:p>
          </p:txBody>
        </p:sp>
        <p:sp>
          <p:nvSpPr>
            <p:cNvPr id="21" name="Freeform 20">
              <a:extLst>
                <a:ext uri="{FF2B5EF4-FFF2-40B4-BE49-F238E27FC236}">
                  <a16:creationId xmlns:a16="http://schemas.microsoft.com/office/drawing/2014/main" id="{4D2FFEF3-5CB1-B81C-D78E-72D2520A2E10}"/>
                </a:ext>
              </a:extLst>
            </p:cNvPr>
            <p:cNvSpPr/>
            <p:nvPr/>
          </p:nvSpPr>
          <p:spPr>
            <a:xfrm flipV="1">
              <a:off x="5977921" y="427534"/>
              <a:ext cx="1553161" cy="51088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a:extLst>
                <a:ext uri="{FF2B5EF4-FFF2-40B4-BE49-F238E27FC236}">
                  <a16:creationId xmlns:a16="http://schemas.microsoft.com/office/drawing/2014/main" id="{5976A49B-B87A-DA3B-2EF0-5C5460B622B8}"/>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8361111" y="517975"/>
              <a:ext cx="431479" cy="525905"/>
            </a:xfrm>
            <a:prstGeom prst="rect">
              <a:avLst/>
            </a:prstGeom>
          </p:spPr>
        </p:pic>
        <p:sp>
          <p:nvSpPr>
            <p:cNvPr id="13" name="TextBox 12">
              <a:extLst>
                <a:ext uri="{FF2B5EF4-FFF2-40B4-BE49-F238E27FC236}">
                  <a16:creationId xmlns:a16="http://schemas.microsoft.com/office/drawing/2014/main" id="{C6B4AADA-BF5A-19C3-B474-DB27A1EED7C4}"/>
                </a:ext>
              </a:extLst>
            </p:cNvPr>
            <p:cNvSpPr txBox="1"/>
            <p:nvPr/>
          </p:nvSpPr>
          <p:spPr>
            <a:xfrm>
              <a:off x="1074808" y="3130238"/>
              <a:ext cx="885125" cy="461665"/>
            </a:xfrm>
            <a:prstGeom prst="rect">
              <a:avLst/>
            </a:prstGeom>
            <a:noFill/>
          </p:spPr>
          <p:txBody>
            <a:bodyPr wrap="square" rtlCol="0">
              <a:spAutoFit/>
            </a:bodyPr>
            <a:lstStyle/>
            <a:p>
              <a:r>
                <a:rPr lang="en-AU" sz="1200" dirty="0"/>
                <a:t>Mining permit</a:t>
              </a:r>
            </a:p>
          </p:txBody>
        </p:sp>
        <p:sp>
          <p:nvSpPr>
            <p:cNvPr id="35" name="TextBox 34">
              <a:extLst>
                <a:ext uri="{FF2B5EF4-FFF2-40B4-BE49-F238E27FC236}">
                  <a16:creationId xmlns:a16="http://schemas.microsoft.com/office/drawing/2014/main" id="{87E7DB6C-2BCF-435D-E301-8C038DC51B5C}"/>
                </a:ext>
              </a:extLst>
            </p:cNvPr>
            <p:cNvSpPr txBox="1"/>
            <p:nvPr/>
          </p:nvSpPr>
          <p:spPr>
            <a:xfrm>
              <a:off x="1007638" y="4972262"/>
              <a:ext cx="885125" cy="461665"/>
            </a:xfrm>
            <a:prstGeom prst="rect">
              <a:avLst/>
            </a:prstGeom>
            <a:noFill/>
          </p:spPr>
          <p:txBody>
            <a:bodyPr wrap="square" rtlCol="0">
              <a:spAutoFit/>
            </a:bodyPr>
            <a:lstStyle/>
            <a:p>
              <a:r>
                <a:rPr lang="en-AU" sz="1200" dirty="0"/>
                <a:t>Guarantee of origin</a:t>
              </a:r>
            </a:p>
          </p:txBody>
        </p:sp>
        <p:sp>
          <p:nvSpPr>
            <p:cNvPr id="36" name="TextBox 35">
              <a:extLst>
                <a:ext uri="{FF2B5EF4-FFF2-40B4-BE49-F238E27FC236}">
                  <a16:creationId xmlns:a16="http://schemas.microsoft.com/office/drawing/2014/main" id="{BCCED9B3-7C15-58A7-F5EC-6982E0117647}"/>
                </a:ext>
              </a:extLst>
            </p:cNvPr>
            <p:cNvSpPr txBox="1"/>
            <p:nvPr/>
          </p:nvSpPr>
          <p:spPr>
            <a:xfrm>
              <a:off x="1028064" y="5710505"/>
              <a:ext cx="885125" cy="461665"/>
            </a:xfrm>
            <a:prstGeom prst="rect">
              <a:avLst/>
            </a:prstGeom>
            <a:noFill/>
          </p:spPr>
          <p:txBody>
            <a:bodyPr wrap="square" rtlCol="0">
              <a:spAutoFit/>
            </a:bodyPr>
            <a:lstStyle/>
            <a:p>
              <a:r>
                <a:rPr lang="en-AU" sz="1200" dirty="0"/>
                <a:t>Mining permit</a:t>
              </a:r>
            </a:p>
          </p:txBody>
        </p:sp>
        <p:pic>
          <p:nvPicPr>
            <p:cNvPr id="39" name="Picture 38">
              <a:extLst>
                <a:ext uri="{FF2B5EF4-FFF2-40B4-BE49-F238E27FC236}">
                  <a16:creationId xmlns:a16="http://schemas.microsoft.com/office/drawing/2014/main" id="{517CD0CF-C292-BC75-304C-B1569DA7883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0760" y="4290266"/>
              <a:ext cx="642484" cy="642484"/>
            </a:xfrm>
            <a:prstGeom prst="rect">
              <a:avLst/>
            </a:prstGeom>
          </p:spPr>
        </p:pic>
        <p:sp>
          <p:nvSpPr>
            <p:cNvPr id="44" name="TextBox 43">
              <a:extLst>
                <a:ext uri="{FF2B5EF4-FFF2-40B4-BE49-F238E27FC236}">
                  <a16:creationId xmlns:a16="http://schemas.microsoft.com/office/drawing/2014/main" id="{C3B02A83-7747-04CB-04BB-5CB4E7EDC69C}"/>
                </a:ext>
              </a:extLst>
            </p:cNvPr>
            <p:cNvSpPr txBox="1"/>
            <p:nvPr/>
          </p:nvSpPr>
          <p:spPr>
            <a:xfrm>
              <a:off x="2695281" y="99962"/>
              <a:ext cx="868058" cy="338554"/>
            </a:xfrm>
            <a:prstGeom prst="rect">
              <a:avLst/>
            </a:prstGeom>
            <a:noFill/>
          </p:spPr>
          <p:txBody>
            <a:bodyPr wrap="none" rtlCol="0">
              <a:spAutoFit/>
            </a:bodyPr>
            <a:lstStyle/>
            <a:p>
              <a:r>
                <a:rPr lang="en-AU" sz="1600" dirty="0"/>
                <a:t>Ship ore</a:t>
              </a:r>
            </a:p>
          </p:txBody>
        </p:sp>
        <p:pic>
          <p:nvPicPr>
            <p:cNvPr id="45" name="Picture 44">
              <a:extLst>
                <a:ext uri="{FF2B5EF4-FFF2-40B4-BE49-F238E27FC236}">
                  <a16:creationId xmlns:a16="http://schemas.microsoft.com/office/drawing/2014/main" id="{FBA063F3-96A3-E3CF-5385-AD7CE0CFAED3}"/>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4552293" y="575862"/>
              <a:ext cx="565919" cy="565919"/>
            </a:xfrm>
            <a:prstGeom prst="rect">
              <a:avLst/>
            </a:prstGeom>
          </p:spPr>
        </p:pic>
        <p:pic>
          <p:nvPicPr>
            <p:cNvPr id="7" name="Picture 6" descr="Digital Certificate Icon Vector Images (over 8,400)">
              <a:extLst>
                <a:ext uri="{FF2B5EF4-FFF2-40B4-BE49-F238E27FC236}">
                  <a16:creationId xmlns:a16="http://schemas.microsoft.com/office/drawing/2014/main" id="{3C3F446A-1C56-6519-30A6-3D82A0C2260E}"/>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008254" y="3190634"/>
              <a:ext cx="575083" cy="6409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708583-CD07-74FD-564B-98CF4E5BB115}"/>
                </a:ext>
              </a:extLst>
            </p:cNvPr>
            <p:cNvSpPr txBox="1"/>
            <p:nvPr/>
          </p:nvSpPr>
          <p:spPr>
            <a:xfrm>
              <a:off x="4484113" y="3297435"/>
              <a:ext cx="1086708" cy="276999"/>
            </a:xfrm>
            <a:prstGeom prst="rect">
              <a:avLst/>
            </a:prstGeom>
            <a:noFill/>
          </p:spPr>
          <p:txBody>
            <a:bodyPr wrap="square" rtlCol="0">
              <a:spAutoFit/>
            </a:bodyPr>
            <a:lstStyle/>
            <a:p>
              <a:r>
                <a:rPr lang="en-AU" sz="1200" dirty="0"/>
                <a:t>Sale Event</a:t>
              </a:r>
            </a:p>
          </p:txBody>
        </p:sp>
        <p:pic>
          <p:nvPicPr>
            <p:cNvPr id="17" name="Picture 6" descr="Digital Certificate Icon Vector Images (over 8,400)">
              <a:extLst>
                <a:ext uri="{FF2B5EF4-FFF2-40B4-BE49-F238E27FC236}">
                  <a16:creationId xmlns:a16="http://schemas.microsoft.com/office/drawing/2014/main" id="{C4B4C917-D609-3321-5B08-05F693A85186}"/>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003005" y="4794799"/>
              <a:ext cx="517234" cy="57646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C11359A5-D494-356B-D2BE-BACEC92090E2}"/>
                </a:ext>
              </a:extLst>
            </p:cNvPr>
            <p:cNvSpPr txBox="1"/>
            <p:nvPr/>
          </p:nvSpPr>
          <p:spPr>
            <a:xfrm>
              <a:off x="4464611" y="4919639"/>
              <a:ext cx="676944" cy="276999"/>
            </a:xfrm>
            <a:prstGeom prst="rect">
              <a:avLst/>
            </a:prstGeom>
            <a:noFill/>
          </p:spPr>
          <p:txBody>
            <a:bodyPr wrap="square" rtlCol="0">
              <a:spAutoFit/>
            </a:bodyPr>
            <a:lstStyle/>
            <a:p>
              <a:r>
                <a:rPr lang="en-AU" sz="1200" dirty="0"/>
                <a:t>EPD</a:t>
              </a:r>
            </a:p>
          </p:txBody>
        </p:sp>
        <p:pic>
          <p:nvPicPr>
            <p:cNvPr id="46" name="Picture 6" descr="Digital Certificate Icon Vector Images (over 8,400)">
              <a:extLst>
                <a:ext uri="{FF2B5EF4-FFF2-40B4-BE49-F238E27FC236}">
                  <a16:creationId xmlns:a16="http://schemas.microsoft.com/office/drawing/2014/main" id="{67DD1FA7-97F4-8C2D-3814-BEC63D202428}"/>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13292" y="4798191"/>
              <a:ext cx="517234" cy="57646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5162E52E-51A6-BE8A-328E-30371BEC0A7C}"/>
                </a:ext>
              </a:extLst>
            </p:cNvPr>
            <p:cNvSpPr txBox="1"/>
            <p:nvPr/>
          </p:nvSpPr>
          <p:spPr>
            <a:xfrm>
              <a:off x="6074898" y="4923031"/>
              <a:ext cx="676944" cy="276999"/>
            </a:xfrm>
            <a:prstGeom prst="rect">
              <a:avLst/>
            </a:prstGeom>
            <a:noFill/>
          </p:spPr>
          <p:txBody>
            <a:bodyPr wrap="square" rtlCol="0">
              <a:spAutoFit/>
            </a:bodyPr>
            <a:lstStyle/>
            <a:p>
              <a:r>
                <a:rPr lang="en-AU" sz="1200" dirty="0"/>
                <a:t>EPD</a:t>
              </a:r>
            </a:p>
          </p:txBody>
        </p:sp>
        <p:sp>
          <p:nvSpPr>
            <p:cNvPr id="48" name="TextBox 47">
              <a:extLst>
                <a:ext uri="{FF2B5EF4-FFF2-40B4-BE49-F238E27FC236}">
                  <a16:creationId xmlns:a16="http://schemas.microsoft.com/office/drawing/2014/main" id="{E55DCD55-8CF0-2A2B-7BB1-1EB9329291CA}"/>
                </a:ext>
              </a:extLst>
            </p:cNvPr>
            <p:cNvSpPr txBox="1"/>
            <p:nvPr/>
          </p:nvSpPr>
          <p:spPr>
            <a:xfrm>
              <a:off x="5976127" y="81817"/>
              <a:ext cx="1646693" cy="338554"/>
            </a:xfrm>
            <a:prstGeom prst="rect">
              <a:avLst/>
            </a:prstGeom>
            <a:noFill/>
          </p:spPr>
          <p:txBody>
            <a:bodyPr wrap="square" rtlCol="0">
              <a:spAutoFit/>
            </a:bodyPr>
            <a:lstStyle/>
            <a:p>
              <a:r>
                <a:rPr lang="en-AU" sz="1600" dirty="0"/>
                <a:t>Ship batteries</a:t>
              </a:r>
            </a:p>
          </p:txBody>
        </p:sp>
        <p:sp>
          <p:nvSpPr>
            <p:cNvPr id="49" name="TextBox 48">
              <a:extLst>
                <a:ext uri="{FF2B5EF4-FFF2-40B4-BE49-F238E27FC236}">
                  <a16:creationId xmlns:a16="http://schemas.microsoft.com/office/drawing/2014/main" id="{16A53C9D-ADB8-D9BC-0CA0-6F6E0B221BC2}"/>
                </a:ext>
              </a:extLst>
            </p:cNvPr>
            <p:cNvSpPr txBox="1"/>
            <p:nvPr/>
          </p:nvSpPr>
          <p:spPr>
            <a:xfrm>
              <a:off x="443037" y="3996991"/>
              <a:ext cx="976549" cy="338554"/>
            </a:xfrm>
            <a:prstGeom prst="rect">
              <a:avLst/>
            </a:prstGeom>
            <a:noFill/>
          </p:spPr>
          <p:txBody>
            <a:bodyPr wrap="none" rtlCol="0">
              <a:spAutoFit/>
            </a:bodyPr>
            <a:lstStyle/>
            <a:p>
              <a:r>
                <a:rPr lang="en-AU" sz="1600" dirty="0"/>
                <a:t>Authority</a:t>
              </a:r>
            </a:p>
          </p:txBody>
        </p:sp>
        <p:sp>
          <p:nvSpPr>
            <p:cNvPr id="59" name="Rounded Rectangle 58">
              <a:extLst>
                <a:ext uri="{FF2B5EF4-FFF2-40B4-BE49-F238E27FC236}">
                  <a16:creationId xmlns:a16="http://schemas.microsoft.com/office/drawing/2014/main" id="{EB214CC2-DEAE-6CD9-41AA-9132AA53B24A}"/>
                </a:ext>
              </a:extLst>
            </p:cNvPr>
            <p:cNvSpPr/>
            <p:nvPr/>
          </p:nvSpPr>
          <p:spPr>
            <a:xfrm>
              <a:off x="311544" y="1148883"/>
              <a:ext cx="3176123" cy="2664247"/>
            </a:xfrm>
            <a:prstGeom prst="roundRect">
              <a:avLst>
                <a:gd name="adj" fmla="val 9393"/>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Rounded Rectangle 59">
              <a:extLst>
                <a:ext uri="{FF2B5EF4-FFF2-40B4-BE49-F238E27FC236}">
                  <a16:creationId xmlns:a16="http://schemas.microsoft.com/office/drawing/2014/main" id="{1076C8E2-D8C1-FA3D-504E-84EDBDA9F197}"/>
                </a:ext>
              </a:extLst>
            </p:cNvPr>
            <p:cNvSpPr/>
            <p:nvPr/>
          </p:nvSpPr>
          <p:spPr>
            <a:xfrm>
              <a:off x="308235" y="3970430"/>
              <a:ext cx="3176123" cy="2486802"/>
            </a:xfrm>
            <a:prstGeom prst="roundRect">
              <a:avLst>
                <a:gd name="adj" fmla="val 10878"/>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B03BB94D-14C8-FA62-6BF6-2A1CD0871A3B}"/>
                </a:ext>
              </a:extLst>
            </p:cNvPr>
            <p:cNvSpPr txBox="1"/>
            <p:nvPr/>
          </p:nvSpPr>
          <p:spPr>
            <a:xfrm>
              <a:off x="-87350" y="3950299"/>
              <a:ext cx="864596" cy="984885"/>
            </a:xfrm>
            <a:prstGeom prst="rect">
              <a:avLst/>
            </a:prstGeom>
            <a:noFill/>
          </p:spPr>
          <p:txBody>
            <a:bodyPr wrap="square" rtlCol="0">
              <a:spAutoFit/>
            </a:bodyPr>
            <a:lstStyle/>
            <a:p>
              <a:endParaRPr lang="en-US" dirty="0"/>
            </a:p>
            <a:p>
              <a:r>
                <a:rPr lang="en-US" sz="4000" dirty="0"/>
                <a:t>🇨🇦</a:t>
              </a:r>
            </a:p>
          </p:txBody>
        </p:sp>
        <p:sp>
          <p:nvSpPr>
            <p:cNvPr id="31" name="TextBox 30">
              <a:extLst>
                <a:ext uri="{FF2B5EF4-FFF2-40B4-BE49-F238E27FC236}">
                  <a16:creationId xmlns:a16="http://schemas.microsoft.com/office/drawing/2014/main" id="{914BCDBB-DCF4-1A66-F7AB-95D887C3220A}"/>
                </a:ext>
              </a:extLst>
            </p:cNvPr>
            <p:cNvSpPr txBox="1"/>
            <p:nvPr/>
          </p:nvSpPr>
          <p:spPr>
            <a:xfrm>
              <a:off x="-110871" y="1195140"/>
              <a:ext cx="864596" cy="984885"/>
            </a:xfrm>
            <a:prstGeom prst="rect">
              <a:avLst/>
            </a:prstGeom>
            <a:noFill/>
          </p:spPr>
          <p:txBody>
            <a:bodyPr wrap="square" rtlCol="0">
              <a:spAutoFit/>
            </a:bodyPr>
            <a:lstStyle/>
            <a:p>
              <a:endParaRPr lang="en-US" dirty="0"/>
            </a:p>
            <a:p>
              <a:r>
                <a:rPr lang="en-US" sz="4000" dirty="0"/>
                <a:t>🇦🇺</a:t>
              </a:r>
            </a:p>
          </p:txBody>
        </p:sp>
        <p:sp>
          <p:nvSpPr>
            <p:cNvPr id="62" name="Rounded Rectangle 61">
              <a:extLst>
                <a:ext uri="{FF2B5EF4-FFF2-40B4-BE49-F238E27FC236}">
                  <a16:creationId xmlns:a16="http://schemas.microsoft.com/office/drawing/2014/main" id="{A9F1E855-EB05-563D-DE74-2457A67362EB}"/>
                </a:ext>
              </a:extLst>
            </p:cNvPr>
            <p:cNvSpPr/>
            <p:nvPr/>
          </p:nvSpPr>
          <p:spPr>
            <a:xfrm>
              <a:off x="3667310" y="1161069"/>
              <a:ext cx="3057841" cy="4359768"/>
            </a:xfrm>
            <a:prstGeom prst="roundRect">
              <a:avLst>
                <a:gd name="adj" fmla="val 9998"/>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a:extLst>
                <a:ext uri="{FF2B5EF4-FFF2-40B4-BE49-F238E27FC236}">
                  <a16:creationId xmlns:a16="http://schemas.microsoft.com/office/drawing/2014/main" id="{78471BB5-0C67-4B7C-1566-300EE36CE003}"/>
                </a:ext>
              </a:extLst>
            </p:cNvPr>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auto">
            <a:xfrm>
              <a:off x="4880705" y="5085715"/>
              <a:ext cx="615841" cy="615841"/>
            </a:xfrm>
            <a:prstGeom prst="rect">
              <a:avLst/>
            </a:prstGeom>
            <a:noFill/>
            <a:extLst>
              <a:ext uri="{909E8E84-426E-40DD-AFC4-6F175D3DCCD1}">
                <a14:hiddenFill xmlns:a14="http://schemas.microsoft.com/office/drawing/2010/main">
                  <a:solidFill>
                    <a:srgbClr val="FFFFFF"/>
                  </a:solidFill>
                </a14:hiddenFill>
              </a:ext>
            </a:extLst>
          </p:spPr>
        </p:pic>
        <p:sp>
          <p:nvSpPr>
            <p:cNvPr id="63" name="Rounded Rectangle 62">
              <a:extLst>
                <a:ext uri="{FF2B5EF4-FFF2-40B4-BE49-F238E27FC236}">
                  <a16:creationId xmlns:a16="http://schemas.microsoft.com/office/drawing/2014/main" id="{92D09B7F-1FC5-EC82-56EC-133902950E8B}"/>
                </a:ext>
              </a:extLst>
            </p:cNvPr>
            <p:cNvSpPr/>
            <p:nvPr/>
          </p:nvSpPr>
          <p:spPr>
            <a:xfrm>
              <a:off x="6918673" y="1152751"/>
              <a:ext cx="2995087" cy="4359768"/>
            </a:xfrm>
            <a:prstGeom prst="roundRect">
              <a:avLst>
                <a:gd name="adj" fmla="val 9588"/>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European Union Waved Flag Icon | Waved Flags Iconpack | Wikipedia Authors">
              <a:extLst>
                <a:ext uri="{FF2B5EF4-FFF2-40B4-BE49-F238E27FC236}">
                  <a16:creationId xmlns:a16="http://schemas.microsoft.com/office/drawing/2014/main" id="{CC808EE1-6E1C-EC2E-57DA-4DB6358BB337}"/>
                </a:ext>
              </a:extLst>
            </p:cNvPr>
            <p:cNvPicPr>
              <a:picLocks noChangeAspect="1" noChangeArrowheads="1"/>
            </p:cNvPicPr>
            <p:nvPr/>
          </p:nvPicPr>
          <p:blipFill>
            <a:blip r:embed="rId17" cstate="print">
              <a:extLst>
                <a:ext uri="{28A0092B-C50C-407E-A947-70E740481C1C}">
                  <a14:useLocalDpi xmlns:a14="http://schemas.microsoft.com/office/drawing/2010/main"/>
                </a:ext>
              </a:extLst>
            </a:blip>
            <a:srcRect/>
            <a:stretch>
              <a:fillRect/>
            </a:stretch>
          </p:blipFill>
          <p:spPr bwMode="auto">
            <a:xfrm>
              <a:off x="8260997" y="5242228"/>
              <a:ext cx="579912" cy="579912"/>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4689528E-ECA4-5915-8B19-F3F4CE020EC6}"/>
                </a:ext>
              </a:extLst>
            </p:cNvPr>
            <p:cNvSpPr txBox="1"/>
            <p:nvPr/>
          </p:nvSpPr>
          <p:spPr>
            <a:xfrm>
              <a:off x="7730147" y="2630683"/>
              <a:ext cx="952966" cy="646331"/>
            </a:xfrm>
            <a:prstGeom prst="rect">
              <a:avLst/>
            </a:prstGeom>
            <a:noFill/>
          </p:spPr>
          <p:txBody>
            <a:bodyPr wrap="square" rtlCol="0">
              <a:spAutoFit/>
            </a:bodyPr>
            <a:lstStyle/>
            <a:p>
              <a:r>
                <a:rPr lang="en-AU" sz="1200" dirty="0" err="1"/>
                <a:t>Manuf-acturing</a:t>
              </a:r>
              <a:r>
                <a:rPr lang="en-AU" sz="1200" dirty="0"/>
                <a:t> Event</a:t>
              </a:r>
            </a:p>
          </p:txBody>
        </p:sp>
        <p:sp>
          <p:nvSpPr>
            <p:cNvPr id="80" name="TextBox 79">
              <a:extLst>
                <a:ext uri="{FF2B5EF4-FFF2-40B4-BE49-F238E27FC236}">
                  <a16:creationId xmlns:a16="http://schemas.microsoft.com/office/drawing/2014/main" id="{DC7CB30B-6878-9111-EDE0-E2DE8BFC77BB}"/>
                </a:ext>
              </a:extLst>
            </p:cNvPr>
            <p:cNvSpPr txBox="1"/>
            <p:nvPr/>
          </p:nvSpPr>
          <p:spPr>
            <a:xfrm>
              <a:off x="8562115" y="1345481"/>
              <a:ext cx="1035861" cy="338554"/>
            </a:xfrm>
            <a:prstGeom prst="rect">
              <a:avLst/>
            </a:prstGeom>
            <a:noFill/>
          </p:spPr>
          <p:txBody>
            <a:bodyPr wrap="none" rtlCol="0">
              <a:spAutoFit/>
            </a:bodyPr>
            <a:lstStyle/>
            <a:p>
              <a:r>
                <a:rPr lang="en-AU" sz="1600" dirty="0"/>
                <a:t>Consumer</a:t>
              </a:r>
            </a:p>
          </p:txBody>
        </p:sp>
        <p:pic>
          <p:nvPicPr>
            <p:cNvPr id="81" name="Picture 80">
              <a:extLst>
                <a:ext uri="{FF2B5EF4-FFF2-40B4-BE49-F238E27FC236}">
                  <a16:creationId xmlns:a16="http://schemas.microsoft.com/office/drawing/2014/main" id="{3A90A109-119E-3C99-5955-010DA07C31F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6522460" y="511572"/>
              <a:ext cx="498312" cy="498312"/>
            </a:xfrm>
            <a:prstGeom prst="rect">
              <a:avLst/>
            </a:prstGeom>
          </p:spPr>
        </p:pic>
        <p:sp>
          <p:nvSpPr>
            <p:cNvPr id="82" name="Rounded Rectangle 81">
              <a:extLst>
                <a:ext uri="{FF2B5EF4-FFF2-40B4-BE49-F238E27FC236}">
                  <a16:creationId xmlns:a16="http://schemas.microsoft.com/office/drawing/2014/main" id="{076DE1FF-07AA-C504-9BC4-41FF24205D42}"/>
                </a:ext>
              </a:extLst>
            </p:cNvPr>
            <p:cNvSpPr/>
            <p:nvPr/>
          </p:nvSpPr>
          <p:spPr>
            <a:xfrm>
              <a:off x="10100642" y="1141781"/>
              <a:ext cx="1568102" cy="4350229"/>
            </a:xfrm>
            <a:prstGeom prst="round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5" name="Picture 6" descr="Digital Certificate Icon Vector Images (over 8,400)">
              <a:extLst>
                <a:ext uri="{FF2B5EF4-FFF2-40B4-BE49-F238E27FC236}">
                  <a16:creationId xmlns:a16="http://schemas.microsoft.com/office/drawing/2014/main" id="{AE55B9FB-243B-C792-CE18-54D7E9972B2E}"/>
                </a:ext>
              </a:extLst>
            </p:cNvPr>
            <p:cNvPicPr>
              <a:picLocks noChangeAspect="1" noChangeArrowheads="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369424" y="4445081"/>
              <a:ext cx="575082" cy="640937"/>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Digital Certificate Icon Vector Images (over 8,400)">
              <a:extLst>
                <a:ext uri="{FF2B5EF4-FFF2-40B4-BE49-F238E27FC236}">
                  <a16:creationId xmlns:a16="http://schemas.microsoft.com/office/drawing/2014/main" id="{2397F261-5218-4A5F-1373-1532DB20F76A}"/>
                </a:ext>
              </a:extLst>
            </p:cNvPr>
            <p:cNvPicPr>
              <a:picLocks noChangeAspect="1" noChangeArrowheads="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369424" y="3602413"/>
              <a:ext cx="575083" cy="640937"/>
            </a:xfrm>
            <a:prstGeom prst="rect">
              <a:avLst/>
            </a:prstGeom>
            <a:noFill/>
            <a:extLst>
              <a:ext uri="{909E8E84-426E-40DD-AFC4-6F175D3DCCD1}">
                <a14:hiddenFill xmlns:a14="http://schemas.microsoft.com/office/drawing/2010/main">
                  <a:solidFill>
                    <a:srgbClr val="FFFFFF"/>
                  </a:solidFill>
                </a14:hiddenFill>
              </a:ext>
            </a:extLst>
          </p:spPr>
        </p:pic>
        <p:sp>
          <p:nvSpPr>
            <p:cNvPr id="92" name="TextBox 91">
              <a:extLst>
                <a:ext uri="{FF2B5EF4-FFF2-40B4-BE49-F238E27FC236}">
                  <a16:creationId xmlns:a16="http://schemas.microsoft.com/office/drawing/2014/main" id="{F8C168F7-4102-FFFB-1BB1-9FBB00051D05}"/>
                </a:ext>
              </a:extLst>
            </p:cNvPr>
            <p:cNvSpPr txBox="1"/>
            <p:nvPr/>
          </p:nvSpPr>
          <p:spPr>
            <a:xfrm>
              <a:off x="10789197" y="3757396"/>
              <a:ext cx="1086708" cy="276999"/>
            </a:xfrm>
            <a:prstGeom prst="rect">
              <a:avLst/>
            </a:prstGeom>
            <a:noFill/>
          </p:spPr>
          <p:txBody>
            <a:bodyPr wrap="square" rtlCol="0">
              <a:spAutoFit/>
            </a:bodyPr>
            <a:lstStyle/>
            <a:p>
              <a:r>
                <a:rPr lang="en-AU" sz="1200" dirty="0"/>
                <a:t>Sale Event</a:t>
              </a:r>
            </a:p>
          </p:txBody>
        </p:sp>
        <p:sp>
          <p:nvSpPr>
            <p:cNvPr id="74" name="TextBox 73">
              <a:extLst>
                <a:ext uri="{FF2B5EF4-FFF2-40B4-BE49-F238E27FC236}">
                  <a16:creationId xmlns:a16="http://schemas.microsoft.com/office/drawing/2014/main" id="{0AB203AC-BBF3-D8A8-7B4C-4B9501D0C8DF}"/>
                </a:ext>
              </a:extLst>
            </p:cNvPr>
            <p:cNvSpPr txBox="1"/>
            <p:nvPr/>
          </p:nvSpPr>
          <p:spPr>
            <a:xfrm>
              <a:off x="10855832" y="4510597"/>
              <a:ext cx="744152" cy="461665"/>
            </a:xfrm>
            <a:prstGeom prst="rect">
              <a:avLst/>
            </a:prstGeom>
            <a:noFill/>
          </p:spPr>
          <p:txBody>
            <a:bodyPr wrap="square" rtlCol="0">
              <a:spAutoFit/>
            </a:bodyPr>
            <a:lstStyle/>
            <a:p>
              <a:r>
                <a:rPr lang="en-AU" sz="1200" dirty="0"/>
                <a:t>Material passport</a:t>
              </a:r>
            </a:p>
          </p:txBody>
        </p:sp>
        <p:cxnSp>
          <p:nvCxnSpPr>
            <p:cNvPr id="97" name="Straight Connector 96">
              <a:extLst>
                <a:ext uri="{FF2B5EF4-FFF2-40B4-BE49-F238E27FC236}">
                  <a16:creationId xmlns:a16="http://schemas.microsoft.com/office/drawing/2014/main" id="{967693B8-E46E-293F-7C70-4AF02C9FA0C5}"/>
                </a:ext>
              </a:extLst>
            </p:cNvPr>
            <p:cNvCxnSpPr>
              <a:cxnSpLocks/>
            </p:cNvCxnSpPr>
            <p:nvPr/>
          </p:nvCxnSpPr>
          <p:spPr>
            <a:xfrm>
              <a:off x="9199361" y="4678029"/>
              <a:ext cx="7984" cy="71560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3" name="Picture 6" descr="Digital Certificate Icon Vector Images (over 8,400)">
              <a:extLst>
                <a:ext uri="{FF2B5EF4-FFF2-40B4-BE49-F238E27FC236}">
                  <a16:creationId xmlns:a16="http://schemas.microsoft.com/office/drawing/2014/main" id="{17A1C32D-B0A2-B832-14AE-4FA011A532D0}"/>
                </a:ext>
              </a:extLst>
            </p:cNvPr>
            <p:cNvPicPr>
              <a:picLocks noChangeAspect="1" noChangeArrowheads="1"/>
            </p:cNvPicPr>
            <p:nvPr/>
          </p:nvPicPr>
          <p:blipFill>
            <a:blip r:embed="rId11"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798390" y="4842561"/>
              <a:ext cx="532747" cy="593754"/>
            </a:xfrm>
            <a:prstGeom prst="rect">
              <a:avLst/>
            </a:prstGeom>
            <a:noFill/>
            <a:extLst>
              <a:ext uri="{909E8E84-426E-40DD-AFC4-6F175D3DCCD1}">
                <a14:hiddenFill xmlns:a14="http://schemas.microsoft.com/office/drawing/2010/main">
                  <a:solidFill>
                    <a:srgbClr val="FFFFFF"/>
                  </a:solidFill>
                </a14:hiddenFill>
              </a:ext>
            </a:extLst>
          </p:spPr>
        </p:pic>
        <p:sp>
          <p:nvSpPr>
            <p:cNvPr id="103" name="Freeform 102">
              <a:extLst>
                <a:ext uri="{FF2B5EF4-FFF2-40B4-BE49-F238E27FC236}">
                  <a16:creationId xmlns:a16="http://schemas.microsoft.com/office/drawing/2014/main" id="{60F0A57C-01B8-5164-3383-F2C8A98920FF}"/>
                </a:ext>
              </a:extLst>
            </p:cNvPr>
            <p:cNvSpPr/>
            <p:nvPr/>
          </p:nvSpPr>
          <p:spPr>
            <a:xfrm flipV="1">
              <a:off x="9582078" y="433271"/>
              <a:ext cx="1574691" cy="457801"/>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TextBox 103">
              <a:extLst>
                <a:ext uri="{FF2B5EF4-FFF2-40B4-BE49-F238E27FC236}">
                  <a16:creationId xmlns:a16="http://schemas.microsoft.com/office/drawing/2014/main" id="{0D44B261-ADD7-DFAB-CF0F-110F001F1E82}"/>
                </a:ext>
              </a:extLst>
            </p:cNvPr>
            <p:cNvSpPr txBox="1"/>
            <p:nvPr/>
          </p:nvSpPr>
          <p:spPr>
            <a:xfrm>
              <a:off x="9708228" y="71414"/>
              <a:ext cx="1570110" cy="338554"/>
            </a:xfrm>
            <a:prstGeom prst="rect">
              <a:avLst/>
            </a:prstGeom>
            <a:noFill/>
          </p:spPr>
          <p:txBody>
            <a:bodyPr wrap="none" rtlCol="0">
              <a:spAutoFit/>
            </a:bodyPr>
            <a:lstStyle/>
            <a:p>
              <a:r>
                <a:rPr lang="en-AU" sz="1600" dirty="0"/>
                <a:t>Sell used battery</a:t>
              </a:r>
            </a:p>
          </p:txBody>
        </p:sp>
        <p:sp>
          <p:nvSpPr>
            <p:cNvPr id="105" name="Freeform 104">
              <a:extLst>
                <a:ext uri="{FF2B5EF4-FFF2-40B4-BE49-F238E27FC236}">
                  <a16:creationId xmlns:a16="http://schemas.microsoft.com/office/drawing/2014/main" id="{A46071EA-2AED-B74B-26F2-E4B3B2A18412}"/>
                </a:ext>
              </a:extLst>
            </p:cNvPr>
            <p:cNvSpPr/>
            <p:nvPr/>
          </p:nvSpPr>
          <p:spPr>
            <a:xfrm rot="10800000" flipV="1">
              <a:off x="5872279" y="5565987"/>
              <a:ext cx="4243932" cy="542584"/>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6" name="Picture 105">
              <a:extLst>
                <a:ext uri="{FF2B5EF4-FFF2-40B4-BE49-F238E27FC236}">
                  <a16:creationId xmlns:a16="http://schemas.microsoft.com/office/drawing/2014/main" id="{95046B41-6298-6AE8-1459-4AF534619F4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341500" y="5470806"/>
              <a:ext cx="498312" cy="498312"/>
            </a:xfrm>
            <a:prstGeom prst="rect">
              <a:avLst/>
            </a:prstGeom>
          </p:spPr>
        </p:pic>
        <p:pic>
          <p:nvPicPr>
            <p:cNvPr id="1030" name="Picture 6">
              <a:extLst>
                <a:ext uri="{FF2B5EF4-FFF2-40B4-BE49-F238E27FC236}">
                  <a16:creationId xmlns:a16="http://schemas.microsoft.com/office/drawing/2014/main" id="{54B5AE1F-93C3-17DA-1917-09E51BF20977}"/>
                </a:ext>
              </a:extLst>
            </p:cNvPr>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8753316" y="2560338"/>
              <a:ext cx="899472" cy="899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939C3BE-C83F-BD6D-FDC1-A416873612F0}"/>
                </a:ext>
              </a:extLst>
            </p:cNvPr>
            <p:cNvPicPr>
              <a:picLocks noChangeAspect="1" noChangeArrowheads="1"/>
            </p:cNvPicPr>
            <p:nvPr/>
          </p:nvPicPr>
          <p:blipFill>
            <a:blip r:embed="rId19" cstate="print">
              <a:extLst>
                <a:ext uri="{28A0092B-C50C-407E-A947-70E740481C1C}">
                  <a14:useLocalDpi xmlns:a14="http://schemas.microsoft.com/office/drawing/2010/main"/>
                </a:ext>
              </a:extLst>
            </a:blip>
            <a:srcRect/>
            <a:stretch>
              <a:fillRect/>
            </a:stretch>
          </p:blipFill>
          <p:spPr bwMode="auto">
            <a:xfrm>
              <a:off x="9040075" y="2861531"/>
              <a:ext cx="311663" cy="3116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cycle symbol - Free arrows icons">
              <a:extLst>
                <a:ext uri="{FF2B5EF4-FFF2-40B4-BE49-F238E27FC236}">
                  <a16:creationId xmlns:a16="http://schemas.microsoft.com/office/drawing/2014/main" id="{687C9556-439B-B194-862E-8FD8CBE3524C}"/>
                </a:ext>
              </a:extLst>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10435493" y="1805590"/>
              <a:ext cx="709128" cy="70912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06">
              <a:extLst>
                <a:ext uri="{FF2B5EF4-FFF2-40B4-BE49-F238E27FC236}">
                  <a16:creationId xmlns:a16="http://schemas.microsoft.com/office/drawing/2014/main" id="{2761A3A8-EE25-63F9-9307-B89DC222974F}"/>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132929" y="514369"/>
              <a:ext cx="431479" cy="525905"/>
            </a:xfrm>
            <a:prstGeom prst="rect">
              <a:avLst/>
            </a:prstGeom>
          </p:spPr>
        </p:pic>
        <p:pic>
          <p:nvPicPr>
            <p:cNvPr id="109" name="Picture 108">
              <a:extLst>
                <a:ext uri="{FF2B5EF4-FFF2-40B4-BE49-F238E27FC236}">
                  <a16:creationId xmlns:a16="http://schemas.microsoft.com/office/drawing/2014/main" id="{CC3B011B-B732-B665-EBFD-49A465D2403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898705" y="3933505"/>
              <a:ext cx="642484" cy="642484"/>
            </a:xfrm>
            <a:prstGeom prst="rect">
              <a:avLst/>
            </a:prstGeom>
          </p:spPr>
        </p:pic>
        <p:sp>
          <p:nvSpPr>
            <p:cNvPr id="115" name="Freeform 114">
              <a:extLst>
                <a:ext uri="{FF2B5EF4-FFF2-40B4-BE49-F238E27FC236}">
                  <a16:creationId xmlns:a16="http://schemas.microsoft.com/office/drawing/2014/main" id="{E961162B-A0C2-A56C-20AE-3E3E6AE5DDDB}"/>
                </a:ext>
              </a:extLst>
            </p:cNvPr>
            <p:cNvSpPr/>
            <p:nvPr/>
          </p:nvSpPr>
          <p:spPr>
            <a:xfrm rot="7704541">
              <a:off x="7460619" y="3712955"/>
              <a:ext cx="1652004" cy="193600"/>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38100">
              <a:solidFill>
                <a:schemeClr val="accent6">
                  <a:lumMod val="75000"/>
                </a:schemeClr>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1"/>
                </a:solidFill>
              </a:endParaRPr>
            </a:p>
          </p:txBody>
        </p:sp>
        <p:sp>
          <p:nvSpPr>
            <p:cNvPr id="116" name="Freeform 115">
              <a:extLst>
                <a:ext uri="{FF2B5EF4-FFF2-40B4-BE49-F238E27FC236}">
                  <a16:creationId xmlns:a16="http://schemas.microsoft.com/office/drawing/2014/main" id="{53648A3C-EB94-50EB-027E-8AEA6761BD89}"/>
                </a:ext>
              </a:extLst>
            </p:cNvPr>
            <p:cNvSpPr/>
            <p:nvPr/>
          </p:nvSpPr>
          <p:spPr>
            <a:xfrm>
              <a:off x="1073426" y="2142888"/>
              <a:ext cx="6082748" cy="2205291"/>
            </a:xfrm>
            <a:custGeom>
              <a:avLst/>
              <a:gdLst>
                <a:gd name="connsiteX0" fmla="*/ 6082748 w 6082748"/>
                <a:gd name="connsiteY0" fmla="*/ 58081 h 2205291"/>
                <a:gd name="connsiteX1" fmla="*/ 5883965 w 6082748"/>
                <a:gd name="connsiteY1" fmla="*/ 190603 h 2205291"/>
                <a:gd name="connsiteX2" fmla="*/ 5526156 w 6082748"/>
                <a:gd name="connsiteY2" fmla="*/ 1635090 h 2205291"/>
                <a:gd name="connsiteX3" fmla="*/ 4863548 w 6082748"/>
                <a:gd name="connsiteY3" fmla="*/ 2204933 h 2205291"/>
                <a:gd name="connsiteX4" fmla="*/ 4333461 w 6082748"/>
                <a:gd name="connsiteY4" fmla="*/ 1568829 h 2205291"/>
                <a:gd name="connsiteX5" fmla="*/ 4558748 w 6082748"/>
                <a:gd name="connsiteY5" fmla="*/ 879716 h 2205291"/>
                <a:gd name="connsiteX6" fmla="*/ 3790122 w 6082748"/>
                <a:gd name="connsiteY6" fmla="*/ 1595333 h 2205291"/>
                <a:gd name="connsiteX7" fmla="*/ 3286539 w 6082748"/>
                <a:gd name="connsiteY7" fmla="*/ 2072412 h 2205291"/>
                <a:gd name="connsiteX8" fmla="*/ 2743200 w 6082748"/>
                <a:gd name="connsiteY8" fmla="*/ 1449560 h 2205291"/>
                <a:gd name="connsiteX9" fmla="*/ 3021496 w 6082748"/>
                <a:gd name="connsiteY9" fmla="*/ 760447 h 2205291"/>
                <a:gd name="connsiteX10" fmla="*/ 1550504 w 6082748"/>
                <a:gd name="connsiteY10" fmla="*/ 1211020 h 2205291"/>
                <a:gd name="connsiteX11" fmla="*/ 0 w 6082748"/>
                <a:gd name="connsiteY11" fmla="*/ 813455 h 220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82748" h="2205291">
                  <a:moveTo>
                    <a:pt x="6082748" y="58081"/>
                  </a:moveTo>
                  <a:cubicBezTo>
                    <a:pt x="6029739" y="-7076"/>
                    <a:pt x="5976730" y="-72232"/>
                    <a:pt x="5883965" y="190603"/>
                  </a:cubicBezTo>
                  <a:cubicBezTo>
                    <a:pt x="5791200" y="453438"/>
                    <a:pt x="5696225" y="1299368"/>
                    <a:pt x="5526156" y="1635090"/>
                  </a:cubicBezTo>
                  <a:cubicBezTo>
                    <a:pt x="5356086" y="1970812"/>
                    <a:pt x="5062331" y="2215977"/>
                    <a:pt x="4863548" y="2204933"/>
                  </a:cubicBezTo>
                  <a:cubicBezTo>
                    <a:pt x="4664765" y="2193889"/>
                    <a:pt x="4384261" y="1789699"/>
                    <a:pt x="4333461" y="1568829"/>
                  </a:cubicBezTo>
                  <a:cubicBezTo>
                    <a:pt x="4282661" y="1347960"/>
                    <a:pt x="4649304" y="875299"/>
                    <a:pt x="4558748" y="879716"/>
                  </a:cubicBezTo>
                  <a:cubicBezTo>
                    <a:pt x="4468192" y="884133"/>
                    <a:pt x="3790122" y="1595333"/>
                    <a:pt x="3790122" y="1595333"/>
                  </a:cubicBezTo>
                  <a:cubicBezTo>
                    <a:pt x="3578087" y="1794116"/>
                    <a:pt x="3461026" y="2096707"/>
                    <a:pt x="3286539" y="2072412"/>
                  </a:cubicBezTo>
                  <a:cubicBezTo>
                    <a:pt x="3112052" y="2048117"/>
                    <a:pt x="2787374" y="1668221"/>
                    <a:pt x="2743200" y="1449560"/>
                  </a:cubicBezTo>
                  <a:cubicBezTo>
                    <a:pt x="2699026" y="1230899"/>
                    <a:pt x="3220279" y="800204"/>
                    <a:pt x="3021496" y="760447"/>
                  </a:cubicBezTo>
                  <a:cubicBezTo>
                    <a:pt x="2822713" y="720690"/>
                    <a:pt x="2054087" y="1202185"/>
                    <a:pt x="1550504" y="1211020"/>
                  </a:cubicBezTo>
                  <a:cubicBezTo>
                    <a:pt x="1046921" y="1219855"/>
                    <a:pt x="523460" y="1016655"/>
                    <a:pt x="0" y="813455"/>
                  </a:cubicBezTo>
                </a:path>
              </a:pathLst>
            </a:custGeom>
            <a:noFill/>
            <a:ln w="38100">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Freeform 116">
              <a:extLst>
                <a:ext uri="{FF2B5EF4-FFF2-40B4-BE49-F238E27FC236}">
                  <a16:creationId xmlns:a16="http://schemas.microsoft.com/office/drawing/2014/main" id="{AC0D9D8D-9754-11B6-71EE-06208A826CE9}"/>
                </a:ext>
              </a:extLst>
            </p:cNvPr>
            <p:cNvSpPr/>
            <p:nvPr/>
          </p:nvSpPr>
          <p:spPr>
            <a:xfrm>
              <a:off x="1007165" y="2914996"/>
              <a:ext cx="3034748" cy="3067102"/>
            </a:xfrm>
            <a:custGeom>
              <a:avLst/>
              <a:gdLst>
                <a:gd name="connsiteX0" fmla="*/ 3034748 w 3034748"/>
                <a:gd name="connsiteY0" fmla="*/ 54599 h 3067102"/>
                <a:gd name="connsiteX1" fmla="*/ 2716696 w 3034748"/>
                <a:gd name="connsiteY1" fmla="*/ 279886 h 3067102"/>
                <a:gd name="connsiteX2" fmla="*/ 2027583 w 3034748"/>
                <a:gd name="connsiteY2" fmla="*/ 2227956 h 3067102"/>
                <a:gd name="connsiteX3" fmla="*/ 1417983 w 3034748"/>
                <a:gd name="connsiteY3" fmla="*/ 3062843 h 3067102"/>
                <a:gd name="connsiteX4" fmla="*/ 0 w 3034748"/>
                <a:gd name="connsiteY4" fmla="*/ 2492999 h 306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4748" h="3067102">
                  <a:moveTo>
                    <a:pt x="3034748" y="54599"/>
                  </a:moveTo>
                  <a:cubicBezTo>
                    <a:pt x="2959652" y="-13871"/>
                    <a:pt x="2884557" y="-82340"/>
                    <a:pt x="2716696" y="279886"/>
                  </a:cubicBezTo>
                  <a:cubicBezTo>
                    <a:pt x="2548835" y="642112"/>
                    <a:pt x="2244035" y="1764130"/>
                    <a:pt x="2027583" y="2227956"/>
                  </a:cubicBezTo>
                  <a:cubicBezTo>
                    <a:pt x="1811131" y="2691782"/>
                    <a:pt x="1755913" y="3018669"/>
                    <a:pt x="1417983" y="3062843"/>
                  </a:cubicBezTo>
                  <a:cubicBezTo>
                    <a:pt x="1080052" y="3107017"/>
                    <a:pt x="540026" y="2800008"/>
                    <a:pt x="0" y="2492999"/>
                  </a:cubicBezTo>
                </a:path>
              </a:pathLst>
            </a:custGeom>
            <a:noFill/>
            <a:ln w="38100">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TextBox 117">
              <a:extLst>
                <a:ext uri="{FF2B5EF4-FFF2-40B4-BE49-F238E27FC236}">
                  <a16:creationId xmlns:a16="http://schemas.microsoft.com/office/drawing/2014/main" id="{B7DCE43E-7159-9BF1-1F7A-1F5BDB5800E1}"/>
                </a:ext>
              </a:extLst>
            </p:cNvPr>
            <p:cNvSpPr txBox="1"/>
            <p:nvPr/>
          </p:nvSpPr>
          <p:spPr>
            <a:xfrm>
              <a:off x="9264729" y="4842975"/>
              <a:ext cx="817594" cy="461665"/>
            </a:xfrm>
            <a:prstGeom prst="rect">
              <a:avLst/>
            </a:prstGeom>
            <a:noFill/>
          </p:spPr>
          <p:txBody>
            <a:bodyPr wrap="square" rtlCol="0">
              <a:spAutoFit/>
            </a:bodyPr>
            <a:lstStyle/>
            <a:p>
              <a:r>
                <a:rPr lang="en-AU" sz="1200" dirty="0"/>
                <a:t>CBAM tariff</a:t>
              </a:r>
            </a:p>
          </p:txBody>
        </p:sp>
        <p:sp>
          <p:nvSpPr>
            <p:cNvPr id="121" name="Freeform 120">
              <a:extLst>
                <a:ext uri="{FF2B5EF4-FFF2-40B4-BE49-F238E27FC236}">
                  <a16:creationId xmlns:a16="http://schemas.microsoft.com/office/drawing/2014/main" id="{4E27503D-BA2E-2D18-7B5D-2677B945E61C}"/>
                </a:ext>
              </a:extLst>
            </p:cNvPr>
            <p:cNvSpPr/>
            <p:nvPr/>
          </p:nvSpPr>
          <p:spPr>
            <a:xfrm rot="10800000">
              <a:off x="4191757" y="6246887"/>
              <a:ext cx="1652004" cy="102948"/>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1"/>
                </a:solidFill>
              </a:endParaRPr>
            </a:p>
          </p:txBody>
        </p:sp>
        <p:sp>
          <p:nvSpPr>
            <p:cNvPr id="122" name="TextBox 121">
              <a:extLst>
                <a:ext uri="{FF2B5EF4-FFF2-40B4-BE49-F238E27FC236}">
                  <a16:creationId xmlns:a16="http://schemas.microsoft.com/office/drawing/2014/main" id="{3537179E-7BA0-6658-BF1D-F719E4BCEC2C}"/>
                </a:ext>
              </a:extLst>
            </p:cNvPr>
            <p:cNvSpPr txBox="1"/>
            <p:nvPr/>
          </p:nvSpPr>
          <p:spPr>
            <a:xfrm>
              <a:off x="4245533" y="6385571"/>
              <a:ext cx="1717438" cy="338554"/>
            </a:xfrm>
            <a:prstGeom prst="rect">
              <a:avLst/>
            </a:prstGeom>
            <a:noFill/>
          </p:spPr>
          <p:txBody>
            <a:bodyPr wrap="square" rtlCol="0">
              <a:spAutoFit/>
            </a:bodyPr>
            <a:lstStyle/>
            <a:p>
              <a:r>
                <a:rPr lang="en-AU" sz="1600" dirty="0">
                  <a:solidFill>
                    <a:schemeClr val="accent1"/>
                  </a:solidFill>
                </a:rPr>
                <a:t>B2B due diligence</a:t>
              </a:r>
            </a:p>
          </p:txBody>
        </p:sp>
        <p:sp>
          <p:nvSpPr>
            <p:cNvPr id="123" name="Freeform 122">
              <a:extLst>
                <a:ext uri="{FF2B5EF4-FFF2-40B4-BE49-F238E27FC236}">
                  <a16:creationId xmlns:a16="http://schemas.microsoft.com/office/drawing/2014/main" id="{4E8B2C74-E0C8-80E8-E1A4-1411B2C867EC}"/>
                </a:ext>
              </a:extLst>
            </p:cNvPr>
            <p:cNvSpPr/>
            <p:nvPr/>
          </p:nvSpPr>
          <p:spPr>
            <a:xfrm rot="10800000">
              <a:off x="9979564" y="6255339"/>
              <a:ext cx="1652004" cy="102948"/>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38100">
              <a:solidFill>
                <a:schemeClr val="accent6">
                  <a:lumMod val="75000"/>
                </a:schemeClr>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1"/>
                </a:solidFill>
              </a:endParaRPr>
            </a:p>
          </p:txBody>
        </p:sp>
        <p:sp>
          <p:nvSpPr>
            <p:cNvPr id="124" name="TextBox 123">
              <a:extLst>
                <a:ext uri="{FF2B5EF4-FFF2-40B4-BE49-F238E27FC236}">
                  <a16:creationId xmlns:a16="http://schemas.microsoft.com/office/drawing/2014/main" id="{88399C58-14E4-EFE1-5A60-38E2EBF7A85C}"/>
                </a:ext>
              </a:extLst>
            </p:cNvPr>
            <p:cNvSpPr txBox="1"/>
            <p:nvPr/>
          </p:nvSpPr>
          <p:spPr>
            <a:xfrm>
              <a:off x="10007518" y="6385571"/>
              <a:ext cx="1717438" cy="338554"/>
            </a:xfrm>
            <a:prstGeom prst="rect">
              <a:avLst/>
            </a:prstGeom>
            <a:noFill/>
          </p:spPr>
          <p:txBody>
            <a:bodyPr wrap="square" rtlCol="0">
              <a:spAutoFit/>
            </a:bodyPr>
            <a:lstStyle/>
            <a:p>
              <a:r>
                <a:rPr lang="en-AU" sz="1600" dirty="0">
                  <a:solidFill>
                    <a:schemeClr val="accent6">
                      <a:lumMod val="75000"/>
                    </a:schemeClr>
                  </a:solidFill>
                </a:rPr>
                <a:t>Consumer choice</a:t>
              </a:r>
            </a:p>
          </p:txBody>
        </p:sp>
        <p:pic>
          <p:nvPicPr>
            <p:cNvPr id="127" name="Picture 6" descr="Digital Certificate Icon Vector Images (over 8,400)">
              <a:extLst>
                <a:ext uri="{FF2B5EF4-FFF2-40B4-BE49-F238E27FC236}">
                  <a16:creationId xmlns:a16="http://schemas.microsoft.com/office/drawing/2014/main" id="{C7F35DEE-2BF9-D484-6098-32599AAB5101}"/>
                </a:ext>
              </a:extLst>
            </p:cNvPr>
            <p:cNvPicPr>
              <a:picLocks noChangeAspect="1" noChangeArrowheads="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341856" y="4827049"/>
              <a:ext cx="575082" cy="640937"/>
            </a:xfrm>
            <a:prstGeom prst="rect">
              <a:avLst/>
            </a:prstGeom>
            <a:noFill/>
            <a:extLst>
              <a:ext uri="{909E8E84-426E-40DD-AFC4-6F175D3DCCD1}">
                <a14:hiddenFill xmlns:a14="http://schemas.microsoft.com/office/drawing/2010/main">
                  <a:solidFill>
                    <a:srgbClr val="FFFFFF"/>
                  </a:solidFill>
                </a14:hiddenFill>
              </a:ext>
            </a:extLst>
          </p:spPr>
        </p:pic>
        <p:sp>
          <p:nvSpPr>
            <p:cNvPr id="129" name="TextBox 128">
              <a:extLst>
                <a:ext uri="{FF2B5EF4-FFF2-40B4-BE49-F238E27FC236}">
                  <a16:creationId xmlns:a16="http://schemas.microsoft.com/office/drawing/2014/main" id="{60852817-E09D-504B-12A7-42D24299A783}"/>
                </a:ext>
              </a:extLst>
            </p:cNvPr>
            <p:cNvSpPr txBox="1"/>
            <p:nvPr/>
          </p:nvSpPr>
          <p:spPr>
            <a:xfrm>
              <a:off x="7770289" y="4925049"/>
              <a:ext cx="819058" cy="461665"/>
            </a:xfrm>
            <a:prstGeom prst="rect">
              <a:avLst/>
            </a:prstGeom>
            <a:noFill/>
          </p:spPr>
          <p:txBody>
            <a:bodyPr wrap="square" rtlCol="0">
              <a:spAutoFit/>
            </a:bodyPr>
            <a:lstStyle/>
            <a:p>
              <a:r>
                <a:rPr lang="en-AU" sz="1200" dirty="0"/>
                <a:t>Battery passport</a:t>
              </a:r>
            </a:p>
          </p:txBody>
        </p:sp>
        <p:sp>
          <p:nvSpPr>
            <p:cNvPr id="130" name="Freeform 129">
              <a:extLst>
                <a:ext uri="{FF2B5EF4-FFF2-40B4-BE49-F238E27FC236}">
                  <a16:creationId xmlns:a16="http://schemas.microsoft.com/office/drawing/2014/main" id="{38D0C0E1-EDB9-4D44-ADBC-AFA69883E004}"/>
                </a:ext>
              </a:extLst>
            </p:cNvPr>
            <p:cNvSpPr/>
            <p:nvPr/>
          </p:nvSpPr>
          <p:spPr>
            <a:xfrm rot="10800000">
              <a:off x="7796360" y="4776177"/>
              <a:ext cx="1070731" cy="126544"/>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38100">
              <a:solidFill>
                <a:schemeClr val="accent2">
                  <a:lumMod val="75000"/>
                </a:schemeClr>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1"/>
                </a:solidFill>
              </a:endParaRPr>
            </a:p>
          </p:txBody>
        </p:sp>
        <p:sp>
          <p:nvSpPr>
            <p:cNvPr id="133" name="Freeform 132">
              <a:extLst>
                <a:ext uri="{FF2B5EF4-FFF2-40B4-BE49-F238E27FC236}">
                  <a16:creationId xmlns:a16="http://schemas.microsoft.com/office/drawing/2014/main" id="{7635BA3E-6460-04D6-F2FA-F2075E4ADEE3}"/>
                </a:ext>
              </a:extLst>
            </p:cNvPr>
            <p:cNvSpPr/>
            <p:nvPr/>
          </p:nvSpPr>
          <p:spPr>
            <a:xfrm>
              <a:off x="6096000" y="3140709"/>
              <a:ext cx="1285461" cy="2093900"/>
            </a:xfrm>
            <a:custGeom>
              <a:avLst/>
              <a:gdLst>
                <a:gd name="connsiteX0" fmla="*/ 1285461 w 1285461"/>
                <a:gd name="connsiteY0" fmla="*/ 2093900 h 2093900"/>
                <a:gd name="connsiteX1" fmla="*/ 1139687 w 1285461"/>
                <a:gd name="connsiteY1" fmla="*/ 1881865 h 2093900"/>
                <a:gd name="connsiteX2" fmla="*/ 1020417 w 1285461"/>
                <a:gd name="connsiteY2" fmla="*/ 887952 h 2093900"/>
                <a:gd name="connsiteX3" fmla="*/ 1232452 w 1285461"/>
                <a:gd name="connsiteY3" fmla="*/ 56 h 2093900"/>
                <a:gd name="connsiteX4" fmla="*/ 728870 w 1285461"/>
                <a:gd name="connsiteY4" fmla="*/ 927708 h 2093900"/>
                <a:gd name="connsiteX5" fmla="*/ 0 w 1285461"/>
                <a:gd name="connsiteY5" fmla="*/ 1391534 h 209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461" h="2093900">
                  <a:moveTo>
                    <a:pt x="1285461" y="2093900"/>
                  </a:moveTo>
                  <a:cubicBezTo>
                    <a:pt x="1234661" y="2088378"/>
                    <a:pt x="1183861" y="2082856"/>
                    <a:pt x="1139687" y="1881865"/>
                  </a:cubicBezTo>
                  <a:cubicBezTo>
                    <a:pt x="1095513" y="1680874"/>
                    <a:pt x="1004956" y="1201587"/>
                    <a:pt x="1020417" y="887952"/>
                  </a:cubicBezTo>
                  <a:cubicBezTo>
                    <a:pt x="1035878" y="574317"/>
                    <a:pt x="1281043" y="-6570"/>
                    <a:pt x="1232452" y="56"/>
                  </a:cubicBezTo>
                  <a:cubicBezTo>
                    <a:pt x="1183861" y="6682"/>
                    <a:pt x="934279" y="695795"/>
                    <a:pt x="728870" y="927708"/>
                  </a:cubicBezTo>
                  <a:cubicBezTo>
                    <a:pt x="523461" y="1159621"/>
                    <a:pt x="261730" y="1275577"/>
                    <a:pt x="0" y="1391534"/>
                  </a:cubicBezTo>
                </a:path>
              </a:pathLst>
            </a:custGeom>
            <a:noFill/>
            <a:ln w="38100">
              <a:solidFill>
                <a:schemeClr val="accent2">
                  <a:lumMod val="75000"/>
                </a:schemeClr>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1"/>
                </a:solidFill>
              </a:endParaRPr>
            </a:p>
          </p:txBody>
        </p:sp>
        <p:sp>
          <p:nvSpPr>
            <p:cNvPr id="134" name="Freeform 133">
              <a:extLst>
                <a:ext uri="{FF2B5EF4-FFF2-40B4-BE49-F238E27FC236}">
                  <a16:creationId xmlns:a16="http://schemas.microsoft.com/office/drawing/2014/main" id="{5ECAC822-8E56-2567-7B2F-7C86D3B576E6}"/>
                </a:ext>
              </a:extLst>
            </p:cNvPr>
            <p:cNvSpPr/>
            <p:nvPr/>
          </p:nvSpPr>
          <p:spPr>
            <a:xfrm rot="10800000">
              <a:off x="7194580" y="6293967"/>
              <a:ext cx="1652004" cy="102948"/>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38100">
              <a:solidFill>
                <a:schemeClr val="accent2">
                  <a:lumMod val="75000"/>
                </a:schemeClr>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1"/>
                </a:solidFill>
              </a:endParaRPr>
            </a:p>
          </p:txBody>
        </p:sp>
        <p:sp>
          <p:nvSpPr>
            <p:cNvPr id="139" name="TextBox 138">
              <a:extLst>
                <a:ext uri="{FF2B5EF4-FFF2-40B4-BE49-F238E27FC236}">
                  <a16:creationId xmlns:a16="http://schemas.microsoft.com/office/drawing/2014/main" id="{7E24132A-85BA-0453-AEE0-609EDB856F6C}"/>
                </a:ext>
              </a:extLst>
            </p:cNvPr>
            <p:cNvSpPr txBox="1"/>
            <p:nvPr/>
          </p:nvSpPr>
          <p:spPr>
            <a:xfrm>
              <a:off x="7257429" y="6399699"/>
              <a:ext cx="1717438" cy="338554"/>
            </a:xfrm>
            <a:prstGeom prst="rect">
              <a:avLst/>
            </a:prstGeom>
            <a:noFill/>
          </p:spPr>
          <p:txBody>
            <a:bodyPr wrap="square" rtlCol="0">
              <a:spAutoFit/>
            </a:bodyPr>
            <a:lstStyle/>
            <a:p>
              <a:r>
                <a:rPr lang="en-AU" sz="1600" dirty="0">
                  <a:solidFill>
                    <a:schemeClr val="accent2">
                      <a:lumMod val="75000"/>
                    </a:schemeClr>
                  </a:solidFill>
                </a:rPr>
                <a:t>G2B assessment</a:t>
              </a:r>
            </a:p>
          </p:txBody>
        </p:sp>
        <p:pic>
          <p:nvPicPr>
            <p:cNvPr id="1036" name="Picture 12" descr="compliance&quot; Icon - Download for free – Iconduck">
              <a:extLst>
                <a:ext uri="{FF2B5EF4-FFF2-40B4-BE49-F238E27FC236}">
                  <a16:creationId xmlns:a16="http://schemas.microsoft.com/office/drawing/2014/main" id="{8F9B53D5-9F6B-B1CB-D5BA-E05A77748103}"/>
                </a:ext>
              </a:extLst>
            </p:cNvPr>
            <p:cNvPicPr>
              <a:picLocks noChangeAspect="1" noChangeArrowheads="1"/>
            </p:cNvPicPr>
            <p:nvPr/>
          </p:nvPicPr>
          <p:blipFill>
            <a:blip r:embed="rId21" cstate="print">
              <a:extLst>
                <a:ext uri="{28A0092B-C50C-407E-A947-70E740481C1C}">
                  <a14:useLocalDpi xmlns:a14="http://schemas.microsoft.com/office/drawing/2010/main"/>
                </a:ext>
              </a:extLst>
            </a:blip>
            <a:srcRect/>
            <a:stretch>
              <a:fillRect/>
            </a:stretch>
          </p:blipFill>
          <p:spPr bwMode="auto">
            <a:xfrm>
              <a:off x="1396423" y="661452"/>
              <a:ext cx="287799" cy="34508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239E8187-4CE4-4D4B-4F44-B0EF05ABA3CD}"/>
              </a:ext>
            </a:extLst>
          </p:cNvPr>
          <p:cNvSpPr txBox="1"/>
          <p:nvPr/>
        </p:nvSpPr>
        <p:spPr>
          <a:xfrm>
            <a:off x="641157" y="378092"/>
            <a:ext cx="9587305" cy="642484"/>
          </a:xfrm>
          <a:prstGeom prst="rect">
            <a:avLst/>
          </a:prstGeom>
          <a:noFill/>
        </p:spPr>
        <p:txBody>
          <a:bodyPr wrap="none" rtlCol="0">
            <a:spAutoFit/>
          </a:bodyPr>
          <a:lstStyle/>
          <a:p>
            <a:r>
              <a:rPr lang="en-AU" sz="3575" b="1" dirty="0" err="1">
                <a:solidFill>
                  <a:schemeClr val="accent1">
                    <a:lumMod val="50000"/>
                  </a:schemeClr>
                </a:solidFill>
              </a:rPr>
              <a:t>Puttin</a:t>
            </a:r>
            <a:r>
              <a:rPr lang="en-AU" sz="3575" b="1" dirty="0">
                <a:solidFill>
                  <a:schemeClr val="accent1">
                    <a:lumMod val="50000"/>
                  </a:schemeClr>
                </a:solidFill>
              </a:rPr>
              <a:t> it together – entire value chain perspective</a:t>
            </a:r>
          </a:p>
        </p:txBody>
      </p:sp>
    </p:spTree>
    <p:extLst>
      <p:ext uri="{BB962C8B-B14F-4D97-AF65-F5344CB8AC3E}">
        <p14:creationId xmlns:p14="http://schemas.microsoft.com/office/powerpoint/2010/main" val="1441650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04B4-5FB5-7922-13DA-205DCDCB83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F5169E-1309-06DF-35B6-6898306E05C7}"/>
              </a:ext>
            </a:extLst>
          </p:cNvPr>
          <p:cNvSpPr txBox="1"/>
          <p:nvPr/>
        </p:nvSpPr>
        <p:spPr>
          <a:xfrm>
            <a:off x="410157" y="2832683"/>
            <a:ext cx="2730961" cy="642484"/>
          </a:xfrm>
          <a:prstGeom prst="rect">
            <a:avLst/>
          </a:prstGeom>
          <a:noFill/>
        </p:spPr>
        <p:txBody>
          <a:bodyPr wrap="square" rtlCol="0">
            <a:spAutoFit/>
          </a:bodyPr>
          <a:lstStyle/>
          <a:p>
            <a:pPr algn="ctr"/>
            <a:r>
              <a:rPr lang="en-AU" sz="3575" b="1" dirty="0">
                <a:solidFill>
                  <a:schemeClr val="accent1">
                    <a:lumMod val="50000"/>
                  </a:schemeClr>
                </a:solidFill>
              </a:rPr>
              <a:t>Context</a:t>
            </a:r>
          </a:p>
        </p:txBody>
      </p:sp>
      <p:sp>
        <p:nvSpPr>
          <p:cNvPr id="4" name="Rectangle 3">
            <a:extLst>
              <a:ext uri="{FF2B5EF4-FFF2-40B4-BE49-F238E27FC236}">
                <a16:creationId xmlns:a16="http://schemas.microsoft.com/office/drawing/2014/main" id="{6A3DA433-B10E-D60F-A377-E042C91D5FBB}"/>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345443-BE93-48DE-9A77-74140CA605CE}"/>
              </a:ext>
            </a:extLst>
          </p:cNvPr>
          <p:cNvSpPr/>
          <p:nvPr/>
        </p:nvSpPr>
        <p:spPr>
          <a:xfrm>
            <a:off x="3414366" y="0"/>
            <a:ext cx="8815754" cy="6858000"/>
          </a:xfrm>
          <a:prstGeom prst="rect">
            <a:avLst/>
          </a:prstGeom>
          <a:gradFill flip="none" rotWithShape="1">
            <a:gsLst>
              <a:gs pos="0">
                <a:schemeClr val="accent5"/>
              </a:gs>
              <a:gs pos="53000">
                <a:schemeClr val="accent5">
                  <a:lumMod val="95000"/>
                  <a:lumOff val="5000"/>
                </a:schemeClr>
              </a:gs>
              <a:gs pos="100000">
                <a:schemeClr val="accent5">
                  <a:lumMod val="75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TextBox 6">
            <a:extLst>
              <a:ext uri="{FF2B5EF4-FFF2-40B4-BE49-F238E27FC236}">
                <a16:creationId xmlns:a16="http://schemas.microsoft.com/office/drawing/2014/main" id="{B6B084C0-4F09-5F92-785A-CDBC4988DC39}"/>
              </a:ext>
            </a:extLst>
          </p:cNvPr>
          <p:cNvSpPr txBox="1"/>
          <p:nvPr/>
        </p:nvSpPr>
        <p:spPr>
          <a:xfrm>
            <a:off x="3689023" y="314822"/>
            <a:ext cx="8502977" cy="646331"/>
          </a:xfrm>
          <a:prstGeom prst="rect">
            <a:avLst/>
          </a:prstGeom>
          <a:noFill/>
        </p:spPr>
        <p:txBody>
          <a:bodyPr wrap="square">
            <a:spAutoFit/>
          </a:bodyPr>
          <a:lstStyle/>
          <a:p>
            <a:r>
              <a:rPr lang="en-AU" sz="3600" b="1" dirty="0">
                <a:solidFill>
                  <a:schemeClr val="bg1"/>
                </a:solidFill>
              </a:rPr>
              <a:t>Why UNTP? What about other DPPs?</a:t>
            </a:r>
            <a:endParaRPr lang="en-AU" sz="3600" dirty="0">
              <a:solidFill>
                <a:schemeClr val="bg1"/>
              </a:solidFill>
            </a:endParaRPr>
          </a:p>
        </p:txBody>
      </p:sp>
      <p:sp>
        <p:nvSpPr>
          <p:cNvPr id="6" name="TextBox 5">
            <a:extLst>
              <a:ext uri="{FF2B5EF4-FFF2-40B4-BE49-F238E27FC236}">
                <a16:creationId xmlns:a16="http://schemas.microsoft.com/office/drawing/2014/main" id="{8956988E-0C95-777B-FD89-329CF82CF750}"/>
              </a:ext>
            </a:extLst>
          </p:cNvPr>
          <p:cNvSpPr txBox="1"/>
          <p:nvPr/>
        </p:nvSpPr>
        <p:spPr>
          <a:xfrm>
            <a:off x="3782354" y="1493530"/>
            <a:ext cx="8079778" cy="4832092"/>
          </a:xfrm>
          <a:prstGeom prst="rect">
            <a:avLst/>
          </a:prstGeom>
          <a:noFill/>
        </p:spPr>
        <p:txBody>
          <a:bodyPr wrap="square" rtlCol="0">
            <a:spAutoFit/>
          </a:bodyPr>
          <a:lstStyle/>
          <a:p>
            <a:r>
              <a:rPr lang="en-AU" sz="2800" dirty="0">
                <a:solidFill>
                  <a:schemeClr val="bg1"/>
                </a:solidFill>
              </a:rPr>
              <a:t>There are many similar initiatives happening around the world.  Some are regulatory mandates, and some have strong industry support. Why should I implement UNTP? </a:t>
            </a:r>
          </a:p>
          <a:p>
            <a:endParaRPr lang="en-AU" sz="2800" dirty="0">
              <a:solidFill>
                <a:schemeClr val="bg1"/>
              </a:solidFill>
            </a:endParaRPr>
          </a:p>
          <a:p>
            <a:pPr marL="514350" indent="-514350">
              <a:buFont typeface="+mj-lt"/>
              <a:buAutoNum type="arabicPeriod"/>
            </a:pPr>
            <a:r>
              <a:rPr lang="en-AU" sz="2800" dirty="0">
                <a:solidFill>
                  <a:schemeClr val="bg1"/>
                </a:solidFill>
              </a:rPr>
              <a:t>Cross-border upstream focus complements regulatory initiatives</a:t>
            </a:r>
          </a:p>
          <a:p>
            <a:pPr marL="514350" indent="-514350">
              <a:buFont typeface="+mj-lt"/>
              <a:buAutoNum type="arabicPeriod"/>
            </a:pPr>
            <a:r>
              <a:rPr lang="en-AU" sz="2800" dirty="0">
                <a:solidFill>
                  <a:schemeClr val="bg1"/>
                </a:solidFill>
              </a:rPr>
              <a:t>Cross-industry core supports industry sector initiatives.</a:t>
            </a:r>
          </a:p>
          <a:p>
            <a:pPr marL="514350" indent="-514350">
              <a:buFont typeface="+mj-lt"/>
              <a:buAutoNum type="arabicPeriod"/>
            </a:pPr>
            <a:r>
              <a:rPr lang="en-AU" sz="2800" dirty="0">
                <a:solidFill>
                  <a:schemeClr val="bg1"/>
                </a:solidFill>
              </a:rPr>
              <a:t>Complete yet simple solution with a lot of re-usable capability.</a:t>
            </a:r>
          </a:p>
        </p:txBody>
      </p:sp>
    </p:spTree>
    <p:extLst>
      <p:ext uri="{BB962C8B-B14F-4D97-AF65-F5344CB8AC3E}">
        <p14:creationId xmlns:p14="http://schemas.microsoft.com/office/powerpoint/2010/main" val="351889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641157" y="378092"/>
            <a:ext cx="9267730" cy="642484"/>
          </a:xfrm>
          <a:prstGeom prst="rect">
            <a:avLst/>
          </a:prstGeom>
          <a:noFill/>
        </p:spPr>
        <p:txBody>
          <a:bodyPr wrap="none" rtlCol="0">
            <a:spAutoFit/>
          </a:bodyPr>
          <a:lstStyle/>
          <a:p>
            <a:r>
              <a:rPr lang="en-AU" sz="3575" b="1" dirty="0">
                <a:solidFill>
                  <a:schemeClr val="accent1">
                    <a:lumMod val="50000"/>
                  </a:schemeClr>
                </a:solidFill>
              </a:rPr>
              <a:t>UNECE ran textile traceability pilots 2021-2023 </a:t>
            </a:r>
          </a:p>
        </p:txBody>
      </p:sp>
      <p:graphicFrame>
        <p:nvGraphicFramePr>
          <p:cNvPr id="7" name="Grafico 15">
            <a:extLst>
              <a:ext uri="{FF2B5EF4-FFF2-40B4-BE49-F238E27FC236}">
                <a16:creationId xmlns:a16="http://schemas.microsoft.com/office/drawing/2014/main" id="{17E0711D-81A7-4D25-0BD4-559E576A04D1}"/>
              </a:ext>
            </a:extLst>
          </p:cNvPr>
          <p:cNvGraphicFramePr/>
          <p:nvPr/>
        </p:nvGraphicFramePr>
        <p:xfrm>
          <a:off x="3369568" y="1474635"/>
          <a:ext cx="4725488" cy="3151131"/>
        </p:xfrm>
        <a:graphic>
          <a:graphicData uri="http://schemas.openxmlformats.org/drawingml/2006/chart">
            <c:chart xmlns:c="http://schemas.openxmlformats.org/drawingml/2006/chart" xmlns:r="http://schemas.openxmlformats.org/officeDocument/2006/relationships" r:id="rId3"/>
          </a:graphicData>
        </a:graphic>
      </p:graphicFrame>
      <p:pic>
        <p:nvPicPr>
          <p:cNvPr id="8" name="Graphic 7" descr="Earth globe Africa and Europe">
            <a:extLst>
              <a:ext uri="{FF2B5EF4-FFF2-40B4-BE49-F238E27FC236}">
                <a16:creationId xmlns:a16="http://schemas.microsoft.com/office/drawing/2014/main" id="{417767A7-DF40-A472-034B-6A38FB7E83F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183667" y="2621739"/>
            <a:ext cx="824279" cy="824279"/>
          </a:xfrm>
          <a:prstGeom prst="rect">
            <a:avLst/>
          </a:prstGeom>
        </p:spPr>
      </p:pic>
      <p:sp>
        <p:nvSpPr>
          <p:cNvPr id="9" name="Rectangle 8">
            <a:extLst>
              <a:ext uri="{FF2B5EF4-FFF2-40B4-BE49-F238E27FC236}">
                <a16:creationId xmlns:a16="http://schemas.microsoft.com/office/drawing/2014/main" id="{C122878E-808F-8F2A-E070-924A3F4144A4}"/>
              </a:ext>
            </a:extLst>
          </p:cNvPr>
          <p:cNvSpPr/>
          <p:nvPr/>
        </p:nvSpPr>
        <p:spPr>
          <a:xfrm>
            <a:off x="5982067" y="2656348"/>
            <a:ext cx="3173927" cy="738664"/>
          </a:xfrm>
          <a:prstGeom prst="rect">
            <a:avLst/>
          </a:prstGeom>
        </p:spPr>
        <p:txBody>
          <a:bodyPr wrap="square" lIns="91440" tIns="45720" rIns="91440" bIns="45720" anchor="t">
            <a:spAutoFit/>
          </a:bodyPr>
          <a:lstStyle/>
          <a:p>
            <a:pPr rtl="1"/>
            <a:r>
              <a:rPr lang="en-GB" sz="1400" i="1">
                <a:solidFill>
                  <a:srgbClr val="17476B"/>
                </a:solidFill>
                <a:latin typeface="Public Sans"/>
              </a:rPr>
              <a:t>15 Countries in </a:t>
            </a:r>
          </a:p>
          <a:p>
            <a:pPr rtl="1"/>
            <a:r>
              <a:rPr lang="en-GB" sz="1400" i="1">
                <a:solidFill>
                  <a:srgbClr val="17476B"/>
                </a:solidFill>
                <a:latin typeface="Public Sans"/>
              </a:rPr>
              <a:t>Africa, Asia, Europe, </a:t>
            </a:r>
          </a:p>
          <a:p>
            <a:pPr rtl="1"/>
            <a:r>
              <a:rPr lang="en-GB" sz="1400" i="1">
                <a:solidFill>
                  <a:srgbClr val="17476B"/>
                </a:solidFill>
                <a:latin typeface="Public Sans"/>
              </a:rPr>
              <a:t>North and South America</a:t>
            </a:r>
          </a:p>
        </p:txBody>
      </p:sp>
      <p:pic>
        <p:nvPicPr>
          <p:cNvPr id="10" name="Picture 4" descr="Image result for weba switzerland logo">
            <a:extLst>
              <a:ext uri="{FF2B5EF4-FFF2-40B4-BE49-F238E27FC236}">
                <a16:creationId xmlns:a16="http://schemas.microsoft.com/office/drawing/2014/main" id="{2E0D161A-B338-B802-18A6-272E3D0A00CC}"/>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t="27134" b="27390"/>
          <a:stretch/>
        </p:blipFill>
        <p:spPr bwMode="auto">
          <a:xfrm>
            <a:off x="9926237" y="4479539"/>
            <a:ext cx="751237" cy="34163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1" name="Picture 16" descr="Image result for albini group logo">
            <a:extLst>
              <a:ext uri="{FF2B5EF4-FFF2-40B4-BE49-F238E27FC236}">
                <a16:creationId xmlns:a16="http://schemas.microsoft.com/office/drawing/2014/main" id="{2EAC62F8-0652-1859-7F14-2CC00777C76B}"/>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l="-1" t="21052" r="303" b="33379"/>
          <a:stretch/>
        </p:blipFill>
        <p:spPr bwMode="auto">
          <a:xfrm>
            <a:off x="9993853" y="3907577"/>
            <a:ext cx="855139" cy="3908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3C42ECC8-96A4-9C0F-A799-04DE2B31E0CC}"/>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545744" y="4694538"/>
            <a:ext cx="385403" cy="3918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Image result for vivienne westwood logo">
            <a:extLst>
              <a:ext uri="{FF2B5EF4-FFF2-40B4-BE49-F238E27FC236}">
                <a16:creationId xmlns:a16="http://schemas.microsoft.com/office/drawing/2014/main" id="{3C0E9DE5-81B0-25CF-5EB9-B8546C011C57}"/>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t="14766" r="3639" b="7022"/>
          <a:stretch/>
        </p:blipFill>
        <p:spPr bwMode="auto">
          <a:xfrm>
            <a:off x="7319875" y="4753723"/>
            <a:ext cx="883848" cy="71738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2" descr="Image result for hugo boss logo">
            <a:extLst>
              <a:ext uri="{FF2B5EF4-FFF2-40B4-BE49-F238E27FC236}">
                <a16:creationId xmlns:a16="http://schemas.microsoft.com/office/drawing/2014/main" id="{088ADB08-3F19-122D-C2B1-67BDE633BB93}"/>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7310802" y="4592583"/>
            <a:ext cx="1406735" cy="9600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zdhc logo">
            <a:extLst>
              <a:ext uri="{FF2B5EF4-FFF2-40B4-BE49-F238E27FC236}">
                <a16:creationId xmlns:a16="http://schemas.microsoft.com/office/drawing/2014/main" id="{4E8F6818-705C-0C4F-3757-C6E5025FB9BC}"/>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5342527" y="4429918"/>
            <a:ext cx="780871" cy="160924"/>
          </a:xfrm>
          <a:prstGeom prst="rect">
            <a:avLst/>
          </a:prstGeom>
          <a:noFill/>
          <a:extLst>
            <a:ext uri="{909E8E84-426E-40DD-AFC4-6F175D3DCCD1}">
              <a14:hiddenFill xmlns:a14="http://schemas.microsoft.com/office/drawing/2010/main">
                <a:solidFill>
                  <a:srgbClr val="FFFFFF"/>
                </a:solidFill>
              </a14:hiddenFill>
            </a:ext>
          </a:extLst>
        </p:spPr>
      </p:pic>
      <p:pic>
        <p:nvPicPr>
          <p:cNvPr id="16" name="0D27858B-5F22-414F-B7BF-8168E38AC331">
            <a:extLst>
              <a:ext uri="{FF2B5EF4-FFF2-40B4-BE49-F238E27FC236}">
                <a16:creationId xmlns:a16="http://schemas.microsoft.com/office/drawing/2014/main" id="{21621AAB-080A-68BF-C4E5-4D156E314A9F}"/>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5458709" y="5304796"/>
            <a:ext cx="507042" cy="50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Text&#10;&#10;Description automatically generated">
            <a:extLst>
              <a:ext uri="{FF2B5EF4-FFF2-40B4-BE49-F238E27FC236}">
                <a16:creationId xmlns:a16="http://schemas.microsoft.com/office/drawing/2014/main" id="{EA512EAE-FC9F-E041-8B52-A283289F193F}"/>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6402895" y="3874611"/>
            <a:ext cx="720953" cy="523188"/>
          </a:xfrm>
          <a:prstGeom prst="rect">
            <a:avLst/>
          </a:prstGeom>
        </p:spPr>
      </p:pic>
      <p:pic>
        <p:nvPicPr>
          <p:cNvPr id="18" name="Picture 10" descr="Image result for oeko tex logo">
            <a:extLst>
              <a:ext uri="{FF2B5EF4-FFF2-40B4-BE49-F238E27FC236}">
                <a16:creationId xmlns:a16="http://schemas.microsoft.com/office/drawing/2014/main" id="{E186DFFF-29C0-67BC-A2BB-6F34E62FA54A}"/>
              </a:ext>
            </a:extLst>
          </p:cNvPr>
          <p:cNvPicPr>
            <a:picLocks noChangeAspect="1" noChangeArrowheads="1"/>
          </p:cNvPicPr>
          <p:nvPr/>
        </p:nvPicPr>
        <p:blipFill rotWithShape="1">
          <a:blip r:embed="rId14" cstate="screen">
            <a:extLst>
              <a:ext uri="{28A0092B-C50C-407E-A947-70E740481C1C}">
                <a14:useLocalDpi xmlns:a14="http://schemas.microsoft.com/office/drawing/2010/main"/>
              </a:ext>
            </a:extLst>
          </a:blip>
          <a:srcRect l="18832" t="33972" r="19757" b="33795"/>
          <a:stretch/>
        </p:blipFill>
        <p:spPr bwMode="auto">
          <a:xfrm>
            <a:off x="5335600" y="4807632"/>
            <a:ext cx="766688" cy="266314"/>
          </a:xfrm>
          <a:prstGeom prst="rect">
            <a:avLst/>
          </a:prstGeom>
          <a:noFill/>
          <a:extLst>
            <a:ext uri="{909E8E84-426E-40DD-AFC4-6F175D3DCCD1}">
              <a14:hiddenFill xmlns:a14="http://schemas.microsoft.com/office/drawing/2010/main">
                <a:solidFill>
                  <a:srgbClr val="FFFFFF"/>
                </a:solidFill>
              </a14:hiddenFill>
            </a:ext>
          </a:extLst>
        </p:spPr>
      </p:pic>
      <p:pic>
        <p:nvPicPr>
          <p:cNvPr id="19" name="Bild 9">
            <a:extLst>
              <a:ext uri="{FF2B5EF4-FFF2-40B4-BE49-F238E27FC236}">
                <a16:creationId xmlns:a16="http://schemas.microsoft.com/office/drawing/2014/main" id="{6E183AAF-35D6-9C8C-A0AC-78B12A152328}"/>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374142" y="3955964"/>
            <a:ext cx="722331" cy="150688"/>
          </a:xfrm>
          <a:prstGeom prst="rect">
            <a:avLst/>
          </a:prstGeom>
        </p:spPr>
      </p:pic>
      <p:pic>
        <p:nvPicPr>
          <p:cNvPr id="20" name="Graphic 19" descr="Connections">
            <a:extLst>
              <a:ext uri="{FF2B5EF4-FFF2-40B4-BE49-F238E27FC236}">
                <a16:creationId xmlns:a16="http://schemas.microsoft.com/office/drawing/2014/main" id="{00EA9170-3548-DED7-B9D1-D3EAC12FE166}"/>
              </a:ext>
            </a:extLst>
          </p:cNvPr>
          <p:cNvPicPr>
            <a:picLocks noChangeAspect="1"/>
          </p:cNvPicPr>
          <p:nvPr/>
        </p:nvPicPr>
        <p:blipFill>
          <a:blip r:embed="rId16">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5157788" y="1848180"/>
            <a:ext cx="824279" cy="824279"/>
          </a:xfrm>
          <a:prstGeom prst="rect">
            <a:avLst/>
          </a:prstGeom>
        </p:spPr>
      </p:pic>
      <p:sp>
        <p:nvSpPr>
          <p:cNvPr id="21" name="Rettangolo 1">
            <a:extLst>
              <a:ext uri="{FF2B5EF4-FFF2-40B4-BE49-F238E27FC236}">
                <a16:creationId xmlns:a16="http://schemas.microsoft.com/office/drawing/2014/main" id="{3C5497D8-3136-941E-652C-00272D9EA88F}"/>
              </a:ext>
            </a:extLst>
          </p:cNvPr>
          <p:cNvSpPr/>
          <p:nvPr/>
        </p:nvSpPr>
        <p:spPr>
          <a:xfrm>
            <a:off x="5157788" y="1459814"/>
            <a:ext cx="2561569" cy="333966"/>
          </a:xfrm>
          <a:prstGeom prst="rect">
            <a:avLst/>
          </a:prstGeom>
        </p:spPr>
        <p:txBody>
          <a:bodyPr wrap="none">
            <a:spAutoFit/>
          </a:bodyPr>
          <a:lstStyle/>
          <a:p>
            <a:r>
              <a:rPr lang="en-GB" b="1">
                <a:solidFill>
                  <a:srgbClr val="17476B"/>
                </a:solidFill>
                <a:latin typeface="Public Sans" pitchFamily="2" charset="77"/>
                <a:ea typeface="Arial" panose="020B0604020202020204" pitchFamily="34" charset="0"/>
              </a:rPr>
              <a:t>UNECE Pilot Leadership</a:t>
            </a:r>
            <a:endParaRPr lang="it-IT">
              <a:latin typeface="Public Sans" pitchFamily="2" charset="77"/>
            </a:endParaRPr>
          </a:p>
        </p:txBody>
      </p:sp>
      <p:sp>
        <p:nvSpPr>
          <p:cNvPr id="22" name="Rettangolo 4">
            <a:extLst>
              <a:ext uri="{FF2B5EF4-FFF2-40B4-BE49-F238E27FC236}">
                <a16:creationId xmlns:a16="http://schemas.microsoft.com/office/drawing/2014/main" id="{100D5A71-3140-48C2-24C4-0DDC3D6A66D9}"/>
              </a:ext>
            </a:extLst>
          </p:cNvPr>
          <p:cNvSpPr/>
          <p:nvPr/>
        </p:nvSpPr>
        <p:spPr>
          <a:xfrm>
            <a:off x="5982067" y="1947798"/>
            <a:ext cx="2854571" cy="523220"/>
          </a:xfrm>
          <a:prstGeom prst="rect">
            <a:avLst/>
          </a:prstGeom>
        </p:spPr>
        <p:txBody>
          <a:bodyPr wrap="square" lIns="91440" tIns="45720" rIns="91440" bIns="45720" anchor="t">
            <a:spAutoFit/>
          </a:bodyPr>
          <a:lstStyle/>
          <a:p>
            <a:pPr rtl="1"/>
            <a:r>
              <a:rPr lang="en-GB" sz="1400" i="1">
                <a:solidFill>
                  <a:srgbClr val="17476B"/>
                </a:solidFill>
                <a:latin typeface="Public Sans"/>
                <a:ea typeface="Arial" panose="020B0604020202020204" pitchFamily="34" charset="0"/>
              </a:rPr>
              <a:t>&gt; 60 Pilot partners</a:t>
            </a:r>
          </a:p>
          <a:p>
            <a:pPr rtl="1"/>
            <a:r>
              <a:rPr lang="en-GB" sz="1400" i="1">
                <a:solidFill>
                  <a:srgbClr val="17476B"/>
                </a:solidFill>
                <a:latin typeface="Public Sans"/>
                <a:ea typeface="Arial" panose="020B0604020202020204" pitchFamily="34" charset="0"/>
              </a:rPr>
              <a:t>End-to-end  VC traceability </a:t>
            </a:r>
            <a:endParaRPr lang="en-GB" sz="1400" i="1">
              <a:solidFill>
                <a:srgbClr val="17476B"/>
              </a:solidFill>
              <a:latin typeface="Public Sans" pitchFamily="2" charset="77"/>
              <a:ea typeface="Arial" panose="020B0604020202020204" pitchFamily="34" charset="0"/>
            </a:endParaRPr>
          </a:p>
        </p:txBody>
      </p:sp>
      <p:sp>
        <p:nvSpPr>
          <p:cNvPr id="23" name="Rettangolo 8">
            <a:extLst>
              <a:ext uri="{FF2B5EF4-FFF2-40B4-BE49-F238E27FC236}">
                <a16:creationId xmlns:a16="http://schemas.microsoft.com/office/drawing/2014/main" id="{0CDCD87F-429D-62E3-3A69-BEA0890AA64B}"/>
              </a:ext>
            </a:extLst>
          </p:cNvPr>
          <p:cNvSpPr/>
          <p:nvPr/>
        </p:nvSpPr>
        <p:spPr>
          <a:xfrm>
            <a:off x="1020860" y="1468057"/>
            <a:ext cx="4090466" cy="198688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17476B"/>
              </a:solidFill>
            </a:endParaRPr>
          </a:p>
        </p:txBody>
      </p:sp>
      <p:sp>
        <p:nvSpPr>
          <p:cNvPr id="24" name="Rechthoek: afgeronde hoeken 10">
            <a:extLst>
              <a:ext uri="{FF2B5EF4-FFF2-40B4-BE49-F238E27FC236}">
                <a16:creationId xmlns:a16="http://schemas.microsoft.com/office/drawing/2014/main" id="{CCF38C6E-8F73-8C42-ED74-5A33C1A9F61F}"/>
              </a:ext>
            </a:extLst>
          </p:cNvPr>
          <p:cNvSpPr/>
          <p:nvPr/>
        </p:nvSpPr>
        <p:spPr>
          <a:xfrm>
            <a:off x="701506" y="1328397"/>
            <a:ext cx="2096633" cy="333966"/>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err="1">
                <a:latin typeface="Public Sans" pitchFamily="2" charset="77"/>
              </a:rPr>
              <a:t>Cotton</a:t>
            </a:r>
            <a:r>
              <a:rPr lang="nl-NL" b="1">
                <a:latin typeface="Public Sans" pitchFamily="2" charset="77"/>
              </a:rPr>
              <a:t> Pilot</a:t>
            </a:r>
          </a:p>
        </p:txBody>
      </p:sp>
      <p:sp>
        <p:nvSpPr>
          <p:cNvPr id="25" name="Rettangolo 10">
            <a:extLst>
              <a:ext uri="{FF2B5EF4-FFF2-40B4-BE49-F238E27FC236}">
                <a16:creationId xmlns:a16="http://schemas.microsoft.com/office/drawing/2014/main" id="{31999995-DECD-38AB-EC53-C70BEF34F0B0}"/>
              </a:ext>
            </a:extLst>
          </p:cNvPr>
          <p:cNvSpPr/>
          <p:nvPr/>
        </p:nvSpPr>
        <p:spPr>
          <a:xfrm>
            <a:off x="1107606" y="1673217"/>
            <a:ext cx="4473799" cy="1600438"/>
          </a:xfrm>
          <a:prstGeom prst="rect">
            <a:avLst/>
          </a:prstGeom>
        </p:spPr>
        <p:txBody>
          <a:bodyPr wrap="square">
            <a:spAutoFit/>
          </a:bodyPr>
          <a:lstStyle/>
          <a:p>
            <a:pPr marL="285750" indent="-285750">
              <a:buFont typeface="Wingdings" pitchFamily="2" charset="2"/>
              <a:buChar char="§"/>
            </a:pPr>
            <a:r>
              <a:rPr lang="en-GB" sz="1400" i="1">
                <a:solidFill>
                  <a:srgbClr val="17476B"/>
                </a:solidFill>
                <a:latin typeface="Public Sans" pitchFamily="2" charset="77"/>
                <a:ea typeface="Arial" panose="020B0604020202020204" pitchFamily="34" charset="0"/>
              </a:rPr>
              <a:t>Cooperatives/farms/traders</a:t>
            </a:r>
          </a:p>
          <a:p>
            <a:pPr marL="285750" indent="-285750">
              <a:buFont typeface="Wingdings" pitchFamily="2" charset="2"/>
              <a:buChar char="§"/>
            </a:pPr>
            <a:r>
              <a:rPr lang="en-GB" sz="1400" i="1">
                <a:solidFill>
                  <a:srgbClr val="17476B"/>
                </a:solidFill>
                <a:latin typeface="Public Sans" pitchFamily="2" charset="77"/>
                <a:ea typeface="Arial" panose="020B0604020202020204" pitchFamily="34" charset="0"/>
              </a:rPr>
              <a:t>Manufacturers/suppliers</a:t>
            </a:r>
          </a:p>
          <a:p>
            <a:pPr marL="285750" indent="-285750">
              <a:buFont typeface="Wingdings" pitchFamily="2" charset="2"/>
              <a:buChar char="§"/>
            </a:pPr>
            <a:r>
              <a:rPr lang="en-GB" sz="1400" i="1">
                <a:solidFill>
                  <a:srgbClr val="17476B"/>
                </a:solidFill>
                <a:latin typeface="Public Sans" pitchFamily="2" charset="77"/>
                <a:ea typeface="Arial" panose="020B0604020202020204" pitchFamily="34" charset="0"/>
              </a:rPr>
              <a:t>Brands/Retailers</a:t>
            </a:r>
          </a:p>
          <a:p>
            <a:pPr marL="285750" indent="-285750">
              <a:buFont typeface="Wingdings" pitchFamily="2" charset="2"/>
              <a:buChar char="§"/>
            </a:pPr>
            <a:r>
              <a:rPr lang="en-GB" sz="1400" i="1">
                <a:solidFill>
                  <a:srgbClr val="17476B"/>
                </a:solidFill>
                <a:latin typeface="Public Sans" pitchFamily="2" charset="77"/>
                <a:ea typeface="Arial" panose="020B0604020202020204" pitchFamily="34" charset="0"/>
              </a:rPr>
              <a:t>Standard-setting bodies</a:t>
            </a:r>
          </a:p>
          <a:p>
            <a:pPr marL="285750" indent="-285750">
              <a:buFont typeface="Wingdings" pitchFamily="2" charset="2"/>
              <a:buChar char="§"/>
            </a:pPr>
            <a:r>
              <a:rPr lang="en-GB" sz="1400" i="1">
                <a:solidFill>
                  <a:srgbClr val="17476B"/>
                </a:solidFill>
                <a:latin typeface="Public Sans" pitchFamily="2" charset="77"/>
                <a:ea typeface="Arial" panose="020B0604020202020204" pitchFamily="34" charset="0"/>
              </a:rPr>
              <a:t>Academia-think tanks/Plat.</a:t>
            </a:r>
          </a:p>
          <a:p>
            <a:pPr marL="285750" indent="-285750">
              <a:buFont typeface="Wingdings" pitchFamily="2" charset="2"/>
              <a:buChar char="§"/>
            </a:pPr>
            <a:r>
              <a:rPr lang="en-GB" sz="1400" i="1">
                <a:solidFill>
                  <a:srgbClr val="17476B"/>
                </a:solidFill>
                <a:latin typeface="Public Sans" pitchFamily="2" charset="77"/>
                <a:ea typeface="Arial" panose="020B0604020202020204" pitchFamily="34" charset="0"/>
              </a:rPr>
              <a:t>DNA marker provider</a:t>
            </a:r>
          </a:p>
          <a:p>
            <a:pPr marL="285750" indent="-285750">
              <a:buFont typeface="Wingdings" pitchFamily="2" charset="2"/>
              <a:buChar char="§"/>
            </a:pPr>
            <a:r>
              <a:rPr lang="en-GB" sz="1400" i="1">
                <a:solidFill>
                  <a:srgbClr val="17476B"/>
                </a:solidFill>
                <a:latin typeface="Public Sans" pitchFamily="2" charset="77"/>
                <a:ea typeface="Arial" panose="020B0604020202020204" pitchFamily="34" charset="0"/>
              </a:rPr>
              <a:t>IOs </a:t>
            </a:r>
          </a:p>
        </p:txBody>
      </p:sp>
      <p:sp>
        <p:nvSpPr>
          <p:cNvPr id="26" name="Rettangolo 35">
            <a:extLst>
              <a:ext uri="{FF2B5EF4-FFF2-40B4-BE49-F238E27FC236}">
                <a16:creationId xmlns:a16="http://schemas.microsoft.com/office/drawing/2014/main" id="{6AAFD462-5F0D-3EC1-5AA9-A9643764D311}"/>
              </a:ext>
            </a:extLst>
          </p:cNvPr>
          <p:cNvSpPr/>
          <p:nvPr/>
        </p:nvSpPr>
        <p:spPr>
          <a:xfrm>
            <a:off x="1036241" y="3780302"/>
            <a:ext cx="4090466" cy="2178039"/>
          </a:xfrm>
          <a:prstGeom prst="rect">
            <a:avLst/>
          </a:prstGeom>
          <a:noFill/>
          <a:ln>
            <a:solidFill>
              <a:srgbClr val="CB7F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7" name="Rettangolo 37">
            <a:extLst>
              <a:ext uri="{FF2B5EF4-FFF2-40B4-BE49-F238E27FC236}">
                <a16:creationId xmlns:a16="http://schemas.microsoft.com/office/drawing/2014/main" id="{5D576A5C-222F-9041-E4BD-A5B3C31757C4}"/>
              </a:ext>
            </a:extLst>
          </p:cNvPr>
          <p:cNvSpPr/>
          <p:nvPr/>
        </p:nvSpPr>
        <p:spPr>
          <a:xfrm>
            <a:off x="1178972" y="3927017"/>
            <a:ext cx="4473799" cy="2031325"/>
          </a:xfrm>
          <a:prstGeom prst="rect">
            <a:avLst/>
          </a:prstGeom>
        </p:spPr>
        <p:txBody>
          <a:bodyPr wrap="square">
            <a:spAutoFit/>
          </a:bodyPr>
          <a:lstStyle/>
          <a:p>
            <a:pPr marL="285750" indent="-285750">
              <a:buFont typeface="Wingdings" panose="05000000000000000000" pitchFamily="2" charset="2"/>
              <a:buChar char="§"/>
            </a:pPr>
            <a:r>
              <a:rPr lang="en-GB" sz="1400" i="1">
                <a:solidFill>
                  <a:srgbClr val="17476B"/>
                </a:solidFill>
                <a:latin typeface="Public Sans" pitchFamily="2" charset="77"/>
              </a:rPr>
              <a:t>Raw Material prov./traders</a:t>
            </a:r>
          </a:p>
          <a:p>
            <a:pPr marL="285750" indent="-285750">
              <a:buFont typeface="Wingdings" panose="05000000000000000000" pitchFamily="2" charset="2"/>
              <a:buChar char="§"/>
            </a:pPr>
            <a:r>
              <a:rPr lang="en-GB" sz="1400" i="1">
                <a:solidFill>
                  <a:srgbClr val="17476B"/>
                </a:solidFill>
                <a:latin typeface="Public Sans" pitchFamily="2" charset="77"/>
              </a:rPr>
              <a:t>Manufacturers/suppliers</a:t>
            </a:r>
          </a:p>
          <a:p>
            <a:pPr marL="285750" indent="-285750">
              <a:buFont typeface="Wingdings" panose="05000000000000000000" pitchFamily="2" charset="2"/>
              <a:buChar char="§"/>
            </a:pPr>
            <a:r>
              <a:rPr lang="en-GB" sz="1400" i="1">
                <a:solidFill>
                  <a:srgbClr val="17476B"/>
                </a:solidFill>
                <a:latin typeface="Public Sans" pitchFamily="2" charset="77"/>
              </a:rPr>
              <a:t>Brands /Retailers</a:t>
            </a:r>
          </a:p>
          <a:p>
            <a:pPr marL="285750" indent="-285750">
              <a:buFont typeface="Wingdings" panose="05000000000000000000" pitchFamily="2" charset="2"/>
              <a:buChar char="§"/>
            </a:pPr>
            <a:r>
              <a:rPr lang="en-GB" sz="1400" i="1">
                <a:solidFill>
                  <a:srgbClr val="17476B"/>
                </a:solidFill>
                <a:latin typeface="Public Sans" pitchFamily="2" charset="77"/>
              </a:rPr>
              <a:t>Certification bodies</a:t>
            </a:r>
          </a:p>
          <a:p>
            <a:pPr marL="285750" indent="-285750">
              <a:buFont typeface="Wingdings" panose="05000000000000000000" pitchFamily="2" charset="2"/>
              <a:buChar char="§"/>
            </a:pPr>
            <a:r>
              <a:rPr lang="en-GB" sz="1400" i="1">
                <a:solidFill>
                  <a:srgbClr val="17476B"/>
                </a:solidFill>
                <a:latin typeface="Public Sans" pitchFamily="2" charset="77"/>
              </a:rPr>
              <a:t>Industry associations  </a:t>
            </a:r>
          </a:p>
          <a:p>
            <a:pPr marL="285750" indent="-285750">
              <a:buFont typeface="Wingdings" panose="05000000000000000000" pitchFamily="2" charset="2"/>
              <a:buChar char="§"/>
            </a:pPr>
            <a:r>
              <a:rPr lang="en-GB" sz="1400" i="1">
                <a:solidFill>
                  <a:srgbClr val="17476B"/>
                </a:solidFill>
                <a:latin typeface="Public Sans" pitchFamily="2" charset="77"/>
              </a:rPr>
              <a:t>Ceramic marker provider</a:t>
            </a:r>
          </a:p>
          <a:p>
            <a:pPr marL="285750" indent="-285750">
              <a:buFont typeface="Wingdings" panose="05000000000000000000" pitchFamily="2" charset="2"/>
              <a:buChar char="§"/>
            </a:pPr>
            <a:r>
              <a:rPr lang="en-GB" sz="1400" i="1">
                <a:solidFill>
                  <a:srgbClr val="17476B"/>
                </a:solidFill>
                <a:latin typeface="Public Sans" pitchFamily="2" charset="77"/>
              </a:rPr>
              <a:t>NGOs</a:t>
            </a:r>
          </a:p>
          <a:p>
            <a:pPr marL="285750" indent="-285750">
              <a:buFont typeface="Wingdings" panose="05000000000000000000" pitchFamily="2" charset="2"/>
              <a:buChar char="§"/>
            </a:pPr>
            <a:r>
              <a:rPr lang="en-GB" sz="1400" i="1">
                <a:solidFill>
                  <a:srgbClr val="17476B"/>
                </a:solidFill>
                <a:latin typeface="Public Sans" pitchFamily="2" charset="77"/>
              </a:rPr>
              <a:t>IOs</a:t>
            </a:r>
          </a:p>
          <a:p>
            <a:pPr marL="285750" indent="-285750">
              <a:buFont typeface="Wingdings" panose="05000000000000000000" pitchFamily="2" charset="2"/>
              <a:buChar char="§"/>
            </a:pPr>
            <a:r>
              <a:rPr lang="en-GB" sz="1400" i="1">
                <a:solidFill>
                  <a:srgbClr val="17476B"/>
                </a:solidFill>
                <a:latin typeface="Public Sans" pitchFamily="2" charset="77"/>
              </a:rPr>
              <a:t>R&amp;D and testing centre</a:t>
            </a:r>
            <a:endParaRPr lang="en-US" sz="1400" i="1">
              <a:solidFill>
                <a:srgbClr val="17476B"/>
              </a:solidFill>
              <a:latin typeface="Public Sans" pitchFamily="2" charset="77"/>
            </a:endParaRPr>
          </a:p>
        </p:txBody>
      </p:sp>
      <p:sp>
        <p:nvSpPr>
          <p:cNvPr id="28" name="Rechthoek: afgeronde hoeken 10">
            <a:extLst>
              <a:ext uri="{FF2B5EF4-FFF2-40B4-BE49-F238E27FC236}">
                <a16:creationId xmlns:a16="http://schemas.microsoft.com/office/drawing/2014/main" id="{62BCDF6C-D1AC-3A90-B731-E34D77F86FAF}"/>
              </a:ext>
            </a:extLst>
          </p:cNvPr>
          <p:cNvSpPr/>
          <p:nvPr/>
        </p:nvSpPr>
        <p:spPr>
          <a:xfrm>
            <a:off x="716887" y="3640642"/>
            <a:ext cx="2096633" cy="333966"/>
          </a:xfrm>
          <a:prstGeom prst="roundRect">
            <a:avLst/>
          </a:prstGeom>
          <a:solidFill>
            <a:srgbClr val="B78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b="1" err="1">
                <a:latin typeface="Public Sans" pitchFamily="2" charset="77"/>
              </a:rPr>
              <a:t>Leather</a:t>
            </a:r>
            <a:r>
              <a:rPr lang="nl-NL" b="1">
                <a:latin typeface="Public Sans" pitchFamily="2" charset="77"/>
              </a:rPr>
              <a:t> Pilot</a:t>
            </a:r>
          </a:p>
        </p:txBody>
      </p:sp>
      <p:pic>
        <p:nvPicPr>
          <p:cNvPr id="29" name="Picture 2">
            <a:extLst>
              <a:ext uri="{FF2B5EF4-FFF2-40B4-BE49-F238E27FC236}">
                <a16:creationId xmlns:a16="http://schemas.microsoft.com/office/drawing/2014/main" id="{846F2C5D-ECF5-8139-3169-1A5319CFF19F}"/>
              </a:ext>
            </a:extLst>
          </p:cNvPr>
          <p:cNvPicPr>
            <a:picLocks noChangeAspect="1" noChangeArrowheads="1"/>
          </p:cNvPicPr>
          <p:nvPr/>
        </p:nvPicPr>
        <p:blipFill rotWithShape="1">
          <a:blip r:embed="rId18" cstate="screen">
            <a:extLst>
              <a:ext uri="{28A0092B-C50C-407E-A947-70E740481C1C}">
                <a14:useLocalDpi xmlns:a14="http://schemas.microsoft.com/office/drawing/2010/main"/>
              </a:ext>
            </a:extLst>
          </a:blip>
          <a:srcRect/>
          <a:stretch/>
        </p:blipFill>
        <p:spPr bwMode="auto">
          <a:xfrm>
            <a:off x="8208482" y="1330724"/>
            <a:ext cx="3360549" cy="22436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 name="Immagine 48">
            <a:extLst>
              <a:ext uri="{FF2B5EF4-FFF2-40B4-BE49-F238E27FC236}">
                <a16:creationId xmlns:a16="http://schemas.microsoft.com/office/drawing/2014/main" id="{17C9FB64-03BB-6F19-0228-299075B4584C}"/>
              </a:ext>
            </a:extLst>
          </p:cNvPr>
          <p:cNvPicPr>
            <a:picLocks noChangeAspect="1"/>
          </p:cNvPicPr>
          <p:nvPr/>
        </p:nvPicPr>
        <p:blipFill rotWithShape="1">
          <a:blip r:embed="rId19" cstate="screen">
            <a:extLst>
              <a:ext uri="{28A0092B-C50C-407E-A947-70E740481C1C}">
                <a14:useLocalDpi xmlns:a14="http://schemas.microsoft.com/office/drawing/2010/main"/>
              </a:ext>
            </a:extLst>
          </a:blip>
          <a:srcRect/>
          <a:stretch/>
        </p:blipFill>
        <p:spPr>
          <a:xfrm>
            <a:off x="7476311" y="5509333"/>
            <a:ext cx="734739" cy="313476"/>
          </a:xfrm>
          <a:prstGeom prst="rect">
            <a:avLst/>
          </a:prstGeom>
        </p:spPr>
      </p:pic>
      <p:pic>
        <p:nvPicPr>
          <p:cNvPr id="31" name="Immagine 52">
            <a:extLst>
              <a:ext uri="{FF2B5EF4-FFF2-40B4-BE49-F238E27FC236}">
                <a16:creationId xmlns:a16="http://schemas.microsoft.com/office/drawing/2014/main" id="{BE69F1D9-6007-1C79-7255-D6D4D18FB964}"/>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10707214" y="3875510"/>
            <a:ext cx="912449" cy="505526"/>
          </a:xfrm>
          <a:prstGeom prst="rect">
            <a:avLst/>
          </a:prstGeom>
        </p:spPr>
      </p:pic>
      <p:pic>
        <p:nvPicPr>
          <p:cNvPr id="32" name="Immagine 11">
            <a:extLst>
              <a:ext uri="{FF2B5EF4-FFF2-40B4-BE49-F238E27FC236}">
                <a16:creationId xmlns:a16="http://schemas.microsoft.com/office/drawing/2014/main" id="{8447CB84-FAF9-56F3-2F67-8E9CC7ED152B}"/>
              </a:ext>
            </a:extLst>
          </p:cNvPr>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7310802" y="4131104"/>
            <a:ext cx="1243001" cy="241289"/>
          </a:xfrm>
          <a:prstGeom prst="rect">
            <a:avLst/>
          </a:prstGeom>
        </p:spPr>
      </p:pic>
      <p:pic>
        <p:nvPicPr>
          <p:cNvPr id="33" name="Immagine 13">
            <a:extLst>
              <a:ext uri="{FF2B5EF4-FFF2-40B4-BE49-F238E27FC236}">
                <a16:creationId xmlns:a16="http://schemas.microsoft.com/office/drawing/2014/main" id="{C1AFE720-1D46-6425-C87D-23B18FDED0BF}"/>
              </a:ext>
            </a:extLst>
          </p:cNvPr>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0699883" y="4350344"/>
            <a:ext cx="855138" cy="475263"/>
          </a:xfrm>
          <a:prstGeom prst="rect">
            <a:avLst/>
          </a:prstGeom>
        </p:spPr>
      </p:pic>
      <p:pic>
        <p:nvPicPr>
          <p:cNvPr id="34" name="Immagine 15">
            <a:extLst>
              <a:ext uri="{FF2B5EF4-FFF2-40B4-BE49-F238E27FC236}">
                <a16:creationId xmlns:a16="http://schemas.microsoft.com/office/drawing/2014/main" id="{402A0574-2203-9EF8-5155-5B26AA5DA6AC}"/>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9700897" y="4883981"/>
            <a:ext cx="585912" cy="581243"/>
          </a:xfrm>
          <a:prstGeom prst="rect">
            <a:avLst/>
          </a:prstGeom>
        </p:spPr>
      </p:pic>
      <p:pic>
        <p:nvPicPr>
          <p:cNvPr id="35" name="Immagine 17" descr="Immagine che contiene testo, clipart&#10;&#10;Descrizione generata automaticamente">
            <a:extLst>
              <a:ext uri="{FF2B5EF4-FFF2-40B4-BE49-F238E27FC236}">
                <a16:creationId xmlns:a16="http://schemas.microsoft.com/office/drawing/2014/main" id="{BB41F4D3-F89D-A9E7-DD9C-C2AFE35F71C3}"/>
              </a:ext>
            </a:extLst>
          </p:cNvPr>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8757336" y="4456461"/>
            <a:ext cx="1053138" cy="456246"/>
          </a:xfrm>
          <a:prstGeom prst="rect">
            <a:avLst/>
          </a:prstGeom>
        </p:spPr>
      </p:pic>
      <p:pic>
        <p:nvPicPr>
          <p:cNvPr id="36" name="Immagine 19">
            <a:extLst>
              <a:ext uri="{FF2B5EF4-FFF2-40B4-BE49-F238E27FC236}">
                <a16:creationId xmlns:a16="http://schemas.microsoft.com/office/drawing/2014/main" id="{2903D786-7646-D700-0D57-D41DC265B6E3}"/>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9410641" y="5471850"/>
            <a:ext cx="533927" cy="433850"/>
          </a:xfrm>
          <a:prstGeom prst="rect">
            <a:avLst/>
          </a:prstGeom>
        </p:spPr>
      </p:pic>
      <p:pic>
        <p:nvPicPr>
          <p:cNvPr id="37" name="Immagine 21">
            <a:extLst>
              <a:ext uri="{FF2B5EF4-FFF2-40B4-BE49-F238E27FC236}">
                <a16:creationId xmlns:a16="http://schemas.microsoft.com/office/drawing/2014/main" id="{18107923-5967-E82B-3577-A0D91D2216C0}"/>
              </a:ext>
            </a:extLst>
          </p:cNvPr>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a:xfrm>
            <a:off x="10411457" y="4788058"/>
            <a:ext cx="1042504" cy="648718"/>
          </a:xfrm>
          <a:prstGeom prst="rect">
            <a:avLst/>
          </a:prstGeom>
        </p:spPr>
      </p:pic>
      <p:pic>
        <p:nvPicPr>
          <p:cNvPr id="38" name="Immagine 41">
            <a:extLst>
              <a:ext uri="{FF2B5EF4-FFF2-40B4-BE49-F238E27FC236}">
                <a16:creationId xmlns:a16="http://schemas.microsoft.com/office/drawing/2014/main" id="{1C00E30D-3D5E-6E96-EB4A-E795C77B4B6E}"/>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8663005" y="4154854"/>
            <a:ext cx="1320647" cy="110979"/>
          </a:xfrm>
          <a:prstGeom prst="rect">
            <a:avLst/>
          </a:prstGeom>
        </p:spPr>
      </p:pic>
      <p:pic>
        <p:nvPicPr>
          <p:cNvPr id="39" name="Immagine 12" descr="Immagine che contiene testo, orologio, piatto, stoviglie&#10;&#10;Descrizione generata automaticamente">
            <a:extLst>
              <a:ext uri="{FF2B5EF4-FFF2-40B4-BE49-F238E27FC236}">
                <a16:creationId xmlns:a16="http://schemas.microsoft.com/office/drawing/2014/main" id="{D0B23CBF-6011-4117-47D6-AD95826C6F91}"/>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10050528" y="5649032"/>
            <a:ext cx="1177692" cy="207978"/>
          </a:xfrm>
          <a:prstGeom prst="rect">
            <a:avLst/>
          </a:prstGeom>
        </p:spPr>
      </p:pic>
      <p:pic>
        <p:nvPicPr>
          <p:cNvPr id="40" name="Immagine 14">
            <a:extLst>
              <a:ext uri="{FF2B5EF4-FFF2-40B4-BE49-F238E27FC236}">
                <a16:creationId xmlns:a16="http://schemas.microsoft.com/office/drawing/2014/main" id="{6E80CDD3-D89F-8743-EF4F-10D55991CB38}"/>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8290151" y="5458094"/>
            <a:ext cx="338300" cy="433850"/>
          </a:xfrm>
          <a:prstGeom prst="rect">
            <a:avLst/>
          </a:prstGeom>
        </p:spPr>
      </p:pic>
      <p:pic>
        <p:nvPicPr>
          <p:cNvPr id="41" name="Immagine 18">
            <a:extLst>
              <a:ext uri="{FF2B5EF4-FFF2-40B4-BE49-F238E27FC236}">
                <a16:creationId xmlns:a16="http://schemas.microsoft.com/office/drawing/2014/main" id="{1D683618-EB0D-839E-AEB0-3729838BE9E6}"/>
              </a:ext>
            </a:extLst>
          </p:cNvPr>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6481757" y="5342465"/>
            <a:ext cx="583554" cy="454234"/>
          </a:xfrm>
          <a:prstGeom prst="rect">
            <a:avLst/>
          </a:prstGeom>
        </p:spPr>
      </p:pic>
      <p:pic>
        <p:nvPicPr>
          <p:cNvPr id="42" name="Immagine 22" descr="Immagine che contiene testo, clipart&#10;&#10;Descrizione generata automaticamente">
            <a:extLst>
              <a:ext uri="{FF2B5EF4-FFF2-40B4-BE49-F238E27FC236}">
                <a16:creationId xmlns:a16="http://schemas.microsoft.com/office/drawing/2014/main" id="{C709278E-F4DD-80B3-2320-4FF4B6C7101A}"/>
              </a:ext>
            </a:extLst>
          </p:cNvPr>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297887" y="4984028"/>
            <a:ext cx="1299838" cy="297663"/>
          </a:xfrm>
          <a:prstGeom prst="rect">
            <a:avLst/>
          </a:prstGeom>
        </p:spPr>
      </p:pic>
      <p:sp>
        <p:nvSpPr>
          <p:cNvPr id="43" name="Rounded Rectangle 42">
            <a:extLst>
              <a:ext uri="{FF2B5EF4-FFF2-40B4-BE49-F238E27FC236}">
                <a16:creationId xmlns:a16="http://schemas.microsoft.com/office/drawing/2014/main" id="{2F981886-EAC9-30A8-901F-D99C7382FF6C}"/>
              </a:ext>
            </a:extLst>
          </p:cNvPr>
          <p:cNvSpPr/>
          <p:nvPr/>
        </p:nvSpPr>
        <p:spPr>
          <a:xfrm>
            <a:off x="7243225" y="3835488"/>
            <a:ext cx="4366574" cy="2131727"/>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820EA047-2722-CE43-E25A-A6409507AD02}"/>
              </a:ext>
            </a:extLst>
          </p:cNvPr>
          <p:cNvSpPr/>
          <p:nvPr/>
        </p:nvSpPr>
        <p:spPr>
          <a:xfrm>
            <a:off x="6350285" y="4456461"/>
            <a:ext cx="812392" cy="1510753"/>
          </a:xfrm>
          <a:prstGeom prst="round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D9B5FDAD-FA17-07A5-F0A3-CE77967C87C7}"/>
              </a:ext>
            </a:extLst>
          </p:cNvPr>
          <p:cNvSpPr/>
          <p:nvPr/>
        </p:nvSpPr>
        <p:spPr>
          <a:xfrm>
            <a:off x="5205466" y="3821110"/>
            <a:ext cx="1056115" cy="2155157"/>
          </a:xfrm>
          <a:prstGeom prst="round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4FB65CBD-C2B6-4BDF-6727-D7B5577BE8E1}"/>
              </a:ext>
            </a:extLst>
          </p:cNvPr>
          <p:cNvSpPr/>
          <p:nvPr/>
        </p:nvSpPr>
        <p:spPr>
          <a:xfrm>
            <a:off x="6374991" y="3835487"/>
            <a:ext cx="812392" cy="581851"/>
          </a:xfrm>
          <a:prstGeom prst="round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Immagine 50">
            <a:extLst>
              <a:ext uri="{FF2B5EF4-FFF2-40B4-BE49-F238E27FC236}">
                <a16:creationId xmlns:a16="http://schemas.microsoft.com/office/drawing/2014/main" id="{8F37DBCE-7F4E-8A25-06D9-E21379CA9499}"/>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8656115" y="5485756"/>
            <a:ext cx="701546" cy="326551"/>
          </a:xfrm>
          <a:prstGeom prst="rect">
            <a:avLst/>
          </a:prstGeom>
        </p:spPr>
      </p:pic>
      <p:sp>
        <p:nvSpPr>
          <p:cNvPr id="3" name="TextBox 2">
            <a:extLst>
              <a:ext uri="{FF2B5EF4-FFF2-40B4-BE49-F238E27FC236}">
                <a16:creationId xmlns:a16="http://schemas.microsoft.com/office/drawing/2014/main" id="{3564BD98-7B49-B618-9426-3CC80F807226}"/>
              </a:ext>
            </a:extLst>
          </p:cNvPr>
          <p:cNvSpPr txBox="1"/>
          <p:nvPr/>
        </p:nvSpPr>
        <p:spPr>
          <a:xfrm>
            <a:off x="819900" y="6087965"/>
            <a:ext cx="9533507" cy="461665"/>
          </a:xfrm>
          <a:prstGeom prst="rect">
            <a:avLst/>
          </a:prstGeom>
          <a:noFill/>
        </p:spPr>
        <p:txBody>
          <a:bodyPr wrap="none" rtlCol="0">
            <a:spAutoFit/>
          </a:bodyPr>
          <a:lstStyle/>
          <a:p>
            <a:r>
              <a:rPr lang="en-AU" sz="2400" b="1" dirty="0">
                <a:solidFill>
                  <a:schemeClr val="accent1">
                    <a:lumMod val="50000"/>
                  </a:schemeClr>
                </a:solidFill>
              </a:rPr>
              <a:t>Which taught us many of the scalability challenges we’ve discussed today.</a:t>
            </a:r>
          </a:p>
        </p:txBody>
      </p:sp>
    </p:spTree>
    <p:extLst>
      <p:ext uri="{BB962C8B-B14F-4D97-AF65-F5344CB8AC3E}">
        <p14:creationId xmlns:p14="http://schemas.microsoft.com/office/powerpoint/2010/main" val="317308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5CE85-6DCA-A686-6348-FF6B970925E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C9378A2-17C0-95D8-C289-197603EF0B30}"/>
              </a:ext>
            </a:extLst>
          </p:cNvPr>
          <p:cNvSpPr txBox="1"/>
          <p:nvPr/>
        </p:nvSpPr>
        <p:spPr>
          <a:xfrm>
            <a:off x="641157" y="378092"/>
            <a:ext cx="9209765" cy="642484"/>
          </a:xfrm>
          <a:prstGeom prst="rect">
            <a:avLst/>
          </a:prstGeom>
          <a:noFill/>
        </p:spPr>
        <p:txBody>
          <a:bodyPr wrap="none" rtlCol="0">
            <a:spAutoFit/>
          </a:bodyPr>
          <a:lstStyle/>
          <a:p>
            <a:r>
              <a:rPr lang="en-AU" sz="3575" b="1" dirty="0">
                <a:solidFill>
                  <a:schemeClr val="accent1">
                    <a:lumMod val="50000"/>
                  </a:schemeClr>
                </a:solidFill>
              </a:rPr>
              <a:t>Every regulated market has cross-border supply</a:t>
            </a:r>
          </a:p>
        </p:txBody>
      </p:sp>
      <p:graphicFrame>
        <p:nvGraphicFramePr>
          <p:cNvPr id="58" name="Diagramme 4">
            <a:extLst>
              <a:ext uri="{FF2B5EF4-FFF2-40B4-BE49-F238E27FC236}">
                <a16:creationId xmlns:a16="http://schemas.microsoft.com/office/drawing/2014/main" id="{508596AC-D34E-F118-D471-BEF812441D9F}"/>
              </a:ext>
            </a:extLst>
          </p:cNvPr>
          <p:cNvGraphicFramePr/>
          <p:nvPr>
            <p:extLst>
              <p:ext uri="{D42A27DB-BD31-4B8C-83A1-F6EECF244321}">
                <p14:modId xmlns:p14="http://schemas.microsoft.com/office/powerpoint/2010/main" val="4185118884"/>
              </p:ext>
            </p:extLst>
          </p:nvPr>
        </p:nvGraphicFramePr>
        <p:xfrm>
          <a:off x="269101" y="4281097"/>
          <a:ext cx="10349471" cy="1405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9" name="Image 5">
            <a:extLst>
              <a:ext uri="{FF2B5EF4-FFF2-40B4-BE49-F238E27FC236}">
                <a16:creationId xmlns:a16="http://schemas.microsoft.com/office/drawing/2014/main" id="{95E81E08-8FF2-0B2F-A629-693A90793E51}"/>
              </a:ext>
            </a:extLst>
          </p:cNvPr>
          <p:cNvPicPr>
            <a:picLocks noChangeAspect="1"/>
          </p:cNvPicPr>
          <p:nvPr/>
        </p:nvPicPr>
        <p:blipFill>
          <a:blip r:embed="rId8"/>
          <a:stretch>
            <a:fillRect/>
          </a:stretch>
        </p:blipFill>
        <p:spPr>
          <a:xfrm>
            <a:off x="10450203" y="2697760"/>
            <a:ext cx="1071967" cy="1435053"/>
          </a:xfrm>
          <a:prstGeom prst="rect">
            <a:avLst/>
          </a:prstGeom>
        </p:spPr>
      </p:pic>
      <p:sp>
        <p:nvSpPr>
          <p:cNvPr id="60" name="Rectangle 59">
            <a:extLst>
              <a:ext uri="{FF2B5EF4-FFF2-40B4-BE49-F238E27FC236}">
                <a16:creationId xmlns:a16="http://schemas.microsoft.com/office/drawing/2014/main" id="{43D75A25-F6F4-2D42-29D3-0FC7F5EAE632}"/>
              </a:ext>
            </a:extLst>
          </p:cNvPr>
          <p:cNvSpPr/>
          <p:nvPr/>
        </p:nvSpPr>
        <p:spPr>
          <a:xfrm>
            <a:off x="434546"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1" name="Rectangle 60">
            <a:extLst>
              <a:ext uri="{FF2B5EF4-FFF2-40B4-BE49-F238E27FC236}">
                <a16:creationId xmlns:a16="http://schemas.microsoft.com/office/drawing/2014/main" id="{28205AE3-CFD1-5364-D6F7-85E742B11A35}"/>
              </a:ext>
            </a:extLst>
          </p:cNvPr>
          <p:cNvSpPr/>
          <p:nvPr/>
        </p:nvSpPr>
        <p:spPr>
          <a:xfrm>
            <a:off x="1708395"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2" name="Rectangle 61">
            <a:extLst>
              <a:ext uri="{FF2B5EF4-FFF2-40B4-BE49-F238E27FC236}">
                <a16:creationId xmlns:a16="http://schemas.microsoft.com/office/drawing/2014/main" id="{B2B4DD3F-7414-2410-054F-7357C98DE0CD}"/>
              </a:ext>
            </a:extLst>
          </p:cNvPr>
          <p:cNvSpPr/>
          <p:nvPr/>
        </p:nvSpPr>
        <p:spPr>
          <a:xfrm>
            <a:off x="2982244"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3" name="Rectangle 62">
            <a:extLst>
              <a:ext uri="{FF2B5EF4-FFF2-40B4-BE49-F238E27FC236}">
                <a16:creationId xmlns:a16="http://schemas.microsoft.com/office/drawing/2014/main" id="{48203885-1318-FB9B-5E55-370AE2A0AAF4}"/>
              </a:ext>
            </a:extLst>
          </p:cNvPr>
          <p:cNvSpPr/>
          <p:nvPr/>
        </p:nvSpPr>
        <p:spPr>
          <a:xfrm>
            <a:off x="4256093"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4" name="Rectangle 63">
            <a:extLst>
              <a:ext uri="{FF2B5EF4-FFF2-40B4-BE49-F238E27FC236}">
                <a16:creationId xmlns:a16="http://schemas.microsoft.com/office/drawing/2014/main" id="{60449630-FAC9-1DC7-70D4-96C59551C23B}"/>
              </a:ext>
            </a:extLst>
          </p:cNvPr>
          <p:cNvSpPr/>
          <p:nvPr/>
        </p:nvSpPr>
        <p:spPr>
          <a:xfrm>
            <a:off x="5529942"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5" name="Rectangle 64">
            <a:extLst>
              <a:ext uri="{FF2B5EF4-FFF2-40B4-BE49-F238E27FC236}">
                <a16:creationId xmlns:a16="http://schemas.microsoft.com/office/drawing/2014/main" id="{27C882F7-A580-990C-8F0C-85C1C462F17A}"/>
              </a:ext>
            </a:extLst>
          </p:cNvPr>
          <p:cNvSpPr/>
          <p:nvPr/>
        </p:nvSpPr>
        <p:spPr>
          <a:xfrm>
            <a:off x="6803791" y="4448826"/>
            <a:ext cx="823784" cy="313641"/>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Economic Operator</a:t>
            </a:r>
          </a:p>
        </p:txBody>
      </p:sp>
      <p:sp>
        <p:nvSpPr>
          <p:cNvPr id="66" name="Rectangle 65">
            <a:extLst>
              <a:ext uri="{FF2B5EF4-FFF2-40B4-BE49-F238E27FC236}">
                <a16:creationId xmlns:a16="http://schemas.microsoft.com/office/drawing/2014/main" id="{C34DB94A-8FE4-502E-FAA4-A21D42A00E02}"/>
              </a:ext>
            </a:extLst>
          </p:cNvPr>
          <p:cNvSpPr/>
          <p:nvPr/>
        </p:nvSpPr>
        <p:spPr>
          <a:xfrm>
            <a:off x="8077640" y="4448826"/>
            <a:ext cx="823784" cy="313641"/>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User</a:t>
            </a:r>
          </a:p>
        </p:txBody>
      </p:sp>
      <p:sp>
        <p:nvSpPr>
          <p:cNvPr id="67" name="Rectangle 66">
            <a:extLst>
              <a:ext uri="{FF2B5EF4-FFF2-40B4-BE49-F238E27FC236}">
                <a16:creationId xmlns:a16="http://schemas.microsoft.com/office/drawing/2014/main" id="{8C9E3898-A399-FCF6-0F5C-953DBB6A6855}"/>
              </a:ext>
            </a:extLst>
          </p:cNvPr>
          <p:cNvSpPr/>
          <p:nvPr/>
        </p:nvSpPr>
        <p:spPr>
          <a:xfrm>
            <a:off x="9351489" y="4448826"/>
            <a:ext cx="823784" cy="313641"/>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8" name="Arc 67">
            <a:extLst>
              <a:ext uri="{FF2B5EF4-FFF2-40B4-BE49-F238E27FC236}">
                <a16:creationId xmlns:a16="http://schemas.microsoft.com/office/drawing/2014/main" id="{46AD6A33-8F65-BF14-43D8-4F09EE85ADAB}"/>
              </a:ext>
            </a:extLst>
          </p:cNvPr>
          <p:cNvSpPr/>
          <p:nvPr/>
        </p:nvSpPr>
        <p:spPr>
          <a:xfrm rot="18840301">
            <a:off x="475903"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Arc 68">
            <a:extLst>
              <a:ext uri="{FF2B5EF4-FFF2-40B4-BE49-F238E27FC236}">
                <a16:creationId xmlns:a16="http://schemas.microsoft.com/office/drawing/2014/main" id="{97E09FCE-AF10-A01B-B571-7B1F23AD927A}"/>
              </a:ext>
            </a:extLst>
          </p:cNvPr>
          <p:cNvSpPr/>
          <p:nvPr/>
        </p:nvSpPr>
        <p:spPr>
          <a:xfrm rot="18840301">
            <a:off x="1784539"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a:extLst>
              <a:ext uri="{FF2B5EF4-FFF2-40B4-BE49-F238E27FC236}">
                <a16:creationId xmlns:a16="http://schemas.microsoft.com/office/drawing/2014/main" id="{34D9318D-6EFD-F687-C67C-318FBC2C6F18}"/>
              </a:ext>
            </a:extLst>
          </p:cNvPr>
          <p:cNvSpPr/>
          <p:nvPr/>
        </p:nvSpPr>
        <p:spPr>
          <a:xfrm rot="18840301">
            <a:off x="3095357"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C0DE6256-3F19-F83F-2130-B21EE09FE806}"/>
              </a:ext>
            </a:extLst>
          </p:cNvPr>
          <p:cNvSpPr/>
          <p:nvPr/>
        </p:nvSpPr>
        <p:spPr>
          <a:xfrm rot="18840301">
            <a:off x="4417988"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C2C0AAFD-CBE8-A615-F45E-730D61B07E27}"/>
              </a:ext>
            </a:extLst>
          </p:cNvPr>
          <p:cNvSpPr/>
          <p:nvPr/>
        </p:nvSpPr>
        <p:spPr>
          <a:xfrm rot="18840301">
            <a:off x="5715772"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CA2939A5-4845-ACD0-92DA-89FED5B43E20}"/>
              </a:ext>
            </a:extLst>
          </p:cNvPr>
          <p:cNvSpPr/>
          <p:nvPr/>
        </p:nvSpPr>
        <p:spPr>
          <a:xfrm rot="16635955">
            <a:off x="9454230" y="3885499"/>
            <a:ext cx="1764957" cy="1299344"/>
          </a:xfrm>
          <a:prstGeom prst="arc">
            <a:avLst/>
          </a:prstGeom>
          <a:ln w="28575">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a:extLst>
              <a:ext uri="{FF2B5EF4-FFF2-40B4-BE49-F238E27FC236}">
                <a16:creationId xmlns:a16="http://schemas.microsoft.com/office/drawing/2014/main" id="{B26E1BBE-D6E7-9EC6-AD9D-0777B53269E1}"/>
              </a:ext>
            </a:extLst>
          </p:cNvPr>
          <p:cNvSpPr/>
          <p:nvPr/>
        </p:nvSpPr>
        <p:spPr>
          <a:xfrm rot="16635955">
            <a:off x="9492943" y="2701526"/>
            <a:ext cx="2024452" cy="3988769"/>
          </a:xfrm>
          <a:prstGeom prst="arc">
            <a:avLst>
              <a:gd name="adj1" fmla="val 16200000"/>
              <a:gd name="adj2" fmla="val 20644951"/>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Arc 74">
            <a:extLst>
              <a:ext uri="{FF2B5EF4-FFF2-40B4-BE49-F238E27FC236}">
                <a16:creationId xmlns:a16="http://schemas.microsoft.com/office/drawing/2014/main" id="{04F44E13-5763-5CCE-3536-8423E7FF3819}"/>
              </a:ext>
            </a:extLst>
          </p:cNvPr>
          <p:cNvSpPr/>
          <p:nvPr/>
        </p:nvSpPr>
        <p:spPr>
          <a:xfrm rot="16635955">
            <a:off x="9329208" y="1611958"/>
            <a:ext cx="2217139" cy="6383807"/>
          </a:xfrm>
          <a:prstGeom prst="arc">
            <a:avLst>
              <a:gd name="adj1" fmla="val 16200000"/>
              <a:gd name="adj2" fmla="val 20644951"/>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Connecteur droit avec flèche 24">
            <a:extLst>
              <a:ext uri="{FF2B5EF4-FFF2-40B4-BE49-F238E27FC236}">
                <a16:creationId xmlns:a16="http://schemas.microsoft.com/office/drawing/2014/main" id="{C0C54127-2C0F-C726-3B32-D10B37194AF0}"/>
              </a:ext>
            </a:extLst>
          </p:cNvPr>
          <p:cNvCxnSpPr/>
          <p:nvPr/>
        </p:nvCxnSpPr>
        <p:spPr>
          <a:xfrm>
            <a:off x="777092" y="2748027"/>
            <a:ext cx="6284861" cy="0"/>
          </a:xfrm>
          <a:prstGeom prst="straightConnector1">
            <a:avLst/>
          </a:prstGeom>
          <a:ln>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77" name="Rectangle 76">
            <a:extLst>
              <a:ext uri="{FF2B5EF4-FFF2-40B4-BE49-F238E27FC236}">
                <a16:creationId xmlns:a16="http://schemas.microsoft.com/office/drawing/2014/main" id="{AED03859-0FE4-3E80-C126-44B1D4737043}"/>
              </a:ext>
            </a:extLst>
          </p:cNvPr>
          <p:cNvSpPr/>
          <p:nvPr/>
        </p:nvSpPr>
        <p:spPr>
          <a:xfrm>
            <a:off x="1258330" y="2219358"/>
            <a:ext cx="4934621" cy="369332"/>
          </a:xfrm>
          <a:prstGeom prst="rect">
            <a:avLst/>
          </a:prstGeom>
        </p:spPr>
        <p:txBody>
          <a:bodyPr wrap="none">
            <a:spAutoFit/>
          </a:bodyPr>
          <a:lstStyle/>
          <a:p>
            <a:r>
              <a:rPr lang="en-US" b="1" dirty="0">
                <a:solidFill>
                  <a:schemeClr val="accent1"/>
                </a:solidFill>
              </a:rPr>
              <a:t>Upstream traceability and transparency – UN DPP</a:t>
            </a:r>
          </a:p>
        </p:txBody>
      </p:sp>
      <p:sp>
        <p:nvSpPr>
          <p:cNvPr id="78" name="Flèche droite 12">
            <a:extLst>
              <a:ext uri="{FF2B5EF4-FFF2-40B4-BE49-F238E27FC236}">
                <a16:creationId xmlns:a16="http://schemas.microsoft.com/office/drawing/2014/main" id="{68BE0C05-284F-3C6B-66B0-F2EC2C2F8A60}"/>
              </a:ext>
            </a:extLst>
          </p:cNvPr>
          <p:cNvSpPr/>
          <p:nvPr/>
        </p:nvSpPr>
        <p:spPr>
          <a:xfrm rot="5400000" flipV="1">
            <a:off x="7008716" y="3595440"/>
            <a:ext cx="455967" cy="37166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0C9F66E0-1EB8-D6E1-1E7C-3FE3A2E5BABA}"/>
              </a:ext>
            </a:extLst>
          </p:cNvPr>
          <p:cNvSpPr/>
          <p:nvPr/>
        </p:nvSpPr>
        <p:spPr>
          <a:xfrm>
            <a:off x="7161494" y="2857355"/>
            <a:ext cx="3247043" cy="369332"/>
          </a:xfrm>
          <a:prstGeom prst="rect">
            <a:avLst/>
          </a:prstGeom>
        </p:spPr>
        <p:txBody>
          <a:bodyPr wrap="none">
            <a:spAutoFit/>
          </a:bodyPr>
          <a:lstStyle/>
          <a:p>
            <a:r>
              <a:rPr lang="en-US" b="1" dirty="0">
                <a:solidFill>
                  <a:srgbClr val="FF0000"/>
                </a:solidFill>
              </a:rPr>
              <a:t>Market entry &amp; use – </a:t>
            </a:r>
            <a:r>
              <a:rPr lang="en-US" b="1" dirty="0" err="1">
                <a:solidFill>
                  <a:srgbClr val="FF0000"/>
                </a:solidFill>
              </a:rPr>
              <a:t>eg</a:t>
            </a:r>
            <a:r>
              <a:rPr lang="en-US" b="1" dirty="0">
                <a:solidFill>
                  <a:srgbClr val="FF0000"/>
                </a:solidFill>
              </a:rPr>
              <a:t> EU DPP</a:t>
            </a:r>
          </a:p>
        </p:txBody>
      </p:sp>
      <p:cxnSp>
        <p:nvCxnSpPr>
          <p:cNvPr id="80" name="Connecteur droit avec flèche 24">
            <a:extLst>
              <a:ext uri="{FF2B5EF4-FFF2-40B4-BE49-F238E27FC236}">
                <a16:creationId xmlns:a16="http://schemas.microsoft.com/office/drawing/2014/main" id="{0957C9C2-9A75-ED46-E367-00B864F35C18}"/>
              </a:ext>
            </a:extLst>
          </p:cNvPr>
          <p:cNvCxnSpPr>
            <a:cxnSpLocks/>
          </p:cNvCxnSpPr>
          <p:nvPr/>
        </p:nvCxnSpPr>
        <p:spPr>
          <a:xfrm>
            <a:off x="7215683" y="3317305"/>
            <a:ext cx="3142666" cy="15975"/>
          </a:xfrm>
          <a:prstGeom prst="straightConnector1">
            <a:avLst/>
          </a:prstGeom>
          <a:ln>
            <a:solidFill>
              <a:srgbClr val="FF0000"/>
            </a:solidFill>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83" name="TextBox 82">
            <a:extLst>
              <a:ext uri="{FF2B5EF4-FFF2-40B4-BE49-F238E27FC236}">
                <a16:creationId xmlns:a16="http://schemas.microsoft.com/office/drawing/2014/main" id="{377D361F-3E32-16A2-F71F-E949CB605DEB}"/>
              </a:ext>
            </a:extLst>
          </p:cNvPr>
          <p:cNvSpPr txBox="1"/>
          <p:nvPr/>
        </p:nvSpPr>
        <p:spPr>
          <a:xfrm>
            <a:off x="641157" y="1215769"/>
            <a:ext cx="10595459" cy="830997"/>
          </a:xfrm>
          <a:prstGeom prst="rect">
            <a:avLst/>
          </a:prstGeom>
          <a:noFill/>
        </p:spPr>
        <p:txBody>
          <a:bodyPr wrap="square" rtlCol="0">
            <a:spAutoFit/>
          </a:bodyPr>
          <a:lstStyle/>
          <a:p>
            <a:r>
              <a:rPr lang="en-AU" sz="2400" dirty="0"/>
              <a:t>UNTP is complementary to regulatory product passports – it provides the high integrity </a:t>
            </a:r>
            <a:r>
              <a:rPr lang="en-AU" sz="2400" b="1" u="sng" dirty="0"/>
              <a:t>upstream data feedstock </a:t>
            </a:r>
            <a:r>
              <a:rPr lang="en-AU" sz="2400" dirty="0"/>
              <a:t>to inform regulatory passports. </a:t>
            </a:r>
          </a:p>
        </p:txBody>
      </p:sp>
      <p:sp>
        <p:nvSpPr>
          <p:cNvPr id="2" name="TextBox 1">
            <a:extLst>
              <a:ext uri="{FF2B5EF4-FFF2-40B4-BE49-F238E27FC236}">
                <a16:creationId xmlns:a16="http://schemas.microsoft.com/office/drawing/2014/main" id="{ADB00747-B4DA-DFAD-3D94-BAD6718343F6}"/>
              </a:ext>
            </a:extLst>
          </p:cNvPr>
          <p:cNvSpPr txBox="1"/>
          <p:nvPr/>
        </p:nvSpPr>
        <p:spPr>
          <a:xfrm>
            <a:off x="3806028" y="3071858"/>
            <a:ext cx="1041035" cy="461665"/>
          </a:xfrm>
          <a:prstGeom prst="rect">
            <a:avLst/>
          </a:prstGeom>
          <a:noFill/>
        </p:spPr>
        <p:txBody>
          <a:bodyPr wrap="square" rtlCol="0">
            <a:spAutoFit/>
          </a:bodyPr>
          <a:lstStyle/>
          <a:p>
            <a:r>
              <a:rPr lang="en-AU" sz="2400" b="1" dirty="0"/>
              <a:t>UNTP</a:t>
            </a:r>
          </a:p>
        </p:txBody>
      </p:sp>
      <p:pic>
        <p:nvPicPr>
          <p:cNvPr id="3" name="Picture 2">
            <a:extLst>
              <a:ext uri="{FF2B5EF4-FFF2-40B4-BE49-F238E27FC236}">
                <a16:creationId xmlns:a16="http://schemas.microsoft.com/office/drawing/2014/main" id="{DA4DF75F-9A69-9575-2054-CA63C65A738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671371" y="2901735"/>
            <a:ext cx="908213" cy="758811"/>
          </a:xfrm>
          <a:prstGeom prst="rect">
            <a:avLst/>
          </a:prstGeom>
        </p:spPr>
      </p:pic>
      <p:pic>
        <p:nvPicPr>
          <p:cNvPr id="5" name="Imagem 12">
            <a:extLst>
              <a:ext uri="{FF2B5EF4-FFF2-40B4-BE49-F238E27FC236}">
                <a16:creationId xmlns:a16="http://schemas.microsoft.com/office/drawing/2014/main" id="{9EDE1EB1-5B9D-665F-F315-6E44DE331B2F}"/>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302227" y="5652787"/>
            <a:ext cx="1257926" cy="707584"/>
          </a:xfrm>
          <a:prstGeom prst="rect">
            <a:avLst/>
          </a:prstGeom>
        </p:spPr>
      </p:pic>
      <p:pic>
        <p:nvPicPr>
          <p:cNvPr id="7" name="Imagem 13">
            <a:extLst>
              <a:ext uri="{FF2B5EF4-FFF2-40B4-BE49-F238E27FC236}">
                <a16:creationId xmlns:a16="http://schemas.microsoft.com/office/drawing/2014/main" id="{35891472-112A-C616-7246-0048AA88B172}"/>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8625673" y="5719615"/>
            <a:ext cx="2481408" cy="516960"/>
          </a:xfrm>
          <a:prstGeom prst="rect">
            <a:avLst/>
          </a:prstGeom>
        </p:spPr>
      </p:pic>
    </p:spTree>
    <p:extLst>
      <p:ext uri="{BB962C8B-B14F-4D97-AF65-F5344CB8AC3E}">
        <p14:creationId xmlns:p14="http://schemas.microsoft.com/office/powerpoint/2010/main" val="12849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04B4-5FB5-7922-13DA-205DCDCB83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F5169E-1309-06DF-35B6-6898306E05C7}"/>
              </a:ext>
            </a:extLst>
          </p:cNvPr>
          <p:cNvSpPr txBox="1"/>
          <p:nvPr/>
        </p:nvSpPr>
        <p:spPr>
          <a:xfrm>
            <a:off x="645285" y="2625705"/>
            <a:ext cx="2266635" cy="1192634"/>
          </a:xfrm>
          <a:prstGeom prst="rect">
            <a:avLst/>
          </a:prstGeom>
          <a:noFill/>
        </p:spPr>
        <p:txBody>
          <a:bodyPr wrap="square" rtlCol="0">
            <a:spAutoFit/>
          </a:bodyPr>
          <a:lstStyle/>
          <a:p>
            <a:pPr algn="ctr"/>
            <a:r>
              <a:rPr lang="en-AU" sz="3575" b="1" dirty="0">
                <a:solidFill>
                  <a:schemeClr val="accent1">
                    <a:lumMod val="50000"/>
                  </a:schemeClr>
                </a:solidFill>
              </a:rPr>
              <a:t>The Situation</a:t>
            </a:r>
          </a:p>
        </p:txBody>
      </p:sp>
      <p:sp>
        <p:nvSpPr>
          <p:cNvPr id="4" name="Rectangle 3">
            <a:extLst>
              <a:ext uri="{FF2B5EF4-FFF2-40B4-BE49-F238E27FC236}">
                <a16:creationId xmlns:a16="http://schemas.microsoft.com/office/drawing/2014/main" id="{6A3DA433-B10E-D60F-A377-E042C91D5FBB}"/>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345443-BE93-48DE-9A77-74140CA605CE}"/>
              </a:ext>
            </a:extLst>
          </p:cNvPr>
          <p:cNvSpPr/>
          <p:nvPr/>
        </p:nvSpPr>
        <p:spPr>
          <a:xfrm>
            <a:off x="3376247" y="0"/>
            <a:ext cx="8815754" cy="6858000"/>
          </a:xfrm>
          <a:prstGeom prst="rect">
            <a:avLst/>
          </a:prstGeom>
          <a:gradFill flip="none" rotWithShape="1">
            <a:gsLst>
              <a:gs pos="0">
                <a:schemeClr val="accent5"/>
              </a:gs>
              <a:gs pos="53000">
                <a:schemeClr val="accent5">
                  <a:lumMod val="95000"/>
                  <a:lumOff val="5000"/>
                </a:schemeClr>
              </a:gs>
              <a:gs pos="100000">
                <a:schemeClr val="accent5">
                  <a:lumMod val="75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p>
        </p:txBody>
      </p:sp>
      <p:pic>
        <p:nvPicPr>
          <p:cNvPr id="3" name="Picture 2" descr="xxxx">
            <a:extLst>
              <a:ext uri="{FF2B5EF4-FFF2-40B4-BE49-F238E27FC236}">
                <a16:creationId xmlns:a16="http://schemas.microsoft.com/office/drawing/2014/main" id="{A2BD9B49-1A60-EF11-7926-7F7FCBB6C7F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021532" y="1414727"/>
            <a:ext cx="7525183" cy="33541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B084C0-4F09-5F92-785A-CDBC4988DC39}"/>
              </a:ext>
            </a:extLst>
          </p:cNvPr>
          <p:cNvSpPr txBox="1"/>
          <p:nvPr/>
        </p:nvSpPr>
        <p:spPr>
          <a:xfrm>
            <a:off x="4021532" y="554977"/>
            <a:ext cx="7354459" cy="646331"/>
          </a:xfrm>
          <a:prstGeom prst="rect">
            <a:avLst/>
          </a:prstGeom>
          <a:noFill/>
        </p:spPr>
        <p:txBody>
          <a:bodyPr wrap="square">
            <a:spAutoFit/>
          </a:bodyPr>
          <a:lstStyle/>
          <a:p>
            <a:r>
              <a:rPr lang="en-AU" sz="3600" b="1" dirty="0">
                <a:solidFill>
                  <a:schemeClr val="bg1"/>
                </a:solidFill>
                <a:latin typeface="+mn-lt"/>
                <a:ea typeface="+mn-ea"/>
                <a:cs typeface="+mn-cs"/>
              </a:rPr>
              <a:t>Greenwashing is rampant</a:t>
            </a:r>
            <a:endParaRPr lang="en-AU" sz="3600" dirty="0">
              <a:solidFill>
                <a:schemeClr val="bg1"/>
              </a:solidFill>
            </a:endParaRPr>
          </a:p>
        </p:txBody>
      </p:sp>
      <p:sp>
        <p:nvSpPr>
          <p:cNvPr id="8" name="TextBox 7">
            <a:extLst>
              <a:ext uri="{FF2B5EF4-FFF2-40B4-BE49-F238E27FC236}">
                <a16:creationId xmlns:a16="http://schemas.microsoft.com/office/drawing/2014/main" id="{7B3AD64E-FB5E-B833-8E95-7B9E46DC6725}"/>
              </a:ext>
            </a:extLst>
          </p:cNvPr>
          <p:cNvSpPr txBox="1"/>
          <p:nvPr/>
        </p:nvSpPr>
        <p:spPr>
          <a:xfrm>
            <a:off x="3963912" y="5309373"/>
            <a:ext cx="7640421" cy="1015663"/>
          </a:xfrm>
          <a:prstGeom prst="rect">
            <a:avLst/>
          </a:prstGeom>
          <a:noFill/>
        </p:spPr>
        <p:txBody>
          <a:bodyPr wrap="square">
            <a:spAutoFit/>
          </a:bodyPr>
          <a:lstStyle/>
          <a:p>
            <a:r>
              <a:rPr lang="en-AU" sz="1200" dirty="0">
                <a:solidFill>
                  <a:schemeClr val="bg1"/>
                </a:solidFill>
                <a:hlinkClick r:id="rId4">
                  <a:extLst>
                    <a:ext uri="{A12FA001-AC4F-418D-AE19-62706E023703}">
                      <ahyp:hlinkClr xmlns:ahyp="http://schemas.microsoft.com/office/drawing/2018/hyperlinkcolor" val="tx"/>
                    </a:ext>
                  </a:extLst>
                </a:hlinkClick>
              </a:rPr>
              <a:t>https://www.un.org/en/climatechange/science/climate-issues/greenwashing</a:t>
            </a:r>
            <a:endParaRPr lang="en-AU" sz="1200" dirty="0">
              <a:solidFill>
                <a:schemeClr val="bg1"/>
              </a:solidFill>
            </a:endParaRPr>
          </a:p>
          <a:p>
            <a:r>
              <a:rPr lang="en-AU" sz="1200" dirty="0">
                <a:solidFill>
                  <a:schemeClr val="bg1"/>
                </a:solidFill>
                <a:hlinkClick r:id="rId5">
                  <a:extLst>
                    <a:ext uri="{A12FA001-AC4F-418D-AE19-62706E023703}">
                      <ahyp:hlinkClr xmlns:ahyp="http://schemas.microsoft.com/office/drawing/2018/hyperlinkcolor" val="tx"/>
                    </a:ext>
                  </a:extLst>
                </a:hlinkClick>
              </a:rPr>
              <a:t>https://www.zippia.com/advice/greenwashing-statistics/</a:t>
            </a:r>
            <a:r>
              <a:rPr lang="en-AU" sz="1200" dirty="0">
                <a:solidFill>
                  <a:schemeClr val="bg1"/>
                </a:solidFill>
              </a:rPr>
              <a:t> </a:t>
            </a:r>
          </a:p>
          <a:p>
            <a:r>
              <a:rPr lang="en-AU" sz="1200" dirty="0">
                <a:solidFill>
                  <a:schemeClr val="bg1"/>
                </a:solidFill>
                <a:hlinkClick r:id="rId6">
                  <a:extLst>
                    <a:ext uri="{A12FA001-AC4F-418D-AE19-62706E023703}">
                      <ahyp:hlinkClr xmlns:ahyp="http://schemas.microsoft.com/office/drawing/2018/hyperlinkcolor" val="tx"/>
                    </a:ext>
                  </a:extLst>
                </a:hlinkClick>
              </a:rPr>
              <a:t>https://www.reuters.com/sustainability/banks-behind-70-jump-greenwashing-incidents-2023-report-2023-10-03/</a:t>
            </a:r>
            <a:endParaRPr lang="en-AU" sz="1200" dirty="0">
              <a:solidFill>
                <a:schemeClr val="bg1"/>
              </a:solidFill>
            </a:endParaRPr>
          </a:p>
          <a:p>
            <a:r>
              <a:rPr lang="en-AU" sz="1200" dirty="0">
                <a:solidFill>
                  <a:schemeClr val="bg1"/>
                </a:solidFill>
                <a:hlinkClick r:id="rId7">
                  <a:extLst>
                    <a:ext uri="{A12FA001-AC4F-418D-AE19-62706E023703}">
                      <ahyp:hlinkClr xmlns:ahyp="http://schemas.microsoft.com/office/drawing/2018/hyperlinkcolor" val="tx"/>
                    </a:ext>
                  </a:extLst>
                </a:hlinkClick>
              </a:rPr>
              <a:t>https://ec.europa.eu/commission/presscorner/detail/en/ip_23_1692</a:t>
            </a:r>
            <a:r>
              <a:rPr lang="en-AU" sz="1200" dirty="0">
                <a:solidFill>
                  <a:schemeClr val="bg1"/>
                </a:solidFill>
              </a:rPr>
              <a:t> </a:t>
            </a:r>
          </a:p>
          <a:p>
            <a:r>
              <a:rPr lang="en-AU" sz="1200" dirty="0">
                <a:solidFill>
                  <a:schemeClr val="bg1"/>
                </a:solidFill>
                <a:hlinkClick r:id="rId8">
                  <a:extLst>
                    <a:ext uri="{A12FA001-AC4F-418D-AE19-62706E023703}">
                      <ahyp:hlinkClr xmlns:ahyp="http://schemas.microsoft.com/office/drawing/2018/hyperlinkcolor" val="tx"/>
                    </a:ext>
                  </a:extLst>
                </a:hlinkClick>
              </a:rPr>
              <a:t>https://www.accc.gov.au/media-release/accc-greenwashing-internet-sweep-unearths-widespread-concerning-claims</a:t>
            </a:r>
            <a:r>
              <a:rPr lang="en-AU" sz="1200" dirty="0">
                <a:solidFill>
                  <a:schemeClr val="bg1"/>
                </a:solidFill>
              </a:rPr>
              <a:t>   </a:t>
            </a:r>
          </a:p>
        </p:txBody>
      </p:sp>
    </p:spTree>
    <p:extLst>
      <p:ext uri="{BB962C8B-B14F-4D97-AF65-F5344CB8AC3E}">
        <p14:creationId xmlns:p14="http://schemas.microsoft.com/office/powerpoint/2010/main" val="1415491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ACEDB-F67B-E109-3CB1-37108EBEB0E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588E781-FAD9-3F3D-F940-A71325AC42C1}"/>
              </a:ext>
            </a:extLst>
          </p:cNvPr>
          <p:cNvSpPr txBox="1"/>
          <p:nvPr/>
        </p:nvSpPr>
        <p:spPr>
          <a:xfrm>
            <a:off x="641157" y="378092"/>
            <a:ext cx="9110956" cy="642484"/>
          </a:xfrm>
          <a:prstGeom prst="rect">
            <a:avLst/>
          </a:prstGeom>
          <a:noFill/>
        </p:spPr>
        <p:txBody>
          <a:bodyPr wrap="none" rtlCol="0">
            <a:spAutoFit/>
          </a:bodyPr>
          <a:lstStyle/>
          <a:p>
            <a:r>
              <a:rPr lang="en-AU" sz="3575" b="1" dirty="0">
                <a:solidFill>
                  <a:schemeClr val="accent1">
                    <a:lumMod val="50000"/>
                  </a:schemeClr>
                </a:solidFill>
              </a:rPr>
              <a:t>Every industry needs supply from other sectors</a:t>
            </a:r>
          </a:p>
        </p:txBody>
      </p:sp>
      <p:sp>
        <p:nvSpPr>
          <p:cNvPr id="83" name="TextBox 82">
            <a:extLst>
              <a:ext uri="{FF2B5EF4-FFF2-40B4-BE49-F238E27FC236}">
                <a16:creationId xmlns:a16="http://schemas.microsoft.com/office/drawing/2014/main" id="{F400C828-1AAA-5C08-F569-0BDDFF289CDA}"/>
              </a:ext>
            </a:extLst>
          </p:cNvPr>
          <p:cNvSpPr txBox="1"/>
          <p:nvPr/>
        </p:nvSpPr>
        <p:spPr>
          <a:xfrm>
            <a:off x="586002" y="1049301"/>
            <a:ext cx="10915436" cy="830997"/>
          </a:xfrm>
          <a:prstGeom prst="rect">
            <a:avLst/>
          </a:prstGeom>
          <a:noFill/>
        </p:spPr>
        <p:txBody>
          <a:bodyPr wrap="square" rtlCol="0">
            <a:spAutoFit/>
          </a:bodyPr>
          <a:lstStyle/>
          <a:p>
            <a:r>
              <a:rPr lang="en-AU" sz="2400" dirty="0"/>
              <a:t>UNTP provides a cross-industry re-usable “core”.  Industry can create non-breaking extensions that suit their needs whilst maintaining </a:t>
            </a:r>
            <a:r>
              <a:rPr lang="en-AU" sz="2400" b="1" u="sng" dirty="0"/>
              <a:t>cross-industry interoperability</a:t>
            </a:r>
            <a:r>
              <a:rPr lang="en-AU" sz="2400" dirty="0"/>
              <a:t>.  </a:t>
            </a:r>
          </a:p>
        </p:txBody>
      </p:sp>
      <p:sp>
        <p:nvSpPr>
          <p:cNvPr id="3" name="Rounded Rectangle 2">
            <a:extLst>
              <a:ext uri="{FF2B5EF4-FFF2-40B4-BE49-F238E27FC236}">
                <a16:creationId xmlns:a16="http://schemas.microsoft.com/office/drawing/2014/main" id="{AB99436D-3F86-6941-B801-19C33C283DC7}"/>
              </a:ext>
            </a:extLst>
          </p:cNvPr>
          <p:cNvSpPr/>
          <p:nvPr/>
        </p:nvSpPr>
        <p:spPr>
          <a:xfrm>
            <a:off x="865414" y="2825261"/>
            <a:ext cx="1776185" cy="314626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endParaRPr lang="en-AU" sz="1600" b="1" dirty="0">
              <a:solidFill>
                <a:schemeClr val="tx1"/>
              </a:solidFill>
            </a:endParaRPr>
          </a:p>
        </p:txBody>
      </p:sp>
      <p:pic>
        <p:nvPicPr>
          <p:cNvPr id="15" name="Picture 14">
            <a:extLst>
              <a:ext uri="{FF2B5EF4-FFF2-40B4-BE49-F238E27FC236}">
                <a16:creationId xmlns:a16="http://schemas.microsoft.com/office/drawing/2014/main" id="{90E8039B-5F58-4B81-644C-893B526F03B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69959" y="4587441"/>
            <a:ext cx="1025306" cy="775974"/>
          </a:xfrm>
          <a:prstGeom prst="rect">
            <a:avLst/>
          </a:prstGeom>
        </p:spPr>
      </p:pic>
      <p:sp>
        <p:nvSpPr>
          <p:cNvPr id="29" name="Rounded Rectangle 28">
            <a:extLst>
              <a:ext uri="{FF2B5EF4-FFF2-40B4-BE49-F238E27FC236}">
                <a16:creationId xmlns:a16="http://schemas.microsoft.com/office/drawing/2014/main" id="{692EA039-66F8-721E-C549-A63BB00CE833}"/>
              </a:ext>
            </a:extLst>
          </p:cNvPr>
          <p:cNvSpPr/>
          <p:nvPr/>
        </p:nvSpPr>
        <p:spPr>
          <a:xfrm>
            <a:off x="586002" y="2218846"/>
            <a:ext cx="2345112"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algn="ctr"/>
            <a:r>
              <a:rPr lang="en-AU" sz="1600" b="1" dirty="0">
                <a:solidFill>
                  <a:schemeClr val="tx1"/>
                </a:solidFill>
              </a:rPr>
              <a:t>UN Governance</a:t>
            </a:r>
          </a:p>
        </p:txBody>
      </p:sp>
      <p:sp>
        <p:nvSpPr>
          <p:cNvPr id="30" name="Rounded Rectangle 29">
            <a:extLst>
              <a:ext uri="{FF2B5EF4-FFF2-40B4-BE49-F238E27FC236}">
                <a16:creationId xmlns:a16="http://schemas.microsoft.com/office/drawing/2014/main" id="{2FEC2B64-8011-87CC-E633-881C24478CBF}"/>
              </a:ext>
            </a:extLst>
          </p:cNvPr>
          <p:cNvSpPr/>
          <p:nvPr/>
        </p:nvSpPr>
        <p:spPr>
          <a:xfrm>
            <a:off x="4889543" y="2209984"/>
            <a:ext cx="2564053"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algn="ctr"/>
            <a:r>
              <a:rPr lang="en-AU" sz="1600" b="1" dirty="0">
                <a:solidFill>
                  <a:schemeClr val="tx1"/>
                </a:solidFill>
              </a:rPr>
              <a:t>Industry or National Governance</a:t>
            </a:r>
          </a:p>
        </p:txBody>
      </p:sp>
      <p:sp>
        <p:nvSpPr>
          <p:cNvPr id="2" name="Rounded Rectangle 1">
            <a:extLst>
              <a:ext uri="{FF2B5EF4-FFF2-40B4-BE49-F238E27FC236}">
                <a16:creationId xmlns:a16="http://schemas.microsoft.com/office/drawing/2014/main" id="{BC921ACA-03C6-A9AE-6790-246E159CDEFB}"/>
              </a:ext>
            </a:extLst>
          </p:cNvPr>
          <p:cNvSpPr/>
          <p:nvPr/>
        </p:nvSpPr>
        <p:spPr>
          <a:xfrm>
            <a:off x="3085688" y="2229664"/>
            <a:ext cx="1629341"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algn="ctr"/>
            <a:r>
              <a:rPr lang="en-AU" sz="1600" b="1" dirty="0">
                <a:solidFill>
                  <a:schemeClr val="tx1"/>
                </a:solidFill>
              </a:rPr>
              <a:t>UNTP Extension Methodology</a:t>
            </a:r>
          </a:p>
        </p:txBody>
      </p:sp>
      <p:sp>
        <p:nvSpPr>
          <p:cNvPr id="17" name="Right Arrow 16">
            <a:extLst>
              <a:ext uri="{FF2B5EF4-FFF2-40B4-BE49-F238E27FC236}">
                <a16:creationId xmlns:a16="http://schemas.microsoft.com/office/drawing/2014/main" id="{FCDFA32A-05DB-CF29-C009-560532D453A6}"/>
              </a:ext>
            </a:extLst>
          </p:cNvPr>
          <p:cNvSpPr/>
          <p:nvPr/>
        </p:nvSpPr>
        <p:spPr>
          <a:xfrm rot="819467">
            <a:off x="3233633" y="5224576"/>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ysClr val="windowText" lastClr="000000"/>
                </a:solidFill>
              </a:rPr>
              <a:t>extends</a:t>
            </a:r>
          </a:p>
        </p:txBody>
      </p:sp>
      <p:sp>
        <p:nvSpPr>
          <p:cNvPr id="4" name="Right Arrow 3">
            <a:extLst>
              <a:ext uri="{FF2B5EF4-FFF2-40B4-BE49-F238E27FC236}">
                <a16:creationId xmlns:a16="http://schemas.microsoft.com/office/drawing/2014/main" id="{AF99CF13-EBF2-D9B7-C44C-07CB9BAB0182}"/>
              </a:ext>
            </a:extLst>
          </p:cNvPr>
          <p:cNvSpPr/>
          <p:nvPr/>
        </p:nvSpPr>
        <p:spPr>
          <a:xfrm rot="20472989">
            <a:off x="3210778" y="3082214"/>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ysClr val="windowText" lastClr="000000"/>
                </a:solidFill>
              </a:rPr>
              <a:t>extends</a:t>
            </a:r>
          </a:p>
        </p:txBody>
      </p:sp>
      <p:sp>
        <p:nvSpPr>
          <p:cNvPr id="9" name="Right Arrow 8">
            <a:extLst>
              <a:ext uri="{FF2B5EF4-FFF2-40B4-BE49-F238E27FC236}">
                <a16:creationId xmlns:a16="http://schemas.microsoft.com/office/drawing/2014/main" id="{CAE42E8A-CDB6-5B65-C79C-8461F2506E48}"/>
              </a:ext>
            </a:extLst>
          </p:cNvPr>
          <p:cNvSpPr/>
          <p:nvPr/>
        </p:nvSpPr>
        <p:spPr>
          <a:xfrm>
            <a:off x="3261105" y="3771112"/>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ysClr val="windowText" lastClr="000000"/>
                </a:solidFill>
              </a:rPr>
              <a:t>extends</a:t>
            </a:r>
          </a:p>
        </p:txBody>
      </p:sp>
      <p:pic>
        <p:nvPicPr>
          <p:cNvPr id="12" name="Picture 11">
            <a:extLst>
              <a:ext uri="{FF2B5EF4-FFF2-40B4-BE49-F238E27FC236}">
                <a16:creationId xmlns:a16="http://schemas.microsoft.com/office/drawing/2014/main" id="{5FA316B9-1871-087C-882E-4BE02B08CE0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751424" y="3636120"/>
            <a:ext cx="587010" cy="702256"/>
          </a:xfrm>
          <a:prstGeom prst="rect">
            <a:avLst/>
          </a:prstGeom>
        </p:spPr>
      </p:pic>
      <p:sp>
        <p:nvSpPr>
          <p:cNvPr id="33" name="Left Arrow 32">
            <a:extLst>
              <a:ext uri="{FF2B5EF4-FFF2-40B4-BE49-F238E27FC236}">
                <a16:creationId xmlns:a16="http://schemas.microsoft.com/office/drawing/2014/main" id="{342C3AEA-0461-E488-FF17-AD9251586A48}"/>
              </a:ext>
            </a:extLst>
          </p:cNvPr>
          <p:cNvSpPr/>
          <p:nvPr/>
        </p:nvSpPr>
        <p:spPr>
          <a:xfrm rot="20969904">
            <a:off x="7588708" y="2768134"/>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TextBox 33">
            <a:extLst>
              <a:ext uri="{FF2B5EF4-FFF2-40B4-BE49-F238E27FC236}">
                <a16:creationId xmlns:a16="http://schemas.microsoft.com/office/drawing/2014/main" id="{68AE2455-748C-12D3-F2AF-F5FD7EEABDBF}"/>
              </a:ext>
            </a:extLst>
          </p:cNvPr>
          <p:cNvSpPr txBox="1"/>
          <p:nvPr/>
        </p:nvSpPr>
        <p:spPr>
          <a:xfrm rot="20969904">
            <a:off x="7550534" y="2807695"/>
            <a:ext cx="1091163" cy="307777"/>
          </a:xfrm>
          <a:prstGeom prst="rect">
            <a:avLst/>
          </a:prstGeom>
          <a:noFill/>
        </p:spPr>
        <p:txBody>
          <a:bodyPr wrap="square" rtlCol="0">
            <a:spAutoFit/>
          </a:bodyPr>
          <a:lstStyle/>
          <a:p>
            <a:pPr algn="ctr"/>
            <a:r>
              <a:rPr lang="en-AU" sz="1400" dirty="0"/>
              <a:t>Implement</a:t>
            </a:r>
          </a:p>
        </p:txBody>
      </p:sp>
      <p:pic>
        <p:nvPicPr>
          <p:cNvPr id="36" name="Picture 6" descr="Digital Certificate Icon Vector Images (over 8,400)">
            <a:extLst>
              <a:ext uri="{FF2B5EF4-FFF2-40B4-BE49-F238E27FC236}">
                <a16:creationId xmlns:a16="http://schemas.microsoft.com/office/drawing/2014/main" id="{3827B6FE-E05E-6E6B-9D32-3C91106E3BDC}"/>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658016" y="4414752"/>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Digital Certificate Icon Vector Images (over 8,400)">
            <a:extLst>
              <a:ext uri="{FF2B5EF4-FFF2-40B4-BE49-F238E27FC236}">
                <a16:creationId xmlns:a16="http://schemas.microsoft.com/office/drawing/2014/main" id="{40ABE1B5-F410-32FD-1089-5C6979B76247}"/>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613316" y="3329544"/>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Digital Certificate Icon Vector Images (over 8,400)">
            <a:extLst>
              <a:ext uri="{FF2B5EF4-FFF2-40B4-BE49-F238E27FC236}">
                <a16:creationId xmlns:a16="http://schemas.microsoft.com/office/drawing/2014/main" id="{72163AB4-9435-D63F-B3ED-077F50846AD9}"/>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613316" y="2209984"/>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74915668-3FBF-EBEF-6CFF-81D3FD1C5CDB}"/>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8857931" y="2385441"/>
            <a:ext cx="598626" cy="64616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3871EB39-FBB2-2B54-882F-5DF2DCB53092}"/>
              </a:ext>
            </a:extLst>
          </p:cNvPr>
          <p:cNvSpPr txBox="1"/>
          <p:nvPr/>
        </p:nvSpPr>
        <p:spPr>
          <a:xfrm>
            <a:off x="1123157" y="4238998"/>
            <a:ext cx="1263476" cy="584775"/>
          </a:xfrm>
          <a:prstGeom prst="rect">
            <a:avLst/>
          </a:prstGeom>
          <a:noFill/>
        </p:spPr>
        <p:txBody>
          <a:bodyPr wrap="square" rtlCol="0">
            <a:spAutoFit/>
          </a:bodyPr>
          <a:lstStyle/>
          <a:p>
            <a:r>
              <a:rPr lang="en-AU" sz="3200" b="1" dirty="0"/>
              <a:t>UNTP</a:t>
            </a:r>
          </a:p>
        </p:txBody>
      </p:sp>
      <p:pic>
        <p:nvPicPr>
          <p:cNvPr id="41" name="Picture 40">
            <a:extLst>
              <a:ext uri="{FF2B5EF4-FFF2-40B4-BE49-F238E27FC236}">
                <a16:creationId xmlns:a16="http://schemas.microsoft.com/office/drawing/2014/main" id="{0AFC391A-2C91-EE00-3186-407B3AAAC4E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210242" y="3102763"/>
            <a:ext cx="1117563" cy="933723"/>
          </a:xfrm>
          <a:prstGeom prst="rect">
            <a:avLst/>
          </a:prstGeom>
        </p:spPr>
      </p:pic>
      <p:sp>
        <p:nvSpPr>
          <p:cNvPr id="42" name="TextBox 41">
            <a:extLst>
              <a:ext uri="{FF2B5EF4-FFF2-40B4-BE49-F238E27FC236}">
                <a16:creationId xmlns:a16="http://schemas.microsoft.com/office/drawing/2014/main" id="{36F0F757-ED92-0EAD-D8B0-2996289E6402}"/>
              </a:ext>
            </a:extLst>
          </p:cNvPr>
          <p:cNvSpPr txBox="1"/>
          <p:nvPr/>
        </p:nvSpPr>
        <p:spPr>
          <a:xfrm>
            <a:off x="10176502" y="2203953"/>
            <a:ext cx="1012098" cy="584775"/>
          </a:xfrm>
          <a:prstGeom prst="rect">
            <a:avLst/>
          </a:prstGeom>
          <a:noFill/>
        </p:spPr>
        <p:txBody>
          <a:bodyPr wrap="square" rtlCol="0">
            <a:spAutoFit/>
          </a:bodyPr>
          <a:lstStyle/>
          <a:p>
            <a:r>
              <a:rPr lang="en-AU" sz="1600" dirty="0"/>
              <a:t>Textile DPP</a:t>
            </a:r>
          </a:p>
        </p:txBody>
      </p:sp>
      <p:sp>
        <p:nvSpPr>
          <p:cNvPr id="43" name="TextBox 42">
            <a:extLst>
              <a:ext uri="{FF2B5EF4-FFF2-40B4-BE49-F238E27FC236}">
                <a16:creationId xmlns:a16="http://schemas.microsoft.com/office/drawing/2014/main" id="{A8AC2D41-AE5F-E9B0-387F-23DAFC4E348F}"/>
              </a:ext>
            </a:extLst>
          </p:cNvPr>
          <p:cNvSpPr txBox="1"/>
          <p:nvPr/>
        </p:nvSpPr>
        <p:spPr>
          <a:xfrm>
            <a:off x="10123508" y="3300977"/>
            <a:ext cx="1134974" cy="584775"/>
          </a:xfrm>
          <a:prstGeom prst="rect">
            <a:avLst/>
          </a:prstGeom>
          <a:noFill/>
        </p:spPr>
        <p:txBody>
          <a:bodyPr wrap="square" rtlCol="0">
            <a:spAutoFit/>
          </a:bodyPr>
          <a:lstStyle/>
          <a:p>
            <a:r>
              <a:rPr lang="en-AU" sz="1600" dirty="0"/>
              <a:t>Agriculture DPP</a:t>
            </a:r>
          </a:p>
        </p:txBody>
      </p:sp>
      <p:sp>
        <p:nvSpPr>
          <p:cNvPr id="44" name="TextBox 43">
            <a:extLst>
              <a:ext uri="{FF2B5EF4-FFF2-40B4-BE49-F238E27FC236}">
                <a16:creationId xmlns:a16="http://schemas.microsoft.com/office/drawing/2014/main" id="{880DCB44-BC2A-1233-80A7-0E741A46E356}"/>
              </a:ext>
            </a:extLst>
          </p:cNvPr>
          <p:cNvSpPr txBox="1"/>
          <p:nvPr/>
        </p:nvSpPr>
        <p:spPr>
          <a:xfrm>
            <a:off x="10157253" y="4467357"/>
            <a:ext cx="1511211" cy="584775"/>
          </a:xfrm>
          <a:prstGeom prst="rect">
            <a:avLst/>
          </a:prstGeom>
          <a:noFill/>
        </p:spPr>
        <p:txBody>
          <a:bodyPr wrap="square" rtlCol="0">
            <a:spAutoFit/>
          </a:bodyPr>
          <a:lstStyle/>
          <a:p>
            <a:r>
              <a:rPr lang="en-AU" sz="1600" dirty="0"/>
              <a:t>Raw materials DPP</a:t>
            </a:r>
          </a:p>
        </p:txBody>
      </p:sp>
      <p:sp>
        <p:nvSpPr>
          <p:cNvPr id="45" name="Up-down Arrow 44">
            <a:extLst>
              <a:ext uri="{FF2B5EF4-FFF2-40B4-BE49-F238E27FC236}">
                <a16:creationId xmlns:a16="http://schemas.microsoft.com/office/drawing/2014/main" id="{4249209F-93ED-69FF-7087-100F095A15AD}"/>
              </a:ext>
            </a:extLst>
          </p:cNvPr>
          <p:cNvSpPr/>
          <p:nvPr/>
        </p:nvSpPr>
        <p:spPr>
          <a:xfrm>
            <a:off x="9754853" y="2873590"/>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C3A33F86-8FB6-B21B-7205-026973919AA0}"/>
              </a:ext>
            </a:extLst>
          </p:cNvPr>
          <p:cNvSpPr txBox="1"/>
          <p:nvPr/>
        </p:nvSpPr>
        <p:spPr>
          <a:xfrm>
            <a:off x="10123508" y="2949789"/>
            <a:ext cx="1087049" cy="286393"/>
          </a:xfrm>
          <a:prstGeom prst="rect">
            <a:avLst/>
          </a:prstGeom>
          <a:noFill/>
        </p:spPr>
        <p:txBody>
          <a:bodyPr wrap="square" rtlCol="0">
            <a:spAutoFit/>
          </a:bodyPr>
          <a:lstStyle/>
          <a:p>
            <a:r>
              <a:rPr lang="en-AU" sz="1200" i="1" dirty="0"/>
              <a:t>Interoperable</a:t>
            </a:r>
          </a:p>
        </p:txBody>
      </p:sp>
      <p:sp>
        <p:nvSpPr>
          <p:cNvPr id="48" name="TextBox 47">
            <a:extLst>
              <a:ext uri="{FF2B5EF4-FFF2-40B4-BE49-F238E27FC236}">
                <a16:creationId xmlns:a16="http://schemas.microsoft.com/office/drawing/2014/main" id="{87ACBF80-047C-633B-8EC3-489889DBB00F}"/>
              </a:ext>
            </a:extLst>
          </p:cNvPr>
          <p:cNvSpPr txBox="1"/>
          <p:nvPr/>
        </p:nvSpPr>
        <p:spPr>
          <a:xfrm>
            <a:off x="10095373" y="4066940"/>
            <a:ext cx="1134974" cy="276999"/>
          </a:xfrm>
          <a:prstGeom prst="rect">
            <a:avLst/>
          </a:prstGeom>
          <a:noFill/>
        </p:spPr>
        <p:txBody>
          <a:bodyPr wrap="square" rtlCol="0">
            <a:spAutoFit/>
          </a:bodyPr>
          <a:lstStyle/>
          <a:p>
            <a:r>
              <a:rPr lang="en-AU" sz="1200" i="1" dirty="0"/>
              <a:t>Interoperable</a:t>
            </a:r>
          </a:p>
        </p:txBody>
      </p:sp>
      <p:grpSp>
        <p:nvGrpSpPr>
          <p:cNvPr id="8" name="Group 7">
            <a:extLst>
              <a:ext uri="{FF2B5EF4-FFF2-40B4-BE49-F238E27FC236}">
                <a16:creationId xmlns:a16="http://schemas.microsoft.com/office/drawing/2014/main" id="{4EDF27EE-6B24-23E9-89F5-031FF7F70993}"/>
              </a:ext>
            </a:extLst>
          </p:cNvPr>
          <p:cNvGrpSpPr/>
          <p:nvPr/>
        </p:nvGrpSpPr>
        <p:grpSpPr>
          <a:xfrm>
            <a:off x="5132552" y="2825261"/>
            <a:ext cx="2014556" cy="3146269"/>
            <a:chOff x="5132552" y="2825261"/>
            <a:chExt cx="2014556" cy="3565117"/>
          </a:xfrm>
        </p:grpSpPr>
        <p:sp>
          <p:nvSpPr>
            <p:cNvPr id="10" name="Rounded Rectangle 9">
              <a:extLst>
                <a:ext uri="{FF2B5EF4-FFF2-40B4-BE49-F238E27FC236}">
                  <a16:creationId xmlns:a16="http://schemas.microsoft.com/office/drawing/2014/main" id="{6D7EF9FE-1EF3-7968-3FFF-34BD448B43B2}"/>
                </a:ext>
              </a:extLst>
            </p:cNvPr>
            <p:cNvSpPr/>
            <p:nvPr/>
          </p:nvSpPr>
          <p:spPr>
            <a:xfrm>
              <a:off x="5132555" y="2825261"/>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400" dirty="0">
                  <a:solidFill>
                    <a:schemeClr val="tx1"/>
                  </a:solidFill>
                </a:rPr>
                <a:t>Textiles Transparency Protocol</a:t>
              </a:r>
            </a:p>
          </p:txBody>
        </p:sp>
        <p:sp>
          <p:nvSpPr>
            <p:cNvPr id="13" name="Rounded Rectangle 12">
              <a:extLst>
                <a:ext uri="{FF2B5EF4-FFF2-40B4-BE49-F238E27FC236}">
                  <a16:creationId xmlns:a16="http://schemas.microsoft.com/office/drawing/2014/main" id="{B1CF701F-8DB6-52CC-534E-A100324AD3B1}"/>
                </a:ext>
              </a:extLst>
            </p:cNvPr>
            <p:cNvSpPr/>
            <p:nvPr/>
          </p:nvSpPr>
          <p:spPr>
            <a:xfrm>
              <a:off x="5132552" y="3742249"/>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400" dirty="0">
                  <a:solidFill>
                    <a:schemeClr val="tx1"/>
                  </a:solidFill>
                </a:rPr>
                <a:t>Agricultural Transparency Protocol</a:t>
              </a:r>
            </a:p>
          </p:txBody>
        </p:sp>
        <p:sp>
          <p:nvSpPr>
            <p:cNvPr id="5" name="Rounded Rectangle 4">
              <a:extLst>
                <a:ext uri="{FF2B5EF4-FFF2-40B4-BE49-F238E27FC236}">
                  <a16:creationId xmlns:a16="http://schemas.microsoft.com/office/drawing/2014/main" id="{5E52BCDE-D425-9BEF-F05E-2F61984686A6}"/>
                </a:ext>
              </a:extLst>
            </p:cNvPr>
            <p:cNvSpPr/>
            <p:nvPr/>
          </p:nvSpPr>
          <p:spPr>
            <a:xfrm>
              <a:off x="5132553" y="4697145"/>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400" dirty="0">
                  <a:solidFill>
                    <a:schemeClr val="tx1"/>
                  </a:solidFill>
                </a:rPr>
                <a:t>Critical Raw Materials Transparency Protocol</a:t>
              </a:r>
            </a:p>
          </p:txBody>
        </p:sp>
        <p:sp>
          <p:nvSpPr>
            <p:cNvPr id="7" name="Rounded Rectangle 6">
              <a:extLst>
                <a:ext uri="{FF2B5EF4-FFF2-40B4-BE49-F238E27FC236}">
                  <a16:creationId xmlns:a16="http://schemas.microsoft.com/office/drawing/2014/main" id="{5443CF82-FAFF-AFAB-93C5-DACC5D3C682B}"/>
                </a:ext>
              </a:extLst>
            </p:cNvPr>
            <p:cNvSpPr/>
            <p:nvPr/>
          </p:nvSpPr>
          <p:spPr>
            <a:xfrm>
              <a:off x="5132552" y="5609579"/>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1400" dirty="0">
                  <a:solidFill>
                    <a:schemeClr val="tx1"/>
                  </a:solidFill>
                </a:rPr>
                <a:t>National Transparency Protocol (Country X)</a:t>
              </a:r>
            </a:p>
          </p:txBody>
        </p:sp>
      </p:grpSp>
      <p:sp>
        <p:nvSpPr>
          <p:cNvPr id="16" name="Right Arrow 15">
            <a:extLst>
              <a:ext uri="{FF2B5EF4-FFF2-40B4-BE49-F238E27FC236}">
                <a16:creationId xmlns:a16="http://schemas.microsoft.com/office/drawing/2014/main" id="{2EE8ED1C-AD31-8397-A3EE-0A1130D7A934}"/>
              </a:ext>
            </a:extLst>
          </p:cNvPr>
          <p:cNvSpPr/>
          <p:nvPr/>
        </p:nvSpPr>
        <p:spPr>
          <a:xfrm>
            <a:off x="3237570" y="4496885"/>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ysClr val="windowText" lastClr="000000"/>
                </a:solidFill>
              </a:rPr>
              <a:t>extends</a:t>
            </a:r>
          </a:p>
        </p:txBody>
      </p:sp>
      <p:sp>
        <p:nvSpPr>
          <p:cNvPr id="19" name="Up-down Arrow 18">
            <a:extLst>
              <a:ext uri="{FF2B5EF4-FFF2-40B4-BE49-F238E27FC236}">
                <a16:creationId xmlns:a16="http://schemas.microsoft.com/office/drawing/2014/main" id="{642B2173-DD2B-7C6C-3E94-A9E292DE4ED1}"/>
              </a:ext>
            </a:extLst>
          </p:cNvPr>
          <p:cNvSpPr/>
          <p:nvPr/>
        </p:nvSpPr>
        <p:spPr>
          <a:xfrm>
            <a:off x="9754051" y="3985034"/>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3" name="Picture 6" descr="Digital Certificate Icon Vector Images (over 8,400)">
            <a:extLst>
              <a:ext uri="{FF2B5EF4-FFF2-40B4-BE49-F238E27FC236}">
                <a16:creationId xmlns:a16="http://schemas.microsoft.com/office/drawing/2014/main" id="{C7B57388-BECA-09A9-06AF-4EF2EB27EC3B}"/>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693036" y="5499960"/>
            <a:ext cx="652417" cy="68998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BFBD67C-6AC7-37C6-BC87-A824CDFEFBB7}"/>
              </a:ext>
            </a:extLst>
          </p:cNvPr>
          <p:cNvSpPr txBox="1"/>
          <p:nvPr/>
        </p:nvSpPr>
        <p:spPr>
          <a:xfrm>
            <a:off x="10213358" y="5523626"/>
            <a:ext cx="1127284" cy="584775"/>
          </a:xfrm>
          <a:prstGeom prst="rect">
            <a:avLst/>
          </a:prstGeom>
          <a:noFill/>
        </p:spPr>
        <p:txBody>
          <a:bodyPr wrap="square" rtlCol="0">
            <a:spAutoFit/>
          </a:bodyPr>
          <a:lstStyle/>
          <a:p>
            <a:r>
              <a:rPr lang="en-AU" sz="1600" dirty="0"/>
              <a:t>Country X </a:t>
            </a:r>
          </a:p>
          <a:p>
            <a:r>
              <a:rPr lang="en-AU" sz="1600" dirty="0"/>
              <a:t>DPP</a:t>
            </a:r>
          </a:p>
        </p:txBody>
      </p:sp>
      <p:sp>
        <p:nvSpPr>
          <p:cNvPr id="25" name="Left Arrow 24">
            <a:extLst>
              <a:ext uri="{FF2B5EF4-FFF2-40B4-BE49-F238E27FC236}">
                <a16:creationId xmlns:a16="http://schemas.microsoft.com/office/drawing/2014/main" id="{2C0EF0A1-C5E8-7FCF-9CEC-C24DDD7D839E}"/>
              </a:ext>
            </a:extLst>
          </p:cNvPr>
          <p:cNvSpPr/>
          <p:nvPr/>
        </p:nvSpPr>
        <p:spPr>
          <a:xfrm>
            <a:off x="7588708" y="3787157"/>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TextBox 25">
            <a:extLst>
              <a:ext uri="{FF2B5EF4-FFF2-40B4-BE49-F238E27FC236}">
                <a16:creationId xmlns:a16="http://schemas.microsoft.com/office/drawing/2014/main" id="{E26F7C6A-9047-F5E4-C090-1C92BD975EAC}"/>
              </a:ext>
            </a:extLst>
          </p:cNvPr>
          <p:cNvSpPr txBox="1"/>
          <p:nvPr/>
        </p:nvSpPr>
        <p:spPr>
          <a:xfrm>
            <a:off x="7550534" y="3826718"/>
            <a:ext cx="1091163" cy="307777"/>
          </a:xfrm>
          <a:prstGeom prst="rect">
            <a:avLst/>
          </a:prstGeom>
          <a:noFill/>
        </p:spPr>
        <p:txBody>
          <a:bodyPr wrap="square" rtlCol="0">
            <a:spAutoFit/>
          </a:bodyPr>
          <a:lstStyle/>
          <a:p>
            <a:pPr algn="ctr"/>
            <a:r>
              <a:rPr lang="en-AU" sz="1400" dirty="0"/>
              <a:t>Implement</a:t>
            </a:r>
          </a:p>
        </p:txBody>
      </p:sp>
      <p:sp>
        <p:nvSpPr>
          <p:cNvPr id="27" name="Left Arrow 26">
            <a:extLst>
              <a:ext uri="{FF2B5EF4-FFF2-40B4-BE49-F238E27FC236}">
                <a16:creationId xmlns:a16="http://schemas.microsoft.com/office/drawing/2014/main" id="{D86DCEC8-E8AE-827E-5373-72EF78D056C8}"/>
              </a:ext>
            </a:extLst>
          </p:cNvPr>
          <p:cNvSpPr/>
          <p:nvPr/>
        </p:nvSpPr>
        <p:spPr>
          <a:xfrm>
            <a:off x="7588708" y="4735842"/>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a:extLst>
              <a:ext uri="{FF2B5EF4-FFF2-40B4-BE49-F238E27FC236}">
                <a16:creationId xmlns:a16="http://schemas.microsoft.com/office/drawing/2014/main" id="{81E32D92-9A32-45BB-C882-CD37839D9547}"/>
              </a:ext>
            </a:extLst>
          </p:cNvPr>
          <p:cNvSpPr txBox="1"/>
          <p:nvPr/>
        </p:nvSpPr>
        <p:spPr>
          <a:xfrm>
            <a:off x="7550534" y="4775403"/>
            <a:ext cx="1091163" cy="307777"/>
          </a:xfrm>
          <a:prstGeom prst="rect">
            <a:avLst/>
          </a:prstGeom>
          <a:noFill/>
        </p:spPr>
        <p:txBody>
          <a:bodyPr wrap="square" rtlCol="0">
            <a:spAutoFit/>
          </a:bodyPr>
          <a:lstStyle/>
          <a:p>
            <a:pPr algn="ctr"/>
            <a:r>
              <a:rPr lang="en-AU" sz="1400" dirty="0"/>
              <a:t>Implement</a:t>
            </a:r>
          </a:p>
        </p:txBody>
      </p:sp>
      <p:sp>
        <p:nvSpPr>
          <p:cNvPr id="31" name="Left Arrow 30">
            <a:extLst>
              <a:ext uri="{FF2B5EF4-FFF2-40B4-BE49-F238E27FC236}">
                <a16:creationId xmlns:a16="http://schemas.microsoft.com/office/drawing/2014/main" id="{48EF678D-FA74-63F7-E4E2-1414A37B7B8C}"/>
              </a:ext>
            </a:extLst>
          </p:cNvPr>
          <p:cNvSpPr/>
          <p:nvPr/>
        </p:nvSpPr>
        <p:spPr>
          <a:xfrm rot="822253">
            <a:off x="7609635" y="5566292"/>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2" name="TextBox 31">
            <a:extLst>
              <a:ext uri="{FF2B5EF4-FFF2-40B4-BE49-F238E27FC236}">
                <a16:creationId xmlns:a16="http://schemas.microsoft.com/office/drawing/2014/main" id="{DDDD9F71-9BCA-D1BF-41CF-39B298937391}"/>
              </a:ext>
            </a:extLst>
          </p:cNvPr>
          <p:cNvSpPr txBox="1"/>
          <p:nvPr/>
        </p:nvSpPr>
        <p:spPr>
          <a:xfrm rot="822253">
            <a:off x="7571461" y="5605853"/>
            <a:ext cx="1091163" cy="307777"/>
          </a:xfrm>
          <a:prstGeom prst="rect">
            <a:avLst/>
          </a:prstGeom>
          <a:noFill/>
        </p:spPr>
        <p:txBody>
          <a:bodyPr wrap="square" rtlCol="0">
            <a:spAutoFit/>
          </a:bodyPr>
          <a:lstStyle/>
          <a:p>
            <a:pPr algn="ctr"/>
            <a:r>
              <a:rPr lang="en-AU" sz="1400" dirty="0"/>
              <a:t>Implement</a:t>
            </a:r>
          </a:p>
        </p:txBody>
      </p:sp>
      <p:sp>
        <p:nvSpPr>
          <p:cNvPr id="35" name="Up-down Arrow 34">
            <a:extLst>
              <a:ext uri="{FF2B5EF4-FFF2-40B4-BE49-F238E27FC236}">
                <a16:creationId xmlns:a16="http://schemas.microsoft.com/office/drawing/2014/main" id="{3CC22EB0-57F6-A6D6-636B-300C57E6E900}"/>
              </a:ext>
            </a:extLst>
          </p:cNvPr>
          <p:cNvSpPr/>
          <p:nvPr/>
        </p:nvSpPr>
        <p:spPr>
          <a:xfrm>
            <a:off x="9800833" y="5062458"/>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World map - Free web icons">
            <a:extLst>
              <a:ext uri="{FF2B5EF4-FFF2-40B4-BE49-F238E27FC236}">
                <a16:creationId xmlns:a16="http://schemas.microsoft.com/office/drawing/2014/main" id="{1A0A1975-3210-3F50-1EE9-A12B439FB72D}"/>
              </a:ext>
            </a:extLst>
          </p:cNvPr>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8871697" y="5531956"/>
            <a:ext cx="584860" cy="58486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65BA569-BD6E-0BD6-FD57-26CC22427C91}"/>
              </a:ext>
            </a:extLst>
          </p:cNvPr>
          <p:cNvSpPr txBox="1"/>
          <p:nvPr/>
        </p:nvSpPr>
        <p:spPr>
          <a:xfrm>
            <a:off x="10176502" y="5146707"/>
            <a:ext cx="1134974" cy="276999"/>
          </a:xfrm>
          <a:prstGeom prst="rect">
            <a:avLst/>
          </a:prstGeom>
          <a:noFill/>
        </p:spPr>
        <p:txBody>
          <a:bodyPr wrap="square" rtlCol="0">
            <a:spAutoFit/>
          </a:bodyPr>
          <a:lstStyle/>
          <a:p>
            <a:r>
              <a:rPr lang="en-AU" sz="1200" i="1" dirty="0"/>
              <a:t>Interoperable</a:t>
            </a:r>
          </a:p>
        </p:txBody>
      </p:sp>
    </p:spTree>
    <p:extLst>
      <p:ext uri="{BB962C8B-B14F-4D97-AF65-F5344CB8AC3E}">
        <p14:creationId xmlns:p14="http://schemas.microsoft.com/office/powerpoint/2010/main" val="1316654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ED744-2478-CF06-1CE8-645007709AF4}"/>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D0567203-BC1C-216D-7013-B8B78D270B4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512669" y="5725361"/>
            <a:ext cx="70067" cy="70067"/>
          </a:xfrm>
          <a:prstGeom prst="rect">
            <a:avLst/>
          </a:prstGeom>
        </p:spPr>
      </p:pic>
      <p:sp>
        <p:nvSpPr>
          <p:cNvPr id="4" name="TextBox 3">
            <a:extLst>
              <a:ext uri="{FF2B5EF4-FFF2-40B4-BE49-F238E27FC236}">
                <a16:creationId xmlns:a16="http://schemas.microsoft.com/office/drawing/2014/main" id="{0F2C2B70-31A5-62DC-01CD-C7AC3787F6B4}"/>
              </a:ext>
            </a:extLst>
          </p:cNvPr>
          <p:cNvSpPr txBox="1"/>
          <p:nvPr/>
        </p:nvSpPr>
        <p:spPr>
          <a:xfrm>
            <a:off x="641157" y="378092"/>
            <a:ext cx="9217716" cy="642484"/>
          </a:xfrm>
          <a:prstGeom prst="rect">
            <a:avLst/>
          </a:prstGeom>
          <a:noFill/>
        </p:spPr>
        <p:txBody>
          <a:bodyPr wrap="none" rtlCol="0">
            <a:spAutoFit/>
          </a:bodyPr>
          <a:lstStyle/>
          <a:p>
            <a:r>
              <a:rPr lang="en-AU" sz="3575" b="1" dirty="0">
                <a:solidFill>
                  <a:schemeClr val="accent1">
                    <a:lumMod val="50000"/>
                  </a:schemeClr>
                </a:solidFill>
              </a:rPr>
              <a:t>A complete solution and simpler than you think</a:t>
            </a:r>
          </a:p>
        </p:txBody>
      </p:sp>
      <p:pic>
        <p:nvPicPr>
          <p:cNvPr id="5122" name="Picture 2" descr="Car engine - Free electronics icons">
            <a:extLst>
              <a:ext uri="{FF2B5EF4-FFF2-40B4-BE49-F238E27FC236}">
                <a16:creationId xmlns:a16="http://schemas.microsoft.com/office/drawing/2014/main" id="{E0A62ED4-D81A-DC46-7C56-7D919529DD3A}"/>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246489" y="2576027"/>
            <a:ext cx="884772" cy="88477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re Tread Png - Car Tire Icon, Transparent Png - 1240x1558(#139041) |  PNG.ToolXoX.com">
            <a:extLst>
              <a:ext uri="{FF2B5EF4-FFF2-40B4-BE49-F238E27FC236}">
                <a16:creationId xmlns:a16="http://schemas.microsoft.com/office/drawing/2014/main" id="{187AA1F4-4220-2497-7281-E8313BD6B8C2}"/>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849085" y="3429000"/>
            <a:ext cx="564351" cy="7091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ire Tread Png - Car Tire Icon, Transparent Png - 1240x1558(#139041) |  PNG.ToolXoX.com">
            <a:extLst>
              <a:ext uri="{FF2B5EF4-FFF2-40B4-BE49-F238E27FC236}">
                <a16:creationId xmlns:a16="http://schemas.microsoft.com/office/drawing/2014/main" id="{325C7959-58DE-9672-E8AA-1B569442A2C3}"/>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866999" y="3444900"/>
            <a:ext cx="564351" cy="70913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ar - Free transportation icons">
            <a:extLst>
              <a:ext uri="{FF2B5EF4-FFF2-40B4-BE49-F238E27FC236}">
                <a16:creationId xmlns:a16="http://schemas.microsoft.com/office/drawing/2014/main" id="{6702C9A5-98D4-D8A8-A5B1-05AD3E4E1A62}"/>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381785" y="2321655"/>
            <a:ext cx="2246489" cy="224648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EAD39DC-C9E5-2EF2-D377-6DF5EAE2D1AF}"/>
              </a:ext>
            </a:extLst>
          </p:cNvPr>
          <p:cNvSpPr txBox="1"/>
          <p:nvPr/>
        </p:nvSpPr>
        <p:spPr>
          <a:xfrm>
            <a:off x="721470" y="1170314"/>
            <a:ext cx="4414976" cy="1200329"/>
          </a:xfrm>
          <a:prstGeom prst="rect">
            <a:avLst/>
          </a:prstGeom>
          <a:noFill/>
        </p:spPr>
        <p:txBody>
          <a:bodyPr wrap="square" rtlCol="0">
            <a:spAutoFit/>
          </a:bodyPr>
          <a:lstStyle/>
          <a:p>
            <a:r>
              <a:rPr lang="en-AU" sz="2400" dirty="0"/>
              <a:t>Other standards may include some useful parts – but leave you to assemble them.</a:t>
            </a:r>
          </a:p>
        </p:txBody>
      </p:sp>
      <p:sp>
        <p:nvSpPr>
          <p:cNvPr id="22" name="TextBox 21">
            <a:extLst>
              <a:ext uri="{FF2B5EF4-FFF2-40B4-BE49-F238E27FC236}">
                <a16:creationId xmlns:a16="http://schemas.microsoft.com/office/drawing/2014/main" id="{BDFBB63F-F9B2-4B55-A63F-415676C56EEE}"/>
              </a:ext>
            </a:extLst>
          </p:cNvPr>
          <p:cNvSpPr txBox="1"/>
          <p:nvPr/>
        </p:nvSpPr>
        <p:spPr>
          <a:xfrm>
            <a:off x="6269959" y="1170314"/>
            <a:ext cx="4414976" cy="1200329"/>
          </a:xfrm>
          <a:prstGeom prst="rect">
            <a:avLst/>
          </a:prstGeom>
          <a:noFill/>
        </p:spPr>
        <p:txBody>
          <a:bodyPr wrap="square" rtlCol="0">
            <a:spAutoFit/>
          </a:bodyPr>
          <a:lstStyle/>
          <a:p>
            <a:r>
              <a:rPr lang="en-AU" sz="2400" dirty="0"/>
              <a:t>UNTP is a complete standard designed to address all the challenges you will face.</a:t>
            </a:r>
          </a:p>
        </p:txBody>
      </p:sp>
      <p:sp>
        <p:nvSpPr>
          <p:cNvPr id="42" name="TextBox 41">
            <a:extLst>
              <a:ext uri="{FF2B5EF4-FFF2-40B4-BE49-F238E27FC236}">
                <a16:creationId xmlns:a16="http://schemas.microsoft.com/office/drawing/2014/main" id="{417F2C7C-9404-298A-AC29-80C01D1B42C9}"/>
              </a:ext>
            </a:extLst>
          </p:cNvPr>
          <p:cNvSpPr txBox="1"/>
          <p:nvPr/>
        </p:nvSpPr>
        <p:spPr>
          <a:xfrm>
            <a:off x="641157" y="4698092"/>
            <a:ext cx="11133153" cy="830997"/>
          </a:xfrm>
          <a:prstGeom prst="rect">
            <a:avLst/>
          </a:prstGeom>
          <a:noFill/>
        </p:spPr>
        <p:txBody>
          <a:bodyPr wrap="square" rtlCol="0">
            <a:spAutoFit/>
          </a:bodyPr>
          <a:lstStyle/>
          <a:p>
            <a:r>
              <a:rPr lang="en-AU" sz="2400" dirty="0"/>
              <a:t>There is some new-</a:t>
            </a:r>
            <a:r>
              <a:rPr lang="en-AU" sz="2400" dirty="0" err="1"/>
              <a:t>ish</a:t>
            </a:r>
            <a:r>
              <a:rPr lang="en-AU" sz="2400" dirty="0"/>
              <a:t> technology involved (e.g. verifiable credentials) but it solves real problems and is simple to implement (e.g. 9 lines of code in the Australian pilot)</a:t>
            </a:r>
          </a:p>
        </p:txBody>
      </p:sp>
      <p:sp>
        <p:nvSpPr>
          <p:cNvPr id="43" name="TextBox 42">
            <a:extLst>
              <a:ext uri="{FF2B5EF4-FFF2-40B4-BE49-F238E27FC236}">
                <a16:creationId xmlns:a16="http://schemas.microsoft.com/office/drawing/2014/main" id="{87C02A08-4282-DE6B-661B-66C66481D0E9}"/>
              </a:ext>
            </a:extLst>
          </p:cNvPr>
          <p:cNvSpPr txBox="1"/>
          <p:nvPr/>
        </p:nvSpPr>
        <p:spPr>
          <a:xfrm>
            <a:off x="9241100" y="3613494"/>
            <a:ext cx="1263476" cy="584775"/>
          </a:xfrm>
          <a:prstGeom prst="rect">
            <a:avLst/>
          </a:prstGeom>
          <a:noFill/>
        </p:spPr>
        <p:txBody>
          <a:bodyPr wrap="square" rtlCol="0">
            <a:spAutoFit/>
          </a:bodyPr>
          <a:lstStyle/>
          <a:p>
            <a:r>
              <a:rPr lang="en-AU" sz="3200" b="1" dirty="0"/>
              <a:t>UNTP</a:t>
            </a:r>
          </a:p>
        </p:txBody>
      </p:sp>
      <p:pic>
        <p:nvPicPr>
          <p:cNvPr id="50" name="Picture 49">
            <a:extLst>
              <a:ext uri="{FF2B5EF4-FFF2-40B4-BE49-F238E27FC236}">
                <a16:creationId xmlns:a16="http://schemas.microsoft.com/office/drawing/2014/main" id="{358E1D30-6873-5033-23A5-BF86156EF97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328185" y="2477259"/>
            <a:ext cx="1117563" cy="933723"/>
          </a:xfrm>
          <a:prstGeom prst="rect">
            <a:avLst/>
          </a:prstGeom>
        </p:spPr>
      </p:pic>
    </p:spTree>
    <p:extLst>
      <p:ext uri="{BB962C8B-B14F-4D97-AF65-F5344CB8AC3E}">
        <p14:creationId xmlns:p14="http://schemas.microsoft.com/office/powerpoint/2010/main" val="937364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AF9-E73B-05B3-701D-599C465A585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523FDA8-89C1-D3A3-8B7E-6006A3A5A2CD}"/>
              </a:ext>
            </a:extLst>
          </p:cNvPr>
          <p:cNvSpPr txBox="1"/>
          <p:nvPr/>
        </p:nvSpPr>
        <p:spPr>
          <a:xfrm>
            <a:off x="641157" y="378092"/>
            <a:ext cx="9994018" cy="642484"/>
          </a:xfrm>
          <a:prstGeom prst="rect">
            <a:avLst/>
          </a:prstGeom>
          <a:noFill/>
        </p:spPr>
        <p:txBody>
          <a:bodyPr wrap="none" rtlCol="0">
            <a:spAutoFit/>
          </a:bodyPr>
          <a:lstStyle/>
          <a:p>
            <a:r>
              <a:rPr lang="en-AU" sz="3575" b="1" dirty="0">
                <a:solidFill>
                  <a:schemeClr val="accent1">
                    <a:lumMod val="50000"/>
                  </a:schemeClr>
                </a:solidFill>
              </a:rPr>
              <a:t>The Australian Agriculture UNTP pilot is an example</a:t>
            </a:r>
          </a:p>
        </p:txBody>
      </p:sp>
      <p:grpSp>
        <p:nvGrpSpPr>
          <p:cNvPr id="109" name="Group 108">
            <a:extLst>
              <a:ext uri="{FF2B5EF4-FFF2-40B4-BE49-F238E27FC236}">
                <a16:creationId xmlns:a16="http://schemas.microsoft.com/office/drawing/2014/main" id="{5446EAA4-19FA-077B-F61F-9C7CF9A3CF75}"/>
              </a:ext>
            </a:extLst>
          </p:cNvPr>
          <p:cNvGrpSpPr/>
          <p:nvPr/>
        </p:nvGrpSpPr>
        <p:grpSpPr>
          <a:xfrm>
            <a:off x="641157" y="1469542"/>
            <a:ext cx="11121592" cy="4992302"/>
            <a:chOff x="641157" y="1465564"/>
            <a:chExt cx="10325773" cy="4243990"/>
          </a:xfrm>
        </p:grpSpPr>
        <p:pic>
          <p:nvPicPr>
            <p:cNvPr id="4" name="Picture 3">
              <a:extLst>
                <a:ext uri="{FF2B5EF4-FFF2-40B4-BE49-F238E27FC236}">
                  <a16:creationId xmlns:a16="http://schemas.microsoft.com/office/drawing/2014/main" id="{D0AA1453-4DAA-B943-EE8A-E5E41004B7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072817" y="2634807"/>
              <a:ext cx="545006" cy="596993"/>
            </a:xfrm>
            <a:prstGeom prst="rect">
              <a:avLst/>
            </a:prstGeom>
          </p:spPr>
        </p:pic>
        <p:pic>
          <p:nvPicPr>
            <p:cNvPr id="5" name="Picture 4">
              <a:extLst>
                <a:ext uri="{FF2B5EF4-FFF2-40B4-BE49-F238E27FC236}">
                  <a16:creationId xmlns:a16="http://schemas.microsoft.com/office/drawing/2014/main" id="{483707A1-CC90-E8B8-5A3D-49D748393D0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47692" y="2730087"/>
              <a:ext cx="458022" cy="501712"/>
            </a:xfrm>
            <a:prstGeom prst="rect">
              <a:avLst/>
            </a:prstGeom>
          </p:spPr>
        </p:pic>
        <p:pic>
          <p:nvPicPr>
            <p:cNvPr id="7" name="Picture 6">
              <a:extLst>
                <a:ext uri="{FF2B5EF4-FFF2-40B4-BE49-F238E27FC236}">
                  <a16:creationId xmlns:a16="http://schemas.microsoft.com/office/drawing/2014/main" id="{22A4CC98-D749-EED5-2C38-80FEFF9D6BB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84925" y="2634807"/>
              <a:ext cx="545006" cy="596993"/>
            </a:xfrm>
            <a:prstGeom prst="rect">
              <a:avLst/>
            </a:prstGeom>
          </p:spPr>
        </p:pic>
        <p:pic>
          <p:nvPicPr>
            <p:cNvPr id="8" name="Picture 7">
              <a:extLst>
                <a:ext uri="{FF2B5EF4-FFF2-40B4-BE49-F238E27FC236}">
                  <a16:creationId xmlns:a16="http://schemas.microsoft.com/office/drawing/2014/main" id="{3A613723-DAEB-E8BC-C838-75E93F4E61B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696310" y="2621168"/>
              <a:ext cx="458022" cy="501712"/>
            </a:xfrm>
            <a:prstGeom prst="rect">
              <a:avLst/>
            </a:prstGeom>
          </p:spPr>
        </p:pic>
        <p:pic>
          <p:nvPicPr>
            <p:cNvPr id="9" name="Picture 8">
              <a:extLst>
                <a:ext uri="{FF2B5EF4-FFF2-40B4-BE49-F238E27FC236}">
                  <a16:creationId xmlns:a16="http://schemas.microsoft.com/office/drawing/2014/main" id="{03F37BAB-D242-82B8-1825-4FAC11BDB1D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840672" y="2720204"/>
              <a:ext cx="517206" cy="566541"/>
            </a:xfrm>
            <a:prstGeom prst="rect">
              <a:avLst/>
            </a:prstGeom>
          </p:spPr>
        </p:pic>
        <p:pic>
          <p:nvPicPr>
            <p:cNvPr id="10" name="Picture 9">
              <a:extLst>
                <a:ext uri="{FF2B5EF4-FFF2-40B4-BE49-F238E27FC236}">
                  <a16:creationId xmlns:a16="http://schemas.microsoft.com/office/drawing/2014/main" id="{8695F470-669F-8DD5-528D-C3143644B457}"/>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606466" y="2665258"/>
              <a:ext cx="517206" cy="566542"/>
            </a:xfrm>
            <a:prstGeom prst="rect">
              <a:avLst/>
            </a:prstGeom>
          </p:spPr>
        </p:pic>
        <p:pic>
          <p:nvPicPr>
            <p:cNvPr id="11" name="Picture 10">
              <a:extLst>
                <a:ext uri="{FF2B5EF4-FFF2-40B4-BE49-F238E27FC236}">
                  <a16:creationId xmlns:a16="http://schemas.microsoft.com/office/drawing/2014/main" id="{46C947C0-42D5-C600-F553-672C33D51D3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202713" y="2767420"/>
              <a:ext cx="517206" cy="566541"/>
            </a:xfrm>
            <a:prstGeom prst="rect">
              <a:avLst/>
            </a:prstGeom>
          </p:spPr>
        </p:pic>
        <p:pic>
          <p:nvPicPr>
            <p:cNvPr id="12" name="Picture 11">
              <a:extLst>
                <a:ext uri="{FF2B5EF4-FFF2-40B4-BE49-F238E27FC236}">
                  <a16:creationId xmlns:a16="http://schemas.microsoft.com/office/drawing/2014/main" id="{0EEE6D7E-D61C-C337-9445-3C3BF148F85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90775" y="2730087"/>
              <a:ext cx="458022" cy="501712"/>
            </a:xfrm>
            <a:prstGeom prst="rect">
              <a:avLst/>
            </a:prstGeom>
          </p:spPr>
        </p:pic>
        <p:sp>
          <p:nvSpPr>
            <p:cNvPr id="13" name="TextBox 12">
              <a:extLst>
                <a:ext uri="{FF2B5EF4-FFF2-40B4-BE49-F238E27FC236}">
                  <a16:creationId xmlns:a16="http://schemas.microsoft.com/office/drawing/2014/main" id="{BE17E4D8-4176-3619-A878-812B7099BC0B}"/>
                </a:ext>
              </a:extLst>
            </p:cNvPr>
            <p:cNvSpPr txBox="1"/>
            <p:nvPr/>
          </p:nvSpPr>
          <p:spPr>
            <a:xfrm>
              <a:off x="1089350" y="2346397"/>
              <a:ext cx="753097" cy="222396"/>
            </a:xfrm>
            <a:prstGeom prst="rect">
              <a:avLst/>
            </a:prstGeom>
            <a:noFill/>
          </p:spPr>
          <p:txBody>
            <a:bodyPr wrap="square" rtlCol="0">
              <a:spAutoFit/>
            </a:bodyPr>
            <a:lstStyle/>
            <a:p>
              <a:r>
                <a:rPr lang="en-AU" sz="1100" dirty="0"/>
                <a:t>Certifier</a:t>
              </a:r>
            </a:p>
          </p:txBody>
        </p:sp>
        <p:sp>
          <p:nvSpPr>
            <p:cNvPr id="14" name="TextBox 13">
              <a:extLst>
                <a:ext uri="{FF2B5EF4-FFF2-40B4-BE49-F238E27FC236}">
                  <a16:creationId xmlns:a16="http://schemas.microsoft.com/office/drawing/2014/main" id="{63FF3D34-CBED-DB46-8999-CD68BB6EC3E7}"/>
                </a:ext>
              </a:extLst>
            </p:cNvPr>
            <p:cNvSpPr txBox="1"/>
            <p:nvPr/>
          </p:nvSpPr>
          <p:spPr>
            <a:xfrm>
              <a:off x="1957966" y="2346397"/>
              <a:ext cx="768260" cy="222396"/>
            </a:xfrm>
            <a:prstGeom prst="rect">
              <a:avLst/>
            </a:prstGeom>
            <a:noFill/>
          </p:spPr>
          <p:txBody>
            <a:bodyPr wrap="none" rtlCol="0">
              <a:spAutoFit/>
            </a:bodyPr>
            <a:lstStyle/>
            <a:p>
              <a:r>
                <a:rPr lang="en-AU" sz="1100" dirty="0"/>
                <a:t>Cattle farm</a:t>
              </a:r>
            </a:p>
          </p:txBody>
        </p:sp>
        <p:sp>
          <p:nvSpPr>
            <p:cNvPr id="15" name="TextBox 14">
              <a:extLst>
                <a:ext uri="{FF2B5EF4-FFF2-40B4-BE49-F238E27FC236}">
                  <a16:creationId xmlns:a16="http://schemas.microsoft.com/office/drawing/2014/main" id="{B6D95964-C071-ED70-1702-6A53AF07E289}"/>
                </a:ext>
              </a:extLst>
            </p:cNvPr>
            <p:cNvSpPr txBox="1"/>
            <p:nvPr/>
          </p:nvSpPr>
          <p:spPr>
            <a:xfrm>
              <a:off x="2826583" y="2346397"/>
              <a:ext cx="744448" cy="222396"/>
            </a:xfrm>
            <a:prstGeom prst="rect">
              <a:avLst/>
            </a:prstGeom>
            <a:noFill/>
          </p:spPr>
          <p:txBody>
            <a:bodyPr wrap="none" rtlCol="0">
              <a:spAutoFit/>
            </a:bodyPr>
            <a:lstStyle/>
            <a:p>
              <a:r>
                <a:rPr lang="en-AU" sz="1100" dirty="0"/>
                <a:t>Grain farm</a:t>
              </a:r>
            </a:p>
          </p:txBody>
        </p:sp>
        <p:sp>
          <p:nvSpPr>
            <p:cNvPr id="16" name="TextBox 15">
              <a:extLst>
                <a:ext uri="{FF2B5EF4-FFF2-40B4-BE49-F238E27FC236}">
                  <a16:creationId xmlns:a16="http://schemas.microsoft.com/office/drawing/2014/main" id="{3F422955-A315-07A2-4EB0-47E21BC6C8A1}"/>
                </a:ext>
              </a:extLst>
            </p:cNvPr>
            <p:cNvSpPr txBox="1"/>
            <p:nvPr/>
          </p:nvSpPr>
          <p:spPr>
            <a:xfrm>
              <a:off x="4597088" y="2371309"/>
              <a:ext cx="571804" cy="222396"/>
            </a:xfrm>
            <a:prstGeom prst="rect">
              <a:avLst/>
            </a:prstGeom>
            <a:noFill/>
          </p:spPr>
          <p:txBody>
            <a:bodyPr wrap="none" rtlCol="0">
              <a:spAutoFit/>
            </a:bodyPr>
            <a:lstStyle/>
            <a:p>
              <a:r>
                <a:rPr lang="en-AU" sz="1100" dirty="0"/>
                <a:t>Feedlot</a:t>
              </a:r>
            </a:p>
          </p:txBody>
        </p:sp>
        <p:sp>
          <p:nvSpPr>
            <p:cNvPr id="17" name="TextBox 16">
              <a:extLst>
                <a:ext uri="{FF2B5EF4-FFF2-40B4-BE49-F238E27FC236}">
                  <a16:creationId xmlns:a16="http://schemas.microsoft.com/office/drawing/2014/main" id="{562295E9-FBE7-3EC6-1792-54F80F49DB2F}"/>
                </a:ext>
              </a:extLst>
            </p:cNvPr>
            <p:cNvSpPr txBox="1"/>
            <p:nvPr/>
          </p:nvSpPr>
          <p:spPr>
            <a:xfrm>
              <a:off x="3844406" y="2392413"/>
              <a:ext cx="625383" cy="222396"/>
            </a:xfrm>
            <a:prstGeom prst="rect">
              <a:avLst/>
            </a:prstGeom>
            <a:noFill/>
          </p:spPr>
          <p:txBody>
            <a:bodyPr wrap="none" rtlCol="0">
              <a:spAutoFit/>
            </a:bodyPr>
            <a:lstStyle/>
            <a:p>
              <a:r>
                <a:rPr lang="en-AU" sz="1100" dirty="0"/>
                <a:t>Saleyard</a:t>
              </a:r>
            </a:p>
          </p:txBody>
        </p:sp>
        <p:sp>
          <p:nvSpPr>
            <p:cNvPr id="18" name="TextBox 17">
              <a:extLst>
                <a:ext uri="{FF2B5EF4-FFF2-40B4-BE49-F238E27FC236}">
                  <a16:creationId xmlns:a16="http://schemas.microsoft.com/office/drawing/2014/main" id="{416B817B-CB1D-B36B-5B4F-BDB3659F1EC8}"/>
                </a:ext>
              </a:extLst>
            </p:cNvPr>
            <p:cNvSpPr txBox="1"/>
            <p:nvPr/>
          </p:nvSpPr>
          <p:spPr>
            <a:xfrm>
              <a:off x="5432432" y="2346397"/>
              <a:ext cx="689380" cy="222396"/>
            </a:xfrm>
            <a:prstGeom prst="rect">
              <a:avLst/>
            </a:prstGeom>
            <a:noFill/>
          </p:spPr>
          <p:txBody>
            <a:bodyPr wrap="none" rtlCol="0">
              <a:spAutoFit/>
            </a:bodyPr>
            <a:lstStyle/>
            <a:p>
              <a:r>
                <a:rPr lang="en-AU" sz="1100"/>
                <a:t>Processor</a:t>
              </a:r>
            </a:p>
          </p:txBody>
        </p:sp>
        <p:sp>
          <p:nvSpPr>
            <p:cNvPr id="19" name="TextBox 18">
              <a:extLst>
                <a:ext uri="{FF2B5EF4-FFF2-40B4-BE49-F238E27FC236}">
                  <a16:creationId xmlns:a16="http://schemas.microsoft.com/office/drawing/2014/main" id="{17157515-805E-2AD2-ADDD-A3EFC914A67F}"/>
                </a:ext>
              </a:extLst>
            </p:cNvPr>
            <p:cNvSpPr txBox="1"/>
            <p:nvPr/>
          </p:nvSpPr>
          <p:spPr>
            <a:xfrm>
              <a:off x="6453494" y="2346397"/>
              <a:ext cx="446788" cy="222396"/>
            </a:xfrm>
            <a:prstGeom prst="rect">
              <a:avLst/>
            </a:prstGeom>
            <a:noFill/>
          </p:spPr>
          <p:txBody>
            <a:bodyPr wrap="none" rtlCol="0">
              <a:spAutoFit/>
            </a:bodyPr>
            <a:lstStyle/>
            <a:p>
              <a:r>
                <a:rPr lang="en-AU" sz="1100"/>
                <a:t>DAFF</a:t>
              </a:r>
            </a:p>
          </p:txBody>
        </p:sp>
        <p:sp>
          <p:nvSpPr>
            <p:cNvPr id="20" name="TextBox 19">
              <a:extLst>
                <a:ext uri="{FF2B5EF4-FFF2-40B4-BE49-F238E27FC236}">
                  <a16:creationId xmlns:a16="http://schemas.microsoft.com/office/drawing/2014/main" id="{D4C8CE54-3C2D-05CB-E88F-E4EA6DF7DDCE}"/>
                </a:ext>
              </a:extLst>
            </p:cNvPr>
            <p:cNvSpPr txBox="1"/>
            <p:nvPr/>
          </p:nvSpPr>
          <p:spPr>
            <a:xfrm>
              <a:off x="7012108" y="2357256"/>
              <a:ext cx="823326" cy="222396"/>
            </a:xfrm>
            <a:prstGeom prst="rect">
              <a:avLst/>
            </a:prstGeom>
            <a:noFill/>
          </p:spPr>
          <p:txBody>
            <a:bodyPr wrap="none" rtlCol="0">
              <a:spAutoFit/>
            </a:bodyPr>
            <a:lstStyle/>
            <a:p>
              <a:r>
                <a:rPr lang="en-AU" sz="1100"/>
                <a:t>EU Importer</a:t>
              </a:r>
            </a:p>
          </p:txBody>
        </p:sp>
        <p:cxnSp>
          <p:nvCxnSpPr>
            <p:cNvPr id="21" name="Straight Connector 20">
              <a:extLst>
                <a:ext uri="{FF2B5EF4-FFF2-40B4-BE49-F238E27FC236}">
                  <a16:creationId xmlns:a16="http://schemas.microsoft.com/office/drawing/2014/main" id="{26E70060-6749-0A7B-1EF7-E177FE7C6776}"/>
                </a:ext>
              </a:extLst>
            </p:cNvPr>
            <p:cNvCxnSpPr>
              <a:cxnSpLocks/>
            </p:cNvCxnSpPr>
            <p:nvPr/>
          </p:nvCxnSpPr>
          <p:spPr>
            <a:xfrm>
              <a:off x="1487682" y="3965376"/>
              <a:ext cx="0" cy="160601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64034-8179-7192-84F9-044949900D50}"/>
                </a:ext>
              </a:extLst>
            </p:cNvPr>
            <p:cNvCxnSpPr>
              <a:cxnSpLocks/>
            </p:cNvCxnSpPr>
            <p:nvPr/>
          </p:nvCxnSpPr>
          <p:spPr>
            <a:xfrm>
              <a:off x="2350279"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8887E5-DBC2-C47F-EBBD-06170440D53F}"/>
                </a:ext>
              </a:extLst>
            </p:cNvPr>
            <p:cNvCxnSpPr>
              <a:cxnSpLocks/>
            </p:cNvCxnSpPr>
            <p:nvPr/>
          </p:nvCxnSpPr>
          <p:spPr>
            <a:xfrm>
              <a:off x="3212876"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D5A890-5C6E-933F-78DC-553435BD0E75}"/>
                </a:ext>
              </a:extLst>
            </p:cNvPr>
            <p:cNvCxnSpPr>
              <a:cxnSpLocks/>
            </p:cNvCxnSpPr>
            <p:nvPr/>
          </p:nvCxnSpPr>
          <p:spPr>
            <a:xfrm>
              <a:off x="4075473"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CAA29C-7449-261C-1B2A-985EB72AB1DC}"/>
                </a:ext>
              </a:extLst>
            </p:cNvPr>
            <p:cNvCxnSpPr>
              <a:cxnSpLocks/>
            </p:cNvCxnSpPr>
            <p:nvPr/>
          </p:nvCxnSpPr>
          <p:spPr>
            <a:xfrm>
              <a:off x="4938069"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D16AD4-93FA-6DBE-C393-B149C29BFB59}"/>
                </a:ext>
              </a:extLst>
            </p:cNvPr>
            <p:cNvCxnSpPr>
              <a:cxnSpLocks/>
            </p:cNvCxnSpPr>
            <p:nvPr/>
          </p:nvCxnSpPr>
          <p:spPr>
            <a:xfrm>
              <a:off x="5800666"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A22817-185B-0441-D74D-3D58F4E0FC4F}"/>
                </a:ext>
              </a:extLst>
            </p:cNvPr>
            <p:cNvCxnSpPr>
              <a:cxnSpLocks/>
            </p:cNvCxnSpPr>
            <p:nvPr/>
          </p:nvCxnSpPr>
          <p:spPr>
            <a:xfrm>
              <a:off x="6663262"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A15A56-E044-EFAB-AD26-C7C23B52585B}"/>
                </a:ext>
              </a:extLst>
            </p:cNvPr>
            <p:cNvCxnSpPr>
              <a:cxnSpLocks/>
            </p:cNvCxnSpPr>
            <p:nvPr/>
          </p:nvCxnSpPr>
          <p:spPr>
            <a:xfrm>
              <a:off x="7525861"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893ECCC6-3E2B-8239-2711-9C35C859740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347640" y="1875003"/>
              <a:ext cx="344166" cy="376996"/>
            </a:xfrm>
            <a:prstGeom prst="rect">
              <a:avLst/>
            </a:prstGeom>
          </p:spPr>
        </p:pic>
        <p:pic>
          <p:nvPicPr>
            <p:cNvPr id="30" name="Picture 29">
              <a:extLst>
                <a:ext uri="{FF2B5EF4-FFF2-40B4-BE49-F238E27FC236}">
                  <a16:creationId xmlns:a16="http://schemas.microsoft.com/office/drawing/2014/main" id="{A0424862-B14F-AC9A-330D-6999A4E13D60}"/>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810647" y="1740036"/>
              <a:ext cx="428346" cy="469205"/>
            </a:xfrm>
            <a:prstGeom prst="rect">
              <a:avLst/>
            </a:prstGeom>
          </p:spPr>
        </p:pic>
        <p:sp>
          <p:nvSpPr>
            <p:cNvPr id="32" name="Freeform 31">
              <a:extLst>
                <a:ext uri="{FF2B5EF4-FFF2-40B4-BE49-F238E27FC236}">
                  <a16:creationId xmlns:a16="http://schemas.microsoft.com/office/drawing/2014/main" id="{55FF4BD6-D843-ED40-CA3F-06B0CDE6D1FA}"/>
                </a:ext>
              </a:extLst>
            </p:cNvPr>
            <p:cNvSpPr/>
            <p:nvPr/>
          </p:nvSpPr>
          <p:spPr>
            <a:xfrm flipV="1">
              <a:off x="5932270" y="1746925"/>
              <a:ext cx="1731195" cy="41067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33" name="TextBox 32">
              <a:extLst>
                <a:ext uri="{FF2B5EF4-FFF2-40B4-BE49-F238E27FC236}">
                  <a16:creationId xmlns:a16="http://schemas.microsoft.com/office/drawing/2014/main" id="{C3F9344F-E593-FA04-C405-8180F36263A3}"/>
                </a:ext>
              </a:extLst>
            </p:cNvPr>
            <p:cNvSpPr txBox="1"/>
            <p:nvPr/>
          </p:nvSpPr>
          <p:spPr>
            <a:xfrm>
              <a:off x="6237612" y="1465564"/>
              <a:ext cx="1073361" cy="222396"/>
            </a:xfrm>
            <a:prstGeom prst="rect">
              <a:avLst/>
            </a:prstGeom>
            <a:noFill/>
          </p:spPr>
          <p:txBody>
            <a:bodyPr wrap="none" rtlCol="0">
              <a:spAutoFit/>
            </a:bodyPr>
            <a:lstStyle/>
            <a:p>
              <a:r>
                <a:rPr lang="en-AU" sz="1100"/>
                <a:t>Sell beef product</a:t>
              </a:r>
            </a:p>
          </p:txBody>
        </p:sp>
        <p:pic>
          <p:nvPicPr>
            <p:cNvPr id="34" name="Picture 6" descr="Digital Certificate Icon Vector Images (over 8,400)">
              <a:extLst>
                <a:ext uri="{FF2B5EF4-FFF2-40B4-BE49-F238E27FC236}">
                  <a16:creationId xmlns:a16="http://schemas.microsoft.com/office/drawing/2014/main" id="{C4C55CF9-FCC4-B5E5-1D13-B9AE9AD4632A}"/>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16495" y="4515953"/>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E712457-0DC8-03E4-478B-955ACCBCB41E}"/>
                </a:ext>
              </a:extLst>
            </p:cNvPr>
            <p:cNvSpPr txBox="1"/>
            <p:nvPr/>
          </p:nvSpPr>
          <p:spPr>
            <a:xfrm>
              <a:off x="5946702" y="4693748"/>
              <a:ext cx="774707" cy="196232"/>
            </a:xfrm>
            <a:prstGeom prst="rect">
              <a:avLst/>
            </a:prstGeom>
            <a:noFill/>
          </p:spPr>
          <p:txBody>
            <a:bodyPr wrap="square" rtlCol="0">
              <a:spAutoFit/>
            </a:bodyPr>
            <a:lstStyle/>
            <a:p>
              <a:r>
                <a:rPr lang="en-AU" sz="900" dirty="0"/>
                <a:t>Sale Event</a:t>
              </a:r>
            </a:p>
          </p:txBody>
        </p:sp>
        <p:sp>
          <p:nvSpPr>
            <p:cNvPr id="36" name="Freeform 35">
              <a:extLst>
                <a:ext uri="{FF2B5EF4-FFF2-40B4-BE49-F238E27FC236}">
                  <a16:creationId xmlns:a16="http://schemas.microsoft.com/office/drawing/2014/main" id="{E37DA55C-BF74-BB71-012E-DC444367459A}"/>
                </a:ext>
              </a:extLst>
            </p:cNvPr>
            <p:cNvSpPr/>
            <p:nvPr/>
          </p:nvSpPr>
          <p:spPr>
            <a:xfrm flipV="1">
              <a:off x="4929052" y="1781508"/>
              <a:ext cx="928187" cy="41067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37" name="Picture 36">
              <a:extLst>
                <a:ext uri="{FF2B5EF4-FFF2-40B4-BE49-F238E27FC236}">
                  <a16:creationId xmlns:a16="http://schemas.microsoft.com/office/drawing/2014/main" id="{1111366C-3B1A-3D21-D9DD-CB08BF76947F}"/>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095827" y="1806684"/>
              <a:ext cx="404101" cy="539518"/>
            </a:xfrm>
            <a:prstGeom prst="rect">
              <a:avLst/>
            </a:prstGeom>
          </p:spPr>
        </p:pic>
        <p:pic>
          <p:nvPicPr>
            <p:cNvPr id="38" name="Picture 37">
              <a:extLst>
                <a:ext uri="{FF2B5EF4-FFF2-40B4-BE49-F238E27FC236}">
                  <a16:creationId xmlns:a16="http://schemas.microsoft.com/office/drawing/2014/main" id="{9067FEA1-1DFA-FD45-9C99-336336038C8B}"/>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399388" y="1895349"/>
              <a:ext cx="307598" cy="410676"/>
            </a:xfrm>
            <a:prstGeom prst="rect">
              <a:avLst/>
            </a:prstGeom>
          </p:spPr>
        </p:pic>
        <p:sp>
          <p:nvSpPr>
            <p:cNvPr id="39" name="TextBox 38">
              <a:extLst>
                <a:ext uri="{FF2B5EF4-FFF2-40B4-BE49-F238E27FC236}">
                  <a16:creationId xmlns:a16="http://schemas.microsoft.com/office/drawing/2014/main" id="{1892135B-FE62-0165-B38A-AB1BAC2E836B}"/>
                </a:ext>
              </a:extLst>
            </p:cNvPr>
            <p:cNvSpPr txBox="1"/>
            <p:nvPr/>
          </p:nvSpPr>
          <p:spPr>
            <a:xfrm>
              <a:off x="4784220" y="1491898"/>
              <a:ext cx="1200711" cy="222396"/>
            </a:xfrm>
            <a:prstGeom prst="rect">
              <a:avLst/>
            </a:prstGeom>
            <a:noFill/>
          </p:spPr>
          <p:txBody>
            <a:bodyPr wrap="square" rtlCol="0">
              <a:spAutoFit/>
            </a:bodyPr>
            <a:lstStyle/>
            <a:p>
              <a:r>
                <a:rPr lang="en-AU" sz="1100" dirty="0"/>
                <a:t>Sell fatter herd</a:t>
              </a:r>
            </a:p>
          </p:txBody>
        </p:sp>
        <p:pic>
          <p:nvPicPr>
            <p:cNvPr id="40" name="Picture 6" descr="Digital Certificate Icon Vector Images (over 8,400)">
              <a:extLst>
                <a:ext uri="{FF2B5EF4-FFF2-40B4-BE49-F238E27FC236}">
                  <a16:creationId xmlns:a16="http://schemas.microsoft.com/office/drawing/2014/main" id="{42A6E9DD-4D79-34A6-704B-70294424B6BD}"/>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61749" y="5105961"/>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4D242EE-3AA5-8D4E-F209-DE26CFE1D5F9}"/>
                </a:ext>
              </a:extLst>
            </p:cNvPr>
            <p:cNvSpPr txBox="1"/>
            <p:nvPr/>
          </p:nvSpPr>
          <p:spPr>
            <a:xfrm>
              <a:off x="5014575" y="5130772"/>
              <a:ext cx="774707" cy="313972"/>
            </a:xfrm>
            <a:prstGeom prst="rect">
              <a:avLst/>
            </a:prstGeom>
            <a:noFill/>
          </p:spPr>
          <p:txBody>
            <a:bodyPr wrap="square" rtlCol="0">
              <a:spAutoFit/>
            </a:bodyPr>
            <a:lstStyle/>
            <a:p>
              <a:r>
                <a:rPr lang="en-AU" sz="900"/>
                <a:t>Livestock Passport</a:t>
              </a:r>
            </a:p>
          </p:txBody>
        </p:sp>
        <p:pic>
          <p:nvPicPr>
            <p:cNvPr id="42" name="Picture 6" descr="Digital Certificate Icon Vector Images (over 8,400)">
              <a:extLst>
                <a:ext uri="{FF2B5EF4-FFF2-40B4-BE49-F238E27FC236}">
                  <a16:creationId xmlns:a16="http://schemas.microsoft.com/office/drawing/2014/main" id="{1CDE5071-FA52-D3A1-4863-FB2C0DFD6857}"/>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61749" y="4557861"/>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E830102C-7858-14FD-076A-319B629BA23A}"/>
                </a:ext>
              </a:extLst>
            </p:cNvPr>
            <p:cNvSpPr txBox="1"/>
            <p:nvPr/>
          </p:nvSpPr>
          <p:spPr>
            <a:xfrm>
              <a:off x="4998053" y="4615300"/>
              <a:ext cx="774707" cy="196232"/>
            </a:xfrm>
            <a:prstGeom prst="rect">
              <a:avLst/>
            </a:prstGeom>
            <a:noFill/>
          </p:spPr>
          <p:txBody>
            <a:bodyPr wrap="square" rtlCol="0">
              <a:spAutoFit/>
            </a:bodyPr>
            <a:lstStyle/>
            <a:p>
              <a:r>
                <a:rPr lang="en-AU" sz="900" dirty="0"/>
                <a:t>Sale Event</a:t>
              </a:r>
            </a:p>
          </p:txBody>
        </p:sp>
        <p:pic>
          <p:nvPicPr>
            <p:cNvPr id="44" name="Picture 6" descr="Digital Certificate Icon Vector Images (over 8,400)">
              <a:extLst>
                <a:ext uri="{FF2B5EF4-FFF2-40B4-BE49-F238E27FC236}">
                  <a16:creationId xmlns:a16="http://schemas.microsoft.com/office/drawing/2014/main" id="{64FCDF7C-4521-917F-1E3B-50492092F6B3}"/>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26725" y="3977557"/>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3D55A71A-0F96-39A3-04D9-EF8D13DABAAC}"/>
                </a:ext>
              </a:extLst>
            </p:cNvPr>
            <p:cNvSpPr txBox="1"/>
            <p:nvPr/>
          </p:nvSpPr>
          <p:spPr>
            <a:xfrm>
              <a:off x="5903626" y="4003397"/>
              <a:ext cx="832376" cy="313972"/>
            </a:xfrm>
            <a:prstGeom prst="rect">
              <a:avLst/>
            </a:prstGeom>
            <a:noFill/>
          </p:spPr>
          <p:txBody>
            <a:bodyPr wrap="square" rtlCol="0">
              <a:spAutoFit/>
            </a:bodyPr>
            <a:lstStyle/>
            <a:p>
              <a:r>
                <a:rPr lang="en-AU" sz="900" dirty="0"/>
                <a:t>Processing Event</a:t>
              </a:r>
            </a:p>
          </p:txBody>
        </p:sp>
        <p:pic>
          <p:nvPicPr>
            <p:cNvPr id="46" name="Picture 6" descr="Digital Certificate Icon Vector Images (over 8,400)">
              <a:extLst>
                <a:ext uri="{FF2B5EF4-FFF2-40B4-BE49-F238E27FC236}">
                  <a16:creationId xmlns:a16="http://schemas.microsoft.com/office/drawing/2014/main" id="{18B2BBAB-57AB-F4BF-C678-A1AA04916BEB}"/>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16866" y="5064916"/>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FCD45431-318B-A8A4-A55F-FC69553962E6}"/>
                </a:ext>
              </a:extLst>
            </p:cNvPr>
            <p:cNvSpPr txBox="1"/>
            <p:nvPr/>
          </p:nvSpPr>
          <p:spPr>
            <a:xfrm>
              <a:off x="5932641" y="5086191"/>
              <a:ext cx="774707" cy="313972"/>
            </a:xfrm>
            <a:prstGeom prst="rect">
              <a:avLst/>
            </a:prstGeom>
            <a:noFill/>
          </p:spPr>
          <p:txBody>
            <a:bodyPr wrap="square" rtlCol="0">
              <a:spAutoFit/>
            </a:bodyPr>
            <a:lstStyle/>
            <a:p>
              <a:r>
                <a:rPr lang="en-AU" sz="900"/>
                <a:t>Product Passport</a:t>
              </a:r>
            </a:p>
          </p:txBody>
        </p:sp>
        <p:pic>
          <p:nvPicPr>
            <p:cNvPr id="48" name="Picture 6" descr="Digital Certificate Icon Vector Images (over 8,400)">
              <a:extLst>
                <a:ext uri="{FF2B5EF4-FFF2-40B4-BE49-F238E27FC236}">
                  <a16:creationId xmlns:a16="http://schemas.microsoft.com/office/drawing/2014/main" id="{CCD5CA04-FF0B-6FFE-8AC6-A4EBAFD57926}"/>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71608" y="401860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A3B656EE-B3E4-8B2B-631D-E3F99F364C6D}"/>
                </a:ext>
              </a:extLst>
            </p:cNvPr>
            <p:cNvSpPr txBox="1"/>
            <p:nvPr/>
          </p:nvSpPr>
          <p:spPr>
            <a:xfrm>
              <a:off x="5023524" y="4104239"/>
              <a:ext cx="514161" cy="313972"/>
            </a:xfrm>
            <a:prstGeom prst="rect">
              <a:avLst/>
            </a:prstGeom>
            <a:noFill/>
          </p:spPr>
          <p:txBody>
            <a:bodyPr wrap="square" rtlCol="0">
              <a:spAutoFit/>
            </a:bodyPr>
            <a:lstStyle/>
            <a:p>
              <a:r>
                <a:rPr lang="en-AU" sz="900" dirty="0"/>
                <a:t>Feeding Event</a:t>
              </a:r>
            </a:p>
          </p:txBody>
        </p:sp>
        <p:pic>
          <p:nvPicPr>
            <p:cNvPr id="50" name="Picture 6" descr="Digital Certificate Icon Vector Images (over 8,400)">
              <a:extLst>
                <a:ext uri="{FF2B5EF4-FFF2-40B4-BE49-F238E27FC236}">
                  <a16:creationId xmlns:a16="http://schemas.microsoft.com/office/drawing/2014/main" id="{100FD1CA-A102-2DEA-20C9-2A29BDEA9DAC}"/>
                </a:ext>
              </a:extLst>
            </p:cNvPr>
            <p:cNvPicPr>
              <a:picLocks noChangeAspect="1" noChangeArrowheads="1"/>
            </p:cNvPicPr>
            <p:nvPr/>
          </p:nvPicPr>
          <p:blipFill>
            <a:blip r:embed="rId14"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89730" y="4425649"/>
              <a:ext cx="368733" cy="45015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5982451-6D9A-118D-3D7B-EDA169C036D2}"/>
                </a:ext>
              </a:extLst>
            </p:cNvPr>
            <p:cNvSpPr txBox="1"/>
            <p:nvPr/>
          </p:nvSpPr>
          <p:spPr>
            <a:xfrm>
              <a:off x="1442732" y="4425650"/>
              <a:ext cx="774707" cy="431711"/>
            </a:xfrm>
            <a:prstGeom prst="rect">
              <a:avLst/>
            </a:prstGeom>
            <a:noFill/>
          </p:spPr>
          <p:txBody>
            <a:bodyPr wrap="square" rtlCol="0">
              <a:spAutoFit/>
            </a:bodyPr>
            <a:lstStyle/>
            <a:p>
              <a:r>
                <a:rPr lang="en-AU" sz="900" dirty="0"/>
                <a:t>Deforestation Credential</a:t>
              </a:r>
            </a:p>
            <a:p>
              <a:r>
                <a:rPr lang="en-AU" sz="900" dirty="0"/>
                <a:t>(grain farm)</a:t>
              </a:r>
            </a:p>
          </p:txBody>
        </p:sp>
        <p:sp>
          <p:nvSpPr>
            <p:cNvPr id="52" name="Freeform 51">
              <a:extLst>
                <a:ext uri="{FF2B5EF4-FFF2-40B4-BE49-F238E27FC236}">
                  <a16:creationId xmlns:a16="http://schemas.microsoft.com/office/drawing/2014/main" id="{51B8C358-9BD9-4204-5CCC-81B887589A33}"/>
                </a:ext>
              </a:extLst>
            </p:cNvPr>
            <p:cNvSpPr/>
            <p:nvPr/>
          </p:nvSpPr>
          <p:spPr>
            <a:xfrm flipV="1">
              <a:off x="3200457" y="1845172"/>
              <a:ext cx="1521536" cy="473699"/>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53" name="Picture 52">
              <a:extLst>
                <a:ext uri="{FF2B5EF4-FFF2-40B4-BE49-F238E27FC236}">
                  <a16:creationId xmlns:a16="http://schemas.microsoft.com/office/drawing/2014/main" id="{41570EBE-6B2B-2AE0-5121-F0CD2506108C}"/>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500430" y="1908370"/>
              <a:ext cx="405698" cy="392304"/>
            </a:xfrm>
            <a:prstGeom prst="rect">
              <a:avLst/>
            </a:prstGeom>
          </p:spPr>
        </p:pic>
        <p:sp>
          <p:nvSpPr>
            <p:cNvPr id="54" name="TextBox 53">
              <a:extLst>
                <a:ext uri="{FF2B5EF4-FFF2-40B4-BE49-F238E27FC236}">
                  <a16:creationId xmlns:a16="http://schemas.microsoft.com/office/drawing/2014/main" id="{3804BA01-5D23-EA3F-A7FB-1AAD40742213}"/>
                </a:ext>
              </a:extLst>
            </p:cNvPr>
            <p:cNvSpPr txBox="1"/>
            <p:nvPr/>
          </p:nvSpPr>
          <p:spPr>
            <a:xfrm>
              <a:off x="3268311" y="1661332"/>
              <a:ext cx="1129033" cy="222396"/>
            </a:xfrm>
            <a:prstGeom prst="rect">
              <a:avLst/>
            </a:prstGeom>
            <a:noFill/>
          </p:spPr>
          <p:txBody>
            <a:bodyPr wrap="square" rtlCol="0">
              <a:spAutoFit/>
            </a:bodyPr>
            <a:lstStyle/>
            <a:p>
              <a:r>
                <a:rPr lang="en-AU" sz="1100" dirty="0"/>
                <a:t>Sell grain</a:t>
              </a:r>
            </a:p>
          </p:txBody>
        </p:sp>
        <p:pic>
          <p:nvPicPr>
            <p:cNvPr id="55" name="Picture 6" descr="Digital Certificate Icon Vector Images (over 8,400)">
              <a:extLst>
                <a:ext uri="{FF2B5EF4-FFF2-40B4-BE49-F238E27FC236}">
                  <a16:creationId xmlns:a16="http://schemas.microsoft.com/office/drawing/2014/main" id="{D4118C45-4AD8-E724-78D2-1179FBF63E60}"/>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2337" y="421542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60C562B7-09C0-F60B-2519-38ACDB4C3861}"/>
                </a:ext>
              </a:extLst>
            </p:cNvPr>
            <p:cNvSpPr txBox="1"/>
            <p:nvPr/>
          </p:nvSpPr>
          <p:spPr>
            <a:xfrm>
              <a:off x="3295228" y="4216326"/>
              <a:ext cx="774707" cy="196232"/>
            </a:xfrm>
            <a:prstGeom prst="rect">
              <a:avLst/>
            </a:prstGeom>
            <a:noFill/>
          </p:spPr>
          <p:txBody>
            <a:bodyPr wrap="square" rtlCol="0">
              <a:spAutoFit/>
            </a:bodyPr>
            <a:lstStyle/>
            <a:p>
              <a:r>
                <a:rPr lang="en-AU" sz="900" dirty="0"/>
                <a:t>Sale Event</a:t>
              </a:r>
            </a:p>
          </p:txBody>
        </p:sp>
        <p:pic>
          <p:nvPicPr>
            <p:cNvPr id="57" name="Picture 6" descr="Digital Certificate Icon Vector Images (over 8,400)">
              <a:extLst>
                <a:ext uri="{FF2B5EF4-FFF2-40B4-BE49-F238E27FC236}">
                  <a16:creationId xmlns:a16="http://schemas.microsoft.com/office/drawing/2014/main" id="{92EDAB22-4C0E-7B57-950E-B4F0F93DADD5}"/>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983999" y="4841117"/>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9CF9A371-7358-B784-3485-475D6E6EAA3A}"/>
                </a:ext>
              </a:extLst>
            </p:cNvPr>
            <p:cNvSpPr txBox="1"/>
            <p:nvPr/>
          </p:nvSpPr>
          <p:spPr>
            <a:xfrm>
              <a:off x="3281608" y="4863152"/>
              <a:ext cx="721496" cy="313972"/>
            </a:xfrm>
            <a:prstGeom prst="rect">
              <a:avLst/>
            </a:prstGeom>
            <a:noFill/>
          </p:spPr>
          <p:txBody>
            <a:bodyPr wrap="square" rtlCol="0">
              <a:spAutoFit/>
            </a:bodyPr>
            <a:lstStyle/>
            <a:p>
              <a:r>
                <a:rPr lang="en-AU" sz="900" dirty="0"/>
                <a:t>Grain Passport</a:t>
              </a:r>
            </a:p>
          </p:txBody>
        </p:sp>
        <p:pic>
          <p:nvPicPr>
            <p:cNvPr id="59" name="Picture 6" descr="Digital Certificate Icon Vector Images (over 8,400)">
              <a:extLst>
                <a:ext uri="{FF2B5EF4-FFF2-40B4-BE49-F238E27FC236}">
                  <a16:creationId xmlns:a16="http://schemas.microsoft.com/office/drawing/2014/main" id="{C660CA2C-0A06-306B-7BC3-3F793642E276}"/>
                </a:ext>
              </a:extLst>
            </p:cNvPr>
            <p:cNvPicPr>
              <a:picLocks noChangeAspect="1" noChangeArrowheads="1"/>
            </p:cNvPicPr>
            <p:nvPr/>
          </p:nvPicPr>
          <p:blipFill>
            <a:blip r:embed="rId14"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213691" y="3869494"/>
              <a:ext cx="368733" cy="450159"/>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7FF460B0-C4BC-4C87-7FCC-43FF99B1A4C7}"/>
                </a:ext>
              </a:extLst>
            </p:cNvPr>
            <p:cNvSpPr txBox="1"/>
            <p:nvPr/>
          </p:nvSpPr>
          <p:spPr>
            <a:xfrm>
              <a:off x="1466693" y="3869495"/>
              <a:ext cx="774707" cy="431711"/>
            </a:xfrm>
            <a:prstGeom prst="rect">
              <a:avLst/>
            </a:prstGeom>
            <a:noFill/>
          </p:spPr>
          <p:txBody>
            <a:bodyPr wrap="square" rtlCol="0">
              <a:spAutoFit/>
            </a:bodyPr>
            <a:lstStyle/>
            <a:p>
              <a:r>
                <a:rPr lang="en-AU" sz="900" dirty="0"/>
                <a:t>Deforestation Credential</a:t>
              </a:r>
            </a:p>
            <a:p>
              <a:r>
                <a:rPr lang="en-AU" sz="900" dirty="0"/>
                <a:t>(cattle farm)</a:t>
              </a:r>
            </a:p>
          </p:txBody>
        </p:sp>
        <p:sp>
          <p:nvSpPr>
            <p:cNvPr id="61" name="Freeform 60">
              <a:extLst>
                <a:ext uri="{FF2B5EF4-FFF2-40B4-BE49-F238E27FC236}">
                  <a16:creationId xmlns:a16="http://schemas.microsoft.com/office/drawing/2014/main" id="{038A3BFB-3B6B-20D2-787A-6503982369D1}"/>
                </a:ext>
              </a:extLst>
            </p:cNvPr>
            <p:cNvSpPr/>
            <p:nvPr/>
          </p:nvSpPr>
          <p:spPr>
            <a:xfrm flipV="1">
              <a:off x="2416679" y="1548698"/>
              <a:ext cx="2393533" cy="68782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62" name="Picture 61">
              <a:extLst>
                <a:ext uri="{FF2B5EF4-FFF2-40B4-BE49-F238E27FC236}">
                  <a16:creationId xmlns:a16="http://schemas.microsoft.com/office/drawing/2014/main" id="{579F64C5-AE55-C0F8-1A5A-693CCDC3CE45}"/>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2272155" y="1688657"/>
              <a:ext cx="381257" cy="408049"/>
            </a:xfrm>
            <a:prstGeom prst="rect">
              <a:avLst/>
            </a:prstGeom>
          </p:spPr>
        </p:pic>
        <p:pic>
          <p:nvPicPr>
            <p:cNvPr id="63" name="Picture 62">
              <a:extLst>
                <a:ext uri="{FF2B5EF4-FFF2-40B4-BE49-F238E27FC236}">
                  <a16:creationId xmlns:a16="http://schemas.microsoft.com/office/drawing/2014/main" id="{57CA23CD-3F9F-A78A-4A37-BCD372CC9E74}"/>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2829164" y="1655065"/>
              <a:ext cx="383712" cy="410676"/>
            </a:xfrm>
            <a:prstGeom prst="rect">
              <a:avLst/>
            </a:prstGeom>
          </p:spPr>
        </p:pic>
        <p:sp>
          <p:nvSpPr>
            <p:cNvPr id="64" name="TextBox 63">
              <a:extLst>
                <a:ext uri="{FF2B5EF4-FFF2-40B4-BE49-F238E27FC236}">
                  <a16:creationId xmlns:a16="http://schemas.microsoft.com/office/drawing/2014/main" id="{AA17A2E1-A22A-D897-4EF6-4561E8AAB002}"/>
                </a:ext>
              </a:extLst>
            </p:cNvPr>
            <p:cNvSpPr txBox="1"/>
            <p:nvPr/>
          </p:nvSpPr>
          <p:spPr>
            <a:xfrm>
              <a:off x="2065428" y="1506359"/>
              <a:ext cx="634313" cy="222396"/>
            </a:xfrm>
            <a:prstGeom prst="rect">
              <a:avLst/>
            </a:prstGeom>
            <a:noFill/>
          </p:spPr>
          <p:txBody>
            <a:bodyPr wrap="none" rtlCol="0">
              <a:spAutoFit/>
            </a:bodyPr>
            <a:lstStyle/>
            <a:p>
              <a:r>
                <a:rPr lang="en-AU" sz="1100" dirty="0"/>
                <a:t>Sell herd</a:t>
              </a:r>
            </a:p>
          </p:txBody>
        </p:sp>
        <p:pic>
          <p:nvPicPr>
            <p:cNvPr id="65" name="Picture 6" descr="Digital Certificate Icon Vector Images (over 8,400)">
              <a:extLst>
                <a:ext uri="{FF2B5EF4-FFF2-40B4-BE49-F238E27FC236}">
                  <a16:creationId xmlns:a16="http://schemas.microsoft.com/office/drawing/2014/main" id="{DDF0154E-B37B-3E62-1941-EDA20C3C29AC}"/>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67849" y="401505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C30F2EE7-9A69-0864-C0B0-10F826834A83}"/>
                </a:ext>
              </a:extLst>
            </p:cNvPr>
            <p:cNvSpPr txBox="1"/>
            <p:nvPr/>
          </p:nvSpPr>
          <p:spPr>
            <a:xfrm>
              <a:off x="2460741" y="4015956"/>
              <a:ext cx="774707" cy="313972"/>
            </a:xfrm>
            <a:prstGeom prst="rect">
              <a:avLst/>
            </a:prstGeom>
            <a:noFill/>
          </p:spPr>
          <p:txBody>
            <a:bodyPr wrap="square" rtlCol="0">
              <a:spAutoFit/>
            </a:bodyPr>
            <a:lstStyle/>
            <a:p>
              <a:r>
                <a:rPr lang="en-AU" sz="900" dirty="0"/>
                <a:t>Movement Event</a:t>
              </a:r>
            </a:p>
          </p:txBody>
        </p:sp>
        <p:pic>
          <p:nvPicPr>
            <p:cNvPr id="67" name="Picture 6" descr="Digital Certificate Icon Vector Images (over 8,400)">
              <a:extLst>
                <a:ext uri="{FF2B5EF4-FFF2-40B4-BE49-F238E27FC236}">
                  <a16:creationId xmlns:a16="http://schemas.microsoft.com/office/drawing/2014/main" id="{3DDD4FE9-A9A7-3713-6603-5402AE3C7D35}"/>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49511" y="4640748"/>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A67B829D-2F6D-C450-89BD-9A79C00E6ED8}"/>
                </a:ext>
              </a:extLst>
            </p:cNvPr>
            <p:cNvSpPr txBox="1"/>
            <p:nvPr/>
          </p:nvSpPr>
          <p:spPr>
            <a:xfrm>
              <a:off x="2447121" y="4662782"/>
              <a:ext cx="774707" cy="313972"/>
            </a:xfrm>
            <a:prstGeom prst="rect">
              <a:avLst/>
            </a:prstGeom>
            <a:noFill/>
          </p:spPr>
          <p:txBody>
            <a:bodyPr wrap="square" rtlCol="0">
              <a:spAutoFit/>
            </a:bodyPr>
            <a:lstStyle/>
            <a:p>
              <a:r>
                <a:rPr lang="en-AU" sz="900"/>
                <a:t>Livestock Passport</a:t>
              </a:r>
            </a:p>
          </p:txBody>
        </p:sp>
        <p:pic>
          <p:nvPicPr>
            <p:cNvPr id="69" name="Picture 68" descr="A red and white piece of meat&#10;&#10;Description automatically generated">
              <a:extLst>
                <a:ext uri="{FF2B5EF4-FFF2-40B4-BE49-F238E27FC236}">
                  <a16:creationId xmlns:a16="http://schemas.microsoft.com/office/drawing/2014/main" id="{F32298F1-ECBA-E160-FF42-43FC31D0095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54170" y="3268880"/>
              <a:ext cx="458023" cy="459081"/>
            </a:xfrm>
            <a:prstGeom prst="rect">
              <a:avLst/>
            </a:prstGeom>
          </p:spPr>
        </p:pic>
        <p:pic>
          <p:nvPicPr>
            <p:cNvPr id="70" name="Picture 69" descr="A white cow on a blue circle&#10;&#10;Description automatically generated">
              <a:extLst>
                <a:ext uri="{FF2B5EF4-FFF2-40B4-BE49-F238E27FC236}">
                  <a16:creationId xmlns:a16="http://schemas.microsoft.com/office/drawing/2014/main" id="{24DC2AEE-FE82-1436-A312-DE251C546B79}"/>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4434003" y="3232982"/>
              <a:ext cx="551997" cy="553272"/>
            </a:xfrm>
            <a:prstGeom prst="rect">
              <a:avLst/>
            </a:prstGeom>
          </p:spPr>
        </p:pic>
        <p:pic>
          <p:nvPicPr>
            <p:cNvPr id="71" name="Picture 70" descr="A wheat ears on a black background&#10;&#10;Description automatically generated">
              <a:extLst>
                <a:ext uri="{FF2B5EF4-FFF2-40B4-BE49-F238E27FC236}">
                  <a16:creationId xmlns:a16="http://schemas.microsoft.com/office/drawing/2014/main" id="{4B201345-F100-C932-888B-9A70C67D8AA5}"/>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021020" y="3248933"/>
              <a:ext cx="551998" cy="553273"/>
            </a:xfrm>
            <a:prstGeom prst="rect">
              <a:avLst/>
            </a:prstGeom>
          </p:spPr>
        </p:pic>
        <p:pic>
          <p:nvPicPr>
            <p:cNvPr id="72" name="Picture 71" descr="A cow in a circle&#10;&#10;Description automatically generated">
              <a:extLst>
                <a:ext uri="{FF2B5EF4-FFF2-40B4-BE49-F238E27FC236}">
                  <a16:creationId xmlns:a16="http://schemas.microsoft.com/office/drawing/2014/main" id="{83279860-FB8B-DE18-CDD4-898734877159}"/>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1954510" y="3242189"/>
              <a:ext cx="464547" cy="465621"/>
            </a:xfrm>
            <a:prstGeom prst="rect">
              <a:avLst/>
            </a:prstGeom>
          </p:spPr>
        </p:pic>
        <p:sp>
          <p:nvSpPr>
            <p:cNvPr id="73" name="TextBox 72">
              <a:extLst>
                <a:ext uri="{FF2B5EF4-FFF2-40B4-BE49-F238E27FC236}">
                  <a16:creationId xmlns:a16="http://schemas.microsoft.com/office/drawing/2014/main" id="{52296B21-0B34-F81C-FFF7-27CBD5F3979D}"/>
                </a:ext>
              </a:extLst>
            </p:cNvPr>
            <p:cNvSpPr txBox="1"/>
            <p:nvPr/>
          </p:nvSpPr>
          <p:spPr>
            <a:xfrm>
              <a:off x="2217440" y="3263399"/>
              <a:ext cx="955594" cy="366300"/>
            </a:xfrm>
            <a:prstGeom prst="rect">
              <a:avLst/>
            </a:prstGeom>
            <a:noFill/>
          </p:spPr>
          <p:txBody>
            <a:bodyPr wrap="square" rtlCol="0">
              <a:spAutoFit/>
            </a:bodyPr>
            <a:lstStyle/>
            <a:p>
              <a:pPr algn="ctr"/>
              <a:r>
                <a:rPr lang="en-AU" sz="1100" b="1" dirty="0"/>
                <a:t>Wagyu Wonder</a:t>
              </a:r>
            </a:p>
          </p:txBody>
        </p:sp>
        <p:sp>
          <p:nvSpPr>
            <p:cNvPr id="74" name="TextBox 73">
              <a:extLst>
                <a:ext uri="{FF2B5EF4-FFF2-40B4-BE49-F238E27FC236}">
                  <a16:creationId xmlns:a16="http://schemas.microsoft.com/office/drawing/2014/main" id="{8D05E430-D186-F6DD-F356-22B6B65F6A16}"/>
                </a:ext>
              </a:extLst>
            </p:cNvPr>
            <p:cNvSpPr txBox="1"/>
            <p:nvPr/>
          </p:nvSpPr>
          <p:spPr>
            <a:xfrm>
              <a:off x="3483294" y="3296127"/>
              <a:ext cx="703348" cy="366300"/>
            </a:xfrm>
            <a:prstGeom prst="rect">
              <a:avLst/>
            </a:prstGeom>
            <a:noFill/>
          </p:spPr>
          <p:txBody>
            <a:bodyPr wrap="square" rtlCol="0">
              <a:spAutoFit/>
            </a:bodyPr>
            <a:lstStyle/>
            <a:p>
              <a:r>
                <a:rPr lang="en-AU" sz="1100" b="1" dirty="0"/>
                <a:t>Golden Grains</a:t>
              </a:r>
            </a:p>
          </p:txBody>
        </p:sp>
        <p:sp>
          <p:nvSpPr>
            <p:cNvPr id="75" name="TextBox 74">
              <a:extLst>
                <a:ext uri="{FF2B5EF4-FFF2-40B4-BE49-F238E27FC236}">
                  <a16:creationId xmlns:a16="http://schemas.microsoft.com/office/drawing/2014/main" id="{E8174FD8-4BAB-77C2-475B-AC8B2EC22669}"/>
                </a:ext>
              </a:extLst>
            </p:cNvPr>
            <p:cNvSpPr txBox="1"/>
            <p:nvPr/>
          </p:nvSpPr>
          <p:spPr>
            <a:xfrm>
              <a:off x="4930482" y="3295241"/>
              <a:ext cx="787548" cy="366300"/>
            </a:xfrm>
            <a:prstGeom prst="rect">
              <a:avLst/>
            </a:prstGeom>
            <a:noFill/>
          </p:spPr>
          <p:txBody>
            <a:bodyPr wrap="square" rtlCol="0">
              <a:spAutoFit/>
            </a:bodyPr>
            <a:lstStyle/>
            <a:p>
              <a:r>
                <a:rPr lang="en-AU" sz="1100" b="1" dirty="0"/>
                <a:t>Fabulous Feeders</a:t>
              </a:r>
            </a:p>
          </p:txBody>
        </p:sp>
        <p:sp>
          <p:nvSpPr>
            <p:cNvPr id="76" name="TextBox 75">
              <a:extLst>
                <a:ext uri="{FF2B5EF4-FFF2-40B4-BE49-F238E27FC236}">
                  <a16:creationId xmlns:a16="http://schemas.microsoft.com/office/drawing/2014/main" id="{3DC2954B-4816-1416-D049-13759FC03EAC}"/>
                </a:ext>
              </a:extLst>
            </p:cNvPr>
            <p:cNvSpPr txBox="1"/>
            <p:nvPr/>
          </p:nvSpPr>
          <p:spPr>
            <a:xfrm>
              <a:off x="6194245" y="3274798"/>
              <a:ext cx="863091" cy="366300"/>
            </a:xfrm>
            <a:prstGeom prst="rect">
              <a:avLst/>
            </a:prstGeom>
            <a:noFill/>
          </p:spPr>
          <p:txBody>
            <a:bodyPr wrap="square" rtlCol="0">
              <a:spAutoFit/>
            </a:bodyPr>
            <a:lstStyle/>
            <a:p>
              <a:r>
                <a:rPr lang="en-AU" sz="1100" b="1" dirty="0"/>
                <a:t>Pete’s Meats</a:t>
              </a:r>
            </a:p>
          </p:txBody>
        </p:sp>
        <p:pic>
          <p:nvPicPr>
            <p:cNvPr id="82" name="Picture 10" descr="Bringing CERES TAGs to life with Cibo Labs data science">
              <a:extLst>
                <a:ext uri="{FF2B5EF4-FFF2-40B4-BE49-F238E27FC236}">
                  <a16:creationId xmlns:a16="http://schemas.microsoft.com/office/drawing/2014/main" id="{92F3B3AD-DD14-1FBB-0C1C-DE90AF9E1BC3}"/>
                </a:ext>
              </a:extLst>
            </p:cNvP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641157" y="3290797"/>
              <a:ext cx="1260762" cy="48848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D7096E7A-D929-601F-8B40-FBA794C1B4F8}"/>
                </a:ext>
              </a:extLst>
            </p:cNvPr>
            <p:cNvSpPr txBox="1"/>
            <p:nvPr/>
          </p:nvSpPr>
          <p:spPr>
            <a:xfrm>
              <a:off x="8483427" y="5447911"/>
              <a:ext cx="476493" cy="261643"/>
            </a:xfrm>
            <a:prstGeom prst="rect">
              <a:avLst/>
            </a:prstGeom>
            <a:noFill/>
          </p:spPr>
          <p:txBody>
            <a:bodyPr wrap="none" rtlCol="0">
              <a:spAutoFit/>
            </a:bodyPr>
            <a:lstStyle/>
            <a:p>
              <a:r>
                <a:rPr lang="en-AU" sz="1400" b="1" dirty="0"/>
                <a:t>You!</a:t>
              </a:r>
            </a:p>
          </p:txBody>
        </p:sp>
        <p:pic>
          <p:nvPicPr>
            <p:cNvPr id="84" name="Picture 2" descr="Auditor - Free professions and jobs icons">
              <a:extLst>
                <a:ext uri="{FF2B5EF4-FFF2-40B4-BE49-F238E27FC236}">
                  <a16:creationId xmlns:a16="http://schemas.microsoft.com/office/drawing/2014/main" id="{8F0A388C-A34F-FE6E-D906-214D17009640}"/>
                </a:ext>
              </a:extLst>
            </p:cNvPr>
            <p:cNvPicPr>
              <a:picLocks noChangeAspect="1" noChangeArrowheads="1"/>
            </p:cNvPicPr>
            <p:nvPr/>
          </p:nvPicPr>
          <p:blipFill>
            <a:blip r:embed="rId23" cstate="print">
              <a:extLst>
                <a:ext uri="{28A0092B-C50C-407E-A947-70E740481C1C}">
                  <a14:useLocalDpi xmlns:a14="http://schemas.microsoft.com/office/drawing/2010/main"/>
                </a:ext>
              </a:extLst>
            </a:blip>
            <a:srcRect/>
            <a:stretch>
              <a:fillRect/>
            </a:stretch>
          </p:blipFill>
          <p:spPr bwMode="auto">
            <a:xfrm>
              <a:off x="8435708" y="4673852"/>
              <a:ext cx="637127" cy="697901"/>
            </a:xfrm>
            <a:prstGeom prst="rect">
              <a:avLst/>
            </a:prstGeom>
            <a:noFill/>
            <a:extLst>
              <a:ext uri="{909E8E84-426E-40DD-AFC4-6F175D3DCCD1}">
                <a14:hiddenFill xmlns:a14="http://schemas.microsoft.com/office/drawing/2010/main">
                  <a:solidFill>
                    <a:srgbClr val="FFFFFF"/>
                  </a:solidFill>
                </a14:hiddenFill>
              </a:ext>
            </a:extLst>
          </p:spPr>
        </p:pic>
        <p:sp>
          <p:nvSpPr>
            <p:cNvPr id="86" name="Freeform 85">
              <a:extLst>
                <a:ext uri="{FF2B5EF4-FFF2-40B4-BE49-F238E27FC236}">
                  <a16:creationId xmlns:a16="http://schemas.microsoft.com/office/drawing/2014/main" id="{83322F26-3A8F-5A71-0EC2-0A7997389365}"/>
                </a:ext>
              </a:extLst>
            </p:cNvPr>
            <p:cNvSpPr/>
            <p:nvPr/>
          </p:nvSpPr>
          <p:spPr>
            <a:xfrm>
              <a:off x="7489496" y="4674080"/>
              <a:ext cx="875838" cy="394148"/>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grpSp>
          <p:nvGrpSpPr>
            <p:cNvPr id="87" name="Group 86">
              <a:extLst>
                <a:ext uri="{FF2B5EF4-FFF2-40B4-BE49-F238E27FC236}">
                  <a16:creationId xmlns:a16="http://schemas.microsoft.com/office/drawing/2014/main" id="{425C97EA-3A6B-AF70-6BAD-C39A82303009}"/>
                </a:ext>
              </a:extLst>
            </p:cNvPr>
            <p:cNvGrpSpPr/>
            <p:nvPr/>
          </p:nvGrpSpPr>
          <p:grpSpPr>
            <a:xfrm>
              <a:off x="6486146" y="4724824"/>
              <a:ext cx="997357" cy="680032"/>
              <a:chOff x="986379" y="3390900"/>
              <a:chExt cx="8229600" cy="5719412"/>
            </a:xfrm>
          </p:grpSpPr>
          <p:pic>
            <p:nvPicPr>
              <p:cNvPr id="88" name="Picture 2" descr="Meat Packaging Cost">
                <a:extLst>
                  <a:ext uri="{FF2B5EF4-FFF2-40B4-BE49-F238E27FC236}">
                    <a16:creationId xmlns:a16="http://schemas.microsoft.com/office/drawing/2014/main" id="{CD73EFEE-5780-FAEE-A3D4-F86038B1926F}"/>
                  </a:ext>
                </a:extLst>
              </p:cNvPr>
              <p:cNvPicPr>
                <a:picLocks noChangeAspect="1" noChangeArrowheads="1"/>
              </p:cNvPicPr>
              <p:nvPr/>
            </p:nvPicPr>
            <p:blipFill>
              <a:blip r:embed="rId24" cstate="print">
                <a:extLst>
                  <a:ext uri="{28A0092B-C50C-407E-A947-70E740481C1C}">
                    <a14:useLocalDpi xmlns:a14="http://schemas.microsoft.com/office/drawing/2010/main"/>
                  </a:ext>
                </a:extLst>
              </a:blip>
              <a:srcRect/>
              <a:stretch>
                <a:fillRect/>
              </a:stretch>
            </p:blipFill>
            <p:spPr bwMode="auto">
              <a:xfrm>
                <a:off x="986379" y="3390900"/>
                <a:ext cx="8229600" cy="571941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descr="A close-up of a bar code&#10;&#10;Description automatically generated">
                <a:extLst>
                  <a:ext uri="{FF2B5EF4-FFF2-40B4-BE49-F238E27FC236}">
                    <a16:creationId xmlns:a16="http://schemas.microsoft.com/office/drawing/2014/main" id="{4FDBD977-75F7-F0BE-D0D5-28DAEF8263BC}"/>
                  </a:ext>
                </a:extLst>
              </p:cNvPr>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6298525" y="6804888"/>
                <a:ext cx="1820618" cy="1397765"/>
              </a:xfrm>
              <a:prstGeom prst="rect">
                <a:avLst/>
              </a:prstGeom>
            </p:spPr>
          </p:pic>
        </p:grpSp>
        <p:sp>
          <p:nvSpPr>
            <p:cNvPr id="91" name="TextBox 90">
              <a:extLst>
                <a:ext uri="{FF2B5EF4-FFF2-40B4-BE49-F238E27FC236}">
                  <a16:creationId xmlns:a16="http://schemas.microsoft.com/office/drawing/2014/main" id="{9E351C75-B696-3691-5456-AD25BAE73601}"/>
                </a:ext>
              </a:extLst>
            </p:cNvPr>
            <p:cNvSpPr txBox="1"/>
            <p:nvPr/>
          </p:nvSpPr>
          <p:spPr>
            <a:xfrm>
              <a:off x="9580838" y="1614120"/>
              <a:ext cx="1345549" cy="654107"/>
            </a:xfrm>
            <a:prstGeom prst="rect">
              <a:avLst/>
            </a:prstGeom>
            <a:noFill/>
          </p:spPr>
          <p:txBody>
            <a:bodyPr wrap="square" rtlCol="0">
              <a:spAutoFit/>
            </a:bodyPr>
            <a:lstStyle/>
            <a:p>
              <a:r>
                <a:rPr lang="en-AU" sz="1100" b="1" dirty="0">
                  <a:solidFill>
                    <a:srgbClr val="FF0000"/>
                  </a:solidFill>
                </a:rPr>
                <a:t>Take out your phones and scan this QR to get the sample link resolver app.</a:t>
              </a:r>
            </a:p>
          </p:txBody>
        </p:sp>
        <p:pic>
          <p:nvPicPr>
            <p:cNvPr id="93" name="Picture 92" descr="A qr code on a white background&#10;&#10;Description automatically generated">
              <a:extLst>
                <a:ext uri="{FF2B5EF4-FFF2-40B4-BE49-F238E27FC236}">
                  <a16:creationId xmlns:a16="http://schemas.microsoft.com/office/drawing/2014/main" id="{34B28457-F1FB-3013-1E94-3D9714A6D171}"/>
                </a:ext>
              </a:extLst>
            </p:cNvPr>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8162090" y="1471683"/>
              <a:ext cx="1285133" cy="1285133"/>
            </a:xfrm>
            <a:prstGeom prst="rect">
              <a:avLst/>
            </a:prstGeom>
          </p:spPr>
        </p:pic>
        <p:sp>
          <p:nvSpPr>
            <p:cNvPr id="94" name="TextBox 93">
              <a:extLst>
                <a:ext uri="{FF2B5EF4-FFF2-40B4-BE49-F238E27FC236}">
                  <a16:creationId xmlns:a16="http://schemas.microsoft.com/office/drawing/2014/main" id="{F0935AA0-FD42-98CD-96D2-680CC075D648}"/>
                </a:ext>
              </a:extLst>
            </p:cNvPr>
            <p:cNvSpPr txBox="1"/>
            <p:nvPr/>
          </p:nvSpPr>
          <p:spPr>
            <a:xfrm>
              <a:off x="9637736" y="3274798"/>
              <a:ext cx="1329194" cy="654107"/>
            </a:xfrm>
            <a:prstGeom prst="rect">
              <a:avLst/>
            </a:prstGeom>
            <a:noFill/>
          </p:spPr>
          <p:txBody>
            <a:bodyPr wrap="square" rtlCol="0">
              <a:spAutoFit/>
            </a:bodyPr>
            <a:lstStyle/>
            <a:p>
              <a:r>
                <a:rPr lang="en-AU" sz="1100" b="1" dirty="0">
                  <a:solidFill>
                    <a:srgbClr val="FF0000"/>
                  </a:solidFill>
                </a:rPr>
                <a:t>Then scan this GTIN barcode on the meat product and follow the linked data trail</a:t>
              </a:r>
            </a:p>
          </p:txBody>
        </p:sp>
        <p:sp>
          <p:nvSpPr>
            <p:cNvPr id="95" name="Freeform 94">
              <a:extLst>
                <a:ext uri="{FF2B5EF4-FFF2-40B4-BE49-F238E27FC236}">
                  <a16:creationId xmlns:a16="http://schemas.microsoft.com/office/drawing/2014/main" id="{C7CB8557-74B0-9030-1EE3-46679EF6B8D1}"/>
                </a:ext>
              </a:extLst>
            </p:cNvPr>
            <p:cNvSpPr/>
            <p:nvPr/>
          </p:nvSpPr>
          <p:spPr>
            <a:xfrm>
              <a:off x="5846046" y="5016168"/>
              <a:ext cx="672180" cy="177816"/>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6" name="Freeform 95">
              <a:extLst>
                <a:ext uri="{FF2B5EF4-FFF2-40B4-BE49-F238E27FC236}">
                  <a16:creationId xmlns:a16="http://schemas.microsoft.com/office/drawing/2014/main" id="{63D49F31-394C-3A75-686D-8D08DE52B93E}"/>
                </a:ext>
              </a:extLst>
            </p:cNvPr>
            <p:cNvSpPr/>
            <p:nvPr/>
          </p:nvSpPr>
          <p:spPr>
            <a:xfrm rot="3667340" flipV="1">
              <a:off x="5235460" y="4550417"/>
              <a:ext cx="820680" cy="665782"/>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7" name="Freeform 96">
              <a:extLst>
                <a:ext uri="{FF2B5EF4-FFF2-40B4-BE49-F238E27FC236}">
                  <a16:creationId xmlns:a16="http://schemas.microsoft.com/office/drawing/2014/main" id="{E3F16EDE-2A6D-E104-1D39-BF20B8E7D1B0}"/>
                </a:ext>
              </a:extLst>
            </p:cNvPr>
            <p:cNvSpPr/>
            <p:nvPr/>
          </p:nvSpPr>
          <p:spPr>
            <a:xfrm rot="20701123">
              <a:off x="4856144" y="4287348"/>
              <a:ext cx="966517" cy="825577"/>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8" name="Freeform 97">
              <a:extLst>
                <a:ext uri="{FF2B5EF4-FFF2-40B4-BE49-F238E27FC236}">
                  <a16:creationId xmlns:a16="http://schemas.microsoft.com/office/drawing/2014/main" id="{55CCB8FF-23D8-7AB0-AA05-3099258E2D40}"/>
                </a:ext>
              </a:extLst>
            </p:cNvPr>
            <p:cNvSpPr/>
            <p:nvPr/>
          </p:nvSpPr>
          <p:spPr>
            <a:xfrm rot="2548453">
              <a:off x="2553478" y="4179072"/>
              <a:ext cx="2267302" cy="922958"/>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9" name="Freeform 98">
              <a:extLst>
                <a:ext uri="{FF2B5EF4-FFF2-40B4-BE49-F238E27FC236}">
                  <a16:creationId xmlns:a16="http://schemas.microsoft.com/office/drawing/2014/main" id="{0E3C5D9A-8A73-CC2E-C2AA-9A0C8F9FAC5A}"/>
                </a:ext>
              </a:extLst>
            </p:cNvPr>
            <p:cNvSpPr/>
            <p:nvPr/>
          </p:nvSpPr>
          <p:spPr>
            <a:xfrm rot="7618661" flipH="1" flipV="1">
              <a:off x="1981263" y="4379945"/>
              <a:ext cx="328038" cy="396415"/>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100" name="Freeform 99">
              <a:extLst>
                <a:ext uri="{FF2B5EF4-FFF2-40B4-BE49-F238E27FC236}">
                  <a16:creationId xmlns:a16="http://schemas.microsoft.com/office/drawing/2014/main" id="{353B2CBC-7092-9038-6A51-8E4659B1B891}"/>
                </a:ext>
              </a:extLst>
            </p:cNvPr>
            <p:cNvSpPr/>
            <p:nvPr/>
          </p:nvSpPr>
          <p:spPr>
            <a:xfrm rot="1761864" flipV="1">
              <a:off x="1232729" y="4557116"/>
              <a:ext cx="1055000" cy="330046"/>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101" name="Oval 100">
              <a:extLst>
                <a:ext uri="{FF2B5EF4-FFF2-40B4-BE49-F238E27FC236}">
                  <a16:creationId xmlns:a16="http://schemas.microsoft.com/office/drawing/2014/main" id="{37FD26CA-F31B-0EA5-9589-C6958A0AE57D}"/>
                </a:ext>
              </a:extLst>
            </p:cNvPr>
            <p:cNvSpPr/>
            <p:nvPr/>
          </p:nvSpPr>
          <p:spPr>
            <a:xfrm>
              <a:off x="7853284" y="4578152"/>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1</a:t>
              </a:r>
            </a:p>
          </p:txBody>
        </p:sp>
        <p:sp>
          <p:nvSpPr>
            <p:cNvPr id="102" name="Oval 101">
              <a:extLst>
                <a:ext uri="{FF2B5EF4-FFF2-40B4-BE49-F238E27FC236}">
                  <a16:creationId xmlns:a16="http://schemas.microsoft.com/office/drawing/2014/main" id="{AE1746A4-E8A7-3A66-004A-32A9B8437C03}"/>
                </a:ext>
              </a:extLst>
            </p:cNvPr>
            <p:cNvSpPr/>
            <p:nvPr/>
          </p:nvSpPr>
          <p:spPr>
            <a:xfrm>
              <a:off x="6128168" y="4859222"/>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2</a:t>
              </a:r>
            </a:p>
          </p:txBody>
        </p:sp>
        <p:sp>
          <p:nvSpPr>
            <p:cNvPr id="103" name="Oval 102">
              <a:extLst>
                <a:ext uri="{FF2B5EF4-FFF2-40B4-BE49-F238E27FC236}">
                  <a16:creationId xmlns:a16="http://schemas.microsoft.com/office/drawing/2014/main" id="{0D15C385-A132-50B1-5FCE-B95045A6F4DB}"/>
                </a:ext>
              </a:extLst>
            </p:cNvPr>
            <p:cNvSpPr/>
            <p:nvPr/>
          </p:nvSpPr>
          <p:spPr>
            <a:xfrm>
              <a:off x="5296316" y="4881788"/>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3</a:t>
              </a:r>
            </a:p>
          </p:txBody>
        </p:sp>
        <p:sp>
          <p:nvSpPr>
            <p:cNvPr id="104" name="Oval 103">
              <a:extLst>
                <a:ext uri="{FF2B5EF4-FFF2-40B4-BE49-F238E27FC236}">
                  <a16:creationId xmlns:a16="http://schemas.microsoft.com/office/drawing/2014/main" id="{AB75FBA3-A64A-E331-A077-FECB7F35B7EB}"/>
                </a:ext>
              </a:extLst>
            </p:cNvPr>
            <p:cNvSpPr/>
            <p:nvPr/>
          </p:nvSpPr>
          <p:spPr>
            <a:xfrm>
              <a:off x="5142822" y="4397970"/>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4</a:t>
              </a:r>
            </a:p>
          </p:txBody>
        </p:sp>
        <p:sp>
          <p:nvSpPr>
            <p:cNvPr id="105" name="Oval 104">
              <a:extLst>
                <a:ext uri="{FF2B5EF4-FFF2-40B4-BE49-F238E27FC236}">
                  <a16:creationId xmlns:a16="http://schemas.microsoft.com/office/drawing/2014/main" id="{F55F3CB4-0288-B431-DC65-FBD8BED120E6}"/>
                </a:ext>
              </a:extLst>
            </p:cNvPr>
            <p:cNvSpPr/>
            <p:nvPr/>
          </p:nvSpPr>
          <p:spPr>
            <a:xfrm>
              <a:off x="4077013" y="4484174"/>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5</a:t>
              </a:r>
            </a:p>
          </p:txBody>
        </p:sp>
        <p:sp>
          <p:nvSpPr>
            <p:cNvPr id="106" name="Oval 105">
              <a:extLst>
                <a:ext uri="{FF2B5EF4-FFF2-40B4-BE49-F238E27FC236}">
                  <a16:creationId xmlns:a16="http://schemas.microsoft.com/office/drawing/2014/main" id="{814845F3-30E6-1206-2B77-B82CD036FE0E}"/>
                </a:ext>
              </a:extLst>
            </p:cNvPr>
            <p:cNvSpPr/>
            <p:nvPr/>
          </p:nvSpPr>
          <p:spPr>
            <a:xfrm>
              <a:off x="1935709" y="4248173"/>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6</a:t>
              </a:r>
            </a:p>
          </p:txBody>
        </p:sp>
        <p:sp>
          <p:nvSpPr>
            <p:cNvPr id="107" name="Oval 106">
              <a:extLst>
                <a:ext uri="{FF2B5EF4-FFF2-40B4-BE49-F238E27FC236}">
                  <a16:creationId xmlns:a16="http://schemas.microsoft.com/office/drawing/2014/main" id="{9118F41D-4D83-A349-B63F-71ADF87A3199}"/>
                </a:ext>
              </a:extLst>
            </p:cNvPr>
            <p:cNvSpPr/>
            <p:nvPr/>
          </p:nvSpPr>
          <p:spPr>
            <a:xfrm>
              <a:off x="1748913" y="4941788"/>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7</a:t>
              </a:r>
            </a:p>
          </p:txBody>
        </p:sp>
        <p:pic>
          <p:nvPicPr>
            <p:cNvPr id="108" name="Picture 107" descr="A close-up of a bar code&#10;&#10;Description automatically generated">
              <a:extLst>
                <a:ext uri="{FF2B5EF4-FFF2-40B4-BE49-F238E27FC236}">
                  <a16:creationId xmlns:a16="http://schemas.microsoft.com/office/drawing/2014/main" id="{E3F4147B-643C-F1EB-231F-33BDB999D1AE}"/>
                </a:ext>
              </a:extLst>
            </p:cNvPr>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7947547" y="3032113"/>
              <a:ext cx="1653020" cy="1269093"/>
            </a:xfrm>
            <a:prstGeom prst="rect">
              <a:avLst/>
            </a:prstGeom>
          </p:spPr>
        </p:pic>
      </p:grpSp>
    </p:spTree>
    <p:extLst>
      <p:ext uri="{BB962C8B-B14F-4D97-AF65-F5344CB8AC3E}">
        <p14:creationId xmlns:p14="http://schemas.microsoft.com/office/powerpoint/2010/main" val="1916174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F50B2-F548-6C34-817D-4267A06EA7C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6E62A8-C757-2797-7C5B-BDB68422D205}"/>
              </a:ext>
            </a:extLst>
          </p:cNvPr>
          <p:cNvSpPr txBox="1"/>
          <p:nvPr/>
        </p:nvSpPr>
        <p:spPr>
          <a:xfrm>
            <a:off x="568036" y="2786516"/>
            <a:ext cx="2654367" cy="642484"/>
          </a:xfrm>
          <a:prstGeom prst="rect">
            <a:avLst/>
          </a:prstGeom>
          <a:noFill/>
        </p:spPr>
        <p:txBody>
          <a:bodyPr wrap="square" rtlCol="0">
            <a:spAutoFit/>
          </a:bodyPr>
          <a:lstStyle/>
          <a:p>
            <a:pPr algn="ctr"/>
            <a:r>
              <a:rPr lang="en-AU" sz="3575" b="1" dirty="0">
                <a:solidFill>
                  <a:schemeClr val="accent1">
                    <a:lumMod val="50000"/>
                  </a:schemeClr>
                </a:solidFill>
              </a:rPr>
              <a:t>What Next?</a:t>
            </a:r>
          </a:p>
        </p:txBody>
      </p:sp>
      <p:sp>
        <p:nvSpPr>
          <p:cNvPr id="4" name="Rectangle 3">
            <a:extLst>
              <a:ext uri="{FF2B5EF4-FFF2-40B4-BE49-F238E27FC236}">
                <a16:creationId xmlns:a16="http://schemas.microsoft.com/office/drawing/2014/main" id="{C3D26E17-DBE1-14F7-8361-A74E65504E95}"/>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0941EA-F65F-D573-6374-653D7256C944}"/>
              </a:ext>
            </a:extLst>
          </p:cNvPr>
          <p:cNvSpPr/>
          <p:nvPr/>
        </p:nvSpPr>
        <p:spPr>
          <a:xfrm>
            <a:off x="3848986" y="0"/>
            <a:ext cx="8343014" cy="6858000"/>
          </a:xfrm>
          <a:prstGeom prst="rect">
            <a:avLst/>
          </a:prstGeom>
          <a:gradFill flip="none" rotWithShape="1">
            <a:gsLst>
              <a:gs pos="0">
                <a:schemeClr val="accent5"/>
              </a:gs>
              <a:gs pos="53000">
                <a:schemeClr val="accent5">
                  <a:lumMod val="95000"/>
                  <a:lumOff val="5000"/>
                </a:schemeClr>
              </a:gs>
              <a:gs pos="100000">
                <a:schemeClr val="accent5">
                  <a:lumMod val="75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TextBox 2">
            <a:extLst>
              <a:ext uri="{FF2B5EF4-FFF2-40B4-BE49-F238E27FC236}">
                <a16:creationId xmlns:a16="http://schemas.microsoft.com/office/drawing/2014/main" id="{E7E440AA-A68E-9A26-9115-44ECC2F4EC2C}"/>
              </a:ext>
            </a:extLst>
          </p:cNvPr>
          <p:cNvSpPr txBox="1"/>
          <p:nvPr/>
        </p:nvSpPr>
        <p:spPr>
          <a:xfrm>
            <a:off x="4059382" y="314822"/>
            <a:ext cx="8132618" cy="646331"/>
          </a:xfrm>
          <a:prstGeom prst="rect">
            <a:avLst/>
          </a:prstGeom>
          <a:noFill/>
        </p:spPr>
        <p:txBody>
          <a:bodyPr wrap="square">
            <a:spAutoFit/>
          </a:bodyPr>
          <a:lstStyle/>
          <a:p>
            <a:r>
              <a:rPr lang="en-AU" sz="3600" b="1" dirty="0">
                <a:solidFill>
                  <a:schemeClr val="bg1"/>
                </a:solidFill>
              </a:rPr>
              <a:t>Pilot Implementations that </a:t>
            </a:r>
            <a:r>
              <a:rPr lang="en-AU" sz="3600" b="1" u="sng" dirty="0">
                <a:solidFill>
                  <a:schemeClr val="bg1"/>
                </a:solidFill>
              </a:rPr>
              <a:t>can </a:t>
            </a:r>
            <a:r>
              <a:rPr lang="en-AU" sz="3600" b="1" dirty="0">
                <a:solidFill>
                  <a:schemeClr val="bg1"/>
                </a:solidFill>
              </a:rPr>
              <a:t>scale</a:t>
            </a:r>
            <a:endParaRPr lang="en-AU" sz="3600" dirty="0">
              <a:solidFill>
                <a:schemeClr val="bg1"/>
              </a:solidFill>
            </a:endParaRPr>
          </a:p>
        </p:txBody>
      </p:sp>
      <p:cxnSp>
        <p:nvCxnSpPr>
          <p:cNvPr id="7" name="Straight Connector 6">
            <a:extLst>
              <a:ext uri="{FF2B5EF4-FFF2-40B4-BE49-F238E27FC236}">
                <a16:creationId xmlns:a16="http://schemas.microsoft.com/office/drawing/2014/main" id="{01388977-CF20-DEF1-3762-FD619077693D}"/>
              </a:ext>
            </a:extLst>
          </p:cNvPr>
          <p:cNvCxnSpPr>
            <a:cxnSpLocks/>
          </p:cNvCxnSpPr>
          <p:nvPr/>
        </p:nvCxnSpPr>
        <p:spPr>
          <a:xfrm>
            <a:off x="4270217" y="1546578"/>
            <a:ext cx="0" cy="4978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8084A09-1024-5963-03BF-42DD617B1054}"/>
              </a:ext>
            </a:extLst>
          </p:cNvPr>
          <p:cNvCxnSpPr>
            <a:cxnSpLocks/>
          </p:cNvCxnSpPr>
          <p:nvPr/>
        </p:nvCxnSpPr>
        <p:spPr>
          <a:xfrm>
            <a:off x="5810023" y="1501508"/>
            <a:ext cx="0" cy="4978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1C12AE-188B-79AD-0E3D-82107D92CB8A}"/>
              </a:ext>
            </a:extLst>
          </p:cNvPr>
          <p:cNvCxnSpPr>
            <a:cxnSpLocks/>
          </p:cNvCxnSpPr>
          <p:nvPr/>
        </p:nvCxnSpPr>
        <p:spPr>
          <a:xfrm>
            <a:off x="7371924" y="1488569"/>
            <a:ext cx="0" cy="4978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04E6FC-0E7B-2633-6291-331601F1188C}"/>
              </a:ext>
            </a:extLst>
          </p:cNvPr>
          <p:cNvCxnSpPr>
            <a:cxnSpLocks/>
          </p:cNvCxnSpPr>
          <p:nvPr/>
        </p:nvCxnSpPr>
        <p:spPr>
          <a:xfrm>
            <a:off x="8795400" y="1546578"/>
            <a:ext cx="0" cy="497840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744605-48CE-D5A9-04DC-E8F017CE6C18}"/>
              </a:ext>
            </a:extLst>
          </p:cNvPr>
          <p:cNvCxnSpPr>
            <a:cxnSpLocks/>
          </p:cNvCxnSpPr>
          <p:nvPr/>
        </p:nvCxnSpPr>
        <p:spPr>
          <a:xfrm>
            <a:off x="6553218" y="1488569"/>
            <a:ext cx="0" cy="4978400"/>
          </a:xfrm>
          <a:prstGeom prst="lin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2" name="Pentagon 11">
            <a:extLst>
              <a:ext uri="{FF2B5EF4-FFF2-40B4-BE49-F238E27FC236}">
                <a16:creationId xmlns:a16="http://schemas.microsoft.com/office/drawing/2014/main" id="{1AFFA89A-194D-D9B1-2ED4-45CC4357C309}"/>
              </a:ext>
            </a:extLst>
          </p:cNvPr>
          <p:cNvSpPr/>
          <p:nvPr/>
        </p:nvSpPr>
        <p:spPr>
          <a:xfrm>
            <a:off x="4408524" y="2824862"/>
            <a:ext cx="1406690" cy="753278"/>
          </a:xfrm>
          <a:prstGeom prst="homePlat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50000"/>
                  </a:schemeClr>
                </a:solidFill>
              </a:rPr>
              <a:t>Discovery </a:t>
            </a:r>
          </a:p>
          <a:p>
            <a:pPr algn="ctr"/>
            <a:r>
              <a:rPr lang="en-AU" sz="1400" dirty="0">
                <a:solidFill>
                  <a:schemeClr val="accent1">
                    <a:lumMod val="50000"/>
                  </a:schemeClr>
                </a:solidFill>
              </a:rPr>
              <a:t>v0.1+ </a:t>
            </a:r>
            <a:r>
              <a:rPr lang="en-AU" sz="1400" dirty="0" err="1">
                <a:solidFill>
                  <a:schemeClr val="accent1">
                    <a:lumMod val="50000"/>
                  </a:schemeClr>
                </a:solidFill>
              </a:rPr>
              <a:t>PoCs</a:t>
            </a:r>
            <a:endParaRPr lang="en-AU" sz="1400" dirty="0">
              <a:solidFill>
                <a:schemeClr val="accent1">
                  <a:lumMod val="50000"/>
                </a:schemeClr>
              </a:solidFill>
            </a:endParaRPr>
          </a:p>
        </p:txBody>
      </p:sp>
      <p:sp>
        <p:nvSpPr>
          <p:cNvPr id="13" name="Chevron 12">
            <a:extLst>
              <a:ext uri="{FF2B5EF4-FFF2-40B4-BE49-F238E27FC236}">
                <a16:creationId xmlns:a16="http://schemas.microsoft.com/office/drawing/2014/main" id="{6F9887B0-2C87-FF68-B17E-0A052EEE0650}"/>
              </a:ext>
            </a:extLst>
          </p:cNvPr>
          <p:cNvSpPr/>
          <p:nvPr/>
        </p:nvSpPr>
        <p:spPr>
          <a:xfrm>
            <a:off x="5728340" y="2824863"/>
            <a:ext cx="1747097" cy="753277"/>
          </a:xfrm>
          <a:prstGeom prst="chevro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50000"/>
                  </a:schemeClr>
                </a:solidFill>
              </a:rPr>
              <a:t>Alpha </a:t>
            </a:r>
          </a:p>
          <a:p>
            <a:pPr algn="ctr"/>
            <a:r>
              <a:rPr lang="en-AU" sz="1400" dirty="0">
                <a:solidFill>
                  <a:schemeClr val="accent1">
                    <a:lumMod val="50000"/>
                  </a:schemeClr>
                </a:solidFill>
              </a:rPr>
              <a:t>V0.5+ Pilots</a:t>
            </a:r>
          </a:p>
        </p:txBody>
      </p:sp>
      <p:sp>
        <p:nvSpPr>
          <p:cNvPr id="14" name="Chevron 13">
            <a:extLst>
              <a:ext uri="{FF2B5EF4-FFF2-40B4-BE49-F238E27FC236}">
                <a16:creationId xmlns:a16="http://schemas.microsoft.com/office/drawing/2014/main" id="{E9E675E0-4512-F088-7285-17BB62432EDA}"/>
              </a:ext>
            </a:extLst>
          </p:cNvPr>
          <p:cNvSpPr/>
          <p:nvPr/>
        </p:nvSpPr>
        <p:spPr>
          <a:xfrm>
            <a:off x="7349830" y="2824862"/>
            <a:ext cx="1561754" cy="753277"/>
          </a:xfrm>
          <a:prstGeom prst="chevro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50000"/>
                  </a:schemeClr>
                </a:solidFill>
              </a:rPr>
              <a:t>Beta </a:t>
            </a:r>
          </a:p>
          <a:p>
            <a:pPr algn="ctr"/>
            <a:r>
              <a:rPr lang="en-AU" sz="1400" dirty="0">
                <a:solidFill>
                  <a:schemeClr val="accent1">
                    <a:lumMod val="50000"/>
                  </a:schemeClr>
                </a:solidFill>
              </a:rPr>
              <a:t>V1.0 Scaling up</a:t>
            </a:r>
          </a:p>
        </p:txBody>
      </p:sp>
      <p:sp>
        <p:nvSpPr>
          <p:cNvPr id="15" name="Chevron 14">
            <a:extLst>
              <a:ext uri="{FF2B5EF4-FFF2-40B4-BE49-F238E27FC236}">
                <a16:creationId xmlns:a16="http://schemas.microsoft.com/office/drawing/2014/main" id="{13CAF89F-0354-0443-441E-71F076CB1A4E}"/>
              </a:ext>
            </a:extLst>
          </p:cNvPr>
          <p:cNvSpPr/>
          <p:nvPr/>
        </p:nvSpPr>
        <p:spPr>
          <a:xfrm>
            <a:off x="8800590" y="2824862"/>
            <a:ext cx="2598695" cy="753277"/>
          </a:xfrm>
          <a:prstGeom prst="chevro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50000"/>
                  </a:schemeClr>
                </a:solidFill>
              </a:rPr>
              <a:t>Ongoing Governance</a:t>
            </a:r>
          </a:p>
          <a:p>
            <a:pPr algn="ctr"/>
            <a:r>
              <a:rPr lang="en-AU" sz="1400" dirty="0" err="1">
                <a:solidFill>
                  <a:schemeClr val="accent1">
                    <a:lumMod val="50000"/>
                  </a:schemeClr>
                </a:solidFill>
              </a:rPr>
              <a:t>Vx.y</a:t>
            </a:r>
            <a:endParaRPr lang="en-AU" sz="1400" dirty="0">
              <a:solidFill>
                <a:schemeClr val="accent1">
                  <a:lumMod val="50000"/>
                </a:schemeClr>
              </a:solidFill>
            </a:endParaRPr>
          </a:p>
        </p:txBody>
      </p:sp>
      <p:sp>
        <p:nvSpPr>
          <p:cNvPr id="16" name="Pentagon 15">
            <a:extLst>
              <a:ext uri="{FF2B5EF4-FFF2-40B4-BE49-F238E27FC236}">
                <a16:creationId xmlns:a16="http://schemas.microsoft.com/office/drawing/2014/main" id="{4448383A-3A51-7624-B9B5-A15A6F99F391}"/>
              </a:ext>
            </a:extLst>
          </p:cNvPr>
          <p:cNvSpPr/>
          <p:nvPr/>
        </p:nvSpPr>
        <p:spPr>
          <a:xfrm>
            <a:off x="4765719" y="4099428"/>
            <a:ext cx="1406690" cy="540462"/>
          </a:xfrm>
          <a:prstGeom prst="homePlat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75000"/>
                  </a:schemeClr>
                </a:solidFill>
              </a:rPr>
              <a:t>Red Meat PoC</a:t>
            </a:r>
          </a:p>
        </p:txBody>
      </p:sp>
      <p:sp>
        <p:nvSpPr>
          <p:cNvPr id="17" name="Chevron 16">
            <a:extLst>
              <a:ext uri="{FF2B5EF4-FFF2-40B4-BE49-F238E27FC236}">
                <a16:creationId xmlns:a16="http://schemas.microsoft.com/office/drawing/2014/main" id="{A7C8700B-44A7-7AE3-35C3-F6D9EC3D93B8}"/>
              </a:ext>
            </a:extLst>
          </p:cNvPr>
          <p:cNvSpPr/>
          <p:nvPr/>
        </p:nvSpPr>
        <p:spPr>
          <a:xfrm>
            <a:off x="6085535" y="4099429"/>
            <a:ext cx="3119020" cy="540461"/>
          </a:xfrm>
          <a:prstGeom prst="chevron">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75000"/>
                  </a:schemeClr>
                </a:solidFill>
              </a:rPr>
              <a:t>Red Meat, Horticulture &amp; Grains Pilot</a:t>
            </a:r>
          </a:p>
        </p:txBody>
      </p:sp>
      <p:sp>
        <p:nvSpPr>
          <p:cNvPr id="18" name="Chevron 17">
            <a:extLst>
              <a:ext uri="{FF2B5EF4-FFF2-40B4-BE49-F238E27FC236}">
                <a16:creationId xmlns:a16="http://schemas.microsoft.com/office/drawing/2014/main" id="{E754CCDC-5398-96D8-0632-15882078475F}"/>
              </a:ext>
            </a:extLst>
          </p:cNvPr>
          <p:cNvSpPr/>
          <p:nvPr/>
        </p:nvSpPr>
        <p:spPr>
          <a:xfrm>
            <a:off x="9123542" y="4099428"/>
            <a:ext cx="2275743" cy="540461"/>
          </a:xfrm>
          <a:prstGeom prst="chevron">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75000"/>
                  </a:schemeClr>
                </a:solidFill>
              </a:rPr>
              <a:t>Adoption at scale</a:t>
            </a:r>
          </a:p>
        </p:txBody>
      </p:sp>
      <p:sp>
        <p:nvSpPr>
          <p:cNvPr id="19" name="Pentagon 18">
            <a:extLst>
              <a:ext uri="{FF2B5EF4-FFF2-40B4-BE49-F238E27FC236}">
                <a16:creationId xmlns:a16="http://schemas.microsoft.com/office/drawing/2014/main" id="{01F56704-A98C-FD57-1C90-19A78A82C9E4}"/>
              </a:ext>
            </a:extLst>
          </p:cNvPr>
          <p:cNvSpPr/>
          <p:nvPr/>
        </p:nvSpPr>
        <p:spPr>
          <a:xfrm>
            <a:off x="5823465" y="5014287"/>
            <a:ext cx="1406690" cy="540462"/>
          </a:xfrm>
          <a:prstGeom prst="homePlat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solidFill>
                  <a:schemeClr val="accent1">
                    <a:lumMod val="75000"/>
                  </a:schemeClr>
                </a:solidFill>
              </a:rPr>
              <a:t>CA Copper PoC</a:t>
            </a:r>
          </a:p>
        </p:txBody>
      </p:sp>
      <p:sp>
        <p:nvSpPr>
          <p:cNvPr id="20" name="Chevron 19">
            <a:extLst>
              <a:ext uri="{FF2B5EF4-FFF2-40B4-BE49-F238E27FC236}">
                <a16:creationId xmlns:a16="http://schemas.microsoft.com/office/drawing/2014/main" id="{D2F4F3B7-516E-15DF-FC28-2719B6BFE6EC}"/>
              </a:ext>
            </a:extLst>
          </p:cNvPr>
          <p:cNvSpPr/>
          <p:nvPr/>
        </p:nvSpPr>
        <p:spPr>
          <a:xfrm>
            <a:off x="7149473" y="5005119"/>
            <a:ext cx="2758426" cy="540461"/>
          </a:xfrm>
          <a:prstGeom prst="chevron">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solidFill>
                  <a:schemeClr val="accent1">
                    <a:lumMod val="75000"/>
                  </a:schemeClr>
                </a:solidFill>
              </a:rPr>
              <a:t>CA Copper, AU Lithium, DRC Cobalt Pilots</a:t>
            </a:r>
          </a:p>
        </p:txBody>
      </p:sp>
      <p:sp>
        <p:nvSpPr>
          <p:cNvPr id="21" name="Chevron 20">
            <a:extLst>
              <a:ext uri="{FF2B5EF4-FFF2-40B4-BE49-F238E27FC236}">
                <a16:creationId xmlns:a16="http://schemas.microsoft.com/office/drawing/2014/main" id="{7C14823F-71BF-FCB2-10B4-5D3966795E5E}"/>
              </a:ext>
            </a:extLst>
          </p:cNvPr>
          <p:cNvSpPr/>
          <p:nvPr/>
        </p:nvSpPr>
        <p:spPr>
          <a:xfrm>
            <a:off x="9826887" y="5005118"/>
            <a:ext cx="1572398" cy="540461"/>
          </a:xfrm>
          <a:prstGeom prst="chevron">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200" dirty="0">
                <a:solidFill>
                  <a:schemeClr val="accent1">
                    <a:lumMod val="75000"/>
                  </a:schemeClr>
                </a:solidFill>
              </a:rPr>
              <a:t>Scale up</a:t>
            </a:r>
          </a:p>
        </p:txBody>
      </p:sp>
      <p:sp>
        <p:nvSpPr>
          <p:cNvPr id="22" name="Pentagon 21">
            <a:extLst>
              <a:ext uri="{FF2B5EF4-FFF2-40B4-BE49-F238E27FC236}">
                <a16:creationId xmlns:a16="http://schemas.microsoft.com/office/drawing/2014/main" id="{2110D01B-F177-304A-4712-FE46787F836A}"/>
              </a:ext>
            </a:extLst>
          </p:cNvPr>
          <p:cNvSpPr/>
          <p:nvPr/>
        </p:nvSpPr>
        <p:spPr>
          <a:xfrm>
            <a:off x="4408524" y="2035702"/>
            <a:ext cx="1984454" cy="421879"/>
          </a:xfrm>
          <a:prstGeom prst="homePlat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50000"/>
                  </a:schemeClr>
                </a:solidFill>
              </a:rPr>
              <a:t>Draft Policy</a:t>
            </a:r>
          </a:p>
        </p:txBody>
      </p:sp>
      <p:sp>
        <p:nvSpPr>
          <p:cNvPr id="23" name="Chevron 22">
            <a:extLst>
              <a:ext uri="{FF2B5EF4-FFF2-40B4-BE49-F238E27FC236}">
                <a16:creationId xmlns:a16="http://schemas.microsoft.com/office/drawing/2014/main" id="{9F0E5360-0087-5586-70A4-7470309BE220}"/>
              </a:ext>
            </a:extLst>
          </p:cNvPr>
          <p:cNvSpPr/>
          <p:nvPr/>
        </p:nvSpPr>
        <p:spPr>
          <a:xfrm>
            <a:off x="6359255" y="2035704"/>
            <a:ext cx="1012667" cy="421878"/>
          </a:xfrm>
          <a:prstGeom prst="chevro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50000"/>
                  </a:schemeClr>
                </a:solidFill>
              </a:rPr>
              <a:t>Public Review</a:t>
            </a:r>
          </a:p>
        </p:txBody>
      </p:sp>
      <p:sp>
        <p:nvSpPr>
          <p:cNvPr id="24" name="Chevron 23">
            <a:extLst>
              <a:ext uri="{FF2B5EF4-FFF2-40B4-BE49-F238E27FC236}">
                <a16:creationId xmlns:a16="http://schemas.microsoft.com/office/drawing/2014/main" id="{1DB5BE86-9F7D-7601-40D0-D038E148DCB3}"/>
              </a:ext>
            </a:extLst>
          </p:cNvPr>
          <p:cNvSpPr/>
          <p:nvPr/>
        </p:nvSpPr>
        <p:spPr>
          <a:xfrm>
            <a:off x="7371923" y="2035703"/>
            <a:ext cx="4027362" cy="421878"/>
          </a:xfrm>
          <a:prstGeom prst="chevro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1">
                    <a:lumMod val="50000"/>
                  </a:schemeClr>
                </a:solidFill>
              </a:rPr>
              <a:t>Implementation Pledges</a:t>
            </a:r>
          </a:p>
        </p:txBody>
      </p:sp>
      <p:sp>
        <p:nvSpPr>
          <p:cNvPr id="25" name="TextBox 24">
            <a:extLst>
              <a:ext uri="{FF2B5EF4-FFF2-40B4-BE49-F238E27FC236}">
                <a16:creationId xmlns:a16="http://schemas.microsoft.com/office/drawing/2014/main" id="{6105E5B8-0C89-2C1B-20E9-E7291D5F30E0}"/>
              </a:ext>
            </a:extLst>
          </p:cNvPr>
          <p:cNvSpPr txBox="1"/>
          <p:nvPr/>
        </p:nvSpPr>
        <p:spPr>
          <a:xfrm>
            <a:off x="4380690" y="2457582"/>
            <a:ext cx="1412759" cy="307777"/>
          </a:xfrm>
          <a:prstGeom prst="rect">
            <a:avLst/>
          </a:prstGeom>
          <a:noFill/>
        </p:spPr>
        <p:txBody>
          <a:bodyPr wrap="none" lIns="0" rIns="0" rtlCol="0">
            <a:spAutoFit/>
          </a:bodyPr>
          <a:lstStyle/>
          <a:p>
            <a:r>
              <a:rPr lang="en-AU" sz="1400" b="1" dirty="0">
                <a:solidFill>
                  <a:schemeClr val="bg1"/>
                </a:solidFill>
              </a:rPr>
              <a:t>UNTP Specification</a:t>
            </a:r>
          </a:p>
        </p:txBody>
      </p:sp>
      <p:sp>
        <p:nvSpPr>
          <p:cNvPr id="26" name="TextBox 25">
            <a:extLst>
              <a:ext uri="{FF2B5EF4-FFF2-40B4-BE49-F238E27FC236}">
                <a16:creationId xmlns:a16="http://schemas.microsoft.com/office/drawing/2014/main" id="{388E3717-B2DA-586C-40BC-7625FAF4BA86}"/>
              </a:ext>
            </a:extLst>
          </p:cNvPr>
          <p:cNvSpPr txBox="1"/>
          <p:nvPr/>
        </p:nvSpPr>
        <p:spPr>
          <a:xfrm>
            <a:off x="4736623" y="3682954"/>
            <a:ext cx="2485287" cy="307777"/>
          </a:xfrm>
          <a:prstGeom prst="rect">
            <a:avLst/>
          </a:prstGeom>
          <a:noFill/>
        </p:spPr>
        <p:txBody>
          <a:bodyPr wrap="none" lIns="0" rIns="0" rtlCol="0">
            <a:spAutoFit/>
          </a:bodyPr>
          <a:lstStyle/>
          <a:p>
            <a:r>
              <a:rPr lang="en-AU" sz="1400" b="1" dirty="0">
                <a:solidFill>
                  <a:schemeClr val="bg1"/>
                </a:solidFill>
              </a:rPr>
              <a:t>Agriculture Pilots – Australia, EU</a:t>
            </a:r>
          </a:p>
        </p:txBody>
      </p:sp>
      <p:sp>
        <p:nvSpPr>
          <p:cNvPr id="27" name="TextBox 26">
            <a:extLst>
              <a:ext uri="{FF2B5EF4-FFF2-40B4-BE49-F238E27FC236}">
                <a16:creationId xmlns:a16="http://schemas.microsoft.com/office/drawing/2014/main" id="{2BD5F081-89B3-9C9B-A4DA-CB402240D7BC}"/>
              </a:ext>
            </a:extLst>
          </p:cNvPr>
          <p:cNvSpPr txBox="1"/>
          <p:nvPr/>
        </p:nvSpPr>
        <p:spPr>
          <a:xfrm>
            <a:off x="5413608" y="4626977"/>
            <a:ext cx="5607497" cy="307777"/>
          </a:xfrm>
          <a:prstGeom prst="rect">
            <a:avLst/>
          </a:prstGeom>
          <a:noFill/>
        </p:spPr>
        <p:txBody>
          <a:bodyPr wrap="none" lIns="0" rIns="0" rtlCol="0">
            <a:spAutoFit/>
          </a:bodyPr>
          <a:lstStyle/>
          <a:p>
            <a:r>
              <a:rPr lang="en-AU" sz="1400" b="1" dirty="0">
                <a:solidFill>
                  <a:schemeClr val="bg1"/>
                </a:solidFill>
              </a:rPr>
              <a:t>Critical Minerals Pilots - Canada, Australia, Democratic Republic of Congo</a:t>
            </a:r>
          </a:p>
        </p:txBody>
      </p:sp>
      <p:sp>
        <p:nvSpPr>
          <p:cNvPr id="28" name="Pentagon 27">
            <a:extLst>
              <a:ext uri="{FF2B5EF4-FFF2-40B4-BE49-F238E27FC236}">
                <a16:creationId xmlns:a16="http://schemas.microsoft.com/office/drawing/2014/main" id="{FB7D2B6D-7830-11C2-802F-712382DB9F8B}"/>
              </a:ext>
            </a:extLst>
          </p:cNvPr>
          <p:cNvSpPr/>
          <p:nvPr/>
        </p:nvSpPr>
        <p:spPr>
          <a:xfrm>
            <a:off x="6691130" y="5926507"/>
            <a:ext cx="1150641" cy="540462"/>
          </a:xfrm>
          <a:prstGeom prst="homePlat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4">
                    <a:lumMod val="50000"/>
                  </a:schemeClr>
                </a:solidFill>
              </a:rPr>
              <a:t>Proof of concept</a:t>
            </a:r>
          </a:p>
        </p:txBody>
      </p:sp>
      <p:sp>
        <p:nvSpPr>
          <p:cNvPr id="29" name="Chevron 28">
            <a:extLst>
              <a:ext uri="{FF2B5EF4-FFF2-40B4-BE49-F238E27FC236}">
                <a16:creationId xmlns:a16="http://schemas.microsoft.com/office/drawing/2014/main" id="{B821EA09-6A3C-066E-61BB-DD8B2325DEB7}"/>
              </a:ext>
            </a:extLst>
          </p:cNvPr>
          <p:cNvSpPr/>
          <p:nvPr/>
        </p:nvSpPr>
        <p:spPr>
          <a:xfrm>
            <a:off x="7765945" y="5926508"/>
            <a:ext cx="2141955" cy="540461"/>
          </a:xfrm>
          <a:prstGeom prst="chevron">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4">
                    <a:lumMod val="50000"/>
                  </a:schemeClr>
                </a:solidFill>
              </a:rPr>
              <a:t>Low volume pilots</a:t>
            </a:r>
          </a:p>
        </p:txBody>
      </p:sp>
      <p:sp>
        <p:nvSpPr>
          <p:cNvPr id="30" name="Chevron 29">
            <a:extLst>
              <a:ext uri="{FF2B5EF4-FFF2-40B4-BE49-F238E27FC236}">
                <a16:creationId xmlns:a16="http://schemas.microsoft.com/office/drawing/2014/main" id="{0D85C56C-82FD-6C9D-9ED1-B61F5A5A07B0}"/>
              </a:ext>
            </a:extLst>
          </p:cNvPr>
          <p:cNvSpPr/>
          <p:nvPr/>
        </p:nvSpPr>
        <p:spPr>
          <a:xfrm>
            <a:off x="9826886" y="5939447"/>
            <a:ext cx="1572398" cy="540461"/>
          </a:xfrm>
          <a:prstGeom prst="chevron">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400" dirty="0">
                <a:solidFill>
                  <a:schemeClr val="accent4">
                    <a:lumMod val="50000"/>
                  </a:schemeClr>
                </a:solidFill>
              </a:rPr>
              <a:t>Scale up</a:t>
            </a:r>
          </a:p>
        </p:txBody>
      </p:sp>
      <p:sp>
        <p:nvSpPr>
          <p:cNvPr id="31" name="TextBox 30">
            <a:extLst>
              <a:ext uri="{FF2B5EF4-FFF2-40B4-BE49-F238E27FC236}">
                <a16:creationId xmlns:a16="http://schemas.microsoft.com/office/drawing/2014/main" id="{0B5472FA-CFE1-3E95-A76F-67D59C4228ED}"/>
              </a:ext>
            </a:extLst>
          </p:cNvPr>
          <p:cNvSpPr txBox="1"/>
          <p:nvPr/>
        </p:nvSpPr>
        <p:spPr>
          <a:xfrm>
            <a:off x="5839176" y="5548366"/>
            <a:ext cx="2616989" cy="307777"/>
          </a:xfrm>
          <a:prstGeom prst="rect">
            <a:avLst/>
          </a:prstGeom>
          <a:noFill/>
        </p:spPr>
        <p:txBody>
          <a:bodyPr wrap="none" lIns="0" rIns="0" rtlCol="0">
            <a:spAutoFit/>
          </a:bodyPr>
          <a:lstStyle/>
          <a:p>
            <a:r>
              <a:rPr lang="en-AU" sz="1400" b="1" dirty="0">
                <a:solidFill>
                  <a:schemeClr val="accent4">
                    <a:lumMod val="20000"/>
                    <a:lumOff val="80000"/>
                  </a:schemeClr>
                </a:solidFill>
              </a:rPr>
              <a:t>Your Industry / Jurisdiction Pilots?</a:t>
            </a:r>
          </a:p>
        </p:txBody>
      </p:sp>
      <p:sp>
        <p:nvSpPr>
          <p:cNvPr id="32" name="TextBox 31">
            <a:extLst>
              <a:ext uri="{FF2B5EF4-FFF2-40B4-BE49-F238E27FC236}">
                <a16:creationId xmlns:a16="http://schemas.microsoft.com/office/drawing/2014/main" id="{ED922D90-DCE1-D9C7-C76A-AE0012058E33}"/>
              </a:ext>
            </a:extLst>
          </p:cNvPr>
          <p:cNvSpPr txBox="1"/>
          <p:nvPr/>
        </p:nvSpPr>
        <p:spPr>
          <a:xfrm>
            <a:off x="4380690" y="1639810"/>
            <a:ext cx="2310441" cy="307777"/>
          </a:xfrm>
          <a:prstGeom prst="rect">
            <a:avLst/>
          </a:prstGeom>
          <a:noFill/>
        </p:spPr>
        <p:txBody>
          <a:bodyPr wrap="none" rtlCol="0">
            <a:spAutoFit/>
          </a:bodyPr>
          <a:lstStyle/>
          <a:p>
            <a:r>
              <a:rPr lang="en-AU" sz="1400" b="1" dirty="0">
                <a:solidFill>
                  <a:schemeClr val="bg1"/>
                </a:solidFill>
              </a:rPr>
              <a:t>UNECE Recommendation 49 </a:t>
            </a:r>
          </a:p>
        </p:txBody>
      </p:sp>
      <p:sp>
        <p:nvSpPr>
          <p:cNvPr id="33" name="TextBox 32">
            <a:extLst>
              <a:ext uri="{FF2B5EF4-FFF2-40B4-BE49-F238E27FC236}">
                <a16:creationId xmlns:a16="http://schemas.microsoft.com/office/drawing/2014/main" id="{C6A887D4-FEE8-9A69-D1FB-2092DCD140FB}"/>
              </a:ext>
            </a:extLst>
          </p:cNvPr>
          <p:cNvSpPr txBox="1"/>
          <p:nvPr/>
        </p:nvSpPr>
        <p:spPr>
          <a:xfrm>
            <a:off x="3962400" y="1119685"/>
            <a:ext cx="824265" cy="276999"/>
          </a:xfrm>
          <a:prstGeom prst="rect">
            <a:avLst/>
          </a:prstGeom>
          <a:noFill/>
        </p:spPr>
        <p:txBody>
          <a:bodyPr wrap="none" rtlCol="0">
            <a:spAutoFit/>
          </a:bodyPr>
          <a:lstStyle/>
          <a:p>
            <a:r>
              <a:rPr lang="en-AU" sz="1200" b="1" i="1" dirty="0">
                <a:solidFill>
                  <a:schemeClr val="bg1"/>
                </a:solidFill>
              </a:rPr>
              <a:t>June 2023</a:t>
            </a:r>
          </a:p>
        </p:txBody>
      </p:sp>
      <p:sp>
        <p:nvSpPr>
          <p:cNvPr id="34" name="TextBox 33">
            <a:extLst>
              <a:ext uri="{FF2B5EF4-FFF2-40B4-BE49-F238E27FC236}">
                <a16:creationId xmlns:a16="http://schemas.microsoft.com/office/drawing/2014/main" id="{DE0E82BE-CA76-E96B-A9D8-F992AF6DB0AF}"/>
              </a:ext>
            </a:extLst>
          </p:cNvPr>
          <p:cNvSpPr txBox="1"/>
          <p:nvPr/>
        </p:nvSpPr>
        <p:spPr>
          <a:xfrm>
            <a:off x="5500232" y="1085295"/>
            <a:ext cx="771365" cy="276999"/>
          </a:xfrm>
          <a:prstGeom prst="rect">
            <a:avLst/>
          </a:prstGeom>
          <a:noFill/>
        </p:spPr>
        <p:txBody>
          <a:bodyPr wrap="none" rtlCol="0">
            <a:spAutoFit/>
          </a:bodyPr>
          <a:lstStyle/>
          <a:p>
            <a:r>
              <a:rPr lang="en-AU" sz="1200" b="1" i="1" dirty="0">
                <a:solidFill>
                  <a:schemeClr val="bg1"/>
                </a:solidFill>
              </a:rPr>
              <a:t>Dec 2023</a:t>
            </a:r>
          </a:p>
        </p:txBody>
      </p:sp>
      <p:sp>
        <p:nvSpPr>
          <p:cNvPr id="35" name="TextBox 34">
            <a:extLst>
              <a:ext uri="{FF2B5EF4-FFF2-40B4-BE49-F238E27FC236}">
                <a16:creationId xmlns:a16="http://schemas.microsoft.com/office/drawing/2014/main" id="{D327CE4D-0D51-73AA-0358-32EE721AD574}"/>
              </a:ext>
            </a:extLst>
          </p:cNvPr>
          <p:cNvSpPr txBox="1"/>
          <p:nvPr/>
        </p:nvSpPr>
        <p:spPr>
          <a:xfrm>
            <a:off x="7057556" y="1085295"/>
            <a:ext cx="777777" cy="276999"/>
          </a:xfrm>
          <a:prstGeom prst="rect">
            <a:avLst/>
          </a:prstGeom>
          <a:noFill/>
        </p:spPr>
        <p:txBody>
          <a:bodyPr wrap="none" rtlCol="0">
            <a:spAutoFit/>
          </a:bodyPr>
          <a:lstStyle/>
          <a:p>
            <a:r>
              <a:rPr lang="en-AU" sz="1200" b="1" i="1" dirty="0">
                <a:solidFill>
                  <a:schemeClr val="bg1"/>
                </a:solidFill>
              </a:rPr>
              <a:t>July 2024</a:t>
            </a:r>
          </a:p>
        </p:txBody>
      </p:sp>
      <p:sp>
        <p:nvSpPr>
          <p:cNvPr id="36" name="TextBox 35">
            <a:extLst>
              <a:ext uri="{FF2B5EF4-FFF2-40B4-BE49-F238E27FC236}">
                <a16:creationId xmlns:a16="http://schemas.microsoft.com/office/drawing/2014/main" id="{EB41A8DE-B5C4-EE0D-1124-93BC963A7A33}"/>
              </a:ext>
            </a:extLst>
          </p:cNvPr>
          <p:cNvSpPr txBox="1"/>
          <p:nvPr/>
        </p:nvSpPr>
        <p:spPr>
          <a:xfrm>
            <a:off x="8478942" y="1085295"/>
            <a:ext cx="771365" cy="276999"/>
          </a:xfrm>
          <a:prstGeom prst="rect">
            <a:avLst/>
          </a:prstGeom>
          <a:noFill/>
        </p:spPr>
        <p:txBody>
          <a:bodyPr wrap="none" rtlCol="0">
            <a:spAutoFit/>
          </a:bodyPr>
          <a:lstStyle/>
          <a:p>
            <a:r>
              <a:rPr lang="en-AU" sz="1200" b="1" i="1" dirty="0">
                <a:solidFill>
                  <a:schemeClr val="bg1"/>
                </a:solidFill>
              </a:rPr>
              <a:t>Dec 2024</a:t>
            </a:r>
          </a:p>
        </p:txBody>
      </p:sp>
      <p:sp>
        <p:nvSpPr>
          <p:cNvPr id="37" name="TextBox 36">
            <a:extLst>
              <a:ext uri="{FF2B5EF4-FFF2-40B4-BE49-F238E27FC236}">
                <a16:creationId xmlns:a16="http://schemas.microsoft.com/office/drawing/2014/main" id="{0FB22F74-FB91-0F8F-B9D4-2180FC9022AF}"/>
              </a:ext>
            </a:extLst>
          </p:cNvPr>
          <p:cNvSpPr txBox="1"/>
          <p:nvPr/>
        </p:nvSpPr>
        <p:spPr>
          <a:xfrm>
            <a:off x="6309606" y="1076502"/>
            <a:ext cx="567591" cy="276999"/>
          </a:xfrm>
          <a:prstGeom prst="rect">
            <a:avLst/>
          </a:prstGeom>
          <a:noFill/>
        </p:spPr>
        <p:txBody>
          <a:bodyPr wrap="none" rtlCol="0">
            <a:spAutoFit/>
          </a:bodyPr>
          <a:lstStyle/>
          <a:p>
            <a:r>
              <a:rPr lang="en-AU" sz="1200" b="1" i="1" dirty="0">
                <a:solidFill>
                  <a:srgbClr val="C00000"/>
                </a:solidFill>
              </a:rPr>
              <a:t>Today</a:t>
            </a:r>
          </a:p>
        </p:txBody>
      </p:sp>
    </p:spTree>
    <p:extLst>
      <p:ext uri="{BB962C8B-B14F-4D97-AF65-F5344CB8AC3E}">
        <p14:creationId xmlns:p14="http://schemas.microsoft.com/office/powerpoint/2010/main" val="3770235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2452776" y="279200"/>
            <a:ext cx="7678769" cy="642484"/>
          </a:xfrm>
          <a:prstGeom prst="rect">
            <a:avLst/>
          </a:prstGeom>
          <a:noFill/>
        </p:spPr>
        <p:txBody>
          <a:bodyPr wrap="none" rtlCol="0">
            <a:spAutoFit/>
          </a:bodyPr>
          <a:lstStyle/>
          <a:p>
            <a:pPr algn="ctr"/>
            <a:r>
              <a:rPr lang="en-AU" sz="3575" b="1" dirty="0">
                <a:solidFill>
                  <a:schemeClr val="accent1">
                    <a:lumMod val="50000"/>
                  </a:schemeClr>
                </a:solidFill>
              </a:rPr>
              <a:t>What are the UN goals for UNTP pilots?</a:t>
            </a:r>
          </a:p>
        </p:txBody>
      </p:sp>
      <p:grpSp>
        <p:nvGrpSpPr>
          <p:cNvPr id="48" name="Group 47">
            <a:extLst>
              <a:ext uri="{FF2B5EF4-FFF2-40B4-BE49-F238E27FC236}">
                <a16:creationId xmlns:a16="http://schemas.microsoft.com/office/drawing/2014/main" id="{9AC72D20-B03C-B8F3-78DD-E5D1A1B88AD4}"/>
              </a:ext>
            </a:extLst>
          </p:cNvPr>
          <p:cNvGrpSpPr/>
          <p:nvPr/>
        </p:nvGrpSpPr>
        <p:grpSpPr>
          <a:xfrm>
            <a:off x="998179" y="1628122"/>
            <a:ext cx="10345689" cy="4637777"/>
            <a:chOff x="693421" y="1246378"/>
            <a:chExt cx="10893434" cy="5233530"/>
          </a:xfrm>
        </p:grpSpPr>
        <p:pic>
          <p:nvPicPr>
            <p:cNvPr id="7" name="Graphic 6" descr="Target with solid fill">
              <a:extLst>
                <a:ext uri="{FF2B5EF4-FFF2-40B4-BE49-F238E27FC236}">
                  <a16:creationId xmlns:a16="http://schemas.microsoft.com/office/drawing/2014/main" id="{0D0559B2-9D3C-25D0-038E-E39DEECC02F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218" y="4864557"/>
              <a:ext cx="2154663" cy="1615351"/>
            </a:xfrm>
            <a:prstGeom prst="rect">
              <a:avLst/>
            </a:prstGeom>
          </p:spPr>
        </p:pic>
        <p:sp>
          <p:nvSpPr>
            <p:cNvPr id="9" name="Rounded Rectangle 8">
              <a:extLst>
                <a:ext uri="{FF2B5EF4-FFF2-40B4-BE49-F238E27FC236}">
                  <a16:creationId xmlns:a16="http://schemas.microsoft.com/office/drawing/2014/main" id="{231AF449-C720-BDFC-C03D-2FED58A2410D}"/>
                </a:ext>
              </a:extLst>
            </p:cNvPr>
            <p:cNvSpPr/>
            <p:nvPr/>
          </p:nvSpPr>
          <p:spPr>
            <a:xfrm>
              <a:off x="693422" y="3250608"/>
              <a:ext cx="4389598" cy="91155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confirm</a:t>
              </a:r>
              <a:r>
                <a:rPr lang="en-AU" sz="1300" dirty="0">
                  <a:solidFill>
                    <a:schemeClr val="bg1">
                      <a:lumMod val="50000"/>
                    </a:schemeClr>
                  </a:solidFill>
                </a:rPr>
                <a:t> that </a:t>
              </a:r>
              <a:r>
                <a:rPr lang="en-AU" sz="1300" b="1" dirty="0">
                  <a:solidFill>
                    <a:schemeClr val="bg1">
                      <a:lumMod val="50000"/>
                    </a:schemeClr>
                  </a:solidFill>
                </a:rPr>
                <a:t>UNTP</a:t>
              </a:r>
              <a:r>
                <a:rPr lang="en-AU" sz="1300" dirty="0">
                  <a:solidFill>
                    <a:schemeClr val="bg1">
                      <a:lumMod val="50000"/>
                    </a:schemeClr>
                  </a:solidFill>
                </a:rPr>
                <a:t> can </a:t>
              </a:r>
              <a:r>
                <a:rPr lang="en-AU" sz="1300" b="1" dirty="0">
                  <a:solidFill>
                    <a:schemeClr val="bg1">
                      <a:lumMod val="50000"/>
                    </a:schemeClr>
                  </a:solidFill>
                </a:rPr>
                <a:t>meet due-diligence obligations</a:t>
              </a:r>
              <a:r>
                <a:rPr lang="en-AU" sz="1300" dirty="0">
                  <a:solidFill>
                    <a:schemeClr val="bg1">
                      <a:lumMod val="50000"/>
                    </a:schemeClr>
                  </a:solidFill>
                </a:rPr>
                <a:t> and reduce risk of reputational damage</a:t>
              </a:r>
            </a:p>
          </p:txBody>
        </p:sp>
        <p:sp>
          <p:nvSpPr>
            <p:cNvPr id="27" name="Rounded Rectangle 26">
              <a:extLst>
                <a:ext uri="{FF2B5EF4-FFF2-40B4-BE49-F238E27FC236}">
                  <a16:creationId xmlns:a16="http://schemas.microsoft.com/office/drawing/2014/main" id="{8D80C3FE-29ED-5506-74BC-48CA23D59D17}"/>
                </a:ext>
              </a:extLst>
            </p:cNvPr>
            <p:cNvSpPr/>
            <p:nvPr/>
          </p:nvSpPr>
          <p:spPr>
            <a:xfrm>
              <a:off x="7213748" y="3890424"/>
              <a:ext cx="4373107" cy="84351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confirm </a:t>
              </a:r>
              <a:r>
                <a:rPr lang="en-AU" sz="1300" dirty="0">
                  <a:solidFill>
                    <a:schemeClr val="bg1">
                      <a:lumMod val="50000"/>
                    </a:schemeClr>
                  </a:solidFill>
                </a:rPr>
                <a:t>that </a:t>
              </a:r>
              <a:r>
                <a:rPr lang="en-AU" sz="1300" b="1" dirty="0">
                  <a:solidFill>
                    <a:schemeClr val="bg1">
                      <a:lumMod val="50000"/>
                    </a:schemeClr>
                  </a:solidFill>
                </a:rPr>
                <a:t>UNTP</a:t>
              </a:r>
              <a:r>
                <a:rPr lang="en-AU" sz="1300" dirty="0">
                  <a:solidFill>
                    <a:schemeClr val="bg1">
                      <a:lumMod val="50000"/>
                    </a:schemeClr>
                  </a:solidFill>
                </a:rPr>
                <a:t> </a:t>
              </a:r>
              <a:r>
                <a:rPr lang="en-AU" sz="1300" b="1" dirty="0">
                  <a:solidFill>
                    <a:schemeClr val="bg1">
                      <a:lumMod val="50000"/>
                    </a:schemeClr>
                  </a:solidFill>
                </a:rPr>
                <a:t>can be extended </a:t>
              </a:r>
              <a:r>
                <a:rPr lang="en-AU" sz="1300" dirty="0">
                  <a:solidFill>
                    <a:schemeClr val="bg1">
                      <a:lumMod val="50000"/>
                    </a:schemeClr>
                  </a:solidFill>
                </a:rPr>
                <a:t>in a non-breaking way to meet the needs of </a:t>
              </a:r>
              <a:r>
                <a:rPr lang="en-AU" sz="1300" b="1" dirty="0">
                  <a:solidFill>
                    <a:schemeClr val="bg1">
                      <a:lumMod val="50000"/>
                    </a:schemeClr>
                  </a:solidFill>
                </a:rPr>
                <a:t>any industry sector or geographic sector</a:t>
              </a:r>
            </a:p>
          </p:txBody>
        </p:sp>
        <p:sp>
          <p:nvSpPr>
            <p:cNvPr id="30" name="Rounded Rectangle 29">
              <a:extLst>
                <a:ext uri="{FF2B5EF4-FFF2-40B4-BE49-F238E27FC236}">
                  <a16:creationId xmlns:a16="http://schemas.microsoft.com/office/drawing/2014/main" id="{4818CE87-247A-5A15-205C-24FC4DDA4FCF}"/>
                </a:ext>
              </a:extLst>
            </p:cNvPr>
            <p:cNvSpPr/>
            <p:nvPr/>
          </p:nvSpPr>
          <p:spPr>
            <a:xfrm>
              <a:off x="693421" y="1359855"/>
              <a:ext cx="4389599" cy="84351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test</a:t>
              </a:r>
              <a:r>
                <a:rPr lang="en-AU" sz="1300" dirty="0">
                  <a:solidFill>
                    <a:schemeClr val="bg1">
                      <a:lumMod val="50000"/>
                    </a:schemeClr>
                  </a:solidFill>
                </a:rPr>
                <a:t> the draft </a:t>
              </a:r>
              <a:r>
                <a:rPr lang="en-AU" sz="1300" b="1" dirty="0">
                  <a:solidFill>
                    <a:schemeClr val="bg1">
                      <a:lumMod val="50000"/>
                    </a:schemeClr>
                  </a:solidFill>
                </a:rPr>
                <a:t>specifications</a:t>
              </a:r>
              <a:r>
                <a:rPr lang="en-AU" sz="1300" dirty="0">
                  <a:solidFill>
                    <a:schemeClr val="bg1">
                      <a:lumMod val="50000"/>
                    </a:schemeClr>
                  </a:solidFill>
                </a:rPr>
                <a:t> to make sure they work for a </a:t>
              </a:r>
              <a:r>
                <a:rPr lang="en-AU" sz="1300" b="1" dirty="0">
                  <a:solidFill>
                    <a:schemeClr val="bg1">
                      <a:lumMod val="50000"/>
                    </a:schemeClr>
                  </a:solidFill>
                </a:rPr>
                <a:t>variety of industry sectors, actor roles, and legal jurisdictions</a:t>
              </a:r>
            </a:p>
          </p:txBody>
        </p:sp>
        <p:sp>
          <p:nvSpPr>
            <p:cNvPr id="31" name="Rounded Rectangle 30">
              <a:extLst>
                <a:ext uri="{FF2B5EF4-FFF2-40B4-BE49-F238E27FC236}">
                  <a16:creationId xmlns:a16="http://schemas.microsoft.com/office/drawing/2014/main" id="{EF6A8E31-8F18-2C44-36D3-CB34808D58D3}"/>
                </a:ext>
              </a:extLst>
            </p:cNvPr>
            <p:cNvSpPr/>
            <p:nvPr/>
          </p:nvSpPr>
          <p:spPr>
            <a:xfrm>
              <a:off x="7173329" y="1993443"/>
              <a:ext cx="4373107" cy="84351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confirm</a:t>
              </a:r>
              <a:r>
                <a:rPr lang="en-AU" sz="1300" dirty="0">
                  <a:solidFill>
                    <a:schemeClr val="bg1">
                      <a:lumMod val="50000"/>
                    </a:schemeClr>
                  </a:solidFill>
                </a:rPr>
                <a:t> that </a:t>
              </a:r>
              <a:r>
                <a:rPr lang="en-AU" sz="1300" b="1" dirty="0">
                  <a:solidFill>
                    <a:schemeClr val="bg1">
                      <a:lumMod val="50000"/>
                    </a:schemeClr>
                  </a:solidFill>
                </a:rPr>
                <a:t>UNTP can scale to full production volumes </a:t>
              </a:r>
              <a:r>
                <a:rPr lang="en-AU" sz="1300" dirty="0">
                  <a:solidFill>
                    <a:schemeClr val="bg1">
                      <a:lumMod val="50000"/>
                    </a:schemeClr>
                  </a:solidFill>
                </a:rPr>
                <a:t>by integrating any existing business systems</a:t>
              </a:r>
            </a:p>
          </p:txBody>
        </p:sp>
        <p:sp>
          <p:nvSpPr>
            <p:cNvPr id="33" name="Rounded Rectangle 32">
              <a:extLst>
                <a:ext uri="{FF2B5EF4-FFF2-40B4-BE49-F238E27FC236}">
                  <a16:creationId xmlns:a16="http://schemas.microsoft.com/office/drawing/2014/main" id="{0835FB25-A869-9D8D-7CEC-0B6FFCA3AD9A}"/>
                </a:ext>
              </a:extLst>
            </p:cNvPr>
            <p:cNvSpPr/>
            <p:nvPr/>
          </p:nvSpPr>
          <p:spPr>
            <a:xfrm>
              <a:off x="693421" y="4959348"/>
              <a:ext cx="4389597" cy="84351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benchmark</a:t>
              </a:r>
              <a:r>
                <a:rPr lang="en-AU" sz="1300" dirty="0">
                  <a:solidFill>
                    <a:schemeClr val="bg1">
                      <a:lumMod val="50000"/>
                    </a:schemeClr>
                  </a:solidFill>
                </a:rPr>
                <a:t> implementation </a:t>
              </a:r>
              <a:r>
                <a:rPr lang="en-AU" sz="1300" b="1" dirty="0">
                  <a:solidFill>
                    <a:schemeClr val="bg1">
                      <a:lumMod val="50000"/>
                    </a:schemeClr>
                  </a:solidFill>
                </a:rPr>
                <a:t>costs and benefits</a:t>
              </a:r>
              <a:r>
                <a:rPr lang="en-AU" sz="1300" dirty="0">
                  <a:solidFill>
                    <a:schemeClr val="bg1">
                      <a:lumMod val="50000"/>
                    </a:schemeClr>
                  </a:solidFill>
                </a:rPr>
                <a:t> to inform case studies and business case templates</a:t>
              </a:r>
            </a:p>
          </p:txBody>
        </p:sp>
        <p:sp>
          <p:nvSpPr>
            <p:cNvPr id="35" name="Oval 34">
              <a:extLst>
                <a:ext uri="{FF2B5EF4-FFF2-40B4-BE49-F238E27FC236}">
                  <a16:creationId xmlns:a16="http://schemas.microsoft.com/office/drawing/2014/main" id="{2808B2DD-4A19-0EB6-8E7E-4800C7C75CE4}"/>
                </a:ext>
              </a:extLst>
            </p:cNvPr>
            <p:cNvSpPr/>
            <p:nvPr/>
          </p:nvSpPr>
          <p:spPr>
            <a:xfrm>
              <a:off x="4971927" y="1246378"/>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1</a:t>
              </a:r>
            </a:p>
          </p:txBody>
        </p:sp>
        <p:sp>
          <p:nvSpPr>
            <p:cNvPr id="39" name="Oval 38">
              <a:extLst>
                <a:ext uri="{FF2B5EF4-FFF2-40B4-BE49-F238E27FC236}">
                  <a16:creationId xmlns:a16="http://schemas.microsoft.com/office/drawing/2014/main" id="{419B4D48-2985-7F67-D04D-69643F1FB821}"/>
                </a:ext>
              </a:extLst>
            </p:cNvPr>
            <p:cNvSpPr/>
            <p:nvPr/>
          </p:nvSpPr>
          <p:spPr>
            <a:xfrm>
              <a:off x="7055756" y="1871611"/>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2</a:t>
              </a:r>
            </a:p>
          </p:txBody>
        </p:sp>
        <p:sp>
          <p:nvSpPr>
            <p:cNvPr id="45" name="Oval 44">
              <a:extLst>
                <a:ext uri="{FF2B5EF4-FFF2-40B4-BE49-F238E27FC236}">
                  <a16:creationId xmlns:a16="http://schemas.microsoft.com/office/drawing/2014/main" id="{24411A6E-291C-96EB-0E5E-9678735CFF33}"/>
                </a:ext>
              </a:extLst>
            </p:cNvPr>
            <p:cNvSpPr/>
            <p:nvPr/>
          </p:nvSpPr>
          <p:spPr>
            <a:xfrm>
              <a:off x="4925026" y="3117462"/>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3</a:t>
              </a:r>
            </a:p>
          </p:txBody>
        </p:sp>
        <p:sp>
          <p:nvSpPr>
            <p:cNvPr id="46" name="Oval 45">
              <a:extLst>
                <a:ext uri="{FF2B5EF4-FFF2-40B4-BE49-F238E27FC236}">
                  <a16:creationId xmlns:a16="http://schemas.microsoft.com/office/drawing/2014/main" id="{7E25A595-5F53-ADC4-92F2-3D491A527A0B}"/>
                </a:ext>
              </a:extLst>
            </p:cNvPr>
            <p:cNvSpPr/>
            <p:nvPr/>
          </p:nvSpPr>
          <p:spPr>
            <a:xfrm>
              <a:off x="7104749" y="3809825"/>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4</a:t>
              </a:r>
            </a:p>
          </p:txBody>
        </p:sp>
        <p:sp>
          <p:nvSpPr>
            <p:cNvPr id="47" name="Oval 46">
              <a:extLst>
                <a:ext uri="{FF2B5EF4-FFF2-40B4-BE49-F238E27FC236}">
                  <a16:creationId xmlns:a16="http://schemas.microsoft.com/office/drawing/2014/main" id="{9D4FDF37-5574-4801-97DB-43BB86F367FF}"/>
                </a:ext>
              </a:extLst>
            </p:cNvPr>
            <p:cNvSpPr/>
            <p:nvPr/>
          </p:nvSpPr>
          <p:spPr>
            <a:xfrm>
              <a:off x="4857947" y="4774624"/>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5</a:t>
              </a:r>
            </a:p>
          </p:txBody>
        </p:sp>
        <p:sp>
          <p:nvSpPr>
            <p:cNvPr id="8" name="Down Arrow 7">
              <a:extLst>
                <a:ext uri="{FF2B5EF4-FFF2-40B4-BE49-F238E27FC236}">
                  <a16:creationId xmlns:a16="http://schemas.microsoft.com/office/drawing/2014/main" id="{6682BFC8-9656-2364-32B3-9AFDB4743B82}"/>
                </a:ext>
              </a:extLst>
            </p:cNvPr>
            <p:cNvSpPr/>
            <p:nvPr/>
          </p:nvSpPr>
          <p:spPr>
            <a:xfrm>
              <a:off x="6267689" y="1355651"/>
              <a:ext cx="45719" cy="4146697"/>
            </a:xfrm>
            <a:prstGeom prst="downArrow">
              <a:avLst/>
            </a:prstGeom>
            <a:solidFill>
              <a:schemeClr val="accent5"/>
            </a:solidFill>
            <a:ln w="1016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Arrow Connector 49">
            <a:extLst>
              <a:ext uri="{FF2B5EF4-FFF2-40B4-BE49-F238E27FC236}">
                <a16:creationId xmlns:a16="http://schemas.microsoft.com/office/drawing/2014/main" id="{4DF39982-5300-C469-AC26-779B7C7E6D51}"/>
              </a:ext>
            </a:extLst>
          </p:cNvPr>
          <p:cNvCxnSpPr>
            <a:cxnSpLocks/>
            <a:endCxn id="35" idx="6"/>
          </p:cNvCxnSpPr>
          <p:nvPr/>
        </p:nvCxnSpPr>
        <p:spPr>
          <a:xfrm flipH="1">
            <a:off x="5361648" y="1775119"/>
            <a:ext cx="93051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BB3FE7F-536C-C36E-AE71-48861A12ADF2}"/>
              </a:ext>
            </a:extLst>
          </p:cNvPr>
          <p:cNvCxnSpPr>
            <a:cxnSpLocks/>
          </p:cNvCxnSpPr>
          <p:nvPr/>
        </p:nvCxnSpPr>
        <p:spPr>
          <a:xfrm flipH="1">
            <a:off x="5317105" y="3429000"/>
            <a:ext cx="93051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A32EDF8-38A3-DAB7-9412-0D095BAC85B5}"/>
              </a:ext>
            </a:extLst>
          </p:cNvPr>
          <p:cNvCxnSpPr>
            <a:cxnSpLocks/>
          </p:cNvCxnSpPr>
          <p:nvPr/>
        </p:nvCxnSpPr>
        <p:spPr>
          <a:xfrm flipH="1">
            <a:off x="5317105" y="4918430"/>
            <a:ext cx="93051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64567DF-7635-7A4C-B03F-3439A5783997}"/>
              </a:ext>
            </a:extLst>
          </p:cNvPr>
          <p:cNvCxnSpPr>
            <a:cxnSpLocks/>
            <a:endCxn id="39" idx="2"/>
          </p:cNvCxnSpPr>
          <p:nvPr/>
        </p:nvCxnSpPr>
        <p:spPr>
          <a:xfrm>
            <a:off x="6250819" y="2329179"/>
            <a:ext cx="78978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3FCC55C-C76A-76F6-4222-8ADEE25C99E6}"/>
              </a:ext>
            </a:extLst>
          </p:cNvPr>
          <p:cNvCxnSpPr>
            <a:cxnSpLocks/>
            <a:endCxn id="46" idx="2"/>
          </p:cNvCxnSpPr>
          <p:nvPr/>
        </p:nvCxnSpPr>
        <p:spPr>
          <a:xfrm>
            <a:off x="6335581" y="4046759"/>
            <a:ext cx="75155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954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56CA-97C2-88EA-CC79-4872863C1426}"/>
              </a:ext>
            </a:extLst>
          </p:cNvPr>
          <p:cNvSpPr>
            <a:spLocks noGrp="1"/>
          </p:cNvSpPr>
          <p:nvPr>
            <p:ph type="title"/>
          </p:nvPr>
        </p:nvSpPr>
        <p:spPr>
          <a:xfrm>
            <a:off x="599874" y="-67600"/>
            <a:ext cx="10515600" cy="1325563"/>
          </a:xfrm>
        </p:spPr>
        <p:txBody>
          <a:bodyPr/>
          <a:lstStyle/>
          <a:p>
            <a:pPr marR="0" lvl="0" indent="0" algn="ctr" defTabSz="457200" fontAlgn="auto">
              <a:lnSpc>
                <a:spcPct val="100000"/>
              </a:lnSpc>
              <a:spcBef>
                <a:spcPts val="0"/>
              </a:spcBef>
              <a:spcAft>
                <a:spcPts val="0"/>
              </a:spcAft>
              <a:tabLst/>
              <a:defRPr/>
            </a:pPr>
            <a:r>
              <a:rPr lang="en-AU" sz="3575" b="1" dirty="0">
                <a:solidFill>
                  <a:schemeClr val="accent1">
                    <a:lumMod val="50000"/>
                  </a:schemeClr>
                </a:solidFill>
                <a:latin typeface="+mn-lt"/>
                <a:ea typeface="+mn-ea"/>
                <a:cs typeface="+mn-cs"/>
              </a:rPr>
              <a:t>What are the benefits for participants?</a:t>
            </a:r>
            <a:endParaRPr lang="en-US" sz="3575" b="1" dirty="0">
              <a:solidFill>
                <a:schemeClr val="accent1">
                  <a:lumMod val="50000"/>
                </a:schemeClr>
              </a:solidFill>
              <a:latin typeface="+mn-lt"/>
              <a:ea typeface="+mn-ea"/>
              <a:cs typeface="+mn-cs"/>
            </a:endParaRPr>
          </a:p>
        </p:txBody>
      </p:sp>
      <p:sp>
        <p:nvSpPr>
          <p:cNvPr id="20" name="Text Placeholder 10">
            <a:extLst>
              <a:ext uri="{FF2B5EF4-FFF2-40B4-BE49-F238E27FC236}">
                <a16:creationId xmlns:a16="http://schemas.microsoft.com/office/drawing/2014/main" id="{7897E762-66D6-468D-6124-E07B31684B0D}"/>
              </a:ext>
            </a:extLst>
          </p:cNvPr>
          <p:cNvSpPr txBox="1">
            <a:spLocks/>
          </p:cNvSpPr>
          <p:nvPr/>
        </p:nvSpPr>
        <p:spPr>
          <a:xfrm>
            <a:off x="4386105" y="2494523"/>
            <a:ext cx="3464130" cy="1014573"/>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To have the opportunity to </a:t>
            </a:r>
            <a:r>
              <a:rPr lang="en-AU" sz="1600" b="1" dirty="0">
                <a:solidFill>
                  <a:schemeClr val="bg1">
                    <a:lumMod val="50000"/>
                  </a:schemeClr>
                </a:solidFill>
              </a:rPr>
              <a:t>market </a:t>
            </a:r>
            <a:r>
              <a:rPr lang="en-AU" sz="1600" dirty="0">
                <a:solidFill>
                  <a:schemeClr val="bg1">
                    <a:lumMod val="50000"/>
                  </a:schemeClr>
                </a:solidFill>
              </a:rPr>
              <a:t>your </a:t>
            </a:r>
            <a:r>
              <a:rPr lang="en-AU" sz="1600" b="1" dirty="0">
                <a:solidFill>
                  <a:schemeClr val="bg1">
                    <a:lumMod val="50000"/>
                  </a:schemeClr>
                </a:solidFill>
              </a:rPr>
              <a:t>products</a:t>
            </a:r>
            <a:r>
              <a:rPr lang="en-AU" sz="1600" dirty="0">
                <a:solidFill>
                  <a:schemeClr val="bg1">
                    <a:lumMod val="50000"/>
                  </a:schemeClr>
                </a:solidFill>
              </a:rPr>
              <a:t> </a:t>
            </a:r>
            <a:r>
              <a:rPr lang="en-AU" sz="1600" b="1" dirty="0">
                <a:solidFill>
                  <a:schemeClr val="bg1">
                    <a:lumMod val="50000"/>
                  </a:schemeClr>
                </a:solidFill>
              </a:rPr>
              <a:t>via a public UN sustainability pledge </a:t>
            </a:r>
            <a:r>
              <a:rPr lang="en-AU" sz="1600" dirty="0">
                <a:solidFill>
                  <a:schemeClr val="bg1">
                    <a:lumMod val="50000"/>
                  </a:schemeClr>
                </a:solidFill>
              </a:rPr>
              <a:t>and list of conformant implementations</a:t>
            </a:r>
          </a:p>
        </p:txBody>
      </p:sp>
      <p:sp>
        <p:nvSpPr>
          <p:cNvPr id="21" name="Text Placeholder 10">
            <a:extLst>
              <a:ext uri="{FF2B5EF4-FFF2-40B4-BE49-F238E27FC236}">
                <a16:creationId xmlns:a16="http://schemas.microsoft.com/office/drawing/2014/main" id="{64512C23-FB40-76A3-A62A-F2231E66C0A6}"/>
              </a:ext>
            </a:extLst>
          </p:cNvPr>
          <p:cNvSpPr txBox="1">
            <a:spLocks/>
          </p:cNvSpPr>
          <p:nvPr/>
        </p:nvSpPr>
        <p:spPr>
          <a:xfrm>
            <a:off x="8108040" y="2494523"/>
            <a:ext cx="3464130" cy="758477"/>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To </a:t>
            </a:r>
            <a:r>
              <a:rPr lang="en-AU" sz="1600" b="1" dirty="0">
                <a:solidFill>
                  <a:schemeClr val="bg1">
                    <a:lumMod val="50000"/>
                  </a:schemeClr>
                </a:solidFill>
              </a:rPr>
              <a:t>implement</a:t>
            </a:r>
            <a:r>
              <a:rPr lang="en-AU" sz="1600" dirty="0">
                <a:solidFill>
                  <a:schemeClr val="bg1">
                    <a:lumMod val="50000"/>
                  </a:schemeClr>
                </a:solidFill>
              </a:rPr>
              <a:t> a low volume </a:t>
            </a:r>
            <a:r>
              <a:rPr lang="en-AU" sz="1600" b="1" dirty="0">
                <a:solidFill>
                  <a:schemeClr val="bg1">
                    <a:lumMod val="50000"/>
                  </a:schemeClr>
                </a:solidFill>
              </a:rPr>
              <a:t>pilot</a:t>
            </a:r>
            <a:r>
              <a:rPr lang="en-AU" sz="1600" dirty="0">
                <a:solidFill>
                  <a:schemeClr val="bg1">
                    <a:lumMod val="50000"/>
                  </a:schemeClr>
                </a:solidFill>
              </a:rPr>
              <a:t> that can </a:t>
            </a:r>
            <a:r>
              <a:rPr lang="en-AU" sz="1600" b="1" dirty="0">
                <a:solidFill>
                  <a:schemeClr val="bg1">
                    <a:lumMod val="50000"/>
                  </a:schemeClr>
                </a:solidFill>
              </a:rPr>
              <a:t>seamlessly scale </a:t>
            </a:r>
            <a:r>
              <a:rPr lang="en-AU" sz="1600" dirty="0">
                <a:solidFill>
                  <a:schemeClr val="bg1">
                    <a:lumMod val="50000"/>
                  </a:schemeClr>
                </a:solidFill>
              </a:rPr>
              <a:t>to full volume production</a:t>
            </a:r>
          </a:p>
        </p:txBody>
      </p:sp>
      <p:sp>
        <p:nvSpPr>
          <p:cNvPr id="22" name="Text Placeholder 10">
            <a:extLst>
              <a:ext uri="{FF2B5EF4-FFF2-40B4-BE49-F238E27FC236}">
                <a16:creationId xmlns:a16="http://schemas.microsoft.com/office/drawing/2014/main" id="{F2559D9D-3464-8D04-D2B5-62B837699225}"/>
              </a:ext>
            </a:extLst>
          </p:cNvPr>
          <p:cNvSpPr txBox="1">
            <a:spLocks/>
          </p:cNvSpPr>
          <p:nvPr/>
        </p:nvSpPr>
        <p:spPr>
          <a:xfrm>
            <a:off x="618307" y="4797764"/>
            <a:ext cx="3464130" cy="758477"/>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As a seller, to </a:t>
            </a:r>
            <a:r>
              <a:rPr lang="en-AU" sz="1600" b="1" dirty="0">
                <a:solidFill>
                  <a:schemeClr val="bg1">
                    <a:lumMod val="50000"/>
                  </a:schemeClr>
                </a:solidFill>
              </a:rPr>
              <a:t>meet market access requirements</a:t>
            </a:r>
            <a:r>
              <a:rPr lang="en-AU" sz="1600" dirty="0">
                <a:solidFill>
                  <a:schemeClr val="bg1">
                    <a:lumMod val="50000"/>
                  </a:schemeClr>
                </a:solidFill>
              </a:rPr>
              <a:t> for products exported to increasingly regulated markets</a:t>
            </a:r>
          </a:p>
        </p:txBody>
      </p:sp>
      <p:sp>
        <p:nvSpPr>
          <p:cNvPr id="38" name="Text Placeholder 10">
            <a:extLst>
              <a:ext uri="{FF2B5EF4-FFF2-40B4-BE49-F238E27FC236}">
                <a16:creationId xmlns:a16="http://schemas.microsoft.com/office/drawing/2014/main" id="{1BB6C057-245A-C1B9-0222-4B90306BAA78}"/>
              </a:ext>
            </a:extLst>
          </p:cNvPr>
          <p:cNvSpPr txBox="1">
            <a:spLocks/>
          </p:cNvSpPr>
          <p:nvPr/>
        </p:nvSpPr>
        <p:spPr>
          <a:xfrm>
            <a:off x="4386105" y="4797764"/>
            <a:ext cx="3464130" cy="758477"/>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AU" sz="1600" dirty="0">
                <a:solidFill>
                  <a:schemeClr val="bg1">
                    <a:lumMod val="50000"/>
                  </a:schemeClr>
                </a:solidFill>
              </a:rPr>
              <a:t>As a seller, to </a:t>
            </a:r>
            <a:r>
              <a:rPr lang="en-AU" sz="1600" b="1" dirty="0">
                <a:solidFill>
                  <a:schemeClr val="bg1">
                    <a:lumMod val="50000"/>
                  </a:schemeClr>
                </a:solidFill>
              </a:rPr>
              <a:t>differentiate products </a:t>
            </a:r>
            <a:r>
              <a:rPr lang="en-AU" sz="1600" dirty="0">
                <a:solidFill>
                  <a:schemeClr val="bg1">
                    <a:lumMod val="50000"/>
                  </a:schemeClr>
                </a:solidFill>
              </a:rPr>
              <a:t>based on verifiable sustainability performance</a:t>
            </a:r>
            <a:endParaRPr lang="en-US" sz="1600" dirty="0">
              <a:solidFill>
                <a:schemeClr val="bg1">
                  <a:lumMod val="50000"/>
                </a:schemeClr>
              </a:solidFill>
            </a:endParaRPr>
          </a:p>
        </p:txBody>
      </p:sp>
      <p:sp>
        <p:nvSpPr>
          <p:cNvPr id="39" name="Text Placeholder 10">
            <a:extLst>
              <a:ext uri="{FF2B5EF4-FFF2-40B4-BE49-F238E27FC236}">
                <a16:creationId xmlns:a16="http://schemas.microsoft.com/office/drawing/2014/main" id="{894AFCFD-B9A1-8DFA-DBAF-BC35223B633C}"/>
              </a:ext>
            </a:extLst>
          </p:cNvPr>
          <p:cNvSpPr txBox="1">
            <a:spLocks/>
          </p:cNvSpPr>
          <p:nvPr/>
        </p:nvSpPr>
        <p:spPr>
          <a:xfrm>
            <a:off x="8108040" y="4797764"/>
            <a:ext cx="3464130" cy="1270669"/>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As a buyer, to </a:t>
            </a:r>
            <a:r>
              <a:rPr lang="en-AU" sz="1600" b="1" dirty="0">
                <a:solidFill>
                  <a:schemeClr val="bg1">
                    <a:lumMod val="50000"/>
                  </a:schemeClr>
                </a:solidFill>
              </a:rPr>
              <a:t>receive sustainability data </a:t>
            </a:r>
            <a:r>
              <a:rPr lang="en-AU" sz="1600" dirty="0">
                <a:solidFill>
                  <a:schemeClr val="bg1">
                    <a:lumMod val="50000"/>
                  </a:schemeClr>
                </a:solidFill>
              </a:rPr>
              <a:t>at the right granularity (to aggregate for corporate disclosures) and </a:t>
            </a:r>
            <a:r>
              <a:rPr lang="en-AU" sz="1600" b="1" dirty="0">
                <a:solidFill>
                  <a:schemeClr val="bg1">
                    <a:lumMod val="50000"/>
                  </a:schemeClr>
                </a:solidFill>
              </a:rPr>
              <a:t>with the right integrity </a:t>
            </a:r>
            <a:r>
              <a:rPr lang="en-AU" sz="1600" dirty="0">
                <a:solidFill>
                  <a:schemeClr val="bg1">
                    <a:lumMod val="50000"/>
                  </a:schemeClr>
                </a:solidFill>
              </a:rPr>
              <a:t>(to meet due diligence obligations)</a:t>
            </a:r>
          </a:p>
        </p:txBody>
      </p:sp>
      <p:sp>
        <p:nvSpPr>
          <p:cNvPr id="40" name="Text Placeholder 10">
            <a:extLst>
              <a:ext uri="{FF2B5EF4-FFF2-40B4-BE49-F238E27FC236}">
                <a16:creationId xmlns:a16="http://schemas.microsoft.com/office/drawing/2014/main" id="{A3E14F88-49CB-D158-B404-8074F60E52B4}"/>
              </a:ext>
            </a:extLst>
          </p:cNvPr>
          <p:cNvSpPr txBox="1">
            <a:spLocks/>
          </p:cNvSpPr>
          <p:nvPr/>
        </p:nvSpPr>
        <p:spPr>
          <a:xfrm>
            <a:off x="618307" y="2494523"/>
            <a:ext cx="3464130" cy="1014573"/>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To have the opportunity to </a:t>
            </a:r>
            <a:r>
              <a:rPr lang="en-AU" sz="1600" b="1" dirty="0">
                <a:solidFill>
                  <a:schemeClr val="bg1">
                    <a:lumMod val="50000"/>
                  </a:schemeClr>
                </a:solidFill>
              </a:rPr>
              <a:t>contribute</a:t>
            </a:r>
            <a:r>
              <a:rPr lang="en-AU" sz="1600" dirty="0">
                <a:solidFill>
                  <a:schemeClr val="bg1">
                    <a:lumMod val="50000"/>
                  </a:schemeClr>
                </a:solidFill>
              </a:rPr>
              <a:t> to the </a:t>
            </a:r>
            <a:r>
              <a:rPr lang="en-AU" sz="1600" b="1" dirty="0">
                <a:solidFill>
                  <a:schemeClr val="bg1">
                    <a:lumMod val="50000"/>
                  </a:schemeClr>
                </a:solidFill>
              </a:rPr>
              <a:t>shaping of the standards </a:t>
            </a:r>
            <a:r>
              <a:rPr lang="en-AU" sz="1600" dirty="0">
                <a:solidFill>
                  <a:schemeClr val="bg1">
                    <a:lumMod val="50000"/>
                  </a:schemeClr>
                </a:solidFill>
              </a:rPr>
              <a:t>(via participation in the open development process)</a:t>
            </a:r>
          </a:p>
        </p:txBody>
      </p:sp>
      <p:grpSp>
        <p:nvGrpSpPr>
          <p:cNvPr id="44" name="Group 43">
            <a:extLst>
              <a:ext uri="{FF2B5EF4-FFF2-40B4-BE49-F238E27FC236}">
                <a16:creationId xmlns:a16="http://schemas.microsoft.com/office/drawing/2014/main" id="{5114F135-A29F-F162-0D4E-143FCFD3F198}"/>
              </a:ext>
            </a:extLst>
          </p:cNvPr>
          <p:cNvGrpSpPr/>
          <p:nvPr/>
        </p:nvGrpSpPr>
        <p:grpSpPr>
          <a:xfrm>
            <a:off x="4377692" y="1918281"/>
            <a:ext cx="3480956" cy="288000"/>
            <a:chOff x="4377692" y="1918281"/>
            <a:chExt cx="3480956" cy="288000"/>
          </a:xfrm>
        </p:grpSpPr>
        <p:cxnSp>
          <p:nvCxnSpPr>
            <p:cNvPr id="43" name="Straight Connector 42">
              <a:extLst>
                <a:ext uri="{FF2B5EF4-FFF2-40B4-BE49-F238E27FC236}">
                  <a16:creationId xmlns:a16="http://schemas.microsoft.com/office/drawing/2014/main" id="{6A233D88-041B-5FB4-2782-A86F252DE5A4}"/>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280D9E4-B0AE-3D0B-B3D0-1FC14A91E52E}"/>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Tick outline">
              <a:extLst>
                <a:ext uri="{FF2B5EF4-FFF2-40B4-BE49-F238E27FC236}">
                  <a16:creationId xmlns:a16="http://schemas.microsoft.com/office/drawing/2014/main" id="{82748A40-4D6C-7F09-E56F-16DCB766DAD0}"/>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45" name="Group 44">
            <a:extLst>
              <a:ext uri="{FF2B5EF4-FFF2-40B4-BE49-F238E27FC236}">
                <a16:creationId xmlns:a16="http://schemas.microsoft.com/office/drawing/2014/main" id="{BD188AB1-6A16-1927-AD4C-2C2644B9F090}"/>
              </a:ext>
            </a:extLst>
          </p:cNvPr>
          <p:cNvGrpSpPr/>
          <p:nvPr/>
        </p:nvGrpSpPr>
        <p:grpSpPr>
          <a:xfrm>
            <a:off x="715399" y="1929583"/>
            <a:ext cx="3480956" cy="288000"/>
            <a:chOff x="4377692" y="1918281"/>
            <a:chExt cx="3480956" cy="288000"/>
          </a:xfrm>
        </p:grpSpPr>
        <p:cxnSp>
          <p:nvCxnSpPr>
            <p:cNvPr id="46" name="Straight Connector 45">
              <a:extLst>
                <a:ext uri="{FF2B5EF4-FFF2-40B4-BE49-F238E27FC236}">
                  <a16:creationId xmlns:a16="http://schemas.microsoft.com/office/drawing/2014/main" id="{971767EC-730D-0EFC-C3BE-F0E676A89F34}"/>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D124F85-1B64-0B80-1C55-166FABD53911}"/>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Tick outline">
              <a:extLst>
                <a:ext uri="{FF2B5EF4-FFF2-40B4-BE49-F238E27FC236}">
                  <a16:creationId xmlns:a16="http://schemas.microsoft.com/office/drawing/2014/main" id="{3CB0CCA9-8D3E-B0A4-3338-F5758431AB1F}"/>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49" name="Group 48">
            <a:extLst>
              <a:ext uri="{FF2B5EF4-FFF2-40B4-BE49-F238E27FC236}">
                <a16:creationId xmlns:a16="http://schemas.microsoft.com/office/drawing/2014/main" id="{25119048-1206-59D6-6A1B-F2D19470E3DB}"/>
              </a:ext>
            </a:extLst>
          </p:cNvPr>
          <p:cNvGrpSpPr/>
          <p:nvPr/>
        </p:nvGrpSpPr>
        <p:grpSpPr>
          <a:xfrm>
            <a:off x="8108040" y="1926103"/>
            <a:ext cx="3480956" cy="288000"/>
            <a:chOff x="4377692" y="1918281"/>
            <a:chExt cx="3480956" cy="288000"/>
          </a:xfrm>
        </p:grpSpPr>
        <p:cxnSp>
          <p:nvCxnSpPr>
            <p:cNvPr id="50" name="Straight Connector 49">
              <a:extLst>
                <a:ext uri="{FF2B5EF4-FFF2-40B4-BE49-F238E27FC236}">
                  <a16:creationId xmlns:a16="http://schemas.microsoft.com/office/drawing/2014/main" id="{431FBD91-9B71-A313-2F28-F06CBBCE18BF}"/>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7DC715B7-851E-D078-E213-50972BF9AD67}"/>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c 51" descr="Tick outline">
              <a:extLst>
                <a:ext uri="{FF2B5EF4-FFF2-40B4-BE49-F238E27FC236}">
                  <a16:creationId xmlns:a16="http://schemas.microsoft.com/office/drawing/2014/main" id="{4430310E-4C12-932C-1C74-EBB3812A9346}"/>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53" name="Group 52">
            <a:extLst>
              <a:ext uri="{FF2B5EF4-FFF2-40B4-BE49-F238E27FC236}">
                <a16:creationId xmlns:a16="http://schemas.microsoft.com/office/drawing/2014/main" id="{DFA9248E-7C8E-A8E4-641E-E775BD2C3C33}"/>
              </a:ext>
            </a:extLst>
          </p:cNvPr>
          <p:cNvGrpSpPr/>
          <p:nvPr/>
        </p:nvGrpSpPr>
        <p:grpSpPr>
          <a:xfrm>
            <a:off x="8108040" y="4266730"/>
            <a:ext cx="3480956" cy="288000"/>
            <a:chOff x="4377692" y="1918281"/>
            <a:chExt cx="3480956" cy="288000"/>
          </a:xfrm>
        </p:grpSpPr>
        <p:cxnSp>
          <p:nvCxnSpPr>
            <p:cNvPr id="54" name="Straight Connector 53">
              <a:extLst>
                <a:ext uri="{FF2B5EF4-FFF2-40B4-BE49-F238E27FC236}">
                  <a16:creationId xmlns:a16="http://schemas.microsoft.com/office/drawing/2014/main" id="{7FBA514A-8A1B-C65E-5EA1-74E3452DEEEC}"/>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DE2709D2-747C-DA07-7D02-635B61B81307}"/>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Graphic 55" descr="Tick outline">
              <a:extLst>
                <a:ext uri="{FF2B5EF4-FFF2-40B4-BE49-F238E27FC236}">
                  <a16:creationId xmlns:a16="http://schemas.microsoft.com/office/drawing/2014/main" id="{6B572611-1115-B36E-7F2F-B310B91C0BCB}"/>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57" name="Group 56">
            <a:extLst>
              <a:ext uri="{FF2B5EF4-FFF2-40B4-BE49-F238E27FC236}">
                <a16:creationId xmlns:a16="http://schemas.microsoft.com/office/drawing/2014/main" id="{AB88D48E-AB57-D0D9-5957-089F2C697274}"/>
              </a:ext>
            </a:extLst>
          </p:cNvPr>
          <p:cNvGrpSpPr/>
          <p:nvPr/>
        </p:nvGrpSpPr>
        <p:grpSpPr>
          <a:xfrm>
            <a:off x="4456954" y="4244126"/>
            <a:ext cx="3480956" cy="288000"/>
            <a:chOff x="4377692" y="1918281"/>
            <a:chExt cx="3480956" cy="288000"/>
          </a:xfrm>
        </p:grpSpPr>
        <p:cxnSp>
          <p:nvCxnSpPr>
            <p:cNvPr id="58" name="Straight Connector 57">
              <a:extLst>
                <a:ext uri="{FF2B5EF4-FFF2-40B4-BE49-F238E27FC236}">
                  <a16:creationId xmlns:a16="http://schemas.microsoft.com/office/drawing/2014/main" id="{46DD2C54-C299-8B0F-63E8-8E6E73D0A979}"/>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DA998C41-22DB-A0C8-603D-9D5B5E6C6D64}"/>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Tick outline">
              <a:extLst>
                <a:ext uri="{FF2B5EF4-FFF2-40B4-BE49-F238E27FC236}">
                  <a16:creationId xmlns:a16="http://schemas.microsoft.com/office/drawing/2014/main" id="{647F1894-41CC-8C90-41E4-86D61497FCC4}"/>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61" name="Group 60">
            <a:extLst>
              <a:ext uri="{FF2B5EF4-FFF2-40B4-BE49-F238E27FC236}">
                <a16:creationId xmlns:a16="http://schemas.microsoft.com/office/drawing/2014/main" id="{879B164F-6889-1CCD-91F9-BFF1B02DCD36}"/>
              </a:ext>
            </a:extLst>
          </p:cNvPr>
          <p:cNvGrpSpPr/>
          <p:nvPr/>
        </p:nvGrpSpPr>
        <p:grpSpPr>
          <a:xfrm>
            <a:off x="703476" y="4255428"/>
            <a:ext cx="3480956" cy="288000"/>
            <a:chOff x="4377692" y="1918281"/>
            <a:chExt cx="3480956" cy="288000"/>
          </a:xfrm>
        </p:grpSpPr>
        <p:cxnSp>
          <p:nvCxnSpPr>
            <p:cNvPr id="62" name="Straight Connector 61">
              <a:extLst>
                <a:ext uri="{FF2B5EF4-FFF2-40B4-BE49-F238E27FC236}">
                  <a16:creationId xmlns:a16="http://schemas.microsoft.com/office/drawing/2014/main" id="{65EC30F0-13CA-5ADE-78D3-14AF6EF542B9}"/>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4171F059-B2E5-90D6-0A86-14632321BE81}"/>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Graphic 63" descr="Tick outline">
              <a:extLst>
                <a:ext uri="{FF2B5EF4-FFF2-40B4-BE49-F238E27FC236}">
                  <a16:creationId xmlns:a16="http://schemas.microsoft.com/office/drawing/2014/main" id="{BA0565C8-F379-3ACE-27E1-ADB8FFC4D8EE}"/>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spTree>
    <p:extLst>
      <p:ext uri="{BB962C8B-B14F-4D97-AF65-F5344CB8AC3E}">
        <p14:creationId xmlns:p14="http://schemas.microsoft.com/office/powerpoint/2010/main" val="3361613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2038094" y="230641"/>
            <a:ext cx="8115811" cy="642484"/>
          </a:xfrm>
          <a:prstGeom prst="rect">
            <a:avLst/>
          </a:prstGeom>
          <a:noFill/>
        </p:spPr>
        <p:txBody>
          <a:bodyPr wrap="none" rtlCol="0">
            <a:spAutoFit/>
          </a:bodyPr>
          <a:lstStyle>
            <a:defPPr>
              <a:defRPr lang="en-US"/>
            </a:defPPr>
            <a:lvl1pPr>
              <a:defRPr sz="3575" b="1">
                <a:solidFill>
                  <a:schemeClr val="accent1">
                    <a:lumMod val="50000"/>
                  </a:schemeClr>
                </a:solidFill>
              </a:defRPr>
            </a:lvl1pPr>
          </a:lstStyle>
          <a:p>
            <a:pPr algn="ctr"/>
            <a:r>
              <a:rPr lang="en-AU" dirty="0"/>
              <a:t>What are the obligations for participants?</a:t>
            </a:r>
          </a:p>
        </p:txBody>
      </p:sp>
      <p:grpSp>
        <p:nvGrpSpPr>
          <p:cNvPr id="41" name="Group 40">
            <a:extLst>
              <a:ext uri="{FF2B5EF4-FFF2-40B4-BE49-F238E27FC236}">
                <a16:creationId xmlns:a16="http://schemas.microsoft.com/office/drawing/2014/main" id="{7FC68ECD-767A-67AB-B9A3-13C130DA15F3}"/>
              </a:ext>
            </a:extLst>
          </p:cNvPr>
          <p:cNvGrpSpPr/>
          <p:nvPr/>
        </p:nvGrpSpPr>
        <p:grpSpPr>
          <a:xfrm>
            <a:off x="656672" y="1571026"/>
            <a:ext cx="10294237" cy="4908882"/>
            <a:chOff x="735106" y="1298307"/>
            <a:chExt cx="10457489" cy="5439375"/>
          </a:xfrm>
        </p:grpSpPr>
        <p:sp>
          <p:nvSpPr>
            <p:cNvPr id="3" name="Rounded Rectangle 2">
              <a:extLst>
                <a:ext uri="{FF2B5EF4-FFF2-40B4-BE49-F238E27FC236}">
                  <a16:creationId xmlns:a16="http://schemas.microsoft.com/office/drawing/2014/main" id="{B8E67A0C-AE68-58E4-5D3D-433CCC6D6563}"/>
                </a:ext>
              </a:extLst>
            </p:cNvPr>
            <p:cNvSpPr/>
            <p:nvPr/>
          </p:nvSpPr>
          <p:spPr>
            <a:xfrm>
              <a:off x="735106" y="1298307"/>
              <a:ext cx="251011" cy="54393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Triangle 3">
              <a:extLst>
                <a:ext uri="{FF2B5EF4-FFF2-40B4-BE49-F238E27FC236}">
                  <a16:creationId xmlns:a16="http://schemas.microsoft.com/office/drawing/2014/main" id="{A81E21B8-FD43-35F3-6B2A-05CEC2C210C0}"/>
                </a:ext>
              </a:extLst>
            </p:cNvPr>
            <p:cNvSpPr/>
            <p:nvPr/>
          </p:nvSpPr>
          <p:spPr>
            <a:xfrm rot="5400000">
              <a:off x="978245" y="1939207"/>
              <a:ext cx="286871" cy="251011"/>
            </a:xfrm>
            <a:prstGeom prst="triangl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 name="Straight Connector 5">
              <a:extLst>
                <a:ext uri="{FF2B5EF4-FFF2-40B4-BE49-F238E27FC236}">
                  <a16:creationId xmlns:a16="http://schemas.microsoft.com/office/drawing/2014/main" id="{5DAA7803-52CD-C5A8-BB75-7453A61CBB38}"/>
                </a:ext>
              </a:extLst>
            </p:cNvPr>
            <p:cNvCxnSpPr>
              <a:cxnSpLocks/>
            </p:cNvCxnSpPr>
            <p:nvPr/>
          </p:nvCxnSpPr>
          <p:spPr>
            <a:xfrm>
              <a:off x="1241770" y="2058035"/>
              <a:ext cx="9859367" cy="0"/>
            </a:xfrm>
            <a:prstGeom prst="line">
              <a:avLst/>
            </a:prstGeom>
            <a:solidFill>
              <a:schemeClr val="accent5"/>
            </a:solidFill>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Triangle 7">
              <a:extLst>
                <a:ext uri="{FF2B5EF4-FFF2-40B4-BE49-F238E27FC236}">
                  <a16:creationId xmlns:a16="http://schemas.microsoft.com/office/drawing/2014/main" id="{3321047E-D879-6E28-20CF-BB88C1846CFF}"/>
                </a:ext>
              </a:extLst>
            </p:cNvPr>
            <p:cNvSpPr/>
            <p:nvPr/>
          </p:nvSpPr>
          <p:spPr>
            <a:xfrm rot="5400000">
              <a:off x="968187" y="3017740"/>
              <a:ext cx="286871" cy="251011"/>
            </a:xfrm>
            <a:prstGeom prst="triangle">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3E99E6C7-AAC1-72DC-5631-1210F4232378}"/>
                </a:ext>
              </a:extLst>
            </p:cNvPr>
            <p:cNvCxnSpPr>
              <a:cxnSpLocks/>
            </p:cNvCxnSpPr>
            <p:nvPr/>
          </p:nvCxnSpPr>
          <p:spPr>
            <a:xfrm>
              <a:off x="1223840" y="3136568"/>
              <a:ext cx="98593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riangle 9">
              <a:extLst>
                <a:ext uri="{FF2B5EF4-FFF2-40B4-BE49-F238E27FC236}">
                  <a16:creationId xmlns:a16="http://schemas.microsoft.com/office/drawing/2014/main" id="{6C3B7B4C-AAA3-AA32-5BC6-36C9178952F6}"/>
                </a:ext>
              </a:extLst>
            </p:cNvPr>
            <p:cNvSpPr/>
            <p:nvPr/>
          </p:nvSpPr>
          <p:spPr>
            <a:xfrm rot="5400000">
              <a:off x="971147" y="4096273"/>
              <a:ext cx="286871" cy="251011"/>
            </a:xfrm>
            <a:prstGeom prst="triangl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1" name="Straight Connector 10">
              <a:extLst>
                <a:ext uri="{FF2B5EF4-FFF2-40B4-BE49-F238E27FC236}">
                  <a16:creationId xmlns:a16="http://schemas.microsoft.com/office/drawing/2014/main" id="{9660F68C-06C6-7FDE-F74B-995B0F648741}"/>
                </a:ext>
              </a:extLst>
            </p:cNvPr>
            <p:cNvCxnSpPr>
              <a:cxnSpLocks/>
            </p:cNvCxnSpPr>
            <p:nvPr/>
          </p:nvCxnSpPr>
          <p:spPr>
            <a:xfrm>
              <a:off x="1250416" y="4215101"/>
              <a:ext cx="985936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riangle 11">
              <a:extLst>
                <a:ext uri="{FF2B5EF4-FFF2-40B4-BE49-F238E27FC236}">
                  <a16:creationId xmlns:a16="http://schemas.microsoft.com/office/drawing/2014/main" id="{582C7BD3-58C1-8B90-EF07-C2213FEED547}"/>
                </a:ext>
              </a:extLst>
            </p:cNvPr>
            <p:cNvSpPr/>
            <p:nvPr/>
          </p:nvSpPr>
          <p:spPr>
            <a:xfrm rot="5400000">
              <a:off x="971147" y="5174805"/>
              <a:ext cx="286871" cy="251011"/>
            </a:xfrm>
            <a:prstGeom prst="triangle">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3" name="Straight Connector 12">
              <a:extLst>
                <a:ext uri="{FF2B5EF4-FFF2-40B4-BE49-F238E27FC236}">
                  <a16:creationId xmlns:a16="http://schemas.microsoft.com/office/drawing/2014/main" id="{2370A28F-FBBE-8FF8-C050-45AE338527DF}"/>
                </a:ext>
              </a:extLst>
            </p:cNvPr>
            <p:cNvCxnSpPr>
              <a:cxnSpLocks/>
            </p:cNvCxnSpPr>
            <p:nvPr/>
          </p:nvCxnSpPr>
          <p:spPr>
            <a:xfrm>
              <a:off x="1250416" y="5293633"/>
              <a:ext cx="98593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riangle 14">
              <a:extLst>
                <a:ext uri="{FF2B5EF4-FFF2-40B4-BE49-F238E27FC236}">
                  <a16:creationId xmlns:a16="http://schemas.microsoft.com/office/drawing/2014/main" id="{046079B9-8EC8-A13C-3CAB-C8FAEA4921CD}"/>
                </a:ext>
              </a:extLst>
            </p:cNvPr>
            <p:cNvSpPr/>
            <p:nvPr/>
          </p:nvSpPr>
          <p:spPr>
            <a:xfrm rot="5400000">
              <a:off x="968187" y="6257786"/>
              <a:ext cx="286871" cy="251011"/>
            </a:xfrm>
            <a:prstGeom prst="triangl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Connector 15">
              <a:extLst>
                <a:ext uri="{FF2B5EF4-FFF2-40B4-BE49-F238E27FC236}">
                  <a16:creationId xmlns:a16="http://schemas.microsoft.com/office/drawing/2014/main" id="{EF8DAC9B-8DF7-DF1F-3444-003AFD03AB3A}"/>
                </a:ext>
              </a:extLst>
            </p:cNvPr>
            <p:cNvCxnSpPr>
              <a:cxnSpLocks/>
            </p:cNvCxnSpPr>
            <p:nvPr/>
          </p:nvCxnSpPr>
          <p:spPr>
            <a:xfrm>
              <a:off x="1223840" y="6376614"/>
              <a:ext cx="985936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CC705DD-4EC9-B44A-A12C-A29C53659A8B}"/>
                </a:ext>
              </a:extLst>
            </p:cNvPr>
            <p:cNvSpPr txBox="1"/>
            <p:nvPr/>
          </p:nvSpPr>
          <p:spPr>
            <a:xfrm>
              <a:off x="1129551" y="1340803"/>
              <a:ext cx="9971585" cy="523220"/>
            </a:xfrm>
            <a:prstGeom prst="rect">
              <a:avLst/>
            </a:prstGeom>
            <a:noFill/>
          </p:spPr>
          <p:txBody>
            <a:bodyPr wrap="square">
              <a:spAutoFit/>
            </a:bodyPr>
            <a:lstStyle/>
            <a:p>
              <a:pPr marL="276225" indent="-276225">
                <a:buClr>
                  <a:srgbClr val="00B050"/>
                </a:buClr>
                <a:buFont typeface="Wingdings" pitchFamily="2" charset="2"/>
                <a:buChar char="ü"/>
              </a:pPr>
              <a:r>
                <a:rPr lang="en-AU" sz="1400" dirty="0">
                  <a:solidFill>
                    <a:schemeClr val="bg1">
                      <a:lumMod val="50000"/>
                    </a:schemeClr>
                  </a:solidFill>
                </a:rPr>
                <a:t>To help </a:t>
              </a:r>
              <a:r>
                <a:rPr lang="en-AU" sz="1400" b="1" dirty="0">
                  <a:solidFill>
                    <a:schemeClr val="bg1">
                      <a:lumMod val="50000"/>
                    </a:schemeClr>
                  </a:solidFill>
                </a:rPr>
                <a:t>identify</a:t>
              </a:r>
              <a:r>
                <a:rPr lang="en-AU" sz="1400" dirty="0">
                  <a:solidFill>
                    <a:schemeClr val="bg1">
                      <a:lumMod val="50000"/>
                    </a:schemeClr>
                  </a:solidFill>
                </a:rPr>
                <a:t> and </a:t>
              </a:r>
              <a:r>
                <a:rPr lang="en-AU" sz="1400" b="1" dirty="0">
                  <a:solidFill>
                    <a:schemeClr val="bg1">
                      <a:lumMod val="50000"/>
                    </a:schemeClr>
                  </a:solidFill>
                </a:rPr>
                <a:t>engage</a:t>
              </a:r>
              <a:r>
                <a:rPr lang="en-AU" sz="1400" dirty="0">
                  <a:solidFill>
                    <a:schemeClr val="bg1">
                      <a:lumMod val="50000"/>
                    </a:schemeClr>
                  </a:solidFill>
                </a:rPr>
                <a:t> other </a:t>
              </a:r>
              <a:r>
                <a:rPr lang="en-AU" sz="1400" b="1" dirty="0">
                  <a:solidFill>
                    <a:schemeClr val="bg1">
                      <a:lumMod val="50000"/>
                    </a:schemeClr>
                  </a:solidFill>
                </a:rPr>
                <a:t>actors</a:t>
              </a:r>
              <a:r>
                <a:rPr lang="en-AU" sz="1400" dirty="0">
                  <a:solidFill>
                    <a:schemeClr val="bg1">
                      <a:lumMod val="50000"/>
                    </a:schemeClr>
                  </a:solidFill>
                </a:rPr>
                <a:t> in your ecosystem including your upstream suppliers, your downstream customers, your conformity assessment bodies, and your software vendors</a:t>
              </a:r>
            </a:p>
          </p:txBody>
        </p:sp>
        <p:sp>
          <p:nvSpPr>
            <p:cNvPr id="24" name="TextBox 23">
              <a:extLst>
                <a:ext uri="{FF2B5EF4-FFF2-40B4-BE49-F238E27FC236}">
                  <a16:creationId xmlns:a16="http://schemas.microsoft.com/office/drawing/2014/main" id="{3B58C596-ACB0-F471-3ADD-9424850B55E5}"/>
                </a:ext>
              </a:extLst>
            </p:cNvPr>
            <p:cNvSpPr txBox="1"/>
            <p:nvPr/>
          </p:nvSpPr>
          <p:spPr>
            <a:xfrm>
              <a:off x="1223840" y="2441294"/>
              <a:ext cx="9968755" cy="307777"/>
            </a:xfrm>
            <a:prstGeom prst="rect">
              <a:avLst/>
            </a:prstGeom>
            <a:noFill/>
          </p:spPr>
          <p:txBody>
            <a:bodyPr wrap="square">
              <a:spAutoFit/>
            </a:bodyPr>
            <a:lstStyle/>
            <a:p>
              <a:pPr marL="276225" indent="-276225">
                <a:buClr>
                  <a:schemeClr val="accent6"/>
                </a:buClr>
                <a:buFont typeface="Wingdings" pitchFamily="2" charset="2"/>
                <a:buChar char="ü"/>
              </a:pPr>
              <a:r>
                <a:rPr lang="en-AU" sz="1400" dirty="0">
                  <a:solidFill>
                    <a:schemeClr val="bg1">
                      <a:lumMod val="50000"/>
                    </a:schemeClr>
                  </a:solidFill>
                </a:rPr>
                <a:t>To </a:t>
              </a:r>
              <a:r>
                <a:rPr lang="en-AU" sz="1400" b="1" dirty="0">
                  <a:solidFill>
                    <a:schemeClr val="bg1">
                      <a:lumMod val="50000"/>
                    </a:schemeClr>
                  </a:solidFill>
                </a:rPr>
                <a:t>map</a:t>
              </a:r>
              <a:r>
                <a:rPr lang="en-AU" sz="1400" dirty="0">
                  <a:solidFill>
                    <a:schemeClr val="bg1">
                      <a:lumMod val="50000"/>
                    </a:schemeClr>
                  </a:solidFill>
                </a:rPr>
                <a:t> your existing </a:t>
              </a:r>
              <a:r>
                <a:rPr lang="en-AU" sz="1400" b="1" dirty="0">
                  <a:solidFill>
                    <a:schemeClr val="bg1">
                      <a:lumMod val="50000"/>
                    </a:schemeClr>
                  </a:solidFill>
                </a:rPr>
                <a:t>business systems to UNTP </a:t>
              </a:r>
              <a:r>
                <a:rPr lang="en-AU" sz="1400" dirty="0">
                  <a:solidFill>
                    <a:schemeClr val="bg1">
                      <a:lumMod val="50000"/>
                    </a:schemeClr>
                  </a:solidFill>
                </a:rPr>
                <a:t>specifications and </a:t>
              </a:r>
              <a:r>
                <a:rPr lang="en-AU" sz="1400" b="1" dirty="0">
                  <a:solidFill>
                    <a:schemeClr val="bg1">
                      <a:lumMod val="50000"/>
                    </a:schemeClr>
                  </a:solidFill>
                </a:rPr>
                <a:t>build working integrations </a:t>
              </a:r>
              <a:r>
                <a:rPr lang="en-AU" sz="1400" dirty="0">
                  <a:solidFill>
                    <a:schemeClr val="bg1">
                      <a:lumMod val="50000"/>
                    </a:schemeClr>
                  </a:solidFill>
                </a:rPr>
                <a:t>that pass interoperability </a:t>
              </a:r>
              <a:r>
                <a:rPr lang="en-AU" sz="1400" b="1" dirty="0">
                  <a:solidFill>
                    <a:schemeClr val="bg1">
                      <a:lumMod val="50000"/>
                    </a:schemeClr>
                  </a:solidFill>
                </a:rPr>
                <a:t>testing</a:t>
              </a:r>
              <a:endParaRPr lang="en-AU" sz="1400" dirty="0">
                <a:solidFill>
                  <a:schemeClr val="bg1">
                    <a:lumMod val="50000"/>
                  </a:schemeClr>
                </a:solidFill>
              </a:endParaRPr>
            </a:p>
          </p:txBody>
        </p:sp>
        <p:sp>
          <p:nvSpPr>
            <p:cNvPr id="36" name="TextBox 35">
              <a:extLst>
                <a:ext uri="{FF2B5EF4-FFF2-40B4-BE49-F238E27FC236}">
                  <a16:creationId xmlns:a16="http://schemas.microsoft.com/office/drawing/2014/main" id="{3B1F691D-E374-7324-BEC9-743B0E3C8E43}"/>
                </a:ext>
              </a:extLst>
            </p:cNvPr>
            <p:cNvSpPr txBox="1"/>
            <p:nvPr/>
          </p:nvSpPr>
          <p:spPr>
            <a:xfrm>
              <a:off x="1290279" y="3568770"/>
              <a:ext cx="9859367" cy="307777"/>
            </a:xfrm>
            <a:prstGeom prst="rect">
              <a:avLst/>
            </a:prstGeom>
            <a:noFill/>
          </p:spPr>
          <p:txBody>
            <a:bodyPr wrap="square">
              <a:spAutoFit/>
            </a:bodyPr>
            <a:lstStyle/>
            <a:p>
              <a:pPr marL="227013" indent="-227013">
                <a:buClr>
                  <a:schemeClr val="accent6"/>
                </a:buClr>
                <a:buFont typeface="Wingdings" pitchFamily="2" charset="2"/>
                <a:buChar char="ü"/>
              </a:pPr>
              <a:r>
                <a:rPr lang="en-AU" sz="1400" dirty="0">
                  <a:solidFill>
                    <a:schemeClr val="bg1">
                      <a:lumMod val="50000"/>
                    </a:schemeClr>
                  </a:solidFill>
                </a:rPr>
                <a:t>To </a:t>
              </a:r>
              <a:r>
                <a:rPr lang="en-AU" sz="1400" b="1" dirty="0">
                  <a:solidFill>
                    <a:schemeClr val="bg1">
                      <a:lumMod val="50000"/>
                    </a:schemeClr>
                  </a:solidFill>
                </a:rPr>
                <a:t>register your sustainability pledge </a:t>
              </a:r>
              <a:r>
                <a:rPr lang="en-AU" sz="1400" dirty="0">
                  <a:solidFill>
                    <a:schemeClr val="bg1">
                      <a:lumMod val="50000"/>
                    </a:schemeClr>
                  </a:solidFill>
                </a:rPr>
                <a:t>and (once implementation testing is complete) your conformant implementation</a:t>
              </a:r>
            </a:p>
          </p:txBody>
        </p:sp>
        <p:sp>
          <p:nvSpPr>
            <p:cNvPr id="38" name="TextBox 37">
              <a:extLst>
                <a:ext uri="{FF2B5EF4-FFF2-40B4-BE49-F238E27FC236}">
                  <a16:creationId xmlns:a16="http://schemas.microsoft.com/office/drawing/2014/main" id="{328E585A-0D67-0F3B-BDFE-53628B38A842}"/>
                </a:ext>
              </a:extLst>
            </p:cNvPr>
            <p:cNvSpPr txBox="1"/>
            <p:nvPr/>
          </p:nvSpPr>
          <p:spPr>
            <a:xfrm>
              <a:off x="1237127" y="4593867"/>
              <a:ext cx="9846079" cy="523220"/>
            </a:xfrm>
            <a:prstGeom prst="rect">
              <a:avLst/>
            </a:prstGeom>
            <a:noFill/>
          </p:spPr>
          <p:txBody>
            <a:bodyPr wrap="square">
              <a:spAutoFit/>
            </a:bodyPr>
            <a:lstStyle/>
            <a:p>
              <a:pPr marL="276225" indent="-276225">
                <a:buClr>
                  <a:schemeClr val="accent6"/>
                </a:buClr>
                <a:buFont typeface="Wingdings" pitchFamily="2" charset="2"/>
                <a:buChar char="ü"/>
              </a:pPr>
              <a:r>
                <a:rPr lang="en-AU" sz="1400" dirty="0">
                  <a:solidFill>
                    <a:schemeClr val="bg1">
                      <a:lumMod val="50000"/>
                    </a:schemeClr>
                  </a:solidFill>
                </a:rPr>
                <a:t>To </a:t>
              </a:r>
              <a:r>
                <a:rPr lang="en-AU" sz="1400" b="1" dirty="0">
                  <a:solidFill>
                    <a:schemeClr val="bg1">
                      <a:lumMod val="50000"/>
                    </a:schemeClr>
                  </a:solidFill>
                </a:rPr>
                <a:t>keep pilot systems running </a:t>
              </a:r>
              <a:r>
                <a:rPr lang="en-AU" sz="1400" dirty="0">
                  <a:solidFill>
                    <a:schemeClr val="bg1">
                      <a:lumMod val="50000"/>
                    </a:schemeClr>
                  </a:solidFill>
                </a:rPr>
                <a:t>for sufficient time </a:t>
              </a:r>
              <a:r>
                <a:rPr lang="en-AU" sz="1400" b="1" dirty="0">
                  <a:solidFill>
                    <a:schemeClr val="bg1">
                      <a:lumMod val="50000"/>
                    </a:schemeClr>
                  </a:solidFill>
                </a:rPr>
                <a:t>to test </a:t>
              </a:r>
              <a:r>
                <a:rPr lang="en-AU" sz="1400" dirty="0">
                  <a:solidFill>
                    <a:schemeClr val="bg1">
                      <a:lumMod val="50000"/>
                    </a:schemeClr>
                  </a:solidFill>
                </a:rPr>
                <a:t>end-to-end supply chain traceability and transparency </a:t>
              </a:r>
              <a:r>
                <a:rPr lang="en-AU" sz="1400" b="1" dirty="0">
                  <a:solidFill>
                    <a:schemeClr val="bg1">
                      <a:lumMod val="50000"/>
                    </a:schemeClr>
                  </a:solidFill>
                </a:rPr>
                <a:t>with other actors in your ecosystem</a:t>
              </a:r>
            </a:p>
          </p:txBody>
        </p:sp>
        <p:sp>
          <p:nvSpPr>
            <p:cNvPr id="40" name="TextBox 39">
              <a:extLst>
                <a:ext uri="{FF2B5EF4-FFF2-40B4-BE49-F238E27FC236}">
                  <a16:creationId xmlns:a16="http://schemas.microsoft.com/office/drawing/2014/main" id="{5D1ED804-E690-D4F2-19AE-1545BB3CA4D2}"/>
                </a:ext>
              </a:extLst>
            </p:cNvPr>
            <p:cNvSpPr txBox="1"/>
            <p:nvPr/>
          </p:nvSpPr>
          <p:spPr>
            <a:xfrm>
              <a:off x="1223840" y="5567236"/>
              <a:ext cx="9859366" cy="523220"/>
            </a:xfrm>
            <a:prstGeom prst="rect">
              <a:avLst/>
            </a:prstGeom>
            <a:noFill/>
          </p:spPr>
          <p:txBody>
            <a:bodyPr wrap="square">
              <a:spAutoFit/>
            </a:bodyPr>
            <a:lstStyle/>
            <a:p>
              <a:pPr marL="276225" indent="-276225">
                <a:buClr>
                  <a:schemeClr val="accent6"/>
                </a:buClr>
                <a:buFont typeface="Wingdings" pitchFamily="2" charset="2"/>
                <a:buChar char="ü"/>
              </a:pPr>
              <a:r>
                <a:rPr lang="en-AU" sz="1400" dirty="0">
                  <a:solidFill>
                    <a:schemeClr val="bg1">
                      <a:lumMod val="50000"/>
                    </a:schemeClr>
                  </a:solidFill>
                </a:rPr>
                <a:t>To </a:t>
              </a:r>
              <a:r>
                <a:rPr lang="en-AU" sz="1400" b="1" dirty="0">
                  <a:solidFill>
                    <a:schemeClr val="bg1">
                      <a:lumMod val="50000"/>
                    </a:schemeClr>
                  </a:solidFill>
                </a:rPr>
                <a:t>contribute to pilot assessment reports </a:t>
              </a:r>
              <a:r>
                <a:rPr lang="en-AU" sz="1400" dirty="0">
                  <a:solidFill>
                    <a:schemeClr val="bg1">
                      <a:lumMod val="50000"/>
                    </a:schemeClr>
                  </a:solidFill>
                </a:rPr>
                <a:t>including </a:t>
              </a:r>
              <a:r>
                <a:rPr lang="en-AU" sz="1400" b="1" dirty="0">
                  <a:solidFill>
                    <a:schemeClr val="bg1">
                      <a:lumMod val="50000"/>
                    </a:schemeClr>
                  </a:solidFill>
                </a:rPr>
                <a:t>technical</a:t>
              </a:r>
              <a:r>
                <a:rPr lang="en-AU" sz="1400" dirty="0">
                  <a:solidFill>
                    <a:schemeClr val="bg1">
                      <a:lumMod val="50000"/>
                    </a:schemeClr>
                  </a:solidFill>
                </a:rPr>
                <a:t> issues and business </a:t>
              </a:r>
              <a:r>
                <a:rPr lang="en-AU" sz="1400" b="1" dirty="0">
                  <a:solidFill>
                    <a:schemeClr val="bg1">
                      <a:lumMod val="50000"/>
                    </a:schemeClr>
                  </a:solidFill>
                </a:rPr>
                <a:t>cost/benefit analysis </a:t>
              </a:r>
              <a:r>
                <a:rPr lang="en-AU" sz="1400" dirty="0">
                  <a:solidFill>
                    <a:schemeClr val="bg1">
                      <a:lumMod val="50000"/>
                    </a:schemeClr>
                  </a:solidFill>
                </a:rPr>
                <a:t>(subject to your confidentiality constraints).</a:t>
              </a:r>
            </a:p>
          </p:txBody>
        </p:sp>
      </p:grpSp>
    </p:spTree>
    <p:extLst>
      <p:ext uri="{BB962C8B-B14F-4D97-AF65-F5344CB8AC3E}">
        <p14:creationId xmlns:p14="http://schemas.microsoft.com/office/powerpoint/2010/main" val="1740020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9BA8-698D-347B-301E-3D35BFD24E89}"/>
              </a:ext>
            </a:extLst>
          </p:cNvPr>
          <p:cNvSpPr>
            <a:spLocks noGrp="1"/>
          </p:cNvSpPr>
          <p:nvPr>
            <p:ph type="title"/>
          </p:nvPr>
        </p:nvSpPr>
        <p:spPr>
          <a:xfrm>
            <a:off x="632355" y="-26917"/>
            <a:ext cx="10515600" cy="1325563"/>
          </a:xfrm>
        </p:spPr>
        <p:txBody>
          <a:bodyPr/>
          <a:lstStyle/>
          <a:p>
            <a:pPr marR="0" lvl="0" indent="0" algn="ctr" defTabSz="457200" fontAlgn="auto">
              <a:lnSpc>
                <a:spcPct val="100000"/>
              </a:lnSpc>
              <a:spcBef>
                <a:spcPts val="0"/>
              </a:spcBef>
              <a:spcAft>
                <a:spcPts val="0"/>
              </a:spcAft>
              <a:tabLst/>
              <a:defRPr/>
            </a:pPr>
            <a:r>
              <a:rPr lang="en-AU" sz="3575" b="1" dirty="0">
                <a:solidFill>
                  <a:schemeClr val="accent1">
                    <a:lumMod val="50000"/>
                  </a:schemeClr>
                </a:solidFill>
                <a:latin typeface="+mn-lt"/>
                <a:ea typeface="+mn-ea"/>
                <a:cs typeface="+mn-cs"/>
              </a:rPr>
              <a:t>What is the estimated time &amp; effort?</a:t>
            </a:r>
            <a:endParaRPr lang="en-US" sz="3575" b="1" dirty="0">
              <a:solidFill>
                <a:schemeClr val="accent1">
                  <a:lumMod val="50000"/>
                </a:schemeClr>
              </a:solidFill>
              <a:latin typeface="+mn-lt"/>
              <a:ea typeface="+mn-ea"/>
              <a:cs typeface="+mn-cs"/>
            </a:endParaRPr>
          </a:p>
        </p:txBody>
      </p:sp>
      <p:grpSp>
        <p:nvGrpSpPr>
          <p:cNvPr id="67" name="Group 66">
            <a:extLst>
              <a:ext uri="{FF2B5EF4-FFF2-40B4-BE49-F238E27FC236}">
                <a16:creationId xmlns:a16="http://schemas.microsoft.com/office/drawing/2014/main" id="{A31AA84C-1613-9A8A-E57B-BC2247149D04}"/>
              </a:ext>
            </a:extLst>
          </p:cNvPr>
          <p:cNvGrpSpPr/>
          <p:nvPr/>
        </p:nvGrpSpPr>
        <p:grpSpPr>
          <a:xfrm>
            <a:off x="471638" y="1457303"/>
            <a:ext cx="11463688" cy="4428849"/>
            <a:chOff x="471638" y="1457303"/>
            <a:chExt cx="11463688" cy="4428849"/>
          </a:xfrm>
        </p:grpSpPr>
        <p:sp>
          <p:nvSpPr>
            <p:cNvPr id="23" name="Rectangle 22">
              <a:extLst>
                <a:ext uri="{FF2B5EF4-FFF2-40B4-BE49-F238E27FC236}">
                  <a16:creationId xmlns:a16="http://schemas.microsoft.com/office/drawing/2014/main" id="{DACF9803-3AFA-389B-251F-32C0F3E28EB4}"/>
                </a:ext>
              </a:extLst>
            </p:cNvPr>
            <p:cNvSpPr/>
            <p:nvPr/>
          </p:nvSpPr>
          <p:spPr>
            <a:xfrm>
              <a:off x="9355753" y="4843046"/>
              <a:ext cx="2453348" cy="1008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bg1">
                      <a:lumMod val="50000"/>
                    </a:schemeClr>
                  </a:solidFill>
                </a:rPr>
                <a:t>Engage more suppliers, customers, certifiers, and continue on the </a:t>
              </a:r>
              <a:r>
                <a:rPr lang="en-AU" sz="1600" b="1" dirty="0">
                  <a:solidFill>
                    <a:schemeClr val="bg1">
                      <a:lumMod val="50000"/>
                    </a:schemeClr>
                  </a:solidFill>
                </a:rPr>
                <a:t>same path </a:t>
              </a:r>
              <a:r>
                <a:rPr lang="en-AU" sz="1600" dirty="0">
                  <a:solidFill>
                    <a:schemeClr val="bg1">
                      <a:lumMod val="50000"/>
                    </a:schemeClr>
                  </a:solidFill>
                </a:rPr>
                <a:t>but at </a:t>
              </a:r>
              <a:r>
                <a:rPr lang="en-AU" sz="1600" b="1" dirty="0">
                  <a:solidFill>
                    <a:schemeClr val="bg1">
                      <a:lumMod val="50000"/>
                    </a:schemeClr>
                  </a:solidFill>
                </a:rPr>
                <a:t>higher volumes.</a:t>
              </a:r>
              <a:endParaRPr lang="en-US" sz="1600" b="1" dirty="0">
                <a:solidFill>
                  <a:schemeClr val="bg1">
                    <a:lumMod val="50000"/>
                  </a:schemeClr>
                </a:solidFill>
              </a:endParaRPr>
            </a:p>
          </p:txBody>
        </p:sp>
        <p:sp>
          <p:nvSpPr>
            <p:cNvPr id="10" name="TextBox 9">
              <a:extLst>
                <a:ext uri="{FF2B5EF4-FFF2-40B4-BE49-F238E27FC236}">
                  <a16:creationId xmlns:a16="http://schemas.microsoft.com/office/drawing/2014/main" id="{273CE688-417E-A182-4D4C-0DCF28C19053}"/>
                </a:ext>
              </a:extLst>
            </p:cNvPr>
            <p:cNvSpPr txBox="1"/>
            <p:nvPr/>
          </p:nvSpPr>
          <p:spPr>
            <a:xfrm>
              <a:off x="1009624" y="4849088"/>
              <a:ext cx="1961026" cy="830997"/>
            </a:xfrm>
            <a:prstGeom prst="rect">
              <a:avLst/>
            </a:prstGeom>
            <a:noFill/>
          </p:spPr>
          <p:txBody>
            <a:bodyPr wrap="square">
              <a:spAutoFit/>
            </a:bodyPr>
            <a:lstStyle/>
            <a:p>
              <a:pPr algn="ctr"/>
              <a:r>
                <a:rPr lang="en-AU" sz="1600" dirty="0">
                  <a:solidFill>
                    <a:schemeClr val="bg1">
                      <a:lumMod val="50000"/>
                    </a:schemeClr>
                  </a:solidFill>
                </a:rPr>
                <a:t>Mapping, IT system integration and UNTP implementation.</a:t>
              </a:r>
            </a:p>
          </p:txBody>
        </p:sp>
        <p:sp>
          <p:nvSpPr>
            <p:cNvPr id="17" name="TextBox 16">
              <a:extLst>
                <a:ext uri="{FF2B5EF4-FFF2-40B4-BE49-F238E27FC236}">
                  <a16:creationId xmlns:a16="http://schemas.microsoft.com/office/drawing/2014/main" id="{BB4A1267-05B4-EE30-698D-8D8D16AA64E0}"/>
                </a:ext>
              </a:extLst>
            </p:cNvPr>
            <p:cNvSpPr txBox="1"/>
            <p:nvPr/>
          </p:nvSpPr>
          <p:spPr>
            <a:xfrm>
              <a:off x="3156368" y="4810142"/>
              <a:ext cx="1974432" cy="830997"/>
            </a:xfrm>
            <a:prstGeom prst="rect">
              <a:avLst/>
            </a:prstGeom>
            <a:noFill/>
          </p:spPr>
          <p:txBody>
            <a:bodyPr wrap="square">
              <a:spAutoFit/>
            </a:bodyPr>
            <a:lstStyle/>
            <a:p>
              <a:pPr algn="ctr"/>
              <a:r>
                <a:rPr lang="en-AU" sz="1600" dirty="0">
                  <a:solidFill>
                    <a:schemeClr val="bg1">
                      <a:lumMod val="50000"/>
                    </a:schemeClr>
                  </a:solidFill>
                </a:rPr>
                <a:t>Running pilots, identifying and remediating issues.  </a:t>
              </a:r>
            </a:p>
          </p:txBody>
        </p:sp>
        <p:sp>
          <p:nvSpPr>
            <p:cNvPr id="27" name="TextBox 26">
              <a:extLst>
                <a:ext uri="{FF2B5EF4-FFF2-40B4-BE49-F238E27FC236}">
                  <a16:creationId xmlns:a16="http://schemas.microsoft.com/office/drawing/2014/main" id="{9A683215-E4B7-32E0-4F65-04EECF389673}"/>
                </a:ext>
              </a:extLst>
            </p:cNvPr>
            <p:cNvSpPr txBox="1"/>
            <p:nvPr/>
          </p:nvSpPr>
          <p:spPr>
            <a:xfrm>
              <a:off x="7440328" y="4808934"/>
              <a:ext cx="1576672" cy="1077218"/>
            </a:xfrm>
            <a:prstGeom prst="rect">
              <a:avLst/>
            </a:prstGeom>
            <a:noFill/>
          </p:spPr>
          <p:txBody>
            <a:bodyPr wrap="square">
              <a:spAutoFit/>
            </a:bodyPr>
            <a:lstStyle/>
            <a:p>
              <a:pPr algn="ctr"/>
              <a:r>
                <a:rPr lang="en-AU" sz="1600" dirty="0">
                  <a:solidFill>
                    <a:schemeClr val="bg1">
                      <a:lumMod val="50000"/>
                    </a:schemeClr>
                  </a:solidFill>
                </a:rPr>
                <a:t>Contribute to pilot assessment reports with </a:t>
              </a:r>
              <a:r>
                <a:rPr lang="en-AU" sz="1600" b="1" dirty="0">
                  <a:solidFill>
                    <a:schemeClr val="bg1">
                      <a:lumMod val="50000"/>
                    </a:schemeClr>
                  </a:solidFill>
                </a:rPr>
                <a:t>minimal effort.</a:t>
              </a:r>
            </a:p>
          </p:txBody>
        </p:sp>
        <p:grpSp>
          <p:nvGrpSpPr>
            <p:cNvPr id="65" name="Group 64">
              <a:extLst>
                <a:ext uri="{FF2B5EF4-FFF2-40B4-BE49-F238E27FC236}">
                  <a16:creationId xmlns:a16="http://schemas.microsoft.com/office/drawing/2014/main" id="{E74F6C64-1E3D-3691-C796-062E22AC95D3}"/>
                </a:ext>
              </a:extLst>
            </p:cNvPr>
            <p:cNvGrpSpPr/>
            <p:nvPr/>
          </p:nvGrpSpPr>
          <p:grpSpPr>
            <a:xfrm>
              <a:off x="471638" y="1457303"/>
              <a:ext cx="11463688" cy="3234244"/>
              <a:chOff x="407630" y="1246991"/>
              <a:chExt cx="11463688" cy="3234244"/>
            </a:xfrm>
          </p:grpSpPr>
          <p:grpSp>
            <p:nvGrpSpPr>
              <p:cNvPr id="64" name="Group 63">
                <a:extLst>
                  <a:ext uri="{FF2B5EF4-FFF2-40B4-BE49-F238E27FC236}">
                    <a16:creationId xmlns:a16="http://schemas.microsoft.com/office/drawing/2014/main" id="{4B74D577-CFBB-479C-D991-CB13A63CCFFE}"/>
                  </a:ext>
                </a:extLst>
              </p:cNvPr>
              <p:cNvGrpSpPr/>
              <p:nvPr/>
            </p:nvGrpSpPr>
            <p:grpSpPr>
              <a:xfrm>
                <a:off x="407630" y="1246991"/>
                <a:ext cx="10997831" cy="3234244"/>
                <a:chOff x="407630" y="1246991"/>
                <a:chExt cx="10997831" cy="3234244"/>
              </a:xfrm>
            </p:grpSpPr>
            <p:cxnSp>
              <p:nvCxnSpPr>
                <p:cNvPr id="6" name="Straight Connector 5">
                  <a:extLst>
                    <a:ext uri="{FF2B5EF4-FFF2-40B4-BE49-F238E27FC236}">
                      <a16:creationId xmlns:a16="http://schemas.microsoft.com/office/drawing/2014/main" id="{E26ECF95-6941-5F70-C078-EDD7C6882CAE}"/>
                    </a:ext>
                  </a:extLst>
                </p:cNvPr>
                <p:cNvCxnSpPr>
                  <a:cxnSpLocks/>
                </p:cNvCxnSpPr>
                <p:nvPr/>
              </p:nvCxnSpPr>
              <p:spPr>
                <a:xfrm>
                  <a:off x="407630" y="3773781"/>
                  <a:ext cx="790573" cy="3048"/>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907751C2-63F0-251C-B6B3-8D073A183579}"/>
                    </a:ext>
                  </a:extLst>
                </p:cNvPr>
                <p:cNvGrpSpPr/>
                <p:nvPr/>
              </p:nvGrpSpPr>
              <p:grpSpPr>
                <a:xfrm>
                  <a:off x="945616" y="1246991"/>
                  <a:ext cx="10459845" cy="3234244"/>
                  <a:chOff x="437617" y="1043783"/>
                  <a:chExt cx="10459845" cy="3234244"/>
                </a:xfrm>
              </p:grpSpPr>
              <p:sp>
                <p:nvSpPr>
                  <p:cNvPr id="3" name="Doughnut 2">
                    <a:extLst>
                      <a:ext uri="{FF2B5EF4-FFF2-40B4-BE49-F238E27FC236}">
                        <a16:creationId xmlns:a16="http://schemas.microsoft.com/office/drawing/2014/main" id="{34C864AB-D5C2-0999-38BE-F878E6909B4D}"/>
                      </a:ext>
                    </a:extLst>
                  </p:cNvPr>
                  <p:cNvSpPr>
                    <a:spLocks/>
                  </p:cNvSpPr>
                  <p:nvPr/>
                </p:nvSpPr>
                <p:spPr>
                  <a:xfrm>
                    <a:off x="623888" y="2595961"/>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18" name="Straight Connector 17">
                    <a:extLst>
                      <a:ext uri="{FF2B5EF4-FFF2-40B4-BE49-F238E27FC236}">
                        <a16:creationId xmlns:a16="http://schemas.microsoft.com/office/drawing/2014/main" id="{4B0490AC-EAF4-605E-AD59-8F13E76ED498}"/>
                      </a:ext>
                    </a:extLst>
                  </p:cNvPr>
                  <p:cNvCxnSpPr>
                    <a:cxnSpLocks/>
                    <a:stCxn id="3" idx="0"/>
                  </p:cNvCxnSpPr>
                  <p:nvPr/>
                </p:nvCxnSpPr>
                <p:spPr>
                  <a:xfrm flipV="1">
                    <a:off x="1503767" y="2063939"/>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02F4C9E-DA39-C0BA-0340-3DD6D64881C7}"/>
                      </a:ext>
                    </a:extLst>
                  </p:cNvPr>
                  <p:cNvSpPr/>
                  <p:nvPr/>
                </p:nvSpPr>
                <p:spPr>
                  <a:xfrm>
                    <a:off x="437617" y="1060095"/>
                    <a:ext cx="2146744"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Average </a:t>
                    </a:r>
                    <a:r>
                      <a:rPr lang="en-AU" b="1" dirty="0">
                        <a:solidFill>
                          <a:schemeClr val="bg1">
                            <a:lumMod val="50000"/>
                          </a:schemeClr>
                        </a:solidFill>
                      </a:rPr>
                      <a:t>2 to 3 person weeks</a:t>
                    </a:r>
                    <a:endParaRPr lang="en-US" dirty="0">
                      <a:solidFill>
                        <a:schemeClr val="bg1">
                          <a:lumMod val="50000"/>
                        </a:schemeClr>
                      </a:solidFill>
                    </a:endParaRPr>
                  </a:p>
                </p:txBody>
              </p:sp>
              <p:sp>
                <p:nvSpPr>
                  <p:cNvPr id="21" name="Rectangle 20">
                    <a:extLst>
                      <a:ext uri="{FF2B5EF4-FFF2-40B4-BE49-F238E27FC236}">
                        <a16:creationId xmlns:a16="http://schemas.microsoft.com/office/drawing/2014/main" id="{82BF5605-2613-2C07-ED55-D1CD5CB2F9F3}"/>
                      </a:ext>
                    </a:extLst>
                  </p:cNvPr>
                  <p:cNvSpPr/>
                  <p:nvPr/>
                </p:nvSpPr>
                <p:spPr>
                  <a:xfrm>
                    <a:off x="4467237" y="1044828"/>
                    <a:ext cx="2307347"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Average </a:t>
                    </a:r>
                    <a:r>
                      <a:rPr lang="en-AU" b="1" dirty="0">
                        <a:solidFill>
                          <a:schemeClr val="bg1">
                            <a:lumMod val="50000"/>
                          </a:schemeClr>
                        </a:solidFill>
                      </a:rPr>
                      <a:t>3-6 person months</a:t>
                    </a:r>
                  </a:p>
                </p:txBody>
              </p:sp>
              <p:sp>
                <p:nvSpPr>
                  <p:cNvPr id="25" name="Rectangle 24">
                    <a:extLst>
                      <a:ext uri="{FF2B5EF4-FFF2-40B4-BE49-F238E27FC236}">
                        <a16:creationId xmlns:a16="http://schemas.microsoft.com/office/drawing/2014/main" id="{CC99505D-DC08-A56A-1EC4-6D0334705CF4}"/>
                      </a:ext>
                    </a:extLst>
                  </p:cNvPr>
                  <p:cNvSpPr/>
                  <p:nvPr/>
                </p:nvSpPr>
                <p:spPr>
                  <a:xfrm>
                    <a:off x="2528883" y="1076363"/>
                    <a:ext cx="2137888"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Average </a:t>
                    </a:r>
                    <a:r>
                      <a:rPr lang="en-AU" b="1" dirty="0">
                        <a:solidFill>
                          <a:schemeClr val="bg1">
                            <a:lumMod val="50000"/>
                          </a:schemeClr>
                        </a:solidFill>
                      </a:rPr>
                      <a:t>2 to 3 person months</a:t>
                    </a:r>
                  </a:p>
                </p:txBody>
              </p:sp>
              <p:sp>
                <p:nvSpPr>
                  <p:cNvPr id="31" name="TextBox 30">
                    <a:extLst>
                      <a:ext uri="{FF2B5EF4-FFF2-40B4-BE49-F238E27FC236}">
                        <a16:creationId xmlns:a16="http://schemas.microsoft.com/office/drawing/2014/main" id="{00D62744-CA1E-70BE-4C92-B5CCAB377D9B}"/>
                      </a:ext>
                    </a:extLst>
                  </p:cNvPr>
                  <p:cNvSpPr txBox="1"/>
                  <p:nvPr/>
                </p:nvSpPr>
                <p:spPr>
                  <a:xfrm>
                    <a:off x="680938" y="2969868"/>
                    <a:ext cx="1659772" cy="877163"/>
                  </a:xfrm>
                  <a:prstGeom prst="rect">
                    <a:avLst/>
                  </a:prstGeom>
                  <a:noFill/>
                </p:spPr>
                <p:txBody>
                  <a:bodyPr wrap="square" rtlCol="0">
                    <a:spAutoFit/>
                  </a:bodyPr>
                  <a:lstStyle/>
                  <a:p>
                    <a:pPr algn="ctr"/>
                    <a:r>
                      <a:rPr lang="en-AU" sz="1700" b="1" dirty="0">
                        <a:solidFill>
                          <a:schemeClr val="tx2"/>
                        </a:solidFill>
                      </a:rPr>
                      <a:t>Engagement and discovery phase</a:t>
                    </a:r>
                    <a:endParaRPr lang="en-US" sz="1700" b="1" dirty="0">
                      <a:solidFill>
                        <a:schemeClr val="tx2"/>
                      </a:solidFill>
                    </a:endParaRPr>
                  </a:p>
                </p:txBody>
              </p:sp>
              <p:sp>
                <p:nvSpPr>
                  <p:cNvPr id="35" name="TextBox 34">
                    <a:extLst>
                      <a:ext uri="{FF2B5EF4-FFF2-40B4-BE49-F238E27FC236}">
                        <a16:creationId xmlns:a16="http://schemas.microsoft.com/office/drawing/2014/main" id="{A360474A-462D-4F39-DC01-816812EC5377}"/>
                      </a:ext>
                    </a:extLst>
                  </p:cNvPr>
                  <p:cNvSpPr txBox="1"/>
                  <p:nvPr/>
                </p:nvSpPr>
                <p:spPr>
                  <a:xfrm>
                    <a:off x="2698867" y="2944176"/>
                    <a:ext cx="1743395" cy="877163"/>
                  </a:xfrm>
                  <a:prstGeom prst="rect">
                    <a:avLst/>
                  </a:prstGeom>
                  <a:noFill/>
                </p:spPr>
                <p:txBody>
                  <a:bodyPr wrap="square" rtlCol="0">
                    <a:spAutoFit/>
                  </a:bodyPr>
                  <a:lstStyle/>
                  <a:p>
                    <a:pPr algn="ctr"/>
                    <a:r>
                      <a:rPr lang="en-AU" sz="1700" b="1" dirty="0">
                        <a:solidFill>
                          <a:schemeClr val="tx2"/>
                        </a:solidFill>
                      </a:rPr>
                      <a:t>Alpha implementation phase</a:t>
                    </a:r>
                    <a:endParaRPr lang="en-US" sz="1700" dirty="0"/>
                  </a:p>
                </p:txBody>
              </p:sp>
              <p:sp>
                <p:nvSpPr>
                  <p:cNvPr id="36" name="Doughnut 2">
                    <a:extLst>
                      <a:ext uri="{FF2B5EF4-FFF2-40B4-BE49-F238E27FC236}">
                        <a16:creationId xmlns:a16="http://schemas.microsoft.com/office/drawing/2014/main" id="{6944BF91-2A34-F194-8E0A-6E9570C1425E}"/>
                      </a:ext>
                    </a:extLst>
                  </p:cNvPr>
                  <p:cNvSpPr>
                    <a:spLocks/>
                  </p:cNvSpPr>
                  <p:nvPr/>
                </p:nvSpPr>
                <p:spPr>
                  <a:xfrm>
                    <a:off x="2681289" y="2579028"/>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37" name="Straight Connector 36">
                    <a:extLst>
                      <a:ext uri="{FF2B5EF4-FFF2-40B4-BE49-F238E27FC236}">
                        <a16:creationId xmlns:a16="http://schemas.microsoft.com/office/drawing/2014/main" id="{10280523-BCB5-3FFA-76ED-8B2730369B4A}"/>
                      </a:ext>
                    </a:extLst>
                  </p:cNvPr>
                  <p:cNvCxnSpPr>
                    <a:cxnSpLocks/>
                    <a:stCxn id="36" idx="0"/>
                  </p:cNvCxnSpPr>
                  <p:nvPr/>
                </p:nvCxnSpPr>
                <p:spPr>
                  <a:xfrm flipV="1">
                    <a:off x="3561168" y="2047006"/>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Doughnut 2">
                    <a:extLst>
                      <a:ext uri="{FF2B5EF4-FFF2-40B4-BE49-F238E27FC236}">
                        <a16:creationId xmlns:a16="http://schemas.microsoft.com/office/drawing/2014/main" id="{9AC67B61-D42F-53F3-EBEC-34A6F3E68783}"/>
                      </a:ext>
                    </a:extLst>
                  </p:cNvPr>
                  <p:cNvSpPr>
                    <a:spLocks/>
                  </p:cNvSpPr>
                  <p:nvPr/>
                </p:nvSpPr>
                <p:spPr>
                  <a:xfrm>
                    <a:off x="4747153" y="2579029"/>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39" name="Straight Connector 38">
                    <a:extLst>
                      <a:ext uri="{FF2B5EF4-FFF2-40B4-BE49-F238E27FC236}">
                        <a16:creationId xmlns:a16="http://schemas.microsoft.com/office/drawing/2014/main" id="{D83C95D1-1D87-32AC-3BD3-36F3397B4328}"/>
                      </a:ext>
                    </a:extLst>
                  </p:cNvPr>
                  <p:cNvCxnSpPr>
                    <a:cxnSpLocks/>
                    <a:stCxn id="38" idx="0"/>
                  </p:cNvCxnSpPr>
                  <p:nvPr/>
                </p:nvCxnSpPr>
                <p:spPr>
                  <a:xfrm flipV="1">
                    <a:off x="5627032" y="2047007"/>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21AA29C-905B-BB23-A530-0BB5C08F428D}"/>
                      </a:ext>
                    </a:extLst>
                  </p:cNvPr>
                  <p:cNvSpPr txBox="1"/>
                  <p:nvPr/>
                </p:nvSpPr>
                <p:spPr>
                  <a:xfrm>
                    <a:off x="4757859" y="2954441"/>
                    <a:ext cx="1759757" cy="877163"/>
                  </a:xfrm>
                  <a:prstGeom prst="rect">
                    <a:avLst/>
                  </a:prstGeom>
                  <a:noFill/>
                </p:spPr>
                <p:txBody>
                  <a:bodyPr wrap="square">
                    <a:spAutoFit/>
                  </a:bodyPr>
                  <a:lstStyle/>
                  <a:p>
                    <a:pPr algn="ctr"/>
                    <a:r>
                      <a:rPr lang="en-AU" sz="1700" b="1" dirty="0">
                        <a:solidFill>
                          <a:schemeClr val="tx2"/>
                        </a:solidFill>
                      </a:rPr>
                      <a:t>Beta pilot operational phase</a:t>
                    </a:r>
                    <a:endParaRPr lang="en-US" sz="1700" b="1" dirty="0">
                      <a:solidFill>
                        <a:schemeClr val="tx2"/>
                      </a:solidFill>
                    </a:endParaRPr>
                  </a:p>
                </p:txBody>
              </p:sp>
              <p:sp>
                <p:nvSpPr>
                  <p:cNvPr id="42" name="Doughnut 2">
                    <a:extLst>
                      <a:ext uri="{FF2B5EF4-FFF2-40B4-BE49-F238E27FC236}">
                        <a16:creationId xmlns:a16="http://schemas.microsoft.com/office/drawing/2014/main" id="{45495AFA-D404-ACE1-4468-4A3781E5F6E7}"/>
                      </a:ext>
                    </a:extLst>
                  </p:cNvPr>
                  <p:cNvSpPr>
                    <a:spLocks/>
                  </p:cNvSpPr>
                  <p:nvPr/>
                </p:nvSpPr>
                <p:spPr>
                  <a:xfrm>
                    <a:off x="6787619" y="2579023"/>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43" name="Straight Connector 42">
                    <a:extLst>
                      <a:ext uri="{FF2B5EF4-FFF2-40B4-BE49-F238E27FC236}">
                        <a16:creationId xmlns:a16="http://schemas.microsoft.com/office/drawing/2014/main" id="{3155ABD3-809C-6C93-F322-4F66B6206A21}"/>
                      </a:ext>
                    </a:extLst>
                  </p:cNvPr>
                  <p:cNvCxnSpPr>
                    <a:cxnSpLocks/>
                    <a:stCxn id="42" idx="0"/>
                  </p:cNvCxnSpPr>
                  <p:nvPr/>
                </p:nvCxnSpPr>
                <p:spPr>
                  <a:xfrm flipV="1">
                    <a:off x="7667498" y="2047001"/>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2F9D151-1EF4-F09A-C3B8-66C66346E010}"/>
                      </a:ext>
                    </a:extLst>
                  </p:cNvPr>
                  <p:cNvSpPr txBox="1"/>
                  <p:nvPr/>
                </p:nvSpPr>
                <p:spPr>
                  <a:xfrm>
                    <a:off x="6798187" y="3036433"/>
                    <a:ext cx="1750903" cy="615553"/>
                  </a:xfrm>
                  <a:prstGeom prst="rect">
                    <a:avLst/>
                  </a:prstGeom>
                  <a:noFill/>
                </p:spPr>
                <p:txBody>
                  <a:bodyPr wrap="square">
                    <a:spAutoFit/>
                  </a:bodyPr>
                  <a:lstStyle/>
                  <a:p>
                    <a:pPr algn="ctr"/>
                    <a:r>
                      <a:rPr lang="en-AU" sz="1700" b="1" dirty="0">
                        <a:solidFill>
                          <a:schemeClr val="tx2"/>
                        </a:solidFill>
                      </a:rPr>
                      <a:t>Post pilot reporting phase</a:t>
                    </a:r>
                    <a:endParaRPr lang="en-US" sz="1700" b="1" dirty="0">
                      <a:solidFill>
                        <a:schemeClr val="tx2"/>
                      </a:solidFill>
                    </a:endParaRPr>
                  </a:p>
                </p:txBody>
              </p:sp>
              <p:sp>
                <p:nvSpPr>
                  <p:cNvPr id="46" name="Rectangle 45">
                    <a:extLst>
                      <a:ext uri="{FF2B5EF4-FFF2-40B4-BE49-F238E27FC236}">
                        <a16:creationId xmlns:a16="http://schemas.microsoft.com/office/drawing/2014/main" id="{19A86109-FA79-49AF-3204-C95FE8E79F20}"/>
                      </a:ext>
                    </a:extLst>
                  </p:cNvPr>
                  <p:cNvSpPr/>
                  <p:nvPr/>
                </p:nvSpPr>
                <p:spPr>
                  <a:xfrm>
                    <a:off x="6524246" y="1052251"/>
                    <a:ext cx="2307347"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Time will be defined based on the phase</a:t>
                    </a:r>
                    <a:endParaRPr lang="en-AU" b="1" dirty="0">
                      <a:solidFill>
                        <a:schemeClr val="bg1">
                          <a:lumMod val="50000"/>
                        </a:schemeClr>
                      </a:solidFill>
                    </a:endParaRPr>
                  </a:p>
                </p:txBody>
              </p:sp>
              <p:sp>
                <p:nvSpPr>
                  <p:cNvPr id="47" name="Doughnut 2">
                    <a:extLst>
                      <a:ext uri="{FF2B5EF4-FFF2-40B4-BE49-F238E27FC236}">
                        <a16:creationId xmlns:a16="http://schemas.microsoft.com/office/drawing/2014/main" id="{239B5B0F-F13E-175A-52FE-0CD9DF5A7CCC}"/>
                      </a:ext>
                    </a:extLst>
                  </p:cNvPr>
                  <p:cNvSpPr>
                    <a:spLocks/>
                  </p:cNvSpPr>
                  <p:nvPr/>
                </p:nvSpPr>
                <p:spPr>
                  <a:xfrm>
                    <a:off x="8845021" y="2553624"/>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48" name="Straight Connector 47">
                    <a:extLst>
                      <a:ext uri="{FF2B5EF4-FFF2-40B4-BE49-F238E27FC236}">
                        <a16:creationId xmlns:a16="http://schemas.microsoft.com/office/drawing/2014/main" id="{4E13E4F1-1FE9-C878-E03B-40684294752D}"/>
                      </a:ext>
                    </a:extLst>
                  </p:cNvPr>
                  <p:cNvCxnSpPr>
                    <a:cxnSpLocks/>
                    <a:stCxn id="47" idx="0"/>
                  </p:cNvCxnSpPr>
                  <p:nvPr/>
                </p:nvCxnSpPr>
                <p:spPr>
                  <a:xfrm flipV="1">
                    <a:off x="9724900" y="2021602"/>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C9BFA8-68F9-A13D-53C5-8072FDE5749C}"/>
                      </a:ext>
                    </a:extLst>
                  </p:cNvPr>
                  <p:cNvSpPr txBox="1"/>
                  <p:nvPr/>
                </p:nvSpPr>
                <p:spPr>
                  <a:xfrm>
                    <a:off x="8864189" y="2969868"/>
                    <a:ext cx="1750901" cy="877163"/>
                  </a:xfrm>
                  <a:prstGeom prst="rect">
                    <a:avLst/>
                  </a:prstGeom>
                  <a:noFill/>
                </p:spPr>
                <p:txBody>
                  <a:bodyPr wrap="square">
                    <a:spAutoFit/>
                  </a:bodyPr>
                  <a:lstStyle/>
                  <a:p>
                    <a:pPr algn="ctr"/>
                    <a:r>
                      <a:rPr lang="en-AU" sz="1700" b="1" dirty="0">
                        <a:solidFill>
                          <a:schemeClr val="tx2"/>
                        </a:solidFill>
                      </a:rPr>
                      <a:t>Post pilot production ramp-up</a:t>
                    </a:r>
                    <a:endParaRPr lang="en-US" sz="1700" b="1" dirty="0">
                      <a:solidFill>
                        <a:schemeClr val="tx2"/>
                      </a:solidFill>
                    </a:endParaRPr>
                  </a:p>
                </p:txBody>
              </p:sp>
              <p:sp>
                <p:nvSpPr>
                  <p:cNvPr id="51" name="Rectangle 50">
                    <a:extLst>
                      <a:ext uri="{FF2B5EF4-FFF2-40B4-BE49-F238E27FC236}">
                        <a16:creationId xmlns:a16="http://schemas.microsoft.com/office/drawing/2014/main" id="{BA8488F6-507D-F614-4F8B-E0D5D7C79FAA}"/>
                      </a:ext>
                    </a:extLst>
                  </p:cNvPr>
                  <p:cNvSpPr/>
                  <p:nvPr/>
                </p:nvSpPr>
                <p:spPr>
                  <a:xfrm>
                    <a:off x="8590115" y="1043783"/>
                    <a:ext cx="2307347"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Time will be defined based on the phase</a:t>
                    </a:r>
                    <a:endParaRPr lang="en-AU" b="1" dirty="0">
                      <a:solidFill>
                        <a:schemeClr val="bg1">
                          <a:lumMod val="50000"/>
                        </a:schemeClr>
                      </a:solidFill>
                    </a:endParaRPr>
                  </a:p>
                </p:txBody>
              </p:sp>
            </p:grpSp>
            <p:cxnSp>
              <p:nvCxnSpPr>
                <p:cNvPr id="57" name="Straight Connector 56">
                  <a:extLst>
                    <a:ext uri="{FF2B5EF4-FFF2-40B4-BE49-F238E27FC236}">
                      <a16:creationId xmlns:a16="http://schemas.microsoft.com/office/drawing/2014/main" id="{E425A8F3-5427-1A6B-EB64-508983F4B10D}"/>
                    </a:ext>
                  </a:extLst>
                </p:cNvPr>
                <p:cNvCxnSpPr>
                  <a:cxnSpLocks/>
                </p:cNvCxnSpPr>
                <p:nvPr/>
              </p:nvCxnSpPr>
              <p:spPr>
                <a:xfrm>
                  <a:off x="2882898" y="3777523"/>
                  <a:ext cx="302800"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AF6E85-FFEE-F733-B098-2A55526D0DAC}"/>
                    </a:ext>
                  </a:extLst>
                </p:cNvPr>
                <p:cNvCxnSpPr>
                  <a:cxnSpLocks/>
                </p:cNvCxnSpPr>
                <p:nvPr/>
              </p:nvCxnSpPr>
              <p:spPr>
                <a:xfrm>
                  <a:off x="4948752" y="3777526"/>
                  <a:ext cx="302800"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01B30BC-420F-AF09-CC02-1196F16C1261}"/>
                    </a:ext>
                  </a:extLst>
                </p:cNvPr>
                <p:cNvCxnSpPr>
                  <a:cxnSpLocks/>
                </p:cNvCxnSpPr>
                <p:nvPr/>
              </p:nvCxnSpPr>
              <p:spPr>
                <a:xfrm>
                  <a:off x="6993437" y="3777527"/>
                  <a:ext cx="302800"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8C2CA2C-8F0F-BF92-C1D9-6476B682FA56}"/>
                    </a:ext>
                  </a:extLst>
                </p:cNvPr>
                <p:cNvCxnSpPr>
                  <a:cxnSpLocks/>
                </p:cNvCxnSpPr>
                <p:nvPr/>
              </p:nvCxnSpPr>
              <p:spPr>
                <a:xfrm>
                  <a:off x="9050825" y="3777530"/>
                  <a:ext cx="302800"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3" name="Straight Connector 62">
                <a:extLst>
                  <a:ext uri="{FF2B5EF4-FFF2-40B4-BE49-F238E27FC236}">
                    <a16:creationId xmlns:a16="http://schemas.microsoft.com/office/drawing/2014/main" id="{D1BCBA92-8855-43B3-E1A8-1D289B2F1113}"/>
                  </a:ext>
                </a:extLst>
              </p:cNvPr>
              <p:cNvCxnSpPr>
                <a:cxnSpLocks/>
              </p:cNvCxnSpPr>
              <p:nvPr/>
            </p:nvCxnSpPr>
            <p:spPr>
              <a:xfrm>
                <a:off x="11112777" y="3773781"/>
                <a:ext cx="758541"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71" name="TextBox 70">
            <a:extLst>
              <a:ext uri="{FF2B5EF4-FFF2-40B4-BE49-F238E27FC236}">
                <a16:creationId xmlns:a16="http://schemas.microsoft.com/office/drawing/2014/main" id="{0439814C-2C86-3D27-2738-7644696B1DB2}"/>
              </a:ext>
            </a:extLst>
          </p:cNvPr>
          <p:cNvSpPr txBox="1"/>
          <p:nvPr/>
        </p:nvSpPr>
        <p:spPr>
          <a:xfrm>
            <a:off x="5234413" y="4824914"/>
            <a:ext cx="1974432" cy="830997"/>
          </a:xfrm>
          <a:prstGeom prst="rect">
            <a:avLst/>
          </a:prstGeom>
          <a:noFill/>
        </p:spPr>
        <p:txBody>
          <a:bodyPr wrap="square">
            <a:spAutoFit/>
          </a:bodyPr>
          <a:lstStyle/>
          <a:p>
            <a:pPr algn="ctr"/>
            <a:r>
              <a:rPr lang="en-AU" sz="1600" dirty="0">
                <a:solidFill>
                  <a:schemeClr val="bg1">
                    <a:lumMod val="50000"/>
                  </a:schemeClr>
                </a:solidFill>
              </a:rPr>
              <a:t>The efforts will be identified once the pilot is operational.</a:t>
            </a:r>
          </a:p>
        </p:txBody>
      </p:sp>
    </p:spTree>
    <p:extLst>
      <p:ext uri="{BB962C8B-B14F-4D97-AF65-F5344CB8AC3E}">
        <p14:creationId xmlns:p14="http://schemas.microsoft.com/office/powerpoint/2010/main" val="1729040336"/>
      </p:ext>
    </p:extLst>
  </p:cSld>
  <p:clrMapOvr>
    <a:masterClrMapping/>
  </p:clrMapOvr>
  <p:extLst>
    <p:ext uri="{6950BFC3-D8DA-4A85-94F7-54DA5524770B}">
      <p188:commentRel xmlns:p188="http://schemas.microsoft.com/office/powerpoint/2018/8/main" r:id="rId3"/>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1347017" y="230641"/>
            <a:ext cx="9736063" cy="642484"/>
          </a:xfrm>
          <a:prstGeom prst="rect">
            <a:avLst/>
          </a:prstGeom>
          <a:noFill/>
        </p:spPr>
        <p:txBody>
          <a:bodyPr wrap="none" rtlCol="0">
            <a:spAutoFit/>
          </a:bodyPr>
          <a:lstStyle>
            <a:defPPr>
              <a:defRPr lang="en-US"/>
            </a:defPPr>
            <a:lvl1pPr>
              <a:defRPr sz="3575" b="1">
                <a:solidFill>
                  <a:schemeClr val="accent1">
                    <a:lumMod val="50000"/>
                  </a:schemeClr>
                </a:solidFill>
              </a:defRPr>
            </a:lvl1pPr>
          </a:lstStyle>
          <a:p>
            <a:pPr algn="ctr"/>
            <a:r>
              <a:rPr lang="en-AU" dirty="0"/>
              <a:t>What do I need to do as a UNTP implementer? (1) </a:t>
            </a:r>
          </a:p>
        </p:txBody>
      </p:sp>
      <p:sp>
        <p:nvSpPr>
          <p:cNvPr id="3" name="Rectangle 2">
            <a:extLst>
              <a:ext uri="{FF2B5EF4-FFF2-40B4-BE49-F238E27FC236}">
                <a16:creationId xmlns:a16="http://schemas.microsoft.com/office/drawing/2014/main" id="{46B89768-D109-D694-79A7-109CFA54EEF8}"/>
              </a:ext>
            </a:extLst>
          </p:cNvPr>
          <p:cNvSpPr/>
          <p:nvPr/>
        </p:nvSpPr>
        <p:spPr>
          <a:xfrm>
            <a:off x="303848" y="2148995"/>
            <a:ext cx="3787670" cy="4241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193675">
              <a:buFont typeface="Arial" panose="020B0604020202020204" pitchFamily="34" charset="0"/>
              <a:buChar char="•"/>
            </a:pPr>
            <a:r>
              <a:rPr lang="en-AU" sz="1600" b="1" dirty="0">
                <a:solidFill>
                  <a:schemeClr val="bg1">
                    <a:lumMod val="50000"/>
                  </a:schemeClr>
                </a:solidFill>
              </a:rPr>
              <a:t>Issue</a:t>
            </a:r>
            <a:r>
              <a:rPr lang="en-AU" sz="1600" dirty="0">
                <a:solidFill>
                  <a:schemeClr val="bg1">
                    <a:lumMod val="50000"/>
                  </a:schemeClr>
                </a:solidFill>
              </a:rPr>
              <a:t> UN Digital Product Passports (</a:t>
            </a:r>
            <a:r>
              <a:rPr lang="en-AU" sz="1600" b="1" dirty="0">
                <a:solidFill>
                  <a:schemeClr val="bg1">
                    <a:lumMod val="50000"/>
                  </a:schemeClr>
                </a:solidFill>
              </a:rPr>
              <a:t>DPPs</a:t>
            </a:r>
            <a:r>
              <a:rPr lang="en-AU" sz="1600" dirty="0">
                <a:solidFill>
                  <a:schemeClr val="bg1">
                    <a:lumMod val="50000"/>
                  </a:schemeClr>
                </a:solidFill>
              </a:rPr>
              <a:t>) with </a:t>
            </a:r>
            <a:r>
              <a:rPr lang="en-AU" sz="1600" b="1" dirty="0">
                <a:solidFill>
                  <a:schemeClr val="bg1">
                    <a:lumMod val="50000"/>
                  </a:schemeClr>
                </a:solidFill>
              </a:rPr>
              <a:t>sustainability</a:t>
            </a:r>
            <a:r>
              <a:rPr lang="en-AU" sz="1600" dirty="0">
                <a:solidFill>
                  <a:schemeClr val="bg1">
                    <a:lumMod val="50000"/>
                  </a:schemeClr>
                </a:solidFill>
              </a:rPr>
              <a:t> </a:t>
            </a:r>
            <a:r>
              <a:rPr lang="en-AU" sz="1600" b="1" dirty="0">
                <a:solidFill>
                  <a:schemeClr val="bg1">
                    <a:lumMod val="50000"/>
                  </a:schemeClr>
                </a:solidFill>
              </a:rPr>
              <a:t>claims</a:t>
            </a:r>
            <a:r>
              <a:rPr lang="en-AU" sz="1600" dirty="0">
                <a:solidFill>
                  <a:schemeClr val="bg1">
                    <a:lumMod val="50000"/>
                  </a:schemeClr>
                </a:solidFill>
              </a:rPr>
              <a:t> as digital verifiable credentials (</a:t>
            </a:r>
            <a:r>
              <a:rPr lang="en-AU" sz="1600" b="1" dirty="0">
                <a:solidFill>
                  <a:schemeClr val="bg1">
                    <a:lumMod val="50000"/>
                  </a:schemeClr>
                </a:solidFill>
              </a:rPr>
              <a:t>VCs</a:t>
            </a:r>
            <a:r>
              <a:rPr lang="en-AU" sz="1600" dirty="0">
                <a:solidFill>
                  <a:schemeClr val="bg1">
                    <a:lumMod val="50000"/>
                  </a:schemeClr>
                </a:solidFill>
              </a:rPr>
              <a:t>) from your </a:t>
            </a:r>
            <a:r>
              <a:rPr lang="en-AU" sz="1600" b="1" dirty="0">
                <a:solidFill>
                  <a:schemeClr val="bg1">
                    <a:lumMod val="50000"/>
                  </a:schemeClr>
                </a:solidFill>
              </a:rPr>
              <a:t>existing</a:t>
            </a:r>
            <a:r>
              <a:rPr lang="en-AU" sz="1600" dirty="0">
                <a:solidFill>
                  <a:schemeClr val="bg1">
                    <a:lumMod val="50000"/>
                  </a:schemeClr>
                </a:solidFill>
              </a:rPr>
              <a:t> business </a:t>
            </a:r>
            <a:r>
              <a:rPr lang="en-AU" sz="1600" b="1" dirty="0">
                <a:solidFill>
                  <a:schemeClr val="bg1">
                    <a:lumMod val="50000"/>
                  </a:schemeClr>
                </a:solidFill>
              </a:rPr>
              <a:t>system</a:t>
            </a:r>
            <a:r>
              <a:rPr lang="en-AU" sz="1600" dirty="0">
                <a:solidFill>
                  <a:schemeClr val="bg1">
                    <a:lumMod val="50000"/>
                  </a:schemeClr>
                </a:solidFill>
              </a:rPr>
              <a:t>(s)</a:t>
            </a:r>
          </a:p>
          <a:p>
            <a:pPr marL="457200" indent="-193675"/>
            <a:endParaRPr lang="en-AU" sz="600" dirty="0">
              <a:solidFill>
                <a:schemeClr val="bg1">
                  <a:lumMod val="50000"/>
                </a:schemeClr>
              </a:solidFill>
            </a:endParaRPr>
          </a:p>
          <a:p>
            <a:pPr marL="457200" indent="-193675">
              <a:buFont typeface="Arial" panose="020B0604020202020204" pitchFamily="34" charset="0"/>
              <a:buChar char="•"/>
            </a:pPr>
            <a:r>
              <a:rPr lang="en-AU" sz="1600" b="1" dirty="0">
                <a:solidFill>
                  <a:schemeClr val="bg1">
                    <a:lumMod val="50000"/>
                  </a:schemeClr>
                </a:solidFill>
              </a:rPr>
              <a:t>Issue</a:t>
            </a:r>
            <a:r>
              <a:rPr lang="en-AU" sz="1600" dirty="0">
                <a:solidFill>
                  <a:schemeClr val="bg1">
                    <a:lumMod val="50000"/>
                  </a:schemeClr>
                </a:solidFill>
              </a:rPr>
              <a:t> </a:t>
            </a:r>
            <a:r>
              <a:rPr lang="en-AU" sz="1600" b="1" dirty="0">
                <a:solidFill>
                  <a:schemeClr val="bg1">
                    <a:lumMod val="50000"/>
                  </a:schemeClr>
                </a:solidFill>
              </a:rPr>
              <a:t>Traceability Events </a:t>
            </a:r>
            <a:r>
              <a:rPr lang="en-AU" sz="1600" dirty="0">
                <a:solidFill>
                  <a:schemeClr val="bg1">
                    <a:lumMod val="50000"/>
                  </a:schemeClr>
                </a:solidFill>
              </a:rPr>
              <a:t>as </a:t>
            </a:r>
            <a:r>
              <a:rPr lang="en-AU" sz="1600" b="1" dirty="0">
                <a:solidFill>
                  <a:schemeClr val="bg1">
                    <a:lumMod val="50000"/>
                  </a:schemeClr>
                </a:solidFill>
              </a:rPr>
              <a:t>VCs</a:t>
            </a:r>
            <a:r>
              <a:rPr lang="en-AU" sz="1600" dirty="0">
                <a:solidFill>
                  <a:schemeClr val="bg1">
                    <a:lumMod val="50000"/>
                  </a:schemeClr>
                </a:solidFill>
              </a:rPr>
              <a:t> with links to </a:t>
            </a:r>
            <a:r>
              <a:rPr lang="en-AU" sz="1600" b="1" dirty="0">
                <a:solidFill>
                  <a:schemeClr val="bg1">
                    <a:lumMod val="50000"/>
                  </a:schemeClr>
                </a:solidFill>
              </a:rPr>
              <a:t>upstream products </a:t>
            </a:r>
            <a:r>
              <a:rPr lang="en-AU" sz="1600" dirty="0">
                <a:solidFill>
                  <a:schemeClr val="bg1">
                    <a:lumMod val="50000"/>
                  </a:schemeClr>
                </a:solidFill>
              </a:rPr>
              <a:t>(subject to confidentiality constraints)</a:t>
            </a:r>
          </a:p>
          <a:p>
            <a:pPr marL="457200" indent="-193675"/>
            <a:endParaRPr lang="en-AU" sz="600" dirty="0">
              <a:solidFill>
                <a:schemeClr val="bg1">
                  <a:lumMod val="50000"/>
                </a:schemeClr>
              </a:solidFill>
            </a:endParaRPr>
          </a:p>
          <a:p>
            <a:pPr marL="457200" indent="-193675">
              <a:buFont typeface="Arial" panose="020B0604020202020204" pitchFamily="34" charset="0"/>
              <a:buChar char="•"/>
            </a:pPr>
            <a:r>
              <a:rPr lang="en-AU" sz="1600" b="1" dirty="0">
                <a:solidFill>
                  <a:schemeClr val="bg1">
                    <a:lumMod val="50000"/>
                  </a:schemeClr>
                </a:solidFill>
              </a:rPr>
              <a:t>Receive</a:t>
            </a:r>
            <a:r>
              <a:rPr lang="en-AU" sz="1600" dirty="0">
                <a:solidFill>
                  <a:schemeClr val="bg1">
                    <a:lumMod val="50000"/>
                  </a:schemeClr>
                </a:solidFill>
              </a:rPr>
              <a:t> digital product conformity credentials (</a:t>
            </a:r>
            <a:r>
              <a:rPr lang="en-AU" sz="1600" b="1" dirty="0">
                <a:solidFill>
                  <a:schemeClr val="bg1">
                    <a:lumMod val="50000"/>
                  </a:schemeClr>
                </a:solidFill>
              </a:rPr>
              <a:t>DPCC</a:t>
            </a:r>
            <a:r>
              <a:rPr lang="en-AU" sz="1600" dirty="0">
                <a:solidFill>
                  <a:schemeClr val="bg1">
                    <a:lumMod val="50000"/>
                  </a:schemeClr>
                </a:solidFill>
              </a:rPr>
              <a:t>) </a:t>
            </a:r>
            <a:r>
              <a:rPr lang="en-AU" sz="1600" b="1" dirty="0">
                <a:solidFill>
                  <a:schemeClr val="bg1">
                    <a:lumMod val="50000"/>
                  </a:schemeClr>
                </a:solidFill>
              </a:rPr>
              <a:t>from</a:t>
            </a:r>
            <a:r>
              <a:rPr lang="en-AU" sz="1600" dirty="0">
                <a:solidFill>
                  <a:schemeClr val="bg1">
                    <a:lumMod val="50000"/>
                  </a:schemeClr>
                </a:solidFill>
              </a:rPr>
              <a:t> your </a:t>
            </a:r>
            <a:r>
              <a:rPr lang="en-AU" sz="1600" b="1" dirty="0">
                <a:solidFill>
                  <a:schemeClr val="bg1">
                    <a:lumMod val="50000"/>
                  </a:schemeClr>
                </a:solidFill>
              </a:rPr>
              <a:t>conformity assessment </a:t>
            </a:r>
            <a:r>
              <a:rPr lang="en-AU" sz="1600" dirty="0">
                <a:solidFill>
                  <a:schemeClr val="bg1">
                    <a:lumMod val="50000"/>
                  </a:schemeClr>
                </a:solidFill>
              </a:rPr>
              <a:t>bodies</a:t>
            </a:r>
          </a:p>
          <a:p>
            <a:pPr marL="457200" indent="-193675"/>
            <a:endParaRPr lang="en-AU" sz="600" dirty="0">
              <a:solidFill>
                <a:schemeClr val="bg1">
                  <a:lumMod val="50000"/>
                </a:schemeClr>
              </a:solidFill>
            </a:endParaRPr>
          </a:p>
          <a:p>
            <a:pPr marL="457200" indent="-193675">
              <a:buFont typeface="Arial" panose="020B0604020202020204" pitchFamily="34" charset="0"/>
              <a:buChar char="•"/>
            </a:pPr>
            <a:r>
              <a:rPr lang="en-AU" sz="1600" b="1" dirty="0">
                <a:solidFill>
                  <a:schemeClr val="bg1">
                    <a:lumMod val="50000"/>
                  </a:schemeClr>
                </a:solidFill>
              </a:rPr>
              <a:t>Publish DPPs, Events, and DPCCs </a:t>
            </a:r>
            <a:r>
              <a:rPr lang="en-AU" sz="1600" dirty="0">
                <a:solidFill>
                  <a:schemeClr val="bg1">
                    <a:lumMod val="50000"/>
                  </a:schemeClr>
                </a:solidFill>
              </a:rPr>
              <a:t>using </a:t>
            </a:r>
            <a:r>
              <a:rPr lang="en-AU" sz="1600" b="1" dirty="0">
                <a:solidFill>
                  <a:schemeClr val="bg1">
                    <a:lumMod val="50000"/>
                  </a:schemeClr>
                </a:solidFill>
              </a:rPr>
              <a:t>a link resolver </a:t>
            </a:r>
            <a:r>
              <a:rPr lang="en-AU" sz="1600" dirty="0">
                <a:solidFill>
                  <a:schemeClr val="bg1">
                    <a:lumMod val="50000"/>
                  </a:schemeClr>
                </a:solidFill>
              </a:rPr>
              <a:t>service so that they are discoverable from your product identifiers (SKU or batch)</a:t>
            </a:r>
          </a:p>
          <a:p>
            <a:pPr marL="457200" indent="-193675"/>
            <a:endParaRPr lang="en-AU" sz="600" dirty="0">
              <a:solidFill>
                <a:schemeClr val="bg1">
                  <a:lumMod val="50000"/>
                </a:schemeClr>
              </a:solidFill>
            </a:endParaRPr>
          </a:p>
          <a:p>
            <a:pPr marL="457200" indent="-193675">
              <a:buFont typeface="Arial" panose="020B0604020202020204" pitchFamily="34" charset="0"/>
              <a:buChar char="•"/>
            </a:pPr>
            <a:r>
              <a:rPr lang="en-AU" sz="1600" dirty="0">
                <a:solidFill>
                  <a:schemeClr val="bg1">
                    <a:lumMod val="50000"/>
                  </a:schemeClr>
                </a:solidFill>
              </a:rPr>
              <a:t>Discover and </a:t>
            </a:r>
            <a:r>
              <a:rPr lang="en-AU" sz="1600" b="1" dirty="0">
                <a:solidFill>
                  <a:schemeClr val="bg1">
                    <a:lumMod val="50000"/>
                  </a:schemeClr>
                </a:solidFill>
              </a:rPr>
              <a:t>verify DPPs linked</a:t>
            </a:r>
            <a:r>
              <a:rPr lang="en-AU" sz="1600" dirty="0">
                <a:solidFill>
                  <a:schemeClr val="bg1">
                    <a:lumMod val="50000"/>
                  </a:schemeClr>
                </a:solidFill>
              </a:rPr>
              <a:t> to </a:t>
            </a:r>
            <a:r>
              <a:rPr lang="en-AU" sz="1600" b="1" dirty="0">
                <a:solidFill>
                  <a:schemeClr val="bg1">
                    <a:lumMod val="50000"/>
                  </a:schemeClr>
                </a:solidFill>
              </a:rPr>
              <a:t>your supplies</a:t>
            </a:r>
            <a:r>
              <a:rPr lang="en-AU" sz="1600" dirty="0">
                <a:solidFill>
                  <a:schemeClr val="bg1">
                    <a:lumMod val="50000"/>
                  </a:schemeClr>
                </a:solidFill>
              </a:rPr>
              <a:t> from </a:t>
            </a:r>
            <a:r>
              <a:rPr lang="en-AU" sz="1600" b="1" dirty="0">
                <a:solidFill>
                  <a:schemeClr val="bg1">
                    <a:lumMod val="50000"/>
                  </a:schemeClr>
                </a:solidFill>
              </a:rPr>
              <a:t>upstream</a:t>
            </a:r>
            <a:r>
              <a:rPr lang="en-AU" sz="1600" dirty="0">
                <a:solidFill>
                  <a:schemeClr val="bg1">
                    <a:lumMod val="50000"/>
                  </a:schemeClr>
                </a:solidFill>
              </a:rPr>
              <a:t> suppliers</a:t>
            </a:r>
          </a:p>
        </p:txBody>
      </p:sp>
      <p:sp>
        <p:nvSpPr>
          <p:cNvPr id="10" name="TextBox 9">
            <a:extLst>
              <a:ext uri="{FF2B5EF4-FFF2-40B4-BE49-F238E27FC236}">
                <a16:creationId xmlns:a16="http://schemas.microsoft.com/office/drawing/2014/main" id="{0EE107E5-93D7-B89C-D512-418D3AFC4673}"/>
              </a:ext>
            </a:extLst>
          </p:cNvPr>
          <p:cNvSpPr txBox="1"/>
          <p:nvPr/>
        </p:nvSpPr>
        <p:spPr>
          <a:xfrm>
            <a:off x="314963" y="1380055"/>
            <a:ext cx="3581400" cy="369332"/>
          </a:xfrm>
          <a:prstGeom prst="rect">
            <a:avLst/>
          </a:prstGeom>
          <a:noFill/>
        </p:spPr>
        <p:txBody>
          <a:bodyPr wrap="square">
            <a:spAutoFit/>
          </a:bodyPr>
          <a:lstStyle/>
          <a:p>
            <a:pPr algn="ctr"/>
            <a:r>
              <a:rPr lang="en-AU" b="1" dirty="0">
                <a:solidFill>
                  <a:srgbClr val="002060"/>
                </a:solidFill>
              </a:rPr>
              <a:t>Producers, manufacturers, retailers</a:t>
            </a:r>
          </a:p>
        </p:txBody>
      </p:sp>
      <p:cxnSp>
        <p:nvCxnSpPr>
          <p:cNvPr id="16" name="Straight Connector 15">
            <a:extLst>
              <a:ext uri="{FF2B5EF4-FFF2-40B4-BE49-F238E27FC236}">
                <a16:creationId xmlns:a16="http://schemas.microsoft.com/office/drawing/2014/main" id="{5D485621-1CCB-1647-C270-119E1D0951C6}"/>
              </a:ext>
            </a:extLst>
          </p:cNvPr>
          <p:cNvCxnSpPr>
            <a:cxnSpLocks/>
          </p:cNvCxnSpPr>
          <p:nvPr/>
        </p:nvCxnSpPr>
        <p:spPr>
          <a:xfrm>
            <a:off x="363117" y="1764893"/>
            <a:ext cx="3465511"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73F359-D048-ECBF-76B8-88F11DEF5422}"/>
              </a:ext>
            </a:extLst>
          </p:cNvPr>
          <p:cNvSpPr/>
          <p:nvPr/>
        </p:nvSpPr>
        <p:spPr>
          <a:xfrm>
            <a:off x="4584234" y="1943255"/>
            <a:ext cx="3668225" cy="36914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193675">
              <a:buFont typeface="Arial" panose="020B0604020202020204" pitchFamily="34" charset="0"/>
              <a:buChar char="•"/>
            </a:pPr>
            <a:r>
              <a:rPr lang="en-AU" sz="1600" b="1" dirty="0">
                <a:solidFill>
                  <a:schemeClr val="bg1">
                    <a:lumMod val="50000"/>
                  </a:schemeClr>
                </a:solidFill>
              </a:rPr>
              <a:t>Map</a:t>
            </a:r>
            <a:r>
              <a:rPr lang="en-AU" sz="1600" dirty="0">
                <a:solidFill>
                  <a:schemeClr val="bg1">
                    <a:lumMod val="50000"/>
                  </a:schemeClr>
                </a:solidFill>
              </a:rPr>
              <a:t> your in</a:t>
            </a:r>
            <a:r>
              <a:rPr lang="en-AU" sz="1600" b="1" dirty="0">
                <a:solidFill>
                  <a:schemeClr val="bg1">
                    <a:lumMod val="50000"/>
                  </a:schemeClr>
                </a:solidFill>
              </a:rPr>
              <a:t>dustry standards to UNTP</a:t>
            </a:r>
            <a:r>
              <a:rPr lang="en-AU" sz="1600" dirty="0">
                <a:solidFill>
                  <a:schemeClr val="bg1">
                    <a:lumMod val="50000"/>
                  </a:schemeClr>
                </a:solidFill>
              </a:rPr>
              <a:t> (and/or and existing registered extensions) and </a:t>
            </a:r>
            <a:r>
              <a:rPr lang="en-AU" sz="1600" b="1" dirty="0">
                <a:solidFill>
                  <a:schemeClr val="bg1">
                    <a:lumMod val="50000"/>
                  </a:schemeClr>
                </a:solidFill>
              </a:rPr>
              <a:t>identify</a:t>
            </a:r>
            <a:r>
              <a:rPr lang="en-AU" sz="1600" dirty="0">
                <a:solidFill>
                  <a:schemeClr val="bg1">
                    <a:lumMod val="50000"/>
                  </a:schemeClr>
                </a:solidFill>
              </a:rPr>
              <a:t> whether any additional </a:t>
            </a:r>
            <a:r>
              <a:rPr lang="en-AU" sz="1600" b="1" dirty="0">
                <a:solidFill>
                  <a:schemeClr val="bg1">
                    <a:lumMod val="50000"/>
                  </a:schemeClr>
                </a:solidFill>
              </a:rPr>
              <a:t>extensions</a:t>
            </a:r>
            <a:r>
              <a:rPr lang="en-AU" sz="1600" dirty="0">
                <a:solidFill>
                  <a:schemeClr val="bg1">
                    <a:lumMod val="50000"/>
                  </a:schemeClr>
                </a:solidFill>
              </a:rPr>
              <a:t> are </a:t>
            </a:r>
            <a:r>
              <a:rPr lang="en-AU" sz="1600" b="1" dirty="0">
                <a:solidFill>
                  <a:schemeClr val="bg1">
                    <a:lumMod val="50000"/>
                  </a:schemeClr>
                </a:solidFill>
              </a:rPr>
              <a:t>needed</a:t>
            </a:r>
          </a:p>
          <a:p>
            <a:pPr marL="285750" indent="-193675">
              <a:buFont typeface="Arial" panose="020B0604020202020204" pitchFamily="34" charset="0"/>
              <a:buChar char="•"/>
            </a:pPr>
            <a:endParaRPr lang="en-AU" sz="600" dirty="0">
              <a:solidFill>
                <a:schemeClr val="bg1">
                  <a:lumMod val="50000"/>
                </a:schemeClr>
              </a:solidFill>
            </a:endParaRPr>
          </a:p>
          <a:p>
            <a:pPr marL="285750" indent="-193675">
              <a:buFont typeface="Arial" panose="020B0604020202020204" pitchFamily="34" charset="0"/>
              <a:buChar char="•"/>
            </a:pPr>
            <a:r>
              <a:rPr lang="en-AU" sz="1600" b="1" dirty="0">
                <a:solidFill>
                  <a:schemeClr val="bg1">
                    <a:lumMod val="50000"/>
                  </a:schemeClr>
                </a:solidFill>
              </a:rPr>
              <a:t>Develop</a:t>
            </a:r>
            <a:r>
              <a:rPr lang="en-AU" sz="1600" dirty="0">
                <a:solidFill>
                  <a:schemeClr val="bg1">
                    <a:lumMod val="50000"/>
                  </a:schemeClr>
                </a:solidFill>
              </a:rPr>
              <a:t> </a:t>
            </a:r>
            <a:r>
              <a:rPr lang="en-AU" sz="1600" b="1" dirty="0">
                <a:solidFill>
                  <a:schemeClr val="bg1">
                    <a:lumMod val="50000"/>
                  </a:schemeClr>
                </a:solidFill>
              </a:rPr>
              <a:t>extensions</a:t>
            </a:r>
            <a:r>
              <a:rPr lang="en-AU" sz="1600" dirty="0">
                <a:solidFill>
                  <a:schemeClr val="bg1">
                    <a:lumMod val="50000"/>
                  </a:schemeClr>
                </a:solidFill>
              </a:rPr>
              <a:t> following the extensions methodology and register the extension</a:t>
            </a:r>
          </a:p>
          <a:p>
            <a:pPr marL="285750" indent="-193675">
              <a:buFont typeface="Arial" panose="020B0604020202020204" pitchFamily="34" charset="0"/>
              <a:buChar char="•"/>
            </a:pPr>
            <a:endParaRPr lang="en-AU" sz="600" dirty="0">
              <a:solidFill>
                <a:schemeClr val="bg1">
                  <a:lumMod val="50000"/>
                </a:schemeClr>
              </a:solidFill>
            </a:endParaRPr>
          </a:p>
          <a:p>
            <a:pPr marL="285750" indent="-193675">
              <a:buFont typeface="Arial" panose="020B0604020202020204" pitchFamily="34" charset="0"/>
              <a:buChar char="•"/>
            </a:pPr>
            <a:r>
              <a:rPr lang="en-AU" sz="1600" b="1" dirty="0">
                <a:solidFill>
                  <a:schemeClr val="bg1">
                    <a:lumMod val="50000"/>
                  </a:schemeClr>
                </a:solidFill>
              </a:rPr>
              <a:t>Assess</a:t>
            </a:r>
            <a:r>
              <a:rPr lang="en-AU" sz="1600" dirty="0">
                <a:solidFill>
                  <a:schemeClr val="bg1">
                    <a:lumMod val="50000"/>
                  </a:schemeClr>
                </a:solidFill>
              </a:rPr>
              <a:t> opportunities for </a:t>
            </a:r>
            <a:r>
              <a:rPr lang="en-AU" sz="1600" b="1" dirty="0">
                <a:solidFill>
                  <a:schemeClr val="bg1">
                    <a:lumMod val="50000"/>
                  </a:schemeClr>
                </a:solidFill>
              </a:rPr>
              <a:t>bulk</a:t>
            </a:r>
            <a:r>
              <a:rPr lang="en-AU" sz="1600" dirty="0">
                <a:solidFill>
                  <a:schemeClr val="bg1">
                    <a:lumMod val="50000"/>
                  </a:schemeClr>
                </a:solidFill>
              </a:rPr>
              <a:t> </a:t>
            </a:r>
            <a:r>
              <a:rPr lang="en-AU" sz="1600" b="1" dirty="0">
                <a:solidFill>
                  <a:schemeClr val="bg1">
                    <a:lumMod val="50000"/>
                  </a:schemeClr>
                </a:solidFill>
              </a:rPr>
              <a:t>purchase</a:t>
            </a:r>
            <a:r>
              <a:rPr lang="en-AU" sz="1600" dirty="0">
                <a:solidFill>
                  <a:schemeClr val="bg1">
                    <a:lumMod val="50000"/>
                  </a:schemeClr>
                </a:solidFill>
              </a:rPr>
              <a:t> of </a:t>
            </a:r>
            <a:r>
              <a:rPr lang="en-AU" sz="1600" b="1" dirty="0">
                <a:solidFill>
                  <a:schemeClr val="bg1">
                    <a:lumMod val="50000"/>
                  </a:schemeClr>
                </a:solidFill>
              </a:rPr>
              <a:t>conformity assessment services</a:t>
            </a:r>
            <a:r>
              <a:rPr lang="en-AU" sz="1600" dirty="0">
                <a:solidFill>
                  <a:schemeClr val="bg1">
                    <a:lumMod val="50000"/>
                  </a:schemeClr>
                </a:solidFill>
              </a:rPr>
              <a:t> for </a:t>
            </a:r>
            <a:r>
              <a:rPr lang="en-AU" sz="1600" b="1" dirty="0">
                <a:solidFill>
                  <a:schemeClr val="bg1">
                    <a:lumMod val="50000"/>
                  </a:schemeClr>
                </a:solidFill>
              </a:rPr>
              <a:t>smaller members</a:t>
            </a:r>
          </a:p>
          <a:p>
            <a:pPr marL="285750" indent="-193675">
              <a:buFont typeface="Arial" panose="020B0604020202020204" pitchFamily="34" charset="0"/>
              <a:buChar char="•"/>
            </a:pPr>
            <a:endParaRPr lang="en-AU" sz="600" dirty="0">
              <a:solidFill>
                <a:schemeClr val="bg1">
                  <a:lumMod val="50000"/>
                </a:schemeClr>
              </a:solidFill>
            </a:endParaRPr>
          </a:p>
          <a:p>
            <a:pPr marL="285750" indent="-193675">
              <a:buFont typeface="Arial" panose="020B0604020202020204" pitchFamily="34" charset="0"/>
              <a:buChar char="•"/>
            </a:pPr>
            <a:r>
              <a:rPr lang="en-AU" sz="1600" b="1" dirty="0">
                <a:solidFill>
                  <a:schemeClr val="bg1">
                    <a:lumMod val="50000"/>
                  </a:schemeClr>
                </a:solidFill>
              </a:rPr>
              <a:t>Assess</a:t>
            </a:r>
            <a:r>
              <a:rPr lang="en-AU" sz="1600" dirty="0">
                <a:solidFill>
                  <a:schemeClr val="bg1">
                    <a:lumMod val="50000"/>
                  </a:schemeClr>
                </a:solidFill>
              </a:rPr>
              <a:t> opportunities for provision of </a:t>
            </a:r>
            <a:r>
              <a:rPr lang="en-AU" sz="1600" b="1" dirty="0">
                <a:solidFill>
                  <a:schemeClr val="bg1">
                    <a:lumMod val="50000"/>
                  </a:schemeClr>
                </a:solidFill>
              </a:rPr>
              <a:t>mass balance verification services to your members</a:t>
            </a:r>
          </a:p>
          <a:p>
            <a:pPr marL="285750" indent="-193675">
              <a:buFont typeface="Arial" panose="020B0604020202020204" pitchFamily="34" charset="0"/>
              <a:buChar char="•"/>
            </a:pPr>
            <a:endParaRPr lang="en-AU" sz="600" dirty="0">
              <a:solidFill>
                <a:schemeClr val="bg1">
                  <a:lumMod val="50000"/>
                </a:schemeClr>
              </a:solidFill>
            </a:endParaRPr>
          </a:p>
          <a:p>
            <a:pPr marL="285750" indent="-193675">
              <a:buFont typeface="Arial" panose="020B0604020202020204" pitchFamily="34" charset="0"/>
              <a:buChar char="•"/>
            </a:pPr>
            <a:r>
              <a:rPr lang="en-AU" sz="1600" b="1" dirty="0">
                <a:solidFill>
                  <a:schemeClr val="bg1">
                    <a:lumMod val="50000"/>
                  </a:schemeClr>
                </a:solidFill>
              </a:rPr>
              <a:t>Support</a:t>
            </a:r>
            <a:r>
              <a:rPr lang="en-AU" sz="1600" dirty="0">
                <a:solidFill>
                  <a:schemeClr val="bg1">
                    <a:lumMod val="50000"/>
                  </a:schemeClr>
                </a:solidFill>
              </a:rPr>
              <a:t> your </a:t>
            </a:r>
            <a:r>
              <a:rPr lang="en-AU" sz="1600" b="1" dirty="0">
                <a:solidFill>
                  <a:schemeClr val="bg1">
                    <a:lumMod val="50000"/>
                  </a:schemeClr>
                </a:solidFill>
              </a:rPr>
              <a:t>members</a:t>
            </a:r>
            <a:r>
              <a:rPr lang="en-AU" sz="1600" dirty="0">
                <a:solidFill>
                  <a:schemeClr val="bg1">
                    <a:lumMod val="50000"/>
                  </a:schemeClr>
                </a:solidFill>
              </a:rPr>
              <a:t> with their </a:t>
            </a:r>
            <a:r>
              <a:rPr lang="en-AU" sz="1600" b="1" dirty="0">
                <a:solidFill>
                  <a:schemeClr val="bg1">
                    <a:lumMod val="50000"/>
                  </a:schemeClr>
                </a:solidFill>
              </a:rPr>
              <a:t>UNTP</a:t>
            </a:r>
            <a:r>
              <a:rPr lang="en-AU" sz="1600" dirty="0">
                <a:solidFill>
                  <a:schemeClr val="bg1">
                    <a:lumMod val="50000"/>
                  </a:schemeClr>
                </a:solidFill>
              </a:rPr>
              <a:t> (or extension) </a:t>
            </a:r>
            <a:r>
              <a:rPr lang="en-AU" sz="1600" b="1" dirty="0">
                <a:solidFill>
                  <a:schemeClr val="bg1">
                    <a:lumMod val="50000"/>
                  </a:schemeClr>
                </a:solidFill>
              </a:rPr>
              <a:t>implementations</a:t>
            </a:r>
            <a:endParaRPr lang="en-AU" sz="1600" dirty="0">
              <a:solidFill>
                <a:schemeClr val="bg1">
                  <a:lumMod val="50000"/>
                </a:schemeClr>
              </a:solidFill>
            </a:endParaRPr>
          </a:p>
        </p:txBody>
      </p:sp>
      <p:sp>
        <p:nvSpPr>
          <p:cNvPr id="12" name="TextBox 11">
            <a:extLst>
              <a:ext uri="{FF2B5EF4-FFF2-40B4-BE49-F238E27FC236}">
                <a16:creationId xmlns:a16="http://schemas.microsoft.com/office/drawing/2014/main" id="{B25F0B61-2CF3-6989-18B5-5737BA83CF2E}"/>
              </a:ext>
            </a:extLst>
          </p:cNvPr>
          <p:cNvSpPr txBox="1"/>
          <p:nvPr/>
        </p:nvSpPr>
        <p:spPr>
          <a:xfrm>
            <a:off x="4961276" y="1377447"/>
            <a:ext cx="2864043" cy="369332"/>
          </a:xfrm>
          <a:prstGeom prst="rect">
            <a:avLst/>
          </a:prstGeom>
          <a:noFill/>
        </p:spPr>
        <p:txBody>
          <a:bodyPr wrap="square">
            <a:spAutoFit/>
          </a:bodyPr>
          <a:lstStyle/>
          <a:p>
            <a:pPr algn="ctr"/>
            <a:r>
              <a:rPr lang="en-AU" b="1" dirty="0">
                <a:solidFill>
                  <a:srgbClr val="002060"/>
                </a:solidFill>
              </a:rPr>
              <a:t>Industry Associations</a:t>
            </a:r>
          </a:p>
        </p:txBody>
      </p:sp>
      <p:cxnSp>
        <p:nvCxnSpPr>
          <p:cNvPr id="17" name="Straight Connector 16">
            <a:extLst>
              <a:ext uri="{FF2B5EF4-FFF2-40B4-BE49-F238E27FC236}">
                <a16:creationId xmlns:a16="http://schemas.microsoft.com/office/drawing/2014/main" id="{E1B30714-950E-FCDA-F2C6-431DF32A14D3}"/>
              </a:ext>
            </a:extLst>
          </p:cNvPr>
          <p:cNvCxnSpPr/>
          <p:nvPr/>
        </p:nvCxnSpPr>
        <p:spPr>
          <a:xfrm>
            <a:off x="5103274" y="1760404"/>
            <a:ext cx="2778779"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5A324AF-8393-0433-431F-8CD253A48E3D}"/>
              </a:ext>
            </a:extLst>
          </p:cNvPr>
          <p:cNvSpPr/>
          <p:nvPr/>
        </p:nvSpPr>
        <p:spPr>
          <a:xfrm>
            <a:off x="8401049" y="1943075"/>
            <a:ext cx="3591168" cy="4241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274638">
              <a:buFont typeface="Arial" panose="020B0604020202020204" pitchFamily="34" charset="0"/>
              <a:buChar char="•"/>
            </a:pPr>
            <a:r>
              <a:rPr lang="en-AU" sz="1600" b="1" dirty="0">
                <a:solidFill>
                  <a:schemeClr val="bg1">
                    <a:lumMod val="50000"/>
                  </a:schemeClr>
                </a:solidFill>
              </a:rPr>
              <a:t>Issue conformity attestations </a:t>
            </a:r>
            <a:r>
              <a:rPr lang="en-AU" sz="1600" dirty="0">
                <a:solidFill>
                  <a:schemeClr val="bg1">
                    <a:lumMod val="50000"/>
                  </a:schemeClr>
                </a:solidFill>
              </a:rPr>
              <a:t>as Digital Product Conformity Certificates (</a:t>
            </a:r>
            <a:r>
              <a:rPr lang="en-AU" sz="1600" b="1" dirty="0">
                <a:solidFill>
                  <a:schemeClr val="bg1">
                    <a:lumMod val="50000"/>
                  </a:schemeClr>
                </a:solidFill>
              </a:rPr>
              <a:t>DPCC</a:t>
            </a:r>
            <a:r>
              <a:rPr lang="en-AU" sz="1600" dirty="0">
                <a:solidFill>
                  <a:schemeClr val="bg1">
                    <a:lumMod val="50000"/>
                  </a:schemeClr>
                </a:solidFill>
              </a:rPr>
              <a:t>)</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b="1" dirty="0">
                <a:solidFill>
                  <a:schemeClr val="bg1">
                    <a:lumMod val="50000"/>
                  </a:schemeClr>
                </a:solidFill>
              </a:rPr>
              <a:t>Engage</a:t>
            </a:r>
            <a:r>
              <a:rPr lang="en-AU" sz="1600" dirty="0">
                <a:solidFill>
                  <a:schemeClr val="bg1">
                    <a:lumMod val="50000"/>
                  </a:schemeClr>
                </a:solidFill>
              </a:rPr>
              <a:t> your </a:t>
            </a:r>
            <a:r>
              <a:rPr lang="en-AU" sz="1600" b="1" dirty="0">
                <a:solidFill>
                  <a:schemeClr val="bg1">
                    <a:lumMod val="50000"/>
                  </a:schemeClr>
                </a:solidFill>
              </a:rPr>
              <a:t>accreditation authorities</a:t>
            </a:r>
            <a:r>
              <a:rPr lang="en-AU" sz="1600" dirty="0">
                <a:solidFill>
                  <a:schemeClr val="bg1">
                    <a:lumMod val="50000"/>
                  </a:schemeClr>
                </a:solidFill>
              </a:rPr>
              <a:t> and </a:t>
            </a:r>
            <a:r>
              <a:rPr lang="en-AU" sz="1600" b="1" dirty="0">
                <a:solidFill>
                  <a:schemeClr val="bg1">
                    <a:lumMod val="50000"/>
                  </a:schemeClr>
                </a:solidFill>
              </a:rPr>
              <a:t>request</a:t>
            </a:r>
            <a:r>
              <a:rPr lang="en-AU" sz="1600" dirty="0">
                <a:solidFill>
                  <a:schemeClr val="bg1">
                    <a:lumMod val="50000"/>
                  </a:schemeClr>
                </a:solidFill>
              </a:rPr>
              <a:t> </a:t>
            </a:r>
            <a:r>
              <a:rPr lang="en-AU" sz="1600" b="1" dirty="0">
                <a:solidFill>
                  <a:schemeClr val="bg1">
                    <a:lumMod val="50000"/>
                  </a:schemeClr>
                </a:solidFill>
              </a:rPr>
              <a:t>digital accreditation credentials</a:t>
            </a:r>
            <a:r>
              <a:rPr lang="en-AU" sz="1600" dirty="0">
                <a:solidFill>
                  <a:schemeClr val="bg1">
                    <a:lumMod val="50000"/>
                  </a:schemeClr>
                </a:solidFill>
              </a:rPr>
              <a:t>.  </a:t>
            </a:r>
            <a:r>
              <a:rPr lang="en-AU" sz="1600" b="1" dirty="0">
                <a:solidFill>
                  <a:schemeClr val="bg1">
                    <a:lumMod val="50000"/>
                  </a:schemeClr>
                </a:solidFill>
              </a:rPr>
              <a:t>Link</a:t>
            </a:r>
            <a:r>
              <a:rPr lang="en-AU" sz="1600" dirty="0">
                <a:solidFill>
                  <a:schemeClr val="bg1">
                    <a:lumMod val="50000"/>
                  </a:schemeClr>
                </a:solidFill>
              </a:rPr>
              <a:t> them to your</a:t>
            </a:r>
            <a:r>
              <a:rPr lang="en-AU" sz="1600" b="1" dirty="0">
                <a:solidFill>
                  <a:schemeClr val="bg1">
                    <a:lumMod val="50000"/>
                  </a:schemeClr>
                </a:solidFill>
              </a:rPr>
              <a:t> conformity credentials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b="1" dirty="0">
                <a:solidFill>
                  <a:schemeClr val="bg1">
                    <a:lumMod val="50000"/>
                  </a:schemeClr>
                </a:solidFill>
              </a:rPr>
              <a:t>Engage</a:t>
            </a:r>
            <a:r>
              <a:rPr lang="en-AU" sz="1600" dirty="0">
                <a:solidFill>
                  <a:schemeClr val="bg1">
                    <a:lumMod val="50000"/>
                  </a:schemeClr>
                </a:solidFill>
              </a:rPr>
              <a:t> with the issuers of your </a:t>
            </a:r>
            <a:r>
              <a:rPr lang="en-AU" sz="1600" b="1" dirty="0">
                <a:solidFill>
                  <a:schemeClr val="bg1">
                    <a:lumMod val="50000"/>
                  </a:schemeClr>
                </a:solidFill>
              </a:rPr>
              <a:t>reference standards </a:t>
            </a:r>
            <a:r>
              <a:rPr lang="en-AU" sz="1600" dirty="0">
                <a:solidFill>
                  <a:schemeClr val="bg1">
                    <a:lumMod val="50000"/>
                  </a:schemeClr>
                </a:solidFill>
              </a:rPr>
              <a:t>or regulations to </a:t>
            </a:r>
            <a:r>
              <a:rPr lang="en-AU" sz="1600" b="1" dirty="0">
                <a:solidFill>
                  <a:schemeClr val="bg1">
                    <a:lumMod val="50000"/>
                  </a:schemeClr>
                </a:solidFill>
              </a:rPr>
              <a:t>publish</a:t>
            </a:r>
            <a:r>
              <a:rPr lang="en-AU" sz="1600" dirty="0">
                <a:solidFill>
                  <a:schemeClr val="bg1">
                    <a:lumMod val="50000"/>
                  </a:schemeClr>
                </a:solidFill>
              </a:rPr>
              <a:t> their </a:t>
            </a:r>
            <a:r>
              <a:rPr lang="en-AU" sz="1600" b="1" dirty="0">
                <a:solidFill>
                  <a:schemeClr val="bg1">
                    <a:lumMod val="50000"/>
                  </a:schemeClr>
                </a:solidFill>
              </a:rPr>
              <a:t>conformity criteria as</a:t>
            </a:r>
            <a:r>
              <a:rPr lang="en-AU" sz="1600" dirty="0">
                <a:solidFill>
                  <a:schemeClr val="bg1">
                    <a:lumMod val="50000"/>
                  </a:schemeClr>
                </a:solidFill>
              </a:rPr>
              <a:t> </a:t>
            </a:r>
            <a:r>
              <a:rPr lang="en-AU" sz="1600" b="1" dirty="0">
                <a:solidFill>
                  <a:schemeClr val="bg1">
                    <a:lumMod val="50000"/>
                  </a:schemeClr>
                </a:solidFill>
              </a:rPr>
              <a:t>digital vocabularies</a:t>
            </a:r>
          </a:p>
        </p:txBody>
      </p:sp>
      <p:sp>
        <p:nvSpPr>
          <p:cNvPr id="14" name="TextBox 13">
            <a:extLst>
              <a:ext uri="{FF2B5EF4-FFF2-40B4-BE49-F238E27FC236}">
                <a16:creationId xmlns:a16="http://schemas.microsoft.com/office/drawing/2014/main" id="{1E8CFD6C-7017-012F-5533-365AD07F9DAC}"/>
              </a:ext>
            </a:extLst>
          </p:cNvPr>
          <p:cNvSpPr txBox="1"/>
          <p:nvPr/>
        </p:nvSpPr>
        <p:spPr>
          <a:xfrm>
            <a:off x="8425541" y="1381328"/>
            <a:ext cx="3465510" cy="369332"/>
          </a:xfrm>
          <a:prstGeom prst="rect">
            <a:avLst/>
          </a:prstGeom>
          <a:noFill/>
        </p:spPr>
        <p:txBody>
          <a:bodyPr wrap="square">
            <a:spAutoFit/>
          </a:bodyPr>
          <a:lstStyle/>
          <a:p>
            <a:pPr algn="ctr"/>
            <a:r>
              <a:rPr lang="en-AU" b="1" dirty="0">
                <a:solidFill>
                  <a:srgbClr val="002060"/>
                </a:solidFill>
              </a:rPr>
              <a:t>Conformity assessment bodies</a:t>
            </a:r>
          </a:p>
        </p:txBody>
      </p:sp>
      <p:cxnSp>
        <p:nvCxnSpPr>
          <p:cNvPr id="18" name="Straight Connector 17">
            <a:extLst>
              <a:ext uri="{FF2B5EF4-FFF2-40B4-BE49-F238E27FC236}">
                <a16:creationId xmlns:a16="http://schemas.microsoft.com/office/drawing/2014/main" id="{357731F7-F0CF-C0B6-68FF-6A205ED46125}"/>
              </a:ext>
            </a:extLst>
          </p:cNvPr>
          <p:cNvCxnSpPr/>
          <p:nvPr/>
        </p:nvCxnSpPr>
        <p:spPr>
          <a:xfrm>
            <a:off x="8847677" y="1852263"/>
            <a:ext cx="2778779"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B576714-34CC-A34A-460F-5350179522D3}"/>
              </a:ext>
            </a:extLst>
          </p:cNvPr>
          <p:cNvCxnSpPr>
            <a:cxnSpLocks/>
          </p:cNvCxnSpPr>
          <p:nvPr/>
        </p:nvCxnSpPr>
        <p:spPr>
          <a:xfrm>
            <a:off x="4410710" y="1760404"/>
            <a:ext cx="0" cy="4865821"/>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B35D58A-82C4-0286-D908-584A388FF276}"/>
              </a:ext>
            </a:extLst>
          </p:cNvPr>
          <p:cNvCxnSpPr>
            <a:cxnSpLocks/>
          </p:cNvCxnSpPr>
          <p:nvPr/>
        </p:nvCxnSpPr>
        <p:spPr>
          <a:xfrm>
            <a:off x="8514081" y="1787679"/>
            <a:ext cx="0" cy="4865821"/>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814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1258377" y="240932"/>
            <a:ext cx="9736063" cy="642484"/>
          </a:xfrm>
          <a:prstGeom prst="rect">
            <a:avLst/>
          </a:prstGeom>
          <a:noFill/>
        </p:spPr>
        <p:txBody>
          <a:bodyPr wrap="none" rtlCol="0">
            <a:spAutoFit/>
          </a:bodyPr>
          <a:lstStyle>
            <a:defPPr>
              <a:defRPr lang="en-US"/>
            </a:defPPr>
            <a:lvl1pPr>
              <a:defRPr sz="3575" b="1">
                <a:solidFill>
                  <a:schemeClr val="accent1">
                    <a:lumMod val="50000"/>
                  </a:schemeClr>
                </a:solidFill>
              </a:defRPr>
            </a:lvl1pPr>
          </a:lstStyle>
          <a:p>
            <a:r>
              <a:rPr lang="en-AU" dirty="0"/>
              <a:t>What do I need to do as a UNTP implementer? (2) </a:t>
            </a:r>
          </a:p>
        </p:txBody>
      </p:sp>
      <p:sp>
        <p:nvSpPr>
          <p:cNvPr id="3" name="Rectangle 2">
            <a:extLst>
              <a:ext uri="{FF2B5EF4-FFF2-40B4-BE49-F238E27FC236}">
                <a16:creationId xmlns:a16="http://schemas.microsoft.com/office/drawing/2014/main" id="{46B89768-D109-D694-79A7-109CFA54EEF8}"/>
              </a:ext>
            </a:extLst>
          </p:cNvPr>
          <p:cNvSpPr/>
          <p:nvPr/>
        </p:nvSpPr>
        <p:spPr>
          <a:xfrm>
            <a:off x="174893" y="1767848"/>
            <a:ext cx="4408538" cy="46119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business registration authorities </a:t>
            </a:r>
            <a:r>
              <a:rPr lang="en-AU" sz="1600" dirty="0">
                <a:solidFill>
                  <a:schemeClr val="bg1">
                    <a:lumMod val="50000"/>
                  </a:schemeClr>
                </a:solidFill>
              </a:rPr>
              <a:t>– </a:t>
            </a:r>
            <a:r>
              <a:rPr lang="en-AU" sz="1600" b="1" dirty="0">
                <a:solidFill>
                  <a:schemeClr val="bg1">
                    <a:lumMod val="50000"/>
                  </a:schemeClr>
                </a:solidFill>
              </a:rPr>
              <a:t>consider issuing registration credentials</a:t>
            </a:r>
            <a:r>
              <a:rPr lang="en-AU" sz="1600" dirty="0">
                <a:solidFill>
                  <a:schemeClr val="bg1">
                    <a:lumMod val="50000"/>
                  </a:schemeClr>
                </a:solidFill>
              </a:rPr>
              <a:t> (e.g. business identity) </a:t>
            </a:r>
            <a:r>
              <a:rPr lang="en-AU" sz="1600" b="1" dirty="0">
                <a:solidFill>
                  <a:schemeClr val="bg1">
                    <a:lumMod val="50000"/>
                  </a:schemeClr>
                </a:solidFill>
              </a:rPr>
              <a:t>as verifiable credentials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land/property registration authori</a:t>
            </a:r>
            <a:r>
              <a:rPr lang="en-AU" sz="1600" dirty="0">
                <a:solidFill>
                  <a:schemeClr val="bg1">
                    <a:lumMod val="50000"/>
                  </a:schemeClr>
                </a:solidFill>
              </a:rPr>
              <a:t>ties – </a:t>
            </a:r>
            <a:r>
              <a:rPr lang="en-AU" sz="1600" b="1" dirty="0">
                <a:solidFill>
                  <a:schemeClr val="bg1">
                    <a:lumMod val="50000"/>
                  </a:schemeClr>
                </a:solidFill>
              </a:rPr>
              <a:t>consider issuing land titles</a:t>
            </a:r>
            <a:r>
              <a:rPr lang="en-AU" sz="1600" dirty="0">
                <a:solidFill>
                  <a:schemeClr val="bg1">
                    <a:lumMod val="50000"/>
                  </a:schemeClr>
                </a:solidFill>
              </a:rPr>
              <a:t> with cadastral boundaries </a:t>
            </a:r>
            <a:r>
              <a:rPr lang="en-AU" sz="1600" b="1" dirty="0">
                <a:solidFill>
                  <a:schemeClr val="bg1">
                    <a:lumMod val="50000"/>
                  </a:schemeClr>
                </a:solidFill>
              </a:rPr>
              <a:t>as verifiable credentials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trade/ export facilitation authorities </a:t>
            </a:r>
            <a:r>
              <a:rPr lang="en-AU" sz="1600" dirty="0">
                <a:solidFill>
                  <a:schemeClr val="bg1">
                    <a:lumMod val="50000"/>
                  </a:schemeClr>
                </a:solidFill>
              </a:rPr>
              <a:t>– consider issuing </a:t>
            </a:r>
            <a:r>
              <a:rPr lang="en-AU" sz="1600" b="1" dirty="0">
                <a:solidFill>
                  <a:schemeClr val="bg1">
                    <a:lumMod val="50000"/>
                  </a:schemeClr>
                </a:solidFill>
              </a:rPr>
              <a:t>guarantee of origin credentials </a:t>
            </a:r>
            <a:r>
              <a:rPr lang="en-AU" sz="1600" dirty="0">
                <a:solidFill>
                  <a:schemeClr val="bg1">
                    <a:lumMod val="50000"/>
                  </a:schemeClr>
                </a:solidFill>
              </a:rPr>
              <a:t>that will help importing authorities to trust your exports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customs authorities </a:t>
            </a:r>
            <a:r>
              <a:rPr lang="en-AU" sz="1600" dirty="0">
                <a:solidFill>
                  <a:schemeClr val="bg1">
                    <a:lumMod val="50000"/>
                  </a:schemeClr>
                </a:solidFill>
              </a:rPr>
              <a:t>– </a:t>
            </a:r>
            <a:r>
              <a:rPr lang="en-AU" sz="1600" b="1" dirty="0">
                <a:solidFill>
                  <a:schemeClr val="bg1">
                    <a:lumMod val="50000"/>
                  </a:schemeClr>
                </a:solidFill>
              </a:rPr>
              <a:t>consider</a:t>
            </a:r>
            <a:r>
              <a:rPr lang="en-AU" sz="1600" dirty="0">
                <a:solidFill>
                  <a:schemeClr val="bg1">
                    <a:lumMod val="50000"/>
                  </a:schemeClr>
                </a:solidFill>
              </a:rPr>
              <a:t> using </a:t>
            </a:r>
            <a:r>
              <a:rPr lang="en-AU" sz="1600" b="1" dirty="0">
                <a:solidFill>
                  <a:schemeClr val="bg1">
                    <a:lumMod val="50000"/>
                  </a:schemeClr>
                </a:solidFill>
              </a:rPr>
              <a:t>DPPs as high integrity data sources </a:t>
            </a:r>
            <a:r>
              <a:rPr lang="en-AU" sz="1600" dirty="0">
                <a:solidFill>
                  <a:schemeClr val="bg1">
                    <a:lumMod val="50000"/>
                  </a:schemeClr>
                </a:solidFill>
              </a:rPr>
              <a:t>to reduce piggybacking and facilitate green-lane import processing</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environment/agriculture/labour competent authorities</a:t>
            </a:r>
            <a:r>
              <a:rPr lang="en-AU" sz="1600" dirty="0">
                <a:solidFill>
                  <a:schemeClr val="bg1">
                    <a:lumMod val="50000"/>
                  </a:schemeClr>
                </a:solidFill>
              </a:rPr>
              <a:t>, consider </a:t>
            </a:r>
            <a:r>
              <a:rPr lang="en-AU" sz="1600" b="1" dirty="0">
                <a:solidFill>
                  <a:schemeClr val="bg1">
                    <a:lumMod val="50000"/>
                  </a:schemeClr>
                </a:solidFill>
              </a:rPr>
              <a:t>publishing regulations as digital vocabularies </a:t>
            </a:r>
            <a:r>
              <a:rPr lang="en-AU" sz="1600" dirty="0">
                <a:solidFill>
                  <a:schemeClr val="bg1">
                    <a:lumMod val="50000"/>
                  </a:schemeClr>
                </a:solidFill>
              </a:rPr>
              <a:t>and </a:t>
            </a:r>
            <a:r>
              <a:rPr lang="en-AU" sz="1600" b="1" dirty="0">
                <a:solidFill>
                  <a:schemeClr val="bg1">
                    <a:lumMod val="50000"/>
                  </a:schemeClr>
                </a:solidFill>
              </a:rPr>
              <a:t>issuing licenses and permits</a:t>
            </a:r>
            <a:r>
              <a:rPr lang="en-AU" sz="1600" dirty="0">
                <a:solidFill>
                  <a:schemeClr val="bg1">
                    <a:lumMod val="50000"/>
                  </a:schemeClr>
                </a:solidFill>
              </a:rPr>
              <a:t> as </a:t>
            </a:r>
            <a:r>
              <a:rPr lang="en-AU" sz="1600" b="1" dirty="0">
                <a:solidFill>
                  <a:schemeClr val="bg1">
                    <a:lumMod val="50000"/>
                  </a:schemeClr>
                </a:solidFill>
              </a:rPr>
              <a:t>verifiable credentials</a:t>
            </a:r>
            <a:endParaRPr lang="en-AU" sz="1600" dirty="0">
              <a:solidFill>
                <a:schemeClr val="bg1">
                  <a:lumMod val="50000"/>
                </a:schemeClr>
              </a:solidFill>
            </a:endParaRPr>
          </a:p>
        </p:txBody>
      </p:sp>
      <p:sp>
        <p:nvSpPr>
          <p:cNvPr id="10" name="TextBox 9">
            <a:extLst>
              <a:ext uri="{FF2B5EF4-FFF2-40B4-BE49-F238E27FC236}">
                <a16:creationId xmlns:a16="http://schemas.microsoft.com/office/drawing/2014/main" id="{0EE107E5-93D7-B89C-D512-418D3AFC4673}"/>
              </a:ext>
            </a:extLst>
          </p:cNvPr>
          <p:cNvSpPr txBox="1"/>
          <p:nvPr/>
        </p:nvSpPr>
        <p:spPr>
          <a:xfrm>
            <a:off x="734963" y="980010"/>
            <a:ext cx="2864043" cy="369332"/>
          </a:xfrm>
          <a:prstGeom prst="rect">
            <a:avLst/>
          </a:prstGeom>
          <a:noFill/>
        </p:spPr>
        <p:txBody>
          <a:bodyPr wrap="square">
            <a:spAutoFit/>
          </a:bodyPr>
          <a:lstStyle/>
          <a:p>
            <a:pPr algn="ctr"/>
            <a:r>
              <a:rPr lang="en-AU" b="1" dirty="0">
                <a:solidFill>
                  <a:schemeClr val="accent1">
                    <a:lumMod val="50000"/>
                  </a:schemeClr>
                </a:solidFill>
              </a:rPr>
              <a:t>Regulators</a:t>
            </a:r>
          </a:p>
        </p:txBody>
      </p:sp>
      <p:cxnSp>
        <p:nvCxnSpPr>
          <p:cNvPr id="16" name="Straight Connector 15">
            <a:extLst>
              <a:ext uri="{FF2B5EF4-FFF2-40B4-BE49-F238E27FC236}">
                <a16:creationId xmlns:a16="http://schemas.microsoft.com/office/drawing/2014/main" id="{5D485621-1CCB-1647-C270-119E1D0951C6}"/>
              </a:ext>
            </a:extLst>
          </p:cNvPr>
          <p:cNvCxnSpPr/>
          <p:nvPr/>
        </p:nvCxnSpPr>
        <p:spPr>
          <a:xfrm>
            <a:off x="820227" y="1371046"/>
            <a:ext cx="2778779"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73F359-D048-ECBF-76B8-88F11DEF5422}"/>
              </a:ext>
            </a:extLst>
          </p:cNvPr>
          <p:cNvSpPr/>
          <p:nvPr/>
        </p:nvSpPr>
        <p:spPr>
          <a:xfrm>
            <a:off x="4719320" y="1645355"/>
            <a:ext cx="3681473" cy="4594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274638">
              <a:buFont typeface="Arial" panose="020B0604020202020204" pitchFamily="34" charset="0"/>
              <a:buChar char="•"/>
              <a:tabLst>
                <a:tab pos="92075" algn="l"/>
              </a:tabLst>
            </a:pPr>
            <a:r>
              <a:rPr lang="en-AU" sz="1600" b="1" dirty="0">
                <a:solidFill>
                  <a:schemeClr val="bg1">
                    <a:lumMod val="50000"/>
                  </a:schemeClr>
                </a:solidFill>
              </a:rPr>
              <a:t>Uplift</a:t>
            </a:r>
            <a:r>
              <a:rPr lang="en-AU" sz="1600" dirty="0">
                <a:solidFill>
                  <a:schemeClr val="bg1">
                    <a:lumMod val="50000"/>
                  </a:schemeClr>
                </a:solidFill>
              </a:rPr>
              <a:t> your </a:t>
            </a:r>
            <a:r>
              <a:rPr lang="en-AU" sz="1600" b="1" dirty="0">
                <a:solidFill>
                  <a:schemeClr val="bg1">
                    <a:lumMod val="50000"/>
                  </a:schemeClr>
                </a:solidFill>
              </a:rPr>
              <a:t>registry service </a:t>
            </a:r>
            <a:r>
              <a:rPr lang="en-AU" sz="1600" dirty="0">
                <a:solidFill>
                  <a:schemeClr val="bg1">
                    <a:lumMod val="50000"/>
                  </a:schemeClr>
                </a:solidFill>
              </a:rPr>
              <a:t>so that your </a:t>
            </a:r>
            <a:r>
              <a:rPr lang="en-AU" sz="1600" b="1" dirty="0">
                <a:solidFill>
                  <a:schemeClr val="bg1">
                    <a:lumMod val="50000"/>
                  </a:schemeClr>
                </a:solidFill>
              </a:rPr>
              <a:t>identifiers are discoverable, resolvable and verifiable:</a:t>
            </a:r>
          </a:p>
          <a:p>
            <a:endParaRPr lang="en-AU" sz="500" dirty="0">
              <a:solidFill>
                <a:schemeClr val="bg1">
                  <a:lumMod val="50000"/>
                </a:schemeClr>
              </a:solidFill>
            </a:endParaRPr>
          </a:p>
          <a:p>
            <a:pPr marL="914400" lvl="1" indent="-457200">
              <a:buFont typeface="+mj-lt"/>
              <a:buAutoNum type="alphaLcParenR"/>
            </a:pPr>
            <a:r>
              <a:rPr lang="en-AU" sz="1600" b="1" dirty="0">
                <a:solidFill>
                  <a:schemeClr val="bg1">
                    <a:lumMod val="50000"/>
                  </a:schemeClr>
                </a:solidFill>
              </a:rPr>
              <a:t>Discoverability</a:t>
            </a:r>
            <a:r>
              <a:rPr lang="en-AU" sz="1600" dirty="0">
                <a:solidFill>
                  <a:schemeClr val="bg1">
                    <a:lumMod val="50000"/>
                  </a:schemeClr>
                </a:solidFill>
              </a:rPr>
              <a:t> requires consistent encoding as barcodes, QR codes, or RFID</a:t>
            </a:r>
          </a:p>
          <a:p>
            <a:pPr marL="914400" lvl="1" indent="-457200">
              <a:buFont typeface="+mj-lt"/>
              <a:buAutoNum type="alphaLcParenR"/>
            </a:pPr>
            <a:r>
              <a:rPr lang="en-AU" sz="1600" b="1" dirty="0">
                <a:solidFill>
                  <a:schemeClr val="bg1">
                    <a:lumMod val="50000"/>
                  </a:schemeClr>
                </a:solidFill>
              </a:rPr>
              <a:t>Resolvability</a:t>
            </a:r>
            <a:r>
              <a:rPr lang="en-AU" sz="1600" dirty="0">
                <a:solidFill>
                  <a:schemeClr val="bg1">
                    <a:lumMod val="50000"/>
                  </a:schemeClr>
                </a:solidFill>
              </a:rPr>
              <a:t> requires implementation of ISO-18975 conformant link resolver service</a:t>
            </a:r>
          </a:p>
          <a:p>
            <a:pPr marL="914400" lvl="1" indent="-457200">
              <a:buFont typeface="+mj-lt"/>
              <a:buAutoNum type="alphaLcParenR"/>
            </a:pPr>
            <a:r>
              <a:rPr lang="en-AU" sz="1600" b="1" dirty="0">
                <a:solidFill>
                  <a:schemeClr val="bg1">
                    <a:lumMod val="50000"/>
                  </a:schemeClr>
                </a:solidFill>
              </a:rPr>
              <a:t>Verifiability</a:t>
            </a:r>
            <a:r>
              <a:rPr lang="en-AU" sz="1600" dirty="0">
                <a:solidFill>
                  <a:schemeClr val="bg1">
                    <a:lumMod val="50000"/>
                  </a:schemeClr>
                </a:solidFill>
              </a:rPr>
              <a:t> requires issuing evidence of identifier ownership to registered entities as verifiable credentials</a:t>
            </a:r>
          </a:p>
          <a:p>
            <a:endParaRPr lang="en-AU" sz="1600" dirty="0">
              <a:solidFill>
                <a:schemeClr val="bg1">
                  <a:lumMod val="50000"/>
                </a:schemeClr>
              </a:solidFill>
            </a:endParaRPr>
          </a:p>
        </p:txBody>
      </p:sp>
      <p:sp>
        <p:nvSpPr>
          <p:cNvPr id="12" name="TextBox 11">
            <a:extLst>
              <a:ext uri="{FF2B5EF4-FFF2-40B4-BE49-F238E27FC236}">
                <a16:creationId xmlns:a16="http://schemas.microsoft.com/office/drawing/2014/main" id="{B25F0B61-2CF3-6989-18B5-5737BA83CF2E}"/>
              </a:ext>
            </a:extLst>
          </p:cNvPr>
          <p:cNvSpPr txBox="1"/>
          <p:nvPr/>
        </p:nvSpPr>
        <p:spPr>
          <a:xfrm>
            <a:off x="4628134" y="1002871"/>
            <a:ext cx="4070093" cy="369332"/>
          </a:xfrm>
          <a:prstGeom prst="rect">
            <a:avLst/>
          </a:prstGeom>
          <a:noFill/>
        </p:spPr>
        <p:txBody>
          <a:bodyPr wrap="square">
            <a:spAutoFit/>
          </a:bodyPr>
          <a:lstStyle/>
          <a:p>
            <a:pPr algn="ctr"/>
            <a:r>
              <a:rPr lang="en-AU" b="1" dirty="0">
                <a:solidFill>
                  <a:schemeClr val="accent1">
                    <a:lumMod val="50000"/>
                  </a:schemeClr>
                </a:solidFill>
              </a:rPr>
              <a:t>Business/Location/Product registers</a:t>
            </a:r>
          </a:p>
        </p:txBody>
      </p:sp>
      <p:cxnSp>
        <p:nvCxnSpPr>
          <p:cNvPr id="17" name="Straight Connector 16">
            <a:extLst>
              <a:ext uri="{FF2B5EF4-FFF2-40B4-BE49-F238E27FC236}">
                <a16:creationId xmlns:a16="http://schemas.microsoft.com/office/drawing/2014/main" id="{E1B30714-950E-FCDA-F2C6-431DF32A14D3}"/>
              </a:ext>
            </a:extLst>
          </p:cNvPr>
          <p:cNvCxnSpPr>
            <a:cxnSpLocks/>
          </p:cNvCxnSpPr>
          <p:nvPr/>
        </p:nvCxnSpPr>
        <p:spPr>
          <a:xfrm>
            <a:off x="4812030" y="1371046"/>
            <a:ext cx="3588763" cy="1528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5A324AF-8393-0433-431F-8CD253A48E3D}"/>
              </a:ext>
            </a:extLst>
          </p:cNvPr>
          <p:cNvSpPr/>
          <p:nvPr/>
        </p:nvSpPr>
        <p:spPr>
          <a:xfrm>
            <a:off x="8709661" y="1664978"/>
            <a:ext cx="3098764" cy="36914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274638">
              <a:buFont typeface="Arial" panose="020B0604020202020204" pitchFamily="34" charset="0"/>
              <a:buChar char="•"/>
            </a:pPr>
            <a:r>
              <a:rPr lang="en-AU" sz="1600" b="1" dirty="0">
                <a:solidFill>
                  <a:schemeClr val="bg1">
                    <a:lumMod val="50000"/>
                  </a:schemeClr>
                </a:solidFill>
              </a:rPr>
              <a:t>Implement</a:t>
            </a:r>
            <a:r>
              <a:rPr lang="en-AU" sz="1600" dirty="0">
                <a:solidFill>
                  <a:schemeClr val="bg1">
                    <a:lumMod val="50000"/>
                  </a:schemeClr>
                </a:solidFill>
              </a:rPr>
              <a:t> </a:t>
            </a:r>
            <a:r>
              <a:rPr lang="en-AU" sz="1600" b="1" dirty="0">
                <a:solidFill>
                  <a:schemeClr val="bg1">
                    <a:lumMod val="50000"/>
                  </a:schemeClr>
                </a:solidFill>
              </a:rPr>
              <a:t>the UNTP profile that most suits your customers </a:t>
            </a:r>
            <a:r>
              <a:rPr lang="en-AU" sz="1600" dirty="0">
                <a:solidFill>
                  <a:schemeClr val="bg1">
                    <a:lumMod val="50000"/>
                  </a:schemeClr>
                </a:solidFill>
              </a:rPr>
              <a:t>so that their </a:t>
            </a:r>
            <a:r>
              <a:rPr lang="en-AU" sz="1600" b="1" dirty="0">
                <a:solidFill>
                  <a:schemeClr val="bg1">
                    <a:lumMod val="50000"/>
                  </a:schemeClr>
                </a:solidFill>
              </a:rPr>
              <a:t>cost of implementation is shared </a:t>
            </a:r>
            <a:r>
              <a:rPr lang="en-AU" sz="1600" dirty="0">
                <a:solidFill>
                  <a:schemeClr val="bg1">
                    <a:lumMod val="50000"/>
                  </a:schemeClr>
                </a:solidFill>
              </a:rPr>
              <a:t>across all your customers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b="1" dirty="0">
                <a:solidFill>
                  <a:schemeClr val="bg1">
                    <a:lumMod val="50000"/>
                  </a:schemeClr>
                </a:solidFill>
              </a:rPr>
              <a:t>Complete interoperability testing </a:t>
            </a:r>
            <a:r>
              <a:rPr lang="en-AU" sz="1600" dirty="0">
                <a:solidFill>
                  <a:schemeClr val="bg1">
                    <a:lumMod val="50000"/>
                  </a:schemeClr>
                </a:solidFill>
              </a:rPr>
              <a:t>and </a:t>
            </a:r>
            <a:r>
              <a:rPr lang="en-AU" sz="1600" b="1" dirty="0">
                <a:solidFill>
                  <a:schemeClr val="bg1">
                    <a:lumMod val="50000"/>
                  </a:schemeClr>
                </a:solidFill>
              </a:rPr>
              <a:t>register your conformant products</a:t>
            </a:r>
            <a:endParaRPr lang="en-AU" sz="1600" dirty="0">
              <a:solidFill>
                <a:schemeClr val="bg1">
                  <a:lumMod val="50000"/>
                </a:schemeClr>
              </a:solidFill>
            </a:endParaRPr>
          </a:p>
        </p:txBody>
      </p:sp>
      <p:sp>
        <p:nvSpPr>
          <p:cNvPr id="14" name="TextBox 13">
            <a:extLst>
              <a:ext uri="{FF2B5EF4-FFF2-40B4-BE49-F238E27FC236}">
                <a16:creationId xmlns:a16="http://schemas.microsoft.com/office/drawing/2014/main" id="{1E8CFD6C-7017-012F-5533-365AD07F9DAC}"/>
              </a:ext>
            </a:extLst>
          </p:cNvPr>
          <p:cNvSpPr txBox="1"/>
          <p:nvPr/>
        </p:nvSpPr>
        <p:spPr>
          <a:xfrm>
            <a:off x="8801967" y="1002871"/>
            <a:ext cx="2864043" cy="369332"/>
          </a:xfrm>
          <a:prstGeom prst="rect">
            <a:avLst/>
          </a:prstGeom>
          <a:noFill/>
        </p:spPr>
        <p:txBody>
          <a:bodyPr wrap="square">
            <a:spAutoFit/>
          </a:bodyPr>
          <a:lstStyle/>
          <a:p>
            <a:pPr algn="ctr"/>
            <a:r>
              <a:rPr lang="en-AU" b="1" dirty="0"/>
              <a:t>Software Vendors</a:t>
            </a:r>
          </a:p>
        </p:txBody>
      </p:sp>
      <p:cxnSp>
        <p:nvCxnSpPr>
          <p:cNvPr id="18" name="Straight Connector 17">
            <a:extLst>
              <a:ext uri="{FF2B5EF4-FFF2-40B4-BE49-F238E27FC236}">
                <a16:creationId xmlns:a16="http://schemas.microsoft.com/office/drawing/2014/main" id="{357731F7-F0CF-C0B6-68FF-6A205ED46125}"/>
              </a:ext>
            </a:extLst>
          </p:cNvPr>
          <p:cNvCxnSpPr/>
          <p:nvPr/>
        </p:nvCxnSpPr>
        <p:spPr>
          <a:xfrm>
            <a:off x="8944381" y="1383633"/>
            <a:ext cx="2778779"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E88F3C8-0206-1FAA-7F2A-CEF021920227}"/>
              </a:ext>
            </a:extLst>
          </p:cNvPr>
          <p:cNvCxnSpPr>
            <a:cxnSpLocks/>
          </p:cNvCxnSpPr>
          <p:nvPr/>
        </p:nvCxnSpPr>
        <p:spPr>
          <a:xfrm>
            <a:off x="4719320" y="1760404"/>
            <a:ext cx="0" cy="4865821"/>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775B107-F379-65AF-8D60-E7CB553500AC}"/>
              </a:ext>
            </a:extLst>
          </p:cNvPr>
          <p:cNvCxnSpPr>
            <a:cxnSpLocks/>
          </p:cNvCxnSpPr>
          <p:nvPr/>
        </p:nvCxnSpPr>
        <p:spPr>
          <a:xfrm>
            <a:off x="8757920" y="1775644"/>
            <a:ext cx="0" cy="4865821"/>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96994"/>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70A7-0D57-075C-88FB-4EE4DBA69604}"/>
              </a:ext>
            </a:extLst>
          </p:cNvPr>
          <p:cNvSpPr>
            <a:spLocks noGrp="1"/>
          </p:cNvSpPr>
          <p:nvPr>
            <p:ph type="title"/>
          </p:nvPr>
        </p:nvSpPr>
        <p:spPr>
          <a:xfrm>
            <a:off x="545083" y="64386"/>
            <a:ext cx="11566340" cy="1325563"/>
          </a:xfrm>
        </p:spPr>
        <p:txBody>
          <a:bodyPr>
            <a:normAutofit/>
          </a:bodyPr>
          <a:lstStyle/>
          <a:p>
            <a:r>
              <a:rPr lang="en-AU" sz="3600" b="1" dirty="0">
                <a:solidFill>
                  <a:schemeClr val="accent1">
                    <a:lumMod val="50000"/>
                  </a:schemeClr>
                </a:solidFill>
                <a:latin typeface="+mn-lt"/>
                <a:ea typeface="+mn-ea"/>
                <a:cs typeface="+mn-cs"/>
              </a:rPr>
              <a:t>Greenwashing is rampant and getting worse </a:t>
            </a:r>
            <a:endParaRPr lang="en-US" sz="3600" dirty="0">
              <a:solidFill>
                <a:schemeClr val="accent1">
                  <a:lumMod val="50000"/>
                </a:schemeClr>
              </a:solidFill>
            </a:endParaRPr>
          </a:p>
        </p:txBody>
      </p:sp>
      <p:sp>
        <p:nvSpPr>
          <p:cNvPr id="13" name="ee4pContent1">
            <a:extLst>
              <a:ext uri="{FF2B5EF4-FFF2-40B4-BE49-F238E27FC236}">
                <a16:creationId xmlns:a16="http://schemas.microsoft.com/office/drawing/2014/main" id="{E47E7D00-382D-E7AB-0AE1-29419629D0CC}"/>
              </a:ext>
            </a:extLst>
          </p:cNvPr>
          <p:cNvSpPr txBox="1"/>
          <p:nvPr/>
        </p:nvSpPr>
        <p:spPr>
          <a:xfrm>
            <a:off x="4081671" y="2097237"/>
            <a:ext cx="2804530" cy="1719389"/>
          </a:xfrm>
          <a:prstGeom prst="rect">
            <a:avLst/>
          </a:prstGeom>
        </p:spPr>
        <p:txBody>
          <a:bodyPr vert="horz" wrap="square" lIns="0" tIns="0" rIns="0" bIns="0" rtlCol="0">
            <a:noAutofit/>
          </a:bodyPr>
          <a:lstStyle>
            <a:lvl1pPr lvl="0" indent="0">
              <a:lnSpc>
                <a:spcPct val="110000"/>
              </a:lnSpc>
              <a:spcBef>
                <a:spcPts val="600"/>
              </a:spcBef>
              <a:spcAft>
                <a:spcPts val="300"/>
              </a:spcAft>
              <a:buFont typeface="Arial" panose="020B0604020202020204" pitchFamily="34" charset="0"/>
              <a:buChar char="​"/>
              <a:defRPr sz="2400">
                <a:latin typeface="Trebuchet MS" panose="020B0603020202020204" pitchFamily="34" charset="0"/>
                <a:sym typeface="Trebuchet MS" panose="020B0603020202020204" pitchFamily="34" charset="0"/>
              </a:defRPr>
            </a:lvl1pPr>
            <a:lvl2pPr marL="402336" lvl="1" indent="-283464">
              <a:lnSpc>
                <a:spcPct val="90000"/>
              </a:lnSpc>
              <a:spcBef>
                <a:spcPts val="0"/>
              </a:spcBef>
              <a:spcAft>
                <a:spcPts val="300"/>
              </a:spcAft>
              <a:buClr>
                <a:schemeClr val="tx2"/>
              </a:buClr>
              <a:buFont typeface="Arial" panose="020B0604020202020204" pitchFamily="34" charset="0"/>
              <a:buChar char="•"/>
              <a:defRPr sz="2400">
                <a:latin typeface="Trebuchet MS" panose="020B0603020202020204" pitchFamily="34" charset="0"/>
                <a:sym typeface="Trebuchet MS" panose="020B0603020202020204" pitchFamily="34" charset="0"/>
              </a:defRPr>
            </a:lvl2pPr>
            <a:lvl3pPr marL="800100" lvl="2" indent="-285750">
              <a:lnSpc>
                <a:spcPct val="90000"/>
              </a:lnSpc>
              <a:spcBef>
                <a:spcPts val="0"/>
              </a:spcBef>
              <a:spcAft>
                <a:spcPts val="30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sz="28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sz="2800" b="1">
                <a:latin typeface="Trebuchet MS" panose="020B0603020202020204" pitchFamily="34" charset="0"/>
                <a:sym typeface="Trebuchet MS" panose="020B0603020202020204" pitchFamily="34" charset="0"/>
              </a:defRPr>
            </a:lvl5pPr>
            <a:lvl6pPr marL="358775" lvl="5" indent="-241300">
              <a:lnSpc>
                <a:spcPct val="90000"/>
              </a:lnSpc>
              <a:spcBef>
                <a:spcPts val="0"/>
              </a:spcBef>
              <a:spcAft>
                <a:spcPts val="600"/>
              </a:spcAft>
              <a:buClr>
                <a:schemeClr val="tx2"/>
              </a:buClr>
              <a:buFont typeface="Arial" panose="020B0604020202020204" pitchFamily="34" charset="0"/>
              <a:buChar char="•"/>
              <a:defRPr sz="280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endParaRPr lang="en-US" sz="1600" dirty="0">
              <a:solidFill>
                <a:srgbClr val="575757">
                  <a:lumMod val="100000"/>
                </a:srgbClr>
              </a:solidFill>
            </a:endParaRPr>
          </a:p>
        </p:txBody>
      </p:sp>
      <p:sp>
        <p:nvSpPr>
          <p:cNvPr id="6" name="TextBox 5">
            <a:extLst>
              <a:ext uri="{FF2B5EF4-FFF2-40B4-BE49-F238E27FC236}">
                <a16:creationId xmlns:a16="http://schemas.microsoft.com/office/drawing/2014/main" id="{BF968367-E3A0-6658-369C-4B7CDB855C91}"/>
              </a:ext>
            </a:extLst>
          </p:cNvPr>
          <p:cNvSpPr txBox="1"/>
          <p:nvPr/>
        </p:nvSpPr>
        <p:spPr>
          <a:xfrm>
            <a:off x="5129074" y="1617529"/>
            <a:ext cx="6309115" cy="923330"/>
          </a:xfrm>
          <a:prstGeom prst="rect">
            <a:avLst/>
          </a:prstGeom>
          <a:noFill/>
        </p:spPr>
        <p:txBody>
          <a:bodyPr wrap="square">
            <a:spAutoFit/>
          </a:bodyPr>
          <a:lstStyle/>
          <a:p>
            <a:r>
              <a:rPr lang="en-AU" b="0" i="0" dirty="0">
                <a:solidFill>
                  <a:srgbClr val="000000"/>
                </a:solidFill>
                <a:effectLst/>
              </a:rPr>
              <a:t>53.3% of examined environmental claims in the EU were found to be vague, misleading or unfounded and 40% were unsubstantiated.</a:t>
            </a:r>
            <a:endParaRPr lang="en-AU" dirty="0"/>
          </a:p>
        </p:txBody>
      </p:sp>
      <p:sp>
        <p:nvSpPr>
          <p:cNvPr id="7" name="Oval 6">
            <a:extLst>
              <a:ext uri="{FF2B5EF4-FFF2-40B4-BE49-F238E27FC236}">
                <a16:creationId xmlns:a16="http://schemas.microsoft.com/office/drawing/2014/main" id="{64F1CC0C-EE3A-F5D5-ABEC-23820B37BBF8}"/>
              </a:ext>
            </a:extLst>
          </p:cNvPr>
          <p:cNvSpPr/>
          <p:nvPr/>
        </p:nvSpPr>
        <p:spPr>
          <a:xfrm>
            <a:off x="3553934" y="1552702"/>
            <a:ext cx="1246909" cy="9144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AU" sz="2800" b="1" dirty="0"/>
              <a:t>53.3%</a:t>
            </a:r>
          </a:p>
        </p:txBody>
      </p:sp>
      <p:pic>
        <p:nvPicPr>
          <p:cNvPr id="1028" name="Picture 4" descr="European Union Logo Stock Illustrations ...">
            <a:extLst>
              <a:ext uri="{FF2B5EF4-FFF2-40B4-BE49-F238E27FC236}">
                <a16:creationId xmlns:a16="http://schemas.microsoft.com/office/drawing/2014/main" id="{717AD6EF-0351-CA48-03AE-AA61DB5C348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933033" y="1732093"/>
            <a:ext cx="937145" cy="623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ccc-logo-thumb | BWES Compliance and ...">
            <a:extLst>
              <a:ext uri="{FF2B5EF4-FFF2-40B4-BE49-F238E27FC236}">
                <a16:creationId xmlns:a16="http://schemas.microsoft.com/office/drawing/2014/main" id="{C4E7D743-9FE5-5451-9CF5-839EDB3C0E04}"/>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837761" y="2805372"/>
            <a:ext cx="1227768" cy="6236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ACA3140-4DC8-EF83-6344-F9304739ECAD}"/>
              </a:ext>
            </a:extLst>
          </p:cNvPr>
          <p:cNvSpPr txBox="1"/>
          <p:nvPr/>
        </p:nvSpPr>
        <p:spPr>
          <a:xfrm>
            <a:off x="432523" y="1788075"/>
            <a:ext cx="1051891" cy="400110"/>
          </a:xfrm>
          <a:prstGeom prst="rect">
            <a:avLst/>
          </a:prstGeom>
          <a:noFill/>
        </p:spPr>
        <p:txBody>
          <a:bodyPr wrap="none" rtlCol="0">
            <a:spAutoFit/>
          </a:bodyPr>
          <a:lstStyle/>
          <a:p>
            <a:r>
              <a:rPr lang="en-AU" sz="2000" b="1" dirty="0"/>
              <a:t>EU 2020</a:t>
            </a:r>
          </a:p>
        </p:txBody>
      </p:sp>
      <p:sp>
        <p:nvSpPr>
          <p:cNvPr id="9" name="TextBox 8">
            <a:extLst>
              <a:ext uri="{FF2B5EF4-FFF2-40B4-BE49-F238E27FC236}">
                <a16:creationId xmlns:a16="http://schemas.microsoft.com/office/drawing/2014/main" id="{18F13FA4-683F-F912-B816-902905608B26}"/>
              </a:ext>
            </a:extLst>
          </p:cNvPr>
          <p:cNvSpPr txBox="1"/>
          <p:nvPr/>
        </p:nvSpPr>
        <p:spPr>
          <a:xfrm>
            <a:off x="468770" y="2805372"/>
            <a:ext cx="1071897" cy="400110"/>
          </a:xfrm>
          <a:prstGeom prst="rect">
            <a:avLst/>
          </a:prstGeom>
          <a:noFill/>
        </p:spPr>
        <p:txBody>
          <a:bodyPr wrap="none" rtlCol="0">
            <a:spAutoFit/>
          </a:bodyPr>
          <a:lstStyle/>
          <a:p>
            <a:r>
              <a:rPr lang="en-AU" sz="2000" b="1" dirty="0"/>
              <a:t>AU 2023</a:t>
            </a:r>
          </a:p>
        </p:txBody>
      </p:sp>
      <p:sp>
        <p:nvSpPr>
          <p:cNvPr id="12" name="Oval 11">
            <a:extLst>
              <a:ext uri="{FF2B5EF4-FFF2-40B4-BE49-F238E27FC236}">
                <a16:creationId xmlns:a16="http://schemas.microsoft.com/office/drawing/2014/main" id="{E79765A6-99BC-431E-E2C3-5CFB648D6519}"/>
              </a:ext>
            </a:extLst>
          </p:cNvPr>
          <p:cNvSpPr/>
          <p:nvPr/>
        </p:nvSpPr>
        <p:spPr>
          <a:xfrm>
            <a:off x="3553934" y="2598654"/>
            <a:ext cx="1246909" cy="9144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AU" sz="2800" b="1" dirty="0"/>
              <a:t>57%</a:t>
            </a:r>
          </a:p>
        </p:txBody>
      </p:sp>
      <p:sp>
        <p:nvSpPr>
          <p:cNvPr id="15" name="TextBox 14">
            <a:extLst>
              <a:ext uri="{FF2B5EF4-FFF2-40B4-BE49-F238E27FC236}">
                <a16:creationId xmlns:a16="http://schemas.microsoft.com/office/drawing/2014/main" id="{F24B8018-45D3-58E9-FF61-42D08AE312BB}"/>
              </a:ext>
            </a:extLst>
          </p:cNvPr>
          <p:cNvSpPr txBox="1"/>
          <p:nvPr/>
        </p:nvSpPr>
        <p:spPr>
          <a:xfrm>
            <a:off x="5112571" y="2589724"/>
            <a:ext cx="6309115" cy="923330"/>
          </a:xfrm>
          <a:prstGeom prst="rect">
            <a:avLst/>
          </a:prstGeom>
          <a:noFill/>
        </p:spPr>
        <p:txBody>
          <a:bodyPr wrap="square">
            <a:spAutoFit/>
          </a:bodyPr>
          <a:lstStyle/>
          <a:p>
            <a:r>
              <a:rPr lang="en-AU" b="0" i="0" dirty="0">
                <a:solidFill>
                  <a:srgbClr val="373737"/>
                </a:solidFill>
                <a:effectLst/>
              </a:rPr>
              <a:t>Of the 247 businesses reviewed during the sweep, 57 per cent were identified as having made concerning claims about their environmental credentials. </a:t>
            </a:r>
            <a:endParaRPr lang="en-AU" dirty="0"/>
          </a:p>
        </p:txBody>
      </p:sp>
      <p:sp>
        <p:nvSpPr>
          <p:cNvPr id="17" name="TextBox 16">
            <a:extLst>
              <a:ext uri="{FF2B5EF4-FFF2-40B4-BE49-F238E27FC236}">
                <a16:creationId xmlns:a16="http://schemas.microsoft.com/office/drawing/2014/main" id="{D7388070-5DF3-F8E0-C936-1EA5912C1AF7}"/>
              </a:ext>
            </a:extLst>
          </p:cNvPr>
          <p:cNvSpPr txBox="1"/>
          <p:nvPr/>
        </p:nvSpPr>
        <p:spPr>
          <a:xfrm>
            <a:off x="5112571" y="3696169"/>
            <a:ext cx="6309115" cy="923330"/>
          </a:xfrm>
          <a:prstGeom prst="rect">
            <a:avLst/>
          </a:prstGeom>
          <a:noFill/>
        </p:spPr>
        <p:txBody>
          <a:bodyPr wrap="square">
            <a:spAutoFit/>
          </a:bodyPr>
          <a:lstStyle/>
          <a:p>
            <a:r>
              <a:rPr lang="en-AU" b="0" i="0" dirty="0">
                <a:solidFill>
                  <a:srgbClr val="404040"/>
                </a:solidFill>
                <a:effectLst/>
              </a:rPr>
              <a:t>The number of instances of greenwashing by banks and financial services companies around the world rose 70% in the past 12 months from the previous 12 months</a:t>
            </a:r>
            <a:endParaRPr lang="en-AU" dirty="0"/>
          </a:p>
        </p:txBody>
      </p:sp>
      <p:sp>
        <p:nvSpPr>
          <p:cNvPr id="18" name="Oval 17">
            <a:extLst>
              <a:ext uri="{FF2B5EF4-FFF2-40B4-BE49-F238E27FC236}">
                <a16:creationId xmlns:a16="http://schemas.microsoft.com/office/drawing/2014/main" id="{911C878D-BF83-4CCC-F223-1BA43E5A7460}"/>
              </a:ext>
            </a:extLst>
          </p:cNvPr>
          <p:cNvSpPr/>
          <p:nvPr/>
        </p:nvSpPr>
        <p:spPr>
          <a:xfrm>
            <a:off x="3553935" y="3696169"/>
            <a:ext cx="1246909" cy="9144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AU" sz="2800" b="1" dirty="0"/>
              <a:t>70%</a:t>
            </a:r>
          </a:p>
        </p:txBody>
      </p:sp>
      <p:sp>
        <p:nvSpPr>
          <p:cNvPr id="19" name="TextBox 18">
            <a:extLst>
              <a:ext uri="{FF2B5EF4-FFF2-40B4-BE49-F238E27FC236}">
                <a16:creationId xmlns:a16="http://schemas.microsoft.com/office/drawing/2014/main" id="{7F18FD4A-68BE-C017-498B-F34BCA6EA61E}"/>
              </a:ext>
            </a:extLst>
          </p:cNvPr>
          <p:cNvSpPr txBox="1"/>
          <p:nvPr/>
        </p:nvSpPr>
        <p:spPr>
          <a:xfrm>
            <a:off x="502546" y="3953314"/>
            <a:ext cx="1069524" cy="400110"/>
          </a:xfrm>
          <a:prstGeom prst="rect">
            <a:avLst/>
          </a:prstGeom>
          <a:noFill/>
        </p:spPr>
        <p:txBody>
          <a:bodyPr wrap="none" rtlCol="0">
            <a:spAutoFit/>
          </a:bodyPr>
          <a:lstStyle/>
          <a:p>
            <a:r>
              <a:rPr lang="en-AU" sz="2000" b="1" dirty="0"/>
              <a:t>UK 2023</a:t>
            </a:r>
          </a:p>
        </p:txBody>
      </p:sp>
      <p:pic>
        <p:nvPicPr>
          <p:cNvPr id="1032" name="Picture 8">
            <a:extLst>
              <a:ext uri="{FF2B5EF4-FFF2-40B4-BE49-F238E27FC236}">
                <a16:creationId xmlns:a16="http://schemas.microsoft.com/office/drawing/2014/main" id="{18428D36-A6D5-52D4-080A-02CDB35A87D6}"/>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1700397" y="3953314"/>
            <a:ext cx="1609674" cy="40692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6ADA052-74DC-03DE-AF21-D05314BA5168}"/>
              </a:ext>
            </a:extLst>
          </p:cNvPr>
          <p:cNvSpPr txBox="1"/>
          <p:nvPr/>
        </p:nvSpPr>
        <p:spPr>
          <a:xfrm>
            <a:off x="5112571" y="4791836"/>
            <a:ext cx="6309115" cy="1200329"/>
          </a:xfrm>
          <a:prstGeom prst="rect">
            <a:avLst/>
          </a:prstGeom>
          <a:noFill/>
        </p:spPr>
        <p:txBody>
          <a:bodyPr wrap="square">
            <a:spAutoFit/>
          </a:bodyPr>
          <a:lstStyle/>
          <a:p>
            <a:r>
              <a:rPr lang="en-AU" b="0" i="0" dirty="0">
                <a:solidFill>
                  <a:srgbClr val="343E47"/>
                </a:solidFill>
                <a:effectLst/>
              </a:rPr>
              <a:t>“three-quarters of executives said most organizations in their industry would be caught greenwashing if they were investigated thoroughly.” Moreover, almost “60% say their own organization is overstating its sustainability methods.”</a:t>
            </a:r>
            <a:endParaRPr lang="en-AU" dirty="0"/>
          </a:p>
        </p:txBody>
      </p:sp>
      <p:sp>
        <p:nvSpPr>
          <p:cNvPr id="22" name="Oval 21">
            <a:extLst>
              <a:ext uri="{FF2B5EF4-FFF2-40B4-BE49-F238E27FC236}">
                <a16:creationId xmlns:a16="http://schemas.microsoft.com/office/drawing/2014/main" id="{89F23BAD-2558-09CC-D8BA-CA2A96DB0AD3}"/>
              </a:ext>
            </a:extLst>
          </p:cNvPr>
          <p:cNvSpPr/>
          <p:nvPr/>
        </p:nvSpPr>
        <p:spPr>
          <a:xfrm>
            <a:off x="3553933" y="4848098"/>
            <a:ext cx="1246909" cy="9144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AU" sz="2800" b="1" dirty="0"/>
              <a:t>60%</a:t>
            </a:r>
          </a:p>
        </p:txBody>
      </p:sp>
      <p:pic>
        <p:nvPicPr>
          <p:cNvPr id="1034" name="Picture 10" descr="The Wall Street Journal WSJ logo ...">
            <a:extLst>
              <a:ext uri="{FF2B5EF4-FFF2-40B4-BE49-F238E27FC236}">
                <a16:creationId xmlns:a16="http://schemas.microsoft.com/office/drawing/2014/main" id="{44F15675-1681-CCD0-007E-5E337C0047B8}"/>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034436" y="4829979"/>
            <a:ext cx="1275635" cy="73411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22962BC3-BE19-2E0F-751F-6E0B5908FA98}"/>
              </a:ext>
            </a:extLst>
          </p:cNvPr>
          <p:cNvSpPr txBox="1"/>
          <p:nvPr/>
        </p:nvSpPr>
        <p:spPr>
          <a:xfrm>
            <a:off x="545083" y="4953169"/>
            <a:ext cx="1050288" cy="400110"/>
          </a:xfrm>
          <a:prstGeom prst="rect">
            <a:avLst/>
          </a:prstGeom>
          <a:noFill/>
        </p:spPr>
        <p:txBody>
          <a:bodyPr wrap="none" rtlCol="0">
            <a:spAutoFit/>
          </a:bodyPr>
          <a:lstStyle/>
          <a:p>
            <a:r>
              <a:rPr lang="en-AU" sz="2000" b="1" dirty="0"/>
              <a:t>US 2023</a:t>
            </a:r>
          </a:p>
        </p:txBody>
      </p:sp>
    </p:spTree>
    <p:extLst>
      <p:ext uri="{BB962C8B-B14F-4D97-AF65-F5344CB8AC3E}">
        <p14:creationId xmlns:p14="http://schemas.microsoft.com/office/powerpoint/2010/main" val="3195700193"/>
      </p:ext>
    </p:extLst>
  </p:cSld>
  <p:clrMapOvr>
    <a:masterClrMapping/>
  </p:clrMapOvr>
  <p:extLst>
    <p:ext uri="{6950BFC3-D8DA-4A85-94F7-54DA5524770B}">
      <p188:commentRel xmlns:p188="http://schemas.microsoft.com/office/powerpoint/2018/8/main" r:id="rId3"/>
    </p:ext>
  </p:extLst>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050" name="Picture 2" descr="Sustainable Development Stock Illustrations – 42,606 Sustainable  Development Stock Illustrations, Vectors &amp; Clipart - Dreamstime">
            <a:extLst>
              <a:ext uri="{FF2B5EF4-FFF2-40B4-BE49-F238E27FC236}">
                <a16:creationId xmlns:a16="http://schemas.microsoft.com/office/drawing/2014/main" id="{3188F532-0EB3-B129-EC5E-EA91E5A2A30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70338" y="344906"/>
            <a:ext cx="2765979" cy="27659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034D3F-1FB1-CD6A-7689-1F6AA94953DA}"/>
              </a:ext>
            </a:extLst>
          </p:cNvPr>
          <p:cNvSpPr txBox="1"/>
          <p:nvPr/>
        </p:nvSpPr>
        <p:spPr>
          <a:xfrm>
            <a:off x="4383314" y="5994400"/>
            <a:ext cx="184731" cy="369332"/>
          </a:xfrm>
          <a:prstGeom prst="rect">
            <a:avLst/>
          </a:prstGeom>
          <a:noFill/>
        </p:spPr>
        <p:txBody>
          <a:bodyPr wrap="none" rtlCol="0">
            <a:spAutoFit/>
          </a:bodyPr>
          <a:lstStyle/>
          <a:p>
            <a:endParaRPr lang="en-AU" dirty="0"/>
          </a:p>
        </p:txBody>
      </p:sp>
      <p:sp>
        <p:nvSpPr>
          <p:cNvPr id="2" name="Title 1">
            <a:extLst>
              <a:ext uri="{FF2B5EF4-FFF2-40B4-BE49-F238E27FC236}">
                <a16:creationId xmlns:a16="http://schemas.microsoft.com/office/drawing/2014/main" id="{1DC5595E-DBE9-BC1F-10C3-CF4A6AB8D01A}"/>
              </a:ext>
            </a:extLst>
          </p:cNvPr>
          <p:cNvSpPr>
            <a:spLocks noGrp="1"/>
          </p:cNvSpPr>
          <p:nvPr>
            <p:ph type="ctrTitle"/>
          </p:nvPr>
        </p:nvSpPr>
        <p:spPr>
          <a:xfrm>
            <a:off x="1853327" y="1072925"/>
            <a:ext cx="6155196" cy="2765979"/>
          </a:xfrm>
        </p:spPr>
        <p:txBody>
          <a:bodyPr>
            <a:noAutofit/>
          </a:bodyPr>
          <a:lstStyle/>
          <a:p>
            <a:br>
              <a:rPr lang="en-US" sz="3600" b="1" dirty="0">
                <a:solidFill>
                  <a:srgbClr val="3392E7"/>
                </a:solidFill>
              </a:rPr>
            </a:br>
            <a:br>
              <a:rPr lang="en-US" sz="3600" b="1" dirty="0">
                <a:solidFill>
                  <a:srgbClr val="3392E7"/>
                </a:solidFill>
              </a:rPr>
            </a:br>
            <a:r>
              <a:rPr lang="en-AU" sz="3600" b="1" dirty="0">
                <a:solidFill>
                  <a:srgbClr val="3392E7"/>
                </a:solidFill>
              </a:rPr>
              <a:t>Transparency at Scale</a:t>
            </a:r>
            <a:br>
              <a:rPr lang="en-AU" sz="3600" b="1" dirty="0">
                <a:solidFill>
                  <a:srgbClr val="3392E7"/>
                </a:solidFill>
              </a:rPr>
            </a:br>
            <a:r>
              <a:rPr lang="en-AU" sz="2800" b="1" i="1" dirty="0">
                <a:solidFill>
                  <a:srgbClr val="3392E7"/>
                </a:solidFill>
              </a:rPr>
              <a:t>UNECE recommendation 49</a:t>
            </a:r>
            <a:endParaRPr lang="en-US" sz="3600" b="1" i="1" dirty="0">
              <a:solidFill>
                <a:srgbClr val="3392E7"/>
              </a:solidFill>
            </a:endParaRPr>
          </a:p>
        </p:txBody>
      </p:sp>
      <p:sp>
        <p:nvSpPr>
          <p:cNvPr id="4" name="Subtitle 5">
            <a:extLst>
              <a:ext uri="{FF2B5EF4-FFF2-40B4-BE49-F238E27FC236}">
                <a16:creationId xmlns:a16="http://schemas.microsoft.com/office/drawing/2014/main" id="{E9B8C485-2B09-535A-EE03-112787684B83}"/>
              </a:ext>
            </a:extLst>
          </p:cNvPr>
          <p:cNvSpPr txBox="1">
            <a:spLocks/>
          </p:cNvSpPr>
          <p:nvPr/>
        </p:nvSpPr>
        <p:spPr>
          <a:xfrm>
            <a:off x="2878909" y="4015951"/>
            <a:ext cx="5275825" cy="68130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2000" b="1" dirty="0">
                <a:solidFill>
                  <a:schemeClr val="tx1">
                    <a:lumMod val="65000"/>
                    <a:lumOff val="35000"/>
                  </a:schemeClr>
                </a:solidFill>
                <a:latin typeface="Arial" panose="020B0604020202020204" pitchFamily="34" charset="0"/>
                <a:cs typeface="Arial" panose="020B0604020202020204" pitchFamily="34" charset="0"/>
              </a:rPr>
              <a:t>Steve Capell</a:t>
            </a:r>
          </a:p>
          <a:p>
            <a:pPr marL="0" indent="0">
              <a:spcBef>
                <a:spcPts val="0"/>
              </a:spcBef>
              <a:buNone/>
            </a:pPr>
            <a:r>
              <a:rPr lang="en-US" sz="2000" b="1" dirty="0" err="1">
                <a:solidFill>
                  <a:schemeClr val="tx1">
                    <a:lumMod val="65000"/>
                    <a:lumOff val="35000"/>
                  </a:schemeClr>
                </a:solidFill>
                <a:latin typeface="Arial" panose="020B0604020202020204" pitchFamily="34" charset="0"/>
                <a:cs typeface="Arial" panose="020B0604020202020204" pitchFamily="34" charset="0"/>
              </a:rPr>
              <a:t>steve.capell@gmail.com</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a:p>
            <a:pPr marL="0" indent="0">
              <a:spcBef>
                <a:spcPts val="0"/>
              </a:spcBef>
              <a:buNone/>
            </a:pPr>
            <a:endParaRPr lang="en-US" sz="2000" b="1" dirty="0">
              <a:solidFill>
                <a:schemeClr val="tx1">
                  <a:lumMod val="65000"/>
                  <a:lumOff val="35000"/>
                </a:schemeClr>
              </a:solidFill>
              <a:latin typeface="Arial" panose="020B0604020202020204" pitchFamily="34" charset="0"/>
              <a:cs typeface="Arial" panose="020B0604020202020204" pitchFamily="34" charset="0"/>
            </a:endParaRPr>
          </a:p>
          <a:p>
            <a:pPr marL="0" indent="0">
              <a:spcBef>
                <a:spcPts val="0"/>
              </a:spcBef>
              <a:buNone/>
            </a:pP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FD5BF223-63F7-A008-D4A8-0F0B15CF8E05}"/>
              </a:ext>
            </a:extLst>
          </p:cNvPr>
          <p:cNvSpPr txBox="1">
            <a:spLocks/>
          </p:cNvSpPr>
          <p:nvPr/>
        </p:nvSpPr>
        <p:spPr>
          <a:xfrm>
            <a:off x="1490598" y="4408025"/>
            <a:ext cx="7440460" cy="11344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3200" b="1" dirty="0">
                <a:solidFill>
                  <a:srgbClr val="3392E7"/>
                </a:solidFill>
              </a:rPr>
            </a:br>
            <a:br>
              <a:rPr lang="en-US" sz="3200" b="1" dirty="0">
                <a:solidFill>
                  <a:srgbClr val="3392E7"/>
                </a:solidFill>
              </a:rPr>
            </a:br>
            <a:r>
              <a:rPr lang="en-AU" sz="3200" b="1" dirty="0">
                <a:solidFill>
                  <a:srgbClr val="3392E7"/>
                </a:solidFill>
                <a:hlinkClick r:id="rId5"/>
              </a:rPr>
              <a:t>https://uncefact.github.io/spec-untp/</a:t>
            </a:r>
            <a:r>
              <a:rPr lang="en-AU" sz="3200" b="1" dirty="0">
                <a:solidFill>
                  <a:srgbClr val="3392E7"/>
                </a:solidFill>
              </a:rPr>
              <a:t> </a:t>
            </a:r>
            <a:endParaRPr lang="en-US" sz="3200" b="1" i="1" dirty="0">
              <a:solidFill>
                <a:srgbClr val="3392E7"/>
              </a:solidFill>
            </a:endParaRPr>
          </a:p>
        </p:txBody>
      </p:sp>
    </p:spTree>
    <p:extLst>
      <p:ext uri="{BB962C8B-B14F-4D97-AF65-F5344CB8AC3E}">
        <p14:creationId xmlns:p14="http://schemas.microsoft.com/office/powerpoint/2010/main" val="285169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26ECF95-6941-5F70-C078-EDD7C6882CAE}"/>
              </a:ext>
            </a:extLst>
          </p:cNvPr>
          <p:cNvCxnSpPr>
            <a:cxnSpLocks/>
          </p:cNvCxnSpPr>
          <p:nvPr/>
        </p:nvCxnSpPr>
        <p:spPr>
          <a:xfrm>
            <a:off x="884471" y="3684176"/>
            <a:ext cx="66024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E9A6748-C5EA-71FA-5DC2-EEB5917CEA8A}"/>
              </a:ext>
            </a:extLst>
          </p:cNvPr>
          <p:cNvSpPr/>
          <p:nvPr/>
        </p:nvSpPr>
        <p:spPr>
          <a:xfrm>
            <a:off x="1649696" y="1510147"/>
            <a:ext cx="1260000" cy="12600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4B68F4F-AEF7-525A-25B1-61929702AB3D}"/>
              </a:ext>
            </a:extLst>
          </p:cNvPr>
          <p:cNvSpPr/>
          <p:nvPr/>
        </p:nvSpPr>
        <p:spPr>
          <a:xfrm>
            <a:off x="1658440" y="3041585"/>
            <a:ext cx="1260000" cy="12600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99505D-DC08-A56A-1EC4-6D0334705CF4}"/>
              </a:ext>
            </a:extLst>
          </p:cNvPr>
          <p:cNvSpPr/>
          <p:nvPr/>
        </p:nvSpPr>
        <p:spPr>
          <a:xfrm>
            <a:off x="3307095" y="1588379"/>
            <a:ext cx="8261009" cy="1008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lumMod val="50000"/>
                  </a:schemeClr>
                </a:solidFill>
              </a:rPr>
              <a:t>European Court of Human Rights ruling against Switzerland</a:t>
            </a:r>
          </a:p>
          <a:p>
            <a:pPr marL="171450" indent="-171450">
              <a:buFont typeface="Wingdings" pitchFamily="2" charset="2"/>
              <a:buChar char="Ø"/>
            </a:pPr>
            <a:r>
              <a:rPr lang="en-AU" sz="1200" dirty="0">
                <a:solidFill>
                  <a:schemeClr val="bg1">
                    <a:lumMod val="50000"/>
                  </a:schemeClr>
                </a:solidFill>
              </a:rPr>
              <a:t>The recent decision by the European Court of Human Rights, which found Switzerland responsible for neglecting its citizens' human rights due to insufficient action against climate change, establishes a legal precedent for assessing future lawsuits</a:t>
            </a:r>
            <a:endParaRPr lang="en-US" sz="1200" b="1" dirty="0">
              <a:solidFill>
                <a:schemeClr val="bg1">
                  <a:lumMod val="50000"/>
                </a:schemeClr>
              </a:solidFill>
            </a:endParaRPr>
          </a:p>
        </p:txBody>
      </p:sp>
      <p:cxnSp>
        <p:nvCxnSpPr>
          <p:cNvPr id="16" name="Straight Connector 15">
            <a:extLst>
              <a:ext uri="{FF2B5EF4-FFF2-40B4-BE49-F238E27FC236}">
                <a16:creationId xmlns:a16="http://schemas.microsoft.com/office/drawing/2014/main" id="{E4A57928-F41A-BBF0-CF75-8D90BD6CB076}"/>
              </a:ext>
            </a:extLst>
          </p:cNvPr>
          <p:cNvCxnSpPr>
            <a:cxnSpLocks/>
          </p:cNvCxnSpPr>
          <p:nvPr/>
        </p:nvCxnSpPr>
        <p:spPr>
          <a:xfrm>
            <a:off x="806320" y="1265251"/>
            <a:ext cx="0" cy="4865801"/>
          </a:xfrm>
          <a:prstGeom prst="line">
            <a:avLst/>
          </a:prstGeom>
          <a:ln w="539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BF35EF-234E-1228-F2AD-711455F656E6}"/>
              </a:ext>
            </a:extLst>
          </p:cNvPr>
          <p:cNvCxnSpPr>
            <a:cxnSpLocks/>
          </p:cNvCxnSpPr>
          <p:nvPr/>
        </p:nvCxnSpPr>
        <p:spPr>
          <a:xfrm>
            <a:off x="806320" y="1749039"/>
            <a:ext cx="0" cy="699728"/>
          </a:xfrm>
          <a:prstGeom prst="line">
            <a:avLst/>
          </a:prstGeom>
          <a:ln w="539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F7AF02-3845-A127-3E50-00CAED3D0B6B}"/>
              </a:ext>
            </a:extLst>
          </p:cNvPr>
          <p:cNvCxnSpPr>
            <a:cxnSpLocks/>
          </p:cNvCxnSpPr>
          <p:nvPr/>
        </p:nvCxnSpPr>
        <p:spPr>
          <a:xfrm>
            <a:off x="806320" y="4888194"/>
            <a:ext cx="0" cy="699728"/>
          </a:xfrm>
          <a:prstGeom prst="line">
            <a:avLst/>
          </a:prstGeom>
          <a:ln w="539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328AD9-B66F-7472-FFE6-49FB5B28D92A}"/>
              </a:ext>
            </a:extLst>
          </p:cNvPr>
          <p:cNvCxnSpPr>
            <a:cxnSpLocks/>
          </p:cNvCxnSpPr>
          <p:nvPr/>
        </p:nvCxnSpPr>
        <p:spPr>
          <a:xfrm>
            <a:off x="813601" y="3334312"/>
            <a:ext cx="0" cy="699728"/>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22CC3E-37D9-449A-1E91-3612B9F19330}"/>
              </a:ext>
            </a:extLst>
          </p:cNvPr>
          <p:cNvCxnSpPr>
            <a:cxnSpLocks/>
          </p:cNvCxnSpPr>
          <p:nvPr/>
        </p:nvCxnSpPr>
        <p:spPr>
          <a:xfrm>
            <a:off x="813601" y="2128083"/>
            <a:ext cx="746094"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B8D417-051F-7D6C-D617-9FE6A6F8A573}"/>
              </a:ext>
            </a:extLst>
          </p:cNvPr>
          <p:cNvCxnSpPr>
            <a:cxnSpLocks/>
          </p:cNvCxnSpPr>
          <p:nvPr/>
        </p:nvCxnSpPr>
        <p:spPr>
          <a:xfrm>
            <a:off x="813601" y="5238058"/>
            <a:ext cx="66024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AAFCCEB-05C3-8761-6716-A0DD7CFAEBFF}"/>
              </a:ext>
            </a:extLst>
          </p:cNvPr>
          <p:cNvSpPr/>
          <p:nvPr/>
        </p:nvSpPr>
        <p:spPr>
          <a:xfrm>
            <a:off x="3307095" y="3292592"/>
            <a:ext cx="8261009" cy="1008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lumMod val="50000"/>
                  </a:schemeClr>
                </a:solidFill>
              </a:rPr>
              <a:t>New York attorney general, suing the world’s largest meat company, JBS</a:t>
            </a:r>
          </a:p>
          <a:p>
            <a:pPr marL="171450" indent="-171450">
              <a:buFont typeface="Wingdings" pitchFamily="2" charset="2"/>
              <a:buChar char="Ø"/>
            </a:pPr>
            <a:r>
              <a:rPr lang="en-AU" sz="1200" dirty="0">
                <a:solidFill>
                  <a:schemeClr val="bg1">
                    <a:lumMod val="50000"/>
                  </a:schemeClr>
                </a:solidFill>
              </a:rPr>
              <a:t>JBS faces a lawsuit in New York for allegedly deceiving customers regarding its climate commitments. This legal action comes on top of a complaint lodged by a coalition of NGOs with the French National Financial Prosecutor's Office late last year against French banks BNP Paribas, Crédit Agricole, BPCE, and AXA. The complaint calls for a criminal inquiry into money laundering and concealment based on the banks' financing of JBS and Marfrig, who failed to adequately prevent the inclusion of cattle from illegally deforested areas in Brazil in their supply chains.</a:t>
            </a:r>
            <a:endParaRPr lang="en-US" sz="1200" dirty="0">
              <a:solidFill>
                <a:schemeClr val="bg1">
                  <a:lumMod val="50000"/>
                </a:schemeClr>
              </a:solidFill>
            </a:endParaRPr>
          </a:p>
        </p:txBody>
      </p:sp>
      <p:sp>
        <p:nvSpPr>
          <p:cNvPr id="41" name="Rectangle 40">
            <a:extLst>
              <a:ext uri="{FF2B5EF4-FFF2-40B4-BE49-F238E27FC236}">
                <a16:creationId xmlns:a16="http://schemas.microsoft.com/office/drawing/2014/main" id="{5EC8957F-F9C1-1D99-B87A-A7993ADB50C9}"/>
              </a:ext>
            </a:extLst>
          </p:cNvPr>
          <p:cNvSpPr/>
          <p:nvPr/>
        </p:nvSpPr>
        <p:spPr>
          <a:xfrm>
            <a:off x="3307095" y="4846023"/>
            <a:ext cx="8261009" cy="1008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ctr">
              <a:buFont typeface="Wingdings" pitchFamily="2" charset="2"/>
              <a:buChar char="Ø"/>
            </a:pPr>
            <a:r>
              <a:rPr lang="en-AU" sz="1600" b="1" dirty="0">
                <a:solidFill>
                  <a:schemeClr val="bg1">
                    <a:lumMod val="50000"/>
                  </a:schemeClr>
                </a:solidFill>
              </a:rPr>
              <a:t>New York state sues PepsiCo over plastic pollution</a:t>
            </a:r>
          </a:p>
          <a:p>
            <a:pPr marL="171450" indent="-171450" algn="ctr">
              <a:buFont typeface="Wingdings" pitchFamily="2" charset="2"/>
              <a:buChar char="Ø"/>
            </a:pPr>
            <a:endParaRPr lang="en-AU" sz="1200" dirty="0">
              <a:solidFill>
                <a:schemeClr val="bg1">
                  <a:lumMod val="50000"/>
                </a:schemeClr>
              </a:solidFill>
            </a:endParaRPr>
          </a:p>
          <a:p>
            <a:pPr marL="171450" indent="-171450">
              <a:buFont typeface="Wingdings" pitchFamily="2" charset="2"/>
              <a:buChar char="Ø"/>
            </a:pPr>
            <a:r>
              <a:rPr lang="en-AU" sz="1200" dirty="0">
                <a:solidFill>
                  <a:schemeClr val="bg1">
                    <a:lumMod val="50000"/>
                  </a:schemeClr>
                </a:solidFill>
              </a:rPr>
              <a:t>Letitia James, the attorney general of New York, is suing the beverage manufacturer and demanding it to decrease the amount of packaging it releases into the Buffalo River and compensate for the harm inflicted on individuals and the environment by microplastics</a:t>
            </a:r>
            <a:endParaRPr lang="en-US" sz="1200" b="1" dirty="0">
              <a:solidFill>
                <a:schemeClr val="bg1">
                  <a:lumMod val="50000"/>
                </a:schemeClr>
              </a:solidFill>
            </a:endParaRPr>
          </a:p>
        </p:txBody>
      </p:sp>
      <p:pic>
        <p:nvPicPr>
          <p:cNvPr id="1026" name="Picture 2" descr="The European Court of Human Rights and ...">
            <a:extLst>
              <a:ext uri="{FF2B5EF4-FFF2-40B4-BE49-F238E27FC236}">
                <a16:creationId xmlns:a16="http://schemas.microsoft.com/office/drawing/2014/main" id="{10E46517-9BEE-8773-29DF-BF1101DA2ADF}"/>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566975" y="1699187"/>
            <a:ext cx="1752266" cy="876133"/>
          </a:xfrm>
          <a:prstGeom prst="rect">
            <a:avLst/>
          </a:prstGeom>
          <a:noFill/>
          <a:ln w="50800">
            <a:solidFill>
              <a:schemeClr val="tx2"/>
            </a:solidFill>
          </a:ln>
          <a:extLst>
            <a:ext uri="{909E8E84-426E-40DD-AFC4-6F175D3DCCD1}">
              <a14:hiddenFill xmlns:a14="http://schemas.microsoft.com/office/drawing/2010/main">
                <a:solidFill>
                  <a:srgbClr val="FFFFFF"/>
                </a:solidFill>
              </a14:hiddenFill>
            </a:ext>
          </a:extLst>
        </p:spPr>
      </p:pic>
      <p:pic>
        <p:nvPicPr>
          <p:cNvPr id="1028" name="Picture 4" descr="New York Attorney General James on protecting consumer privacy, enforcement  and possible federal legislation">
            <a:extLst>
              <a:ext uri="{FF2B5EF4-FFF2-40B4-BE49-F238E27FC236}">
                <a16:creationId xmlns:a16="http://schemas.microsoft.com/office/drawing/2014/main" id="{F6D059E9-2089-14F1-2757-58722136A114}"/>
              </a:ext>
            </a:extLst>
          </p:cNvPr>
          <p:cNvPicPr>
            <a:picLocks noChangeAspect="1" noChangeArrowheads="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1426324" y="3189632"/>
            <a:ext cx="1892917" cy="999220"/>
          </a:xfrm>
          <a:prstGeom prst="rect">
            <a:avLst/>
          </a:prstGeom>
          <a:noFill/>
          <a:ln w="50800">
            <a:solidFill>
              <a:schemeClr val="tx2"/>
            </a:solidFill>
          </a:ln>
          <a:extLst>
            <a:ext uri="{909E8E84-426E-40DD-AFC4-6F175D3DCCD1}">
              <a14:hiddenFill xmlns:a14="http://schemas.microsoft.com/office/drawing/2010/main">
                <a:solidFill>
                  <a:srgbClr val="FFFFFF"/>
                </a:solidFill>
              </a14:hiddenFill>
            </a:ext>
          </a:extLst>
        </p:spPr>
      </p:pic>
      <p:pic>
        <p:nvPicPr>
          <p:cNvPr id="44" name="Picture 4" descr="New York Attorney General James on protecting consumer privacy, enforcement  and possible federal legislation">
            <a:extLst>
              <a:ext uri="{FF2B5EF4-FFF2-40B4-BE49-F238E27FC236}">
                <a16:creationId xmlns:a16="http://schemas.microsoft.com/office/drawing/2014/main" id="{033D6184-B2C6-3EC5-EE56-AF7B6C859305}"/>
              </a:ext>
            </a:extLst>
          </p:cNvPr>
          <p:cNvPicPr>
            <a:picLocks noChangeAspect="1" noChangeArrowheads="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a:ext>
            </a:extLst>
          </a:blip>
          <a:srcRect/>
          <a:stretch/>
        </p:blipFill>
        <p:spPr bwMode="auto">
          <a:xfrm>
            <a:off x="1414178" y="4741570"/>
            <a:ext cx="1892917" cy="999220"/>
          </a:xfrm>
          <a:prstGeom prst="rect">
            <a:avLst/>
          </a:prstGeom>
          <a:noFill/>
          <a:ln w="50800">
            <a:solidFill>
              <a:schemeClr val="tx2"/>
            </a:solidFill>
          </a:ln>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379C159F-BA03-573D-9997-4D6E1667C0CD}"/>
              </a:ext>
            </a:extLst>
          </p:cNvPr>
          <p:cNvSpPr/>
          <p:nvPr/>
        </p:nvSpPr>
        <p:spPr>
          <a:xfrm>
            <a:off x="1052511" y="6222981"/>
            <a:ext cx="10709181" cy="4399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lumMod val="65000"/>
                  </a:schemeClr>
                </a:solidFill>
              </a:rPr>
              <a:t>References</a:t>
            </a:r>
            <a:r>
              <a:rPr lang="en-US" sz="1000" dirty="0">
                <a:solidFill>
                  <a:schemeClr val="bg1">
                    <a:lumMod val="65000"/>
                  </a:schemeClr>
                </a:solidFill>
              </a:rPr>
              <a:t>: </a:t>
            </a:r>
            <a:r>
              <a:rPr lang="en-US" sz="1000" u="sng" dirty="0">
                <a:solidFill>
                  <a:schemeClr val="bg1">
                    <a:lumMod val="65000"/>
                  </a:schemeClr>
                </a:solidFill>
              </a:rPr>
              <a:t>https://</a:t>
            </a:r>
            <a:r>
              <a:rPr lang="en-US" sz="1000" u="sng" dirty="0" err="1">
                <a:solidFill>
                  <a:schemeClr val="bg1">
                    <a:lumMod val="65000"/>
                  </a:schemeClr>
                </a:solidFill>
              </a:rPr>
              <a:t>www.ft.com</a:t>
            </a:r>
            <a:r>
              <a:rPr lang="en-US" sz="1000" u="sng" dirty="0">
                <a:solidFill>
                  <a:schemeClr val="bg1">
                    <a:lumMod val="65000"/>
                  </a:schemeClr>
                </a:solidFill>
              </a:rPr>
              <a:t>/content/b1457d6f-aaca-49cc-8675-520b6a1166b4; </a:t>
            </a:r>
            <a:r>
              <a:rPr lang="en-US" sz="1000" dirty="0">
                <a:solidFill>
                  <a:schemeClr val="bg1">
                    <a:lumMod val="65000"/>
                  </a:schemeClr>
                </a:solidFill>
                <a:hlinkClick r:id="rId5">
                  <a:extLst>
                    <a:ext uri="{A12FA001-AC4F-418D-AE19-62706E023703}">
                      <ahyp:hlinkClr xmlns:ahyp="http://schemas.microsoft.com/office/drawing/2018/hyperlinkcolor" val="tx"/>
                    </a:ext>
                  </a:extLst>
                </a:hlinkClick>
              </a:rPr>
              <a:t>https://www.theguardian.com/environment/2024/apr/05/letitia-james-jbs-meat-lawsuit-greenwashing</a:t>
            </a:r>
            <a:r>
              <a:rPr lang="en-US" sz="1000" dirty="0">
                <a:solidFill>
                  <a:schemeClr val="bg1">
                    <a:lumMod val="65000"/>
                  </a:schemeClr>
                </a:solidFill>
              </a:rPr>
              <a:t>; </a:t>
            </a:r>
            <a:r>
              <a:rPr lang="en-US" sz="1000" dirty="0">
                <a:solidFill>
                  <a:schemeClr val="bg1">
                    <a:lumMod val="65000"/>
                  </a:schemeClr>
                </a:solidFill>
                <a:hlinkClick r:id="rId6">
                  <a:extLst>
                    <a:ext uri="{A12FA001-AC4F-418D-AE19-62706E023703}">
                      <ahyp:hlinkClr xmlns:ahyp="http://schemas.microsoft.com/office/drawing/2018/hyperlinkcolor" val="tx"/>
                    </a:ext>
                  </a:extLst>
                </a:hlinkClick>
              </a:rPr>
              <a:t>https://apnews.com/article/europe-eu-climate-court-human-rights-3b540a965aff7e2b49f1451c7a328e77</a:t>
            </a:r>
            <a:r>
              <a:rPr lang="en-US" sz="1000" dirty="0">
                <a:solidFill>
                  <a:schemeClr val="bg1">
                    <a:lumMod val="65000"/>
                  </a:schemeClr>
                </a:solidFill>
              </a:rPr>
              <a:t>; </a:t>
            </a:r>
            <a:r>
              <a:rPr lang="en-US" sz="1000" dirty="0">
                <a:solidFill>
                  <a:schemeClr val="bg1">
                    <a:lumMod val="65000"/>
                  </a:schemeClr>
                </a:solidFill>
                <a:hlinkClick r:id="rId7">
                  <a:extLst>
                    <a:ext uri="{A12FA001-AC4F-418D-AE19-62706E023703}">
                      <ahyp:hlinkClr xmlns:ahyp="http://schemas.microsoft.com/office/drawing/2018/hyperlinkcolor" val="tx"/>
                    </a:ext>
                  </a:extLst>
                </a:hlinkClick>
              </a:rPr>
              <a:t>https://news.mongabay.com/2023/11/french-banks-accused-of-money-laundering-linked-to-amazon-deforestation/</a:t>
            </a:r>
            <a:r>
              <a:rPr lang="en-US" sz="1000" dirty="0">
                <a:solidFill>
                  <a:schemeClr val="bg1">
                    <a:lumMod val="65000"/>
                  </a:schemeClr>
                </a:solidFill>
              </a:rPr>
              <a:t> </a:t>
            </a:r>
          </a:p>
          <a:p>
            <a:pPr algn="ctr"/>
            <a:r>
              <a:rPr lang="en-US" sz="1000" dirty="0">
                <a:solidFill>
                  <a:schemeClr val="bg1">
                    <a:lumMod val="65000"/>
                  </a:schemeClr>
                </a:solidFill>
              </a:rPr>
              <a:t> </a:t>
            </a:r>
          </a:p>
        </p:txBody>
      </p:sp>
      <p:sp>
        <p:nvSpPr>
          <p:cNvPr id="3" name="Title 1">
            <a:extLst>
              <a:ext uri="{FF2B5EF4-FFF2-40B4-BE49-F238E27FC236}">
                <a16:creationId xmlns:a16="http://schemas.microsoft.com/office/drawing/2014/main" id="{5D2FF9FE-92EA-A9C9-D622-2BC08FD6C703}"/>
              </a:ext>
            </a:extLst>
          </p:cNvPr>
          <p:cNvSpPr txBox="1">
            <a:spLocks/>
          </p:cNvSpPr>
          <p:nvPr/>
        </p:nvSpPr>
        <p:spPr>
          <a:xfrm>
            <a:off x="697483" y="216786"/>
            <a:ext cx="115663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b="1" dirty="0">
                <a:solidFill>
                  <a:schemeClr val="accent1">
                    <a:lumMod val="50000"/>
                  </a:schemeClr>
                </a:solidFill>
                <a:latin typeface="+mn-lt"/>
                <a:ea typeface="+mn-ea"/>
                <a:cs typeface="+mn-cs"/>
              </a:rPr>
              <a:t>But greenwashing is now starting to hurt</a:t>
            </a:r>
            <a:endParaRPr lang="en-US" sz="3600" dirty="0">
              <a:solidFill>
                <a:schemeClr val="accent1">
                  <a:lumMod val="50000"/>
                </a:schemeClr>
              </a:solidFill>
            </a:endParaRPr>
          </a:p>
        </p:txBody>
      </p:sp>
    </p:spTree>
    <p:extLst>
      <p:ext uri="{BB962C8B-B14F-4D97-AF65-F5344CB8AC3E}">
        <p14:creationId xmlns:p14="http://schemas.microsoft.com/office/powerpoint/2010/main" val="28808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873AF96-1167-622F-2FEC-00895351BF12}"/>
              </a:ext>
            </a:extLst>
          </p:cNvPr>
          <p:cNvSpPr/>
          <p:nvPr/>
        </p:nvSpPr>
        <p:spPr>
          <a:xfrm>
            <a:off x="4967558" y="4842979"/>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F43FB0EC-FC19-B3E1-543A-DBF418EBFDD8}"/>
              </a:ext>
            </a:extLst>
          </p:cNvPr>
          <p:cNvSpPr/>
          <p:nvPr/>
        </p:nvSpPr>
        <p:spPr>
          <a:xfrm>
            <a:off x="5013396" y="1340543"/>
            <a:ext cx="6372284" cy="171323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356C99DF-DBD6-B133-EC48-8BBA59B46012}"/>
              </a:ext>
            </a:extLst>
          </p:cNvPr>
          <p:cNvSpPr/>
          <p:nvPr/>
        </p:nvSpPr>
        <p:spPr>
          <a:xfrm>
            <a:off x="4967559" y="3193855"/>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a:extLst>
              <a:ext uri="{FF2B5EF4-FFF2-40B4-BE49-F238E27FC236}">
                <a16:creationId xmlns:a16="http://schemas.microsoft.com/office/drawing/2014/main" id="{E26ECF95-6941-5F70-C078-EDD7C6882CAE}"/>
              </a:ext>
            </a:extLst>
          </p:cNvPr>
          <p:cNvCxnSpPr>
            <a:cxnSpLocks/>
          </p:cNvCxnSpPr>
          <p:nvPr/>
        </p:nvCxnSpPr>
        <p:spPr>
          <a:xfrm>
            <a:off x="884471" y="3684176"/>
            <a:ext cx="66024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4A57928-F41A-BBF0-CF75-8D90BD6CB076}"/>
              </a:ext>
            </a:extLst>
          </p:cNvPr>
          <p:cNvCxnSpPr>
            <a:cxnSpLocks/>
          </p:cNvCxnSpPr>
          <p:nvPr/>
        </p:nvCxnSpPr>
        <p:spPr>
          <a:xfrm>
            <a:off x="806320" y="1265251"/>
            <a:ext cx="0" cy="4865801"/>
          </a:xfrm>
          <a:prstGeom prst="line">
            <a:avLst/>
          </a:prstGeom>
          <a:ln w="539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BF35EF-234E-1228-F2AD-711455F656E6}"/>
              </a:ext>
            </a:extLst>
          </p:cNvPr>
          <p:cNvCxnSpPr>
            <a:cxnSpLocks/>
          </p:cNvCxnSpPr>
          <p:nvPr/>
        </p:nvCxnSpPr>
        <p:spPr>
          <a:xfrm>
            <a:off x="806320" y="1749039"/>
            <a:ext cx="0" cy="699728"/>
          </a:xfrm>
          <a:prstGeom prst="line">
            <a:avLst/>
          </a:prstGeom>
          <a:ln w="539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F7AF02-3845-A127-3E50-00CAED3D0B6B}"/>
              </a:ext>
            </a:extLst>
          </p:cNvPr>
          <p:cNvCxnSpPr>
            <a:cxnSpLocks/>
          </p:cNvCxnSpPr>
          <p:nvPr/>
        </p:nvCxnSpPr>
        <p:spPr>
          <a:xfrm>
            <a:off x="806320" y="4888194"/>
            <a:ext cx="0" cy="699728"/>
          </a:xfrm>
          <a:prstGeom prst="line">
            <a:avLst/>
          </a:prstGeom>
          <a:ln w="539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328AD9-B66F-7472-FFE6-49FB5B28D92A}"/>
              </a:ext>
            </a:extLst>
          </p:cNvPr>
          <p:cNvCxnSpPr>
            <a:cxnSpLocks/>
          </p:cNvCxnSpPr>
          <p:nvPr/>
        </p:nvCxnSpPr>
        <p:spPr>
          <a:xfrm>
            <a:off x="813601" y="3334312"/>
            <a:ext cx="0" cy="699728"/>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22CC3E-37D9-449A-1E91-3612B9F19330}"/>
              </a:ext>
            </a:extLst>
          </p:cNvPr>
          <p:cNvCxnSpPr>
            <a:cxnSpLocks/>
          </p:cNvCxnSpPr>
          <p:nvPr/>
        </p:nvCxnSpPr>
        <p:spPr>
          <a:xfrm>
            <a:off x="813601" y="2128083"/>
            <a:ext cx="746094"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B8D417-051F-7D6C-D617-9FE6A6F8A573}"/>
              </a:ext>
            </a:extLst>
          </p:cNvPr>
          <p:cNvCxnSpPr>
            <a:cxnSpLocks/>
          </p:cNvCxnSpPr>
          <p:nvPr/>
        </p:nvCxnSpPr>
        <p:spPr>
          <a:xfrm>
            <a:off x="813601" y="5238058"/>
            <a:ext cx="66024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5D2FF9FE-92EA-A9C9-D622-2BC08FD6C703}"/>
              </a:ext>
            </a:extLst>
          </p:cNvPr>
          <p:cNvSpPr txBox="1">
            <a:spLocks/>
          </p:cNvSpPr>
          <p:nvPr/>
        </p:nvSpPr>
        <p:spPr>
          <a:xfrm>
            <a:off x="697483" y="216786"/>
            <a:ext cx="115663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b="1" dirty="0">
                <a:solidFill>
                  <a:schemeClr val="accent1">
                    <a:lumMod val="50000"/>
                  </a:schemeClr>
                </a:solidFill>
                <a:latin typeface="+mn-lt"/>
                <a:ea typeface="+mn-ea"/>
                <a:cs typeface="+mn-cs"/>
              </a:rPr>
              <a:t>Transparency &amp; due diligence regulations are coming </a:t>
            </a:r>
            <a:endParaRPr lang="en-US" sz="3600" dirty="0">
              <a:solidFill>
                <a:schemeClr val="accent1">
                  <a:lumMod val="50000"/>
                </a:schemeClr>
              </a:solidFill>
            </a:endParaRPr>
          </a:p>
        </p:txBody>
      </p:sp>
      <p:pic>
        <p:nvPicPr>
          <p:cNvPr id="6146" name="Picture 2" descr="Corporation - Free business icons">
            <a:extLst>
              <a:ext uri="{FF2B5EF4-FFF2-40B4-BE49-F238E27FC236}">
                <a16:creationId xmlns:a16="http://schemas.microsoft.com/office/drawing/2014/main" id="{3E26D16C-E01A-C13A-3277-621545BA29C6}"/>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596724" y="1422849"/>
            <a:ext cx="1150630" cy="11506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ew product - Free marketing icons">
            <a:extLst>
              <a:ext uri="{FF2B5EF4-FFF2-40B4-BE49-F238E27FC236}">
                <a16:creationId xmlns:a16="http://schemas.microsoft.com/office/drawing/2014/main" id="{D013899C-056A-08B5-515E-CDA98974C81F}"/>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483008" y="2816630"/>
            <a:ext cx="1378062" cy="13780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633455-3BD0-9A05-D5E0-84828F6AB9CC}"/>
              </a:ext>
            </a:extLst>
          </p:cNvPr>
          <p:cNvSpPr txBox="1"/>
          <p:nvPr/>
        </p:nvSpPr>
        <p:spPr>
          <a:xfrm>
            <a:off x="3042459" y="1695696"/>
            <a:ext cx="2044931" cy="830997"/>
          </a:xfrm>
          <a:prstGeom prst="rect">
            <a:avLst/>
          </a:prstGeom>
          <a:noFill/>
        </p:spPr>
        <p:txBody>
          <a:bodyPr wrap="square" rtlCol="0">
            <a:spAutoFit/>
          </a:bodyPr>
          <a:lstStyle/>
          <a:p>
            <a:r>
              <a:rPr lang="en-AU" sz="2400" dirty="0"/>
              <a:t>At corporate level</a:t>
            </a:r>
          </a:p>
        </p:txBody>
      </p:sp>
      <p:sp>
        <p:nvSpPr>
          <p:cNvPr id="4" name="TextBox 3">
            <a:extLst>
              <a:ext uri="{FF2B5EF4-FFF2-40B4-BE49-F238E27FC236}">
                <a16:creationId xmlns:a16="http://schemas.microsoft.com/office/drawing/2014/main" id="{21EF8996-2660-6BA4-E2CE-E49E10BF03A7}"/>
              </a:ext>
            </a:extLst>
          </p:cNvPr>
          <p:cNvSpPr txBox="1"/>
          <p:nvPr/>
        </p:nvSpPr>
        <p:spPr>
          <a:xfrm>
            <a:off x="5087390" y="1395913"/>
            <a:ext cx="5405647" cy="646331"/>
          </a:xfrm>
          <a:prstGeom prst="rect">
            <a:avLst/>
          </a:prstGeom>
          <a:noFill/>
        </p:spPr>
        <p:txBody>
          <a:bodyPr wrap="none" rtlCol="0">
            <a:spAutoFit/>
          </a:bodyPr>
          <a:lstStyle/>
          <a:p>
            <a:r>
              <a:rPr lang="en-AU" b="1" dirty="0"/>
              <a:t>EU </a:t>
            </a:r>
            <a:r>
              <a:rPr lang="en-AU" dirty="0"/>
              <a:t>: Corporate Sustainability Reporting Directive (CSRD)</a:t>
            </a:r>
          </a:p>
          <a:p>
            <a:r>
              <a:rPr lang="en-AU" dirty="0"/>
              <a:t>         Due Diligence Directive</a:t>
            </a:r>
          </a:p>
        </p:txBody>
      </p:sp>
      <p:sp>
        <p:nvSpPr>
          <p:cNvPr id="5" name="TextBox 4">
            <a:extLst>
              <a:ext uri="{FF2B5EF4-FFF2-40B4-BE49-F238E27FC236}">
                <a16:creationId xmlns:a16="http://schemas.microsoft.com/office/drawing/2014/main" id="{A11B756D-3EE3-35FD-674A-30BB305EA018}"/>
              </a:ext>
            </a:extLst>
          </p:cNvPr>
          <p:cNvSpPr txBox="1"/>
          <p:nvPr/>
        </p:nvSpPr>
        <p:spPr>
          <a:xfrm>
            <a:off x="3042459" y="3282652"/>
            <a:ext cx="2044931" cy="830997"/>
          </a:xfrm>
          <a:prstGeom prst="rect">
            <a:avLst/>
          </a:prstGeom>
          <a:noFill/>
        </p:spPr>
        <p:txBody>
          <a:bodyPr wrap="square" rtlCol="0">
            <a:spAutoFit/>
          </a:bodyPr>
          <a:lstStyle/>
          <a:p>
            <a:r>
              <a:rPr lang="en-AU" sz="2400" dirty="0"/>
              <a:t>At product level</a:t>
            </a:r>
          </a:p>
        </p:txBody>
      </p:sp>
      <p:sp>
        <p:nvSpPr>
          <p:cNvPr id="7" name="TextBox 6">
            <a:extLst>
              <a:ext uri="{FF2B5EF4-FFF2-40B4-BE49-F238E27FC236}">
                <a16:creationId xmlns:a16="http://schemas.microsoft.com/office/drawing/2014/main" id="{2A8CBEA0-7AC6-F165-60C1-E7397DAB6FDB}"/>
              </a:ext>
            </a:extLst>
          </p:cNvPr>
          <p:cNvSpPr txBox="1"/>
          <p:nvPr/>
        </p:nvSpPr>
        <p:spPr>
          <a:xfrm>
            <a:off x="5076307" y="2083631"/>
            <a:ext cx="4690066" cy="369332"/>
          </a:xfrm>
          <a:prstGeom prst="rect">
            <a:avLst/>
          </a:prstGeom>
          <a:noFill/>
        </p:spPr>
        <p:txBody>
          <a:bodyPr wrap="none" rtlCol="0">
            <a:spAutoFit/>
          </a:bodyPr>
          <a:lstStyle/>
          <a:p>
            <a:r>
              <a:rPr lang="en-AU" b="1" dirty="0"/>
              <a:t>AU</a:t>
            </a:r>
            <a:r>
              <a:rPr lang="en-AU" dirty="0"/>
              <a:t> : Climate Related Financial Disclosure (CRFD)</a:t>
            </a:r>
          </a:p>
        </p:txBody>
      </p:sp>
      <p:sp>
        <p:nvSpPr>
          <p:cNvPr id="8" name="TextBox 7">
            <a:extLst>
              <a:ext uri="{FF2B5EF4-FFF2-40B4-BE49-F238E27FC236}">
                <a16:creationId xmlns:a16="http://schemas.microsoft.com/office/drawing/2014/main" id="{31D452F8-DAEF-EB78-C2F4-D9720EE3FAE5}"/>
              </a:ext>
            </a:extLst>
          </p:cNvPr>
          <p:cNvSpPr txBox="1"/>
          <p:nvPr/>
        </p:nvSpPr>
        <p:spPr>
          <a:xfrm>
            <a:off x="5076307" y="2557072"/>
            <a:ext cx="5385642" cy="369332"/>
          </a:xfrm>
          <a:prstGeom prst="rect">
            <a:avLst/>
          </a:prstGeom>
          <a:noFill/>
        </p:spPr>
        <p:txBody>
          <a:bodyPr wrap="none" rtlCol="0">
            <a:spAutoFit/>
          </a:bodyPr>
          <a:lstStyle/>
          <a:p>
            <a:r>
              <a:rPr lang="en-AU" b="1" dirty="0" err="1"/>
              <a:t>RoW</a:t>
            </a:r>
            <a:r>
              <a:rPr lang="en-AU" dirty="0"/>
              <a:t> : Various regulatory initiatives of the same pattern</a:t>
            </a:r>
          </a:p>
        </p:txBody>
      </p:sp>
      <p:sp>
        <p:nvSpPr>
          <p:cNvPr id="9" name="TextBox 8">
            <a:extLst>
              <a:ext uri="{FF2B5EF4-FFF2-40B4-BE49-F238E27FC236}">
                <a16:creationId xmlns:a16="http://schemas.microsoft.com/office/drawing/2014/main" id="{4D9DEE1B-631C-C363-8D07-27A335F15491}"/>
              </a:ext>
            </a:extLst>
          </p:cNvPr>
          <p:cNvSpPr txBox="1"/>
          <p:nvPr/>
        </p:nvSpPr>
        <p:spPr>
          <a:xfrm>
            <a:off x="5107395" y="3259770"/>
            <a:ext cx="3364896" cy="646331"/>
          </a:xfrm>
          <a:prstGeom prst="rect">
            <a:avLst/>
          </a:prstGeom>
          <a:noFill/>
        </p:spPr>
        <p:txBody>
          <a:bodyPr wrap="none" rtlCol="0">
            <a:spAutoFit/>
          </a:bodyPr>
          <a:lstStyle/>
          <a:p>
            <a:r>
              <a:rPr lang="en-AU" b="1" dirty="0"/>
              <a:t>EU</a:t>
            </a:r>
            <a:r>
              <a:rPr lang="en-AU" dirty="0"/>
              <a:t> : Digital Product passport (DPP</a:t>
            </a:r>
          </a:p>
          <a:p>
            <a:r>
              <a:rPr lang="en-AU" dirty="0"/>
              <a:t>        Deforestation Regulation</a:t>
            </a:r>
          </a:p>
        </p:txBody>
      </p:sp>
      <p:sp>
        <p:nvSpPr>
          <p:cNvPr id="10" name="TextBox 9">
            <a:extLst>
              <a:ext uri="{FF2B5EF4-FFF2-40B4-BE49-F238E27FC236}">
                <a16:creationId xmlns:a16="http://schemas.microsoft.com/office/drawing/2014/main" id="{49F368B1-741D-16D3-18FC-2A8E73614112}"/>
              </a:ext>
            </a:extLst>
          </p:cNvPr>
          <p:cNvSpPr txBox="1"/>
          <p:nvPr/>
        </p:nvSpPr>
        <p:spPr>
          <a:xfrm>
            <a:off x="5087390" y="3829072"/>
            <a:ext cx="4538165" cy="369332"/>
          </a:xfrm>
          <a:prstGeom prst="rect">
            <a:avLst/>
          </a:prstGeom>
          <a:noFill/>
        </p:spPr>
        <p:txBody>
          <a:bodyPr wrap="none" rtlCol="0">
            <a:spAutoFit/>
          </a:bodyPr>
          <a:lstStyle/>
          <a:p>
            <a:r>
              <a:rPr lang="en-AU" b="1" dirty="0"/>
              <a:t>AU</a:t>
            </a:r>
            <a:r>
              <a:rPr lang="en-AU" dirty="0"/>
              <a:t> : National Framework for Recycled Content</a:t>
            </a:r>
          </a:p>
        </p:txBody>
      </p:sp>
      <p:sp>
        <p:nvSpPr>
          <p:cNvPr id="13" name="TextBox 12">
            <a:extLst>
              <a:ext uri="{FF2B5EF4-FFF2-40B4-BE49-F238E27FC236}">
                <a16:creationId xmlns:a16="http://schemas.microsoft.com/office/drawing/2014/main" id="{2C2A6D38-C858-6868-EF5C-5B751027735C}"/>
              </a:ext>
            </a:extLst>
          </p:cNvPr>
          <p:cNvSpPr txBox="1"/>
          <p:nvPr/>
        </p:nvSpPr>
        <p:spPr>
          <a:xfrm>
            <a:off x="5113950" y="4189874"/>
            <a:ext cx="5385642" cy="369332"/>
          </a:xfrm>
          <a:prstGeom prst="rect">
            <a:avLst/>
          </a:prstGeom>
          <a:noFill/>
        </p:spPr>
        <p:txBody>
          <a:bodyPr wrap="none" rtlCol="0">
            <a:spAutoFit/>
          </a:bodyPr>
          <a:lstStyle/>
          <a:p>
            <a:r>
              <a:rPr lang="en-AU" b="1" dirty="0" err="1"/>
              <a:t>RoW</a:t>
            </a:r>
            <a:r>
              <a:rPr lang="en-AU" b="1" dirty="0"/>
              <a:t> </a:t>
            </a:r>
            <a:r>
              <a:rPr lang="en-AU" dirty="0"/>
              <a:t>: Various regulatory initiatives of the same pattern</a:t>
            </a:r>
          </a:p>
        </p:txBody>
      </p:sp>
      <p:pic>
        <p:nvPicPr>
          <p:cNvPr id="6150" name="Picture 6" descr="color icon for lawsuit 26540059 Vector Art at Vecteezy">
            <a:extLst>
              <a:ext uri="{FF2B5EF4-FFF2-40B4-BE49-F238E27FC236}">
                <a16:creationId xmlns:a16="http://schemas.microsoft.com/office/drawing/2014/main" id="{0B50749B-E4AE-E19D-A281-F88D6FF42522}"/>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534987" y="4897385"/>
            <a:ext cx="1270427" cy="10723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E30EE5E-9B20-3BCF-51C1-A2763868C4C7}"/>
              </a:ext>
            </a:extLst>
          </p:cNvPr>
          <p:cNvSpPr txBox="1"/>
          <p:nvPr/>
        </p:nvSpPr>
        <p:spPr>
          <a:xfrm>
            <a:off x="5308690" y="5055792"/>
            <a:ext cx="5796632" cy="923330"/>
          </a:xfrm>
          <a:prstGeom prst="rect">
            <a:avLst/>
          </a:prstGeom>
          <a:noFill/>
        </p:spPr>
        <p:txBody>
          <a:bodyPr wrap="square" rtlCol="0">
            <a:spAutoFit/>
          </a:bodyPr>
          <a:lstStyle/>
          <a:p>
            <a:pPr marL="342900" indent="-342900">
              <a:buFont typeface="Arial" panose="020B0604020202020204" pitchFamily="34" charset="0"/>
              <a:buChar char="•"/>
            </a:pPr>
            <a:r>
              <a:rPr lang="en-AU" dirty="0"/>
              <a:t>More public sustainability performance data</a:t>
            </a:r>
          </a:p>
          <a:p>
            <a:pPr marL="342900" indent="-342900">
              <a:buFont typeface="Arial" panose="020B0604020202020204" pitchFamily="34" charset="0"/>
              <a:buChar char="•"/>
            </a:pPr>
            <a:r>
              <a:rPr lang="en-AU" dirty="0"/>
              <a:t>Leaves unsustainable behaviour with nowhere to hide</a:t>
            </a:r>
          </a:p>
          <a:p>
            <a:pPr marL="342900" indent="-342900">
              <a:buFont typeface="Arial" panose="020B0604020202020204" pitchFamily="34" charset="0"/>
              <a:buChar char="•"/>
            </a:pPr>
            <a:r>
              <a:rPr lang="en-AU" dirty="0"/>
              <a:t>And more claims that can &amp; will be scrutinised</a:t>
            </a:r>
          </a:p>
        </p:txBody>
      </p:sp>
      <p:sp>
        <p:nvSpPr>
          <p:cNvPr id="12" name="TextBox 11">
            <a:extLst>
              <a:ext uri="{FF2B5EF4-FFF2-40B4-BE49-F238E27FC236}">
                <a16:creationId xmlns:a16="http://schemas.microsoft.com/office/drawing/2014/main" id="{EF354593-1274-0DED-5496-F8AF0C0B7920}"/>
              </a:ext>
            </a:extLst>
          </p:cNvPr>
          <p:cNvSpPr txBox="1"/>
          <p:nvPr/>
        </p:nvSpPr>
        <p:spPr>
          <a:xfrm>
            <a:off x="2968465" y="5018058"/>
            <a:ext cx="2044931" cy="830997"/>
          </a:xfrm>
          <a:prstGeom prst="rect">
            <a:avLst/>
          </a:prstGeom>
          <a:noFill/>
        </p:spPr>
        <p:txBody>
          <a:bodyPr wrap="square" rtlCol="0">
            <a:spAutoFit/>
          </a:bodyPr>
          <a:lstStyle/>
          <a:p>
            <a:r>
              <a:rPr lang="en-AU" sz="2400" dirty="0"/>
              <a:t>And with enforcement</a:t>
            </a:r>
          </a:p>
        </p:txBody>
      </p:sp>
    </p:spTree>
    <p:extLst>
      <p:ext uri="{BB962C8B-B14F-4D97-AF65-F5344CB8AC3E}">
        <p14:creationId xmlns:p14="http://schemas.microsoft.com/office/powerpoint/2010/main" val="364788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94542398-7F2E-1428-741C-55810219C98C}"/>
              </a:ext>
            </a:extLst>
          </p:cNvPr>
          <p:cNvCxnSpPr>
            <a:cxnSpLocks/>
          </p:cNvCxnSpPr>
          <p:nvPr/>
        </p:nvCxnSpPr>
        <p:spPr>
          <a:xfrm>
            <a:off x="8833785" y="2097237"/>
            <a:ext cx="0" cy="4059234"/>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82D70A7-0D57-075C-88FB-4EE4DBA69604}"/>
              </a:ext>
            </a:extLst>
          </p:cNvPr>
          <p:cNvSpPr>
            <a:spLocks noGrp="1"/>
          </p:cNvSpPr>
          <p:nvPr>
            <p:ph type="title"/>
          </p:nvPr>
        </p:nvSpPr>
        <p:spPr>
          <a:xfrm>
            <a:off x="240582" y="64386"/>
            <a:ext cx="11870841" cy="1325563"/>
          </a:xfrm>
        </p:spPr>
        <p:txBody>
          <a:bodyPr>
            <a:normAutofit/>
          </a:bodyPr>
          <a:lstStyle/>
          <a:p>
            <a:r>
              <a:rPr lang="en-AU" sz="3600" b="1" dirty="0">
                <a:solidFill>
                  <a:schemeClr val="accent1">
                    <a:lumMod val="50000"/>
                  </a:schemeClr>
                </a:solidFill>
                <a:latin typeface="+mn-lt"/>
                <a:ea typeface="+mn-ea"/>
                <a:cs typeface="+mn-cs"/>
              </a:rPr>
              <a:t>So we face a tipping point in the greenwashing battle</a:t>
            </a:r>
            <a:endParaRPr lang="en-US" sz="3600" dirty="0">
              <a:solidFill>
                <a:schemeClr val="accent1">
                  <a:lumMod val="50000"/>
                </a:schemeClr>
              </a:solidFill>
            </a:endParaRPr>
          </a:p>
        </p:txBody>
      </p:sp>
      <p:sp>
        <p:nvSpPr>
          <p:cNvPr id="10" name="ee4pContent1">
            <a:extLst>
              <a:ext uri="{FF2B5EF4-FFF2-40B4-BE49-F238E27FC236}">
                <a16:creationId xmlns:a16="http://schemas.microsoft.com/office/drawing/2014/main" id="{E4CBCF45-7A99-2A5A-5801-FBF784C7EB06}"/>
              </a:ext>
            </a:extLst>
          </p:cNvPr>
          <p:cNvSpPr txBox="1"/>
          <p:nvPr/>
        </p:nvSpPr>
        <p:spPr>
          <a:xfrm>
            <a:off x="309275" y="1363464"/>
            <a:ext cx="8940741" cy="1086834"/>
          </a:xfrm>
          <a:prstGeom prst="rect">
            <a:avLst/>
          </a:prstGeom>
        </p:spPr>
        <p:txBody>
          <a:bodyPr vert="horz" wrap="square" lIns="0" tIns="0" rIns="0" bIns="0" rtlCol="0">
            <a:noAutofit/>
          </a:bodyPr>
          <a:lstStyle>
            <a:lvl1pPr lvl="0" indent="0">
              <a:lnSpc>
                <a:spcPct val="110000"/>
              </a:lnSpc>
              <a:spcBef>
                <a:spcPts val="600"/>
              </a:spcBef>
              <a:spcAft>
                <a:spcPts val="300"/>
              </a:spcAft>
              <a:buFont typeface="Arial" panose="020B0604020202020204" pitchFamily="34" charset="0"/>
              <a:buChar char="​"/>
              <a:defRPr sz="2400">
                <a:latin typeface="Trebuchet MS" panose="020B0603020202020204" pitchFamily="34" charset="0"/>
                <a:sym typeface="Trebuchet MS" panose="020B0603020202020204" pitchFamily="34" charset="0"/>
              </a:defRPr>
            </a:lvl1pPr>
            <a:lvl2pPr marL="402336" lvl="1" indent="-283464">
              <a:lnSpc>
                <a:spcPct val="90000"/>
              </a:lnSpc>
              <a:spcBef>
                <a:spcPts val="0"/>
              </a:spcBef>
              <a:spcAft>
                <a:spcPts val="300"/>
              </a:spcAft>
              <a:buClr>
                <a:schemeClr val="tx2"/>
              </a:buClr>
              <a:buFont typeface="Arial" panose="020B0604020202020204" pitchFamily="34" charset="0"/>
              <a:buChar char="•"/>
              <a:defRPr sz="2400">
                <a:latin typeface="Trebuchet MS" panose="020B0603020202020204" pitchFamily="34" charset="0"/>
                <a:sym typeface="Trebuchet MS" panose="020B0603020202020204" pitchFamily="34" charset="0"/>
              </a:defRPr>
            </a:lvl2pPr>
            <a:lvl3pPr marL="800100" lvl="2" indent="-285750">
              <a:lnSpc>
                <a:spcPct val="90000"/>
              </a:lnSpc>
              <a:spcBef>
                <a:spcPts val="0"/>
              </a:spcBef>
              <a:spcAft>
                <a:spcPts val="30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sz="28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sz="2800" b="1">
                <a:latin typeface="Trebuchet MS" panose="020B0603020202020204" pitchFamily="34" charset="0"/>
                <a:sym typeface="Trebuchet MS" panose="020B0603020202020204" pitchFamily="34" charset="0"/>
              </a:defRPr>
            </a:lvl5pPr>
            <a:lvl6pPr marL="358775" lvl="5" indent="-241300">
              <a:lnSpc>
                <a:spcPct val="90000"/>
              </a:lnSpc>
              <a:spcBef>
                <a:spcPts val="0"/>
              </a:spcBef>
              <a:spcAft>
                <a:spcPts val="600"/>
              </a:spcAft>
              <a:buClr>
                <a:schemeClr val="tx2"/>
              </a:buClr>
              <a:buFont typeface="Arial" panose="020B0604020202020204" pitchFamily="34" charset="0"/>
              <a:buChar char="•"/>
              <a:defRPr sz="280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r>
              <a:rPr lang="en-US" sz="1800" dirty="0"/>
              <a:t>There is a significant difference between consumer expectation and market behavior</a:t>
            </a:r>
          </a:p>
        </p:txBody>
      </p:sp>
      <p:sp>
        <p:nvSpPr>
          <p:cNvPr id="11" name="ee4pContent2">
            <a:extLst>
              <a:ext uri="{FF2B5EF4-FFF2-40B4-BE49-F238E27FC236}">
                <a16:creationId xmlns:a16="http://schemas.microsoft.com/office/drawing/2014/main" id="{42639D7B-597A-0F5F-80F7-0267AD8A2FAE}"/>
              </a:ext>
            </a:extLst>
          </p:cNvPr>
          <p:cNvSpPr txBox="1"/>
          <p:nvPr/>
        </p:nvSpPr>
        <p:spPr>
          <a:xfrm>
            <a:off x="8971169" y="1336431"/>
            <a:ext cx="2774064" cy="4820046"/>
          </a:xfrm>
          <a:prstGeom prst="rect">
            <a:avLst/>
          </a:prstGeom>
        </p:spPr>
        <p:txBody>
          <a:bodyPr vert="horz" wrap="square" lIns="0" tIns="0" rIns="0" bIns="0" rtlCol="0" anchor="ctr" anchorCtr="0">
            <a:noAutofit/>
          </a:bodyPr>
          <a:lstStyle>
            <a:lvl1pPr lvl="0" indent="0">
              <a:lnSpc>
                <a:spcPct val="110000"/>
              </a:lnSpc>
              <a:spcBef>
                <a:spcPts val="600"/>
              </a:spcBef>
              <a:spcAft>
                <a:spcPts val="300"/>
              </a:spcAft>
              <a:buFont typeface="Arial" panose="020B0604020202020204" pitchFamily="34" charset="0"/>
              <a:buChar char="​"/>
              <a:defRPr sz="2400">
                <a:latin typeface="Trebuchet MS" panose="020B0603020202020204" pitchFamily="34" charset="0"/>
                <a:sym typeface="Trebuchet MS" panose="020B0603020202020204" pitchFamily="34" charset="0"/>
              </a:defRPr>
            </a:lvl1pPr>
            <a:lvl2pPr marL="402336" lvl="1" indent="-283464">
              <a:lnSpc>
                <a:spcPct val="90000"/>
              </a:lnSpc>
              <a:spcBef>
                <a:spcPts val="0"/>
              </a:spcBef>
              <a:spcAft>
                <a:spcPts val="300"/>
              </a:spcAft>
              <a:buClr>
                <a:schemeClr val="tx2"/>
              </a:buClr>
              <a:buFont typeface="Arial" panose="020B0604020202020204" pitchFamily="34" charset="0"/>
              <a:buChar char="•"/>
              <a:defRPr sz="2400">
                <a:latin typeface="Trebuchet MS" panose="020B0603020202020204" pitchFamily="34" charset="0"/>
                <a:sym typeface="Trebuchet MS" panose="020B0603020202020204" pitchFamily="34" charset="0"/>
              </a:defRPr>
            </a:lvl2pPr>
            <a:lvl3pPr marL="800100" lvl="2" indent="-285750">
              <a:lnSpc>
                <a:spcPct val="90000"/>
              </a:lnSpc>
              <a:spcBef>
                <a:spcPts val="0"/>
              </a:spcBef>
              <a:spcAft>
                <a:spcPts val="30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sz="28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sz="2800" b="1">
                <a:latin typeface="Trebuchet MS" panose="020B0603020202020204" pitchFamily="34" charset="0"/>
                <a:sym typeface="Trebuchet MS" panose="020B0603020202020204" pitchFamily="34" charset="0"/>
              </a:defRPr>
            </a:lvl5pPr>
            <a:lvl6pPr marL="358775" lvl="5" indent="-241300">
              <a:lnSpc>
                <a:spcPct val="90000"/>
              </a:lnSpc>
              <a:spcBef>
                <a:spcPts val="0"/>
              </a:spcBef>
              <a:spcAft>
                <a:spcPts val="600"/>
              </a:spcAft>
              <a:buClr>
                <a:schemeClr val="tx2"/>
              </a:buClr>
              <a:buFont typeface="Arial" panose="020B0604020202020204" pitchFamily="34" charset="0"/>
              <a:buChar char="•"/>
              <a:defRPr sz="280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r>
              <a:rPr lang="en-AU" sz="1500" dirty="0">
                <a:solidFill>
                  <a:schemeClr val="bg1">
                    <a:lumMod val="50000"/>
                  </a:schemeClr>
                </a:solidFill>
              </a:rPr>
              <a:t>When </a:t>
            </a:r>
            <a:r>
              <a:rPr lang="en-AU" sz="1500" b="1" u="sng" dirty="0">
                <a:solidFill>
                  <a:schemeClr val="bg1">
                    <a:lumMod val="50000"/>
                  </a:schemeClr>
                </a:solidFill>
              </a:rPr>
              <a:t>verifiable evidence </a:t>
            </a:r>
            <a:r>
              <a:rPr lang="en-AU" sz="1500" dirty="0">
                <a:solidFill>
                  <a:schemeClr val="bg1">
                    <a:lumMod val="50000"/>
                  </a:schemeClr>
                </a:solidFill>
              </a:rPr>
              <a:t>is linked to product level sustainability claims, then businesses can meet due diligence obligations, reduce reputational risk, and accurately compute and improve corporate disclosures including scope 3 emissions</a:t>
            </a:r>
          </a:p>
          <a:p>
            <a:pPr algn="ctr"/>
            <a:endParaRPr lang="en-AU" sz="1500" dirty="0">
              <a:solidFill>
                <a:schemeClr val="bg1">
                  <a:lumMod val="50000"/>
                </a:schemeClr>
              </a:solidFill>
            </a:endParaRPr>
          </a:p>
          <a:p>
            <a:pPr algn="ctr"/>
            <a:r>
              <a:rPr lang="en-AU" sz="1500" dirty="0">
                <a:solidFill>
                  <a:schemeClr val="bg1">
                    <a:lumMod val="50000"/>
                  </a:schemeClr>
                </a:solidFill>
              </a:rPr>
              <a:t>Incentives are then  aligned to transition to a sustainable economy</a:t>
            </a:r>
          </a:p>
        </p:txBody>
      </p:sp>
      <p:sp>
        <p:nvSpPr>
          <p:cNvPr id="13" name="ee4pContent1">
            <a:extLst>
              <a:ext uri="{FF2B5EF4-FFF2-40B4-BE49-F238E27FC236}">
                <a16:creationId xmlns:a16="http://schemas.microsoft.com/office/drawing/2014/main" id="{E47E7D00-382D-E7AB-0AE1-29419629D0CC}"/>
              </a:ext>
            </a:extLst>
          </p:cNvPr>
          <p:cNvSpPr txBox="1"/>
          <p:nvPr/>
        </p:nvSpPr>
        <p:spPr>
          <a:xfrm>
            <a:off x="4081671" y="2097237"/>
            <a:ext cx="2804530" cy="1719389"/>
          </a:xfrm>
          <a:prstGeom prst="rect">
            <a:avLst/>
          </a:prstGeom>
        </p:spPr>
        <p:txBody>
          <a:bodyPr vert="horz" wrap="square" lIns="0" tIns="0" rIns="0" bIns="0" rtlCol="0">
            <a:noAutofit/>
          </a:bodyPr>
          <a:lstStyle>
            <a:lvl1pPr lvl="0" indent="0">
              <a:lnSpc>
                <a:spcPct val="110000"/>
              </a:lnSpc>
              <a:spcBef>
                <a:spcPts val="600"/>
              </a:spcBef>
              <a:spcAft>
                <a:spcPts val="300"/>
              </a:spcAft>
              <a:buFont typeface="Arial" panose="020B0604020202020204" pitchFamily="34" charset="0"/>
              <a:buChar char="​"/>
              <a:defRPr sz="2400">
                <a:latin typeface="Trebuchet MS" panose="020B0603020202020204" pitchFamily="34" charset="0"/>
                <a:sym typeface="Trebuchet MS" panose="020B0603020202020204" pitchFamily="34" charset="0"/>
              </a:defRPr>
            </a:lvl1pPr>
            <a:lvl2pPr marL="402336" lvl="1" indent="-283464">
              <a:lnSpc>
                <a:spcPct val="90000"/>
              </a:lnSpc>
              <a:spcBef>
                <a:spcPts val="0"/>
              </a:spcBef>
              <a:spcAft>
                <a:spcPts val="300"/>
              </a:spcAft>
              <a:buClr>
                <a:schemeClr val="tx2"/>
              </a:buClr>
              <a:buFont typeface="Arial" panose="020B0604020202020204" pitchFamily="34" charset="0"/>
              <a:buChar char="•"/>
              <a:defRPr sz="2400">
                <a:latin typeface="Trebuchet MS" panose="020B0603020202020204" pitchFamily="34" charset="0"/>
                <a:sym typeface="Trebuchet MS" panose="020B0603020202020204" pitchFamily="34" charset="0"/>
              </a:defRPr>
            </a:lvl2pPr>
            <a:lvl3pPr marL="800100" lvl="2" indent="-285750">
              <a:lnSpc>
                <a:spcPct val="90000"/>
              </a:lnSpc>
              <a:spcBef>
                <a:spcPts val="0"/>
              </a:spcBef>
              <a:spcAft>
                <a:spcPts val="30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sz="28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sz="2800" b="1">
                <a:latin typeface="Trebuchet MS" panose="020B0603020202020204" pitchFamily="34" charset="0"/>
                <a:sym typeface="Trebuchet MS" panose="020B0603020202020204" pitchFamily="34" charset="0"/>
              </a:defRPr>
            </a:lvl5pPr>
            <a:lvl6pPr marL="358775" lvl="5" indent="-241300">
              <a:lnSpc>
                <a:spcPct val="90000"/>
              </a:lnSpc>
              <a:spcBef>
                <a:spcPts val="0"/>
              </a:spcBef>
              <a:spcAft>
                <a:spcPts val="600"/>
              </a:spcAft>
              <a:buClr>
                <a:schemeClr val="tx2"/>
              </a:buClr>
              <a:buFont typeface="Arial" panose="020B0604020202020204" pitchFamily="34" charset="0"/>
              <a:buChar char="•"/>
              <a:defRPr sz="280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endParaRPr lang="en-US" sz="1600" dirty="0">
              <a:solidFill>
                <a:srgbClr val="575757">
                  <a:lumMod val="100000"/>
                </a:srgbClr>
              </a:solidFill>
            </a:endParaRPr>
          </a:p>
        </p:txBody>
      </p:sp>
      <p:grpSp>
        <p:nvGrpSpPr>
          <p:cNvPr id="4" name="Group 3">
            <a:extLst>
              <a:ext uri="{FF2B5EF4-FFF2-40B4-BE49-F238E27FC236}">
                <a16:creationId xmlns:a16="http://schemas.microsoft.com/office/drawing/2014/main" id="{6B5B24EF-466B-BB1F-1986-83A939110FBA}"/>
              </a:ext>
            </a:extLst>
          </p:cNvPr>
          <p:cNvGrpSpPr/>
          <p:nvPr/>
        </p:nvGrpSpPr>
        <p:grpSpPr>
          <a:xfrm>
            <a:off x="4611548" y="2689027"/>
            <a:ext cx="3856047" cy="3184579"/>
            <a:chOff x="602437" y="2827518"/>
            <a:chExt cx="3856047" cy="3184579"/>
          </a:xfrm>
        </p:grpSpPr>
        <p:sp>
          <p:nvSpPr>
            <p:cNvPr id="36" name="Rectangle 35">
              <a:extLst>
                <a:ext uri="{FF2B5EF4-FFF2-40B4-BE49-F238E27FC236}">
                  <a16:creationId xmlns:a16="http://schemas.microsoft.com/office/drawing/2014/main" id="{23ED4EE7-BC5B-9293-6752-6996C071180D}"/>
                </a:ext>
              </a:extLst>
            </p:cNvPr>
            <p:cNvSpPr/>
            <p:nvPr/>
          </p:nvSpPr>
          <p:spPr>
            <a:xfrm>
              <a:off x="602437" y="2827518"/>
              <a:ext cx="3856047" cy="318457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dirty="0"/>
            </a:p>
          </p:txBody>
        </p:sp>
        <p:sp>
          <p:nvSpPr>
            <p:cNvPr id="37" name="TextBox 36">
              <a:extLst>
                <a:ext uri="{FF2B5EF4-FFF2-40B4-BE49-F238E27FC236}">
                  <a16:creationId xmlns:a16="http://schemas.microsoft.com/office/drawing/2014/main" id="{E2C8763E-44A8-51BD-2061-3680258BE215}"/>
                </a:ext>
              </a:extLst>
            </p:cNvPr>
            <p:cNvSpPr txBox="1"/>
            <p:nvPr/>
          </p:nvSpPr>
          <p:spPr>
            <a:xfrm>
              <a:off x="676229" y="2884232"/>
              <a:ext cx="3516064" cy="769441"/>
            </a:xfrm>
            <a:prstGeom prst="rect">
              <a:avLst/>
            </a:prstGeom>
            <a:noFill/>
          </p:spPr>
          <p:txBody>
            <a:bodyPr wrap="square" rtlCol="0">
              <a:spAutoFit/>
            </a:bodyPr>
            <a:lstStyle/>
            <a:p>
              <a:r>
                <a:rPr lang="en-AU" sz="1600" b="1" dirty="0"/>
                <a:t>Or : A race to the top</a:t>
              </a:r>
            </a:p>
            <a:p>
              <a:r>
                <a:rPr lang="en-AU" sz="1400" i="1" dirty="0"/>
                <a:t>Greenwashing is rare and  has nowhere to hide</a:t>
              </a:r>
            </a:p>
          </p:txBody>
        </p:sp>
        <p:sp>
          <p:nvSpPr>
            <p:cNvPr id="39" name="Circular Arrow 38">
              <a:extLst>
                <a:ext uri="{FF2B5EF4-FFF2-40B4-BE49-F238E27FC236}">
                  <a16:creationId xmlns:a16="http://schemas.microsoft.com/office/drawing/2014/main" id="{A93400C0-37A6-D79D-DEB8-4A8AAB16B525}"/>
                </a:ext>
              </a:extLst>
            </p:cNvPr>
            <p:cNvSpPr/>
            <p:nvPr/>
          </p:nvSpPr>
          <p:spPr>
            <a:xfrm>
              <a:off x="1810908" y="3745037"/>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0" name="Circular Arrow 39">
              <a:extLst>
                <a:ext uri="{FF2B5EF4-FFF2-40B4-BE49-F238E27FC236}">
                  <a16:creationId xmlns:a16="http://schemas.microsoft.com/office/drawing/2014/main" id="{D4128D5F-4AEE-C976-15EA-7A4F36E8DFF9}"/>
                </a:ext>
              </a:extLst>
            </p:cNvPr>
            <p:cNvSpPr/>
            <p:nvPr/>
          </p:nvSpPr>
          <p:spPr>
            <a:xfrm rot="16200000">
              <a:off x="1770791" y="3793128"/>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1" name="Circular Arrow 40">
              <a:extLst>
                <a:ext uri="{FF2B5EF4-FFF2-40B4-BE49-F238E27FC236}">
                  <a16:creationId xmlns:a16="http://schemas.microsoft.com/office/drawing/2014/main" id="{2F86E1A8-4AFC-D2E8-5C4F-DBAB79B6C3C1}"/>
                </a:ext>
              </a:extLst>
            </p:cNvPr>
            <p:cNvSpPr/>
            <p:nvPr/>
          </p:nvSpPr>
          <p:spPr>
            <a:xfrm rot="10800000">
              <a:off x="1810908" y="3839231"/>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2" name="Circular Arrow 41">
              <a:extLst>
                <a:ext uri="{FF2B5EF4-FFF2-40B4-BE49-F238E27FC236}">
                  <a16:creationId xmlns:a16="http://schemas.microsoft.com/office/drawing/2014/main" id="{047D282D-6FD6-B00B-4C13-3A3DFEADFBE6}"/>
                </a:ext>
              </a:extLst>
            </p:cNvPr>
            <p:cNvSpPr/>
            <p:nvPr/>
          </p:nvSpPr>
          <p:spPr>
            <a:xfrm rot="5400000">
              <a:off x="1856167" y="3789812"/>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7" name="TextBox 46">
              <a:extLst>
                <a:ext uri="{FF2B5EF4-FFF2-40B4-BE49-F238E27FC236}">
                  <a16:creationId xmlns:a16="http://schemas.microsoft.com/office/drawing/2014/main" id="{AF67816F-A117-5691-8A7A-B764738E0A66}"/>
                </a:ext>
              </a:extLst>
            </p:cNvPr>
            <p:cNvSpPr txBox="1"/>
            <p:nvPr/>
          </p:nvSpPr>
          <p:spPr>
            <a:xfrm>
              <a:off x="874300" y="3611091"/>
              <a:ext cx="1160040" cy="1006074"/>
            </a:xfrm>
            <a:prstGeom prst="rect">
              <a:avLst/>
            </a:prstGeom>
            <a:noFill/>
          </p:spPr>
          <p:txBody>
            <a:bodyPr wrap="square" rtlCol="0">
              <a:spAutoFit/>
            </a:bodyPr>
            <a:lstStyle/>
            <a:p>
              <a:r>
                <a:rPr lang="en-AU" sz="1400" b="1" dirty="0">
                  <a:solidFill>
                    <a:schemeClr val="accent6"/>
                  </a:solidFill>
                </a:rPr>
                <a:t>1. It’s hard to fake claims</a:t>
              </a:r>
            </a:p>
          </p:txBody>
        </p:sp>
        <p:sp>
          <p:nvSpPr>
            <p:cNvPr id="48" name="TextBox 47">
              <a:extLst>
                <a:ext uri="{FF2B5EF4-FFF2-40B4-BE49-F238E27FC236}">
                  <a16:creationId xmlns:a16="http://schemas.microsoft.com/office/drawing/2014/main" id="{CD94796E-AABC-6FAA-116D-014852809F0C}"/>
                </a:ext>
              </a:extLst>
            </p:cNvPr>
            <p:cNvSpPr txBox="1"/>
            <p:nvPr/>
          </p:nvSpPr>
          <p:spPr>
            <a:xfrm>
              <a:off x="3061437" y="3600116"/>
              <a:ext cx="1202357" cy="1006074"/>
            </a:xfrm>
            <a:prstGeom prst="rect">
              <a:avLst/>
            </a:prstGeom>
            <a:noFill/>
          </p:spPr>
          <p:txBody>
            <a:bodyPr wrap="square" rtlCol="0">
              <a:spAutoFit/>
            </a:bodyPr>
            <a:lstStyle/>
            <a:p>
              <a:r>
                <a:rPr lang="en-AU" sz="1400" dirty="0"/>
                <a:t>2. Consumer confidence improves</a:t>
              </a:r>
            </a:p>
          </p:txBody>
        </p:sp>
        <p:sp>
          <p:nvSpPr>
            <p:cNvPr id="49" name="TextBox 48">
              <a:extLst>
                <a:ext uri="{FF2B5EF4-FFF2-40B4-BE49-F238E27FC236}">
                  <a16:creationId xmlns:a16="http://schemas.microsoft.com/office/drawing/2014/main" id="{450629EC-1C5B-C579-6912-650DBA09BF53}"/>
                </a:ext>
              </a:extLst>
            </p:cNvPr>
            <p:cNvSpPr txBox="1"/>
            <p:nvPr/>
          </p:nvSpPr>
          <p:spPr>
            <a:xfrm>
              <a:off x="3040068" y="4665309"/>
              <a:ext cx="1395120" cy="712636"/>
            </a:xfrm>
            <a:prstGeom prst="rect">
              <a:avLst/>
            </a:prstGeom>
            <a:noFill/>
          </p:spPr>
          <p:txBody>
            <a:bodyPr wrap="square" rtlCol="0">
              <a:spAutoFit/>
            </a:bodyPr>
            <a:lstStyle/>
            <a:p>
              <a:r>
                <a:rPr lang="en-AU" sz="1400" dirty="0"/>
                <a:t>3. Higher prices are justified</a:t>
              </a:r>
            </a:p>
          </p:txBody>
        </p:sp>
        <p:sp>
          <p:nvSpPr>
            <p:cNvPr id="50" name="TextBox 49">
              <a:extLst>
                <a:ext uri="{FF2B5EF4-FFF2-40B4-BE49-F238E27FC236}">
                  <a16:creationId xmlns:a16="http://schemas.microsoft.com/office/drawing/2014/main" id="{9B033AA4-373D-48BF-F375-520908294E2B}"/>
                </a:ext>
              </a:extLst>
            </p:cNvPr>
            <p:cNvSpPr txBox="1"/>
            <p:nvPr/>
          </p:nvSpPr>
          <p:spPr>
            <a:xfrm>
              <a:off x="844998" y="4582271"/>
              <a:ext cx="1520112" cy="1006074"/>
            </a:xfrm>
            <a:prstGeom prst="rect">
              <a:avLst/>
            </a:prstGeom>
            <a:noFill/>
          </p:spPr>
          <p:txBody>
            <a:bodyPr wrap="square" rtlCol="0">
              <a:spAutoFit/>
            </a:bodyPr>
            <a:lstStyle/>
            <a:p>
              <a:r>
                <a:rPr lang="en-AU" sz="1400" dirty="0"/>
                <a:t>4. Businesses compete on quality of claims</a:t>
              </a:r>
            </a:p>
          </p:txBody>
        </p:sp>
      </p:grpSp>
      <p:grpSp>
        <p:nvGrpSpPr>
          <p:cNvPr id="5" name="Group 4">
            <a:extLst>
              <a:ext uri="{FF2B5EF4-FFF2-40B4-BE49-F238E27FC236}">
                <a16:creationId xmlns:a16="http://schemas.microsoft.com/office/drawing/2014/main" id="{E0675FD8-7408-FE2E-1D08-C4190B27085E}"/>
              </a:ext>
            </a:extLst>
          </p:cNvPr>
          <p:cNvGrpSpPr/>
          <p:nvPr/>
        </p:nvGrpSpPr>
        <p:grpSpPr>
          <a:xfrm>
            <a:off x="538466" y="2689027"/>
            <a:ext cx="3918962" cy="3184577"/>
            <a:chOff x="4672994" y="2827516"/>
            <a:chExt cx="3918962" cy="3184577"/>
          </a:xfrm>
        </p:grpSpPr>
        <p:sp>
          <p:nvSpPr>
            <p:cNvPr id="35" name="Rectangle 34">
              <a:extLst>
                <a:ext uri="{FF2B5EF4-FFF2-40B4-BE49-F238E27FC236}">
                  <a16:creationId xmlns:a16="http://schemas.microsoft.com/office/drawing/2014/main" id="{1662DBA1-BEF8-A74B-3912-501DEBC8B3E7}"/>
                </a:ext>
              </a:extLst>
            </p:cNvPr>
            <p:cNvSpPr/>
            <p:nvPr/>
          </p:nvSpPr>
          <p:spPr>
            <a:xfrm>
              <a:off x="4672994" y="2827516"/>
              <a:ext cx="3856047" cy="318457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38" name="TextBox 37">
              <a:extLst>
                <a:ext uri="{FF2B5EF4-FFF2-40B4-BE49-F238E27FC236}">
                  <a16:creationId xmlns:a16="http://schemas.microsoft.com/office/drawing/2014/main" id="{D6291FE0-4884-0CDB-1708-C8C41D5B9F51}"/>
                </a:ext>
              </a:extLst>
            </p:cNvPr>
            <p:cNvSpPr txBox="1"/>
            <p:nvPr/>
          </p:nvSpPr>
          <p:spPr>
            <a:xfrm>
              <a:off x="4793259" y="2874639"/>
              <a:ext cx="3516063" cy="553998"/>
            </a:xfrm>
            <a:prstGeom prst="rect">
              <a:avLst/>
            </a:prstGeom>
            <a:noFill/>
          </p:spPr>
          <p:txBody>
            <a:bodyPr wrap="square" rtlCol="0">
              <a:spAutoFit/>
            </a:bodyPr>
            <a:lstStyle/>
            <a:p>
              <a:r>
                <a:rPr lang="en-AU" sz="1600" b="1" dirty="0"/>
                <a:t>Either : A race to the bottom</a:t>
              </a:r>
            </a:p>
            <a:p>
              <a:r>
                <a:rPr lang="en-AU" sz="1400" i="1" dirty="0"/>
                <a:t>Greenwashing is ubiquitous and undetectable</a:t>
              </a:r>
            </a:p>
          </p:txBody>
        </p:sp>
        <p:sp>
          <p:nvSpPr>
            <p:cNvPr id="43" name="Circular Arrow 42">
              <a:extLst>
                <a:ext uri="{FF2B5EF4-FFF2-40B4-BE49-F238E27FC236}">
                  <a16:creationId xmlns:a16="http://schemas.microsoft.com/office/drawing/2014/main" id="{0E28F13C-9B4F-5803-E8C4-FF8C327F4C7E}"/>
                </a:ext>
              </a:extLst>
            </p:cNvPr>
            <p:cNvSpPr/>
            <p:nvPr/>
          </p:nvSpPr>
          <p:spPr>
            <a:xfrm flipH="1">
              <a:off x="5772415" y="3851028"/>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4" name="Circular Arrow 43">
              <a:extLst>
                <a:ext uri="{FF2B5EF4-FFF2-40B4-BE49-F238E27FC236}">
                  <a16:creationId xmlns:a16="http://schemas.microsoft.com/office/drawing/2014/main" id="{2840FBA6-B9C9-10D1-B70A-3F2E697B4704}"/>
                </a:ext>
              </a:extLst>
            </p:cNvPr>
            <p:cNvSpPr/>
            <p:nvPr/>
          </p:nvSpPr>
          <p:spPr>
            <a:xfrm rot="5400000" flipH="1">
              <a:off x="5818966" y="3899119"/>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5" name="Circular Arrow 44">
              <a:extLst>
                <a:ext uri="{FF2B5EF4-FFF2-40B4-BE49-F238E27FC236}">
                  <a16:creationId xmlns:a16="http://schemas.microsoft.com/office/drawing/2014/main" id="{4D78769F-58E4-77CB-3108-BEEFF7244EB4}"/>
                </a:ext>
              </a:extLst>
            </p:cNvPr>
            <p:cNvSpPr/>
            <p:nvPr/>
          </p:nvSpPr>
          <p:spPr>
            <a:xfrm rot="10800000" flipH="1">
              <a:off x="5772415" y="3945222"/>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6" name="Circular Arrow 45">
              <a:extLst>
                <a:ext uri="{FF2B5EF4-FFF2-40B4-BE49-F238E27FC236}">
                  <a16:creationId xmlns:a16="http://schemas.microsoft.com/office/drawing/2014/main" id="{F1DE5110-0E53-312E-1C80-F8F8F418FE24}"/>
                </a:ext>
              </a:extLst>
            </p:cNvPr>
            <p:cNvSpPr/>
            <p:nvPr/>
          </p:nvSpPr>
          <p:spPr>
            <a:xfrm rot="16200000" flipH="1">
              <a:off x="5733590" y="3895802"/>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51" name="TextBox 50">
              <a:extLst>
                <a:ext uri="{FF2B5EF4-FFF2-40B4-BE49-F238E27FC236}">
                  <a16:creationId xmlns:a16="http://schemas.microsoft.com/office/drawing/2014/main" id="{1A5FD590-D2EC-6C03-07B0-2CC535FDAF01}"/>
                </a:ext>
              </a:extLst>
            </p:cNvPr>
            <p:cNvSpPr txBox="1"/>
            <p:nvPr/>
          </p:nvSpPr>
          <p:spPr>
            <a:xfrm>
              <a:off x="4815845" y="3682927"/>
              <a:ext cx="1160042" cy="1006074"/>
            </a:xfrm>
            <a:prstGeom prst="rect">
              <a:avLst/>
            </a:prstGeom>
            <a:noFill/>
          </p:spPr>
          <p:txBody>
            <a:bodyPr wrap="square" rtlCol="0">
              <a:spAutoFit/>
            </a:bodyPr>
            <a:lstStyle/>
            <a:p>
              <a:r>
                <a:rPr lang="en-AU" sz="1400" b="1" dirty="0">
                  <a:solidFill>
                    <a:srgbClr val="C00000"/>
                  </a:solidFill>
                </a:rPr>
                <a:t>1. It’s easy to fake claims</a:t>
              </a:r>
            </a:p>
          </p:txBody>
        </p:sp>
        <p:sp>
          <p:nvSpPr>
            <p:cNvPr id="52" name="TextBox 51">
              <a:extLst>
                <a:ext uri="{FF2B5EF4-FFF2-40B4-BE49-F238E27FC236}">
                  <a16:creationId xmlns:a16="http://schemas.microsoft.com/office/drawing/2014/main" id="{5692AB2F-C870-5393-3BEB-BC2492D098C6}"/>
                </a:ext>
              </a:extLst>
            </p:cNvPr>
            <p:cNvSpPr txBox="1"/>
            <p:nvPr/>
          </p:nvSpPr>
          <p:spPr>
            <a:xfrm>
              <a:off x="4801876" y="4538614"/>
              <a:ext cx="1329483" cy="1006074"/>
            </a:xfrm>
            <a:prstGeom prst="rect">
              <a:avLst/>
            </a:prstGeom>
            <a:noFill/>
          </p:spPr>
          <p:txBody>
            <a:bodyPr wrap="square" rtlCol="0">
              <a:spAutoFit/>
            </a:bodyPr>
            <a:lstStyle/>
            <a:p>
              <a:r>
                <a:rPr lang="en-AU" sz="1400" dirty="0"/>
                <a:t>2. Consumer confidence drops</a:t>
              </a:r>
            </a:p>
          </p:txBody>
        </p:sp>
        <p:sp>
          <p:nvSpPr>
            <p:cNvPr id="53" name="TextBox 52">
              <a:extLst>
                <a:ext uri="{FF2B5EF4-FFF2-40B4-BE49-F238E27FC236}">
                  <a16:creationId xmlns:a16="http://schemas.microsoft.com/office/drawing/2014/main" id="{5090BA6E-6867-02FE-4D80-683A0BFC746A}"/>
                </a:ext>
              </a:extLst>
            </p:cNvPr>
            <p:cNvSpPr txBox="1"/>
            <p:nvPr/>
          </p:nvSpPr>
          <p:spPr>
            <a:xfrm>
              <a:off x="6965481" y="4559061"/>
              <a:ext cx="1446450" cy="1299512"/>
            </a:xfrm>
            <a:prstGeom prst="rect">
              <a:avLst/>
            </a:prstGeom>
            <a:noFill/>
          </p:spPr>
          <p:txBody>
            <a:bodyPr wrap="square" rtlCol="0">
              <a:spAutoFit/>
            </a:bodyPr>
            <a:lstStyle/>
            <a:p>
              <a:r>
                <a:rPr lang="en-AU" sz="1400" dirty="0"/>
                <a:t>3. Low confidence means no price differential</a:t>
              </a:r>
            </a:p>
          </p:txBody>
        </p:sp>
        <p:sp>
          <p:nvSpPr>
            <p:cNvPr id="54" name="TextBox 53">
              <a:extLst>
                <a:ext uri="{FF2B5EF4-FFF2-40B4-BE49-F238E27FC236}">
                  <a16:creationId xmlns:a16="http://schemas.microsoft.com/office/drawing/2014/main" id="{4BF13ECB-1266-E4E6-5405-28B52635C58F}"/>
                </a:ext>
              </a:extLst>
            </p:cNvPr>
            <p:cNvSpPr txBox="1"/>
            <p:nvPr/>
          </p:nvSpPr>
          <p:spPr>
            <a:xfrm>
              <a:off x="6924315" y="3617153"/>
              <a:ext cx="1667641" cy="1299512"/>
            </a:xfrm>
            <a:prstGeom prst="rect">
              <a:avLst/>
            </a:prstGeom>
            <a:noFill/>
          </p:spPr>
          <p:txBody>
            <a:bodyPr wrap="square" rtlCol="0">
              <a:spAutoFit/>
            </a:bodyPr>
            <a:lstStyle/>
            <a:p>
              <a:r>
                <a:rPr lang="en-AU" sz="1400" dirty="0"/>
                <a:t>4. Even genuine businesses must fake claims to survive.</a:t>
              </a:r>
            </a:p>
          </p:txBody>
        </p:sp>
      </p:grpSp>
      <p:sp>
        <p:nvSpPr>
          <p:cNvPr id="60" name="TextBox 59">
            <a:extLst>
              <a:ext uri="{FF2B5EF4-FFF2-40B4-BE49-F238E27FC236}">
                <a16:creationId xmlns:a16="http://schemas.microsoft.com/office/drawing/2014/main" id="{ABD0C9B6-D0CA-35F0-94BE-4DD889F1F835}"/>
              </a:ext>
            </a:extLst>
          </p:cNvPr>
          <p:cNvSpPr txBox="1"/>
          <p:nvPr/>
        </p:nvSpPr>
        <p:spPr>
          <a:xfrm>
            <a:off x="1226606" y="2085856"/>
            <a:ext cx="6624176" cy="369332"/>
          </a:xfrm>
          <a:prstGeom prst="rect">
            <a:avLst/>
          </a:prstGeom>
          <a:noFill/>
        </p:spPr>
        <p:txBody>
          <a:bodyPr wrap="square">
            <a:spAutoFit/>
          </a:bodyPr>
          <a:lstStyle/>
          <a:p>
            <a:pPr algn="ctr"/>
            <a:r>
              <a:rPr lang="en-US" dirty="0"/>
              <a:t>There are </a:t>
            </a:r>
            <a:r>
              <a:rPr lang="en-US" b="1" u="sng" dirty="0"/>
              <a:t>two</a:t>
            </a:r>
            <a:r>
              <a:rPr lang="en-US" dirty="0"/>
              <a:t> plausible pathways out of this:</a:t>
            </a:r>
          </a:p>
        </p:txBody>
      </p:sp>
      <p:cxnSp>
        <p:nvCxnSpPr>
          <p:cNvPr id="62" name="Straight Connector 61">
            <a:extLst>
              <a:ext uri="{FF2B5EF4-FFF2-40B4-BE49-F238E27FC236}">
                <a16:creationId xmlns:a16="http://schemas.microsoft.com/office/drawing/2014/main" id="{02FF453E-61C6-9830-D041-A52287EAC03B}"/>
              </a:ext>
            </a:extLst>
          </p:cNvPr>
          <p:cNvCxnSpPr>
            <a:cxnSpLocks/>
          </p:cNvCxnSpPr>
          <p:nvPr/>
        </p:nvCxnSpPr>
        <p:spPr>
          <a:xfrm>
            <a:off x="708269" y="1906881"/>
            <a:ext cx="7660851"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EBAF81B7-63D5-D521-A913-B462020CAB26}"/>
              </a:ext>
            </a:extLst>
          </p:cNvPr>
          <p:cNvSpPr>
            <a:spLocks noChangeAspect="1"/>
          </p:cNvSpPr>
          <p:nvPr/>
        </p:nvSpPr>
        <p:spPr>
          <a:xfrm>
            <a:off x="8706138" y="3888865"/>
            <a:ext cx="247107" cy="247107"/>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Graphic 68" descr="Tick outline">
            <a:extLst>
              <a:ext uri="{FF2B5EF4-FFF2-40B4-BE49-F238E27FC236}">
                <a16:creationId xmlns:a16="http://schemas.microsoft.com/office/drawing/2014/main" id="{C47AC4FF-B480-62F5-A089-814D58DB73A6}"/>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rot="16416743">
            <a:off x="8748947" y="3925336"/>
            <a:ext cx="217800" cy="182246"/>
          </a:xfrm>
          <a:prstGeom prst="rect">
            <a:avLst/>
          </a:prstGeom>
        </p:spPr>
      </p:pic>
    </p:spTree>
    <p:extLst>
      <p:ext uri="{BB962C8B-B14F-4D97-AF65-F5344CB8AC3E}">
        <p14:creationId xmlns:p14="http://schemas.microsoft.com/office/powerpoint/2010/main" val="196233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04B4-5FB5-7922-13DA-205DCDCB83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F5169E-1309-06DF-35B6-6898306E05C7}"/>
              </a:ext>
            </a:extLst>
          </p:cNvPr>
          <p:cNvSpPr txBox="1"/>
          <p:nvPr/>
        </p:nvSpPr>
        <p:spPr>
          <a:xfrm>
            <a:off x="410157" y="2832683"/>
            <a:ext cx="2730961" cy="1192634"/>
          </a:xfrm>
          <a:prstGeom prst="rect">
            <a:avLst/>
          </a:prstGeom>
          <a:noFill/>
        </p:spPr>
        <p:txBody>
          <a:bodyPr wrap="square" rtlCol="0">
            <a:spAutoFit/>
          </a:bodyPr>
          <a:lstStyle/>
          <a:p>
            <a:pPr algn="ctr"/>
            <a:r>
              <a:rPr lang="en-AU" sz="3575" b="1" dirty="0">
                <a:solidFill>
                  <a:schemeClr val="accent1">
                    <a:lumMod val="50000"/>
                  </a:schemeClr>
                </a:solidFill>
              </a:rPr>
              <a:t>The Complication</a:t>
            </a:r>
          </a:p>
        </p:txBody>
      </p:sp>
      <p:sp>
        <p:nvSpPr>
          <p:cNvPr id="4" name="Rectangle 3">
            <a:extLst>
              <a:ext uri="{FF2B5EF4-FFF2-40B4-BE49-F238E27FC236}">
                <a16:creationId xmlns:a16="http://schemas.microsoft.com/office/drawing/2014/main" id="{6A3DA433-B10E-D60F-A377-E042C91D5FBB}"/>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345443-BE93-48DE-9A77-74140CA605CE}"/>
              </a:ext>
            </a:extLst>
          </p:cNvPr>
          <p:cNvSpPr/>
          <p:nvPr/>
        </p:nvSpPr>
        <p:spPr>
          <a:xfrm>
            <a:off x="3376246" y="0"/>
            <a:ext cx="8815754" cy="6858000"/>
          </a:xfrm>
          <a:prstGeom prst="rect">
            <a:avLst/>
          </a:prstGeom>
          <a:gradFill flip="none" rotWithShape="1">
            <a:gsLst>
              <a:gs pos="0">
                <a:schemeClr val="accent5"/>
              </a:gs>
              <a:gs pos="53000">
                <a:schemeClr val="accent5">
                  <a:lumMod val="95000"/>
                  <a:lumOff val="5000"/>
                </a:schemeClr>
              </a:gs>
              <a:gs pos="100000">
                <a:schemeClr val="accent5">
                  <a:lumMod val="75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TextBox 6">
            <a:extLst>
              <a:ext uri="{FF2B5EF4-FFF2-40B4-BE49-F238E27FC236}">
                <a16:creationId xmlns:a16="http://schemas.microsoft.com/office/drawing/2014/main" id="{B6B084C0-4F09-5F92-785A-CDBC4988DC39}"/>
              </a:ext>
            </a:extLst>
          </p:cNvPr>
          <p:cNvSpPr txBox="1"/>
          <p:nvPr/>
        </p:nvSpPr>
        <p:spPr>
          <a:xfrm>
            <a:off x="3689023" y="314822"/>
            <a:ext cx="8502977" cy="646331"/>
          </a:xfrm>
          <a:prstGeom prst="rect">
            <a:avLst/>
          </a:prstGeom>
          <a:noFill/>
        </p:spPr>
        <p:txBody>
          <a:bodyPr wrap="square">
            <a:spAutoFit/>
          </a:bodyPr>
          <a:lstStyle/>
          <a:p>
            <a:r>
              <a:rPr lang="en-AU" sz="3600" b="1" dirty="0">
                <a:solidFill>
                  <a:schemeClr val="bg1"/>
                </a:solidFill>
                <a:latin typeface="+mn-lt"/>
                <a:ea typeface="+mn-ea"/>
                <a:cs typeface="+mn-cs"/>
              </a:rPr>
              <a:t>Traceability &amp; Transparency at scale is hard</a:t>
            </a:r>
            <a:endParaRPr lang="en-AU" sz="3600" dirty="0">
              <a:solidFill>
                <a:schemeClr val="bg1"/>
              </a:solidFill>
            </a:endParaRPr>
          </a:p>
        </p:txBody>
      </p:sp>
      <p:sp>
        <p:nvSpPr>
          <p:cNvPr id="8" name="TextBox 7">
            <a:extLst>
              <a:ext uri="{FF2B5EF4-FFF2-40B4-BE49-F238E27FC236}">
                <a16:creationId xmlns:a16="http://schemas.microsoft.com/office/drawing/2014/main" id="{7B3AD64E-FB5E-B833-8E95-7B9E46DC6725}"/>
              </a:ext>
            </a:extLst>
          </p:cNvPr>
          <p:cNvSpPr txBox="1"/>
          <p:nvPr/>
        </p:nvSpPr>
        <p:spPr>
          <a:xfrm>
            <a:off x="3878550" y="5656692"/>
            <a:ext cx="7640421" cy="646331"/>
          </a:xfrm>
          <a:prstGeom prst="rect">
            <a:avLst/>
          </a:prstGeom>
          <a:noFill/>
        </p:spPr>
        <p:txBody>
          <a:bodyPr wrap="square">
            <a:spAutoFit/>
          </a:bodyPr>
          <a:lstStyle/>
          <a:p>
            <a:r>
              <a:rPr lang="en-AU" sz="1200" dirty="0">
                <a:solidFill>
                  <a:schemeClr val="bg1"/>
                </a:solidFill>
                <a:hlinkClick r:id="rId3">
                  <a:extLst>
                    <a:ext uri="{A12FA001-AC4F-418D-AE19-62706E023703}">
                      <ahyp:hlinkClr xmlns:ahyp="http://schemas.microsoft.com/office/drawing/2018/hyperlinkcolor" val="tx"/>
                    </a:ext>
                  </a:extLst>
                </a:hlinkClick>
              </a:rPr>
              <a:t>https://www.maersk.com/news/articles/2022/11/29/maersk-and-ibm-to-discontinue-tradelens</a:t>
            </a:r>
            <a:r>
              <a:rPr lang="en-AU" sz="1200" dirty="0">
                <a:solidFill>
                  <a:schemeClr val="bg1"/>
                </a:solidFill>
              </a:rPr>
              <a:t> </a:t>
            </a:r>
            <a:r>
              <a:rPr lang="en-AU" sz="1200" dirty="0">
                <a:solidFill>
                  <a:schemeClr val="bg1"/>
                </a:solidFill>
                <a:hlinkClick r:id="rId4">
                  <a:extLst>
                    <a:ext uri="{A12FA001-AC4F-418D-AE19-62706E023703}">
                      <ahyp:hlinkClr xmlns:ahyp="http://schemas.microsoft.com/office/drawing/2018/hyperlinkcolor" val="tx"/>
                    </a:ext>
                  </a:extLst>
                </a:hlinkClick>
              </a:rPr>
              <a:t>https://www.gtreview.com/news/fintech/we-trade-calls-it-quits-after-running-out-of-cash/</a:t>
            </a:r>
            <a:endParaRPr lang="en-AU" sz="1200" dirty="0">
              <a:solidFill>
                <a:schemeClr val="bg1"/>
              </a:solidFill>
            </a:endParaRPr>
          </a:p>
          <a:p>
            <a:r>
              <a:rPr lang="en-AU" sz="1200" dirty="0">
                <a:solidFill>
                  <a:schemeClr val="bg1"/>
                </a:solidFill>
                <a:hlinkClick r:id="rId5">
                  <a:extLst>
                    <a:ext uri="{A12FA001-AC4F-418D-AE19-62706E023703}">
                      <ahyp:hlinkClr xmlns:ahyp="http://schemas.microsoft.com/office/drawing/2018/hyperlinkcolor" val="tx"/>
                    </a:ext>
                  </a:extLst>
                </a:hlinkClick>
              </a:rPr>
              <a:t>https://www.afr.com/technology/government-and-tencent-backed-aussie-blockchain-firm-collapses-20230503-p5d58l</a:t>
            </a:r>
            <a:r>
              <a:rPr lang="en-AU" sz="1200" dirty="0">
                <a:solidFill>
                  <a:schemeClr val="bg1"/>
                </a:solidFill>
              </a:rPr>
              <a:t> </a:t>
            </a:r>
          </a:p>
        </p:txBody>
      </p:sp>
      <p:sp>
        <p:nvSpPr>
          <p:cNvPr id="6" name="TextBox 5">
            <a:extLst>
              <a:ext uri="{FF2B5EF4-FFF2-40B4-BE49-F238E27FC236}">
                <a16:creationId xmlns:a16="http://schemas.microsoft.com/office/drawing/2014/main" id="{369E7B2A-9005-2260-7E9D-74D22DBC55AC}"/>
              </a:ext>
            </a:extLst>
          </p:cNvPr>
          <p:cNvSpPr txBox="1"/>
          <p:nvPr/>
        </p:nvSpPr>
        <p:spPr>
          <a:xfrm>
            <a:off x="6280296" y="1664884"/>
            <a:ext cx="5038075" cy="830997"/>
          </a:xfrm>
          <a:prstGeom prst="rect">
            <a:avLst/>
          </a:prstGeom>
          <a:noFill/>
        </p:spPr>
        <p:txBody>
          <a:bodyPr wrap="square">
            <a:spAutoFit/>
          </a:bodyPr>
          <a:lstStyle/>
          <a:p>
            <a:r>
              <a:rPr lang="en-AU" sz="2400" b="1" dirty="0">
                <a:solidFill>
                  <a:schemeClr val="bg1"/>
                </a:solidFill>
                <a:latin typeface="+mn-lt"/>
                <a:ea typeface="+mn-ea"/>
                <a:cs typeface="+mn-cs"/>
              </a:rPr>
              <a:t>Graveyard of failures like </a:t>
            </a:r>
            <a:r>
              <a:rPr lang="en-AU" sz="2400" b="1" dirty="0" err="1">
                <a:solidFill>
                  <a:schemeClr val="bg1"/>
                </a:solidFill>
                <a:latin typeface="+mn-lt"/>
                <a:ea typeface="+mn-ea"/>
                <a:cs typeface="+mn-cs"/>
              </a:rPr>
              <a:t>TradeLens</a:t>
            </a:r>
            <a:r>
              <a:rPr lang="en-AU" sz="2400" b="1" dirty="0">
                <a:solidFill>
                  <a:schemeClr val="bg1"/>
                </a:solidFill>
                <a:latin typeface="+mn-lt"/>
                <a:ea typeface="+mn-ea"/>
                <a:cs typeface="+mn-cs"/>
              </a:rPr>
              <a:t>, </a:t>
            </a:r>
            <a:r>
              <a:rPr lang="en-AU" sz="2400" b="1" dirty="0" err="1">
                <a:solidFill>
                  <a:schemeClr val="bg1"/>
                </a:solidFill>
                <a:latin typeface="+mn-lt"/>
                <a:ea typeface="+mn-ea"/>
                <a:cs typeface="+mn-cs"/>
              </a:rPr>
              <a:t>WeTrade</a:t>
            </a:r>
            <a:r>
              <a:rPr lang="en-AU" sz="2400" b="1" dirty="0">
                <a:solidFill>
                  <a:schemeClr val="bg1"/>
                </a:solidFill>
                <a:latin typeface="+mn-lt"/>
                <a:ea typeface="+mn-ea"/>
                <a:cs typeface="+mn-cs"/>
              </a:rPr>
              <a:t>, Everledger, and many more</a:t>
            </a:r>
            <a:endParaRPr lang="en-AU" sz="2400" dirty="0">
              <a:solidFill>
                <a:schemeClr val="bg1"/>
              </a:solidFill>
            </a:endParaRPr>
          </a:p>
        </p:txBody>
      </p:sp>
      <p:pic>
        <p:nvPicPr>
          <p:cNvPr id="8200" name="Picture 8" descr="Rip - Free halloween icons">
            <a:extLst>
              <a:ext uri="{FF2B5EF4-FFF2-40B4-BE49-F238E27FC236}">
                <a16:creationId xmlns:a16="http://schemas.microsoft.com/office/drawing/2014/main" id="{0FA9F1AA-7279-D99A-E109-97FAB3EF580B}"/>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3963912" y="1470429"/>
            <a:ext cx="1958571" cy="19585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283CC69-5FE7-FCCE-14C2-57CD93AD92DA}"/>
              </a:ext>
            </a:extLst>
          </p:cNvPr>
          <p:cNvSpPr txBox="1"/>
          <p:nvPr/>
        </p:nvSpPr>
        <p:spPr>
          <a:xfrm>
            <a:off x="6215783" y="3761954"/>
            <a:ext cx="5167100" cy="1200329"/>
          </a:xfrm>
          <a:prstGeom prst="rect">
            <a:avLst/>
          </a:prstGeom>
          <a:noFill/>
        </p:spPr>
        <p:txBody>
          <a:bodyPr wrap="square">
            <a:spAutoFit/>
          </a:bodyPr>
          <a:lstStyle/>
          <a:p>
            <a:r>
              <a:rPr lang="en-AU" sz="2400" b="1" dirty="0">
                <a:solidFill>
                  <a:schemeClr val="bg1"/>
                </a:solidFill>
                <a:latin typeface="+mn-lt"/>
                <a:ea typeface="+mn-ea"/>
                <a:cs typeface="+mn-cs"/>
              </a:rPr>
              <a:t>Blockchain has been over-hyped and has no significant value for supply chain transparency</a:t>
            </a:r>
            <a:endParaRPr lang="en-AU" sz="2400" dirty="0">
              <a:solidFill>
                <a:schemeClr val="bg1"/>
              </a:solidFill>
            </a:endParaRPr>
          </a:p>
        </p:txBody>
      </p:sp>
      <p:pic>
        <p:nvPicPr>
          <p:cNvPr id="8204" name="Picture 12" descr="Blockchain icons for free download | Freepik">
            <a:extLst>
              <a:ext uri="{FF2B5EF4-FFF2-40B4-BE49-F238E27FC236}">
                <a16:creationId xmlns:a16="http://schemas.microsoft.com/office/drawing/2014/main" id="{48AE91B3-B360-93DA-3334-B979240E3475}"/>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4216139" y="3562745"/>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24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04B4-5FB5-7922-13DA-205DCDCB83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F5169E-1309-06DF-35B6-6898306E05C7}"/>
              </a:ext>
            </a:extLst>
          </p:cNvPr>
          <p:cNvSpPr txBox="1"/>
          <p:nvPr/>
        </p:nvSpPr>
        <p:spPr>
          <a:xfrm>
            <a:off x="410157" y="2832683"/>
            <a:ext cx="2730961" cy="1192634"/>
          </a:xfrm>
          <a:prstGeom prst="rect">
            <a:avLst/>
          </a:prstGeom>
          <a:noFill/>
        </p:spPr>
        <p:txBody>
          <a:bodyPr wrap="square" rtlCol="0">
            <a:spAutoFit/>
          </a:bodyPr>
          <a:lstStyle/>
          <a:p>
            <a:pPr algn="ctr"/>
            <a:r>
              <a:rPr lang="en-AU" sz="3575" b="1" dirty="0">
                <a:solidFill>
                  <a:schemeClr val="accent1">
                    <a:lumMod val="50000"/>
                  </a:schemeClr>
                </a:solidFill>
              </a:rPr>
              <a:t>The Resolution</a:t>
            </a:r>
          </a:p>
        </p:txBody>
      </p:sp>
      <p:sp>
        <p:nvSpPr>
          <p:cNvPr id="4" name="Rectangle 3">
            <a:extLst>
              <a:ext uri="{FF2B5EF4-FFF2-40B4-BE49-F238E27FC236}">
                <a16:creationId xmlns:a16="http://schemas.microsoft.com/office/drawing/2014/main" id="{6A3DA433-B10E-D60F-A377-E042C91D5FBB}"/>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345443-BE93-48DE-9A77-74140CA605CE}"/>
              </a:ext>
            </a:extLst>
          </p:cNvPr>
          <p:cNvSpPr/>
          <p:nvPr/>
        </p:nvSpPr>
        <p:spPr>
          <a:xfrm>
            <a:off x="3376246" y="0"/>
            <a:ext cx="8815754" cy="6858000"/>
          </a:xfrm>
          <a:prstGeom prst="rect">
            <a:avLst/>
          </a:prstGeom>
          <a:gradFill flip="none" rotWithShape="1">
            <a:gsLst>
              <a:gs pos="0">
                <a:schemeClr val="accent5"/>
              </a:gs>
              <a:gs pos="53000">
                <a:schemeClr val="accent5">
                  <a:lumMod val="95000"/>
                  <a:lumOff val="5000"/>
                </a:schemeClr>
              </a:gs>
              <a:gs pos="100000">
                <a:schemeClr val="accent5">
                  <a:lumMod val="75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TextBox 6">
            <a:extLst>
              <a:ext uri="{FF2B5EF4-FFF2-40B4-BE49-F238E27FC236}">
                <a16:creationId xmlns:a16="http://schemas.microsoft.com/office/drawing/2014/main" id="{B6B084C0-4F09-5F92-785A-CDBC4988DC39}"/>
              </a:ext>
            </a:extLst>
          </p:cNvPr>
          <p:cNvSpPr txBox="1"/>
          <p:nvPr/>
        </p:nvSpPr>
        <p:spPr>
          <a:xfrm>
            <a:off x="3689023" y="314822"/>
            <a:ext cx="8502977" cy="646331"/>
          </a:xfrm>
          <a:prstGeom prst="rect">
            <a:avLst/>
          </a:prstGeom>
          <a:noFill/>
        </p:spPr>
        <p:txBody>
          <a:bodyPr wrap="square">
            <a:spAutoFit/>
          </a:bodyPr>
          <a:lstStyle/>
          <a:p>
            <a:r>
              <a:rPr lang="en-AU" sz="3600" b="1" dirty="0">
                <a:solidFill>
                  <a:schemeClr val="bg1"/>
                </a:solidFill>
                <a:latin typeface="+mn-lt"/>
                <a:ea typeface="+mn-ea"/>
                <a:cs typeface="+mn-cs"/>
              </a:rPr>
              <a:t>Protocol over platform – the UNTP</a:t>
            </a:r>
            <a:endParaRPr lang="en-AU" sz="3600" dirty="0">
              <a:solidFill>
                <a:schemeClr val="bg1"/>
              </a:solidFill>
            </a:endParaRPr>
          </a:p>
        </p:txBody>
      </p:sp>
      <p:grpSp>
        <p:nvGrpSpPr>
          <p:cNvPr id="3" name="Group 2">
            <a:extLst>
              <a:ext uri="{FF2B5EF4-FFF2-40B4-BE49-F238E27FC236}">
                <a16:creationId xmlns:a16="http://schemas.microsoft.com/office/drawing/2014/main" id="{FFA194BA-3345-A6D1-DA44-0C50BC7D3E65}"/>
              </a:ext>
            </a:extLst>
          </p:cNvPr>
          <p:cNvGrpSpPr/>
          <p:nvPr/>
        </p:nvGrpSpPr>
        <p:grpSpPr>
          <a:xfrm>
            <a:off x="4318821" y="1543045"/>
            <a:ext cx="7205413" cy="5000133"/>
            <a:chOff x="914817" y="1359103"/>
            <a:chExt cx="10531222" cy="4601277"/>
          </a:xfrm>
        </p:grpSpPr>
        <p:sp>
          <p:nvSpPr>
            <p:cNvPr id="10" name="Google Shape;283;g2bdcb7595b6_0_2">
              <a:extLst>
                <a:ext uri="{FF2B5EF4-FFF2-40B4-BE49-F238E27FC236}">
                  <a16:creationId xmlns:a16="http://schemas.microsoft.com/office/drawing/2014/main" id="{9A82FAE4-A271-9822-A146-F687164C5595}"/>
                </a:ext>
              </a:extLst>
            </p:cNvPr>
            <p:cNvSpPr/>
            <p:nvPr/>
          </p:nvSpPr>
          <p:spPr>
            <a:xfrm>
              <a:off x="4681661" y="1937390"/>
              <a:ext cx="6743067"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1" name="Google Shape;284;g2bdcb7595b6_0_2">
              <a:extLst>
                <a:ext uri="{FF2B5EF4-FFF2-40B4-BE49-F238E27FC236}">
                  <a16:creationId xmlns:a16="http://schemas.microsoft.com/office/drawing/2014/main" id="{56B29A2A-80E0-F1D4-A8E2-A4194B67AF21}"/>
                </a:ext>
              </a:extLst>
            </p:cNvPr>
            <p:cNvSpPr/>
            <p:nvPr/>
          </p:nvSpPr>
          <p:spPr>
            <a:xfrm flipH="1">
              <a:off x="914901" y="1937405"/>
              <a:ext cx="4470682"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12" name="Google Shape;285;g2bdcb7595b6_0_2">
              <a:extLst>
                <a:ext uri="{FF2B5EF4-FFF2-40B4-BE49-F238E27FC236}">
                  <a16:creationId xmlns:a16="http://schemas.microsoft.com/office/drawing/2014/main" id="{5678034E-38D6-FE5A-51CD-60B4E0F6756D}"/>
                </a:ext>
              </a:extLst>
            </p:cNvPr>
            <p:cNvSpPr/>
            <p:nvPr/>
          </p:nvSpPr>
          <p:spPr>
            <a:xfrm rot="16200000">
              <a:off x="4602895" y="931829"/>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3" name="Google Shape;286;g2bdcb7595b6_0_2">
              <a:extLst>
                <a:ext uri="{FF2B5EF4-FFF2-40B4-BE49-F238E27FC236}">
                  <a16:creationId xmlns:a16="http://schemas.microsoft.com/office/drawing/2014/main" id="{75EB90C3-7A70-6C75-69FD-931CF9A0B67B}"/>
                </a:ext>
              </a:extLst>
            </p:cNvPr>
            <p:cNvSpPr/>
            <p:nvPr/>
          </p:nvSpPr>
          <p:spPr>
            <a:xfrm>
              <a:off x="1014165" y="1970762"/>
              <a:ext cx="386369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Few business incentives</a:t>
              </a:r>
              <a:endParaRPr sz="1400" b="1" dirty="0">
                <a:solidFill>
                  <a:schemeClr val="bg2">
                    <a:lumMod val="25000"/>
                  </a:schemeClr>
                </a:solidFill>
                <a:latin typeface="Roboto"/>
                <a:ea typeface="Roboto"/>
                <a:cs typeface="Roboto"/>
                <a:sym typeface="Roboto"/>
              </a:endParaRPr>
            </a:p>
          </p:txBody>
        </p:sp>
        <p:sp>
          <p:nvSpPr>
            <p:cNvPr id="14" name="Google Shape;287;g2bdcb7595b6_0_2">
              <a:extLst>
                <a:ext uri="{FF2B5EF4-FFF2-40B4-BE49-F238E27FC236}">
                  <a16:creationId xmlns:a16="http://schemas.microsoft.com/office/drawing/2014/main" id="{908C0E6A-A7AB-D968-D842-21C899D56F33}"/>
                </a:ext>
              </a:extLst>
            </p:cNvPr>
            <p:cNvSpPr/>
            <p:nvPr/>
          </p:nvSpPr>
          <p:spPr>
            <a:xfrm>
              <a:off x="6469909" y="1952118"/>
              <a:ext cx="4946625"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Product passport as a bundle of differentiated value – including scope 3</a:t>
              </a:r>
              <a:endParaRPr sz="1400" b="1" dirty="0">
                <a:solidFill>
                  <a:schemeClr val="bg2">
                    <a:lumMod val="25000"/>
                  </a:schemeClr>
                </a:solidFill>
                <a:latin typeface="Roboto"/>
                <a:ea typeface="Roboto"/>
                <a:cs typeface="Roboto"/>
                <a:sym typeface="Roboto"/>
              </a:endParaRPr>
            </a:p>
          </p:txBody>
        </p:sp>
        <p:sp>
          <p:nvSpPr>
            <p:cNvPr id="15" name="Google Shape;289;g2bdcb7595b6_0_2">
              <a:extLst>
                <a:ext uri="{FF2B5EF4-FFF2-40B4-BE49-F238E27FC236}">
                  <a16:creationId xmlns:a16="http://schemas.microsoft.com/office/drawing/2014/main" id="{C76DCB36-CE11-90D0-C176-BB7C0909F72B}"/>
                </a:ext>
              </a:extLst>
            </p:cNvPr>
            <p:cNvSpPr/>
            <p:nvPr/>
          </p:nvSpPr>
          <p:spPr>
            <a:xfrm>
              <a:off x="4681661" y="1359103"/>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6" name="Google Shape;290;g2bdcb7595b6_0_2">
              <a:extLst>
                <a:ext uri="{FF2B5EF4-FFF2-40B4-BE49-F238E27FC236}">
                  <a16:creationId xmlns:a16="http://schemas.microsoft.com/office/drawing/2014/main" id="{8679E7B2-9CD6-AB4A-4FBA-57C594ED5355}"/>
                </a:ext>
              </a:extLst>
            </p:cNvPr>
            <p:cNvSpPr/>
            <p:nvPr/>
          </p:nvSpPr>
          <p:spPr>
            <a:xfrm flipH="1">
              <a:off x="914900" y="1359103"/>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17" name="Google Shape;291;g2bdcb7595b6_0_2">
              <a:extLst>
                <a:ext uri="{FF2B5EF4-FFF2-40B4-BE49-F238E27FC236}">
                  <a16:creationId xmlns:a16="http://schemas.microsoft.com/office/drawing/2014/main" id="{0C47EAF8-68EB-430F-CD3C-33E16E623022}"/>
                </a:ext>
              </a:extLst>
            </p:cNvPr>
            <p:cNvSpPr/>
            <p:nvPr/>
          </p:nvSpPr>
          <p:spPr>
            <a:xfrm rot="16200000">
              <a:off x="4602895" y="353542"/>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8" name="Google Shape;292;g2bdcb7595b6_0_2">
              <a:extLst>
                <a:ext uri="{FF2B5EF4-FFF2-40B4-BE49-F238E27FC236}">
                  <a16:creationId xmlns:a16="http://schemas.microsoft.com/office/drawing/2014/main" id="{7DB0DBBB-28F4-D614-4DC6-27ADAB35B777}"/>
                </a:ext>
              </a:extLst>
            </p:cNvPr>
            <p:cNvSpPr/>
            <p:nvPr/>
          </p:nvSpPr>
          <p:spPr>
            <a:xfrm>
              <a:off x="999010" y="1415226"/>
              <a:ext cx="47804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Plethora of traceability platforms</a:t>
              </a:r>
              <a:endParaRPr sz="1200" b="1" dirty="0">
                <a:solidFill>
                  <a:schemeClr val="bg2">
                    <a:lumMod val="25000"/>
                  </a:schemeClr>
                </a:solidFill>
                <a:latin typeface="Roboto"/>
                <a:ea typeface="Roboto"/>
                <a:cs typeface="Roboto"/>
                <a:sym typeface="Roboto"/>
              </a:endParaRPr>
            </a:p>
          </p:txBody>
        </p:sp>
        <p:sp>
          <p:nvSpPr>
            <p:cNvPr id="19" name="Google Shape;293;g2bdcb7595b6_0_2">
              <a:extLst>
                <a:ext uri="{FF2B5EF4-FFF2-40B4-BE49-F238E27FC236}">
                  <a16:creationId xmlns:a16="http://schemas.microsoft.com/office/drawing/2014/main" id="{8B23F50B-604B-4C7A-28C9-CD97BC01682A}"/>
                </a:ext>
              </a:extLst>
            </p:cNvPr>
            <p:cNvSpPr/>
            <p:nvPr/>
          </p:nvSpPr>
          <p:spPr>
            <a:xfrm>
              <a:off x="6035316" y="1360025"/>
              <a:ext cx="5320047"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Pick one that conforms to the UNTP</a:t>
              </a:r>
              <a:endParaRPr sz="1400" b="1" dirty="0">
                <a:solidFill>
                  <a:schemeClr val="bg2">
                    <a:lumMod val="25000"/>
                  </a:schemeClr>
                </a:solidFill>
                <a:latin typeface="Roboto"/>
                <a:ea typeface="Roboto"/>
                <a:cs typeface="Roboto"/>
                <a:sym typeface="Roboto"/>
              </a:endParaRPr>
            </a:p>
          </p:txBody>
        </p:sp>
        <p:sp>
          <p:nvSpPr>
            <p:cNvPr id="20" name="Google Shape;296;g2bdcb7595b6_0_2">
              <a:extLst>
                <a:ext uri="{FF2B5EF4-FFF2-40B4-BE49-F238E27FC236}">
                  <a16:creationId xmlns:a16="http://schemas.microsoft.com/office/drawing/2014/main" id="{9B94651E-726D-7F69-EC14-2E3DA3C89F8C}"/>
                </a:ext>
              </a:extLst>
            </p:cNvPr>
            <p:cNvSpPr/>
            <p:nvPr/>
          </p:nvSpPr>
          <p:spPr>
            <a:xfrm>
              <a:off x="4681659" y="3687552"/>
              <a:ext cx="6743063"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1" name="Google Shape;297;g2bdcb7595b6_0_2">
              <a:extLst>
                <a:ext uri="{FF2B5EF4-FFF2-40B4-BE49-F238E27FC236}">
                  <a16:creationId xmlns:a16="http://schemas.microsoft.com/office/drawing/2014/main" id="{250E5CBB-8A17-7900-21B6-139909994BA7}"/>
                </a:ext>
              </a:extLst>
            </p:cNvPr>
            <p:cNvSpPr/>
            <p:nvPr/>
          </p:nvSpPr>
          <p:spPr>
            <a:xfrm flipH="1">
              <a:off x="914900" y="3687547"/>
              <a:ext cx="4470679"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22" name="Google Shape;298;g2bdcb7595b6_0_2">
              <a:extLst>
                <a:ext uri="{FF2B5EF4-FFF2-40B4-BE49-F238E27FC236}">
                  <a16:creationId xmlns:a16="http://schemas.microsoft.com/office/drawing/2014/main" id="{D4C9F458-2C91-BCBD-598C-DFE541CB5D87}"/>
                </a:ext>
              </a:extLst>
            </p:cNvPr>
            <p:cNvSpPr/>
            <p:nvPr/>
          </p:nvSpPr>
          <p:spPr>
            <a:xfrm rot="16200000">
              <a:off x="4602893" y="2681992"/>
              <a:ext cx="492258" cy="2503378"/>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3" name="Google Shape;299;g2bdcb7595b6_0_2">
              <a:extLst>
                <a:ext uri="{FF2B5EF4-FFF2-40B4-BE49-F238E27FC236}">
                  <a16:creationId xmlns:a16="http://schemas.microsoft.com/office/drawing/2014/main" id="{1B601983-F1FB-E2E9-E53D-6452EDD7251E}"/>
                </a:ext>
              </a:extLst>
            </p:cNvPr>
            <p:cNvSpPr/>
            <p:nvPr/>
          </p:nvSpPr>
          <p:spPr>
            <a:xfrm>
              <a:off x="996701" y="3746767"/>
              <a:ext cx="4782710" cy="379434"/>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Unequal digital maturity &amp; adoption</a:t>
              </a:r>
              <a:endParaRPr sz="1400" b="1" dirty="0">
                <a:solidFill>
                  <a:schemeClr val="bg2">
                    <a:lumMod val="25000"/>
                  </a:schemeClr>
                </a:solidFill>
                <a:latin typeface="Roboto"/>
                <a:ea typeface="Roboto"/>
                <a:cs typeface="Roboto"/>
                <a:sym typeface="Roboto"/>
              </a:endParaRPr>
            </a:p>
          </p:txBody>
        </p:sp>
        <p:sp>
          <p:nvSpPr>
            <p:cNvPr id="24" name="Google Shape;300;g2bdcb7595b6_0_2">
              <a:extLst>
                <a:ext uri="{FF2B5EF4-FFF2-40B4-BE49-F238E27FC236}">
                  <a16:creationId xmlns:a16="http://schemas.microsoft.com/office/drawing/2014/main" id="{2AC5C8C3-623B-E67D-4420-F0EF038FF9E7}"/>
                </a:ext>
              </a:extLst>
            </p:cNvPr>
            <p:cNvSpPr/>
            <p:nvPr/>
          </p:nvSpPr>
          <p:spPr>
            <a:xfrm>
              <a:off x="6469907" y="3676135"/>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Implementation without system-to-system dependency</a:t>
              </a:r>
              <a:endParaRPr sz="1400" b="1" dirty="0">
                <a:solidFill>
                  <a:schemeClr val="bg2">
                    <a:lumMod val="25000"/>
                  </a:schemeClr>
                </a:solidFill>
                <a:latin typeface="Roboto"/>
                <a:ea typeface="Roboto"/>
                <a:cs typeface="Roboto"/>
                <a:sym typeface="Roboto"/>
              </a:endParaRPr>
            </a:p>
          </p:txBody>
        </p:sp>
        <p:sp>
          <p:nvSpPr>
            <p:cNvPr id="25" name="Google Shape;302;g2bdcb7595b6_0_2">
              <a:extLst>
                <a:ext uri="{FF2B5EF4-FFF2-40B4-BE49-F238E27FC236}">
                  <a16:creationId xmlns:a16="http://schemas.microsoft.com/office/drawing/2014/main" id="{C83AA86A-C808-F5F6-FACE-F0C311D2754F}"/>
                </a:ext>
              </a:extLst>
            </p:cNvPr>
            <p:cNvSpPr/>
            <p:nvPr/>
          </p:nvSpPr>
          <p:spPr>
            <a:xfrm>
              <a:off x="4681661" y="3114791"/>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6" name="Google Shape;303;g2bdcb7595b6_0_2">
              <a:extLst>
                <a:ext uri="{FF2B5EF4-FFF2-40B4-BE49-F238E27FC236}">
                  <a16:creationId xmlns:a16="http://schemas.microsoft.com/office/drawing/2014/main" id="{52C1B042-F108-0498-3C5B-7C7C9ED9FF62}"/>
                </a:ext>
              </a:extLst>
            </p:cNvPr>
            <p:cNvSpPr/>
            <p:nvPr/>
          </p:nvSpPr>
          <p:spPr>
            <a:xfrm flipH="1">
              <a:off x="914900" y="3114788"/>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27" name="Google Shape;304;g2bdcb7595b6_0_2">
              <a:extLst>
                <a:ext uri="{FF2B5EF4-FFF2-40B4-BE49-F238E27FC236}">
                  <a16:creationId xmlns:a16="http://schemas.microsoft.com/office/drawing/2014/main" id="{0726D460-1D4C-AD95-63A0-0DEEEBA5AE9D}"/>
                </a:ext>
              </a:extLst>
            </p:cNvPr>
            <p:cNvSpPr/>
            <p:nvPr/>
          </p:nvSpPr>
          <p:spPr>
            <a:xfrm rot="16200000">
              <a:off x="4602895" y="2109230"/>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8" name="Google Shape;305;g2bdcb7595b6_0_2">
              <a:extLst>
                <a:ext uri="{FF2B5EF4-FFF2-40B4-BE49-F238E27FC236}">
                  <a16:creationId xmlns:a16="http://schemas.microsoft.com/office/drawing/2014/main" id="{7779B165-9EF1-6D0B-221F-212AD6273DF8}"/>
                </a:ext>
              </a:extLst>
            </p:cNvPr>
            <p:cNvSpPr/>
            <p:nvPr/>
          </p:nvSpPr>
          <p:spPr>
            <a:xfrm>
              <a:off x="996701" y="3173852"/>
              <a:ext cx="382770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Commercial confidentiality</a:t>
              </a:r>
              <a:endParaRPr sz="1400" b="1" dirty="0">
                <a:solidFill>
                  <a:schemeClr val="bg2">
                    <a:lumMod val="25000"/>
                  </a:schemeClr>
                </a:solidFill>
                <a:latin typeface="Roboto"/>
                <a:ea typeface="Roboto"/>
                <a:cs typeface="Roboto"/>
                <a:sym typeface="Roboto"/>
              </a:endParaRPr>
            </a:p>
          </p:txBody>
        </p:sp>
        <p:sp>
          <p:nvSpPr>
            <p:cNvPr id="29" name="Google Shape;306;g2bdcb7595b6_0_2">
              <a:extLst>
                <a:ext uri="{FF2B5EF4-FFF2-40B4-BE49-F238E27FC236}">
                  <a16:creationId xmlns:a16="http://schemas.microsoft.com/office/drawing/2014/main" id="{23DAE679-4F43-08E5-1455-1FDCA6CA77D4}"/>
                </a:ext>
              </a:extLst>
            </p:cNvPr>
            <p:cNvSpPr/>
            <p:nvPr/>
          </p:nvSpPr>
          <p:spPr>
            <a:xfrm>
              <a:off x="6325550" y="3101404"/>
              <a:ext cx="5070260"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Privacy tools including selective redaction</a:t>
              </a:r>
              <a:endParaRPr sz="1400" b="1" dirty="0">
                <a:solidFill>
                  <a:schemeClr val="bg2">
                    <a:lumMod val="25000"/>
                  </a:schemeClr>
                </a:solidFill>
                <a:latin typeface="Roboto"/>
                <a:ea typeface="Roboto"/>
                <a:cs typeface="Roboto"/>
                <a:sym typeface="Roboto"/>
              </a:endParaRPr>
            </a:p>
          </p:txBody>
        </p:sp>
        <p:sp>
          <p:nvSpPr>
            <p:cNvPr id="30" name="Google Shape;313;g2bdcb7595b6_0_2">
              <a:extLst>
                <a:ext uri="{FF2B5EF4-FFF2-40B4-BE49-F238E27FC236}">
                  <a16:creationId xmlns:a16="http://schemas.microsoft.com/office/drawing/2014/main" id="{1A9CD489-F758-2802-27F2-608A39C61B4B}"/>
                </a:ext>
              </a:extLst>
            </p:cNvPr>
            <p:cNvSpPr/>
            <p:nvPr/>
          </p:nvSpPr>
          <p:spPr>
            <a:xfrm>
              <a:off x="4409684" y="2531334"/>
              <a:ext cx="701523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31" name="Google Shape;314;g2bdcb7595b6_0_2">
              <a:extLst>
                <a:ext uri="{FF2B5EF4-FFF2-40B4-BE49-F238E27FC236}">
                  <a16:creationId xmlns:a16="http://schemas.microsoft.com/office/drawing/2014/main" id="{A0107405-7C7F-9C87-87D8-632BD6887B22}"/>
                </a:ext>
              </a:extLst>
            </p:cNvPr>
            <p:cNvSpPr/>
            <p:nvPr/>
          </p:nvSpPr>
          <p:spPr>
            <a:xfrm flipH="1">
              <a:off x="914817" y="2531345"/>
              <a:ext cx="4227200"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2" name="Google Shape;315;g2bdcb7595b6_0_2">
              <a:extLst>
                <a:ext uri="{FF2B5EF4-FFF2-40B4-BE49-F238E27FC236}">
                  <a16:creationId xmlns:a16="http://schemas.microsoft.com/office/drawing/2014/main" id="{8115011B-BC1B-D6DC-50F2-9C35AA2CE1CF}"/>
                </a:ext>
              </a:extLst>
            </p:cNvPr>
            <p:cNvSpPr/>
            <p:nvPr/>
          </p:nvSpPr>
          <p:spPr>
            <a:xfrm rot="16200000">
              <a:off x="4642475" y="1475251"/>
              <a:ext cx="492258" cy="2604422"/>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3" name="Google Shape;316;g2bdcb7595b6_0_2">
              <a:extLst>
                <a:ext uri="{FF2B5EF4-FFF2-40B4-BE49-F238E27FC236}">
                  <a16:creationId xmlns:a16="http://schemas.microsoft.com/office/drawing/2014/main" id="{1345225B-D924-8919-EFA8-8FC83C60EA3A}"/>
                </a:ext>
              </a:extLst>
            </p:cNvPr>
            <p:cNvSpPr/>
            <p:nvPr/>
          </p:nvSpPr>
          <p:spPr>
            <a:xfrm>
              <a:off x="1005431" y="2575248"/>
              <a:ext cx="42272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Due-diligence obligations</a:t>
              </a:r>
              <a:endParaRPr sz="1400" b="1" dirty="0">
                <a:solidFill>
                  <a:schemeClr val="bg2">
                    <a:lumMod val="25000"/>
                  </a:schemeClr>
                </a:solidFill>
                <a:latin typeface="Roboto"/>
                <a:ea typeface="Roboto"/>
                <a:cs typeface="Roboto"/>
                <a:sym typeface="Roboto"/>
              </a:endParaRPr>
            </a:p>
          </p:txBody>
        </p:sp>
        <p:sp>
          <p:nvSpPr>
            <p:cNvPr id="34" name="Google Shape;317;g2bdcb7595b6_0_2">
              <a:extLst>
                <a:ext uri="{FF2B5EF4-FFF2-40B4-BE49-F238E27FC236}">
                  <a16:creationId xmlns:a16="http://schemas.microsoft.com/office/drawing/2014/main" id="{E2D162DF-5917-F43F-389E-C161B53C537A}"/>
                </a:ext>
              </a:extLst>
            </p:cNvPr>
            <p:cNvSpPr/>
            <p:nvPr/>
          </p:nvSpPr>
          <p:spPr>
            <a:xfrm>
              <a:off x="6512883" y="2532244"/>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Verifiable conformity evidence via conformity credentials</a:t>
              </a:r>
              <a:endParaRPr sz="1400" b="1" dirty="0">
                <a:solidFill>
                  <a:schemeClr val="bg2">
                    <a:lumMod val="25000"/>
                  </a:schemeClr>
                </a:solidFill>
                <a:latin typeface="Roboto"/>
                <a:ea typeface="Roboto"/>
                <a:cs typeface="Roboto"/>
                <a:sym typeface="Roboto"/>
              </a:endParaRPr>
            </a:p>
          </p:txBody>
        </p:sp>
        <p:sp>
          <p:nvSpPr>
            <p:cNvPr id="35" name="Google Shape;319;g2bdcb7595b6_0_2">
              <a:extLst>
                <a:ext uri="{FF2B5EF4-FFF2-40B4-BE49-F238E27FC236}">
                  <a16:creationId xmlns:a16="http://schemas.microsoft.com/office/drawing/2014/main" id="{FFF77795-EB1F-DF33-F86F-7C7D85DC4182}"/>
                </a:ext>
              </a:extLst>
            </p:cNvPr>
            <p:cNvSpPr/>
            <p:nvPr/>
          </p:nvSpPr>
          <p:spPr>
            <a:xfrm>
              <a:off x="4681661" y="4270937"/>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36" name="Google Shape;320;g2bdcb7595b6_0_2">
              <a:extLst>
                <a:ext uri="{FF2B5EF4-FFF2-40B4-BE49-F238E27FC236}">
                  <a16:creationId xmlns:a16="http://schemas.microsoft.com/office/drawing/2014/main" id="{CB6F1539-37B9-6EF7-3AC0-5193561893AA}"/>
                </a:ext>
              </a:extLst>
            </p:cNvPr>
            <p:cNvSpPr/>
            <p:nvPr/>
          </p:nvSpPr>
          <p:spPr>
            <a:xfrm flipH="1">
              <a:off x="914900" y="4270948"/>
              <a:ext cx="4470681"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7" name="Google Shape;321;g2bdcb7595b6_0_2">
              <a:extLst>
                <a:ext uri="{FF2B5EF4-FFF2-40B4-BE49-F238E27FC236}">
                  <a16:creationId xmlns:a16="http://schemas.microsoft.com/office/drawing/2014/main" id="{67A0E84E-6D3F-4423-7DA6-2B2C7BA065EE}"/>
                </a:ext>
              </a:extLst>
            </p:cNvPr>
            <p:cNvSpPr/>
            <p:nvPr/>
          </p:nvSpPr>
          <p:spPr>
            <a:xfrm rot="16200000">
              <a:off x="4602895" y="3265376"/>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8" name="Google Shape;322;g2bdcb7595b6_0_2">
              <a:extLst>
                <a:ext uri="{FF2B5EF4-FFF2-40B4-BE49-F238E27FC236}">
                  <a16:creationId xmlns:a16="http://schemas.microsoft.com/office/drawing/2014/main" id="{D29069E1-4FE4-DE6D-EFFA-5A5881781C25}"/>
                </a:ext>
              </a:extLst>
            </p:cNvPr>
            <p:cNvSpPr/>
            <p:nvPr/>
          </p:nvSpPr>
          <p:spPr>
            <a:xfrm>
              <a:off x="1033355" y="4330145"/>
              <a:ext cx="480988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Compatibility with existing identifiers</a:t>
              </a:r>
              <a:endParaRPr sz="1400" b="1" dirty="0">
                <a:solidFill>
                  <a:schemeClr val="bg2">
                    <a:lumMod val="25000"/>
                  </a:schemeClr>
                </a:solidFill>
                <a:latin typeface="Roboto"/>
                <a:ea typeface="Roboto"/>
                <a:cs typeface="Roboto"/>
                <a:sym typeface="Roboto"/>
              </a:endParaRPr>
            </a:p>
          </p:txBody>
        </p:sp>
        <p:sp>
          <p:nvSpPr>
            <p:cNvPr id="39" name="Google Shape;323;g2bdcb7595b6_0_2">
              <a:extLst>
                <a:ext uri="{FF2B5EF4-FFF2-40B4-BE49-F238E27FC236}">
                  <a16:creationId xmlns:a16="http://schemas.microsoft.com/office/drawing/2014/main" id="{875BD254-004F-3029-7C98-7EDBD2523F36}"/>
                </a:ext>
              </a:extLst>
            </p:cNvPr>
            <p:cNvSpPr/>
            <p:nvPr/>
          </p:nvSpPr>
          <p:spPr>
            <a:xfrm>
              <a:off x="7185041" y="4271841"/>
              <a:ext cx="41894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Leverage existing identifiers and link resolvers</a:t>
              </a:r>
              <a:endParaRPr sz="1400" b="1" dirty="0">
                <a:solidFill>
                  <a:schemeClr val="bg2">
                    <a:lumMod val="25000"/>
                  </a:schemeClr>
                </a:solidFill>
                <a:latin typeface="Roboto"/>
                <a:ea typeface="Roboto"/>
                <a:cs typeface="Roboto"/>
                <a:sym typeface="Roboto"/>
              </a:endParaRPr>
            </a:p>
          </p:txBody>
        </p:sp>
        <p:sp>
          <p:nvSpPr>
            <p:cNvPr id="40" name="Google Shape;319;g2bdcb7595b6_0_2">
              <a:extLst>
                <a:ext uri="{FF2B5EF4-FFF2-40B4-BE49-F238E27FC236}">
                  <a16:creationId xmlns:a16="http://schemas.microsoft.com/office/drawing/2014/main" id="{D2E9086C-1D2D-0DB1-693B-061B20ACA18E}"/>
                </a:ext>
              </a:extLst>
            </p:cNvPr>
            <p:cNvSpPr/>
            <p:nvPr/>
          </p:nvSpPr>
          <p:spPr>
            <a:xfrm>
              <a:off x="4696903" y="4860964"/>
              <a:ext cx="6743069"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41" name="Google Shape;320;g2bdcb7595b6_0_2">
              <a:extLst>
                <a:ext uri="{FF2B5EF4-FFF2-40B4-BE49-F238E27FC236}">
                  <a16:creationId xmlns:a16="http://schemas.microsoft.com/office/drawing/2014/main" id="{632DCCFF-6753-8710-3C90-72844530F89D}"/>
                </a:ext>
              </a:extLst>
            </p:cNvPr>
            <p:cNvSpPr/>
            <p:nvPr/>
          </p:nvSpPr>
          <p:spPr>
            <a:xfrm flipH="1">
              <a:off x="930140" y="4860975"/>
              <a:ext cx="4470684"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42" name="Google Shape;321;g2bdcb7595b6_0_2">
              <a:extLst>
                <a:ext uri="{FF2B5EF4-FFF2-40B4-BE49-F238E27FC236}">
                  <a16:creationId xmlns:a16="http://schemas.microsoft.com/office/drawing/2014/main" id="{CB28A2A7-ABE3-D4AE-53DD-3FDBC3A5F49B}"/>
                </a:ext>
              </a:extLst>
            </p:cNvPr>
            <p:cNvSpPr/>
            <p:nvPr/>
          </p:nvSpPr>
          <p:spPr>
            <a:xfrm rot="16200000">
              <a:off x="4618137" y="3855402"/>
              <a:ext cx="492258" cy="2503380"/>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3" name="Google Shape;322;g2bdcb7595b6_0_2">
              <a:extLst>
                <a:ext uri="{FF2B5EF4-FFF2-40B4-BE49-F238E27FC236}">
                  <a16:creationId xmlns:a16="http://schemas.microsoft.com/office/drawing/2014/main" id="{FBD4671D-4DBD-1FE2-3D04-E9E63C12FDA7}"/>
                </a:ext>
              </a:extLst>
            </p:cNvPr>
            <p:cNvSpPr/>
            <p:nvPr/>
          </p:nvSpPr>
          <p:spPr>
            <a:xfrm>
              <a:off x="1076524" y="4917098"/>
              <a:ext cx="4320391"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rPr>
                <a:t>A confusion of ESG standards</a:t>
              </a:r>
              <a:endParaRPr lang="en-US" sz="1400" b="1" dirty="0">
                <a:solidFill>
                  <a:schemeClr val="bg2">
                    <a:lumMod val="25000"/>
                  </a:schemeClr>
                </a:solidFill>
                <a:latin typeface="Roboto"/>
                <a:ea typeface="Roboto"/>
                <a:cs typeface="Roboto"/>
                <a:sym typeface="Roboto"/>
              </a:endParaRPr>
            </a:p>
          </p:txBody>
        </p:sp>
        <p:sp>
          <p:nvSpPr>
            <p:cNvPr id="44" name="Google Shape;323;g2bdcb7595b6_0_2">
              <a:extLst>
                <a:ext uri="{FF2B5EF4-FFF2-40B4-BE49-F238E27FC236}">
                  <a16:creationId xmlns:a16="http://schemas.microsoft.com/office/drawing/2014/main" id="{C1FF979A-2163-BB04-5A0A-4AF5D057C5C0}"/>
                </a:ext>
              </a:extLst>
            </p:cNvPr>
            <p:cNvSpPr/>
            <p:nvPr/>
          </p:nvSpPr>
          <p:spPr>
            <a:xfrm>
              <a:off x="6152535" y="4852724"/>
              <a:ext cx="527987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A scalable semantic mapping architecture</a:t>
              </a:r>
              <a:endParaRPr lang="en-AU" sz="1400" b="1" dirty="0">
                <a:solidFill>
                  <a:schemeClr val="bg2">
                    <a:lumMod val="25000"/>
                  </a:schemeClr>
                </a:solidFill>
                <a:latin typeface="Roboto"/>
                <a:ea typeface="Roboto"/>
                <a:cs typeface="Roboto"/>
                <a:sym typeface="Roboto"/>
              </a:endParaRPr>
            </a:p>
          </p:txBody>
        </p:sp>
        <p:sp>
          <p:nvSpPr>
            <p:cNvPr id="45" name="Google Shape;319;g2bdcb7595b6_0_2">
              <a:extLst>
                <a:ext uri="{FF2B5EF4-FFF2-40B4-BE49-F238E27FC236}">
                  <a16:creationId xmlns:a16="http://schemas.microsoft.com/office/drawing/2014/main" id="{42E13F03-E2C8-6073-49E9-258D8C4678B3}"/>
                </a:ext>
              </a:extLst>
            </p:cNvPr>
            <p:cNvSpPr/>
            <p:nvPr/>
          </p:nvSpPr>
          <p:spPr>
            <a:xfrm>
              <a:off x="4702979" y="5468012"/>
              <a:ext cx="6743060"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46" name="Google Shape;320;g2bdcb7595b6_0_2">
              <a:extLst>
                <a:ext uri="{FF2B5EF4-FFF2-40B4-BE49-F238E27FC236}">
                  <a16:creationId xmlns:a16="http://schemas.microsoft.com/office/drawing/2014/main" id="{7CDE36ED-880F-4768-BE5A-65E7965934E0}"/>
                </a:ext>
              </a:extLst>
            </p:cNvPr>
            <p:cNvSpPr/>
            <p:nvPr/>
          </p:nvSpPr>
          <p:spPr>
            <a:xfrm flipH="1">
              <a:off x="936222" y="5468023"/>
              <a:ext cx="4470677"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47" name="Google Shape;321;g2bdcb7595b6_0_2">
              <a:extLst>
                <a:ext uri="{FF2B5EF4-FFF2-40B4-BE49-F238E27FC236}">
                  <a16:creationId xmlns:a16="http://schemas.microsoft.com/office/drawing/2014/main" id="{AD15742E-1AEF-0BE1-1293-D4FC5EF69D12}"/>
                </a:ext>
              </a:extLst>
            </p:cNvPr>
            <p:cNvSpPr/>
            <p:nvPr/>
          </p:nvSpPr>
          <p:spPr>
            <a:xfrm rot="16200000">
              <a:off x="4624213" y="4462452"/>
              <a:ext cx="492258" cy="2503376"/>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8" name="Google Shape;322;g2bdcb7595b6_0_2">
              <a:extLst>
                <a:ext uri="{FF2B5EF4-FFF2-40B4-BE49-F238E27FC236}">
                  <a16:creationId xmlns:a16="http://schemas.microsoft.com/office/drawing/2014/main" id="{5071BAE8-3F3B-B2C2-1841-31CD800CBEB7}"/>
                </a:ext>
              </a:extLst>
            </p:cNvPr>
            <p:cNvSpPr/>
            <p:nvPr/>
          </p:nvSpPr>
          <p:spPr>
            <a:xfrm>
              <a:off x="962985" y="5524146"/>
              <a:ext cx="5325072"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ea typeface="Times New Roman" panose="02020603050405020304" pitchFamily="18" charset="0"/>
                  <a:cs typeface="Aptos" panose="020B0004020202020204" pitchFamily="34" charset="0"/>
                </a:rPr>
                <a:t>Identity, counterfeiting, mass balance fraud</a:t>
              </a:r>
              <a:endParaRPr lang="en-US" sz="1400" b="1" dirty="0">
                <a:solidFill>
                  <a:schemeClr val="bg2">
                    <a:lumMod val="25000"/>
                  </a:schemeClr>
                </a:solidFill>
                <a:effectLst/>
                <a:ea typeface="Aptos" panose="020B0004020202020204" pitchFamily="34" charset="0"/>
                <a:cs typeface="Aptos" panose="020B0004020202020204" pitchFamily="34" charset="0"/>
              </a:endParaRPr>
            </a:p>
          </p:txBody>
        </p:sp>
        <p:sp>
          <p:nvSpPr>
            <p:cNvPr id="49" name="Google Shape;323;g2bdcb7595b6_0_2">
              <a:extLst>
                <a:ext uri="{FF2B5EF4-FFF2-40B4-BE49-F238E27FC236}">
                  <a16:creationId xmlns:a16="http://schemas.microsoft.com/office/drawing/2014/main" id="{65800A96-74D8-A6F4-566C-88A8BD5863F2}"/>
                </a:ext>
              </a:extLst>
            </p:cNvPr>
            <p:cNvSpPr/>
            <p:nvPr/>
          </p:nvSpPr>
          <p:spPr>
            <a:xfrm>
              <a:off x="6325549" y="5468916"/>
              <a:ext cx="5070260" cy="491450"/>
            </a:xfrm>
            <a:prstGeom prst="rect">
              <a:avLst/>
            </a:prstGeom>
            <a:noFill/>
            <a:ln>
              <a:noFill/>
            </a:ln>
          </p:spPr>
          <p:txBody>
            <a:bodyPr spcFirstLastPara="1" wrap="square" lIns="121900" tIns="121900" rIns="121900" bIns="121900" anchor="ctr" anchorCtr="0">
              <a:noAutofit/>
            </a:bodyPr>
            <a:lstStyle/>
            <a:p>
              <a:pPr algn="ctr"/>
              <a:endParaRPr lang="en-AU" sz="1400" b="1" dirty="0">
                <a:solidFill>
                  <a:schemeClr val="bg2">
                    <a:lumMod val="25000"/>
                  </a:schemeClr>
                </a:solidFill>
                <a:ea typeface="Roboto"/>
                <a:cs typeface="Roboto"/>
                <a:sym typeface="Roboto"/>
              </a:endParaRPr>
            </a:p>
          </p:txBody>
        </p:sp>
        <p:sp>
          <p:nvSpPr>
            <p:cNvPr id="50" name="TextBox 49">
              <a:extLst>
                <a:ext uri="{FF2B5EF4-FFF2-40B4-BE49-F238E27FC236}">
                  <a16:creationId xmlns:a16="http://schemas.microsoft.com/office/drawing/2014/main" id="{08DB892A-6714-64D4-B50C-A95B007978E6}"/>
                </a:ext>
              </a:extLst>
            </p:cNvPr>
            <p:cNvSpPr txBox="1"/>
            <p:nvPr/>
          </p:nvSpPr>
          <p:spPr>
            <a:xfrm>
              <a:off x="6449140" y="5572250"/>
              <a:ext cx="4925359" cy="283226"/>
            </a:xfrm>
            <a:prstGeom prst="rect">
              <a:avLst/>
            </a:prstGeom>
            <a:noFill/>
          </p:spPr>
          <p:txBody>
            <a:bodyPr wrap="square">
              <a:spAutoFit/>
            </a:bodyPr>
            <a:lstStyle/>
            <a:p>
              <a:pPr algn="r"/>
              <a:r>
                <a:rPr lang="en-US" sz="1400" b="1" dirty="0">
                  <a:solidFill>
                    <a:schemeClr val="bg2">
                      <a:lumMod val="25000"/>
                    </a:schemeClr>
                  </a:solidFill>
                  <a:effectLst/>
                  <a:ea typeface="Times New Roman" panose="02020603050405020304" pitchFamily="18" charset="0"/>
                  <a:cs typeface="Aptos" panose="020B0004020202020204" pitchFamily="34" charset="0"/>
                </a:rPr>
                <a:t>Trust graphs and trust anchors</a:t>
              </a:r>
              <a:endParaRPr lang="en-US" sz="1400" b="1" dirty="0">
                <a:solidFill>
                  <a:schemeClr val="bg2">
                    <a:lumMod val="25000"/>
                  </a:schemeClr>
                </a:solidFill>
              </a:endParaRPr>
            </a:p>
          </p:txBody>
        </p:sp>
      </p:grpSp>
      <p:sp>
        <p:nvSpPr>
          <p:cNvPr id="51" name="TextBox 50">
            <a:extLst>
              <a:ext uri="{FF2B5EF4-FFF2-40B4-BE49-F238E27FC236}">
                <a16:creationId xmlns:a16="http://schemas.microsoft.com/office/drawing/2014/main" id="{08808E64-5B58-56F8-9C83-B7168289449F}"/>
              </a:ext>
            </a:extLst>
          </p:cNvPr>
          <p:cNvSpPr txBox="1"/>
          <p:nvPr/>
        </p:nvSpPr>
        <p:spPr>
          <a:xfrm>
            <a:off x="4979545" y="1008243"/>
            <a:ext cx="2323193" cy="523220"/>
          </a:xfrm>
          <a:prstGeom prst="rect">
            <a:avLst/>
          </a:prstGeom>
          <a:noFill/>
        </p:spPr>
        <p:txBody>
          <a:bodyPr wrap="square">
            <a:spAutoFit/>
          </a:bodyPr>
          <a:lstStyle/>
          <a:p>
            <a:r>
              <a:rPr lang="en-AU" sz="2800" b="1" dirty="0">
                <a:solidFill>
                  <a:schemeClr val="bg1"/>
                </a:solidFill>
                <a:latin typeface="+mn-lt"/>
                <a:ea typeface="+mn-ea"/>
                <a:cs typeface="+mn-cs"/>
              </a:rPr>
              <a:t>Challenge</a:t>
            </a:r>
            <a:endParaRPr lang="en-AU" sz="2800" dirty="0">
              <a:solidFill>
                <a:schemeClr val="bg1"/>
              </a:solidFill>
            </a:endParaRPr>
          </a:p>
        </p:txBody>
      </p:sp>
      <p:sp>
        <p:nvSpPr>
          <p:cNvPr id="52" name="TextBox 51">
            <a:extLst>
              <a:ext uri="{FF2B5EF4-FFF2-40B4-BE49-F238E27FC236}">
                <a16:creationId xmlns:a16="http://schemas.microsoft.com/office/drawing/2014/main" id="{01992593-8F20-F817-AAEA-1D423FB1B732}"/>
              </a:ext>
            </a:extLst>
          </p:cNvPr>
          <p:cNvSpPr txBox="1"/>
          <p:nvPr/>
        </p:nvSpPr>
        <p:spPr>
          <a:xfrm>
            <a:off x="8613356" y="1041199"/>
            <a:ext cx="2323193" cy="523220"/>
          </a:xfrm>
          <a:prstGeom prst="rect">
            <a:avLst/>
          </a:prstGeom>
          <a:noFill/>
        </p:spPr>
        <p:txBody>
          <a:bodyPr wrap="square">
            <a:spAutoFit/>
          </a:bodyPr>
          <a:lstStyle/>
          <a:p>
            <a:r>
              <a:rPr lang="en-AU" sz="2800" b="1" dirty="0">
                <a:solidFill>
                  <a:schemeClr val="bg1"/>
                </a:solidFill>
                <a:latin typeface="+mn-lt"/>
                <a:ea typeface="+mn-ea"/>
                <a:cs typeface="+mn-cs"/>
              </a:rPr>
              <a:t>Solution</a:t>
            </a:r>
            <a:endParaRPr lang="en-AU" sz="2800" dirty="0">
              <a:solidFill>
                <a:schemeClr val="bg1"/>
              </a:solidFill>
            </a:endParaRPr>
          </a:p>
        </p:txBody>
      </p:sp>
      <p:sp>
        <p:nvSpPr>
          <p:cNvPr id="6" name="TextBox 5">
            <a:extLst>
              <a:ext uri="{FF2B5EF4-FFF2-40B4-BE49-F238E27FC236}">
                <a16:creationId xmlns:a16="http://schemas.microsoft.com/office/drawing/2014/main" id="{ED352952-C6DE-7801-3F9B-941F90F8A605}"/>
              </a:ext>
            </a:extLst>
          </p:cNvPr>
          <p:cNvSpPr txBox="1"/>
          <p:nvPr/>
        </p:nvSpPr>
        <p:spPr>
          <a:xfrm>
            <a:off x="3848986" y="1625529"/>
            <a:ext cx="367408" cy="523220"/>
          </a:xfrm>
          <a:prstGeom prst="rect">
            <a:avLst/>
          </a:prstGeom>
          <a:noFill/>
        </p:spPr>
        <p:txBody>
          <a:bodyPr wrap="none" rtlCol="0">
            <a:spAutoFit/>
          </a:bodyPr>
          <a:lstStyle/>
          <a:p>
            <a:r>
              <a:rPr lang="en-AU" sz="2800" b="1" dirty="0">
                <a:solidFill>
                  <a:schemeClr val="bg1"/>
                </a:solidFill>
              </a:rPr>
              <a:t>1</a:t>
            </a:r>
          </a:p>
        </p:txBody>
      </p:sp>
      <p:sp>
        <p:nvSpPr>
          <p:cNvPr id="8" name="TextBox 7">
            <a:extLst>
              <a:ext uri="{FF2B5EF4-FFF2-40B4-BE49-F238E27FC236}">
                <a16:creationId xmlns:a16="http://schemas.microsoft.com/office/drawing/2014/main" id="{A3534AB0-DF2D-D995-58D8-C5FFF0DA2B3F}"/>
              </a:ext>
            </a:extLst>
          </p:cNvPr>
          <p:cNvSpPr txBox="1"/>
          <p:nvPr/>
        </p:nvSpPr>
        <p:spPr>
          <a:xfrm>
            <a:off x="3858594" y="2238571"/>
            <a:ext cx="367408" cy="523220"/>
          </a:xfrm>
          <a:prstGeom prst="rect">
            <a:avLst/>
          </a:prstGeom>
          <a:noFill/>
        </p:spPr>
        <p:txBody>
          <a:bodyPr wrap="none" rtlCol="0">
            <a:spAutoFit/>
          </a:bodyPr>
          <a:lstStyle/>
          <a:p>
            <a:r>
              <a:rPr lang="en-AU" sz="2800" b="1" dirty="0">
                <a:solidFill>
                  <a:schemeClr val="bg1"/>
                </a:solidFill>
              </a:rPr>
              <a:t>2</a:t>
            </a:r>
          </a:p>
        </p:txBody>
      </p:sp>
      <p:sp>
        <p:nvSpPr>
          <p:cNvPr id="9" name="TextBox 8">
            <a:extLst>
              <a:ext uri="{FF2B5EF4-FFF2-40B4-BE49-F238E27FC236}">
                <a16:creationId xmlns:a16="http://schemas.microsoft.com/office/drawing/2014/main" id="{5D5E3C8B-8A00-7731-2CD5-4045E183AAA3}"/>
              </a:ext>
            </a:extLst>
          </p:cNvPr>
          <p:cNvSpPr txBox="1"/>
          <p:nvPr/>
        </p:nvSpPr>
        <p:spPr>
          <a:xfrm>
            <a:off x="3868202" y="2851613"/>
            <a:ext cx="367408" cy="523220"/>
          </a:xfrm>
          <a:prstGeom prst="rect">
            <a:avLst/>
          </a:prstGeom>
          <a:noFill/>
        </p:spPr>
        <p:txBody>
          <a:bodyPr wrap="none" rtlCol="0">
            <a:spAutoFit/>
          </a:bodyPr>
          <a:lstStyle/>
          <a:p>
            <a:r>
              <a:rPr lang="en-AU" sz="2800" b="1" dirty="0">
                <a:solidFill>
                  <a:schemeClr val="bg1"/>
                </a:solidFill>
              </a:rPr>
              <a:t>3</a:t>
            </a:r>
          </a:p>
        </p:txBody>
      </p:sp>
      <p:sp>
        <p:nvSpPr>
          <p:cNvPr id="53" name="TextBox 52">
            <a:extLst>
              <a:ext uri="{FF2B5EF4-FFF2-40B4-BE49-F238E27FC236}">
                <a16:creationId xmlns:a16="http://schemas.microsoft.com/office/drawing/2014/main" id="{AC6B438F-D3B8-19CB-7BE3-2319AEA50135}"/>
              </a:ext>
            </a:extLst>
          </p:cNvPr>
          <p:cNvSpPr txBox="1"/>
          <p:nvPr/>
        </p:nvSpPr>
        <p:spPr>
          <a:xfrm>
            <a:off x="3877810" y="3477907"/>
            <a:ext cx="367408" cy="523220"/>
          </a:xfrm>
          <a:prstGeom prst="rect">
            <a:avLst/>
          </a:prstGeom>
          <a:noFill/>
        </p:spPr>
        <p:txBody>
          <a:bodyPr wrap="none" rtlCol="0">
            <a:spAutoFit/>
          </a:bodyPr>
          <a:lstStyle/>
          <a:p>
            <a:r>
              <a:rPr lang="en-AU" sz="2800" b="1" dirty="0">
                <a:solidFill>
                  <a:schemeClr val="bg1"/>
                </a:solidFill>
              </a:rPr>
              <a:t>4</a:t>
            </a:r>
          </a:p>
        </p:txBody>
      </p:sp>
      <p:sp>
        <p:nvSpPr>
          <p:cNvPr id="54" name="TextBox 53">
            <a:extLst>
              <a:ext uri="{FF2B5EF4-FFF2-40B4-BE49-F238E27FC236}">
                <a16:creationId xmlns:a16="http://schemas.microsoft.com/office/drawing/2014/main" id="{4D1B674C-1AD9-17D5-FDAE-70F283F22FFA}"/>
              </a:ext>
            </a:extLst>
          </p:cNvPr>
          <p:cNvSpPr txBox="1"/>
          <p:nvPr/>
        </p:nvSpPr>
        <p:spPr>
          <a:xfrm>
            <a:off x="3887418" y="4104201"/>
            <a:ext cx="367408" cy="523220"/>
          </a:xfrm>
          <a:prstGeom prst="rect">
            <a:avLst/>
          </a:prstGeom>
          <a:noFill/>
        </p:spPr>
        <p:txBody>
          <a:bodyPr wrap="none" rtlCol="0">
            <a:spAutoFit/>
          </a:bodyPr>
          <a:lstStyle/>
          <a:p>
            <a:r>
              <a:rPr lang="en-AU" sz="2800" b="1" dirty="0">
                <a:solidFill>
                  <a:schemeClr val="bg1"/>
                </a:solidFill>
              </a:rPr>
              <a:t>5</a:t>
            </a:r>
          </a:p>
        </p:txBody>
      </p:sp>
      <p:sp>
        <p:nvSpPr>
          <p:cNvPr id="55" name="TextBox 54">
            <a:extLst>
              <a:ext uri="{FF2B5EF4-FFF2-40B4-BE49-F238E27FC236}">
                <a16:creationId xmlns:a16="http://schemas.microsoft.com/office/drawing/2014/main" id="{F2B93788-1FBB-F768-34AA-FDB105A8141D}"/>
              </a:ext>
            </a:extLst>
          </p:cNvPr>
          <p:cNvSpPr txBox="1"/>
          <p:nvPr/>
        </p:nvSpPr>
        <p:spPr>
          <a:xfrm>
            <a:off x="3897026" y="4730495"/>
            <a:ext cx="367408" cy="523220"/>
          </a:xfrm>
          <a:prstGeom prst="rect">
            <a:avLst/>
          </a:prstGeom>
          <a:noFill/>
        </p:spPr>
        <p:txBody>
          <a:bodyPr wrap="none" rtlCol="0">
            <a:spAutoFit/>
          </a:bodyPr>
          <a:lstStyle/>
          <a:p>
            <a:r>
              <a:rPr lang="en-AU" sz="2800" b="1" dirty="0">
                <a:solidFill>
                  <a:schemeClr val="bg1"/>
                </a:solidFill>
              </a:rPr>
              <a:t>6</a:t>
            </a:r>
          </a:p>
        </p:txBody>
      </p:sp>
      <p:sp>
        <p:nvSpPr>
          <p:cNvPr id="56" name="TextBox 55">
            <a:extLst>
              <a:ext uri="{FF2B5EF4-FFF2-40B4-BE49-F238E27FC236}">
                <a16:creationId xmlns:a16="http://schemas.microsoft.com/office/drawing/2014/main" id="{16C1639D-F0FF-A33D-E62F-FF119098F381}"/>
              </a:ext>
            </a:extLst>
          </p:cNvPr>
          <p:cNvSpPr txBox="1"/>
          <p:nvPr/>
        </p:nvSpPr>
        <p:spPr>
          <a:xfrm>
            <a:off x="3906634" y="5383293"/>
            <a:ext cx="367408" cy="523220"/>
          </a:xfrm>
          <a:prstGeom prst="rect">
            <a:avLst/>
          </a:prstGeom>
          <a:noFill/>
        </p:spPr>
        <p:txBody>
          <a:bodyPr wrap="none" rtlCol="0">
            <a:spAutoFit/>
          </a:bodyPr>
          <a:lstStyle/>
          <a:p>
            <a:r>
              <a:rPr lang="en-AU" sz="2800" b="1" dirty="0">
                <a:solidFill>
                  <a:schemeClr val="bg1"/>
                </a:solidFill>
              </a:rPr>
              <a:t>7</a:t>
            </a:r>
          </a:p>
        </p:txBody>
      </p:sp>
      <p:sp>
        <p:nvSpPr>
          <p:cNvPr id="57" name="TextBox 56">
            <a:extLst>
              <a:ext uri="{FF2B5EF4-FFF2-40B4-BE49-F238E27FC236}">
                <a16:creationId xmlns:a16="http://schemas.microsoft.com/office/drawing/2014/main" id="{7F92F37C-DC3B-3143-7D3F-E1428E902290}"/>
              </a:ext>
            </a:extLst>
          </p:cNvPr>
          <p:cNvSpPr txBox="1"/>
          <p:nvPr/>
        </p:nvSpPr>
        <p:spPr>
          <a:xfrm>
            <a:off x="3916242" y="6022839"/>
            <a:ext cx="367408" cy="523220"/>
          </a:xfrm>
          <a:prstGeom prst="rect">
            <a:avLst/>
          </a:prstGeom>
          <a:noFill/>
        </p:spPr>
        <p:txBody>
          <a:bodyPr wrap="none" rtlCol="0">
            <a:spAutoFit/>
          </a:bodyPr>
          <a:lstStyle/>
          <a:p>
            <a:r>
              <a:rPr lang="en-AU" sz="2800" b="1" dirty="0">
                <a:solidFill>
                  <a:schemeClr val="bg1"/>
                </a:solidFill>
              </a:rPr>
              <a:t>8</a:t>
            </a:r>
          </a:p>
        </p:txBody>
      </p:sp>
    </p:spTree>
    <p:extLst>
      <p:ext uri="{BB962C8B-B14F-4D97-AF65-F5344CB8AC3E}">
        <p14:creationId xmlns:p14="http://schemas.microsoft.com/office/powerpoint/2010/main" val="3372063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97265</TotalTime>
  <Words>4584</Words>
  <Application>Microsoft Macintosh PowerPoint</Application>
  <PresentationFormat>Widescreen</PresentationFormat>
  <Paragraphs>817</Paragraphs>
  <Slides>40</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Aptos</vt:lpstr>
      <vt:lpstr>Arial</vt:lpstr>
      <vt:lpstr>Arial Black</vt:lpstr>
      <vt:lpstr>Calibri</vt:lpstr>
      <vt:lpstr>Calibri Light</vt:lpstr>
      <vt:lpstr>Public Sans</vt:lpstr>
      <vt:lpstr>Roboto</vt:lpstr>
      <vt:lpstr>Times New Roman</vt:lpstr>
      <vt:lpstr>Wingdings</vt:lpstr>
      <vt:lpstr>Office Theme</vt:lpstr>
      <vt:lpstr>  Transparency at Scale UNECE recommendation 49 UN Transparency Protocol (UNTP)</vt:lpstr>
      <vt:lpstr>PowerPoint Presentation</vt:lpstr>
      <vt:lpstr>PowerPoint Presentation</vt:lpstr>
      <vt:lpstr>Greenwashing is rampant and getting worse </vt:lpstr>
      <vt:lpstr>PowerPoint Presentation</vt:lpstr>
      <vt:lpstr>PowerPoint Presentation</vt:lpstr>
      <vt:lpstr>So we face a tipping point in the greenwashing battle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the benefits for participants?</vt:lpstr>
      <vt:lpstr>PowerPoint Presentation</vt:lpstr>
      <vt:lpstr>What is the estimated time &amp; effort?</vt:lpstr>
      <vt:lpstr>PowerPoint Presentation</vt:lpstr>
      <vt:lpstr>PowerPoint Presentation</vt:lpstr>
      <vt:lpstr>  Transparency at Scale UNECE recommendation 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278</cp:revision>
  <cp:lastPrinted>2024-02-01T04:18:00Z</cp:lastPrinted>
  <dcterms:created xsi:type="dcterms:W3CDTF">2019-08-14T01:25:40Z</dcterms:created>
  <dcterms:modified xsi:type="dcterms:W3CDTF">2024-05-03T11:31:33Z</dcterms:modified>
</cp:coreProperties>
</file>