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56_670F0FD0.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5E_35433542.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12"/>
  </p:notesMasterIdLst>
  <p:sldIdLst>
    <p:sldId id="409" r:id="rId2"/>
    <p:sldId id="402" r:id="rId3"/>
    <p:sldId id="354" r:id="rId4"/>
    <p:sldId id="301" r:id="rId5"/>
    <p:sldId id="373" r:id="rId6"/>
    <p:sldId id="345" r:id="rId7"/>
    <p:sldId id="356" r:id="rId8"/>
    <p:sldId id="342" r:id="rId9"/>
    <p:sldId id="349" r:id="rId10"/>
    <p:sldId id="35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7B986D2-E8C1-4D0A-990C-749DED7ABA5E}">
          <p14:sldIdLst>
            <p14:sldId id="409"/>
            <p14:sldId id="402"/>
            <p14:sldId id="354"/>
            <p14:sldId id="301"/>
            <p14:sldId id="373"/>
            <p14:sldId id="345"/>
            <p14:sldId id="356"/>
            <p14:sldId id="342"/>
            <p14:sldId id="349"/>
            <p14:sldId id="350"/>
          </p14:sldIdLst>
        </p14:section>
      </p14:sectionLst>
    </p:ex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834EB0B-E988-8150-0281-4755A9995831}" name="Cunha, Ester EMLI:EX" initials="EC" userId="S::Ester.Cunha@gov.bc.ca::43210c9d-d226-4927-97d5-4cc5fd043397" providerId="AD"/>
  <p188:author id="{879A7216-BEF8-9AA7-2DAF-F33553B25571}" name="Patel, Radha" initials="RP" userId="S::Radha.Patel@aecom.com::ceaa0764-2662-4ab6-a9aa-6a0e6cc4efe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1B3E8"/>
    <a:srgbClr val="3392E7"/>
    <a:srgbClr val="318DDE"/>
    <a:srgbClr val="5EBA47"/>
    <a:srgbClr val="17486A"/>
    <a:srgbClr val="3E8EDE"/>
    <a:srgbClr val="036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88313" autoAdjust="0"/>
  </p:normalViewPr>
  <p:slideViewPr>
    <p:cSldViewPr snapToGrid="0">
      <p:cViewPr varScale="1">
        <p:scale>
          <a:sx n="99" d="100"/>
          <a:sy n="99" d="100"/>
        </p:scale>
        <p:origin x="208" y="424"/>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45" d="100"/>
        <a:sy n="4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56_670F0FD0.xml><?xml version="1.0" encoding="utf-8"?>
<p188:cmLst xmlns:a="http://schemas.openxmlformats.org/drawingml/2006/main" xmlns:r="http://schemas.openxmlformats.org/officeDocument/2006/relationships" xmlns:p188="http://schemas.microsoft.com/office/powerpoint/2018/8/main">
  <p188:cm id="{E1500608-2211-4A2B-A2CC-87F42D5D44F7}" authorId="{879A7216-BEF8-9AA7-2DAF-F33553B25571}" status="resolved" created="2024-03-28T21:37:44.394">
    <pc:sldMkLst xmlns:pc="http://schemas.microsoft.com/office/powerpoint/2013/main/command">
      <pc:docMk/>
      <pc:sldMk cId="1729040336" sldId="342"/>
    </pc:sldMkLst>
    <p188:replyLst>
      <p188:reply id="{D76C876F-A6C3-42EF-A5F1-4B1F3461BF01}" authorId="{879A7216-BEF8-9AA7-2DAF-F33553B25571}" created="2024-03-28T21:38:28.287">
        <p188:txBody>
          <a:bodyPr/>
          <a:lstStyle/>
          <a:p>
            <a:r>
              <a:rPr lang="en-US"/>
              <a:t>Include a clear description of what type of work is needed for each phase</a:t>
            </a:r>
          </a:p>
        </p188:txBody>
      </p188:reply>
      <p188:reply id="{93749536-3C44-4C3B-887F-73B9F201A9F5}" authorId="{7834EB0B-E988-8150-0281-4755A9995831}" created="2024-04-04T21:39:38.126">
        <p188:txBody>
          <a:bodyPr/>
          <a:lstStyle/>
          <a:p>
            <a:r>
              <a:rPr lang="en-US"/>
              <a:t>Not sure if it's a clear description (review)</a:t>
            </a:r>
          </a:p>
        </p188:txBody>
      </p188:reply>
    </p188:replyLst>
    <p188:txBody>
      <a:bodyPr/>
      <a:lstStyle/>
      <a:p>
        <a:r>
          <a:rPr lang="en-US"/>
          <a:t>Start with hours allocations at the top of each list </a:t>
        </a:r>
      </a:p>
    </p188:txBody>
  </p188:cm>
</p188:cmLst>
</file>

<file path=ppt/comments/modernComment_15E_35433542.xml><?xml version="1.0" encoding="utf-8"?>
<p188:cmLst xmlns:a="http://schemas.openxmlformats.org/drawingml/2006/main" xmlns:r="http://schemas.openxmlformats.org/officeDocument/2006/relationships" xmlns:p188="http://schemas.microsoft.com/office/powerpoint/2018/8/main">
  <p188:cm id="{C2B294F8-BADB-4FE3-9088-5F77983A7303}" authorId="{879A7216-BEF8-9AA7-2DAF-F33553B25571}" status="resolved" created="2024-03-28T21:39:12.038">
    <pc:sldMkLst xmlns:pc="http://schemas.microsoft.com/office/powerpoint/2013/main/command">
      <pc:docMk/>
      <pc:sldMk cId="893596994" sldId="350"/>
    </pc:sldMkLst>
    <p188:replyLst>
      <p188:reply id="{59F34FA2-56CA-4476-849D-CB12B3B72360}" authorId="{879A7216-BEF8-9AA7-2DAF-F33553B25571}" created="2024-03-28T21:40:04.406">
        <p188:txBody>
          <a:bodyPr/>
          <a:lstStyle/>
          <a:p>
            <a:r>
              <a:rPr lang="en-US"/>
              <a:t>For these two slides, do you expect to have groups of different folks at the table for the pitch? If not, I suggest you include a slide with only the relevant information for the type of person/group you're presenting to. Ex. Regulators. And then switch out the content for the slide when you meet with Software Vendors. Etc. </a:t>
            </a:r>
          </a:p>
        </p188:txBody>
      </p188:reply>
    </p188:replyLst>
    <p188:txBody>
      <a:bodyPr/>
      <a:lstStyle/>
      <a:p>
        <a:r>
          <a:rPr lang="en-US"/>
          <a:t>Lines should line up across. Text should be same colour scheme as previous slide. </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D0FDDA-3458-4607-8DDE-40873421858F}" type="doc">
      <dgm:prSet loTypeId="urn:microsoft.com/office/officeart/2005/8/layout/chevron1" loCatId="process" qsTypeId="urn:microsoft.com/office/officeart/2005/8/quickstyle/simple5" qsCatId="simple" csTypeId="urn:microsoft.com/office/officeart/2005/8/colors/accent1_2" csCatId="accent1" phldr="1"/>
      <dgm:spPr/>
      <dgm:t>
        <a:bodyPr/>
        <a:lstStyle/>
        <a:p>
          <a:endParaRPr lang="fr-FR"/>
        </a:p>
      </dgm:t>
    </dgm:pt>
    <dgm:pt modelId="{764B64EB-8EBA-453E-9B04-1F709638AC23}">
      <dgm:prSet phldrT="[Texte]"/>
      <dgm:spPr/>
      <dgm:t>
        <a:bodyPr/>
        <a:lstStyle/>
        <a:p>
          <a:r>
            <a:rPr lang="en-US" noProof="0" dirty="0"/>
            <a:t>Raw Materials</a:t>
          </a:r>
        </a:p>
      </dgm:t>
    </dgm:pt>
    <dgm:pt modelId="{267AB65D-9B54-4F7C-97DC-A8A6B616641D}" type="parTrans" cxnId="{5CD8509D-6F6B-4068-A661-9231BD491256}">
      <dgm:prSet/>
      <dgm:spPr/>
      <dgm:t>
        <a:bodyPr/>
        <a:lstStyle/>
        <a:p>
          <a:endParaRPr lang="en-US" noProof="0" dirty="0"/>
        </a:p>
      </dgm:t>
    </dgm:pt>
    <dgm:pt modelId="{9AB609B9-69B9-4406-BE5C-AB9195079408}" type="sibTrans" cxnId="{5CD8509D-6F6B-4068-A661-9231BD491256}">
      <dgm:prSet/>
      <dgm:spPr/>
      <dgm:t>
        <a:bodyPr/>
        <a:lstStyle/>
        <a:p>
          <a:endParaRPr lang="en-US" noProof="0" dirty="0"/>
        </a:p>
      </dgm:t>
    </dgm:pt>
    <dgm:pt modelId="{EB2EBDAB-5C32-4149-B48B-8FFC83BA4FD6}">
      <dgm:prSet phldrT="[Texte]"/>
      <dgm:spPr/>
      <dgm:t>
        <a:bodyPr/>
        <a:lstStyle/>
        <a:p>
          <a:r>
            <a:rPr lang="en-US" noProof="0" dirty="0"/>
            <a:t>Processed Materials</a:t>
          </a:r>
        </a:p>
      </dgm:t>
    </dgm:pt>
    <dgm:pt modelId="{59D6B804-A208-4D15-8D23-734E543FB0E5}" type="parTrans" cxnId="{946EB154-5FFA-4C55-851F-D888B7F8CA93}">
      <dgm:prSet/>
      <dgm:spPr/>
      <dgm:t>
        <a:bodyPr/>
        <a:lstStyle/>
        <a:p>
          <a:endParaRPr lang="en-US" noProof="0" dirty="0"/>
        </a:p>
      </dgm:t>
    </dgm:pt>
    <dgm:pt modelId="{7EE6D72F-FA91-4447-AA40-B59322F703F9}" type="sibTrans" cxnId="{946EB154-5FFA-4C55-851F-D888B7F8CA93}">
      <dgm:prSet/>
      <dgm:spPr/>
      <dgm:t>
        <a:bodyPr/>
        <a:lstStyle/>
        <a:p>
          <a:endParaRPr lang="en-US" noProof="0" dirty="0"/>
        </a:p>
      </dgm:t>
    </dgm:pt>
    <dgm:pt modelId="{EB09D0CC-CBDC-4C3B-9171-EE1AD791368D}">
      <dgm:prSet phldrT="[Texte]"/>
      <dgm:spPr/>
      <dgm:t>
        <a:bodyPr/>
        <a:lstStyle/>
        <a:p>
          <a:r>
            <a:rPr lang="en-US" noProof="0" dirty="0"/>
            <a:t>Use</a:t>
          </a:r>
        </a:p>
      </dgm:t>
    </dgm:pt>
    <dgm:pt modelId="{A3237E69-EEFF-42FC-839E-3C5659F5E16C}" type="parTrans" cxnId="{2E71AC03-42A6-49EB-AF84-F4BB830158D8}">
      <dgm:prSet/>
      <dgm:spPr/>
      <dgm:t>
        <a:bodyPr/>
        <a:lstStyle/>
        <a:p>
          <a:endParaRPr lang="en-US" noProof="0" dirty="0"/>
        </a:p>
      </dgm:t>
    </dgm:pt>
    <dgm:pt modelId="{D46559C5-2D35-4186-83C2-475FD387D63C}" type="sibTrans" cxnId="{2E71AC03-42A6-49EB-AF84-F4BB830158D8}">
      <dgm:prSet/>
      <dgm:spPr/>
      <dgm:t>
        <a:bodyPr/>
        <a:lstStyle/>
        <a:p>
          <a:endParaRPr lang="en-US" noProof="0" dirty="0"/>
        </a:p>
      </dgm:t>
    </dgm:pt>
    <dgm:pt modelId="{8CDC2626-C1D1-4E43-B325-538CA297C74D}">
      <dgm:prSet/>
      <dgm:spPr/>
      <dgm:t>
        <a:bodyPr/>
        <a:lstStyle/>
        <a:p>
          <a:r>
            <a:rPr lang="en-US" noProof="0" dirty="0"/>
            <a:t>Subcomponent Production</a:t>
          </a:r>
        </a:p>
      </dgm:t>
    </dgm:pt>
    <dgm:pt modelId="{194B9D84-13B4-4606-898C-892C3B39228B}" type="parTrans" cxnId="{E6E9EF03-5DBE-4F94-B935-C63C94C712A8}">
      <dgm:prSet/>
      <dgm:spPr/>
      <dgm:t>
        <a:bodyPr/>
        <a:lstStyle/>
        <a:p>
          <a:endParaRPr lang="en-US" noProof="0" dirty="0"/>
        </a:p>
      </dgm:t>
    </dgm:pt>
    <dgm:pt modelId="{EE7639EF-C8B5-4356-AB59-C570CD86DF04}" type="sibTrans" cxnId="{E6E9EF03-5DBE-4F94-B935-C63C94C712A8}">
      <dgm:prSet/>
      <dgm:spPr/>
      <dgm:t>
        <a:bodyPr/>
        <a:lstStyle/>
        <a:p>
          <a:endParaRPr lang="en-US" noProof="0" dirty="0"/>
        </a:p>
      </dgm:t>
    </dgm:pt>
    <dgm:pt modelId="{4D9D2A77-036B-4FBE-A766-3641F3A6B00D}">
      <dgm:prSet/>
      <dgm:spPr/>
      <dgm:t>
        <a:bodyPr/>
        <a:lstStyle/>
        <a:p>
          <a:r>
            <a:rPr lang="en-US" noProof="0" dirty="0"/>
            <a:t>Component Production</a:t>
          </a:r>
        </a:p>
      </dgm:t>
    </dgm:pt>
    <dgm:pt modelId="{1B5BFB8D-0E06-404F-A9C8-B2A7769E638B}" type="parTrans" cxnId="{FFFF213D-CA59-49DF-B491-B74BD493BAC2}">
      <dgm:prSet/>
      <dgm:spPr/>
      <dgm:t>
        <a:bodyPr/>
        <a:lstStyle/>
        <a:p>
          <a:endParaRPr lang="en-US" noProof="0" dirty="0"/>
        </a:p>
      </dgm:t>
    </dgm:pt>
    <dgm:pt modelId="{29662BD0-E1F2-47D9-982F-F58632A9D7B8}" type="sibTrans" cxnId="{FFFF213D-CA59-49DF-B491-B74BD493BAC2}">
      <dgm:prSet/>
      <dgm:spPr/>
      <dgm:t>
        <a:bodyPr/>
        <a:lstStyle/>
        <a:p>
          <a:endParaRPr lang="en-US" noProof="0" dirty="0"/>
        </a:p>
      </dgm:t>
    </dgm:pt>
    <dgm:pt modelId="{C1FA3174-8DA4-403B-B144-73CCF44C39B8}">
      <dgm:prSet/>
      <dgm:spPr/>
      <dgm:t>
        <a:bodyPr/>
        <a:lstStyle/>
        <a:p>
          <a:r>
            <a:rPr lang="en-US" noProof="0" dirty="0"/>
            <a:t>Assembly</a:t>
          </a:r>
        </a:p>
      </dgm:t>
    </dgm:pt>
    <dgm:pt modelId="{13CE9A0A-8C6B-4170-BAE1-61E842BD1CDD}" type="parTrans" cxnId="{CB73B5F2-4FB6-4D15-97F6-D2490C0E540B}">
      <dgm:prSet/>
      <dgm:spPr/>
      <dgm:t>
        <a:bodyPr/>
        <a:lstStyle/>
        <a:p>
          <a:endParaRPr lang="en-US" noProof="0" dirty="0"/>
        </a:p>
      </dgm:t>
    </dgm:pt>
    <dgm:pt modelId="{736E6A4D-0B14-40D6-A2AA-E7620977C4CF}" type="sibTrans" cxnId="{CB73B5F2-4FB6-4D15-97F6-D2490C0E540B}">
      <dgm:prSet/>
      <dgm:spPr/>
      <dgm:t>
        <a:bodyPr/>
        <a:lstStyle/>
        <a:p>
          <a:endParaRPr lang="en-US" noProof="0" dirty="0"/>
        </a:p>
      </dgm:t>
    </dgm:pt>
    <dgm:pt modelId="{10BEE129-E73B-49E1-8990-B053262B05E1}">
      <dgm:prSet/>
      <dgm:spPr/>
      <dgm:t>
        <a:bodyPr/>
        <a:lstStyle/>
        <a:p>
          <a:r>
            <a:rPr lang="en-US" noProof="0" dirty="0"/>
            <a:t>Market placement</a:t>
          </a:r>
        </a:p>
      </dgm:t>
    </dgm:pt>
    <dgm:pt modelId="{675CB4D6-113E-4BBC-BAD6-2449CCD5B93B}" type="parTrans" cxnId="{02F66D47-462F-400D-AC64-F5DDA52E51E1}">
      <dgm:prSet/>
      <dgm:spPr/>
      <dgm:t>
        <a:bodyPr/>
        <a:lstStyle/>
        <a:p>
          <a:endParaRPr lang="en-US" noProof="0" dirty="0"/>
        </a:p>
      </dgm:t>
    </dgm:pt>
    <dgm:pt modelId="{4408CE8D-A8C3-42B2-B0EB-D653CC890AF6}" type="sibTrans" cxnId="{02F66D47-462F-400D-AC64-F5DDA52E51E1}">
      <dgm:prSet/>
      <dgm:spPr/>
      <dgm:t>
        <a:bodyPr/>
        <a:lstStyle/>
        <a:p>
          <a:endParaRPr lang="en-US" noProof="0" dirty="0"/>
        </a:p>
      </dgm:t>
    </dgm:pt>
    <dgm:pt modelId="{5F3AB1D2-D6EA-4436-A7B6-957045808CCC}">
      <dgm:prSet/>
      <dgm:spPr/>
      <dgm:t>
        <a:bodyPr/>
        <a:lstStyle/>
        <a:p>
          <a:r>
            <a:rPr lang="en-US" noProof="0" dirty="0"/>
            <a:t>Repair Remanufacture Recycle</a:t>
          </a:r>
        </a:p>
      </dgm:t>
    </dgm:pt>
    <dgm:pt modelId="{E852E778-111A-45C3-9D7E-977AB1E89FAA}" type="parTrans" cxnId="{34726D53-B281-4D6C-80DE-9BE23B4B3F91}">
      <dgm:prSet/>
      <dgm:spPr/>
      <dgm:t>
        <a:bodyPr/>
        <a:lstStyle/>
        <a:p>
          <a:endParaRPr lang="en-US" noProof="0" dirty="0"/>
        </a:p>
      </dgm:t>
    </dgm:pt>
    <dgm:pt modelId="{0B529699-68EA-4382-9D37-0357B23FC57C}" type="sibTrans" cxnId="{34726D53-B281-4D6C-80DE-9BE23B4B3F91}">
      <dgm:prSet/>
      <dgm:spPr/>
      <dgm:t>
        <a:bodyPr/>
        <a:lstStyle/>
        <a:p>
          <a:endParaRPr lang="en-US" noProof="0" dirty="0"/>
        </a:p>
      </dgm:t>
    </dgm:pt>
    <dgm:pt modelId="{1A94B00B-4A71-4A0F-BB22-13058F8E9117}" type="pres">
      <dgm:prSet presAssocID="{99D0FDDA-3458-4607-8DDE-40873421858F}" presName="Name0" presStyleCnt="0">
        <dgm:presLayoutVars>
          <dgm:dir/>
          <dgm:animLvl val="lvl"/>
          <dgm:resizeHandles val="exact"/>
        </dgm:presLayoutVars>
      </dgm:prSet>
      <dgm:spPr/>
    </dgm:pt>
    <dgm:pt modelId="{EB913C56-8F77-4257-8E5A-24E6F621780D}" type="pres">
      <dgm:prSet presAssocID="{764B64EB-8EBA-453E-9B04-1F709638AC23}" presName="parTxOnly" presStyleLbl="node1" presStyleIdx="0" presStyleCnt="8">
        <dgm:presLayoutVars>
          <dgm:chMax val="0"/>
          <dgm:chPref val="0"/>
          <dgm:bulletEnabled val="1"/>
        </dgm:presLayoutVars>
      </dgm:prSet>
      <dgm:spPr/>
    </dgm:pt>
    <dgm:pt modelId="{032C25F1-6131-4AF4-B297-3DBD3C20BC78}" type="pres">
      <dgm:prSet presAssocID="{9AB609B9-69B9-4406-BE5C-AB9195079408}" presName="parTxOnlySpace" presStyleCnt="0"/>
      <dgm:spPr/>
    </dgm:pt>
    <dgm:pt modelId="{98080574-B7DA-4D18-B438-38E057B00776}" type="pres">
      <dgm:prSet presAssocID="{EB2EBDAB-5C32-4149-B48B-8FFC83BA4FD6}" presName="parTxOnly" presStyleLbl="node1" presStyleIdx="1" presStyleCnt="8">
        <dgm:presLayoutVars>
          <dgm:chMax val="0"/>
          <dgm:chPref val="0"/>
          <dgm:bulletEnabled val="1"/>
        </dgm:presLayoutVars>
      </dgm:prSet>
      <dgm:spPr/>
    </dgm:pt>
    <dgm:pt modelId="{0354B073-56DB-4556-B7BF-88BA7C957A80}" type="pres">
      <dgm:prSet presAssocID="{7EE6D72F-FA91-4447-AA40-B59322F703F9}" presName="parTxOnlySpace" presStyleCnt="0"/>
      <dgm:spPr/>
    </dgm:pt>
    <dgm:pt modelId="{1E7EAEE0-97F6-412F-AEFB-009118E9E3C3}" type="pres">
      <dgm:prSet presAssocID="{8CDC2626-C1D1-4E43-B325-538CA297C74D}" presName="parTxOnly" presStyleLbl="node1" presStyleIdx="2" presStyleCnt="8">
        <dgm:presLayoutVars>
          <dgm:chMax val="0"/>
          <dgm:chPref val="0"/>
          <dgm:bulletEnabled val="1"/>
        </dgm:presLayoutVars>
      </dgm:prSet>
      <dgm:spPr/>
    </dgm:pt>
    <dgm:pt modelId="{AA7DC5AE-446D-4A1B-8FAF-D8648CA1586C}" type="pres">
      <dgm:prSet presAssocID="{EE7639EF-C8B5-4356-AB59-C570CD86DF04}" presName="parTxOnlySpace" presStyleCnt="0"/>
      <dgm:spPr/>
    </dgm:pt>
    <dgm:pt modelId="{19B0CB39-BA8F-486B-B442-A2BF60F8A548}" type="pres">
      <dgm:prSet presAssocID="{4D9D2A77-036B-4FBE-A766-3641F3A6B00D}" presName="parTxOnly" presStyleLbl="node1" presStyleIdx="3" presStyleCnt="8">
        <dgm:presLayoutVars>
          <dgm:chMax val="0"/>
          <dgm:chPref val="0"/>
          <dgm:bulletEnabled val="1"/>
        </dgm:presLayoutVars>
      </dgm:prSet>
      <dgm:spPr/>
    </dgm:pt>
    <dgm:pt modelId="{70AF007D-8D97-4613-BB1F-245985686693}" type="pres">
      <dgm:prSet presAssocID="{29662BD0-E1F2-47D9-982F-F58632A9D7B8}" presName="parTxOnlySpace" presStyleCnt="0"/>
      <dgm:spPr/>
    </dgm:pt>
    <dgm:pt modelId="{B7BB6226-5985-4B93-A952-0E4D3C6B4624}" type="pres">
      <dgm:prSet presAssocID="{C1FA3174-8DA4-403B-B144-73CCF44C39B8}" presName="parTxOnly" presStyleLbl="node1" presStyleIdx="4" presStyleCnt="8" custLinFactNeighborX="-15134">
        <dgm:presLayoutVars>
          <dgm:chMax val="0"/>
          <dgm:chPref val="0"/>
          <dgm:bulletEnabled val="1"/>
        </dgm:presLayoutVars>
      </dgm:prSet>
      <dgm:spPr/>
    </dgm:pt>
    <dgm:pt modelId="{BFA933AF-F41E-4674-B616-DB079472525E}" type="pres">
      <dgm:prSet presAssocID="{736E6A4D-0B14-40D6-A2AA-E7620977C4CF}" presName="parTxOnlySpace" presStyleCnt="0"/>
      <dgm:spPr/>
    </dgm:pt>
    <dgm:pt modelId="{B1B6EEB9-EF4B-489A-B902-74F841A36E0C}" type="pres">
      <dgm:prSet presAssocID="{10BEE129-E73B-49E1-8990-B053262B05E1}" presName="parTxOnly" presStyleLbl="node1" presStyleIdx="5" presStyleCnt="8">
        <dgm:presLayoutVars>
          <dgm:chMax val="0"/>
          <dgm:chPref val="0"/>
          <dgm:bulletEnabled val="1"/>
        </dgm:presLayoutVars>
      </dgm:prSet>
      <dgm:spPr/>
    </dgm:pt>
    <dgm:pt modelId="{44EB4046-6E83-40ED-9F06-75667EA7CD12}" type="pres">
      <dgm:prSet presAssocID="{4408CE8D-A8C3-42B2-B0EB-D653CC890AF6}" presName="parTxOnlySpace" presStyleCnt="0"/>
      <dgm:spPr/>
    </dgm:pt>
    <dgm:pt modelId="{7F9F6151-82B0-40F7-A93D-8CA56E8D6331}" type="pres">
      <dgm:prSet presAssocID="{EB09D0CC-CBDC-4C3B-9171-EE1AD791368D}" presName="parTxOnly" presStyleLbl="node1" presStyleIdx="6" presStyleCnt="8">
        <dgm:presLayoutVars>
          <dgm:chMax val="0"/>
          <dgm:chPref val="0"/>
          <dgm:bulletEnabled val="1"/>
        </dgm:presLayoutVars>
      </dgm:prSet>
      <dgm:spPr/>
    </dgm:pt>
    <dgm:pt modelId="{99B0D25D-5C02-4AF0-9369-85DF0CC2B5D8}" type="pres">
      <dgm:prSet presAssocID="{D46559C5-2D35-4186-83C2-475FD387D63C}" presName="parTxOnlySpace" presStyleCnt="0"/>
      <dgm:spPr/>
    </dgm:pt>
    <dgm:pt modelId="{0D444EFD-A643-44BF-9EB9-174AE71BA57C}" type="pres">
      <dgm:prSet presAssocID="{5F3AB1D2-D6EA-4436-A7B6-957045808CCC}" presName="parTxOnly" presStyleLbl="node1" presStyleIdx="7" presStyleCnt="8">
        <dgm:presLayoutVars>
          <dgm:chMax val="0"/>
          <dgm:chPref val="0"/>
          <dgm:bulletEnabled val="1"/>
        </dgm:presLayoutVars>
      </dgm:prSet>
      <dgm:spPr/>
    </dgm:pt>
  </dgm:ptLst>
  <dgm:cxnLst>
    <dgm:cxn modelId="{2E71AC03-42A6-49EB-AF84-F4BB830158D8}" srcId="{99D0FDDA-3458-4607-8DDE-40873421858F}" destId="{EB09D0CC-CBDC-4C3B-9171-EE1AD791368D}" srcOrd="6" destOrd="0" parTransId="{A3237E69-EEFF-42FC-839E-3C5659F5E16C}" sibTransId="{D46559C5-2D35-4186-83C2-475FD387D63C}"/>
    <dgm:cxn modelId="{E6E9EF03-5DBE-4F94-B935-C63C94C712A8}" srcId="{99D0FDDA-3458-4607-8DDE-40873421858F}" destId="{8CDC2626-C1D1-4E43-B325-538CA297C74D}" srcOrd="2" destOrd="0" parTransId="{194B9D84-13B4-4606-898C-892C3B39228B}" sibTransId="{EE7639EF-C8B5-4356-AB59-C570CD86DF04}"/>
    <dgm:cxn modelId="{786BA60B-CDC1-4AB3-93FA-0AD805D26BA4}" type="presOf" srcId="{4D9D2A77-036B-4FBE-A766-3641F3A6B00D}" destId="{19B0CB39-BA8F-486B-B442-A2BF60F8A548}" srcOrd="0" destOrd="0" presId="urn:microsoft.com/office/officeart/2005/8/layout/chevron1"/>
    <dgm:cxn modelId="{B371FA1F-1FBB-44A8-9221-4D6A8562B839}" type="presOf" srcId="{8CDC2626-C1D1-4E43-B325-538CA297C74D}" destId="{1E7EAEE0-97F6-412F-AEFB-009118E9E3C3}" srcOrd="0" destOrd="0" presId="urn:microsoft.com/office/officeart/2005/8/layout/chevron1"/>
    <dgm:cxn modelId="{FFFF213D-CA59-49DF-B491-B74BD493BAC2}" srcId="{99D0FDDA-3458-4607-8DDE-40873421858F}" destId="{4D9D2A77-036B-4FBE-A766-3641F3A6B00D}" srcOrd="3" destOrd="0" parTransId="{1B5BFB8D-0E06-404F-A9C8-B2A7769E638B}" sibTransId="{29662BD0-E1F2-47D9-982F-F58632A9D7B8}"/>
    <dgm:cxn modelId="{02F66D47-462F-400D-AC64-F5DDA52E51E1}" srcId="{99D0FDDA-3458-4607-8DDE-40873421858F}" destId="{10BEE129-E73B-49E1-8990-B053262B05E1}" srcOrd="5" destOrd="0" parTransId="{675CB4D6-113E-4BBC-BAD6-2449CCD5B93B}" sibTransId="{4408CE8D-A8C3-42B2-B0EB-D653CC890AF6}"/>
    <dgm:cxn modelId="{64EAA450-58F9-44FB-941B-E39BBD191140}" type="presOf" srcId="{EB09D0CC-CBDC-4C3B-9171-EE1AD791368D}" destId="{7F9F6151-82B0-40F7-A93D-8CA56E8D6331}" srcOrd="0" destOrd="0" presId="urn:microsoft.com/office/officeart/2005/8/layout/chevron1"/>
    <dgm:cxn modelId="{34726D53-B281-4D6C-80DE-9BE23B4B3F91}" srcId="{99D0FDDA-3458-4607-8DDE-40873421858F}" destId="{5F3AB1D2-D6EA-4436-A7B6-957045808CCC}" srcOrd="7" destOrd="0" parTransId="{E852E778-111A-45C3-9D7E-977AB1E89FAA}" sibTransId="{0B529699-68EA-4382-9D37-0357B23FC57C}"/>
    <dgm:cxn modelId="{946EB154-5FFA-4C55-851F-D888B7F8CA93}" srcId="{99D0FDDA-3458-4607-8DDE-40873421858F}" destId="{EB2EBDAB-5C32-4149-B48B-8FFC83BA4FD6}" srcOrd="1" destOrd="0" parTransId="{59D6B804-A208-4D15-8D23-734E543FB0E5}" sibTransId="{7EE6D72F-FA91-4447-AA40-B59322F703F9}"/>
    <dgm:cxn modelId="{A3351275-0677-4BA6-9A85-458FB423C23A}" type="presOf" srcId="{C1FA3174-8DA4-403B-B144-73CCF44C39B8}" destId="{B7BB6226-5985-4B93-A952-0E4D3C6B4624}" srcOrd="0" destOrd="0" presId="urn:microsoft.com/office/officeart/2005/8/layout/chevron1"/>
    <dgm:cxn modelId="{6FCA5299-E395-4C2B-9AEA-FE54A66ED692}" type="presOf" srcId="{764B64EB-8EBA-453E-9B04-1F709638AC23}" destId="{EB913C56-8F77-4257-8E5A-24E6F621780D}" srcOrd="0" destOrd="0" presId="urn:microsoft.com/office/officeart/2005/8/layout/chevron1"/>
    <dgm:cxn modelId="{5CD8509D-6F6B-4068-A661-9231BD491256}" srcId="{99D0FDDA-3458-4607-8DDE-40873421858F}" destId="{764B64EB-8EBA-453E-9B04-1F709638AC23}" srcOrd="0" destOrd="0" parTransId="{267AB65D-9B54-4F7C-97DC-A8A6B616641D}" sibTransId="{9AB609B9-69B9-4406-BE5C-AB9195079408}"/>
    <dgm:cxn modelId="{251B569D-34EE-4C3C-B0F3-07E88720DAA7}" type="presOf" srcId="{10BEE129-E73B-49E1-8990-B053262B05E1}" destId="{B1B6EEB9-EF4B-489A-B902-74F841A36E0C}" srcOrd="0" destOrd="0" presId="urn:microsoft.com/office/officeart/2005/8/layout/chevron1"/>
    <dgm:cxn modelId="{5CBABBA0-A96F-4976-8705-9CDFE0F8C4CC}" type="presOf" srcId="{99D0FDDA-3458-4607-8DDE-40873421858F}" destId="{1A94B00B-4A71-4A0F-BB22-13058F8E9117}" srcOrd="0" destOrd="0" presId="urn:microsoft.com/office/officeart/2005/8/layout/chevron1"/>
    <dgm:cxn modelId="{E8A3A5CC-895F-496C-A63C-CBDB89291E63}" type="presOf" srcId="{EB2EBDAB-5C32-4149-B48B-8FFC83BA4FD6}" destId="{98080574-B7DA-4D18-B438-38E057B00776}" srcOrd="0" destOrd="0" presId="urn:microsoft.com/office/officeart/2005/8/layout/chevron1"/>
    <dgm:cxn modelId="{30C1C3E7-C1FC-4E07-9573-6CE17E43DD91}" type="presOf" srcId="{5F3AB1D2-D6EA-4436-A7B6-957045808CCC}" destId="{0D444EFD-A643-44BF-9EB9-174AE71BA57C}" srcOrd="0" destOrd="0" presId="urn:microsoft.com/office/officeart/2005/8/layout/chevron1"/>
    <dgm:cxn modelId="{CB73B5F2-4FB6-4D15-97F6-D2490C0E540B}" srcId="{99D0FDDA-3458-4607-8DDE-40873421858F}" destId="{C1FA3174-8DA4-403B-B144-73CCF44C39B8}" srcOrd="4" destOrd="0" parTransId="{13CE9A0A-8C6B-4170-BAE1-61E842BD1CDD}" sibTransId="{736E6A4D-0B14-40D6-A2AA-E7620977C4CF}"/>
    <dgm:cxn modelId="{C8DA59BE-1236-440A-A78E-C82F794F56CC}" type="presParOf" srcId="{1A94B00B-4A71-4A0F-BB22-13058F8E9117}" destId="{EB913C56-8F77-4257-8E5A-24E6F621780D}" srcOrd="0" destOrd="0" presId="urn:microsoft.com/office/officeart/2005/8/layout/chevron1"/>
    <dgm:cxn modelId="{05F6E9BF-3615-49D1-82CE-E51D86A2E877}" type="presParOf" srcId="{1A94B00B-4A71-4A0F-BB22-13058F8E9117}" destId="{032C25F1-6131-4AF4-B297-3DBD3C20BC78}" srcOrd="1" destOrd="0" presId="urn:microsoft.com/office/officeart/2005/8/layout/chevron1"/>
    <dgm:cxn modelId="{8727F9AF-CBC8-4D2C-B9BF-BD34CCAF56D2}" type="presParOf" srcId="{1A94B00B-4A71-4A0F-BB22-13058F8E9117}" destId="{98080574-B7DA-4D18-B438-38E057B00776}" srcOrd="2" destOrd="0" presId="urn:microsoft.com/office/officeart/2005/8/layout/chevron1"/>
    <dgm:cxn modelId="{DD662D73-A74E-49EF-8AAC-47DC3B2AF47A}" type="presParOf" srcId="{1A94B00B-4A71-4A0F-BB22-13058F8E9117}" destId="{0354B073-56DB-4556-B7BF-88BA7C957A80}" srcOrd="3" destOrd="0" presId="urn:microsoft.com/office/officeart/2005/8/layout/chevron1"/>
    <dgm:cxn modelId="{95945571-38E2-46FC-8BE9-9C8B89048133}" type="presParOf" srcId="{1A94B00B-4A71-4A0F-BB22-13058F8E9117}" destId="{1E7EAEE0-97F6-412F-AEFB-009118E9E3C3}" srcOrd="4" destOrd="0" presId="urn:microsoft.com/office/officeart/2005/8/layout/chevron1"/>
    <dgm:cxn modelId="{F3861EA3-3C4C-40AD-B370-A260B19E6E5F}" type="presParOf" srcId="{1A94B00B-4A71-4A0F-BB22-13058F8E9117}" destId="{AA7DC5AE-446D-4A1B-8FAF-D8648CA1586C}" srcOrd="5" destOrd="0" presId="urn:microsoft.com/office/officeart/2005/8/layout/chevron1"/>
    <dgm:cxn modelId="{EA0A8C89-E351-467E-9B41-17D6741DAD98}" type="presParOf" srcId="{1A94B00B-4A71-4A0F-BB22-13058F8E9117}" destId="{19B0CB39-BA8F-486B-B442-A2BF60F8A548}" srcOrd="6" destOrd="0" presId="urn:microsoft.com/office/officeart/2005/8/layout/chevron1"/>
    <dgm:cxn modelId="{B49DB7FF-14C2-4F08-99EA-72C7ACB0A8CA}" type="presParOf" srcId="{1A94B00B-4A71-4A0F-BB22-13058F8E9117}" destId="{70AF007D-8D97-4613-BB1F-245985686693}" srcOrd="7" destOrd="0" presId="urn:microsoft.com/office/officeart/2005/8/layout/chevron1"/>
    <dgm:cxn modelId="{C83DAC22-6D1A-4EDF-A764-236FCB8FB1D6}" type="presParOf" srcId="{1A94B00B-4A71-4A0F-BB22-13058F8E9117}" destId="{B7BB6226-5985-4B93-A952-0E4D3C6B4624}" srcOrd="8" destOrd="0" presId="urn:microsoft.com/office/officeart/2005/8/layout/chevron1"/>
    <dgm:cxn modelId="{981F78F7-F922-4FB0-8B64-4A092D027926}" type="presParOf" srcId="{1A94B00B-4A71-4A0F-BB22-13058F8E9117}" destId="{BFA933AF-F41E-4674-B616-DB079472525E}" srcOrd="9" destOrd="0" presId="urn:microsoft.com/office/officeart/2005/8/layout/chevron1"/>
    <dgm:cxn modelId="{F63D8845-6D27-4857-902E-43A0EBB5DFA2}" type="presParOf" srcId="{1A94B00B-4A71-4A0F-BB22-13058F8E9117}" destId="{B1B6EEB9-EF4B-489A-B902-74F841A36E0C}" srcOrd="10" destOrd="0" presId="urn:microsoft.com/office/officeart/2005/8/layout/chevron1"/>
    <dgm:cxn modelId="{E48C1FEC-ADEB-4DCA-97A7-D6BCA96B8149}" type="presParOf" srcId="{1A94B00B-4A71-4A0F-BB22-13058F8E9117}" destId="{44EB4046-6E83-40ED-9F06-75667EA7CD12}" srcOrd="11" destOrd="0" presId="urn:microsoft.com/office/officeart/2005/8/layout/chevron1"/>
    <dgm:cxn modelId="{0D5D4A2C-6E54-46A8-8645-8685ACCA7258}" type="presParOf" srcId="{1A94B00B-4A71-4A0F-BB22-13058F8E9117}" destId="{7F9F6151-82B0-40F7-A93D-8CA56E8D6331}" srcOrd="12" destOrd="0" presId="urn:microsoft.com/office/officeart/2005/8/layout/chevron1"/>
    <dgm:cxn modelId="{E72FC308-10C9-4313-AA52-888CAFB82D28}" type="presParOf" srcId="{1A94B00B-4A71-4A0F-BB22-13058F8E9117}" destId="{99B0D25D-5C02-4AF0-9369-85DF0CC2B5D8}" srcOrd="13" destOrd="0" presId="urn:microsoft.com/office/officeart/2005/8/layout/chevron1"/>
    <dgm:cxn modelId="{54524C7A-BDD7-4AE3-BD1A-49DB8DB85048}" type="presParOf" srcId="{1A94B00B-4A71-4A0F-BB22-13058F8E9117}" destId="{0D444EFD-A643-44BF-9EB9-174AE71BA57C}" srcOrd="1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13C56-8F77-4257-8E5A-24E6F621780D}">
      <dsp:nvSpPr>
        <dsp:cNvPr id="0" name=""/>
        <dsp:cNvSpPr/>
      </dsp:nvSpPr>
      <dsp:spPr>
        <a:xfrm>
          <a:off x="884"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Raw Materials</a:t>
          </a:r>
        </a:p>
      </dsp:txBody>
      <dsp:txXfrm>
        <a:off x="284383" y="419291"/>
        <a:ext cx="850496" cy="566997"/>
      </dsp:txXfrm>
    </dsp:sp>
    <dsp:sp modelId="{98080574-B7DA-4D18-B438-38E057B00776}">
      <dsp:nvSpPr>
        <dsp:cNvPr id="0" name=""/>
        <dsp:cNvSpPr/>
      </dsp:nvSpPr>
      <dsp:spPr>
        <a:xfrm>
          <a:off x="1276628"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Processed Materials</a:t>
          </a:r>
        </a:p>
      </dsp:txBody>
      <dsp:txXfrm>
        <a:off x="1560127" y="419291"/>
        <a:ext cx="850496" cy="566997"/>
      </dsp:txXfrm>
    </dsp:sp>
    <dsp:sp modelId="{1E7EAEE0-97F6-412F-AEFB-009118E9E3C3}">
      <dsp:nvSpPr>
        <dsp:cNvPr id="0" name=""/>
        <dsp:cNvSpPr/>
      </dsp:nvSpPr>
      <dsp:spPr>
        <a:xfrm>
          <a:off x="2552372"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Subcomponent Production</a:t>
          </a:r>
        </a:p>
      </dsp:txBody>
      <dsp:txXfrm>
        <a:off x="2835871" y="419291"/>
        <a:ext cx="850496" cy="566997"/>
      </dsp:txXfrm>
    </dsp:sp>
    <dsp:sp modelId="{19B0CB39-BA8F-486B-B442-A2BF60F8A548}">
      <dsp:nvSpPr>
        <dsp:cNvPr id="0" name=""/>
        <dsp:cNvSpPr/>
      </dsp:nvSpPr>
      <dsp:spPr>
        <a:xfrm>
          <a:off x="3828116"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Component Production</a:t>
          </a:r>
        </a:p>
      </dsp:txBody>
      <dsp:txXfrm>
        <a:off x="4111615" y="419291"/>
        <a:ext cx="850496" cy="566997"/>
      </dsp:txXfrm>
    </dsp:sp>
    <dsp:sp modelId="{B7BB6226-5985-4B93-A952-0E4D3C6B4624}">
      <dsp:nvSpPr>
        <dsp:cNvPr id="0" name=""/>
        <dsp:cNvSpPr/>
      </dsp:nvSpPr>
      <dsp:spPr>
        <a:xfrm>
          <a:off x="5082408"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Assembly</a:t>
          </a:r>
        </a:p>
      </dsp:txBody>
      <dsp:txXfrm>
        <a:off x="5365907" y="419291"/>
        <a:ext cx="850496" cy="566997"/>
      </dsp:txXfrm>
    </dsp:sp>
    <dsp:sp modelId="{B1B6EEB9-EF4B-489A-B902-74F841A36E0C}">
      <dsp:nvSpPr>
        <dsp:cNvPr id="0" name=""/>
        <dsp:cNvSpPr/>
      </dsp:nvSpPr>
      <dsp:spPr>
        <a:xfrm>
          <a:off x="6379604"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Market placement</a:t>
          </a:r>
        </a:p>
      </dsp:txBody>
      <dsp:txXfrm>
        <a:off x="6663103" y="419291"/>
        <a:ext cx="850496" cy="566997"/>
      </dsp:txXfrm>
    </dsp:sp>
    <dsp:sp modelId="{7F9F6151-82B0-40F7-A93D-8CA56E8D6331}">
      <dsp:nvSpPr>
        <dsp:cNvPr id="0" name=""/>
        <dsp:cNvSpPr/>
      </dsp:nvSpPr>
      <dsp:spPr>
        <a:xfrm>
          <a:off x="7655349"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Use</a:t>
          </a:r>
        </a:p>
      </dsp:txBody>
      <dsp:txXfrm>
        <a:off x="7938848" y="419291"/>
        <a:ext cx="850496" cy="566997"/>
      </dsp:txXfrm>
    </dsp:sp>
    <dsp:sp modelId="{0D444EFD-A643-44BF-9EB9-174AE71BA57C}">
      <dsp:nvSpPr>
        <dsp:cNvPr id="0" name=""/>
        <dsp:cNvSpPr/>
      </dsp:nvSpPr>
      <dsp:spPr>
        <a:xfrm>
          <a:off x="8931093" y="419291"/>
          <a:ext cx="1417493" cy="566997"/>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noProof="0" dirty="0"/>
            <a:t>Repair Remanufacture Recycle</a:t>
          </a:r>
        </a:p>
      </dsp:txBody>
      <dsp:txXfrm>
        <a:off x="9214592" y="419291"/>
        <a:ext cx="850496" cy="56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47FDE8E-C9EA-4A43-8789-DFF19C510078}" type="datetimeFigureOut">
              <a:rPr lang="en-US" smtClean="0"/>
              <a:t>1/29/25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56F99-1514-4F4B-89CD-D1870C008194}" type="slidenum">
              <a:rPr lang="en-US" smtClean="0"/>
              <a:t>‹#›</a:t>
            </a:fld>
            <a:endParaRPr lang="en-US"/>
          </a:p>
        </p:txBody>
      </p:sp>
    </p:spTree>
    <p:extLst>
      <p:ext uri="{BB962C8B-B14F-4D97-AF65-F5344CB8AC3E}">
        <p14:creationId xmlns:p14="http://schemas.microsoft.com/office/powerpoint/2010/main" val="571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E2EED-82C5-40E8-A76F-B335047C07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310530-2FC0-8822-29D1-3ADFC861B2C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D456094-38E1-3A3C-D3CC-EF9E4A924AF4}"/>
              </a:ext>
            </a:extLst>
          </p:cNvPr>
          <p:cNvSpPr>
            <a:spLocks noGrp="1"/>
          </p:cNvSpPr>
          <p:nvPr>
            <p:ph type="body" idx="1"/>
          </p:nvPr>
        </p:nvSpPr>
        <p:spPr/>
        <p:txBody>
          <a:bodyPr/>
          <a:lstStyle/>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a:extLst>
              <a:ext uri="{FF2B5EF4-FFF2-40B4-BE49-F238E27FC236}">
                <a16:creationId xmlns:a16="http://schemas.microsoft.com/office/drawing/2014/main" id="{7C6ECCF4-DAA3-82D1-31C0-4F4C240EA3BF}"/>
              </a:ext>
            </a:extLst>
          </p:cNvPr>
          <p:cNvSpPr>
            <a:spLocks noGrp="1"/>
          </p:cNvSpPr>
          <p:nvPr>
            <p:ph type="sldNum" sz="quarter" idx="5"/>
          </p:nvPr>
        </p:nvSpPr>
        <p:spPr/>
        <p:txBody>
          <a:bodyPr/>
          <a:lstStyle/>
          <a:p>
            <a:fld id="{89734552-1ECE-3F4E-885C-0196F83BD32B}" type="slidenum">
              <a:rPr lang="en-AU" smtClean="0"/>
              <a:t>1</a:t>
            </a:fld>
            <a:endParaRPr lang="en-AU"/>
          </a:p>
        </p:txBody>
      </p:sp>
    </p:spTree>
    <p:extLst>
      <p:ext uri="{BB962C8B-B14F-4D97-AF65-F5344CB8AC3E}">
        <p14:creationId xmlns:p14="http://schemas.microsoft.com/office/powerpoint/2010/main" val="2901262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3</a:t>
            </a:fld>
            <a:endParaRPr lang="en-AU"/>
          </a:p>
        </p:txBody>
      </p:sp>
    </p:spTree>
    <p:extLst>
      <p:ext uri="{BB962C8B-B14F-4D97-AF65-F5344CB8AC3E}">
        <p14:creationId xmlns:p14="http://schemas.microsoft.com/office/powerpoint/2010/main" val="2893096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37FA0-7DE6-6014-3630-AC526CD78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B7B446-2867-AE0E-3920-08EB7C6D224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808B37-0CCA-CC19-C953-7B5BA474C307}"/>
              </a:ext>
            </a:extLst>
          </p:cNvPr>
          <p:cNvSpPr>
            <a:spLocks noGrp="1"/>
          </p:cNvSpPr>
          <p:nvPr>
            <p:ph type="body" idx="1"/>
          </p:nvPr>
        </p:nvSpPr>
        <p:spPr/>
        <p:txBody>
          <a:bodyPr/>
          <a:lstStyle/>
          <a:p>
            <a:r>
              <a:rPr lang="en-AU" dirty="0"/>
              <a:t>The more observant of you may have noticed that this presentation didn’t address the complexity of standards question nor the confidentiality vs transparency question.  Not because we don’t have answers but because I want to keep these short.  Lookout for the next ones that will have more details on how rec 49 solves these challenges.</a:t>
            </a:r>
          </a:p>
        </p:txBody>
      </p:sp>
      <p:sp>
        <p:nvSpPr>
          <p:cNvPr id="4" name="Slide Number Placeholder 3">
            <a:extLst>
              <a:ext uri="{FF2B5EF4-FFF2-40B4-BE49-F238E27FC236}">
                <a16:creationId xmlns:a16="http://schemas.microsoft.com/office/drawing/2014/main" id="{80FD3136-07AE-F390-F21B-BC0A306F375C}"/>
              </a:ext>
            </a:extLst>
          </p:cNvPr>
          <p:cNvSpPr>
            <a:spLocks noGrp="1"/>
          </p:cNvSpPr>
          <p:nvPr>
            <p:ph type="sldNum" sz="quarter" idx="5"/>
          </p:nvPr>
        </p:nvSpPr>
        <p:spPr/>
        <p:txBody>
          <a:bodyPr/>
          <a:lstStyle/>
          <a:p>
            <a:fld id="{89734552-1ECE-3F4E-885C-0196F83BD32B}" type="slidenum">
              <a:rPr lang="en-AU" smtClean="0"/>
              <a:t>4</a:t>
            </a:fld>
            <a:endParaRPr lang="en-AU"/>
          </a:p>
        </p:txBody>
      </p:sp>
    </p:spTree>
    <p:extLst>
      <p:ext uri="{BB962C8B-B14F-4D97-AF65-F5344CB8AC3E}">
        <p14:creationId xmlns:p14="http://schemas.microsoft.com/office/powerpoint/2010/main" val="1315300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5</a:t>
            </a:fld>
            <a:endParaRPr lang="en-AU"/>
          </a:p>
        </p:txBody>
      </p:sp>
    </p:spTree>
    <p:extLst>
      <p:ext uri="{BB962C8B-B14F-4D97-AF65-F5344CB8AC3E}">
        <p14:creationId xmlns:p14="http://schemas.microsoft.com/office/powerpoint/2010/main" val="161050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7</a:t>
            </a:fld>
            <a:endParaRPr lang="en-AU"/>
          </a:p>
        </p:txBody>
      </p:sp>
    </p:spTree>
    <p:extLst>
      <p:ext uri="{BB962C8B-B14F-4D97-AF65-F5344CB8AC3E}">
        <p14:creationId xmlns:p14="http://schemas.microsoft.com/office/powerpoint/2010/main" val="3139089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It’s a staged implementation.  Pause, Pivot, or Proceed after each stage.  </a:t>
            </a:r>
          </a:p>
        </p:txBody>
      </p:sp>
      <p:sp>
        <p:nvSpPr>
          <p:cNvPr id="4" name="Slide Number Placeholder 3"/>
          <p:cNvSpPr>
            <a:spLocks noGrp="1"/>
          </p:cNvSpPr>
          <p:nvPr>
            <p:ph type="sldNum" sz="quarter" idx="5"/>
          </p:nvPr>
        </p:nvSpPr>
        <p:spPr/>
        <p:txBody>
          <a:bodyPr/>
          <a:lstStyle/>
          <a:p>
            <a:fld id="{8F856F99-1514-4F4B-89CD-D1870C008194}" type="slidenum">
              <a:rPr lang="en-US" smtClean="0"/>
              <a:t>8</a:t>
            </a:fld>
            <a:endParaRPr lang="en-US"/>
          </a:p>
        </p:txBody>
      </p:sp>
    </p:spTree>
    <p:extLst>
      <p:ext uri="{BB962C8B-B14F-4D97-AF65-F5344CB8AC3E}">
        <p14:creationId xmlns:p14="http://schemas.microsoft.com/office/powerpoint/2010/main" val="403927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9</a:t>
            </a:fld>
            <a:endParaRPr lang="en-AU"/>
          </a:p>
        </p:txBody>
      </p:sp>
    </p:spTree>
    <p:extLst>
      <p:ext uri="{BB962C8B-B14F-4D97-AF65-F5344CB8AC3E}">
        <p14:creationId xmlns:p14="http://schemas.microsoft.com/office/powerpoint/2010/main" val="3953333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10</a:t>
            </a:fld>
            <a:endParaRPr lang="en-AU"/>
          </a:p>
        </p:txBody>
      </p:sp>
    </p:spTree>
    <p:extLst>
      <p:ext uri="{BB962C8B-B14F-4D97-AF65-F5344CB8AC3E}">
        <p14:creationId xmlns:p14="http://schemas.microsoft.com/office/powerpoint/2010/main" val="4236708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DBF160B-3A44-4C3B-BCEA-BD19AB6803E9}" type="datetime1">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t>‹#›</a:t>
            </a:fld>
            <a:endParaRPr lang="en-US"/>
          </a:p>
        </p:txBody>
      </p:sp>
      <p:grpSp>
        <p:nvGrpSpPr>
          <p:cNvPr id="7" name="Group 6">
            <a:extLst>
              <a:ext uri="{FF2B5EF4-FFF2-40B4-BE49-F238E27FC236}">
                <a16:creationId xmlns:a16="http://schemas.microsoft.com/office/drawing/2014/main" id="{5BA4A9B5-7A37-EB74-653F-000671432CFE}"/>
              </a:ext>
            </a:extLst>
          </p:cNvPr>
          <p:cNvGrpSpPr/>
          <p:nvPr userDrawn="1"/>
        </p:nvGrpSpPr>
        <p:grpSpPr>
          <a:xfrm>
            <a:off x="7841743" y="193893"/>
            <a:ext cx="4110378" cy="6665283"/>
            <a:chOff x="6371416" y="193892"/>
            <a:chExt cx="3339682" cy="6665283"/>
          </a:xfrm>
        </p:grpSpPr>
        <p:pic>
          <p:nvPicPr>
            <p:cNvPr id="8" name="Picture 7">
              <a:extLst>
                <a:ext uri="{FF2B5EF4-FFF2-40B4-BE49-F238E27FC236}">
                  <a16:creationId xmlns:a16="http://schemas.microsoft.com/office/drawing/2014/main" id="{47468F0F-755F-76A9-F7CF-B730EAC5DC61}"/>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259247" y="193892"/>
              <a:ext cx="1564020" cy="3695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B16796D-9429-3C0B-65EB-AA13A0EE84A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71416" y="636953"/>
              <a:ext cx="3339682" cy="6222222"/>
            </a:xfrm>
            <a:prstGeom prst="rect">
              <a:avLst/>
            </a:prstGeom>
          </p:spPr>
        </p:pic>
      </p:grpSp>
      <p:sp>
        <p:nvSpPr>
          <p:cNvPr id="10" name="Rectangle 9">
            <a:extLst>
              <a:ext uri="{FF2B5EF4-FFF2-40B4-BE49-F238E27FC236}">
                <a16:creationId xmlns:a16="http://schemas.microsoft.com/office/drawing/2014/main" id="{19A46A2A-D903-03FB-8396-8121CD2210D0}"/>
              </a:ext>
            </a:extLst>
          </p:cNvPr>
          <p:cNvSpPr/>
          <p:nvPr userDrawn="1"/>
        </p:nvSpPr>
        <p:spPr>
          <a:xfrm>
            <a:off x="0" y="0"/>
            <a:ext cx="38264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3148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41029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08821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1989"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064"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1" y="6356353"/>
            <a:ext cx="2743200" cy="365125"/>
          </a:xfrm>
          <a:prstGeom prst="rect">
            <a:avLst/>
          </a:prstGeom>
        </p:spPr>
        <p:txBody>
          <a:bodyPr/>
          <a:lstStyle/>
          <a:p>
            <a:fld id="{9A38245A-2362-40A2-9432-11E173A2FE35}" type="datetime1">
              <a:rPr lang="en-US" smtClean="0"/>
              <a:t>1/29/25</a:t>
            </a:fld>
            <a:endParaRPr lang="en-US"/>
          </a:p>
        </p:txBody>
      </p:sp>
      <p:sp>
        <p:nvSpPr>
          <p:cNvPr id="6" name="Footer Placeholder 5"/>
          <p:cNvSpPr>
            <a:spLocks noGrp="1"/>
          </p:cNvSpPr>
          <p:nvPr>
            <p:ph type="ftr" sz="quarter" idx="11"/>
          </p:nvPr>
        </p:nvSpPr>
        <p:spPr>
          <a:xfrm>
            <a:off x="4038601" y="6356353"/>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8"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52142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1989" y="1248536"/>
            <a:ext cx="4781737"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572064" y="1251521"/>
            <a:ext cx="4783326"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a:xfrm>
            <a:off x="838201" y="6356353"/>
            <a:ext cx="2743200" cy="365125"/>
          </a:xfrm>
          <a:prstGeom prst="rect">
            <a:avLst/>
          </a:prstGeom>
        </p:spPr>
        <p:txBody>
          <a:bodyPr/>
          <a:lstStyle/>
          <a:p>
            <a:fld id="{6FB96879-471E-46C8-A813-F70B84DA637C}" type="datetime1">
              <a:rPr lang="en-US" smtClean="0"/>
              <a:t>1/29/25</a:t>
            </a:fld>
            <a:endParaRPr lang="en-US"/>
          </a:p>
        </p:txBody>
      </p:sp>
      <p:sp>
        <p:nvSpPr>
          <p:cNvPr id="8" name="Footer Placeholder 7"/>
          <p:cNvSpPr>
            <a:spLocks noGrp="1"/>
          </p:cNvSpPr>
          <p:nvPr>
            <p:ph type="ftr" sz="quarter" idx="11"/>
          </p:nvPr>
        </p:nvSpPr>
        <p:spPr>
          <a:xfrm>
            <a:off x="4038601" y="6356353"/>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10"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
        <p:nvSpPr>
          <p:cNvPr id="11" name="Content Placeholder 2"/>
          <p:cNvSpPr>
            <a:spLocks noGrp="1"/>
          </p:cNvSpPr>
          <p:nvPr>
            <p:ph sz="half" idx="13"/>
          </p:nvPr>
        </p:nvSpPr>
        <p:spPr>
          <a:xfrm>
            <a:off x="1461989" y="1842868"/>
            <a:ext cx="4781737"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2"/>
          </p:nvPr>
        </p:nvSpPr>
        <p:spPr>
          <a:xfrm>
            <a:off x="6572064" y="1842868"/>
            <a:ext cx="4781738"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35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1" y="6356353"/>
            <a:ext cx="2743200" cy="365125"/>
          </a:xfrm>
          <a:prstGeom prst="rect">
            <a:avLst/>
          </a:prstGeom>
        </p:spPr>
        <p:txBody>
          <a:bodyPr/>
          <a:lstStyle/>
          <a:p>
            <a:fld id="{81A389D0-0F06-4052-931B-BC5D7EEFC8E9}" type="datetime1">
              <a:rPr lang="en-US" smtClean="0"/>
              <a:t>1/29/25</a:t>
            </a:fld>
            <a:endParaRPr lang="en-US"/>
          </a:p>
        </p:txBody>
      </p:sp>
      <p:sp>
        <p:nvSpPr>
          <p:cNvPr id="4" name="Footer Placeholder 3"/>
          <p:cNvSpPr>
            <a:spLocks noGrp="1"/>
          </p:cNvSpPr>
          <p:nvPr>
            <p:ph type="ftr" sz="quarter" idx="11"/>
          </p:nvPr>
        </p:nvSpPr>
        <p:spPr>
          <a:xfrm>
            <a:off x="4038601" y="6356353"/>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6"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20594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A8505E0-37E7-4BCD-BA8D-3C81CE89C100}" type="datetime1">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pPr/>
              <a:t>‹#›</a:t>
            </a:fld>
            <a:endParaRPr lang="en-US"/>
          </a:p>
        </p:txBody>
      </p:sp>
    </p:spTree>
    <p:extLst>
      <p:ext uri="{BB962C8B-B14F-4D97-AF65-F5344CB8AC3E}">
        <p14:creationId xmlns:p14="http://schemas.microsoft.com/office/powerpoint/2010/main" val="363812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62340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A38245A-2362-40A2-9432-11E173A2FE35}" type="datetime1">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4670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98651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A389D0-0F06-4052-931B-BC5D7EEFC8E9}" type="datetime1">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24933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BC4FA-4788-483E-AD3A-36A4714E3E4D}" type="datetime1">
              <a:rPr lang="en-US" smtClean="0"/>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13903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65815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38657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1/29/25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3920664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76" r:id="rId12"/>
    <p:sldLayoutId id="2147483677" r:id="rId13"/>
    <p:sldLayoutId id="214748367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5E_3543354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56_670F0FD0.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318839D7-DE3A-D218-BAB4-CAE231B5B7B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3BFBDCC-0935-2049-A35F-206361459E50}"/>
              </a:ext>
            </a:extLst>
          </p:cNvPr>
          <p:cNvSpPr txBox="1"/>
          <p:nvPr/>
        </p:nvSpPr>
        <p:spPr>
          <a:xfrm>
            <a:off x="2742998" y="2705725"/>
            <a:ext cx="6706003" cy="1446550"/>
          </a:xfrm>
          <a:prstGeom prst="rect">
            <a:avLst/>
          </a:prstGeom>
          <a:noFill/>
        </p:spPr>
        <p:txBody>
          <a:bodyPr wrap="none" rtlCol="0">
            <a:spAutoFit/>
          </a:bodyPr>
          <a:lstStyle/>
          <a:p>
            <a:r>
              <a:rPr lang="en-AU" sz="4800" dirty="0">
                <a:solidFill>
                  <a:schemeClr val="bg1"/>
                </a:solidFill>
              </a:rPr>
              <a:t>Implementation Guidance</a:t>
            </a:r>
          </a:p>
          <a:p>
            <a:pPr algn="ctr"/>
            <a:r>
              <a:rPr lang="en-AU" sz="4000" i="1" dirty="0">
                <a:solidFill>
                  <a:schemeClr val="bg1"/>
                </a:solidFill>
              </a:rPr>
              <a:t>Source Diagrams</a:t>
            </a:r>
          </a:p>
        </p:txBody>
      </p:sp>
    </p:spTree>
    <p:extLst>
      <p:ext uri="{BB962C8B-B14F-4D97-AF65-F5344CB8AC3E}">
        <p14:creationId xmlns:p14="http://schemas.microsoft.com/office/powerpoint/2010/main" val="4212158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9A60C-ADE5-BCC1-FFB8-5349BD0772A3}"/>
              </a:ext>
            </a:extLst>
          </p:cNvPr>
          <p:cNvSpPr txBox="1"/>
          <p:nvPr/>
        </p:nvSpPr>
        <p:spPr>
          <a:xfrm>
            <a:off x="1258377" y="240932"/>
            <a:ext cx="9736063" cy="642484"/>
          </a:xfrm>
          <a:prstGeom prst="rect">
            <a:avLst/>
          </a:prstGeom>
          <a:noFill/>
        </p:spPr>
        <p:txBody>
          <a:bodyPr wrap="none" rtlCol="0">
            <a:spAutoFit/>
          </a:bodyPr>
          <a:lstStyle>
            <a:defPPr>
              <a:defRPr lang="en-US"/>
            </a:defPPr>
            <a:lvl1pPr>
              <a:defRPr sz="3575" b="1">
                <a:solidFill>
                  <a:schemeClr val="accent1">
                    <a:lumMod val="50000"/>
                  </a:schemeClr>
                </a:solidFill>
              </a:defRPr>
            </a:lvl1pPr>
          </a:lstStyle>
          <a:p>
            <a:r>
              <a:rPr lang="en-AU" dirty="0"/>
              <a:t>What do I need to do as a UNTP implementer? (2) </a:t>
            </a:r>
          </a:p>
        </p:txBody>
      </p:sp>
      <p:sp>
        <p:nvSpPr>
          <p:cNvPr id="3" name="Rectangle 2">
            <a:extLst>
              <a:ext uri="{FF2B5EF4-FFF2-40B4-BE49-F238E27FC236}">
                <a16:creationId xmlns:a16="http://schemas.microsoft.com/office/drawing/2014/main" id="{46B89768-D109-D694-79A7-109CFA54EEF8}"/>
              </a:ext>
            </a:extLst>
          </p:cNvPr>
          <p:cNvSpPr/>
          <p:nvPr/>
        </p:nvSpPr>
        <p:spPr>
          <a:xfrm>
            <a:off x="174893" y="1767848"/>
            <a:ext cx="4408538" cy="46119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274638">
              <a:buFont typeface="Arial" panose="020B0604020202020204" pitchFamily="34" charset="0"/>
              <a:buChar char="•"/>
            </a:pPr>
            <a:r>
              <a:rPr lang="en-AU" sz="1600" dirty="0">
                <a:solidFill>
                  <a:schemeClr val="bg1">
                    <a:lumMod val="50000"/>
                  </a:schemeClr>
                </a:solidFill>
              </a:rPr>
              <a:t>As </a:t>
            </a:r>
            <a:r>
              <a:rPr lang="en-AU" sz="1600" b="1" dirty="0">
                <a:solidFill>
                  <a:schemeClr val="bg1">
                    <a:lumMod val="50000"/>
                  </a:schemeClr>
                </a:solidFill>
              </a:rPr>
              <a:t>business registration authorities </a:t>
            </a:r>
            <a:r>
              <a:rPr lang="en-AU" sz="1600" dirty="0">
                <a:solidFill>
                  <a:schemeClr val="bg1">
                    <a:lumMod val="50000"/>
                  </a:schemeClr>
                </a:solidFill>
              </a:rPr>
              <a:t>– </a:t>
            </a:r>
            <a:r>
              <a:rPr lang="en-AU" sz="1600" b="1" dirty="0">
                <a:solidFill>
                  <a:schemeClr val="bg1">
                    <a:lumMod val="50000"/>
                  </a:schemeClr>
                </a:solidFill>
              </a:rPr>
              <a:t>consider issuing registration credentials</a:t>
            </a:r>
            <a:r>
              <a:rPr lang="en-AU" sz="1600" dirty="0">
                <a:solidFill>
                  <a:schemeClr val="bg1">
                    <a:lumMod val="50000"/>
                  </a:schemeClr>
                </a:solidFill>
              </a:rPr>
              <a:t> (e.g. business identity) </a:t>
            </a:r>
            <a:r>
              <a:rPr lang="en-AU" sz="1600" b="1" dirty="0">
                <a:solidFill>
                  <a:schemeClr val="bg1">
                    <a:lumMod val="50000"/>
                  </a:schemeClr>
                </a:solidFill>
              </a:rPr>
              <a:t>as verifiable credentials</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dirty="0">
                <a:solidFill>
                  <a:schemeClr val="bg1">
                    <a:lumMod val="50000"/>
                  </a:schemeClr>
                </a:solidFill>
              </a:rPr>
              <a:t>As </a:t>
            </a:r>
            <a:r>
              <a:rPr lang="en-AU" sz="1600" b="1" dirty="0">
                <a:solidFill>
                  <a:schemeClr val="bg1">
                    <a:lumMod val="50000"/>
                  </a:schemeClr>
                </a:solidFill>
              </a:rPr>
              <a:t>land/property registration authori</a:t>
            </a:r>
            <a:r>
              <a:rPr lang="en-AU" sz="1600" dirty="0">
                <a:solidFill>
                  <a:schemeClr val="bg1">
                    <a:lumMod val="50000"/>
                  </a:schemeClr>
                </a:solidFill>
              </a:rPr>
              <a:t>ties – </a:t>
            </a:r>
            <a:r>
              <a:rPr lang="en-AU" sz="1600" b="1" dirty="0">
                <a:solidFill>
                  <a:schemeClr val="bg1">
                    <a:lumMod val="50000"/>
                  </a:schemeClr>
                </a:solidFill>
              </a:rPr>
              <a:t>consider issuing land titles</a:t>
            </a:r>
            <a:r>
              <a:rPr lang="en-AU" sz="1600" dirty="0">
                <a:solidFill>
                  <a:schemeClr val="bg1">
                    <a:lumMod val="50000"/>
                  </a:schemeClr>
                </a:solidFill>
              </a:rPr>
              <a:t> with cadastral boundaries </a:t>
            </a:r>
            <a:r>
              <a:rPr lang="en-AU" sz="1600" b="1" dirty="0">
                <a:solidFill>
                  <a:schemeClr val="bg1">
                    <a:lumMod val="50000"/>
                  </a:schemeClr>
                </a:solidFill>
              </a:rPr>
              <a:t>as verifiable credentials</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dirty="0">
                <a:solidFill>
                  <a:schemeClr val="bg1">
                    <a:lumMod val="50000"/>
                  </a:schemeClr>
                </a:solidFill>
              </a:rPr>
              <a:t>As </a:t>
            </a:r>
            <a:r>
              <a:rPr lang="en-AU" sz="1600" b="1" dirty="0">
                <a:solidFill>
                  <a:schemeClr val="bg1">
                    <a:lumMod val="50000"/>
                  </a:schemeClr>
                </a:solidFill>
              </a:rPr>
              <a:t>trade/ export facilitation authorities </a:t>
            </a:r>
            <a:r>
              <a:rPr lang="en-AU" sz="1600" dirty="0">
                <a:solidFill>
                  <a:schemeClr val="bg1">
                    <a:lumMod val="50000"/>
                  </a:schemeClr>
                </a:solidFill>
              </a:rPr>
              <a:t>– consider issuing </a:t>
            </a:r>
            <a:r>
              <a:rPr lang="en-AU" sz="1600" b="1" dirty="0">
                <a:solidFill>
                  <a:schemeClr val="bg1">
                    <a:lumMod val="50000"/>
                  </a:schemeClr>
                </a:solidFill>
              </a:rPr>
              <a:t>guarantee of origin credentials </a:t>
            </a:r>
            <a:r>
              <a:rPr lang="en-AU" sz="1600" dirty="0">
                <a:solidFill>
                  <a:schemeClr val="bg1">
                    <a:lumMod val="50000"/>
                  </a:schemeClr>
                </a:solidFill>
              </a:rPr>
              <a:t>that will help importing authorities to trust your exports</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dirty="0">
                <a:solidFill>
                  <a:schemeClr val="bg1">
                    <a:lumMod val="50000"/>
                  </a:schemeClr>
                </a:solidFill>
              </a:rPr>
              <a:t>As </a:t>
            </a:r>
            <a:r>
              <a:rPr lang="en-AU" sz="1600" b="1" dirty="0">
                <a:solidFill>
                  <a:schemeClr val="bg1">
                    <a:lumMod val="50000"/>
                  </a:schemeClr>
                </a:solidFill>
              </a:rPr>
              <a:t>customs authorities </a:t>
            </a:r>
            <a:r>
              <a:rPr lang="en-AU" sz="1600" dirty="0">
                <a:solidFill>
                  <a:schemeClr val="bg1">
                    <a:lumMod val="50000"/>
                  </a:schemeClr>
                </a:solidFill>
              </a:rPr>
              <a:t>– </a:t>
            </a:r>
            <a:r>
              <a:rPr lang="en-AU" sz="1600" b="1" dirty="0">
                <a:solidFill>
                  <a:schemeClr val="bg1">
                    <a:lumMod val="50000"/>
                  </a:schemeClr>
                </a:solidFill>
              </a:rPr>
              <a:t>consider</a:t>
            </a:r>
            <a:r>
              <a:rPr lang="en-AU" sz="1600" dirty="0">
                <a:solidFill>
                  <a:schemeClr val="bg1">
                    <a:lumMod val="50000"/>
                  </a:schemeClr>
                </a:solidFill>
              </a:rPr>
              <a:t> using </a:t>
            </a:r>
            <a:r>
              <a:rPr lang="en-AU" sz="1600" b="1" dirty="0">
                <a:solidFill>
                  <a:schemeClr val="bg1">
                    <a:lumMod val="50000"/>
                  </a:schemeClr>
                </a:solidFill>
              </a:rPr>
              <a:t>DPPs as high integrity data sources </a:t>
            </a:r>
            <a:r>
              <a:rPr lang="en-AU" sz="1600" dirty="0">
                <a:solidFill>
                  <a:schemeClr val="bg1">
                    <a:lumMod val="50000"/>
                  </a:schemeClr>
                </a:solidFill>
              </a:rPr>
              <a:t>to reduce piggybacking and facilitate green-lane import processing</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dirty="0">
                <a:solidFill>
                  <a:schemeClr val="bg1">
                    <a:lumMod val="50000"/>
                  </a:schemeClr>
                </a:solidFill>
              </a:rPr>
              <a:t>As </a:t>
            </a:r>
            <a:r>
              <a:rPr lang="en-AU" sz="1600" b="1" dirty="0">
                <a:solidFill>
                  <a:schemeClr val="bg1">
                    <a:lumMod val="50000"/>
                  </a:schemeClr>
                </a:solidFill>
              </a:rPr>
              <a:t>environment/agriculture/labour competent authorities</a:t>
            </a:r>
            <a:r>
              <a:rPr lang="en-AU" sz="1600" dirty="0">
                <a:solidFill>
                  <a:schemeClr val="bg1">
                    <a:lumMod val="50000"/>
                  </a:schemeClr>
                </a:solidFill>
              </a:rPr>
              <a:t>, consider </a:t>
            </a:r>
            <a:r>
              <a:rPr lang="en-AU" sz="1600" b="1" dirty="0">
                <a:solidFill>
                  <a:schemeClr val="bg1">
                    <a:lumMod val="50000"/>
                  </a:schemeClr>
                </a:solidFill>
              </a:rPr>
              <a:t>publishing regulations as digital vocabularies </a:t>
            </a:r>
            <a:r>
              <a:rPr lang="en-AU" sz="1600" dirty="0">
                <a:solidFill>
                  <a:schemeClr val="bg1">
                    <a:lumMod val="50000"/>
                  </a:schemeClr>
                </a:solidFill>
              </a:rPr>
              <a:t>and </a:t>
            </a:r>
            <a:r>
              <a:rPr lang="en-AU" sz="1600" b="1" dirty="0">
                <a:solidFill>
                  <a:schemeClr val="bg1">
                    <a:lumMod val="50000"/>
                  </a:schemeClr>
                </a:solidFill>
              </a:rPr>
              <a:t>issuing licenses and permits</a:t>
            </a:r>
            <a:r>
              <a:rPr lang="en-AU" sz="1600" dirty="0">
                <a:solidFill>
                  <a:schemeClr val="bg1">
                    <a:lumMod val="50000"/>
                  </a:schemeClr>
                </a:solidFill>
              </a:rPr>
              <a:t> as </a:t>
            </a:r>
            <a:r>
              <a:rPr lang="en-AU" sz="1600" b="1" dirty="0">
                <a:solidFill>
                  <a:schemeClr val="bg1">
                    <a:lumMod val="50000"/>
                  </a:schemeClr>
                </a:solidFill>
              </a:rPr>
              <a:t>verifiable credentials</a:t>
            </a:r>
            <a:endParaRPr lang="en-AU" sz="1600" dirty="0">
              <a:solidFill>
                <a:schemeClr val="bg1">
                  <a:lumMod val="50000"/>
                </a:schemeClr>
              </a:solidFill>
            </a:endParaRPr>
          </a:p>
        </p:txBody>
      </p:sp>
      <p:sp>
        <p:nvSpPr>
          <p:cNvPr id="10" name="TextBox 9">
            <a:extLst>
              <a:ext uri="{FF2B5EF4-FFF2-40B4-BE49-F238E27FC236}">
                <a16:creationId xmlns:a16="http://schemas.microsoft.com/office/drawing/2014/main" id="{0EE107E5-93D7-B89C-D512-418D3AFC4673}"/>
              </a:ext>
            </a:extLst>
          </p:cNvPr>
          <p:cNvSpPr txBox="1"/>
          <p:nvPr/>
        </p:nvSpPr>
        <p:spPr>
          <a:xfrm>
            <a:off x="734963" y="980010"/>
            <a:ext cx="2864043" cy="369332"/>
          </a:xfrm>
          <a:prstGeom prst="rect">
            <a:avLst/>
          </a:prstGeom>
          <a:noFill/>
        </p:spPr>
        <p:txBody>
          <a:bodyPr wrap="square">
            <a:spAutoFit/>
          </a:bodyPr>
          <a:lstStyle/>
          <a:p>
            <a:pPr algn="ctr"/>
            <a:r>
              <a:rPr lang="en-AU" b="1" dirty="0">
                <a:solidFill>
                  <a:schemeClr val="accent1">
                    <a:lumMod val="50000"/>
                  </a:schemeClr>
                </a:solidFill>
              </a:rPr>
              <a:t>Regulators</a:t>
            </a:r>
          </a:p>
        </p:txBody>
      </p:sp>
      <p:cxnSp>
        <p:nvCxnSpPr>
          <p:cNvPr id="16" name="Straight Connector 15">
            <a:extLst>
              <a:ext uri="{FF2B5EF4-FFF2-40B4-BE49-F238E27FC236}">
                <a16:creationId xmlns:a16="http://schemas.microsoft.com/office/drawing/2014/main" id="{5D485621-1CCB-1647-C270-119E1D0951C6}"/>
              </a:ext>
            </a:extLst>
          </p:cNvPr>
          <p:cNvCxnSpPr/>
          <p:nvPr/>
        </p:nvCxnSpPr>
        <p:spPr>
          <a:xfrm>
            <a:off x="820227" y="1371046"/>
            <a:ext cx="2778779"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73F359-D048-ECBF-76B8-88F11DEF5422}"/>
              </a:ext>
            </a:extLst>
          </p:cNvPr>
          <p:cNvSpPr/>
          <p:nvPr/>
        </p:nvSpPr>
        <p:spPr>
          <a:xfrm>
            <a:off x="4719320" y="1645355"/>
            <a:ext cx="3681473" cy="4594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274638">
              <a:buFont typeface="Arial" panose="020B0604020202020204" pitchFamily="34" charset="0"/>
              <a:buChar char="•"/>
              <a:tabLst>
                <a:tab pos="92075" algn="l"/>
              </a:tabLst>
            </a:pPr>
            <a:r>
              <a:rPr lang="en-AU" sz="1600" b="1" dirty="0">
                <a:solidFill>
                  <a:schemeClr val="bg1">
                    <a:lumMod val="50000"/>
                  </a:schemeClr>
                </a:solidFill>
              </a:rPr>
              <a:t>Uplift</a:t>
            </a:r>
            <a:r>
              <a:rPr lang="en-AU" sz="1600" dirty="0">
                <a:solidFill>
                  <a:schemeClr val="bg1">
                    <a:lumMod val="50000"/>
                  </a:schemeClr>
                </a:solidFill>
              </a:rPr>
              <a:t> your </a:t>
            </a:r>
            <a:r>
              <a:rPr lang="en-AU" sz="1600" b="1" dirty="0">
                <a:solidFill>
                  <a:schemeClr val="bg1">
                    <a:lumMod val="50000"/>
                  </a:schemeClr>
                </a:solidFill>
              </a:rPr>
              <a:t>registry service </a:t>
            </a:r>
            <a:r>
              <a:rPr lang="en-AU" sz="1600" dirty="0">
                <a:solidFill>
                  <a:schemeClr val="bg1">
                    <a:lumMod val="50000"/>
                  </a:schemeClr>
                </a:solidFill>
              </a:rPr>
              <a:t>so that your </a:t>
            </a:r>
            <a:r>
              <a:rPr lang="en-AU" sz="1600" b="1" dirty="0">
                <a:solidFill>
                  <a:schemeClr val="bg1">
                    <a:lumMod val="50000"/>
                  </a:schemeClr>
                </a:solidFill>
              </a:rPr>
              <a:t>identifiers are discoverable, resolvable and verifiable:</a:t>
            </a:r>
          </a:p>
          <a:p>
            <a:endParaRPr lang="en-AU" sz="500" dirty="0">
              <a:solidFill>
                <a:schemeClr val="bg1">
                  <a:lumMod val="50000"/>
                </a:schemeClr>
              </a:solidFill>
            </a:endParaRPr>
          </a:p>
          <a:p>
            <a:pPr marL="914400" lvl="1" indent="-457200">
              <a:buFont typeface="+mj-lt"/>
              <a:buAutoNum type="alphaLcParenR"/>
            </a:pPr>
            <a:r>
              <a:rPr lang="en-AU" sz="1600" b="1" dirty="0">
                <a:solidFill>
                  <a:schemeClr val="bg1">
                    <a:lumMod val="50000"/>
                  </a:schemeClr>
                </a:solidFill>
              </a:rPr>
              <a:t>Discoverability</a:t>
            </a:r>
            <a:r>
              <a:rPr lang="en-AU" sz="1600" dirty="0">
                <a:solidFill>
                  <a:schemeClr val="bg1">
                    <a:lumMod val="50000"/>
                  </a:schemeClr>
                </a:solidFill>
              </a:rPr>
              <a:t> requires consistent encoding as barcodes, QR codes, or RFID</a:t>
            </a:r>
          </a:p>
          <a:p>
            <a:pPr marL="914400" lvl="1" indent="-457200">
              <a:buFont typeface="+mj-lt"/>
              <a:buAutoNum type="alphaLcParenR"/>
            </a:pPr>
            <a:r>
              <a:rPr lang="en-AU" sz="1600" b="1" dirty="0">
                <a:solidFill>
                  <a:schemeClr val="bg1">
                    <a:lumMod val="50000"/>
                  </a:schemeClr>
                </a:solidFill>
              </a:rPr>
              <a:t>Resolvability</a:t>
            </a:r>
            <a:r>
              <a:rPr lang="en-AU" sz="1600" dirty="0">
                <a:solidFill>
                  <a:schemeClr val="bg1">
                    <a:lumMod val="50000"/>
                  </a:schemeClr>
                </a:solidFill>
              </a:rPr>
              <a:t> requires implementation of ISO-18975 conformant link resolver service</a:t>
            </a:r>
          </a:p>
          <a:p>
            <a:pPr marL="914400" lvl="1" indent="-457200">
              <a:buFont typeface="+mj-lt"/>
              <a:buAutoNum type="alphaLcParenR"/>
            </a:pPr>
            <a:r>
              <a:rPr lang="en-AU" sz="1600" b="1" dirty="0">
                <a:solidFill>
                  <a:schemeClr val="bg1">
                    <a:lumMod val="50000"/>
                  </a:schemeClr>
                </a:solidFill>
              </a:rPr>
              <a:t>Verifiability</a:t>
            </a:r>
            <a:r>
              <a:rPr lang="en-AU" sz="1600" dirty="0">
                <a:solidFill>
                  <a:schemeClr val="bg1">
                    <a:lumMod val="50000"/>
                  </a:schemeClr>
                </a:solidFill>
              </a:rPr>
              <a:t> requires issuing evidence of identifier ownership to registered entities as verifiable credentials</a:t>
            </a:r>
          </a:p>
          <a:p>
            <a:endParaRPr lang="en-AU" sz="1600" dirty="0">
              <a:solidFill>
                <a:schemeClr val="bg1">
                  <a:lumMod val="50000"/>
                </a:schemeClr>
              </a:solidFill>
            </a:endParaRPr>
          </a:p>
        </p:txBody>
      </p:sp>
      <p:sp>
        <p:nvSpPr>
          <p:cNvPr id="12" name="TextBox 11">
            <a:extLst>
              <a:ext uri="{FF2B5EF4-FFF2-40B4-BE49-F238E27FC236}">
                <a16:creationId xmlns:a16="http://schemas.microsoft.com/office/drawing/2014/main" id="{B25F0B61-2CF3-6989-18B5-5737BA83CF2E}"/>
              </a:ext>
            </a:extLst>
          </p:cNvPr>
          <p:cNvSpPr txBox="1"/>
          <p:nvPr/>
        </p:nvSpPr>
        <p:spPr>
          <a:xfrm>
            <a:off x="4628134" y="1002871"/>
            <a:ext cx="4070093" cy="369332"/>
          </a:xfrm>
          <a:prstGeom prst="rect">
            <a:avLst/>
          </a:prstGeom>
          <a:noFill/>
        </p:spPr>
        <p:txBody>
          <a:bodyPr wrap="square">
            <a:spAutoFit/>
          </a:bodyPr>
          <a:lstStyle/>
          <a:p>
            <a:pPr algn="ctr"/>
            <a:r>
              <a:rPr lang="en-AU" b="1" dirty="0">
                <a:solidFill>
                  <a:schemeClr val="accent1">
                    <a:lumMod val="50000"/>
                  </a:schemeClr>
                </a:solidFill>
              </a:rPr>
              <a:t>Business/Location/Product registers</a:t>
            </a:r>
          </a:p>
        </p:txBody>
      </p:sp>
      <p:cxnSp>
        <p:nvCxnSpPr>
          <p:cNvPr id="17" name="Straight Connector 16">
            <a:extLst>
              <a:ext uri="{FF2B5EF4-FFF2-40B4-BE49-F238E27FC236}">
                <a16:creationId xmlns:a16="http://schemas.microsoft.com/office/drawing/2014/main" id="{E1B30714-950E-FCDA-F2C6-431DF32A14D3}"/>
              </a:ext>
            </a:extLst>
          </p:cNvPr>
          <p:cNvCxnSpPr>
            <a:cxnSpLocks/>
          </p:cNvCxnSpPr>
          <p:nvPr/>
        </p:nvCxnSpPr>
        <p:spPr>
          <a:xfrm>
            <a:off x="4812030" y="1371046"/>
            <a:ext cx="3588763" cy="1528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5A324AF-8393-0433-431F-8CD253A48E3D}"/>
              </a:ext>
            </a:extLst>
          </p:cNvPr>
          <p:cNvSpPr/>
          <p:nvPr/>
        </p:nvSpPr>
        <p:spPr>
          <a:xfrm>
            <a:off x="8709661" y="1664978"/>
            <a:ext cx="3098764" cy="36914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274638">
              <a:buFont typeface="Arial" panose="020B0604020202020204" pitchFamily="34" charset="0"/>
              <a:buChar char="•"/>
            </a:pPr>
            <a:r>
              <a:rPr lang="en-AU" sz="1600" b="1" dirty="0">
                <a:solidFill>
                  <a:schemeClr val="bg1">
                    <a:lumMod val="50000"/>
                  </a:schemeClr>
                </a:solidFill>
              </a:rPr>
              <a:t>Implement</a:t>
            </a:r>
            <a:r>
              <a:rPr lang="en-AU" sz="1600" dirty="0">
                <a:solidFill>
                  <a:schemeClr val="bg1">
                    <a:lumMod val="50000"/>
                  </a:schemeClr>
                </a:solidFill>
              </a:rPr>
              <a:t> </a:t>
            </a:r>
            <a:r>
              <a:rPr lang="en-AU" sz="1600" b="1" dirty="0">
                <a:solidFill>
                  <a:schemeClr val="bg1">
                    <a:lumMod val="50000"/>
                  </a:schemeClr>
                </a:solidFill>
              </a:rPr>
              <a:t>the UNTP profile that most suits your customers </a:t>
            </a:r>
            <a:r>
              <a:rPr lang="en-AU" sz="1600" dirty="0">
                <a:solidFill>
                  <a:schemeClr val="bg1">
                    <a:lumMod val="50000"/>
                  </a:schemeClr>
                </a:solidFill>
              </a:rPr>
              <a:t>so that their </a:t>
            </a:r>
            <a:r>
              <a:rPr lang="en-AU" sz="1600" b="1" dirty="0">
                <a:solidFill>
                  <a:schemeClr val="bg1">
                    <a:lumMod val="50000"/>
                  </a:schemeClr>
                </a:solidFill>
              </a:rPr>
              <a:t>cost of implementation is shared </a:t>
            </a:r>
            <a:r>
              <a:rPr lang="en-AU" sz="1600" dirty="0">
                <a:solidFill>
                  <a:schemeClr val="bg1">
                    <a:lumMod val="50000"/>
                  </a:schemeClr>
                </a:solidFill>
              </a:rPr>
              <a:t>across all your customers</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b="1" dirty="0">
                <a:solidFill>
                  <a:schemeClr val="bg1">
                    <a:lumMod val="50000"/>
                  </a:schemeClr>
                </a:solidFill>
              </a:rPr>
              <a:t>Complete interoperability testing </a:t>
            </a:r>
            <a:r>
              <a:rPr lang="en-AU" sz="1600" dirty="0">
                <a:solidFill>
                  <a:schemeClr val="bg1">
                    <a:lumMod val="50000"/>
                  </a:schemeClr>
                </a:solidFill>
              </a:rPr>
              <a:t>and </a:t>
            </a:r>
            <a:r>
              <a:rPr lang="en-AU" sz="1600" b="1" dirty="0">
                <a:solidFill>
                  <a:schemeClr val="bg1">
                    <a:lumMod val="50000"/>
                  </a:schemeClr>
                </a:solidFill>
              </a:rPr>
              <a:t>register your conformant products</a:t>
            </a:r>
            <a:endParaRPr lang="en-AU" sz="1600" dirty="0">
              <a:solidFill>
                <a:schemeClr val="bg1">
                  <a:lumMod val="50000"/>
                </a:schemeClr>
              </a:solidFill>
            </a:endParaRPr>
          </a:p>
        </p:txBody>
      </p:sp>
      <p:sp>
        <p:nvSpPr>
          <p:cNvPr id="14" name="TextBox 13">
            <a:extLst>
              <a:ext uri="{FF2B5EF4-FFF2-40B4-BE49-F238E27FC236}">
                <a16:creationId xmlns:a16="http://schemas.microsoft.com/office/drawing/2014/main" id="{1E8CFD6C-7017-012F-5533-365AD07F9DAC}"/>
              </a:ext>
            </a:extLst>
          </p:cNvPr>
          <p:cNvSpPr txBox="1"/>
          <p:nvPr/>
        </p:nvSpPr>
        <p:spPr>
          <a:xfrm>
            <a:off x="8801967" y="1002871"/>
            <a:ext cx="2864043" cy="369332"/>
          </a:xfrm>
          <a:prstGeom prst="rect">
            <a:avLst/>
          </a:prstGeom>
          <a:noFill/>
        </p:spPr>
        <p:txBody>
          <a:bodyPr wrap="square">
            <a:spAutoFit/>
          </a:bodyPr>
          <a:lstStyle/>
          <a:p>
            <a:pPr algn="ctr"/>
            <a:r>
              <a:rPr lang="en-AU" b="1" dirty="0"/>
              <a:t>Software Vendors</a:t>
            </a:r>
          </a:p>
        </p:txBody>
      </p:sp>
      <p:cxnSp>
        <p:nvCxnSpPr>
          <p:cNvPr id="18" name="Straight Connector 17">
            <a:extLst>
              <a:ext uri="{FF2B5EF4-FFF2-40B4-BE49-F238E27FC236}">
                <a16:creationId xmlns:a16="http://schemas.microsoft.com/office/drawing/2014/main" id="{357731F7-F0CF-C0B6-68FF-6A205ED46125}"/>
              </a:ext>
            </a:extLst>
          </p:cNvPr>
          <p:cNvCxnSpPr/>
          <p:nvPr/>
        </p:nvCxnSpPr>
        <p:spPr>
          <a:xfrm>
            <a:off x="8944381" y="1383633"/>
            <a:ext cx="2778779"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E88F3C8-0206-1FAA-7F2A-CEF021920227}"/>
              </a:ext>
            </a:extLst>
          </p:cNvPr>
          <p:cNvCxnSpPr>
            <a:cxnSpLocks/>
          </p:cNvCxnSpPr>
          <p:nvPr/>
        </p:nvCxnSpPr>
        <p:spPr>
          <a:xfrm>
            <a:off x="4719320" y="1760404"/>
            <a:ext cx="0" cy="4865821"/>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775B107-F379-65AF-8D60-E7CB553500AC}"/>
              </a:ext>
            </a:extLst>
          </p:cNvPr>
          <p:cNvCxnSpPr>
            <a:cxnSpLocks/>
          </p:cNvCxnSpPr>
          <p:nvPr/>
        </p:nvCxnSpPr>
        <p:spPr>
          <a:xfrm>
            <a:off x="8757920" y="1775644"/>
            <a:ext cx="0" cy="4865821"/>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596994"/>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7" name="Rounded Rectangle 7186">
            <a:extLst>
              <a:ext uri="{FF2B5EF4-FFF2-40B4-BE49-F238E27FC236}">
                <a16:creationId xmlns:a16="http://schemas.microsoft.com/office/drawing/2014/main" id="{AF812EF7-DC2E-D55C-E685-068EBB16628B}"/>
              </a:ext>
            </a:extLst>
          </p:cNvPr>
          <p:cNvSpPr/>
          <p:nvPr/>
        </p:nvSpPr>
        <p:spPr>
          <a:xfrm>
            <a:off x="1239174" y="368794"/>
            <a:ext cx="2342492" cy="1331697"/>
          </a:xfrm>
          <a:prstGeom prst="roundRect">
            <a:avLst>
              <a:gd name="adj" fmla="val 9485"/>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400" b="1" dirty="0">
                <a:solidFill>
                  <a:schemeClr val="tx1"/>
                </a:solidFill>
              </a:rPr>
              <a:t>Key</a:t>
            </a:r>
          </a:p>
        </p:txBody>
      </p:sp>
      <p:sp>
        <p:nvSpPr>
          <p:cNvPr id="4" name="Rounded Rectangle 3">
            <a:extLst>
              <a:ext uri="{FF2B5EF4-FFF2-40B4-BE49-F238E27FC236}">
                <a16:creationId xmlns:a16="http://schemas.microsoft.com/office/drawing/2014/main" id="{83E5E1C3-8AEE-2272-F92A-B368098C6481}"/>
              </a:ext>
            </a:extLst>
          </p:cNvPr>
          <p:cNvSpPr/>
          <p:nvPr/>
        </p:nvSpPr>
        <p:spPr>
          <a:xfrm>
            <a:off x="4394357" y="2389911"/>
            <a:ext cx="2701804" cy="3576642"/>
          </a:xfrm>
          <a:prstGeom prst="roundRect">
            <a:avLst>
              <a:gd name="adj" fmla="val 9485"/>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b"/>
          <a:lstStyle/>
          <a:p>
            <a:pPr algn="ctr"/>
            <a:r>
              <a:rPr lang="en-AU" sz="1400" b="1" dirty="0">
                <a:solidFill>
                  <a:schemeClr val="tx1"/>
                </a:solidFill>
              </a:rPr>
              <a:t>Producers / Manufacturers</a:t>
            </a:r>
          </a:p>
        </p:txBody>
      </p:sp>
      <p:sp>
        <p:nvSpPr>
          <p:cNvPr id="5" name="Rounded Rectangle 4">
            <a:extLst>
              <a:ext uri="{FF2B5EF4-FFF2-40B4-BE49-F238E27FC236}">
                <a16:creationId xmlns:a16="http://schemas.microsoft.com/office/drawing/2014/main" id="{6EFEC5CC-2A9F-4DDF-CCC4-BA27E3C5824A}"/>
              </a:ext>
            </a:extLst>
          </p:cNvPr>
          <p:cNvSpPr/>
          <p:nvPr/>
        </p:nvSpPr>
        <p:spPr>
          <a:xfrm>
            <a:off x="4676655" y="2617926"/>
            <a:ext cx="1564817" cy="35773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400" dirty="0">
                <a:solidFill>
                  <a:schemeClr val="tx1"/>
                </a:solidFill>
              </a:rPr>
              <a:t>Digital Product Passports</a:t>
            </a:r>
            <a:endParaRPr lang="en-AU" sz="1200" dirty="0">
              <a:solidFill>
                <a:schemeClr val="tx1"/>
              </a:solidFill>
            </a:endParaRPr>
          </a:p>
        </p:txBody>
      </p:sp>
      <p:sp>
        <p:nvSpPr>
          <p:cNvPr id="6" name="Rounded Rectangle 5">
            <a:extLst>
              <a:ext uri="{FF2B5EF4-FFF2-40B4-BE49-F238E27FC236}">
                <a16:creationId xmlns:a16="http://schemas.microsoft.com/office/drawing/2014/main" id="{CDEFE51A-8EC4-5AF7-DA27-23CAAD3CDE2B}"/>
              </a:ext>
            </a:extLst>
          </p:cNvPr>
          <p:cNvSpPr/>
          <p:nvPr/>
        </p:nvSpPr>
        <p:spPr>
          <a:xfrm>
            <a:off x="5389003" y="3578941"/>
            <a:ext cx="1564817" cy="35773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400" dirty="0">
                <a:solidFill>
                  <a:schemeClr val="tx1"/>
                </a:solidFill>
              </a:rPr>
              <a:t>Digital Facility Records</a:t>
            </a:r>
            <a:endParaRPr lang="en-AU" sz="1200" dirty="0">
              <a:solidFill>
                <a:schemeClr val="tx1"/>
              </a:solidFill>
            </a:endParaRPr>
          </a:p>
        </p:txBody>
      </p:sp>
      <p:sp>
        <p:nvSpPr>
          <p:cNvPr id="13" name="Rounded Rectangle 12">
            <a:extLst>
              <a:ext uri="{FF2B5EF4-FFF2-40B4-BE49-F238E27FC236}">
                <a16:creationId xmlns:a16="http://schemas.microsoft.com/office/drawing/2014/main" id="{DAB8C5D7-FD5B-EAF9-9356-629B0A493642}"/>
              </a:ext>
            </a:extLst>
          </p:cNvPr>
          <p:cNvSpPr/>
          <p:nvPr/>
        </p:nvSpPr>
        <p:spPr>
          <a:xfrm>
            <a:off x="1223656" y="2389909"/>
            <a:ext cx="2386132" cy="3576644"/>
          </a:xfrm>
          <a:prstGeom prst="roundRect">
            <a:avLst>
              <a:gd name="adj" fmla="val 9485"/>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b"/>
          <a:lstStyle/>
          <a:p>
            <a:pPr algn="ctr"/>
            <a:r>
              <a:rPr lang="en-AU" sz="1400" b="1" dirty="0">
                <a:solidFill>
                  <a:schemeClr val="tx1"/>
                </a:solidFill>
              </a:rPr>
              <a:t>Conformity Assessment Bodies</a:t>
            </a:r>
          </a:p>
        </p:txBody>
      </p:sp>
      <p:sp>
        <p:nvSpPr>
          <p:cNvPr id="14" name="Rounded Rectangle 13">
            <a:extLst>
              <a:ext uri="{FF2B5EF4-FFF2-40B4-BE49-F238E27FC236}">
                <a16:creationId xmlns:a16="http://schemas.microsoft.com/office/drawing/2014/main" id="{7C040CFB-498C-7135-A185-2EB74C8D95EE}"/>
              </a:ext>
            </a:extLst>
          </p:cNvPr>
          <p:cNvSpPr/>
          <p:nvPr/>
        </p:nvSpPr>
        <p:spPr>
          <a:xfrm>
            <a:off x="7914595" y="2389909"/>
            <a:ext cx="2577143" cy="3576644"/>
          </a:xfrm>
          <a:prstGeom prst="roundRect">
            <a:avLst>
              <a:gd name="adj" fmla="val 9485"/>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b"/>
          <a:lstStyle/>
          <a:p>
            <a:pPr algn="ctr"/>
            <a:r>
              <a:rPr lang="en-AU" sz="1400" b="1" dirty="0">
                <a:solidFill>
                  <a:schemeClr val="tx1"/>
                </a:solidFill>
              </a:rPr>
              <a:t>Authoritative Business Registers</a:t>
            </a:r>
          </a:p>
        </p:txBody>
      </p:sp>
      <p:sp>
        <p:nvSpPr>
          <p:cNvPr id="7" name="Rounded Rectangle 6">
            <a:extLst>
              <a:ext uri="{FF2B5EF4-FFF2-40B4-BE49-F238E27FC236}">
                <a16:creationId xmlns:a16="http://schemas.microsoft.com/office/drawing/2014/main" id="{A4E37B00-8E58-595E-EE0E-59987AEF7C73}"/>
              </a:ext>
            </a:extLst>
          </p:cNvPr>
          <p:cNvSpPr/>
          <p:nvPr/>
        </p:nvSpPr>
        <p:spPr>
          <a:xfrm>
            <a:off x="1634314" y="3525134"/>
            <a:ext cx="1564817" cy="35773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400" dirty="0">
                <a:solidFill>
                  <a:schemeClr val="tx1"/>
                </a:solidFill>
              </a:rPr>
              <a:t>Digital Conformity Credentials</a:t>
            </a:r>
            <a:endParaRPr lang="en-AU" sz="1200" dirty="0">
              <a:solidFill>
                <a:schemeClr val="tx1"/>
              </a:solidFill>
            </a:endParaRPr>
          </a:p>
        </p:txBody>
      </p:sp>
      <p:sp>
        <p:nvSpPr>
          <p:cNvPr id="8" name="Rounded Rectangle 7">
            <a:extLst>
              <a:ext uri="{FF2B5EF4-FFF2-40B4-BE49-F238E27FC236}">
                <a16:creationId xmlns:a16="http://schemas.microsoft.com/office/drawing/2014/main" id="{C1231E15-26C4-A644-0382-C30B0E2C986F}"/>
              </a:ext>
            </a:extLst>
          </p:cNvPr>
          <p:cNvSpPr/>
          <p:nvPr/>
        </p:nvSpPr>
        <p:spPr>
          <a:xfrm>
            <a:off x="8201325" y="3446908"/>
            <a:ext cx="1564817" cy="35773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400" dirty="0">
                <a:solidFill>
                  <a:schemeClr val="tx1"/>
                </a:solidFill>
              </a:rPr>
              <a:t>Digital Identity Anchor</a:t>
            </a:r>
          </a:p>
        </p:txBody>
      </p:sp>
      <p:sp>
        <p:nvSpPr>
          <p:cNvPr id="15" name="Rounded Rectangle 14">
            <a:extLst>
              <a:ext uri="{FF2B5EF4-FFF2-40B4-BE49-F238E27FC236}">
                <a16:creationId xmlns:a16="http://schemas.microsoft.com/office/drawing/2014/main" id="{8C8DD01A-EAAF-FCC8-23AD-1E11B60A5D53}"/>
              </a:ext>
            </a:extLst>
          </p:cNvPr>
          <p:cNvSpPr/>
          <p:nvPr/>
        </p:nvSpPr>
        <p:spPr>
          <a:xfrm>
            <a:off x="8702245" y="2891070"/>
            <a:ext cx="1564817" cy="35773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400" dirty="0">
                <a:solidFill>
                  <a:schemeClr val="tx1"/>
                </a:solidFill>
              </a:rPr>
              <a:t>Digital Identity Resolver</a:t>
            </a:r>
            <a:endParaRPr lang="en-AU" sz="1200" dirty="0">
              <a:solidFill>
                <a:schemeClr val="tx1"/>
              </a:solidFill>
            </a:endParaRPr>
          </a:p>
        </p:txBody>
      </p:sp>
      <p:sp>
        <p:nvSpPr>
          <p:cNvPr id="16" name="Rounded Rectangle 15">
            <a:extLst>
              <a:ext uri="{FF2B5EF4-FFF2-40B4-BE49-F238E27FC236}">
                <a16:creationId xmlns:a16="http://schemas.microsoft.com/office/drawing/2014/main" id="{FEF911C3-AD16-4F62-B5F2-D610DC9F03DF}"/>
              </a:ext>
            </a:extLst>
          </p:cNvPr>
          <p:cNvSpPr/>
          <p:nvPr/>
        </p:nvSpPr>
        <p:spPr>
          <a:xfrm>
            <a:off x="5042620" y="3108796"/>
            <a:ext cx="1564817" cy="35773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400" dirty="0">
                <a:solidFill>
                  <a:schemeClr val="tx1"/>
                </a:solidFill>
              </a:rPr>
              <a:t>Digital Traceability Events</a:t>
            </a:r>
            <a:endParaRPr lang="en-AU" sz="1200" dirty="0">
              <a:solidFill>
                <a:schemeClr val="tx1"/>
              </a:solidFill>
            </a:endParaRPr>
          </a:p>
        </p:txBody>
      </p:sp>
      <p:sp>
        <p:nvSpPr>
          <p:cNvPr id="17" name="Can 16">
            <a:extLst>
              <a:ext uri="{FF2B5EF4-FFF2-40B4-BE49-F238E27FC236}">
                <a16:creationId xmlns:a16="http://schemas.microsoft.com/office/drawing/2014/main" id="{676C850D-E602-9B83-D6B2-92FA417EC1F8}"/>
              </a:ext>
            </a:extLst>
          </p:cNvPr>
          <p:cNvSpPr/>
          <p:nvPr/>
        </p:nvSpPr>
        <p:spPr>
          <a:xfrm>
            <a:off x="4830859" y="4432342"/>
            <a:ext cx="1862667" cy="995109"/>
          </a:xfrm>
          <a:prstGeom prst="can">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Supply Chain Management System</a:t>
            </a:r>
          </a:p>
        </p:txBody>
      </p:sp>
      <p:sp>
        <p:nvSpPr>
          <p:cNvPr id="23" name="Can 22">
            <a:extLst>
              <a:ext uri="{FF2B5EF4-FFF2-40B4-BE49-F238E27FC236}">
                <a16:creationId xmlns:a16="http://schemas.microsoft.com/office/drawing/2014/main" id="{C495F953-F265-1914-99FB-7ECB11DCB985}"/>
              </a:ext>
            </a:extLst>
          </p:cNvPr>
          <p:cNvSpPr/>
          <p:nvPr/>
        </p:nvSpPr>
        <p:spPr>
          <a:xfrm>
            <a:off x="1531326" y="4432341"/>
            <a:ext cx="1862667" cy="978517"/>
          </a:xfrm>
          <a:prstGeom prst="can">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Conformity Assessment System</a:t>
            </a:r>
          </a:p>
        </p:txBody>
      </p:sp>
      <p:sp>
        <p:nvSpPr>
          <p:cNvPr id="26" name="Can 25">
            <a:extLst>
              <a:ext uri="{FF2B5EF4-FFF2-40B4-BE49-F238E27FC236}">
                <a16:creationId xmlns:a16="http://schemas.microsoft.com/office/drawing/2014/main" id="{133DF3C2-D179-2FBE-FFEE-2B64E9F4F239}"/>
              </a:ext>
            </a:extLst>
          </p:cNvPr>
          <p:cNvSpPr/>
          <p:nvPr/>
        </p:nvSpPr>
        <p:spPr>
          <a:xfrm>
            <a:off x="8258284" y="4432341"/>
            <a:ext cx="1862667" cy="995110"/>
          </a:xfrm>
          <a:prstGeom prst="can">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Product, facility or business Registry System</a:t>
            </a:r>
          </a:p>
        </p:txBody>
      </p:sp>
      <p:cxnSp>
        <p:nvCxnSpPr>
          <p:cNvPr id="29" name="Straight Arrow Connector 15">
            <a:extLst>
              <a:ext uri="{FF2B5EF4-FFF2-40B4-BE49-F238E27FC236}">
                <a16:creationId xmlns:a16="http://schemas.microsoft.com/office/drawing/2014/main" id="{F8C9D141-898B-FBC2-431E-C281054AF032}"/>
              </a:ext>
            </a:extLst>
          </p:cNvPr>
          <p:cNvCxnSpPr>
            <a:cxnSpLocks/>
            <a:endCxn id="7" idx="2"/>
          </p:cNvCxnSpPr>
          <p:nvPr/>
        </p:nvCxnSpPr>
        <p:spPr>
          <a:xfrm flipV="1">
            <a:off x="2416723" y="3882866"/>
            <a:ext cx="0" cy="54947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54E7A45-342E-E250-5B93-8C6410AB236B}"/>
              </a:ext>
            </a:extLst>
          </p:cNvPr>
          <p:cNvSpPr txBox="1"/>
          <p:nvPr/>
        </p:nvSpPr>
        <p:spPr>
          <a:xfrm>
            <a:off x="2416722" y="4048378"/>
            <a:ext cx="562975" cy="233097"/>
          </a:xfrm>
          <a:prstGeom prst="rect">
            <a:avLst/>
          </a:prstGeom>
          <a:noFill/>
        </p:spPr>
        <p:txBody>
          <a:bodyPr wrap="none" rtlCol="0" anchor="ctr">
            <a:spAutoFit/>
          </a:bodyPr>
          <a:lstStyle/>
          <a:p>
            <a:r>
              <a:rPr lang="en-AU" sz="1200" dirty="0"/>
              <a:t>Issues</a:t>
            </a:r>
          </a:p>
        </p:txBody>
      </p:sp>
      <p:cxnSp>
        <p:nvCxnSpPr>
          <p:cNvPr id="39" name="Straight Arrow Connector 15">
            <a:extLst>
              <a:ext uri="{FF2B5EF4-FFF2-40B4-BE49-F238E27FC236}">
                <a16:creationId xmlns:a16="http://schemas.microsoft.com/office/drawing/2014/main" id="{D168AE4A-229F-9BF9-FBCE-FC42749304B2}"/>
              </a:ext>
            </a:extLst>
          </p:cNvPr>
          <p:cNvCxnSpPr>
            <a:cxnSpLocks/>
            <a:stCxn id="17" idx="1"/>
          </p:cNvCxnSpPr>
          <p:nvPr/>
        </p:nvCxnSpPr>
        <p:spPr>
          <a:xfrm rot="16200000" flipV="1">
            <a:off x="4606909" y="3277057"/>
            <a:ext cx="1456683" cy="853887"/>
          </a:xfrm>
          <a:prstGeom prst="bentConnector3">
            <a:avLst>
              <a:gd name="adj1" fmla="val 18184"/>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357C00E-FE1E-B365-CAE7-1F08393AE91F}"/>
              </a:ext>
            </a:extLst>
          </p:cNvPr>
          <p:cNvSpPr txBox="1"/>
          <p:nvPr/>
        </p:nvSpPr>
        <p:spPr>
          <a:xfrm>
            <a:off x="5107515" y="4171480"/>
            <a:ext cx="562975" cy="233097"/>
          </a:xfrm>
          <a:prstGeom prst="rect">
            <a:avLst/>
          </a:prstGeom>
          <a:noFill/>
        </p:spPr>
        <p:txBody>
          <a:bodyPr wrap="none" rtlCol="0" anchor="ctr">
            <a:spAutoFit/>
          </a:bodyPr>
          <a:lstStyle/>
          <a:p>
            <a:r>
              <a:rPr lang="en-AU" sz="1200" dirty="0"/>
              <a:t>Issues</a:t>
            </a:r>
          </a:p>
        </p:txBody>
      </p:sp>
      <p:cxnSp>
        <p:nvCxnSpPr>
          <p:cNvPr id="45" name="Straight Arrow Connector 15">
            <a:extLst>
              <a:ext uri="{FF2B5EF4-FFF2-40B4-BE49-F238E27FC236}">
                <a16:creationId xmlns:a16="http://schemas.microsoft.com/office/drawing/2014/main" id="{90B7EB5B-3380-CFF9-3370-B1ADFBC99586}"/>
              </a:ext>
            </a:extLst>
          </p:cNvPr>
          <p:cNvCxnSpPr>
            <a:cxnSpLocks/>
            <a:stCxn id="17" idx="1"/>
          </p:cNvCxnSpPr>
          <p:nvPr/>
        </p:nvCxnSpPr>
        <p:spPr>
          <a:xfrm rot="16200000" flipV="1">
            <a:off x="5422653" y="4092802"/>
            <a:ext cx="521722" cy="157358"/>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15">
            <a:extLst>
              <a:ext uri="{FF2B5EF4-FFF2-40B4-BE49-F238E27FC236}">
                <a16:creationId xmlns:a16="http://schemas.microsoft.com/office/drawing/2014/main" id="{E7C6D4D5-0CEA-2AAE-ABDA-CDF67BB9F833}"/>
              </a:ext>
            </a:extLst>
          </p:cNvPr>
          <p:cNvCxnSpPr>
            <a:cxnSpLocks/>
            <a:stCxn id="17" idx="1"/>
          </p:cNvCxnSpPr>
          <p:nvPr/>
        </p:nvCxnSpPr>
        <p:spPr>
          <a:xfrm rot="16200000" flipV="1">
            <a:off x="4999291" y="3669439"/>
            <a:ext cx="965811" cy="559993"/>
          </a:xfrm>
          <a:prstGeom prst="bentConnector3">
            <a:avLst>
              <a:gd name="adj1" fmla="val 27366"/>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15">
            <a:extLst>
              <a:ext uri="{FF2B5EF4-FFF2-40B4-BE49-F238E27FC236}">
                <a16:creationId xmlns:a16="http://schemas.microsoft.com/office/drawing/2014/main" id="{3E911B72-2767-0F90-0869-C6B28CB4E2B4}"/>
              </a:ext>
            </a:extLst>
          </p:cNvPr>
          <p:cNvCxnSpPr>
            <a:cxnSpLocks/>
            <a:stCxn id="26" idx="1"/>
          </p:cNvCxnSpPr>
          <p:nvPr/>
        </p:nvCxnSpPr>
        <p:spPr>
          <a:xfrm rot="5400000" flipH="1" flipV="1">
            <a:off x="8995756" y="3442665"/>
            <a:ext cx="1183540" cy="795814"/>
          </a:xfrm>
          <a:prstGeom prst="bentConnector3">
            <a:avLst>
              <a:gd name="adj1" fmla="val 26358"/>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72D9416-169C-39DC-21B8-EED2D1045071}"/>
              </a:ext>
            </a:extLst>
          </p:cNvPr>
          <p:cNvSpPr txBox="1"/>
          <p:nvPr/>
        </p:nvSpPr>
        <p:spPr>
          <a:xfrm>
            <a:off x="8413984" y="3841093"/>
            <a:ext cx="562975" cy="233097"/>
          </a:xfrm>
          <a:prstGeom prst="rect">
            <a:avLst/>
          </a:prstGeom>
          <a:noFill/>
        </p:spPr>
        <p:txBody>
          <a:bodyPr wrap="none" rtlCol="0" anchor="ctr">
            <a:spAutoFit/>
          </a:bodyPr>
          <a:lstStyle/>
          <a:p>
            <a:r>
              <a:rPr lang="en-AU" sz="1200" dirty="0"/>
              <a:t>Issues</a:t>
            </a:r>
          </a:p>
        </p:txBody>
      </p:sp>
      <p:cxnSp>
        <p:nvCxnSpPr>
          <p:cNvPr id="57" name="Straight Arrow Connector 15">
            <a:extLst>
              <a:ext uri="{FF2B5EF4-FFF2-40B4-BE49-F238E27FC236}">
                <a16:creationId xmlns:a16="http://schemas.microsoft.com/office/drawing/2014/main" id="{DEABEC1C-C0BB-9E07-26E3-EF6C93B997C3}"/>
              </a:ext>
            </a:extLst>
          </p:cNvPr>
          <p:cNvCxnSpPr>
            <a:cxnSpLocks/>
            <a:stCxn id="26" idx="1"/>
            <a:endCxn id="8" idx="2"/>
          </p:cNvCxnSpPr>
          <p:nvPr/>
        </p:nvCxnSpPr>
        <p:spPr>
          <a:xfrm rot="16200000" flipV="1">
            <a:off x="8772826" y="4015549"/>
            <a:ext cx="627701" cy="205884"/>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2F326C2-EB33-567F-1AD9-FD252E7D0E4A}"/>
              </a:ext>
            </a:extLst>
          </p:cNvPr>
          <p:cNvSpPr txBox="1"/>
          <p:nvPr/>
        </p:nvSpPr>
        <p:spPr>
          <a:xfrm>
            <a:off x="9941795" y="3832738"/>
            <a:ext cx="533992" cy="233097"/>
          </a:xfrm>
          <a:prstGeom prst="rect">
            <a:avLst/>
          </a:prstGeom>
          <a:noFill/>
        </p:spPr>
        <p:txBody>
          <a:bodyPr wrap="none" rtlCol="0" anchor="ctr">
            <a:spAutoFit/>
          </a:bodyPr>
          <a:lstStyle/>
          <a:p>
            <a:r>
              <a:rPr lang="en-AU" sz="1200" dirty="0"/>
              <a:t>Hosts</a:t>
            </a:r>
          </a:p>
        </p:txBody>
      </p:sp>
      <p:sp>
        <p:nvSpPr>
          <p:cNvPr id="78" name="Rounded Rectangle 77">
            <a:extLst>
              <a:ext uri="{FF2B5EF4-FFF2-40B4-BE49-F238E27FC236}">
                <a16:creationId xmlns:a16="http://schemas.microsoft.com/office/drawing/2014/main" id="{A75A535E-1B19-2FA5-CC2C-8217B6F26FBB}"/>
              </a:ext>
            </a:extLst>
          </p:cNvPr>
          <p:cNvSpPr/>
          <p:nvPr/>
        </p:nvSpPr>
        <p:spPr>
          <a:xfrm>
            <a:off x="4312227" y="352201"/>
            <a:ext cx="6163560" cy="1331697"/>
          </a:xfrm>
          <a:prstGeom prst="roundRect">
            <a:avLst>
              <a:gd name="adj" fmla="val 9485"/>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400" b="1" dirty="0">
                <a:solidFill>
                  <a:schemeClr val="tx1"/>
                </a:solidFill>
              </a:rPr>
              <a:t>Customers / Buyers / Consumers</a:t>
            </a:r>
          </a:p>
        </p:txBody>
      </p:sp>
      <p:sp>
        <p:nvSpPr>
          <p:cNvPr id="80" name="Can 79">
            <a:extLst>
              <a:ext uri="{FF2B5EF4-FFF2-40B4-BE49-F238E27FC236}">
                <a16:creationId xmlns:a16="http://schemas.microsoft.com/office/drawing/2014/main" id="{FA1FA2A5-5F9B-1002-573A-D900528012D3}"/>
              </a:ext>
            </a:extLst>
          </p:cNvPr>
          <p:cNvSpPr/>
          <p:nvPr/>
        </p:nvSpPr>
        <p:spPr>
          <a:xfrm>
            <a:off x="8258283" y="702081"/>
            <a:ext cx="1862667" cy="775522"/>
          </a:xfrm>
          <a:prstGeom prst="can">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Business System</a:t>
            </a:r>
          </a:p>
        </p:txBody>
      </p:sp>
      <p:cxnSp>
        <p:nvCxnSpPr>
          <p:cNvPr id="81" name="Straight Arrow Connector 15">
            <a:extLst>
              <a:ext uri="{FF2B5EF4-FFF2-40B4-BE49-F238E27FC236}">
                <a16:creationId xmlns:a16="http://schemas.microsoft.com/office/drawing/2014/main" id="{E165E7B3-0F18-8334-1643-3B7809EA8C32}"/>
              </a:ext>
            </a:extLst>
          </p:cNvPr>
          <p:cNvCxnSpPr>
            <a:cxnSpLocks/>
            <a:endCxn id="15" idx="0"/>
          </p:cNvCxnSpPr>
          <p:nvPr/>
        </p:nvCxnSpPr>
        <p:spPr>
          <a:xfrm flipH="1">
            <a:off x="9484654" y="1477603"/>
            <a:ext cx="7151" cy="141346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15">
            <a:extLst>
              <a:ext uri="{FF2B5EF4-FFF2-40B4-BE49-F238E27FC236}">
                <a16:creationId xmlns:a16="http://schemas.microsoft.com/office/drawing/2014/main" id="{E512EB32-910F-D29E-1444-5134824EF0B7}"/>
              </a:ext>
            </a:extLst>
          </p:cNvPr>
          <p:cNvCxnSpPr>
            <a:cxnSpLocks/>
          </p:cNvCxnSpPr>
          <p:nvPr/>
        </p:nvCxnSpPr>
        <p:spPr>
          <a:xfrm rot="16200000" flipH="1">
            <a:off x="5986366" y="1028000"/>
            <a:ext cx="2099597" cy="2738218"/>
          </a:xfrm>
          <a:prstGeom prst="bentConnector3">
            <a:avLst>
              <a:gd name="adj1" fmla="val 3911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15">
            <a:extLst>
              <a:ext uri="{FF2B5EF4-FFF2-40B4-BE49-F238E27FC236}">
                <a16:creationId xmlns:a16="http://schemas.microsoft.com/office/drawing/2014/main" id="{A7AE9848-9613-029A-3B06-3181A157DA25}"/>
              </a:ext>
            </a:extLst>
          </p:cNvPr>
          <p:cNvCxnSpPr>
            <a:cxnSpLocks/>
            <a:stCxn id="80" idx="2"/>
            <a:endCxn id="95" idx="3"/>
          </p:cNvCxnSpPr>
          <p:nvPr/>
        </p:nvCxnSpPr>
        <p:spPr>
          <a:xfrm flipH="1">
            <a:off x="6452898" y="1089842"/>
            <a:ext cx="1805385" cy="7013"/>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Rounded Rectangle 94">
            <a:extLst>
              <a:ext uri="{FF2B5EF4-FFF2-40B4-BE49-F238E27FC236}">
                <a16:creationId xmlns:a16="http://schemas.microsoft.com/office/drawing/2014/main" id="{C4BABBCF-B359-5C1F-2935-8D849A413866}"/>
              </a:ext>
            </a:extLst>
          </p:cNvPr>
          <p:cNvSpPr/>
          <p:nvPr/>
        </p:nvSpPr>
        <p:spPr>
          <a:xfrm>
            <a:off x="4888081" y="846399"/>
            <a:ext cx="1564817" cy="50091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400" dirty="0">
                <a:solidFill>
                  <a:schemeClr val="tx1"/>
                </a:solidFill>
              </a:rPr>
              <a:t>Credential Graph Verification</a:t>
            </a:r>
          </a:p>
        </p:txBody>
      </p:sp>
      <p:cxnSp>
        <p:nvCxnSpPr>
          <p:cNvPr id="100" name="Straight Arrow Connector 15">
            <a:extLst>
              <a:ext uri="{FF2B5EF4-FFF2-40B4-BE49-F238E27FC236}">
                <a16:creationId xmlns:a16="http://schemas.microsoft.com/office/drawing/2014/main" id="{B8B3DC77-C177-11DC-43FD-E2260A4F32D2}"/>
              </a:ext>
            </a:extLst>
          </p:cNvPr>
          <p:cNvCxnSpPr>
            <a:cxnSpLocks/>
            <a:stCxn id="95" idx="2"/>
          </p:cNvCxnSpPr>
          <p:nvPr/>
        </p:nvCxnSpPr>
        <p:spPr>
          <a:xfrm rot="16200000" flipH="1">
            <a:off x="5093134" y="1924667"/>
            <a:ext cx="2278463" cy="1123750"/>
          </a:xfrm>
          <a:prstGeom prst="bentConnector3">
            <a:avLst>
              <a:gd name="adj1" fmla="val 3586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5">
            <a:extLst>
              <a:ext uri="{FF2B5EF4-FFF2-40B4-BE49-F238E27FC236}">
                <a16:creationId xmlns:a16="http://schemas.microsoft.com/office/drawing/2014/main" id="{444747B0-08CB-01B7-17B8-A19A8B713ED7}"/>
              </a:ext>
            </a:extLst>
          </p:cNvPr>
          <p:cNvCxnSpPr>
            <a:cxnSpLocks/>
            <a:stCxn id="95" idx="2"/>
          </p:cNvCxnSpPr>
          <p:nvPr/>
        </p:nvCxnSpPr>
        <p:spPr>
          <a:xfrm rot="16200000" flipH="1">
            <a:off x="5144759" y="1873042"/>
            <a:ext cx="1782024" cy="730562"/>
          </a:xfrm>
          <a:prstGeom prst="bentConnector3">
            <a:avLst>
              <a:gd name="adj1" fmla="val 45918"/>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5">
            <a:extLst>
              <a:ext uri="{FF2B5EF4-FFF2-40B4-BE49-F238E27FC236}">
                <a16:creationId xmlns:a16="http://schemas.microsoft.com/office/drawing/2014/main" id="{686E805F-9F78-5553-729A-9029F389763A}"/>
              </a:ext>
            </a:extLst>
          </p:cNvPr>
          <p:cNvCxnSpPr>
            <a:cxnSpLocks/>
            <a:stCxn id="95" idx="2"/>
          </p:cNvCxnSpPr>
          <p:nvPr/>
        </p:nvCxnSpPr>
        <p:spPr>
          <a:xfrm flipH="1">
            <a:off x="5670489" y="1347311"/>
            <a:ext cx="1" cy="126412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5">
            <a:extLst>
              <a:ext uri="{FF2B5EF4-FFF2-40B4-BE49-F238E27FC236}">
                <a16:creationId xmlns:a16="http://schemas.microsoft.com/office/drawing/2014/main" id="{8187C172-2077-F4CE-655B-54DA7F901986}"/>
              </a:ext>
            </a:extLst>
          </p:cNvPr>
          <p:cNvCxnSpPr>
            <a:cxnSpLocks/>
            <a:stCxn id="95" idx="2"/>
            <a:endCxn id="7" idx="0"/>
          </p:cNvCxnSpPr>
          <p:nvPr/>
        </p:nvCxnSpPr>
        <p:spPr>
          <a:xfrm rot="5400000">
            <a:off x="2954696" y="809339"/>
            <a:ext cx="2177823" cy="3253767"/>
          </a:xfrm>
          <a:prstGeom prst="bentConnector3">
            <a:avLst>
              <a:gd name="adj1" fmla="val 37595"/>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6ED42AB9-E4FA-768C-4087-CC822CE14F8C}"/>
              </a:ext>
            </a:extLst>
          </p:cNvPr>
          <p:cNvSpPr txBox="1"/>
          <p:nvPr/>
        </p:nvSpPr>
        <p:spPr>
          <a:xfrm>
            <a:off x="9484653" y="1890623"/>
            <a:ext cx="895373" cy="276999"/>
          </a:xfrm>
          <a:prstGeom prst="rect">
            <a:avLst/>
          </a:prstGeom>
          <a:noFill/>
        </p:spPr>
        <p:txBody>
          <a:bodyPr wrap="none" rtlCol="0" anchor="ctr">
            <a:spAutoFit/>
          </a:bodyPr>
          <a:lstStyle/>
          <a:p>
            <a:r>
              <a:rPr lang="en-AU" sz="1200" dirty="0"/>
              <a:t>Get link-set</a:t>
            </a:r>
          </a:p>
        </p:txBody>
      </p:sp>
      <p:sp>
        <p:nvSpPr>
          <p:cNvPr id="118" name="TextBox 117">
            <a:extLst>
              <a:ext uri="{FF2B5EF4-FFF2-40B4-BE49-F238E27FC236}">
                <a16:creationId xmlns:a16="http://schemas.microsoft.com/office/drawing/2014/main" id="{3DD152BA-8E6F-FF3A-1469-7A6DC019531F}"/>
              </a:ext>
            </a:extLst>
          </p:cNvPr>
          <p:cNvSpPr txBox="1"/>
          <p:nvPr/>
        </p:nvSpPr>
        <p:spPr>
          <a:xfrm>
            <a:off x="5679359" y="1912509"/>
            <a:ext cx="1130951" cy="276999"/>
          </a:xfrm>
          <a:prstGeom prst="rect">
            <a:avLst/>
          </a:prstGeom>
          <a:noFill/>
        </p:spPr>
        <p:txBody>
          <a:bodyPr wrap="none" rtlCol="0" anchor="ctr">
            <a:spAutoFit/>
          </a:bodyPr>
          <a:lstStyle/>
          <a:p>
            <a:r>
              <a:rPr lang="en-AU" sz="1200" dirty="0"/>
              <a:t>Get credentials</a:t>
            </a:r>
          </a:p>
        </p:txBody>
      </p:sp>
      <p:pic>
        <p:nvPicPr>
          <p:cNvPr id="7170" name="Picture 2" descr="QR code PNG transparent image download, size: 512x512px">
            <a:extLst>
              <a:ext uri="{FF2B5EF4-FFF2-40B4-BE49-F238E27FC236}">
                <a16:creationId xmlns:a16="http://schemas.microsoft.com/office/drawing/2014/main" id="{6B62A108-2D4A-9FC3-5F43-B23409A20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7556" y="1898714"/>
            <a:ext cx="391220" cy="391220"/>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118">
            <a:extLst>
              <a:ext uri="{FF2B5EF4-FFF2-40B4-BE49-F238E27FC236}">
                <a16:creationId xmlns:a16="http://schemas.microsoft.com/office/drawing/2014/main" id="{913C8DE1-4FD9-E3C1-657B-3AB6B2F2AA24}"/>
              </a:ext>
            </a:extLst>
          </p:cNvPr>
          <p:cNvSpPr txBox="1"/>
          <p:nvPr/>
        </p:nvSpPr>
        <p:spPr>
          <a:xfrm>
            <a:off x="6693526" y="1056427"/>
            <a:ext cx="1347228" cy="276999"/>
          </a:xfrm>
          <a:prstGeom prst="rect">
            <a:avLst/>
          </a:prstGeom>
          <a:noFill/>
        </p:spPr>
        <p:txBody>
          <a:bodyPr wrap="none" rtlCol="0" anchor="ctr">
            <a:spAutoFit/>
          </a:bodyPr>
          <a:lstStyle/>
          <a:p>
            <a:r>
              <a:rPr lang="en-AU" sz="1200" dirty="0"/>
              <a:t>Verification results</a:t>
            </a:r>
          </a:p>
        </p:txBody>
      </p:sp>
      <p:sp>
        <p:nvSpPr>
          <p:cNvPr id="122" name="TextBox 121">
            <a:extLst>
              <a:ext uri="{FF2B5EF4-FFF2-40B4-BE49-F238E27FC236}">
                <a16:creationId xmlns:a16="http://schemas.microsoft.com/office/drawing/2014/main" id="{56854454-0FD0-4766-2EEC-59131946601D}"/>
              </a:ext>
            </a:extLst>
          </p:cNvPr>
          <p:cNvSpPr txBox="1"/>
          <p:nvPr/>
        </p:nvSpPr>
        <p:spPr>
          <a:xfrm>
            <a:off x="6728667" y="835503"/>
            <a:ext cx="1311128" cy="276999"/>
          </a:xfrm>
          <a:prstGeom prst="rect">
            <a:avLst/>
          </a:prstGeom>
          <a:noFill/>
        </p:spPr>
        <p:txBody>
          <a:bodyPr wrap="none" rtlCol="0" anchor="ctr">
            <a:spAutoFit/>
          </a:bodyPr>
          <a:lstStyle/>
          <a:p>
            <a:r>
              <a:rPr lang="en-AU" sz="1200" dirty="0"/>
              <a:t>Credential link-set</a:t>
            </a:r>
          </a:p>
        </p:txBody>
      </p:sp>
      <p:sp>
        <p:nvSpPr>
          <p:cNvPr id="7183" name="Can 7182">
            <a:extLst>
              <a:ext uri="{FF2B5EF4-FFF2-40B4-BE49-F238E27FC236}">
                <a16:creationId xmlns:a16="http://schemas.microsoft.com/office/drawing/2014/main" id="{3B382516-DA15-488D-3E6B-DA1DFE9C2088}"/>
              </a:ext>
            </a:extLst>
          </p:cNvPr>
          <p:cNvSpPr/>
          <p:nvPr/>
        </p:nvSpPr>
        <p:spPr>
          <a:xfrm>
            <a:off x="1450332" y="915610"/>
            <a:ext cx="880625" cy="561993"/>
          </a:xfrm>
          <a:prstGeom prst="can">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400" dirty="0"/>
          </a:p>
        </p:txBody>
      </p:sp>
      <p:sp>
        <p:nvSpPr>
          <p:cNvPr id="7185" name="TextBox 7184">
            <a:extLst>
              <a:ext uri="{FF2B5EF4-FFF2-40B4-BE49-F238E27FC236}">
                <a16:creationId xmlns:a16="http://schemas.microsoft.com/office/drawing/2014/main" id="{0DBA3A87-78C5-B173-CA67-34407E140956}"/>
              </a:ext>
            </a:extLst>
          </p:cNvPr>
          <p:cNvSpPr txBox="1"/>
          <p:nvPr/>
        </p:nvSpPr>
        <p:spPr>
          <a:xfrm>
            <a:off x="1403837" y="974002"/>
            <a:ext cx="994964" cy="523220"/>
          </a:xfrm>
          <a:prstGeom prst="rect">
            <a:avLst/>
          </a:prstGeom>
          <a:noFill/>
        </p:spPr>
        <p:txBody>
          <a:bodyPr wrap="square">
            <a:spAutoFit/>
          </a:bodyPr>
          <a:lstStyle/>
          <a:p>
            <a:pPr algn="ctr"/>
            <a:r>
              <a:rPr lang="en-AU" sz="1400" dirty="0">
                <a:solidFill>
                  <a:schemeClr val="bg1"/>
                </a:solidFill>
              </a:rPr>
              <a:t>System under test</a:t>
            </a:r>
          </a:p>
        </p:txBody>
      </p:sp>
      <p:sp>
        <p:nvSpPr>
          <p:cNvPr id="7186" name="Rounded Rectangle 7185">
            <a:extLst>
              <a:ext uri="{FF2B5EF4-FFF2-40B4-BE49-F238E27FC236}">
                <a16:creationId xmlns:a16="http://schemas.microsoft.com/office/drawing/2014/main" id="{04AC4EC5-C891-9F87-FA69-235D98F59D4B}"/>
              </a:ext>
            </a:extLst>
          </p:cNvPr>
          <p:cNvSpPr/>
          <p:nvPr/>
        </p:nvSpPr>
        <p:spPr>
          <a:xfrm>
            <a:off x="2508045" y="1054636"/>
            <a:ext cx="915994" cy="31666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400" dirty="0">
                <a:solidFill>
                  <a:schemeClr val="tx1"/>
                </a:solidFill>
              </a:rPr>
              <a:t>Test scope</a:t>
            </a:r>
          </a:p>
        </p:txBody>
      </p:sp>
    </p:spTree>
    <p:extLst>
      <p:ext uri="{BB962C8B-B14F-4D97-AF65-F5344CB8AC3E}">
        <p14:creationId xmlns:p14="http://schemas.microsoft.com/office/powerpoint/2010/main" val="31045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9A60C-ADE5-BCC1-FFB8-5349BD0772A3}"/>
              </a:ext>
            </a:extLst>
          </p:cNvPr>
          <p:cNvSpPr txBox="1"/>
          <p:nvPr/>
        </p:nvSpPr>
        <p:spPr>
          <a:xfrm>
            <a:off x="3143407" y="242129"/>
            <a:ext cx="5333704" cy="642484"/>
          </a:xfrm>
          <a:prstGeom prst="rect">
            <a:avLst/>
          </a:prstGeom>
          <a:noFill/>
        </p:spPr>
        <p:txBody>
          <a:bodyPr wrap="none" rtlCol="0">
            <a:spAutoFit/>
          </a:bodyPr>
          <a:lstStyle/>
          <a:p>
            <a:pPr algn="ctr"/>
            <a:r>
              <a:rPr lang="en-AU" sz="3575" b="1" dirty="0">
                <a:solidFill>
                  <a:schemeClr val="accent1">
                    <a:lumMod val="50000"/>
                  </a:schemeClr>
                </a:solidFill>
              </a:rPr>
              <a:t>“Industrial” Pilots are next.</a:t>
            </a:r>
          </a:p>
        </p:txBody>
      </p:sp>
      <p:sp>
        <p:nvSpPr>
          <p:cNvPr id="3" name="TextBox 2">
            <a:extLst>
              <a:ext uri="{FF2B5EF4-FFF2-40B4-BE49-F238E27FC236}">
                <a16:creationId xmlns:a16="http://schemas.microsoft.com/office/drawing/2014/main" id="{95CEDB0E-E354-144E-BB97-88C5A1D8603C}"/>
              </a:ext>
            </a:extLst>
          </p:cNvPr>
          <p:cNvSpPr txBox="1"/>
          <p:nvPr/>
        </p:nvSpPr>
        <p:spPr>
          <a:xfrm>
            <a:off x="688189" y="1015779"/>
            <a:ext cx="10815622" cy="707886"/>
          </a:xfrm>
          <a:prstGeom prst="rect">
            <a:avLst/>
          </a:prstGeom>
          <a:noFill/>
        </p:spPr>
        <p:txBody>
          <a:bodyPr wrap="square" rtlCol="0">
            <a:spAutoFit/>
          </a:bodyPr>
          <a:lstStyle/>
          <a:p>
            <a:r>
              <a:rPr lang="en-AU" sz="2000" dirty="0"/>
              <a:t>Pilots must involve actual value chain operators irrespective of which software solution each uses.  Each party is self-funded and collaborates to demonstrate a scalable transparency architecture</a:t>
            </a:r>
          </a:p>
        </p:txBody>
      </p:sp>
      <p:sp>
        <p:nvSpPr>
          <p:cNvPr id="5" name="Oval 4">
            <a:extLst>
              <a:ext uri="{FF2B5EF4-FFF2-40B4-BE49-F238E27FC236}">
                <a16:creationId xmlns:a16="http://schemas.microsoft.com/office/drawing/2014/main" id="{404115FB-99FA-78C9-8E84-FD658437BD1C}"/>
              </a:ext>
            </a:extLst>
          </p:cNvPr>
          <p:cNvSpPr/>
          <p:nvPr/>
        </p:nvSpPr>
        <p:spPr>
          <a:xfrm>
            <a:off x="2174789" y="5409734"/>
            <a:ext cx="1297460"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Copper</a:t>
            </a:r>
          </a:p>
        </p:txBody>
      </p:sp>
      <p:sp>
        <p:nvSpPr>
          <p:cNvPr id="6" name="Oval 5">
            <a:extLst>
              <a:ext uri="{FF2B5EF4-FFF2-40B4-BE49-F238E27FC236}">
                <a16:creationId xmlns:a16="http://schemas.microsoft.com/office/drawing/2014/main" id="{60A5D435-E505-98A4-A2BE-74CC710282D9}"/>
              </a:ext>
            </a:extLst>
          </p:cNvPr>
          <p:cNvSpPr/>
          <p:nvPr/>
        </p:nvSpPr>
        <p:spPr>
          <a:xfrm>
            <a:off x="518984" y="5409735"/>
            <a:ext cx="1297460"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Lithium</a:t>
            </a:r>
          </a:p>
        </p:txBody>
      </p:sp>
      <p:sp>
        <p:nvSpPr>
          <p:cNvPr id="10" name="Oval 9">
            <a:extLst>
              <a:ext uri="{FF2B5EF4-FFF2-40B4-BE49-F238E27FC236}">
                <a16:creationId xmlns:a16="http://schemas.microsoft.com/office/drawing/2014/main" id="{ACE130B0-8FC8-FD8D-93B7-9D908A72914C}"/>
              </a:ext>
            </a:extLst>
          </p:cNvPr>
          <p:cNvSpPr/>
          <p:nvPr/>
        </p:nvSpPr>
        <p:spPr>
          <a:xfrm>
            <a:off x="3842951" y="5409734"/>
            <a:ext cx="1297460"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Nickel</a:t>
            </a:r>
          </a:p>
        </p:txBody>
      </p:sp>
      <p:sp>
        <p:nvSpPr>
          <p:cNvPr id="11" name="Oval 10">
            <a:extLst>
              <a:ext uri="{FF2B5EF4-FFF2-40B4-BE49-F238E27FC236}">
                <a16:creationId xmlns:a16="http://schemas.microsoft.com/office/drawing/2014/main" id="{F39788C7-01C1-E3C9-845D-EA33BD4B4A4C}"/>
              </a:ext>
            </a:extLst>
          </p:cNvPr>
          <p:cNvSpPr/>
          <p:nvPr/>
        </p:nvSpPr>
        <p:spPr>
          <a:xfrm>
            <a:off x="5474042" y="5409734"/>
            <a:ext cx="1297460"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Cobalt</a:t>
            </a:r>
          </a:p>
        </p:txBody>
      </p:sp>
      <p:sp>
        <p:nvSpPr>
          <p:cNvPr id="12" name="Oval 11">
            <a:extLst>
              <a:ext uri="{FF2B5EF4-FFF2-40B4-BE49-F238E27FC236}">
                <a16:creationId xmlns:a16="http://schemas.microsoft.com/office/drawing/2014/main" id="{25E93A7D-25A5-9BD2-A9B6-3826586B7EC7}"/>
              </a:ext>
            </a:extLst>
          </p:cNvPr>
          <p:cNvSpPr/>
          <p:nvPr/>
        </p:nvSpPr>
        <p:spPr>
          <a:xfrm>
            <a:off x="7247614" y="5409734"/>
            <a:ext cx="1297460"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Hides</a:t>
            </a:r>
          </a:p>
        </p:txBody>
      </p:sp>
      <p:sp>
        <p:nvSpPr>
          <p:cNvPr id="13" name="Oval 12">
            <a:extLst>
              <a:ext uri="{FF2B5EF4-FFF2-40B4-BE49-F238E27FC236}">
                <a16:creationId xmlns:a16="http://schemas.microsoft.com/office/drawing/2014/main" id="{74F67005-2A35-F3BE-FCD0-D5E7649A3BEB}"/>
              </a:ext>
            </a:extLst>
          </p:cNvPr>
          <p:cNvSpPr/>
          <p:nvPr/>
        </p:nvSpPr>
        <p:spPr>
          <a:xfrm>
            <a:off x="8899302" y="5409734"/>
            <a:ext cx="1297460"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Cotton</a:t>
            </a:r>
          </a:p>
        </p:txBody>
      </p:sp>
      <p:sp>
        <p:nvSpPr>
          <p:cNvPr id="14" name="Oval 13">
            <a:extLst>
              <a:ext uri="{FF2B5EF4-FFF2-40B4-BE49-F238E27FC236}">
                <a16:creationId xmlns:a16="http://schemas.microsoft.com/office/drawing/2014/main" id="{FE30C75D-8F2B-9DE4-A6FF-9914410D0BED}"/>
              </a:ext>
            </a:extLst>
          </p:cNvPr>
          <p:cNvSpPr/>
          <p:nvPr/>
        </p:nvSpPr>
        <p:spPr>
          <a:xfrm>
            <a:off x="10511482" y="5409734"/>
            <a:ext cx="1297460"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Wool</a:t>
            </a:r>
          </a:p>
        </p:txBody>
      </p:sp>
      <p:sp>
        <p:nvSpPr>
          <p:cNvPr id="15" name="Oval 14">
            <a:extLst>
              <a:ext uri="{FF2B5EF4-FFF2-40B4-BE49-F238E27FC236}">
                <a16:creationId xmlns:a16="http://schemas.microsoft.com/office/drawing/2014/main" id="{80136845-22F1-3697-8207-60E0682A8494}"/>
              </a:ext>
            </a:extLst>
          </p:cNvPr>
          <p:cNvSpPr/>
          <p:nvPr/>
        </p:nvSpPr>
        <p:spPr>
          <a:xfrm>
            <a:off x="9051324" y="4104036"/>
            <a:ext cx="1297460"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Textiles</a:t>
            </a:r>
          </a:p>
        </p:txBody>
      </p:sp>
      <p:sp>
        <p:nvSpPr>
          <p:cNvPr id="16" name="Oval 15">
            <a:extLst>
              <a:ext uri="{FF2B5EF4-FFF2-40B4-BE49-F238E27FC236}">
                <a16:creationId xmlns:a16="http://schemas.microsoft.com/office/drawing/2014/main" id="{84EBAACE-B5DA-E86F-3ED5-B3DB8DCB1283}"/>
              </a:ext>
            </a:extLst>
          </p:cNvPr>
          <p:cNvSpPr/>
          <p:nvPr/>
        </p:nvSpPr>
        <p:spPr>
          <a:xfrm>
            <a:off x="8174561" y="2451222"/>
            <a:ext cx="1449482"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Garments</a:t>
            </a:r>
          </a:p>
        </p:txBody>
      </p:sp>
      <p:sp>
        <p:nvSpPr>
          <p:cNvPr id="17" name="Oval 16">
            <a:extLst>
              <a:ext uri="{FF2B5EF4-FFF2-40B4-BE49-F238E27FC236}">
                <a16:creationId xmlns:a16="http://schemas.microsoft.com/office/drawing/2014/main" id="{F6F0F377-0083-074A-AD38-3A29FD438C21}"/>
              </a:ext>
            </a:extLst>
          </p:cNvPr>
          <p:cNvSpPr/>
          <p:nvPr/>
        </p:nvSpPr>
        <p:spPr>
          <a:xfrm>
            <a:off x="5642729" y="2451223"/>
            <a:ext cx="1449482"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Footwear</a:t>
            </a:r>
          </a:p>
        </p:txBody>
      </p:sp>
      <p:sp>
        <p:nvSpPr>
          <p:cNvPr id="18" name="Oval 17">
            <a:extLst>
              <a:ext uri="{FF2B5EF4-FFF2-40B4-BE49-F238E27FC236}">
                <a16:creationId xmlns:a16="http://schemas.microsoft.com/office/drawing/2014/main" id="{C4067A06-46A8-5333-A3A5-C4E47FBD9D9A}"/>
              </a:ext>
            </a:extLst>
          </p:cNvPr>
          <p:cNvSpPr/>
          <p:nvPr/>
        </p:nvSpPr>
        <p:spPr>
          <a:xfrm>
            <a:off x="1937678" y="4053323"/>
            <a:ext cx="1449482"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Batteries</a:t>
            </a:r>
          </a:p>
        </p:txBody>
      </p:sp>
      <p:sp>
        <p:nvSpPr>
          <p:cNvPr id="19" name="Oval 18">
            <a:extLst>
              <a:ext uri="{FF2B5EF4-FFF2-40B4-BE49-F238E27FC236}">
                <a16:creationId xmlns:a16="http://schemas.microsoft.com/office/drawing/2014/main" id="{930C753E-2E70-9DBE-CC7B-0850C7023B76}"/>
              </a:ext>
            </a:extLst>
          </p:cNvPr>
          <p:cNvSpPr/>
          <p:nvPr/>
        </p:nvSpPr>
        <p:spPr>
          <a:xfrm>
            <a:off x="5474042" y="4104036"/>
            <a:ext cx="1449482"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Leather</a:t>
            </a:r>
          </a:p>
        </p:txBody>
      </p:sp>
      <p:sp>
        <p:nvSpPr>
          <p:cNvPr id="20" name="Oval 19">
            <a:extLst>
              <a:ext uri="{FF2B5EF4-FFF2-40B4-BE49-F238E27FC236}">
                <a16:creationId xmlns:a16="http://schemas.microsoft.com/office/drawing/2014/main" id="{148CA89B-8F3C-5EE1-5FD0-F8F6DCA5F8EA}"/>
              </a:ext>
            </a:extLst>
          </p:cNvPr>
          <p:cNvSpPr/>
          <p:nvPr/>
        </p:nvSpPr>
        <p:spPr>
          <a:xfrm>
            <a:off x="2823519" y="2463579"/>
            <a:ext cx="1449482"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Vehicles</a:t>
            </a:r>
          </a:p>
        </p:txBody>
      </p:sp>
      <p:cxnSp>
        <p:nvCxnSpPr>
          <p:cNvPr id="22" name="Straight Arrow Connector 21">
            <a:extLst>
              <a:ext uri="{FF2B5EF4-FFF2-40B4-BE49-F238E27FC236}">
                <a16:creationId xmlns:a16="http://schemas.microsoft.com/office/drawing/2014/main" id="{25C379C3-83EC-F895-3CA6-C0EF6C8A27BB}"/>
              </a:ext>
            </a:extLst>
          </p:cNvPr>
          <p:cNvCxnSpPr>
            <a:cxnSpLocks/>
            <a:stCxn id="6" idx="0"/>
          </p:cNvCxnSpPr>
          <p:nvPr/>
        </p:nvCxnSpPr>
        <p:spPr>
          <a:xfrm flipV="1">
            <a:off x="1167714" y="4608256"/>
            <a:ext cx="1198228" cy="80147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380BFEC-7606-6612-1555-E54CF28279C0}"/>
              </a:ext>
            </a:extLst>
          </p:cNvPr>
          <p:cNvCxnSpPr>
            <a:cxnSpLocks/>
            <a:stCxn id="5" idx="0"/>
            <a:endCxn id="18" idx="4"/>
          </p:cNvCxnSpPr>
          <p:nvPr/>
        </p:nvCxnSpPr>
        <p:spPr>
          <a:xfrm flipH="1" flipV="1">
            <a:off x="2662419" y="4658804"/>
            <a:ext cx="161100" cy="75093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7007426-1F9B-F76E-18B9-8B8323A971E2}"/>
              </a:ext>
            </a:extLst>
          </p:cNvPr>
          <p:cNvCxnSpPr>
            <a:cxnSpLocks/>
            <a:stCxn id="10" idx="0"/>
          </p:cNvCxnSpPr>
          <p:nvPr/>
        </p:nvCxnSpPr>
        <p:spPr>
          <a:xfrm flipH="1" flipV="1">
            <a:off x="2902734" y="4608256"/>
            <a:ext cx="1588947" cy="801478"/>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C07619D-816B-BDD9-10A4-9C8E37ECF79B}"/>
              </a:ext>
            </a:extLst>
          </p:cNvPr>
          <p:cNvCxnSpPr>
            <a:cxnSpLocks/>
            <a:stCxn id="11" idx="0"/>
          </p:cNvCxnSpPr>
          <p:nvPr/>
        </p:nvCxnSpPr>
        <p:spPr>
          <a:xfrm flipH="1" flipV="1">
            <a:off x="3311149" y="4507434"/>
            <a:ext cx="2811623" cy="90230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0FC9EC2-3D5C-4FC4-EF34-6ABA17D53530}"/>
              </a:ext>
            </a:extLst>
          </p:cNvPr>
          <p:cNvCxnSpPr>
            <a:cxnSpLocks/>
            <a:stCxn id="18" idx="0"/>
            <a:endCxn id="20" idx="4"/>
          </p:cNvCxnSpPr>
          <p:nvPr/>
        </p:nvCxnSpPr>
        <p:spPr>
          <a:xfrm flipV="1">
            <a:off x="2662419" y="3069060"/>
            <a:ext cx="885841" cy="984263"/>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66F2D45-3F67-F460-F572-54CECB4BB876}"/>
              </a:ext>
            </a:extLst>
          </p:cNvPr>
          <p:cNvCxnSpPr>
            <a:cxnSpLocks/>
            <a:stCxn id="19" idx="1"/>
            <a:endCxn id="20" idx="5"/>
          </p:cNvCxnSpPr>
          <p:nvPr/>
        </p:nvCxnSpPr>
        <p:spPr>
          <a:xfrm flipH="1" flipV="1">
            <a:off x="4060729" y="2980389"/>
            <a:ext cx="1625585" cy="1212318"/>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DEC85EF-4E1F-6DCE-318F-B521A2FD7238}"/>
              </a:ext>
            </a:extLst>
          </p:cNvPr>
          <p:cNvCxnSpPr>
            <a:cxnSpLocks/>
            <a:stCxn id="19" idx="0"/>
            <a:endCxn id="17" idx="4"/>
          </p:cNvCxnSpPr>
          <p:nvPr/>
        </p:nvCxnSpPr>
        <p:spPr>
          <a:xfrm flipV="1">
            <a:off x="6198783" y="3056704"/>
            <a:ext cx="168687" cy="1047332"/>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1E6BB75-C850-C9B3-E031-0D9BBDE1CA12}"/>
              </a:ext>
            </a:extLst>
          </p:cNvPr>
          <p:cNvCxnSpPr>
            <a:cxnSpLocks/>
            <a:stCxn id="15" idx="0"/>
            <a:endCxn id="16" idx="4"/>
          </p:cNvCxnSpPr>
          <p:nvPr/>
        </p:nvCxnSpPr>
        <p:spPr>
          <a:xfrm flipH="1" flipV="1">
            <a:off x="8899302" y="3056703"/>
            <a:ext cx="800752" cy="1047333"/>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806F353-B7B7-A3B6-E85A-159FF4718CA2}"/>
              </a:ext>
            </a:extLst>
          </p:cNvPr>
          <p:cNvCxnSpPr>
            <a:cxnSpLocks/>
            <a:stCxn id="14" idx="0"/>
            <a:endCxn id="15" idx="5"/>
          </p:cNvCxnSpPr>
          <p:nvPr/>
        </p:nvCxnSpPr>
        <p:spPr>
          <a:xfrm flipH="1" flipV="1">
            <a:off x="10158775" y="4620846"/>
            <a:ext cx="1001437" cy="788888"/>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233C76A-01E2-8267-FE8A-29A176B4BA1B}"/>
              </a:ext>
            </a:extLst>
          </p:cNvPr>
          <p:cNvCxnSpPr>
            <a:cxnSpLocks/>
            <a:stCxn id="13" idx="0"/>
            <a:endCxn id="15" idx="4"/>
          </p:cNvCxnSpPr>
          <p:nvPr/>
        </p:nvCxnSpPr>
        <p:spPr>
          <a:xfrm flipV="1">
            <a:off x="9548032" y="4709517"/>
            <a:ext cx="152022" cy="700217"/>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68AFF88-059A-76A4-6B09-F99DF1E93C7E}"/>
              </a:ext>
            </a:extLst>
          </p:cNvPr>
          <p:cNvCxnSpPr>
            <a:cxnSpLocks/>
            <a:stCxn id="12" idx="1"/>
            <a:endCxn id="19" idx="5"/>
          </p:cNvCxnSpPr>
          <p:nvPr/>
        </p:nvCxnSpPr>
        <p:spPr>
          <a:xfrm flipH="1" flipV="1">
            <a:off x="6711252" y="4620846"/>
            <a:ext cx="726371" cy="877559"/>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32A7F0A7-771E-9C72-8A6A-F7F238766D68}"/>
              </a:ext>
            </a:extLst>
          </p:cNvPr>
          <p:cNvSpPr/>
          <p:nvPr/>
        </p:nvSpPr>
        <p:spPr>
          <a:xfrm>
            <a:off x="804156" y="2451222"/>
            <a:ext cx="1449482" cy="6054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72000" rIns="36000" rtlCol="0" anchor="ctr"/>
          <a:lstStyle/>
          <a:p>
            <a:pPr algn="ctr"/>
            <a:r>
              <a:rPr lang="en-AU" dirty="0"/>
              <a:t>Energy</a:t>
            </a:r>
          </a:p>
        </p:txBody>
      </p:sp>
      <p:cxnSp>
        <p:nvCxnSpPr>
          <p:cNvPr id="72" name="Straight Arrow Connector 71">
            <a:extLst>
              <a:ext uri="{FF2B5EF4-FFF2-40B4-BE49-F238E27FC236}">
                <a16:creationId xmlns:a16="http://schemas.microsoft.com/office/drawing/2014/main" id="{F312FD5F-74BF-F507-676E-216E9EB3B45D}"/>
              </a:ext>
            </a:extLst>
          </p:cNvPr>
          <p:cNvCxnSpPr>
            <a:cxnSpLocks/>
            <a:endCxn id="71" idx="4"/>
          </p:cNvCxnSpPr>
          <p:nvPr/>
        </p:nvCxnSpPr>
        <p:spPr>
          <a:xfrm flipH="1" flipV="1">
            <a:off x="1528897" y="3056703"/>
            <a:ext cx="865289" cy="99662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9F7223E-4692-C02C-F812-032164CADB50}"/>
              </a:ext>
            </a:extLst>
          </p:cNvPr>
          <p:cNvCxnSpPr>
            <a:cxnSpLocks/>
            <a:stCxn id="19" idx="7"/>
            <a:endCxn id="16" idx="3"/>
          </p:cNvCxnSpPr>
          <p:nvPr/>
        </p:nvCxnSpPr>
        <p:spPr>
          <a:xfrm flipV="1">
            <a:off x="6711252" y="2968032"/>
            <a:ext cx="1675581" cy="1224675"/>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D07F332B-2CD9-76C3-C452-AB764B4FB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963" y="3918985"/>
            <a:ext cx="677813" cy="4520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984D363-01D4-F0A0-063B-0F88B855CE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540" y="5837874"/>
            <a:ext cx="657758" cy="36075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6">
            <a:extLst>
              <a:ext uri="{FF2B5EF4-FFF2-40B4-BE49-F238E27FC236}">
                <a16:creationId xmlns:a16="http://schemas.microsoft.com/office/drawing/2014/main" id="{8FFBA021-910A-AF57-43DE-2F1ACD7EB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8324" y="5834840"/>
            <a:ext cx="658136" cy="3607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lag of the Democratic Republic of the Congo - Wikipedia">
            <a:extLst>
              <a:ext uri="{FF2B5EF4-FFF2-40B4-BE49-F238E27FC236}">
                <a16:creationId xmlns:a16="http://schemas.microsoft.com/office/drawing/2014/main" id="{C640B023-8951-1B51-1587-48214AF65F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4152" y="5879521"/>
            <a:ext cx="543318" cy="407772"/>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a:extLst>
              <a:ext uri="{FF2B5EF4-FFF2-40B4-BE49-F238E27FC236}">
                <a16:creationId xmlns:a16="http://schemas.microsoft.com/office/drawing/2014/main" id="{117C603B-D5B7-0B9B-087D-F9E73A98A5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8174" y="5903032"/>
            <a:ext cx="658136" cy="3607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lag of Russia - Wikipedia">
            <a:extLst>
              <a:ext uri="{FF2B5EF4-FFF2-40B4-BE49-F238E27FC236}">
                <a16:creationId xmlns:a16="http://schemas.microsoft.com/office/drawing/2014/main" id="{2B8AF418-D174-B1B8-1341-073B69C79B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5990" y="5906905"/>
            <a:ext cx="621968" cy="4146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lag of Canada - Wikipedia">
            <a:extLst>
              <a:ext uri="{FF2B5EF4-FFF2-40B4-BE49-F238E27FC236}">
                <a16:creationId xmlns:a16="http://schemas.microsoft.com/office/drawing/2014/main" id="{507C3F98-E16A-0989-772C-6F0194C676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22669" y="11402018"/>
            <a:ext cx="91438" cy="4571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A965FAD-C97E-079E-209F-BB1BC03D67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4663" y="5903497"/>
            <a:ext cx="706738" cy="35336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lag of Canada - Wikipedia">
            <a:extLst>
              <a:ext uri="{FF2B5EF4-FFF2-40B4-BE49-F238E27FC236}">
                <a16:creationId xmlns:a16="http://schemas.microsoft.com/office/drawing/2014/main" id="{8187EB3E-8383-1A03-2201-B92D90DBAE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63406" y="5894097"/>
            <a:ext cx="646688" cy="32334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lag of Germany - Wikipedia">
            <a:extLst>
              <a:ext uri="{FF2B5EF4-FFF2-40B4-BE49-F238E27FC236}">
                <a16:creationId xmlns:a16="http://schemas.microsoft.com/office/drawing/2014/main" id="{E343D4C8-E82B-4216-6340-B6EAE7899E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9826" y="2149026"/>
            <a:ext cx="668898" cy="40133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Flag of Italy - Wikipedia">
            <a:extLst>
              <a:ext uri="{FF2B5EF4-FFF2-40B4-BE49-F238E27FC236}">
                <a16:creationId xmlns:a16="http://schemas.microsoft.com/office/drawing/2014/main" id="{CBAEB7FC-8727-BBDB-3F60-52B494EC999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0950" y="4192707"/>
            <a:ext cx="699582" cy="466097"/>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0" descr="Flag of Italy - Wikipedia">
            <a:extLst>
              <a:ext uri="{FF2B5EF4-FFF2-40B4-BE49-F238E27FC236}">
                <a16:creationId xmlns:a16="http://schemas.microsoft.com/office/drawing/2014/main" id="{1840459B-4F81-9477-F7BD-CBA070271B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50856" y="2083616"/>
            <a:ext cx="643807" cy="428937"/>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18" descr="Flag of Germany - Wikipedia">
            <a:extLst>
              <a:ext uri="{FF2B5EF4-FFF2-40B4-BE49-F238E27FC236}">
                <a16:creationId xmlns:a16="http://schemas.microsoft.com/office/drawing/2014/main" id="{B9510CBC-8475-E720-D47B-CAF50F52A2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2209" y="2104006"/>
            <a:ext cx="710521" cy="42631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F6DA9786-28E3-AC95-7451-7FD05812D3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01826" y="4163879"/>
            <a:ext cx="666257" cy="44437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Flag of the United Kingdom - Wikipedia">
            <a:extLst>
              <a:ext uri="{FF2B5EF4-FFF2-40B4-BE49-F238E27FC236}">
                <a16:creationId xmlns:a16="http://schemas.microsoft.com/office/drawing/2014/main" id="{6927756B-62D2-4459-421D-239D0D7FCFF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8987" y="2169000"/>
            <a:ext cx="762727" cy="381364"/>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outh Korea flag icon - Country flags">
            <a:extLst>
              <a:ext uri="{FF2B5EF4-FFF2-40B4-BE49-F238E27FC236}">
                <a16:creationId xmlns:a16="http://schemas.microsoft.com/office/drawing/2014/main" id="{0E4F9CDE-275E-28F1-DE97-C52A671A6F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0678" y="3882873"/>
            <a:ext cx="700403" cy="46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954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5CE85-6DCA-A686-6348-FF6B970925E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C9378A2-17C0-95D8-C289-197603EF0B30}"/>
              </a:ext>
            </a:extLst>
          </p:cNvPr>
          <p:cNvSpPr txBox="1"/>
          <p:nvPr/>
        </p:nvSpPr>
        <p:spPr>
          <a:xfrm>
            <a:off x="641157" y="378092"/>
            <a:ext cx="8662115" cy="642484"/>
          </a:xfrm>
          <a:prstGeom prst="rect">
            <a:avLst/>
          </a:prstGeom>
          <a:noFill/>
        </p:spPr>
        <p:txBody>
          <a:bodyPr wrap="none" rtlCol="0">
            <a:spAutoFit/>
          </a:bodyPr>
          <a:lstStyle/>
          <a:p>
            <a:r>
              <a:rPr lang="en-AU" sz="3575" b="1" dirty="0">
                <a:solidFill>
                  <a:schemeClr val="accent1">
                    <a:lumMod val="50000"/>
                  </a:schemeClr>
                </a:solidFill>
              </a:rPr>
              <a:t>Relationship to regulatory product passports</a:t>
            </a:r>
          </a:p>
        </p:txBody>
      </p:sp>
      <p:graphicFrame>
        <p:nvGraphicFramePr>
          <p:cNvPr id="58" name="Diagramme 4">
            <a:extLst>
              <a:ext uri="{FF2B5EF4-FFF2-40B4-BE49-F238E27FC236}">
                <a16:creationId xmlns:a16="http://schemas.microsoft.com/office/drawing/2014/main" id="{508596AC-D34E-F118-D471-BEF812441D9F}"/>
              </a:ext>
            </a:extLst>
          </p:cNvPr>
          <p:cNvGraphicFramePr/>
          <p:nvPr>
            <p:extLst>
              <p:ext uri="{D42A27DB-BD31-4B8C-83A1-F6EECF244321}">
                <p14:modId xmlns:p14="http://schemas.microsoft.com/office/powerpoint/2010/main" val="4185118884"/>
              </p:ext>
            </p:extLst>
          </p:nvPr>
        </p:nvGraphicFramePr>
        <p:xfrm>
          <a:off x="269101" y="4281097"/>
          <a:ext cx="10349471" cy="1405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9" name="Image 5">
            <a:extLst>
              <a:ext uri="{FF2B5EF4-FFF2-40B4-BE49-F238E27FC236}">
                <a16:creationId xmlns:a16="http://schemas.microsoft.com/office/drawing/2014/main" id="{95E81E08-8FF2-0B2F-A629-693A90793E51}"/>
              </a:ext>
            </a:extLst>
          </p:cNvPr>
          <p:cNvPicPr>
            <a:picLocks noChangeAspect="1"/>
          </p:cNvPicPr>
          <p:nvPr/>
        </p:nvPicPr>
        <p:blipFill>
          <a:blip r:embed="rId8"/>
          <a:stretch>
            <a:fillRect/>
          </a:stretch>
        </p:blipFill>
        <p:spPr>
          <a:xfrm>
            <a:off x="10450203" y="2697760"/>
            <a:ext cx="1071967" cy="1435053"/>
          </a:xfrm>
          <a:prstGeom prst="rect">
            <a:avLst/>
          </a:prstGeom>
        </p:spPr>
      </p:pic>
      <p:sp>
        <p:nvSpPr>
          <p:cNvPr id="60" name="Rectangle 59">
            <a:extLst>
              <a:ext uri="{FF2B5EF4-FFF2-40B4-BE49-F238E27FC236}">
                <a16:creationId xmlns:a16="http://schemas.microsoft.com/office/drawing/2014/main" id="{43D75A25-F6F4-2D42-29D3-0FC7F5EAE632}"/>
              </a:ext>
            </a:extLst>
          </p:cNvPr>
          <p:cNvSpPr/>
          <p:nvPr/>
        </p:nvSpPr>
        <p:spPr>
          <a:xfrm>
            <a:off x="434546" y="4449267"/>
            <a:ext cx="823784" cy="313200"/>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Organisation</a:t>
            </a:r>
          </a:p>
        </p:txBody>
      </p:sp>
      <p:sp>
        <p:nvSpPr>
          <p:cNvPr id="61" name="Rectangle 60">
            <a:extLst>
              <a:ext uri="{FF2B5EF4-FFF2-40B4-BE49-F238E27FC236}">
                <a16:creationId xmlns:a16="http://schemas.microsoft.com/office/drawing/2014/main" id="{28205AE3-CFD1-5364-D6F7-85E742B11A35}"/>
              </a:ext>
            </a:extLst>
          </p:cNvPr>
          <p:cNvSpPr/>
          <p:nvPr/>
        </p:nvSpPr>
        <p:spPr>
          <a:xfrm>
            <a:off x="1708395" y="4449267"/>
            <a:ext cx="823784" cy="313200"/>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Organisation</a:t>
            </a:r>
          </a:p>
        </p:txBody>
      </p:sp>
      <p:sp>
        <p:nvSpPr>
          <p:cNvPr id="62" name="Rectangle 61">
            <a:extLst>
              <a:ext uri="{FF2B5EF4-FFF2-40B4-BE49-F238E27FC236}">
                <a16:creationId xmlns:a16="http://schemas.microsoft.com/office/drawing/2014/main" id="{B2B4DD3F-7414-2410-054F-7357C98DE0CD}"/>
              </a:ext>
            </a:extLst>
          </p:cNvPr>
          <p:cNvSpPr/>
          <p:nvPr/>
        </p:nvSpPr>
        <p:spPr>
          <a:xfrm>
            <a:off x="2982244" y="4449267"/>
            <a:ext cx="823784" cy="313200"/>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Organisation</a:t>
            </a:r>
          </a:p>
        </p:txBody>
      </p:sp>
      <p:sp>
        <p:nvSpPr>
          <p:cNvPr id="63" name="Rectangle 62">
            <a:extLst>
              <a:ext uri="{FF2B5EF4-FFF2-40B4-BE49-F238E27FC236}">
                <a16:creationId xmlns:a16="http://schemas.microsoft.com/office/drawing/2014/main" id="{48203885-1318-FB9B-5E55-370AE2A0AAF4}"/>
              </a:ext>
            </a:extLst>
          </p:cNvPr>
          <p:cNvSpPr/>
          <p:nvPr/>
        </p:nvSpPr>
        <p:spPr>
          <a:xfrm>
            <a:off x="4256093" y="4449267"/>
            <a:ext cx="823784" cy="313200"/>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Organisation</a:t>
            </a:r>
          </a:p>
        </p:txBody>
      </p:sp>
      <p:sp>
        <p:nvSpPr>
          <p:cNvPr id="64" name="Rectangle 63">
            <a:extLst>
              <a:ext uri="{FF2B5EF4-FFF2-40B4-BE49-F238E27FC236}">
                <a16:creationId xmlns:a16="http://schemas.microsoft.com/office/drawing/2014/main" id="{60449630-FAC9-1DC7-70D4-96C59551C23B}"/>
              </a:ext>
            </a:extLst>
          </p:cNvPr>
          <p:cNvSpPr/>
          <p:nvPr/>
        </p:nvSpPr>
        <p:spPr>
          <a:xfrm>
            <a:off x="5529942" y="4449267"/>
            <a:ext cx="823784" cy="313200"/>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Organisation</a:t>
            </a:r>
          </a:p>
        </p:txBody>
      </p:sp>
      <p:sp>
        <p:nvSpPr>
          <p:cNvPr id="65" name="Rectangle 64">
            <a:extLst>
              <a:ext uri="{FF2B5EF4-FFF2-40B4-BE49-F238E27FC236}">
                <a16:creationId xmlns:a16="http://schemas.microsoft.com/office/drawing/2014/main" id="{27C882F7-A580-990C-8F0C-85C1C462F17A}"/>
              </a:ext>
            </a:extLst>
          </p:cNvPr>
          <p:cNvSpPr/>
          <p:nvPr/>
        </p:nvSpPr>
        <p:spPr>
          <a:xfrm>
            <a:off x="6803791" y="4448826"/>
            <a:ext cx="823784" cy="313641"/>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Economic Operator</a:t>
            </a:r>
          </a:p>
        </p:txBody>
      </p:sp>
      <p:sp>
        <p:nvSpPr>
          <p:cNvPr id="66" name="Rectangle 65">
            <a:extLst>
              <a:ext uri="{FF2B5EF4-FFF2-40B4-BE49-F238E27FC236}">
                <a16:creationId xmlns:a16="http://schemas.microsoft.com/office/drawing/2014/main" id="{C34DB94A-8FE4-502E-FAA4-A21D42A00E02}"/>
              </a:ext>
            </a:extLst>
          </p:cNvPr>
          <p:cNvSpPr/>
          <p:nvPr/>
        </p:nvSpPr>
        <p:spPr>
          <a:xfrm>
            <a:off x="8077640" y="4448826"/>
            <a:ext cx="823784" cy="313641"/>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User</a:t>
            </a:r>
          </a:p>
        </p:txBody>
      </p:sp>
      <p:sp>
        <p:nvSpPr>
          <p:cNvPr id="67" name="Rectangle 66">
            <a:extLst>
              <a:ext uri="{FF2B5EF4-FFF2-40B4-BE49-F238E27FC236}">
                <a16:creationId xmlns:a16="http://schemas.microsoft.com/office/drawing/2014/main" id="{8C9E3898-A399-FCF6-0F5C-953DBB6A6855}"/>
              </a:ext>
            </a:extLst>
          </p:cNvPr>
          <p:cNvSpPr/>
          <p:nvPr/>
        </p:nvSpPr>
        <p:spPr>
          <a:xfrm>
            <a:off x="9351489" y="4448826"/>
            <a:ext cx="823784" cy="313641"/>
          </a:xfrm>
          <a:prstGeom prst="rect">
            <a:avLst/>
          </a:prstGeom>
          <a:solidFill>
            <a:srgbClr val="4AA0AF"/>
          </a:solidFill>
          <a:ln w="38100">
            <a:solidFill>
              <a:srgbClr val="0762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Organisation</a:t>
            </a:r>
          </a:p>
        </p:txBody>
      </p:sp>
      <p:sp>
        <p:nvSpPr>
          <p:cNvPr id="68" name="Arc 67">
            <a:extLst>
              <a:ext uri="{FF2B5EF4-FFF2-40B4-BE49-F238E27FC236}">
                <a16:creationId xmlns:a16="http://schemas.microsoft.com/office/drawing/2014/main" id="{46AD6A33-8F65-BF14-43D8-4F09EE85ADAB}"/>
              </a:ext>
            </a:extLst>
          </p:cNvPr>
          <p:cNvSpPr/>
          <p:nvPr/>
        </p:nvSpPr>
        <p:spPr>
          <a:xfrm rot="18840301">
            <a:off x="475903" y="4111035"/>
            <a:ext cx="1764957" cy="1777971"/>
          </a:xfrm>
          <a:prstGeom prst="arc">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Arc 68">
            <a:extLst>
              <a:ext uri="{FF2B5EF4-FFF2-40B4-BE49-F238E27FC236}">
                <a16:creationId xmlns:a16="http://schemas.microsoft.com/office/drawing/2014/main" id="{97E09FCE-AF10-A01B-B571-7B1F23AD927A}"/>
              </a:ext>
            </a:extLst>
          </p:cNvPr>
          <p:cNvSpPr/>
          <p:nvPr/>
        </p:nvSpPr>
        <p:spPr>
          <a:xfrm rot="18840301">
            <a:off x="1784539" y="4111035"/>
            <a:ext cx="1764957" cy="1777971"/>
          </a:xfrm>
          <a:prstGeom prst="arc">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Arc 69">
            <a:extLst>
              <a:ext uri="{FF2B5EF4-FFF2-40B4-BE49-F238E27FC236}">
                <a16:creationId xmlns:a16="http://schemas.microsoft.com/office/drawing/2014/main" id="{34D9318D-6EFD-F687-C67C-318FBC2C6F18}"/>
              </a:ext>
            </a:extLst>
          </p:cNvPr>
          <p:cNvSpPr/>
          <p:nvPr/>
        </p:nvSpPr>
        <p:spPr>
          <a:xfrm rot="18840301">
            <a:off x="3095357" y="4111035"/>
            <a:ext cx="1764957" cy="1777971"/>
          </a:xfrm>
          <a:prstGeom prst="arc">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Arc 70">
            <a:extLst>
              <a:ext uri="{FF2B5EF4-FFF2-40B4-BE49-F238E27FC236}">
                <a16:creationId xmlns:a16="http://schemas.microsoft.com/office/drawing/2014/main" id="{C0DE6256-3F19-F83F-2130-B21EE09FE806}"/>
              </a:ext>
            </a:extLst>
          </p:cNvPr>
          <p:cNvSpPr/>
          <p:nvPr/>
        </p:nvSpPr>
        <p:spPr>
          <a:xfrm rot="18840301">
            <a:off x="4417988" y="4111035"/>
            <a:ext cx="1764957" cy="1777971"/>
          </a:xfrm>
          <a:prstGeom prst="arc">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a:extLst>
              <a:ext uri="{FF2B5EF4-FFF2-40B4-BE49-F238E27FC236}">
                <a16:creationId xmlns:a16="http://schemas.microsoft.com/office/drawing/2014/main" id="{C2C0AAFD-CBE8-A615-F45E-730D61B07E27}"/>
              </a:ext>
            </a:extLst>
          </p:cNvPr>
          <p:cNvSpPr/>
          <p:nvPr/>
        </p:nvSpPr>
        <p:spPr>
          <a:xfrm rot="18840301">
            <a:off x="5715772" y="4111035"/>
            <a:ext cx="1764957" cy="1777971"/>
          </a:xfrm>
          <a:prstGeom prst="arc">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CA2939A5-4845-ACD0-92DA-89FED5B43E20}"/>
              </a:ext>
            </a:extLst>
          </p:cNvPr>
          <p:cNvSpPr/>
          <p:nvPr/>
        </p:nvSpPr>
        <p:spPr>
          <a:xfrm rot="16635955">
            <a:off x="9454230" y="3885499"/>
            <a:ext cx="1764957" cy="1299344"/>
          </a:xfrm>
          <a:prstGeom prst="arc">
            <a:avLst/>
          </a:prstGeom>
          <a:ln w="28575">
            <a:solidFill>
              <a:srgbClr val="FF0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Arc 73">
            <a:extLst>
              <a:ext uri="{FF2B5EF4-FFF2-40B4-BE49-F238E27FC236}">
                <a16:creationId xmlns:a16="http://schemas.microsoft.com/office/drawing/2014/main" id="{B26E1BBE-D6E7-9EC6-AD9D-0777B53269E1}"/>
              </a:ext>
            </a:extLst>
          </p:cNvPr>
          <p:cNvSpPr/>
          <p:nvPr/>
        </p:nvSpPr>
        <p:spPr>
          <a:xfrm rot="16635955">
            <a:off x="9492943" y="2701526"/>
            <a:ext cx="2024452" cy="3988769"/>
          </a:xfrm>
          <a:prstGeom prst="arc">
            <a:avLst>
              <a:gd name="adj1" fmla="val 16200000"/>
              <a:gd name="adj2" fmla="val 20644951"/>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Arc 74">
            <a:extLst>
              <a:ext uri="{FF2B5EF4-FFF2-40B4-BE49-F238E27FC236}">
                <a16:creationId xmlns:a16="http://schemas.microsoft.com/office/drawing/2014/main" id="{04F44E13-5763-5CCE-3536-8423E7FF3819}"/>
              </a:ext>
            </a:extLst>
          </p:cNvPr>
          <p:cNvSpPr/>
          <p:nvPr/>
        </p:nvSpPr>
        <p:spPr>
          <a:xfrm rot="16635955">
            <a:off x="9329208" y="1611958"/>
            <a:ext cx="2217139" cy="6383807"/>
          </a:xfrm>
          <a:prstGeom prst="arc">
            <a:avLst>
              <a:gd name="adj1" fmla="val 16200000"/>
              <a:gd name="adj2" fmla="val 20644951"/>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Connecteur droit avec flèche 24">
            <a:extLst>
              <a:ext uri="{FF2B5EF4-FFF2-40B4-BE49-F238E27FC236}">
                <a16:creationId xmlns:a16="http://schemas.microsoft.com/office/drawing/2014/main" id="{C0C54127-2C0F-C726-3B32-D10B37194AF0}"/>
              </a:ext>
            </a:extLst>
          </p:cNvPr>
          <p:cNvCxnSpPr/>
          <p:nvPr/>
        </p:nvCxnSpPr>
        <p:spPr>
          <a:xfrm>
            <a:off x="777092" y="2748027"/>
            <a:ext cx="6284861" cy="0"/>
          </a:xfrm>
          <a:prstGeom prst="straightConnector1">
            <a:avLst/>
          </a:prstGeom>
          <a:ln>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77" name="Rectangle 76">
            <a:extLst>
              <a:ext uri="{FF2B5EF4-FFF2-40B4-BE49-F238E27FC236}">
                <a16:creationId xmlns:a16="http://schemas.microsoft.com/office/drawing/2014/main" id="{AED03859-0FE4-3E80-C126-44B1D4737043}"/>
              </a:ext>
            </a:extLst>
          </p:cNvPr>
          <p:cNvSpPr/>
          <p:nvPr/>
        </p:nvSpPr>
        <p:spPr>
          <a:xfrm>
            <a:off x="1258330" y="2219358"/>
            <a:ext cx="4934621" cy="369332"/>
          </a:xfrm>
          <a:prstGeom prst="rect">
            <a:avLst/>
          </a:prstGeom>
        </p:spPr>
        <p:txBody>
          <a:bodyPr wrap="none">
            <a:spAutoFit/>
          </a:bodyPr>
          <a:lstStyle/>
          <a:p>
            <a:r>
              <a:rPr lang="en-US" b="1" dirty="0">
                <a:solidFill>
                  <a:schemeClr val="accent1"/>
                </a:solidFill>
              </a:rPr>
              <a:t>Upstream traceability and transparency – UN DPP</a:t>
            </a:r>
          </a:p>
        </p:txBody>
      </p:sp>
      <p:sp>
        <p:nvSpPr>
          <p:cNvPr id="78" name="Flèche droite 12">
            <a:extLst>
              <a:ext uri="{FF2B5EF4-FFF2-40B4-BE49-F238E27FC236}">
                <a16:creationId xmlns:a16="http://schemas.microsoft.com/office/drawing/2014/main" id="{68BE0C05-284F-3C6B-66B0-F2EC2C2F8A60}"/>
              </a:ext>
            </a:extLst>
          </p:cNvPr>
          <p:cNvSpPr/>
          <p:nvPr/>
        </p:nvSpPr>
        <p:spPr>
          <a:xfrm rot="16200000">
            <a:off x="7021343" y="5513796"/>
            <a:ext cx="457179" cy="22647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a:extLst>
              <a:ext uri="{FF2B5EF4-FFF2-40B4-BE49-F238E27FC236}">
                <a16:creationId xmlns:a16="http://schemas.microsoft.com/office/drawing/2014/main" id="{0C9F66E0-1EB8-D6E1-1E7C-3FE3A2E5BABA}"/>
              </a:ext>
            </a:extLst>
          </p:cNvPr>
          <p:cNvSpPr/>
          <p:nvPr/>
        </p:nvSpPr>
        <p:spPr>
          <a:xfrm>
            <a:off x="7324144" y="2865928"/>
            <a:ext cx="2969724" cy="369332"/>
          </a:xfrm>
          <a:prstGeom prst="rect">
            <a:avLst/>
          </a:prstGeom>
        </p:spPr>
        <p:txBody>
          <a:bodyPr wrap="none">
            <a:spAutoFit/>
          </a:bodyPr>
          <a:lstStyle/>
          <a:p>
            <a:r>
              <a:rPr lang="en-US" b="1" dirty="0">
                <a:solidFill>
                  <a:srgbClr val="FF0000"/>
                </a:solidFill>
              </a:rPr>
              <a:t>Market entry &amp; use – EU DPP</a:t>
            </a:r>
          </a:p>
        </p:txBody>
      </p:sp>
      <p:cxnSp>
        <p:nvCxnSpPr>
          <p:cNvPr id="80" name="Connecteur droit avec flèche 24">
            <a:extLst>
              <a:ext uri="{FF2B5EF4-FFF2-40B4-BE49-F238E27FC236}">
                <a16:creationId xmlns:a16="http://schemas.microsoft.com/office/drawing/2014/main" id="{0957C9C2-9A75-ED46-E367-00B864F35C18}"/>
              </a:ext>
            </a:extLst>
          </p:cNvPr>
          <p:cNvCxnSpPr>
            <a:cxnSpLocks/>
          </p:cNvCxnSpPr>
          <p:nvPr/>
        </p:nvCxnSpPr>
        <p:spPr>
          <a:xfrm>
            <a:off x="7215683" y="3317305"/>
            <a:ext cx="3142666" cy="15975"/>
          </a:xfrm>
          <a:prstGeom prst="straightConnector1">
            <a:avLst/>
          </a:prstGeom>
          <a:ln>
            <a:solidFill>
              <a:srgbClr val="FF0000"/>
            </a:solidFill>
            <a:headEnd type="stealth" w="lg" len="lg"/>
            <a:tailEnd type="stealth" w="lg" len="lg"/>
          </a:ln>
        </p:spPr>
        <p:style>
          <a:lnRef idx="3">
            <a:schemeClr val="accent1"/>
          </a:lnRef>
          <a:fillRef idx="0">
            <a:schemeClr val="accent1"/>
          </a:fillRef>
          <a:effectRef idx="2">
            <a:schemeClr val="accent1"/>
          </a:effectRef>
          <a:fontRef idx="minor">
            <a:schemeClr val="tx1"/>
          </a:fontRef>
        </p:style>
      </p:cxnSp>
      <p:sp>
        <p:nvSpPr>
          <p:cNvPr id="83" name="TextBox 82">
            <a:extLst>
              <a:ext uri="{FF2B5EF4-FFF2-40B4-BE49-F238E27FC236}">
                <a16:creationId xmlns:a16="http://schemas.microsoft.com/office/drawing/2014/main" id="{377D361F-3E32-16A2-F71F-E949CB605DEB}"/>
              </a:ext>
            </a:extLst>
          </p:cNvPr>
          <p:cNvSpPr txBox="1"/>
          <p:nvPr/>
        </p:nvSpPr>
        <p:spPr>
          <a:xfrm>
            <a:off x="641157" y="1358101"/>
            <a:ext cx="10595459" cy="307777"/>
          </a:xfrm>
          <a:prstGeom prst="rect">
            <a:avLst/>
          </a:prstGeom>
          <a:noFill/>
        </p:spPr>
        <p:txBody>
          <a:bodyPr wrap="square" rtlCol="0">
            <a:spAutoFit/>
          </a:bodyPr>
          <a:lstStyle/>
          <a:p>
            <a:r>
              <a:rPr lang="en-AU" sz="1400" dirty="0"/>
              <a:t>UNTP is complementary to regulatory product passports – it provides the high integrity upstream feedstock to inform regulatory passports. </a:t>
            </a:r>
          </a:p>
        </p:txBody>
      </p:sp>
    </p:spTree>
    <p:extLst>
      <p:ext uri="{BB962C8B-B14F-4D97-AF65-F5344CB8AC3E}">
        <p14:creationId xmlns:p14="http://schemas.microsoft.com/office/powerpoint/2010/main" val="1284985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9A60C-ADE5-BCC1-FFB8-5349BD0772A3}"/>
              </a:ext>
            </a:extLst>
          </p:cNvPr>
          <p:cNvSpPr txBox="1"/>
          <p:nvPr/>
        </p:nvSpPr>
        <p:spPr>
          <a:xfrm>
            <a:off x="2452776" y="279200"/>
            <a:ext cx="7678769" cy="642484"/>
          </a:xfrm>
          <a:prstGeom prst="rect">
            <a:avLst/>
          </a:prstGeom>
          <a:noFill/>
        </p:spPr>
        <p:txBody>
          <a:bodyPr wrap="none" rtlCol="0">
            <a:spAutoFit/>
          </a:bodyPr>
          <a:lstStyle/>
          <a:p>
            <a:pPr algn="ctr"/>
            <a:r>
              <a:rPr lang="en-AU" sz="3575" b="1" dirty="0">
                <a:solidFill>
                  <a:schemeClr val="accent1">
                    <a:lumMod val="50000"/>
                  </a:schemeClr>
                </a:solidFill>
              </a:rPr>
              <a:t>What are the UN goals for UNTP pilots?</a:t>
            </a:r>
          </a:p>
        </p:txBody>
      </p:sp>
      <p:grpSp>
        <p:nvGrpSpPr>
          <p:cNvPr id="48" name="Group 47">
            <a:extLst>
              <a:ext uri="{FF2B5EF4-FFF2-40B4-BE49-F238E27FC236}">
                <a16:creationId xmlns:a16="http://schemas.microsoft.com/office/drawing/2014/main" id="{9AC72D20-B03C-B8F3-78DD-E5D1A1B88AD4}"/>
              </a:ext>
            </a:extLst>
          </p:cNvPr>
          <p:cNvGrpSpPr/>
          <p:nvPr/>
        </p:nvGrpSpPr>
        <p:grpSpPr>
          <a:xfrm>
            <a:off x="998179" y="1628122"/>
            <a:ext cx="10345689" cy="4637777"/>
            <a:chOff x="693421" y="1246378"/>
            <a:chExt cx="10893434" cy="5233530"/>
          </a:xfrm>
        </p:grpSpPr>
        <p:pic>
          <p:nvPicPr>
            <p:cNvPr id="7" name="Graphic 6" descr="Target with solid fill">
              <a:extLst>
                <a:ext uri="{FF2B5EF4-FFF2-40B4-BE49-F238E27FC236}">
                  <a16:creationId xmlns:a16="http://schemas.microsoft.com/office/drawing/2014/main" id="{0D0559B2-9D3C-25D0-038E-E39DEECC02F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218" y="4864557"/>
              <a:ext cx="2154663" cy="1615351"/>
            </a:xfrm>
            <a:prstGeom prst="rect">
              <a:avLst/>
            </a:prstGeom>
          </p:spPr>
        </p:pic>
        <p:sp>
          <p:nvSpPr>
            <p:cNvPr id="9" name="Rounded Rectangle 8">
              <a:extLst>
                <a:ext uri="{FF2B5EF4-FFF2-40B4-BE49-F238E27FC236}">
                  <a16:creationId xmlns:a16="http://schemas.microsoft.com/office/drawing/2014/main" id="{231AF449-C720-BDFC-C03D-2FED58A2410D}"/>
                </a:ext>
              </a:extLst>
            </p:cNvPr>
            <p:cNvSpPr/>
            <p:nvPr/>
          </p:nvSpPr>
          <p:spPr>
            <a:xfrm>
              <a:off x="693422" y="3250608"/>
              <a:ext cx="4389598" cy="911555"/>
            </a:xfrm>
            <a:prstGeom prst="roundRect">
              <a:avLst/>
            </a:prstGeom>
            <a:solidFill>
              <a:schemeClr val="bg1">
                <a:lumMod val="95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300" dirty="0">
                  <a:solidFill>
                    <a:schemeClr val="bg1">
                      <a:lumMod val="50000"/>
                    </a:schemeClr>
                  </a:solidFill>
                </a:rPr>
                <a:t>To </a:t>
              </a:r>
              <a:r>
                <a:rPr lang="en-AU" sz="1300" b="1" dirty="0">
                  <a:solidFill>
                    <a:schemeClr val="bg1">
                      <a:lumMod val="50000"/>
                    </a:schemeClr>
                  </a:solidFill>
                </a:rPr>
                <a:t>confirm</a:t>
              </a:r>
              <a:r>
                <a:rPr lang="en-AU" sz="1300" dirty="0">
                  <a:solidFill>
                    <a:schemeClr val="bg1">
                      <a:lumMod val="50000"/>
                    </a:schemeClr>
                  </a:solidFill>
                </a:rPr>
                <a:t> that </a:t>
              </a:r>
              <a:r>
                <a:rPr lang="en-AU" sz="1300" b="1" dirty="0">
                  <a:solidFill>
                    <a:schemeClr val="bg1">
                      <a:lumMod val="50000"/>
                    </a:schemeClr>
                  </a:solidFill>
                </a:rPr>
                <a:t>UNTP</a:t>
              </a:r>
              <a:r>
                <a:rPr lang="en-AU" sz="1300" dirty="0">
                  <a:solidFill>
                    <a:schemeClr val="bg1">
                      <a:lumMod val="50000"/>
                    </a:schemeClr>
                  </a:solidFill>
                </a:rPr>
                <a:t> can </a:t>
              </a:r>
              <a:r>
                <a:rPr lang="en-AU" sz="1300" b="1" dirty="0">
                  <a:solidFill>
                    <a:schemeClr val="bg1">
                      <a:lumMod val="50000"/>
                    </a:schemeClr>
                  </a:solidFill>
                </a:rPr>
                <a:t>meet due-diligence obligations</a:t>
              </a:r>
              <a:r>
                <a:rPr lang="en-AU" sz="1300" dirty="0">
                  <a:solidFill>
                    <a:schemeClr val="bg1">
                      <a:lumMod val="50000"/>
                    </a:schemeClr>
                  </a:solidFill>
                </a:rPr>
                <a:t> and reduce risk of reputational damage</a:t>
              </a:r>
            </a:p>
          </p:txBody>
        </p:sp>
        <p:sp>
          <p:nvSpPr>
            <p:cNvPr id="27" name="Rounded Rectangle 26">
              <a:extLst>
                <a:ext uri="{FF2B5EF4-FFF2-40B4-BE49-F238E27FC236}">
                  <a16:creationId xmlns:a16="http://schemas.microsoft.com/office/drawing/2014/main" id="{8D80C3FE-29ED-5506-74BC-48CA23D59D17}"/>
                </a:ext>
              </a:extLst>
            </p:cNvPr>
            <p:cNvSpPr/>
            <p:nvPr/>
          </p:nvSpPr>
          <p:spPr>
            <a:xfrm>
              <a:off x="7213748" y="3890424"/>
              <a:ext cx="4373107" cy="843515"/>
            </a:xfrm>
            <a:prstGeom prst="roundRect">
              <a:avLst/>
            </a:prstGeom>
            <a:solidFill>
              <a:schemeClr val="bg1">
                <a:lumMod val="95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300" dirty="0">
                  <a:solidFill>
                    <a:schemeClr val="bg1">
                      <a:lumMod val="50000"/>
                    </a:schemeClr>
                  </a:solidFill>
                </a:rPr>
                <a:t>To </a:t>
              </a:r>
              <a:r>
                <a:rPr lang="en-AU" sz="1300" b="1" dirty="0">
                  <a:solidFill>
                    <a:schemeClr val="bg1">
                      <a:lumMod val="50000"/>
                    </a:schemeClr>
                  </a:solidFill>
                </a:rPr>
                <a:t>confirm </a:t>
              </a:r>
              <a:r>
                <a:rPr lang="en-AU" sz="1300" dirty="0">
                  <a:solidFill>
                    <a:schemeClr val="bg1">
                      <a:lumMod val="50000"/>
                    </a:schemeClr>
                  </a:solidFill>
                </a:rPr>
                <a:t>that </a:t>
              </a:r>
              <a:r>
                <a:rPr lang="en-AU" sz="1300" b="1" dirty="0">
                  <a:solidFill>
                    <a:schemeClr val="bg1">
                      <a:lumMod val="50000"/>
                    </a:schemeClr>
                  </a:solidFill>
                </a:rPr>
                <a:t>UNTP</a:t>
              </a:r>
              <a:r>
                <a:rPr lang="en-AU" sz="1300" dirty="0">
                  <a:solidFill>
                    <a:schemeClr val="bg1">
                      <a:lumMod val="50000"/>
                    </a:schemeClr>
                  </a:solidFill>
                </a:rPr>
                <a:t> </a:t>
              </a:r>
              <a:r>
                <a:rPr lang="en-AU" sz="1300" b="1" dirty="0">
                  <a:solidFill>
                    <a:schemeClr val="bg1">
                      <a:lumMod val="50000"/>
                    </a:schemeClr>
                  </a:solidFill>
                </a:rPr>
                <a:t>can be extended </a:t>
              </a:r>
              <a:r>
                <a:rPr lang="en-AU" sz="1300" dirty="0">
                  <a:solidFill>
                    <a:schemeClr val="bg1">
                      <a:lumMod val="50000"/>
                    </a:schemeClr>
                  </a:solidFill>
                </a:rPr>
                <a:t>in a non-breaking way to meet the needs of </a:t>
              </a:r>
              <a:r>
                <a:rPr lang="en-AU" sz="1300" b="1" dirty="0">
                  <a:solidFill>
                    <a:schemeClr val="bg1">
                      <a:lumMod val="50000"/>
                    </a:schemeClr>
                  </a:solidFill>
                </a:rPr>
                <a:t>any industry sector or geographic sector</a:t>
              </a:r>
            </a:p>
          </p:txBody>
        </p:sp>
        <p:sp>
          <p:nvSpPr>
            <p:cNvPr id="30" name="Rounded Rectangle 29">
              <a:extLst>
                <a:ext uri="{FF2B5EF4-FFF2-40B4-BE49-F238E27FC236}">
                  <a16:creationId xmlns:a16="http://schemas.microsoft.com/office/drawing/2014/main" id="{4818CE87-247A-5A15-205C-24FC4DDA4FCF}"/>
                </a:ext>
              </a:extLst>
            </p:cNvPr>
            <p:cNvSpPr/>
            <p:nvPr/>
          </p:nvSpPr>
          <p:spPr>
            <a:xfrm>
              <a:off x="693421" y="1359855"/>
              <a:ext cx="4389599" cy="843515"/>
            </a:xfrm>
            <a:prstGeom prst="roundRect">
              <a:avLst/>
            </a:prstGeom>
            <a:solidFill>
              <a:schemeClr val="bg1">
                <a:lumMod val="95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300" dirty="0">
                  <a:solidFill>
                    <a:schemeClr val="bg1">
                      <a:lumMod val="50000"/>
                    </a:schemeClr>
                  </a:solidFill>
                </a:rPr>
                <a:t>To </a:t>
              </a:r>
              <a:r>
                <a:rPr lang="en-AU" sz="1300" b="1" dirty="0">
                  <a:solidFill>
                    <a:schemeClr val="bg1">
                      <a:lumMod val="50000"/>
                    </a:schemeClr>
                  </a:solidFill>
                </a:rPr>
                <a:t>test</a:t>
              </a:r>
              <a:r>
                <a:rPr lang="en-AU" sz="1300" dirty="0">
                  <a:solidFill>
                    <a:schemeClr val="bg1">
                      <a:lumMod val="50000"/>
                    </a:schemeClr>
                  </a:solidFill>
                </a:rPr>
                <a:t> the draft </a:t>
              </a:r>
              <a:r>
                <a:rPr lang="en-AU" sz="1300" b="1" dirty="0">
                  <a:solidFill>
                    <a:schemeClr val="bg1">
                      <a:lumMod val="50000"/>
                    </a:schemeClr>
                  </a:solidFill>
                </a:rPr>
                <a:t>specifications</a:t>
              </a:r>
              <a:r>
                <a:rPr lang="en-AU" sz="1300" dirty="0">
                  <a:solidFill>
                    <a:schemeClr val="bg1">
                      <a:lumMod val="50000"/>
                    </a:schemeClr>
                  </a:solidFill>
                </a:rPr>
                <a:t> to make sure they work for a </a:t>
              </a:r>
              <a:r>
                <a:rPr lang="en-AU" sz="1300" b="1" dirty="0">
                  <a:solidFill>
                    <a:schemeClr val="bg1">
                      <a:lumMod val="50000"/>
                    </a:schemeClr>
                  </a:solidFill>
                </a:rPr>
                <a:t>variety of industry sectors, actor roles, and legal jurisdictions</a:t>
              </a:r>
            </a:p>
          </p:txBody>
        </p:sp>
        <p:sp>
          <p:nvSpPr>
            <p:cNvPr id="31" name="Rounded Rectangle 30">
              <a:extLst>
                <a:ext uri="{FF2B5EF4-FFF2-40B4-BE49-F238E27FC236}">
                  <a16:creationId xmlns:a16="http://schemas.microsoft.com/office/drawing/2014/main" id="{EF6A8E31-8F18-2C44-36D3-CB34808D58D3}"/>
                </a:ext>
              </a:extLst>
            </p:cNvPr>
            <p:cNvSpPr/>
            <p:nvPr/>
          </p:nvSpPr>
          <p:spPr>
            <a:xfrm>
              <a:off x="7173329" y="1993443"/>
              <a:ext cx="4373107" cy="843515"/>
            </a:xfrm>
            <a:prstGeom prst="roundRect">
              <a:avLst/>
            </a:prstGeom>
            <a:solidFill>
              <a:schemeClr val="bg1">
                <a:lumMod val="95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300" dirty="0">
                  <a:solidFill>
                    <a:schemeClr val="bg1">
                      <a:lumMod val="50000"/>
                    </a:schemeClr>
                  </a:solidFill>
                </a:rPr>
                <a:t>To </a:t>
              </a:r>
              <a:r>
                <a:rPr lang="en-AU" sz="1300" b="1" dirty="0">
                  <a:solidFill>
                    <a:schemeClr val="bg1">
                      <a:lumMod val="50000"/>
                    </a:schemeClr>
                  </a:solidFill>
                </a:rPr>
                <a:t>confirm</a:t>
              </a:r>
              <a:r>
                <a:rPr lang="en-AU" sz="1300" dirty="0">
                  <a:solidFill>
                    <a:schemeClr val="bg1">
                      <a:lumMod val="50000"/>
                    </a:schemeClr>
                  </a:solidFill>
                </a:rPr>
                <a:t> that </a:t>
              </a:r>
              <a:r>
                <a:rPr lang="en-AU" sz="1300" b="1" dirty="0">
                  <a:solidFill>
                    <a:schemeClr val="bg1">
                      <a:lumMod val="50000"/>
                    </a:schemeClr>
                  </a:solidFill>
                </a:rPr>
                <a:t>UNTP can scale to full production volumes </a:t>
              </a:r>
              <a:r>
                <a:rPr lang="en-AU" sz="1300" dirty="0">
                  <a:solidFill>
                    <a:schemeClr val="bg1">
                      <a:lumMod val="50000"/>
                    </a:schemeClr>
                  </a:solidFill>
                </a:rPr>
                <a:t>by integrating any existing business systems</a:t>
              </a:r>
            </a:p>
          </p:txBody>
        </p:sp>
        <p:sp>
          <p:nvSpPr>
            <p:cNvPr id="33" name="Rounded Rectangle 32">
              <a:extLst>
                <a:ext uri="{FF2B5EF4-FFF2-40B4-BE49-F238E27FC236}">
                  <a16:creationId xmlns:a16="http://schemas.microsoft.com/office/drawing/2014/main" id="{0835FB25-A869-9D8D-7CEC-0B6FFCA3AD9A}"/>
                </a:ext>
              </a:extLst>
            </p:cNvPr>
            <p:cNvSpPr/>
            <p:nvPr/>
          </p:nvSpPr>
          <p:spPr>
            <a:xfrm>
              <a:off x="693421" y="4959348"/>
              <a:ext cx="4389597" cy="843515"/>
            </a:xfrm>
            <a:prstGeom prst="roundRect">
              <a:avLst/>
            </a:prstGeom>
            <a:solidFill>
              <a:schemeClr val="bg1">
                <a:lumMod val="95000"/>
              </a:schemeClr>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sz="1300" dirty="0">
                  <a:solidFill>
                    <a:schemeClr val="bg1">
                      <a:lumMod val="50000"/>
                    </a:schemeClr>
                  </a:solidFill>
                </a:rPr>
                <a:t>To </a:t>
              </a:r>
              <a:r>
                <a:rPr lang="en-AU" sz="1300" b="1" dirty="0">
                  <a:solidFill>
                    <a:schemeClr val="bg1">
                      <a:lumMod val="50000"/>
                    </a:schemeClr>
                  </a:solidFill>
                </a:rPr>
                <a:t>benchmark</a:t>
              </a:r>
              <a:r>
                <a:rPr lang="en-AU" sz="1300" dirty="0">
                  <a:solidFill>
                    <a:schemeClr val="bg1">
                      <a:lumMod val="50000"/>
                    </a:schemeClr>
                  </a:solidFill>
                </a:rPr>
                <a:t> implementation </a:t>
              </a:r>
              <a:r>
                <a:rPr lang="en-AU" sz="1300" b="1" dirty="0">
                  <a:solidFill>
                    <a:schemeClr val="bg1">
                      <a:lumMod val="50000"/>
                    </a:schemeClr>
                  </a:solidFill>
                </a:rPr>
                <a:t>costs and benefits</a:t>
              </a:r>
              <a:r>
                <a:rPr lang="en-AU" sz="1300" dirty="0">
                  <a:solidFill>
                    <a:schemeClr val="bg1">
                      <a:lumMod val="50000"/>
                    </a:schemeClr>
                  </a:solidFill>
                </a:rPr>
                <a:t> to inform case studies and business case templates</a:t>
              </a:r>
            </a:p>
          </p:txBody>
        </p:sp>
        <p:sp>
          <p:nvSpPr>
            <p:cNvPr id="35" name="Oval 34">
              <a:extLst>
                <a:ext uri="{FF2B5EF4-FFF2-40B4-BE49-F238E27FC236}">
                  <a16:creationId xmlns:a16="http://schemas.microsoft.com/office/drawing/2014/main" id="{2808B2DD-4A19-0EB6-8E7E-4800C7C75CE4}"/>
                </a:ext>
              </a:extLst>
            </p:cNvPr>
            <p:cNvSpPr/>
            <p:nvPr/>
          </p:nvSpPr>
          <p:spPr>
            <a:xfrm>
              <a:off x="4971927" y="1246378"/>
              <a:ext cx="315983" cy="3317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1</a:t>
              </a:r>
            </a:p>
          </p:txBody>
        </p:sp>
        <p:sp>
          <p:nvSpPr>
            <p:cNvPr id="39" name="Oval 38">
              <a:extLst>
                <a:ext uri="{FF2B5EF4-FFF2-40B4-BE49-F238E27FC236}">
                  <a16:creationId xmlns:a16="http://schemas.microsoft.com/office/drawing/2014/main" id="{419B4D48-2985-7F67-D04D-69643F1FB821}"/>
                </a:ext>
              </a:extLst>
            </p:cNvPr>
            <p:cNvSpPr/>
            <p:nvPr/>
          </p:nvSpPr>
          <p:spPr>
            <a:xfrm>
              <a:off x="7055756" y="1871611"/>
              <a:ext cx="315983" cy="3317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2</a:t>
              </a:r>
            </a:p>
          </p:txBody>
        </p:sp>
        <p:sp>
          <p:nvSpPr>
            <p:cNvPr id="45" name="Oval 44">
              <a:extLst>
                <a:ext uri="{FF2B5EF4-FFF2-40B4-BE49-F238E27FC236}">
                  <a16:creationId xmlns:a16="http://schemas.microsoft.com/office/drawing/2014/main" id="{24411A6E-291C-96EB-0E5E-9678735CFF33}"/>
                </a:ext>
              </a:extLst>
            </p:cNvPr>
            <p:cNvSpPr/>
            <p:nvPr/>
          </p:nvSpPr>
          <p:spPr>
            <a:xfrm>
              <a:off x="4925026" y="3117462"/>
              <a:ext cx="315983" cy="3317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3</a:t>
              </a:r>
            </a:p>
          </p:txBody>
        </p:sp>
        <p:sp>
          <p:nvSpPr>
            <p:cNvPr id="46" name="Oval 45">
              <a:extLst>
                <a:ext uri="{FF2B5EF4-FFF2-40B4-BE49-F238E27FC236}">
                  <a16:creationId xmlns:a16="http://schemas.microsoft.com/office/drawing/2014/main" id="{7E25A595-5F53-ADC4-92F2-3D491A527A0B}"/>
                </a:ext>
              </a:extLst>
            </p:cNvPr>
            <p:cNvSpPr/>
            <p:nvPr/>
          </p:nvSpPr>
          <p:spPr>
            <a:xfrm>
              <a:off x="7104749" y="3809825"/>
              <a:ext cx="315983" cy="3317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4</a:t>
              </a:r>
            </a:p>
          </p:txBody>
        </p:sp>
        <p:sp>
          <p:nvSpPr>
            <p:cNvPr id="47" name="Oval 46">
              <a:extLst>
                <a:ext uri="{FF2B5EF4-FFF2-40B4-BE49-F238E27FC236}">
                  <a16:creationId xmlns:a16="http://schemas.microsoft.com/office/drawing/2014/main" id="{9D4FDF37-5574-4801-97DB-43BB86F367FF}"/>
                </a:ext>
              </a:extLst>
            </p:cNvPr>
            <p:cNvSpPr/>
            <p:nvPr/>
          </p:nvSpPr>
          <p:spPr>
            <a:xfrm>
              <a:off x="4857947" y="4774624"/>
              <a:ext cx="315983" cy="3317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5</a:t>
              </a:r>
            </a:p>
          </p:txBody>
        </p:sp>
        <p:sp>
          <p:nvSpPr>
            <p:cNvPr id="8" name="Down Arrow 7">
              <a:extLst>
                <a:ext uri="{FF2B5EF4-FFF2-40B4-BE49-F238E27FC236}">
                  <a16:creationId xmlns:a16="http://schemas.microsoft.com/office/drawing/2014/main" id="{6682BFC8-9656-2364-32B3-9AFDB4743B82}"/>
                </a:ext>
              </a:extLst>
            </p:cNvPr>
            <p:cNvSpPr/>
            <p:nvPr/>
          </p:nvSpPr>
          <p:spPr>
            <a:xfrm>
              <a:off x="6267689" y="1355651"/>
              <a:ext cx="45719" cy="4146697"/>
            </a:xfrm>
            <a:prstGeom prst="downArrow">
              <a:avLst/>
            </a:prstGeom>
            <a:solidFill>
              <a:schemeClr val="accent5"/>
            </a:solidFill>
            <a:ln w="1016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Arrow Connector 49">
            <a:extLst>
              <a:ext uri="{FF2B5EF4-FFF2-40B4-BE49-F238E27FC236}">
                <a16:creationId xmlns:a16="http://schemas.microsoft.com/office/drawing/2014/main" id="{4DF39982-5300-C469-AC26-779B7C7E6D51}"/>
              </a:ext>
            </a:extLst>
          </p:cNvPr>
          <p:cNvCxnSpPr>
            <a:cxnSpLocks/>
            <a:endCxn id="35" idx="6"/>
          </p:cNvCxnSpPr>
          <p:nvPr/>
        </p:nvCxnSpPr>
        <p:spPr>
          <a:xfrm flipH="1">
            <a:off x="5361648" y="1775119"/>
            <a:ext cx="930513"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BB3FE7F-536C-C36E-AE71-48861A12ADF2}"/>
              </a:ext>
            </a:extLst>
          </p:cNvPr>
          <p:cNvCxnSpPr>
            <a:cxnSpLocks/>
          </p:cNvCxnSpPr>
          <p:nvPr/>
        </p:nvCxnSpPr>
        <p:spPr>
          <a:xfrm flipH="1">
            <a:off x="5317105" y="3429000"/>
            <a:ext cx="930513"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A32EDF8-38A3-DAB7-9412-0D095BAC85B5}"/>
              </a:ext>
            </a:extLst>
          </p:cNvPr>
          <p:cNvCxnSpPr>
            <a:cxnSpLocks/>
          </p:cNvCxnSpPr>
          <p:nvPr/>
        </p:nvCxnSpPr>
        <p:spPr>
          <a:xfrm flipH="1">
            <a:off x="5317105" y="4918430"/>
            <a:ext cx="930513"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64567DF-7635-7A4C-B03F-3439A5783997}"/>
              </a:ext>
            </a:extLst>
          </p:cNvPr>
          <p:cNvCxnSpPr>
            <a:cxnSpLocks/>
            <a:endCxn id="39" idx="2"/>
          </p:cNvCxnSpPr>
          <p:nvPr/>
        </p:nvCxnSpPr>
        <p:spPr>
          <a:xfrm>
            <a:off x="6250819" y="2329179"/>
            <a:ext cx="789783"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3FCC55C-C76A-76F6-4222-8ADEE25C99E6}"/>
              </a:ext>
            </a:extLst>
          </p:cNvPr>
          <p:cNvCxnSpPr>
            <a:cxnSpLocks/>
            <a:endCxn id="46" idx="2"/>
          </p:cNvCxnSpPr>
          <p:nvPr/>
        </p:nvCxnSpPr>
        <p:spPr>
          <a:xfrm>
            <a:off x="6335581" y="4046759"/>
            <a:ext cx="75155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65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56CA-97C2-88EA-CC79-4872863C1426}"/>
              </a:ext>
            </a:extLst>
          </p:cNvPr>
          <p:cNvSpPr>
            <a:spLocks noGrp="1"/>
          </p:cNvSpPr>
          <p:nvPr>
            <p:ph type="title"/>
          </p:nvPr>
        </p:nvSpPr>
        <p:spPr>
          <a:xfrm>
            <a:off x="599874" y="-67600"/>
            <a:ext cx="10515600" cy="1325563"/>
          </a:xfrm>
        </p:spPr>
        <p:txBody>
          <a:bodyPr/>
          <a:lstStyle/>
          <a:p>
            <a:pPr marR="0" lvl="0" indent="0" algn="ctr" defTabSz="457200" fontAlgn="auto">
              <a:lnSpc>
                <a:spcPct val="100000"/>
              </a:lnSpc>
              <a:spcBef>
                <a:spcPts val="0"/>
              </a:spcBef>
              <a:spcAft>
                <a:spcPts val="0"/>
              </a:spcAft>
              <a:tabLst/>
              <a:defRPr/>
            </a:pPr>
            <a:r>
              <a:rPr lang="en-AU" sz="3575" b="1" dirty="0">
                <a:solidFill>
                  <a:schemeClr val="accent1">
                    <a:lumMod val="50000"/>
                  </a:schemeClr>
                </a:solidFill>
                <a:latin typeface="+mn-lt"/>
                <a:ea typeface="+mn-ea"/>
                <a:cs typeface="+mn-cs"/>
              </a:rPr>
              <a:t>What are the benefits for participants?</a:t>
            </a:r>
            <a:endParaRPr lang="en-US" sz="3575" b="1" dirty="0">
              <a:solidFill>
                <a:schemeClr val="accent1">
                  <a:lumMod val="50000"/>
                </a:schemeClr>
              </a:solidFill>
              <a:latin typeface="+mn-lt"/>
              <a:ea typeface="+mn-ea"/>
              <a:cs typeface="+mn-cs"/>
            </a:endParaRPr>
          </a:p>
        </p:txBody>
      </p:sp>
      <p:sp>
        <p:nvSpPr>
          <p:cNvPr id="20" name="Text Placeholder 10">
            <a:extLst>
              <a:ext uri="{FF2B5EF4-FFF2-40B4-BE49-F238E27FC236}">
                <a16:creationId xmlns:a16="http://schemas.microsoft.com/office/drawing/2014/main" id="{7897E762-66D6-468D-6124-E07B31684B0D}"/>
              </a:ext>
            </a:extLst>
          </p:cNvPr>
          <p:cNvSpPr txBox="1">
            <a:spLocks/>
          </p:cNvSpPr>
          <p:nvPr/>
        </p:nvSpPr>
        <p:spPr>
          <a:xfrm>
            <a:off x="4386105" y="2494523"/>
            <a:ext cx="3464130" cy="1014573"/>
          </a:xfrm>
          <a:prstGeom prst="rect">
            <a:avLst/>
          </a:prstGeom>
        </p:spPr>
        <p:txBody>
          <a:bodyPr vert="horz" wrap="square" lIns="0" tIns="0" rIns="0" bIns="0" rtlCol="0">
            <a:sp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buNone/>
            </a:pPr>
            <a:r>
              <a:rPr lang="en-AU" sz="1600" dirty="0">
                <a:solidFill>
                  <a:schemeClr val="bg1">
                    <a:lumMod val="50000"/>
                  </a:schemeClr>
                </a:solidFill>
              </a:rPr>
              <a:t>To have the opportunity to </a:t>
            </a:r>
            <a:r>
              <a:rPr lang="en-AU" sz="1600" b="1" dirty="0">
                <a:solidFill>
                  <a:schemeClr val="bg1">
                    <a:lumMod val="50000"/>
                  </a:schemeClr>
                </a:solidFill>
              </a:rPr>
              <a:t>market </a:t>
            </a:r>
            <a:r>
              <a:rPr lang="en-AU" sz="1600" dirty="0">
                <a:solidFill>
                  <a:schemeClr val="bg1">
                    <a:lumMod val="50000"/>
                  </a:schemeClr>
                </a:solidFill>
              </a:rPr>
              <a:t>your </a:t>
            </a:r>
            <a:r>
              <a:rPr lang="en-AU" sz="1600" b="1" dirty="0">
                <a:solidFill>
                  <a:schemeClr val="bg1">
                    <a:lumMod val="50000"/>
                  </a:schemeClr>
                </a:solidFill>
              </a:rPr>
              <a:t>products</a:t>
            </a:r>
            <a:r>
              <a:rPr lang="en-AU" sz="1600" dirty="0">
                <a:solidFill>
                  <a:schemeClr val="bg1">
                    <a:lumMod val="50000"/>
                  </a:schemeClr>
                </a:solidFill>
              </a:rPr>
              <a:t> </a:t>
            </a:r>
            <a:r>
              <a:rPr lang="en-AU" sz="1600" b="1" dirty="0">
                <a:solidFill>
                  <a:schemeClr val="bg1">
                    <a:lumMod val="50000"/>
                  </a:schemeClr>
                </a:solidFill>
              </a:rPr>
              <a:t>via a public UN sustainability pledge </a:t>
            </a:r>
            <a:r>
              <a:rPr lang="en-AU" sz="1600" dirty="0">
                <a:solidFill>
                  <a:schemeClr val="bg1">
                    <a:lumMod val="50000"/>
                  </a:schemeClr>
                </a:solidFill>
              </a:rPr>
              <a:t>and list of conformant implementations</a:t>
            </a:r>
          </a:p>
        </p:txBody>
      </p:sp>
      <p:sp>
        <p:nvSpPr>
          <p:cNvPr id="21" name="Text Placeholder 10">
            <a:extLst>
              <a:ext uri="{FF2B5EF4-FFF2-40B4-BE49-F238E27FC236}">
                <a16:creationId xmlns:a16="http://schemas.microsoft.com/office/drawing/2014/main" id="{64512C23-FB40-76A3-A62A-F2231E66C0A6}"/>
              </a:ext>
            </a:extLst>
          </p:cNvPr>
          <p:cNvSpPr txBox="1">
            <a:spLocks/>
          </p:cNvSpPr>
          <p:nvPr/>
        </p:nvSpPr>
        <p:spPr>
          <a:xfrm>
            <a:off x="8108040" y="2494523"/>
            <a:ext cx="3464130" cy="758477"/>
          </a:xfrm>
          <a:prstGeom prst="rect">
            <a:avLst/>
          </a:prstGeom>
        </p:spPr>
        <p:txBody>
          <a:bodyPr vert="horz" wrap="square" lIns="0" tIns="0" rIns="0" bIns="0" rtlCol="0">
            <a:sp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buNone/>
            </a:pPr>
            <a:r>
              <a:rPr lang="en-AU" sz="1600" dirty="0">
                <a:solidFill>
                  <a:schemeClr val="bg1">
                    <a:lumMod val="50000"/>
                  </a:schemeClr>
                </a:solidFill>
              </a:rPr>
              <a:t>To </a:t>
            </a:r>
            <a:r>
              <a:rPr lang="en-AU" sz="1600" b="1" dirty="0">
                <a:solidFill>
                  <a:schemeClr val="bg1">
                    <a:lumMod val="50000"/>
                  </a:schemeClr>
                </a:solidFill>
              </a:rPr>
              <a:t>implement</a:t>
            </a:r>
            <a:r>
              <a:rPr lang="en-AU" sz="1600" dirty="0">
                <a:solidFill>
                  <a:schemeClr val="bg1">
                    <a:lumMod val="50000"/>
                  </a:schemeClr>
                </a:solidFill>
              </a:rPr>
              <a:t> a low volume </a:t>
            </a:r>
            <a:r>
              <a:rPr lang="en-AU" sz="1600" b="1" dirty="0">
                <a:solidFill>
                  <a:schemeClr val="bg1">
                    <a:lumMod val="50000"/>
                  </a:schemeClr>
                </a:solidFill>
              </a:rPr>
              <a:t>pilot</a:t>
            </a:r>
            <a:r>
              <a:rPr lang="en-AU" sz="1600" dirty="0">
                <a:solidFill>
                  <a:schemeClr val="bg1">
                    <a:lumMod val="50000"/>
                  </a:schemeClr>
                </a:solidFill>
              </a:rPr>
              <a:t> that can </a:t>
            </a:r>
            <a:r>
              <a:rPr lang="en-AU" sz="1600" b="1" dirty="0">
                <a:solidFill>
                  <a:schemeClr val="bg1">
                    <a:lumMod val="50000"/>
                  </a:schemeClr>
                </a:solidFill>
              </a:rPr>
              <a:t>seamlessly scale </a:t>
            </a:r>
            <a:r>
              <a:rPr lang="en-AU" sz="1600" dirty="0">
                <a:solidFill>
                  <a:schemeClr val="bg1">
                    <a:lumMod val="50000"/>
                  </a:schemeClr>
                </a:solidFill>
              </a:rPr>
              <a:t>to full volume production</a:t>
            </a:r>
          </a:p>
        </p:txBody>
      </p:sp>
      <p:sp>
        <p:nvSpPr>
          <p:cNvPr id="22" name="Text Placeholder 10">
            <a:extLst>
              <a:ext uri="{FF2B5EF4-FFF2-40B4-BE49-F238E27FC236}">
                <a16:creationId xmlns:a16="http://schemas.microsoft.com/office/drawing/2014/main" id="{F2559D9D-3464-8D04-D2B5-62B837699225}"/>
              </a:ext>
            </a:extLst>
          </p:cNvPr>
          <p:cNvSpPr txBox="1">
            <a:spLocks/>
          </p:cNvSpPr>
          <p:nvPr/>
        </p:nvSpPr>
        <p:spPr>
          <a:xfrm>
            <a:off x="618307" y="4797764"/>
            <a:ext cx="3464130" cy="758477"/>
          </a:xfrm>
          <a:prstGeom prst="rect">
            <a:avLst/>
          </a:prstGeom>
        </p:spPr>
        <p:txBody>
          <a:bodyPr vert="horz" wrap="square" lIns="0" tIns="0" rIns="0" bIns="0" rtlCol="0">
            <a:sp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buNone/>
            </a:pPr>
            <a:r>
              <a:rPr lang="en-AU" sz="1600" dirty="0">
                <a:solidFill>
                  <a:schemeClr val="bg1">
                    <a:lumMod val="50000"/>
                  </a:schemeClr>
                </a:solidFill>
              </a:rPr>
              <a:t>As a seller, to </a:t>
            </a:r>
            <a:r>
              <a:rPr lang="en-AU" sz="1600" b="1" dirty="0">
                <a:solidFill>
                  <a:schemeClr val="bg1">
                    <a:lumMod val="50000"/>
                  </a:schemeClr>
                </a:solidFill>
              </a:rPr>
              <a:t>meet market access requirements</a:t>
            </a:r>
            <a:r>
              <a:rPr lang="en-AU" sz="1600" dirty="0">
                <a:solidFill>
                  <a:schemeClr val="bg1">
                    <a:lumMod val="50000"/>
                  </a:schemeClr>
                </a:solidFill>
              </a:rPr>
              <a:t> for products exported to increasingly regulated markets</a:t>
            </a:r>
          </a:p>
        </p:txBody>
      </p:sp>
      <p:sp>
        <p:nvSpPr>
          <p:cNvPr id="38" name="Text Placeholder 10">
            <a:extLst>
              <a:ext uri="{FF2B5EF4-FFF2-40B4-BE49-F238E27FC236}">
                <a16:creationId xmlns:a16="http://schemas.microsoft.com/office/drawing/2014/main" id="{1BB6C057-245A-C1B9-0222-4B90306BAA78}"/>
              </a:ext>
            </a:extLst>
          </p:cNvPr>
          <p:cNvSpPr txBox="1">
            <a:spLocks/>
          </p:cNvSpPr>
          <p:nvPr/>
        </p:nvSpPr>
        <p:spPr>
          <a:xfrm>
            <a:off x="4386105" y="4797764"/>
            <a:ext cx="3464130" cy="758477"/>
          </a:xfrm>
          <a:prstGeom prst="rect">
            <a:avLst/>
          </a:prstGeom>
        </p:spPr>
        <p:txBody>
          <a:bodyPr vert="horz" wrap="square" lIns="0" tIns="0" rIns="0" bIns="0" rtlCol="0">
            <a:sp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AU" sz="1600" dirty="0">
                <a:solidFill>
                  <a:schemeClr val="bg1">
                    <a:lumMod val="50000"/>
                  </a:schemeClr>
                </a:solidFill>
              </a:rPr>
              <a:t>As a seller, to </a:t>
            </a:r>
            <a:r>
              <a:rPr lang="en-AU" sz="1600" b="1" dirty="0">
                <a:solidFill>
                  <a:schemeClr val="bg1">
                    <a:lumMod val="50000"/>
                  </a:schemeClr>
                </a:solidFill>
              </a:rPr>
              <a:t>differentiate products </a:t>
            </a:r>
            <a:r>
              <a:rPr lang="en-AU" sz="1600" dirty="0">
                <a:solidFill>
                  <a:schemeClr val="bg1">
                    <a:lumMod val="50000"/>
                  </a:schemeClr>
                </a:solidFill>
              </a:rPr>
              <a:t>based on verifiable sustainability performance</a:t>
            </a:r>
            <a:endParaRPr lang="en-US" sz="1600" dirty="0">
              <a:solidFill>
                <a:schemeClr val="bg1">
                  <a:lumMod val="50000"/>
                </a:schemeClr>
              </a:solidFill>
            </a:endParaRPr>
          </a:p>
        </p:txBody>
      </p:sp>
      <p:sp>
        <p:nvSpPr>
          <p:cNvPr id="39" name="Text Placeholder 10">
            <a:extLst>
              <a:ext uri="{FF2B5EF4-FFF2-40B4-BE49-F238E27FC236}">
                <a16:creationId xmlns:a16="http://schemas.microsoft.com/office/drawing/2014/main" id="{894AFCFD-B9A1-8DFA-DBAF-BC35223B633C}"/>
              </a:ext>
            </a:extLst>
          </p:cNvPr>
          <p:cNvSpPr txBox="1">
            <a:spLocks/>
          </p:cNvSpPr>
          <p:nvPr/>
        </p:nvSpPr>
        <p:spPr>
          <a:xfrm>
            <a:off x="8108040" y="4797764"/>
            <a:ext cx="3464130" cy="1270669"/>
          </a:xfrm>
          <a:prstGeom prst="rect">
            <a:avLst/>
          </a:prstGeom>
        </p:spPr>
        <p:txBody>
          <a:bodyPr vert="horz" wrap="square" lIns="0" tIns="0" rIns="0" bIns="0" rtlCol="0">
            <a:sp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buNone/>
            </a:pPr>
            <a:r>
              <a:rPr lang="en-AU" sz="1600" dirty="0">
                <a:solidFill>
                  <a:schemeClr val="bg1">
                    <a:lumMod val="50000"/>
                  </a:schemeClr>
                </a:solidFill>
              </a:rPr>
              <a:t>As a buyer, to </a:t>
            </a:r>
            <a:r>
              <a:rPr lang="en-AU" sz="1600" b="1" dirty="0">
                <a:solidFill>
                  <a:schemeClr val="bg1">
                    <a:lumMod val="50000"/>
                  </a:schemeClr>
                </a:solidFill>
              </a:rPr>
              <a:t>receive sustainability data </a:t>
            </a:r>
            <a:r>
              <a:rPr lang="en-AU" sz="1600" dirty="0">
                <a:solidFill>
                  <a:schemeClr val="bg1">
                    <a:lumMod val="50000"/>
                  </a:schemeClr>
                </a:solidFill>
              </a:rPr>
              <a:t>at the right granularity (to aggregate for corporate disclosures) and </a:t>
            </a:r>
            <a:r>
              <a:rPr lang="en-AU" sz="1600" b="1" dirty="0">
                <a:solidFill>
                  <a:schemeClr val="bg1">
                    <a:lumMod val="50000"/>
                  </a:schemeClr>
                </a:solidFill>
              </a:rPr>
              <a:t>with the right integrity </a:t>
            </a:r>
            <a:r>
              <a:rPr lang="en-AU" sz="1600" dirty="0">
                <a:solidFill>
                  <a:schemeClr val="bg1">
                    <a:lumMod val="50000"/>
                  </a:schemeClr>
                </a:solidFill>
              </a:rPr>
              <a:t>(to meet due diligence obligations)</a:t>
            </a:r>
          </a:p>
        </p:txBody>
      </p:sp>
      <p:sp>
        <p:nvSpPr>
          <p:cNvPr id="40" name="Text Placeholder 10">
            <a:extLst>
              <a:ext uri="{FF2B5EF4-FFF2-40B4-BE49-F238E27FC236}">
                <a16:creationId xmlns:a16="http://schemas.microsoft.com/office/drawing/2014/main" id="{A3E14F88-49CB-D158-B404-8074F60E52B4}"/>
              </a:ext>
            </a:extLst>
          </p:cNvPr>
          <p:cNvSpPr txBox="1">
            <a:spLocks/>
          </p:cNvSpPr>
          <p:nvPr/>
        </p:nvSpPr>
        <p:spPr>
          <a:xfrm>
            <a:off x="618307" y="2494523"/>
            <a:ext cx="3464130" cy="1014573"/>
          </a:xfrm>
          <a:prstGeom prst="rect">
            <a:avLst/>
          </a:prstGeom>
        </p:spPr>
        <p:txBody>
          <a:bodyPr vert="horz" wrap="square" lIns="0" tIns="0" rIns="0" bIns="0" rtlCol="0">
            <a:sp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buNone/>
            </a:pPr>
            <a:r>
              <a:rPr lang="en-AU" sz="1600" dirty="0">
                <a:solidFill>
                  <a:schemeClr val="bg1">
                    <a:lumMod val="50000"/>
                  </a:schemeClr>
                </a:solidFill>
              </a:rPr>
              <a:t>To have the opportunity to </a:t>
            </a:r>
            <a:r>
              <a:rPr lang="en-AU" sz="1600" b="1" dirty="0">
                <a:solidFill>
                  <a:schemeClr val="bg1">
                    <a:lumMod val="50000"/>
                  </a:schemeClr>
                </a:solidFill>
              </a:rPr>
              <a:t>contribute</a:t>
            </a:r>
            <a:r>
              <a:rPr lang="en-AU" sz="1600" dirty="0">
                <a:solidFill>
                  <a:schemeClr val="bg1">
                    <a:lumMod val="50000"/>
                  </a:schemeClr>
                </a:solidFill>
              </a:rPr>
              <a:t> to the </a:t>
            </a:r>
            <a:r>
              <a:rPr lang="en-AU" sz="1600" b="1" dirty="0">
                <a:solidFill>
                  <a:schemeClr val="bg1">
                    <a:lumMod val="50000"/>
                  </a:schemeClr>
                </a:solidFill>
              </a:rPr>
              <a:t>shaping of the standards </a:t>
            </a:r>
            <a:r>
              <a:rPr lang="en-AU" sz="1600" dirty="0">
                <a:solidFill>
                  <a:schemeClr val="bg1">
                    <a:lumMod val="50000"/>
                  </a:schemeClr>
                </a:solidFill>
              </a:rPr>
              <a:t>(via participation in the open development process)</a:t>
            </a:r>
          </a:p>
        </p:txBody>
      </p:sp>
      <p:grpSp>
        <p:nvGrpSpPr>
          <p:cNvPr id="44" name="Group 43">
            <a:extLst>
              <a:ext uri="{FF2B5EF4-FFF2-40B4-BE49-F238E27FC236}">
                <a16:creationId xmlns:a16="http://schemas.microsoft.com/office/drawing/2014/main" id="{5114F135-A29F-F162-0D4E-143FCFD3F198}"/>
              </a:ext>
            </a:extLst>
          </p:cNvPr>
          <p:cNvGrpSpPr/>
          <p:nvPr/>
        </p:nvGrpSpPr>
        <p:grpSpPr>
          <a:xfrm>
            <a:off x="4377692" y="1918281"/>
            <a:ext cx="3480956" cy="288000"/>
            <a:chOff x="4377692" y="1918281"/>
            <a:chExt cx="3480956" cy="288000"/>
          </a:xfrm>
        </p:grpSpPr>
        <p:cxnSp>
          <p:nvCxnSpPr>
            <p:cNvPr id="43" name="Straight Connector 42">
              <a:extLst>
                <a:ext uri="{FF2B5EF4-FFF2-40B4-BE49-F238E27FC236}">
                  <a16:creationId xmlns:a16="http://schemas.microsoft.com/office/drawing/2014/main" id="{6A233D88-041B-5FB4-2782-A86F252DE5A4}"/>
                </a:ext>
              </a:extLst>
            </p:cNvPr>
            <p:cNvCxnSpPr/>
            <p:nvPr/>
          </p:nvCxnSpPr>
          <p:spPr>
            <a:xfrm>
              <a:off x="4377692" y="2073583"/>
              <a:ext cx="3480956"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1280D9E4-B0AE-3D0B-B3D0-1FC14A91E52E}"/>
                </a:ext>
              </a:extLst>
            </p:cNvPr>
            <p:cNvSpPr>
              <a:spLocks noChangeAspect="1"/>
            </p:cNvSpPr>
            <p:nvPr/>
          </p:nvSpPr>
          <p:spPr>
            <a:xfrm>
              <a:off x="5955369" y="1918281"/>
              <a:ext cx="288000" cy="288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Tick outline">
              <a:extLst>
                <a:ext uri="{FF2B5EF4-FFF2-40B4-BE49-F238E27FC236}">
                  <a16:creationId xmlns:a16="http://schemas.microsoft.com/office/drawing/2014/main" id="{82748A40-4D6C-7F09-E56F-16DCB766DAD0}"/>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15063" y="1982502"/>
              <a:ext cx="182369" cy="152599"/>
            </a:xfrm>
            <a:prstGeom prst="rect">
              <a:avLst/>
            </a:prstGeom>
          </p:spPr>
        </p:pic>
      </p:grpSp>
      <p:grpSp>
        <p:nvGrpSpPr>
          <p:cNvPr id="45" name="Group 44">
            <a:extLst>
              <a:ext uri="{FF2B5EF4-FFF2-40B4-BE49-F238E27FC236}">
                <a16:creationId xmlns:a16="http://schemas.microsoft.com/office/drawing/2014/main" id="{BD188AB1-6A16-1927-AD4C-2C2644B9F090}"/>
              </a:ext>
            </a:extLst>
          </p:cNvPr>
          <p:cNvGrpSpPr/>
          <p:nvPr/>
        </p:nvGrpSpPr>
        <p:grpSpPr>
          <a:xfrm>
            <a:off x="715399" y="1929583"/>
            <a:ext cx="3480956" cy="288000"/>
            <a:chOff x="4377692" y="1918281"/>
            <a:chExt cx="3480956" cy="288000"/>
          </a:xfrm>
        </p:grpSpPr>
        <p:cxnSp>
          <p:nvCxnSpPr>
            <p:cNvPr id="46" name="Straight Connector 45">
              <a:extLst>
                <a:ext uri="{FF2B5EF4-FFF2-40B4-BE49-F238E27FC236}">
                  <a16:creationId xmlns:a16="http://schemas.microsoft.com/office/drawing/2014/main" id="{971767EC-730D-0EFC-C3BE-F0E676A89F34}"/>
                </a:ext>
              </a:extLst>
            </p:cNvPr>
            <p:cNvCxnSpPr/>
            <p:nvPr/>
          </p:nvCxnSpPr>
          <p:spPr>
            <a:xfrm>
              <a:off x="4377692" y="2073583"/>
              <a:ext cx="3480956"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8D124F85-1B64-0B80-1C55-166FABD53911}"/>
                </a:ext>
              </a:extLst>
            </p:cNvPr>
            <p:cNvSpPr>
              <a:spLocks noChangeAspect="1"/>
            </p:cNvSpPr>
            <p:nvPr/>
          </p:nvSpPr>
          <p:spPr>
            <a:xfrm>
              <a:off x="5955369" y="1918281"/>
              <a:ext cx="288000" cy="288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Tick outline">
              <a:extLst>
                <a:ext uri="{FF2B5EF4-FFF2-40B4-BE49-F238E27FC236}">
                  <a16:creationId xmlns:a16="http://schemas.microsoft.com/office/drawing/2014/main" id="{3CB0CCA9-8D3E-B0A4-3338-F5758431AB1F}"/>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15063" y="1982502"/>
              <a:ext cx="182369" cy="152599"/>
            </a:xfrm>
            <a:prstGeom prst="rect">
              <a:avLst/>
            </a:prstGeom>
          </p:spPr>
        </p:pic>
      </p:grpSp>
      <p:grpSp>
        <p:nvGrpSpPr>
          <p:cNvPr id="49" name="Group 48">
            <a:extLst>
              <a:ext uri="{FF2B5EF4-FFF2-40B4-BE49-F238E27FC236}">
                <a16:creationId xmlns:a16="http://schemas.microsoft.com/office/drawing/2014/main" id="{25119048-1206-59D6-6A1B-F2D19470E3DB}"/>
              </a:ext>
            </a:extLst>
          </p:cNvPr>
          <p:cNvGrpSpPr/>
          <p:nvPr/>
        </p:nvGrpSpPr>
        <p:grpSpPr>
          <a:xfrm>
            <a:off x="8108040" y="1926103"/>
            <a:ext cx="3480956" cy="288000"/>
            <a:chOff x="4377692" y="1918281"/>
            <a:chExt cx="3480956" cy="288000"/>
          </a:xfrm>
        </p:grpSpPr>
        <p:cxnSp>
          <p:nvCxnSpPr>
            <p:cNvPr id="50" name="Straight Connector 49">
              <a:extLst>
                <a:ext uri="{FF2B5EF4-FFF2-40B4-BE49-F238E27FC236}">
                  <a16:creationId xmlns:a16="http://schemas.microsoft.com/office/drawing/2014/main" id="{431FBD91-9B71-A313-2F28-F06CBBCE18BF}"/>
                </a:ext>
              </a:extLst>
            </p:cNvPr>
            <p:cNvCxnSpPr/>
            <p:nvPr/>
          </p:nvCxnSpPr>
          <p:spPr>
            <a:xfrm>
              <a:off x="4377692" y="2073583"/>
              <a:ext cx="3480956"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7DC715B7-851E-D078-E213-50972BF9AD67}"/>
                </a:ext>
              </a:extLst>
            </p:cNvPr>
            <p:cNvSpPr>
              <a:spLocks noChangeAspect="1"/>
            </p:cNvSpPr>
            <p:nvPr/>
          </p:nvSpPr>
          <p:spPr>
            <a:xfrm>
              <a:off x="5955369" y="1918281"/>
              <a:ext cx="288000" cy="288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Graphic 51" descr="Tick outline">
              <a:extLst>
                <a:ext uri="{FF2B5EF4-FFF2-40B4-BE49-F238E27FC236}">
                  <a16:creationId xmlns:a16="http://schemas.microsoft.com/office/drawing/2014/main" id="{4430310E-4C12-932C-1C74-EBB3812A9346}"/>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15063" y="1982502"/>
              <a:ext cx="182369" cy="152599"/>
            </a:xfrm>
            <a:prstGeom prst="rect">
              <a:avLst/>
            </a:prstGeom>
          </p:spPr>
        </p:pic>
      </p:grpSp>
      <p:grpSp>
        <p:nvGrpSpPr>
          <p:cNvPr id="53" name="Group 52">
            <a:extLst>
              <a:ext uri="{FF2B5EF4-FFF2-40B4-BE49-F238E27FC236}">
                <a16:creationId xmlns:a16="http://schemas.microsoft.com/office/drawing/2014/main" id="{DFA9248E-7C8E-A8E4-641E-E775BD2C3C33}"/>
              </a:ext>
            </a:extLst>
          </p:cNvPr>
          <p:cNvGrpSpPr/>
          <p:nvPr/>
        </p:nvGrpSpPr>
        <p:grpSpPr>
          <a:xfrm>
            <a:off x="8108040" y="4266730"/>
            <a:ext cx="3480956" cy="288000"/>
            <a:chOff x="4377692" y="1918281"/>
            <a:chExt cx="3480956" cy="288000"/>
          </a:xfrm>
        </p:grpSpPr>
        <p:cxnSp>
          <p:nvCxnSpPr>
            <p:cNvPr id="54" name="Straight Connector 53">
              <a:extLst>
                <a:ext uri="{FF2B5EF4-FFF2-40B4-BE49-F238E27FC236}">
                  <a16:creationId xmlns:a16="http://schemas.microsoft.com/office/drawing/2014/main" id="{7FBA514A-8A1B-C65E-5EA1-74E3452DEEEC}"/>
                </a:ext>
              </a:extLst>
            </p:cNvPr>
            <p:cNvCxnSpPr/>
            <p:nvPr/>
          </p:nvCxnSpPr>
          <p:spPr>
            <a:xfrm>
              <a:off x="4377692" y="2073583"/>
              <a:ext cx="3480956"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DE2709D2-747C-DA07-7D02-635B61B81307}"/>
                </a:ext>
              </a:extLst>
            </p:cNvPr>
            <p:cNvSpPr>
              <a:spLocks noChangeAspect="1"/>
            </p:cNvSpPr>
            <p:nvPr/>
          </p:nvSpPr>
          <p:spPr>
            <a:xfrm>
              <a:off x="5955369" y="1918281"/>
              <a:ext cx="288000" cy="288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Graphic 55" descr="Tick outline">
              <a:extLst>
                <a:ext uri="{FF2B5EF4-FFF2-40B4-BE49-F238E27FC236}">
                  <a16:creationId xmlns:a16="http://schemas.microsoft.com/office/drawing/2014/main" id="{6B572611-1115-B36E-7F2F-B310B91C0BCB}"/>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15063" y="1982502"/>
              <a:ext cx="182369" cy="152599"/>
            </a:xfrm>
            <a:prstGeom prst="rect">
              <a:avLst/>
            </a:prstGeom>
          </p:spPr>
        </p:pic>
      </p:grpSp>
      <p:grpSp>
        <p:nvGrpSpPr>
          <p:cNvPr id="57" name="Group 56">
            <a:extLst>
              <a:ext uri="{FF2B5EF4-FFF2-40B4-BE49-F238E27FC236}">
                <a16:creationId xmlns:a16="http://schemas.microsoft.com/office/drawing/2014/main" id="{AB88D48E-AB57-D0D9-5957-089F2C697274}"/>
              </a:ext>
            </a:extLst>
          </p:cNvPr>
          <p:cNvGrpSpPr/>
          <p:nvPr/>
        </p:nvGrpSpPr>
        <p:grpSpPr>
          <a:xfrm>
            <a:off x="4456954" y="4244126"/>
            <a:ext cx="3480956" cy="288000"/>
            <a:chOff x="4377692" y="1918281"/>
            <a:chExt cx="3480956" cy="288000"/>
          </a:xfrm>
        </p:grpSpPr>
        <p:cxnSp>
          <p:nvCxnSpPr>
            <p:cNvPr id="58" name="Straight Connector 57">
              <a:extLst>
                <a:ext uri="{FF2B5EF4-FFF2-40B4-BE49-F238E27FC236}">
                  <a16:creationId xmlns:a16="http://schemas.microsoft.com/office/drawing/2014/main" id="{46DD2C54-C299-8B0F-63E8-8E6E73D0A979}"/>
                </a:ext>
              </a:extLst>
            </p:cNvPr>
            <p:cNvCxnSpPr/>
            <p:nvPr/>
          </p:nvCxnSpPr>
          <p:spPr>
            <a:xfrm>
              <a:off x="4377692" y="2073583"/>
              <a:ext cx="3480956"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DA998C41-22DB-A0C8-603D-9D5B5E6C6D64}"/>
                </a:ext>
              </a:extLst>
            </p:cNvPr>
            <p:cNvSpPr>
              <a:spLocks noChangeAspect="1"/>
            </p:cNvSpPr>
            <p:nvPr/>
          </p:nvSpPr>
          <p:spPr>
            <a:xfrm>
              <a:off x="5955369" y="1918281"/>
              <a:ext cx="288000" cy="288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Tick outline">
              <a:extLst>
                <a:ext uri="{FF2B5EF4-FFF2-40B4-BE49-F238E27FC236}">
                  <a16:creationId xmlns:a16="http://schemas.microsoft.com/office/drawing/2014/main" id="{647F1894-41CC-8C90-41E4-86D61497FCC4}"/>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15063" y="1982502"/>
              <a:ext cx="182369" cy="152599"/>
            </a:xfrm>
            <a:prstGeom prst="rect">
              <a:avLst/>
            </a:prstGeom>
          </p:spPr>
        </p:pic>
      </p:grpSp>
      <p:grpSp>
        <p:nvGrpSpPr>
          <p:cNvPr id="61" name="Group 60">
            <a:extLst>
              <a:ext uri="{FF2B5EF4-FFF2-40B4-BE49-F238E27FC236}">
                <a16:creationId xmlns:a16="http://schemas.microsoft.com/office/drawing/2014/main" id="{879B164F-6889-1CCD-91F9-BFF1B02DCD36}"/>
              </a:ext>
            </a:extLst>
          </p:cNvPr>
          <p:cNvGrpSpPr/>
          <p:nvPr/>
        </p:nvGrpSpPr>
        <p:grpSpPr>
          <a:xfrm>
            <a:off x="703476" y="4255428"/>
            <a:ext cx="3480956" cy="288000"/>
            <a:chOff x="4377692" y="1918281"/>
            <a:chExt cx="3480956" cy="288000"/>
          </a:xfrm>
        </p:grpSpPr>
        <p:cxnSp>
          <p:nvCxnSpPr>
            <p:cNvPr id="62" name="Straight Connector 61">
              <a:extLst>
                <a:ext uri="{FF2B5EF4-FFF2-40B4-BE49-F238E27FC236}">
                  <a16:creationId xmlns:a16="http://schemas.microsoft.com/office/drawing/2014/main" id="{65EC30F0-13CA-5ADE-78D3-14AF6EF542B9}"/>
                </a:ext>
              </a:extLst>
            </p:cNvPr>
            <p:cNvCxnSpPr/>
            <p:nvPr/>
          </p:nvCxnSpPr>
          <p:spPr>
            <a:xfrm>
              <a:off x="4377692" y="2073583"/>
              <a:ext cx="3480956" cy="0"/>
            </a:xfrm>
            <a:prstGeom prst="line">
              <a:avLst/>
            </a:prstGeom>
            <a:ln w="158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4171F059-B2E5-90D6-0A86-14632321BE81}"/>
                </a:ext>
              </a:extLst>
            </p:cNvPr>
            <p:cNvSpPr>
              <a:spLocks noChangeAspect="1"/>
            </p:cNvSpPr>
            <p:nvPr/>
          </p:nvSpPr>
          <p:spPr>
            <a:xfrm>
              <a:off x="5955369" y="1918281"/>
              <a:ext cx="288000" cy="288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Graphic 63" descr="Tick outline">
              <a:extLst>
                <a:ext uri="{FF2B5EF4-FFF2-40B4-BE49-F238E27FC236}">
                  <a16:creationId xmlns:a16="http://schemas.microsoft.com/office/drawing/2014/main" id="{BA0565C8-F379-3ACE-27E1-ADB8FFC4D8EE}"/>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015063" y="1982502"/>
              <a:ext cx="182369" cy="152599"/>
            </a:xfrm>
            <a:prstGeom prst="rect">
              <a:avLst/>
            </a:prstGeom>
          </p:spPr>
        </p:pic>
      </p:grpSp>
    </p:spTree>
    <p:extLst>
      <p:ext uri="{BB962C8B-B14F-4D97-AF65-F5344CB8AC3E}">
        <p14:creationId xmlns:p14="http://schemas.microsoft.com/office/powerpoint/2010/main" val="336161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9A60C-ADE5-BCC1-FFB8-5349BD0772A3}"/>
              </a:ext>
            </a:extLst>
          </p:cNvPr>
          <p:cNvSpPr txBox="1"/>
          <p:nvPr/>
        </p:nvSpPr>
        <p:spPr>
          <a:xfrm>
            <a:off x="2038094" y="230641"/>
            <a:ext cx="8115811" cy="642484"/>
          </a:xfrm>
          <a:prstGeom prst="rect">
            <a:avLst/>
          </a:prstGeom>
          <a:noFill/>
        </p:spPr>
        <p:txBody>
          <a:bodyPr wrap="none" rtlCol="0">
            <a:spAutoFit/>
          </a:bodyPr>
          <a:lstStyle>
            <a:defPPr>
              <a:defRPr lang="en-US"/>
            </a:defPPr>
            <a:lvl1pPr>
              <a:defRPr sz="3575" b="1">
                <a:solidFill>
                  <a:schemeClr val="accent1">
                    <a:lumMod val="50000"/>
                  </a:schemeClr>
                </a:solidFill>
              </a:defRPr>
            </a:lvl1pPr>
          </a:lstStyle>
          <a:p>
            <a:pPr algn="ctr"/>
            <a:r>
              <a:rPr lang="en-AU" dirty="0"/>
              <a:t>What are the obligations for participants?</a:t>
            </a:r>
          </a:p>
        </p:txBody>
      </p:sp>
      <p:grpSp>
        <p:nvGrpSpPr>
          <p:cNvPr id="41" name="Group 40">
            <a:extLst>
              <a:ext uri="{FF2B5EF4-FFF2-40B4-BE49-F238E27FC236}">
                <a16:creationId xmlns:a16="http://schemas.microsoft.com/office/drawing/2014/main" id="{7FC68ECD-767A-67AB-B9A3-13C130DA15F3}"/>
              </a:ext>
            </a:extLst>
          </p:cNvPr>
          <p:cNvGrpSpPr/>
          <p:nvPr/>
        </p:nvGrpSpPr>
        <p:grpSpPr>
          <a:xfrm>
            <a:off x="656672" y="1571026"/>
            <a:ext cx="10294237" cy="4908882"/>
            <a:chOff x="735106" y="1298307"/>
            <a:chExt cx="10457489" cy="5439375"/>
          </a:xfrm>
        </p:grpSpPr>
        <p:sp>
          <p:nvSpPr>
            <p:cNvPr id="3" name="Rounded Rectangle 2">
              <a:extLst>
                <a:ext uri="{FF2B5EF4-FFF2-40B4-BE49-F238E27FC236}">
                  <a16:creationId xmlns:a16="http://schemas.microsoft.com/office/drawing/2014/main" id="{B8E67A0C-AE68-58E4-5D3D-433CCC6D6563}"/>
                </a:ext>
              </a:extLst>
            </p:cNvPr>
            <p:cNvSpPr/>
            <p:nvPr/>
          </p:nvSpPr>
          <p:spPr>
            <a:xfrm>
              <a:off x="735106" y="1298307"/>
              <a:ext cx="251011" cy="54393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 name="Triangle 3">
              <a:extLst>
                <a:ext uri="{FF2B5EF4-FFF2-40B4-BE49-F238E27FC236}">
                  <a16:creationId xmlns:a16="http://schemas.microsoft.com/office/drawing/2014/main" id="{A81E21B8-FD43-35F3-6B2A-05CEC2C210C0}"/>
                </a:ext>
              </a:extLst>
            </p:cNvPr>
            <p:cNvSpPr/>
            <p:nvPr/>
          </p:nvSpPr>
          <p:spPr>
            <a:xfrm rot="5400000">
              <a:off x="978245" y="1939207"/>
              <a:ext cx="286871" cy="251011"/>
            </a:xfrm>
            <a:prstGeom prst="triangl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6" name="Straight Connector 5">
              <a:extLst>
                <a:ext uri="{FF2B5EF4-FFF2-40B4-BE49-F238E27FC236}">
                  <a16:creationId xmlns:a16="http://schemas.microsoft.com/office/drawing/2014/main" id="{5DAA7803-52CD-C5A8-BB75-7453A61CBB38}"/>
                </a:ext>
              </a:extLst>
            </p:cNvPr>
            <p:cNvCxnSpPr>
              <a:cxnSpLocks/>
            </p:cNvCxnSpPr>
            <p:nvPr/>
          </p:nvCxnSpPr>
          <p:spPr>
            <a:xfrm>
              <a:off x="1241770" y="2058035"/>
              <a:ext cx="9859367" cy="0"/>
            </a:xfrm>
            <a:prstGeom prst="line">
              <a:avLst/>
            </a:prstGeom>
            <a:solidFill>
              <a:schemeClr val="accent5"/>
            </a:solidFill>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Triangle 7">
              <a:extLst>
                <a:ext uri="{FF2B5EF4-FFF2-40B4-BE49-F238E27FC236}">
                  <a16:creationId xmlns:a16="http://schemas.microsoft.com/office/drawing/2014/main" id="{3321047E-D879-6E28-20CF-BB88C1846CFF}"/>
                </a:ext>
              </a:extLst>
            </p:cNvPr>
            <p:cNvSpPr/>
            <p:nvPr/>
          </p:nvSpPr>
          <p:spPr>
            <a:xfrm rot="5400000">
              <a:off x="968187" y="3017740"/>
              <a:ext cx="286871" cy="251011"/>
            </a:xfrm>
            <a:prstGeom prst="triangle">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3E99E6C7-AAC1-72DC-5631-1210F4232378}"/>
                </a:ext>
              </a:extLst>
            </p:cNvPr>
            <p:cNvCxnSpPr>
              <a:cxnSpLocks/>
            </p:cNvCxnSpPr>
            <p:nvPr/>
          </p:nvCxnSpPr>
          <p:spPr>
            <a:xfrm>
              <a:off x="1223840" y="3136568"/>
              <a:ext cx="98593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riangle 9">
              <a:extLst>
                <a:ext uri="{FF2B5EF4-FFF2-40B4-BE49-F238E27FC236}">
                  <a16:creationId xmlns:a16="http://schemas.microsoft.com/office/drawing/2014/main" id="{6C3B7B4C-AAA3-AA32-5BC6-36C9178952F6}"/>
                </a:ext>
              </a:extLst>
            </p:cNvPr>
            <p:cNvSpPr/>
            <p:nvPr/>
          </p:nvSpPr>
          <p:spPr>
            <a:xfrm rot="5400000">
              <a:off x="971147" y="4096273"/>
              <a:ext cx="286871" cy="251011"/>
            </a:xfrm>
            <a:prstGeom prst="triangl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1" name="Straight Connector 10">
              <a:extLst>
                <a:ext uri="{FF2B5EF4-FFF2-40B4-BE49-F238E27FC236}">
                  <a16:creationId xmlns:a16="http://schemas.microsoft.com/office/drawing/2014/main" id="{9660F68C-06C6-7FDE-F74B-995B0F648741}"/>
                </a:ext>
              </a:extLst>
            </p:cNvPr>
            <p:cNvCxnSpPr>
              <a:cxnSpLocks/>
            </p:cNvCxnSpPr>
            <p:nvPr/>
          </p:nvCxnSpPr>
          <p:spPr>
            <a:xfrm>
              <a:off x="1250416" y="4215101"/>
              <a:ext cx="9859367"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Triangle 11">
              <a:extLst>
                <a:ext uri="{FF2B5EF4-FFF2-40B4-BE49-F238E27FC236}">
                  <a16:creationId xmlns:a16="http://schemas.microsoft.com/office/drawing/2014/main" id="{582C7BD3-58C1-8B90-EF07-C2213FEED547}"/>
                </a:ext>
              </a:extLst>
            </p:cNvPr>
            <p:cNvSpPr/>
            <p:nvPr/>
          </p:nvSpPr>
          <p:spPr>
            <a:xfrm rot="5400000">
              <a:off x="971147" y="5174805"/>
              <a:ext cx="286871" cy="251011"/>
            </a:xfrm>
            <a:prstGeom prst="triangle">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3" name="Straight Connector 12">
              <a:extLst>
                <a:ext uri="{FF2B5EF4-FFF2-40B4-BE49-F238E27FC236}">
                  <a16:creationId xmlns:a16="http://schemas.microsoft.com/office/drawing/2014/main" id="{2370A28F-FBBE-8FF8-C050-45AE338527DF}"/>
                </a:ext>
              </a:extLst>
            </p:cNvPr>
            <p:cNvCxnSpPr>
              <a:cxnSpLocks/>
            </p:cNvCxnSpPr>
            <p:nvPr/>
          </p:nvCxnSpPr>
          <p:spPr>
            <a:xfrm>
              <a:off x="1250416" y="5293633"/>
              <a:ext cx="985936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riangle 14">
              <a:extLst>
                <a:ext uri="{FF2B5EF4-FFF2-40B4-BE49-F238E27FC236}">
                  <a16:creationId xmlns:a16="http://schemas.microsoft.com/office/drawing/2014/main" id="{046079B9-8EC8-A13C-3CAB-C8FAEA4921CD}"/>
                </a:ext>
              </a:extLst>
            </p:cNvPr>
            <p:cNvSpPr/>
            <p:nvPr/>
          </p:nvSpPr>
          <p:spPr>
            <a:xfrm rot="5400000">
              <a:off x="968187" y="6257786"/>
              <a:ext cx="286871" cy="251011"/>
            </a:xfrm>
            <a:prstGeom prst="triangle">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Connector 15">
              <a:extLst>
                <a:ext uri="{FF2B5EF4-FFF2-40B4-BE49-F238E27FC236}">
                  <a16:creationId xmlns:a16="http://schemas.microsoft.com/office/drawing/2014/main" id="{EF8DAC9B-8DF7-DF1F-3444-003AFD03AB3A}"/>
                </a:ext>
              </a:extLst>
            </p:cNvPr>
            <p:cNvCxnSpPr>
              <a:cxnSpLocks/>
            </p:cNvCxnSpPr>
            <p:nvPr/>
          </p:nvCxnSpPr>
          <p:spPr>
            <a:xfrm>
              <a:off x="1223840" y="6376614"/>
              <a:ext cx="9859367"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CC705DD-4EC9-B44A-A12C-A29C53659A8B}"/>
                </a:ext>
              </a:extLst>
            </p:cNvPr>
            <p:cNvSpPr txBox="1"/>
            <p:nvPr/>
          </p:nvSpPr>
          <p:spPr>
            <a:xfrm>
              <a:off x="1129551" y="1340803"/>
              <a:ext cx="9971585" cy="523220"/>
            </a:xfrm>
            <a:prstGeom prst="rect">
              <a:avLst/>
            </a:prstGeom>
            <a:noFill/>
          </p:spPr>
          <p:txBody>
            <a:bodyPr wrap="square">
              <a:spAutoFit/>
            </a:bodyPr>
            <a:lstStyle/>
            <a:p>
              <a:pPr marL="276225" indent="-276225">
                <a:buClr>
                  <a:srgbClr val="00B050"/>
                </a:buClr>
                <a:buFont typeface="Wingdings" pitchFamily="2" charset="2"/>
                <a:buChar char="ü"/>
              </a:pPr>
              <a:r>
                <a:rPr lang="en-AU" sz="1400" dirty="0">
                  <a:solidFill>
                    <a:schemeClr val="bg1">
                      <a:lumMod val="50000"/>
                    </a:schemeClr>
                  </a:solidFill>
                </a:rPr>
                <a:t>To help </a:t>
              </a:r>
              <a:r>
                <a:rPr lang="en-AU" sz="1400" b="1" dirty="0">
                  <a:solidFill>
                    <a:schemeClr val="bg1">
                      <a:lumMod val="50000"/>
                    </a:schemeClr>
                  </a:solidFill>
                </a:rPr>
                <a:t>identify</a:t>
              </a:r>
              <a:r>
                <a:rPr lang="en-AU" sz="1400" dirty="0">
                  <a:solidFill>
                    <a:schemeClr val="bg1">
                      <a:lumMod val="50000"/>
                    </a:schemeClr>
                  </a:solidFill>
                </a:rPr>
                <a:t> and </a:t>
              </a:r>
              <a:r>
                <a:rPr lang="en-AU" sz="1400" b="1" dirty="0">
                  <a:solidFill>
                    <a:schemeClr val="bg1">
                      <a:lumMod val="50000"/>
                    </a:schemeClr>
                  </a:solidFill>
                </a:rPr>
                <a:t>engage</a:t>
              </a:r>
              <a:r>
                <a:rPr lang="en-AU" sz="1400" dirty="0">
                  <a:solidFill>
                    <a:schemeClr val="bg1">
                      <a:lumMod val="50000"/>
                    </a:schemeClr>
                  </a:solidFill>
                </a:rPr>
                <a:t> other </a:t>
              </a:r>
              <a:r>
                <a:rPr lang="en-AU" sz="1400" b="1" dirty="0">
                  <a:solidFill>
                    <a:schemeClr val="bg1">
                      <a:lumMod val="50000"/>
                    </a:schemeClr>
                  </a:solidFill>
                </a:rPr>
                <a:t>actors</a:t>
              </a:r>
              <a:r>
                <a:rPr lang="en-AU" sz="1400" dirty="0">
                  <a:solidFill>
                    <a:schemeClr val="bg1">
                      <a:lumMod val="50000"/>
                    </a:schemeClr>
                  </a:solidFill>
                </a:rPr>
                <a:t> in your ecosystem including your upstream suppliers, your downstream customers, your conformity assessment bodies, and your software vendors</a:t>
              </a:r>
            </a:p>
          </p:txBody>
        </p:sp>
        <p:sp>
          <p:nvSpPr>
            <p:cNvPr id="24" name="TextBox 23">
              <a:extLst>
                <a:ext uri="{FF2B5EF4-FFF2-40B4-BE49-F238E27FC236}">
                  <a16:creationId xmlns:a16="http://schemas.microsoft.com/office/drawing/2014/main" id="{3B58C596-ACB0-F471-3ADD-9424850B55E5}"/>
                </a:ext>
              </a:extLst>
            </p:cNvPr>
            <p:cNvSpPr txBox="1"/>
            <p:nvPr/>
          </p:nvSpPr>
          <p:spPr>
            <a:xfrm>
              <a:off x="1223840" y="2441294"/>
              <a:ext cx="9968755" cy="307777"/>
            </a:xfrm>
            <a:prstGeom prst="rect">
              <a:avLst/>
            </a:prstGeom>
            <a:noFill/>
          </p:spPr>
          <p:txBody>
            <a:bodyPr wrap="square">
              <a:spAutoFit/>
            </a:bodyPr>
            <a:lstStyle/>
            <a:p>
              <a:pPr marL="276225" indent="-276225">
                <a:buClr>
                  <a:schemeClr val="accent6"/>
                </a:buClr>
                <a:buFont typeface="Wingdings" pitchFamily="2" charset="2"/>
                <a:buChar char="ü"/>
              </a:pPr>
              <a:r>
                <a:rPr lang="en-AU" sz="1400" dirty="0">
                  <a:solidFill>
                    <a:schemeClr val="bg1">
                      <a:lumMod val="50000"/>
                    </a:schemeClr>
                  </a:solidFill>
                </a:rPr>
                <a:t>To </a:t>
              </a:r>
              <a:r>
                <a:rPr lang="en-AU" sz="1400" b="1" dirty="0">
                  <a:solidFill>
                    <a:schemeClr val="bg1">
                      <a:lumMod val="50000"/>
                    </a:schemeClr>
                  </a:solidFill>
                </a:rPr>
                <a:t>map</a:t>
              </a:r>
              <a:r>
                <a:rPr lang="en-AU" sz="1400" dirty="0">
                  <a:solidFill>
                    <a:schemeClr val="bg1">
                      <a:lumMod val="50000"/>
                    </a:schemeClr>
                  </a:solidFill>
                </a:rPr>
                <a:t> your existing </a:t>
              </a:r>
              <a:r>
                <a:rPr lang="en-AU" sz="1400" b="1" dirty="0">
                  <a:solidFill>
                    <a:schemeClr val="bg1">
                      <a:lumMod val="50000"/>
                    </a:schemeClr>
                  </a:solidFill>
                </a:rPr>
                <a:t>business systems to UNTP </a:t>
              </a:r>
              <a:r>
                <a:rPr lang="en-AU" sz="1400" dirty="0">
                  <a:solidFill>
                    <a:schemeClr val="bg1">
                      <a:lumMod val="50000"/>
                    </a:schemeClr>
                  </a:solidFill>
                </a:rPr>
                <a:t>specifications and </a:t>
              </a:r>
              <a:r>
                <a:rPr lang="en-AU" sz="1400" b="1" dirty="0">
                  <a:solidFill>
                    <a:schemeClr val="bg1">
                      <a:lumMod val="50000"/>
                    </a:schemeClr>
                  </a:solidFill>
                </a:rPr>
                <a:t>build working integrations </a:t>
              </a:r>
              <a:r>
                <a:rPr lang="en-AU" sz="1400" dirty="0">
                  <a:solidFill>
                    <a:schemeClr val="bg1">
                      <a:lumMod val="50000"/>
                    </a:schemeClr>
                  </a:solidFill>
                </a:rPr>
                <a:t>that pass interoperability </a:t>
              </a:r>
              <a:r>
                <a:rPr lang="en-AU" sz="1400" b="1" dirty="0">
                  <a:solidFill>
                    <a:schemeClr val="bg1">
                      <a:lumMod val="50000"/>
                    </a:schemeClr>
                  </a:solidFill>
                </a:rPr>
                <a:t>testing</a:t>
              </a:r>
              <a:endParaRPr lang="en-AU" sz="1400" dirty="0">
                <a:solidFill>
                  <a:schemeClr val="bg1">
                    <a:lumMod val="50000"/>
                  </a:schemeClr>
                </a:solidFill>
              </a:endParaRPr>
            </a:p>
          </p:txBody>
        </p:sp>
        <p:sp>
          <p:nvSpPr>
            <p:cNvPr id="36" name="TextBox 35">
              <a:extLst>
                <a:ext uri="{FF2B5EF4-FFF2-40B4-BE49-F238E27FC236}">
                  <a16:creationId xmlns:a16="http://schemas.microsoft.com/office/drawing/2014/main" id="{3B1F691D-E374-7324-BEC9-743B0E3C8E43}"/>
                </a:ext>
              </a:extLst>
            </p:cNvPr>
            <p:cNvSpPr txBox="1"/>
            <p:nvPr/>
          </p:nvSpPr>
          <p:spPr>
            <a:xfrm>
              <a:off x="1290279" y="3568770"/>
              <a:ext cx="9859367" cy="307777"/>
            </a:xfrm>
            <a:prstGeom prst="rect">
              <a:avLst/>
            </a:prstGeom>
            <a:noFill/>
          </p:spPr>
          <p:txBody>
            <a:bodyPr wrap="square">
              <a:spAutoFit/>
            </a:bodyPr>
            <a:lstStyle/>
            <a:p>
              <a:pPr marL="227013" indent="-227013">
                <a:buClr>
                  <a:schemeClr val="accent6"/>
                </a:buClr>
                <a:buFont typeface="Wingdings" pitchFamily="2" charset="2"/>
                <a:buChar char="ü"/>
              </a:pPr>
              <a:r>
                <a:rPr lang="en-AU" sz="1400" dirty="0">
                  <a:solidFill>
                    <a:schemeClr val="bg1">
                      <a:lumMod val="50000"/>
                    </a:schemeClr>
                  </a:solidFill>
                </a:rPr>
                <a:t>To </a:t>
              </a:r>
              <a:r>
                <a:rPr lang="en-AU" sz="1400" b="1" dirty="0">
                  <a:solidFill>
                    <a:schemeClr val="bg1">
                      <a:lumMod val="50000"/>
                    </a:schemeClr>
                  </a:solidFill>
                </a:rPr>
                <a:t>register your sustainability pledge </a:t>
              </a:r>
              <a:r>
                <a:rPr lang="en-AU" sz="1400" dirty="0">
                  <a:solidFill>
                    <a:schemeClr val="bg1">
                      <a:lumMod val="50000"/>
                    </a:schemeClr>
                  </a:solidFill>
                </a:rPr>
                <a:t>and (once implementation testing is complete) your conformant implementation</a:t>
              </a:r>
            </a:p>
          </p:txBody>
        </p:sp>
        <p:sp>
          <p:nvSpPr>
            <p:cNvPr id="38" name="TextBox 37">
              <a:extLst>
                <a:ext uri="{FF2B5EF4-FFF2-40B4-BE49-F238E27FC236}">
                  <a16:creationId xmlns:a16="http://schemas.microsoft.com/office/drawing/2014/main" id="{328E585A-0D67-0F3B-BDFE-53628B38A842}"/>
                </a:ext>
              </a:extLst>
            </p:cNvPr>
            <p:cNvSpPr txBox="1"/>
            <p:nvPr/>
          </p:nvSpPr>
          <p:spPr>
            <a:xfrm>
              <a:off x="1237127" y="4593867"/>
              <a:ext cx="9846079" cy="523220"/>
            </a:xfrm>
            <a:prstGeom prst="rect">
              <a:avLst/>
            </a:prstGeom>
            <a:noFill/>
          </p:spPr>
          <p:txBody>
            <a:bodyPr wrap="square">
              <a:spAutoFit/>
            </a:bodyPr>
            <a:lstStyle/>
            <a:p>
              <a:pPr marL="276225" indent="-276225">
                <a:buClr>
                  <a:schemeClr val="accent6"/>
                </a:buClr>
                <a:buFont typeface="Wingdings" pitchFamily="2" charset="2"/>
                <a:buChar char="ü"/>
              </a:pPr>
              <a:r>
                <a:rPr lang="en-AU" sz="1400" dirty="0">
                  <a:solidFill>
                    <a:schemeClr val="bg1">
                      <a:lumMod val="50000"/>
                    </a:schemeClr>
                  </a:solidFill>
                </a:rPr>
                <a:t>To </a:t>
              </a:r>
              <a:r>
                <a:rPr lang="en-AU" sz="1400" b="1" dirty="0">
                  <a:solidFill>
                    <a:schemeClr val="bg1">
                      <a:lumMod val="50000"/>
                    </a:schemeClr>
                  </a:solidFill>
                </a:rPr>
                <a:t>keep pilot systems running </a:t>
              </a:r>
              <a:r>
                <a:rPr lang="en-AU" sz="1400" dirty="0">
                  <a:solidFill>
                    <a:schemeClr val="bg1">
                      <a:lumMod val="50000"/>
                    </a:schemeClr>
                  </a:solidFill>
                </a:rPr>
                <a:t>for sufficient time </a:t>
              </a:r>
              <a:r>
                <a:rPr lang="en-AU" sz="1400" b="1" dirty="0">
                  <a:solidFill>
                    <a:schemeClr val="bg1">
                      <a:lumMod val="50000"/>
                    </a:schemeClr>
                  </a:solidFill>
                </a:rPr>
                <a:t>to test </a:t>
              </a:r>
              <a:r>
                <a:rPr lang="en-AU" sz="1400" dirty="0">
                  <a:solidFill>
                    <a:schemeClr val="bg1">
                      <a:lumMod val="50000"/>
                    </a:schemeClr>
                  </a:solidFill>
                </a:rPr>
                <a:t>end-to-end supply chain traceability and transparency </a:t>
              </a:r>
              <a:r>
                <a:rPr lang="en-AU" sz="1400" b="1" dirty="0">
                  <a:solidFill>
                    <a:schemeClr val="bg1">
                      <a:lumMod val="50000"/>
                    </a:schemeClr>
                  </a:solidFill>
                </a:rPr>
                <a:t>with other actors in your ecosystem</a:t>
              </a:r>
            </a:p>
          </p:txBody>
        </p:sp>
        <p:sp>
          <p:nvSpPr>
            <p:cNvPr id="40" name="TextBox 39">
              <a:extLst>
                <a:ext uri="{FF2B5EF4-FFF2-40B4-BE49-F238E27FC236}">
                  <a16:creationId xmlns:a16="http://schemas.microsoft.com/office/drawing/2014/main" id="{5D1ED804-E690-D4F2-19AE-1545BB3CA4D2}"/>
                </a:ext>
              </a:extLst>
            </p:cNvPr>
            <p:cNvSpPr txBox="1"/>
            <p:nvPr/>
          </p:nvSpPr>
          <p:spPr>
            <a:xfrm>
              <a:off x="1223840" y="5567236"/>
              <a:ext cx="9859366" cy="523220"/>
            </a:xfrm>
            <a:prstGeom prst="rect">
              <a:avLst/>
            </a:prstGeom>
            <a:noFill/>
          </p:spPr>
          <p:txBody>
            <a:bodyPr wrap="square">
              <a:spAutoFit/>
            </a:bodyPr>
            <a:lstStyle/>
            <a:p>
              <a:pPr marL="276225" indent="-276225">
                <a:buClr>
                  <a:schemeClr val="accent6"/>
                </a:buClr>
                <a:buFont typeface="Wingdings" pitchFamily="2" charset="2"/>
                <a:buChar char="ü"/>
              </a:pPr>
              <a:r>
                <a:rPr lang="en-AU" sz="1400" dirty="0">
                  <a:solidFill>
                    <a:schemeClr val="bg1">
                      <a:lumMod val="50000"/>
                    </a:schemeClr>
                  </a:solidFill>
                </a:rPr>
                <a:t>To </a:t>
              </a:r>
              <a:r>
                <a:rPr lang="en-AU" sz="1400" b="1" dirty="0">
                  <a:solidFill>
                    <a:schemeClr val="bg1">
                      <a:lumMod val="50000"/>
                    </a:schemeClr>
                  </a:solidFill>
                </a:rPr>
                <a:t>contribute to pilot assessment reports </a:t>
              </a:r>
              <a:r>
                <a:rPr lang="en-AU" sz="1400" dirty="0">
                  <a:solidFill>
                    <a:schemeClr val="bg1">
                      <a:lumMod val="50000"/>
                    </a:schemeClr>
                  </a:solidFill>
                </a:rPr>
                <a:t>including </a:t>
              </a:r>
              <a:r>
                <a:rPr lang="en-AU" sz="1400" b="1" dirty="0">
                  <a:solidFill>
                    <a:schemeClr val="bg1">
                      <a:lumMod val="50000"/>
                    </a:schemeClr>
                  </a:solidFill>
                </a:rPr>
                <a:t>technical</a:t>
              </a:r>
              <a:r>
                <a:rPr lang="en-AU" sz="1400" dirty="0">
                  <a:solidFill>
                    <a:schemeClr val="bg1">
                      <a:lumMod val="50000"/>
                    </a:schemeClr>
                  </a:solidFill>
                </a:rPr>
                <a:t> issues and business </a:t>
              </a:r>
              <a:r>
                <a:rPr lang="en-AU" sz="1400" b="1" dirty="0">
                  <a:solidFill>
                    <a:schemeClr val="bg1">
                      <a:lumMod val="50000"/>
                    </a:schemeClr>
                  </a:solidFill>
                </a:rPr>
                <a:t>cost/benefit analysis </a:t>
              </a:r>
              <a:r>
                <a:rPr lang="en-AU" sz="1400" dirty="0">
                  <a:solidFill>
                    <a:schemeClr val="bg1">
                      <a:lumMod val="50000"/>
                    </a:schemeClr>
                  </a:solidFill>
                </a:rPr>
                <a:t>(subject to your confidentiality constraints).</a:t>
              </a:r>
            </a:p>
          </p:txBody>
        </p:sp>
      </p:grpSp>
    </p:spTree>
    <p:extLst>
      <p:ext uri="{BB962C8B-B14F-4D97-AF65-F5344CB8AC3E}">
        <p14:creationId xmlns:p14="http://schemas.microsoft.com/office/powerpoint/2010/main" val="174002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9BA8-698D-347B-301E-3D35BFD24E89}"/>
              </a:ext>
            </a:extLst>
          </p:cNvPr>
          <p:cNvSpPr>
            <a:spLocks noGrp="1"/>
          </p:cNvSpPr>
          <p:nvPr>
            <p:ph type="title"/>
          </p:nvPr>
        </p:nvSpPr>
        <p:spPr>
          <a:xfrm>
            <a:off x="632355" y="-26917"/>
            <a:ext cx="10515600" cy="1325563"/>
          </a:xfrm>
        </p:spPr>
        <p:txBody>
          <a:bodyPr/>
          <a:lstStyle/>
          <a:p>
            <a:pPr marR="0" lvl="0" indent="0" algn="ctr" defTabSz="457200" fontAlgn="auto">
              <a:lnSpc>
                <a:spcPct val="100000"/>
              </a:lnSpc>
              <a:spcBef>
                <a:spcPts val="0"/>
              </a:spcBef>
              <a:spcAft>
                <a:spcPts val="0"/>
              </a:spcAft>
              <a:tabLst/>
              <a:defRPr/>
            </a:pPr>
            <a:r>
              <a:rPr lang="en-AU" sz="3575" b="1" dirty="0">
                <a:solidFill>
                  <a:schemeClr val="accent1">
                    <a:lumMod val="50000"/>
                  </a:schemeClr>
                </a:solidFill>
                <a:latin typeface="+mn-lt"/>
                <a:ea typeface="+mn-ea"/>
                <a:cs typeface="+mn-cs"/>
              </a:rPr>
              <a:t>What is the estimated time &amp; effort?</a:t>
            </a:r>
            <a:endParaRPr lang="en-US" sz="3575" b="1" dirty="0">
              <a:solidFill>
                <a:schemeClr val="accent1">
                  <a:lumMod val="50000"/>
                </a:schemeClr>
              </a:solidFill>
              <a:latin typeface="+mn-lt"/>
              <a:ea typeface="+mn-ea"/>
              <a:cs typeface="+mn-cs"/>
            </a:endParaRPr>
          </a:p>
        </p:txBody>
      </p:sp>
      <p:grpSp>
        <p:nvGrpSpPr>
          <p:cNvPr id="67" name="Group 66">
            <a:extLst>
              <a:ext uri="{FF2B5EF4-FFF2-40B4-BE49-F238E27FC236}">
                <a16:creationId xmlns:a16="http://schemas.microsoft.com/office/drawing/2014/main" id="{A31AA84C-1613-9A8A-E57B-BC2247149D04}"/>
              </a:ext>
            </a:extLst>
          </p:cNvPr>
          <p:cNvGrpSpPr/>
          <p:nvPr/>
        </p:nvGrpSpPr>
        <p:grpSpPr>
          <a:xfrm>
            <a:off x="471638" y="1457303"/>
            <a:ext cx="11463688" cy="4428849"/>
            <a:chOff x="471638" y="1457303"/>
            <a:chExt cx="11463688" cy="4428849"/>
          </a:xfrm>
        </p:grpSpPr>
        <p:sp>
          <p:nvSpPr>
            <p:cNvPr id="23" name="Rectangle 22">
              <a:extLst>
                <a:ext uri="{FF2B5EF4-FFF2-40B4-BE49-F238E27FC236}">
                  <a16:creationId xmlns:a16="http://schemas.microsoft.com/office/drawing/2014/main" id="{DACF9803-3AFA-389B-251F-32C0F3E28EB4}"/>
                </a:ext>
              </a:extLst>
            </p:cNvPr>
            <p:cNvSpPr/>
            <p:nvPr/>
          </p:nvSpPr>
          <p:spPr>
            <a:xfrm>
              <a:off x="9355753" y="4843046"/>
              <a:ext cx="2453348" cy="10089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bg1">
                      <a:lumMod val="50000"/>
                    </a:schemeClr>
                  </a:solidFill>
                </a:rPr>
                <a:t>Engage more suppliers, customers, certifiers, and continue on the </a:t>
              </a:r>
              <a:r>
                <a:rPr lang="en-AU" sz="1600" b="1" dirty="0">
                  <a:solidFill>
                    <a:schemeClr val="bg1">
                      <a:lumMod val="50000"/>
                    </a:schemeClr>
                  </a:solidFill>
                </a:rPr>
                <a:t>same path </a:t>
              </a:r>
              <a:r>
                <a:rPr lang="en-AU" sz="1600" dirty="0">
                  <a:solidFill>
                    <a:schemeClr val="bg1">
                      <a:lumMod val="50000"/>
                    </a:schemeClr>
                  </a:solidFill>
                </a:rPr>
                <a:t>but at </a:t>
              </a:r>
              <a:r>
                <a:rPr lang="en-AU" sz="1600" b="1" dirty="0">
                  <a:solidFill>
                    <a:schemeClr val="bg1">
                      <a:lumMod val="50000"/>
                    </a:schemeClr>
                  </a:solidFill>
                </a:rPr>
                <a:t>higher volumes.</a:t>
              </a:r>
              <a:endParaRPr lang="en-US" sz="1600" b="1" dirty="0">
                <a:solidFill>
                  <a:schemeClr val="bg1">
                    <a:lumMod val="50000"/>
                  </a:schemeClr>
                </a:solidFill>
              </a:endParaRPr>
            </a:p>
          </p:txBody>
        </p:sp>
        <p:sp>
          <p:nvSpPr>
            <p:cNvPr id="10" name="TextBox 9">
              <a:extLst>
                <a:ext uri="{FF2B5EF4-FFF2-40B4-BE49-F238E27FC236}">
                  <a16:creationId xmlns:a16="http://schemas.microsoft.com/office/drawing/2014/main" id="{273CE688-417E-A182-4D4C-0DCF28C19053}"/>
                </a:ext>
              </a:extLst>
            </p:cNvPr>
            <p:cNvSpPr txBox="1"/>
            <p:nvPr/>
          </p:nvSpPr>
          <p:spPr>
            <a:xfrm>
              <a:off x="1009624" y="4849088"/>
              <a:ext cx="1961026" cy="830997"/>
            </a:xfrm>
            <a:prstGeom prst="rect">
              <a:avLst/>
            </a:prstGeom>
            <a:noFill/>
          </p:spPr>
          <p:txBody>
            <a:bodyPr wrap="square">
              <a:spAutoFit/>
            </a:bodyPr>
            <a:lstStyle/>
            <a:p>
              <a:pPr algn="ctr"/>
              <a:r>
                <a:rPr lang="en-AU" sz="1600" dirty="0">
                  <a:solidFill>
                    <a:schemeClr val="bg1">
                      <a:lumMod val="50000"/>
                    </a:schemeClr>
                  </a:solidFill>
                </a:rPr>
                <a:t>Mapping, IT system integration and UNTP implementation.</a:t>
              </a:r>
            </a:p>
          </p:txBody>
        </p:sp>
        <p:sp>
          <p:nvSpPr>
            <p:cNvPr id="17" name="TextBox 16">
              <a:extLst>
                <a:ext uri="{FF2B5EF4-FFF2-40B4-BE49-F238E27FC236}">
                  <a16:creationId xmlns:a16="http://schemas.microsoft.com/office/drawing/2014/main" id="{BB4A1267-05B4-EE30-698D-8D8D16AA64E0}"/>
                </a:ext>
              </a:extLst>
            </p:cNvPr>
            <p:cNvSpPr txBox="1"/>
            <p:nvPr/>
          </p:nvSpPr>
          <p:spPr>
            <a:xfrm>
              <a:off x="3156368" y="4810142"/>
              <a:ext cx="1974432" cy="830997"/>
            </a:xfrm>
            <a:prstGeom prst="rect">
              <a:avLst/>
            </a:prstGeom>
            <a:noFill/>
          </p:spPr>
          <p:txBody>
            <a:bodyPr wrap="square">
              <a:spAutoFit/>
            </a:bodyPr>
            <a:lstStyle/>
            <a:p>
              <a:pPr algn="ctr"/>
              <a:r>
                <a:rPr lang="en-AU" sz="1600" dirty="0">
                  <a:solidFill>
                    <a:schemeClr val="bg1">
                      <a:lumMod val="50000"/>
                    </a:schemeClr>
                  </a:solidFill>
                </a:rPr>
                <a:t>Running pilots, identifying and remediating issues.  </a:t>
              </a:r>
            </a:p>
          </p:txBody>
        </p:sp>
        <p:sp>
          <p:nvSpPr>
            <p:cNvPr id="27" name="TextBox 26">
              <a:extLst>
                <a:ext uri="{FF2B5EF4-FFF2-40B4-BE49-F238E27FC236}">
                  <a16:creationId xmlns:a16="http://schemas.microsoft.com/office/drawing/2014/main" id="{9A683215-E4B7-32E0-4F65-04EECF389673}"/>
                </a:ext>
              </a:extLst>
            </p:cNvPr>
            <p:cNvSpPr txBox="1"/>
            <p:nvPr/>
          </p:nvSpPr>
          <p:spPr>
            <a:xfrm>
              <a:off x="7440328" y="4808934"/>
              <a:ext cx="1576672" cy="1077218"/>
            </a:xfrm>
            <a:prstGeom prst="rect">
              <a:avLst/>
            </a:prstGeom>
            <a:noFill/>
          </p:spPr>
          <p:txBody>
            <a:bodyPr wrap="square">
              <a:spAutoFit/>
            </a:bodyPr>
            <a:lstStyle/>
            <a:p>
              <a:pPr algn="ctr"/>
              <a:r>
                <a:rPr lang="en-AU" sz="1600" dirty="0">
                  <a:solidFill>
                    <a:schemeClr val="bg1">
                      <a:lumMod val="50000"/>
                    </a:schemeClr>
                  </a:solidFill>
                </a:rPr>
                <a:t>Contribute to pilot assessment reports with </a:t>
              </a:r>
              <a:r>
                <a:rPr lang="en-AU" sz="1600" b="1" dirty="0">
                  <a:solidFill>
                    <a:schemeClr val="bg1">
                      <a:lumMod val="50000"/>
                    </a:schemeClr>
                  </a:solidFill>
                </a:rPr>
                <a:t>minimal effort.</a:t>
              </a:r>
            </a:p>
          </p:txBody>
        </p:sp>
        <p:grpSp>
          <p:nvGrpSpPr>
            <p:cNvPr id="65" name="Group 64">
              <a:extLst>
                <a:ext uri="{FF2B5EF4-FFF2-40B4-BE49-F238E27FC236}">
                  <a16:creationId xmlns:a16="http://schemas.microsoft.com/office/drawing/2014/main" id="{E74F6C64-1E3D-3691-C796-062E22AC95D3}"/>
                </a:ext>
              </a:extLst>
            </p:cNvPr>
            <p:cNvGrpSpPr/>
            <p:nvPr/>
          </p:nvGrpSpPr>
          <p:grpSpPr>
            <a:xfrm>
              <a:off x="471638" y="1457303"/>
              <a:ext cx="11463688" cy="3234244"/>
              <a:chOff x="407630" y="1246991"/>
              <a:chExt cx="11463688" cy="3234244"/>
            </a:xfrm>
          </p:grpSpPr>
          <p:grpSp>
            <p:nvGrpSpPr>
              <p:cNvPr id="64" name="Group 63">
                <a:extLst>
                  <a:ext uri="{FF2B5EF4-FFF2-40B4-BE49-F238E27FC236}">
                    <a16:creationId xmlns:a16="http://schemas.microsoft.com/office/drawing/2014/main" id="{4B74D577-CFBB-479C-D991-CB13A63CCFFE}"/>
                  </a:ext>
                </a:extLst>
              </p:cNvPr>
              <p:cNvGrpSpPr/>
              <p:nvPr/>
            </p:nvGrpSpPr>
            <p:grpSpPr>
              <a:xfrm>
                <a:off x="407630" y="1246991"/>
                <a:ext cx="10997831" cy="3234244"/>
                <a:chOff x="407630" y="1246991"/>
                <a:chExt cx="10997831" cy="3234244"/>
              </a:xfrm>
            </p:grpSpPr>
            <p:cxnSp>
              <p:nvCxnSpPr>
                <p:cNvPr id="6" name="Straight Connector 5">
                  <a:extLst>
                    <a:ext uri="{FF2B5EF4-FFF2-40B4-BE49-F238E27FC236}">
                      <a16:creationId xmlns:a16="http://schemas.microsoft.com/office/drawing/2014/main" id="{E26ECF95-6941-5F70-C078-EDD7C6882CAE}"/>
                    </a:ext>
                  </a:extLst>
                </p:cNvPr>
                <p:cNvCxnSpPr>
                  <a:cxnSpLocks/>
                </p:cNvCxnSpPr>
                <p:nvPr/>
              </p:nvCxnSpPr>
              <p:spPr>
                <a:xfrm>
                  <a:off x="407630" y="3773781"/>
                  <a:ext cx="790573" cy="3048"/>
                </a:xfrm>
                <a:prstGeom prst="line">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907751C2-63F0-251C-B6B3-8D073A183579}"/>
                    </a:ext>
                  </a:extLst>
                </p:cNvPr>
                <p:cNvGrpSpPr/>
                <p:nvPr/>
              </p:nvGrpSpPr>
              <p:grpSpPr>
                <a:xfrm>
                  <a:off x="945616" y="1246991"/>
                  <a:ext cx="10459845" cy="3234244"/>
                  <a:chOff x="437617" y="1043783"/>
                  <a:chExt cx="10459845" cy="3234244"/>
                </a:xfrm>
              </p:grpSpPr>
              <p:sp>
                <p:nvSpPr>
                  <p:cNvPr id="3" name="Doughnut 2">
                    <a:extLst>
                      <a:ext uri="{FF2B5EF4-FFF2-40B4-BE49-F238E27FC236}">
                        <a16:creationId xmlns:a16="http://schemas.microsoft.com/office/drawing/2014/main" id="{34C864AB-D5C2-0999-38BE-F878E6909B4D}"/>
                      </a:ext>
                    </a:extLst>
                  </p:cNvPr>
                  <p:cNvSpPr>
                    <a:spLocks/>
                  </p:cNvSpPr>
                  <p:nvPr/>
                </p:nvSpPr>
                <p:spPr>
                  <a:xfrm>
                    <a:off x="623888" y="2595961"/>
                    <a:ext cx="1759757" cy="1682066"/>
                  </a:xfrm>
                  <a:prstGeom prst="donut">
                    <a:avLst>
                      <a:gd name="adj" fmla="val 8441"/>
                    </a:avLst>
                  </a:prstGeom>
                  <a:solidFill>
                    <a:schemeClr val="accent5"/>
                  </a:solidFill>
                  <a:ln w="63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solidFill>
                    </a:endParaRPr>
                  </a:p>
                </p:txBody>
              </p:sp>
              <p:cxnSp>
                <p:nvCxnSpPr>
                  <p:cNvPr id="18" name="Straight Connector 17">
                    <a:extLst>
                      <a:ext uri="{FF2B5EF4-FFF2-40B4-BE49-F238E27FC236}">
                        <a16:creationId xmlns:a16="http://schemas.microsoft.com/office/drawing/2014/main" id="{4B0490AC-EAF4-605E-AD59-8F13E76ED498}"/>
                      </a:ext>
                    </a:extLst>
                  </p:cNvPr>
                  <p:cNvCxnSpPr>
                    <a:cxnSpLocks/>
                    <a:stCxn id="3" idx="0"/>
                  </p:cNvCxnSpPr>
                  <p:nvPr/>
                </p:nvCxnSpPr>
                <p:spPr>
                  <a:xfrm flipV="1">
                    <a:off x="1503767" y="2063939"/>
                    <a:ext cx="8856" cy="53202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02F4C9E-DA39-C0BA-0340-3DD6D64881C7}"/>
                      </a:ext>
                    </a:extLst>
                  </p:cNvPr>
                  <p:cNvSpPr/>
                  <p:nvPr/>
                </p:nvSpPr>
                <p:spPr>
                  <a:xfrm>
                    <a:off x="437617" y="1060095"/>
                    <a:ext cx="2146744" cy="10089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lumMod val="50000"/>
                          </a:schemeClr>
                        </a:solidFill>
                      </a:rPr>
                      <a:t>Average </a:t>
                    </a:r>
                    <a:r>
                      <a:rPr lang="en-AU" b="1" dirty="0">
                        <a:solidFill>
                          <a:schemeClr val="bg1">
                            <a:lumMod val="50000"/>
                          </a:schemeClr>
                        </a:solidFill>
                      </a:rPr>
                      <a:t>2 to 3 person weeks</a:t>
                    </a:r>
                    <a:endParaRPr lang="en-US" dirty="0">
                      <a:solidFill>
                        <a:schemeClr val="bg1">
                          <a:lumMod val="50000"/>
                        </a:schemeClr>
                      </a:solidFill>
                    </a:endParaRPr>
                  </a:p>
                </p:txBody>
              </p:sp>
              <p:sp>
                <p:nvSpPr>
                  <p:cNvPr id="21" name="Rectangle 20">
                    <a:extLst>
                      <a:ext uri="{FF2B5EF4-FFF2-40B4-BE49-F238E27FC236}">
                        <a16:creationId xmlns:a16="http://schemas.microsoft.com/office/drawing/2014/main" id="{82BF5605-2613-2C07-ED55-D1CD5CB2F9F3}"/>
                      </a:ext>
                    </a:extLst>
                  </p:cNvPr>
                  <p:cNvSpPr/>
                  <p:nvPr/>
                </p:nvSpPr>
                <p:spPr>
                  <a:xfrm>
                    <a:off x="4467237" y="1044828"/>
                    <a:ext cx="2307347" cy="10089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lumMod val="50000"/>
                          </a:schemeClr>
                        </a:solidFill>
                      </a:rPr>
                      <a:t>Average </a:t>
                    </a:r>
                    <a:r>
                      <a:rPr lang="en-AU" b="1" dirty="0">
                        <a:solidFill>
                          <a:schemeClr val="bg1">
                            <a:lumMod val="50000"/>
                          </a:schemeClr>
                        </a:solidFill>
                      </a:rPr>
                      <a:t>3-6 person months</a:t>
                    </a:r>
                  </a:p>
                </p:txBody>
              </p:sp>
              <p:sp>
                <p:nvSpPr>
                  <p:cNvPr id="25" name="Rectangle 24">
                    <a:extLst>
                      <a:ext uri="{FF2B5EF4-FFF2-40B4-BE49-F238E27FC236}">
                        <a16:creationId xmlns:a16="http://schemas.microsoft.com/office/drawing/2014/main" id="{CC99505D-DC08-A56A-1EC4-6D0334705CF4}"/>
                      </a:ext>
                    </a:extLst>
                  </p:cNvPr>
                  <p:cNvSpPr/>
                  <p:nvPr/>
                </p:nvSpPr>
                <p:spPr>
                  <a:xfrm>
                    <a:off x="2528883" y="1076363"/>
                    <a:ext cx="2137888" cy="10089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lumMod val="50000"/>
                          </a:schemeClr>
                        </a:solidFill>
                      </a:rPr>
                      <a:t>Average </a:t>
                    </a:r>
                    <a:r>
                      <a:rPr lang="en-AU" b="1" dirty="0">
                        <a:solidFill>
                          <a:schemeClr val="bg1">
                            <a:lumMod val="50000"/>
                          </a:schemeClr>
                        </a:solidFill>
                      </a:rPr>
                      <a:t>2 to 3 person months</a:t>
                    </a:r>
                  </a:p>
                </p:txBody>
              </p:sp>
              <p:sp>
                <p:nvSpPr>
                  <p:cNvPr id="31" name="TextBox 30">
                    <a:extLst>
                      <a:ext uri="{FF2B5EF4-FFF2-40B4-BE49-F238E27FC236}">
                        <a16:creationId xmlns:a16="http://schemas.microsoft.com/office/drawing/2014/main" id="{00D62744-CA1E-70BE-4C92-B5CCAB377D9B}"/>
                      </a:ext>
                    </a:extLst>
                  </p:cNvPr>
                  <p:cNvSpPr txBox="1"/>
                  <p:nvPr/>
                </p:nvSpPr>
                <p:spPr>
                  <a:xfrm>
                    <a:off x="680938" y="2969868"/>
                    <a:ext cx="1659772" cy="877163"/>
                  </a:xfrm>
                  <a:prstGeom prst="rect">
                    <a:avLst/>
                  </a:prstGeom>
                  <a:noFill/>
                </p:spPr>
                <p:txBody>
                  <a:bodyPr wrap="square" rtlCol="0">
                    <a:spAutoFit/>
                  </a:bodyPr>
                  <a:lstStyle/>
                  <a:p>
                    <a:pPr algn="ctr"/>
                    <a:r>
                      <a:rPr lang="en-AU" sz="1700" b="1" dirty="0">
                        <a:solidFill>
                          <a:schemeClr val="tx2"/>
                        </a:solidFill>
                      </a:rPr>
                      <a:t>Engagement and discovery phase</a:t>
                    </a:r>
                    <a:endParaRPr lang="en-US" sz="1700" b="1" dirty="0">
                      <a:solidFill>
                        <a:schemeClr val="tx2"/>
                      </a:solidFill>
                    </a:endParaRPr>
                  </a:p>
                </p:txBody>
              </p:sp>
              <p:sp>
                <p:nvSpPr>
                  <p:cNvPr id="35" name="TextBox 34">
                    <a:extLst>
                      <a:ext uri="{FF2B5EF4-FFF2-40B4-BE49-F238E27FC236}">
                        <a16:creationId xmlns:a16="http://schemas.microsoft.com/office/drawing/2014/main" id="{A360474A-462D-4F39-DC01-816812EC5377}"/>
                      </a:ext>
                    </a:extLst>
                  </p:cNvPr>
                  <p:cNvSpPr txBox="1"/>
                  <p:nvPr/>
                </p:nvSpPr>
                <p:spPr>
                  <a:xfrm>
                    <a:off x="2698867" y="2944176"/>
                    <a:ext cx="1743395" cy="877163"/>
                  </a:xfrm>
                  <a:prstGeom prst="rect">
                    <a:avLst/>
                  </a:prstGeom>
                  <a:noFill/>
                </p:spPr>
                <p:txBody>
                  <a:bodyPr wrap="square" rtlCol="0">
                    <a:spAutoFit/>
                  </a:bodyPr>
                  <a:lstStyle/>
                  <a:p>
                    <a:pPr algn="ctr"/>
                    <a:r>
                      <a:rPr lang="en-AU" sz="1700" b="1" dirty="0">
                        <a:solidFill>
                          <a:schemeClr val="tx2"/>
                        </a:solidFill>
                      </a:rPr>
                      <a:t>Alpha implementation phase</a:t>
                    </a:r>
                    <a:endParaRPr lang="en-US" sz="1700" dirty="0"/>
                  </a:p>
                </p:txBody>
              </p:sp>
              <p:sp>
                <p:nvSpPr>
                  <p:cNvPr id="36" name="Doughnut 2">
                    <a:extLst>
                      <a:ext uri="{FF2B5EF4-FFF2-40B4-BE49-F238E27FC236}">
                        <a16:creationId xmlns:a16="http://schemas.microsoft.com/office/drawing/2014/main" id="{6944BF91-2A34-F194-8E0A-6E9570C1425E}"/>
                      </a:ext>
                    </a:extLst>
                  </p:cNvPr>
                  <p:cNvSpPr>
                    <a:spLocks/>
                  </p:cNvSpPr>
                  <p:nvPr/>
                </p:nvSpPr>
                <p:spPr>
                  <a:xfrm>
                    <a:off x="2681289" y="2579028"/>
                    <a:ext cx="1759757" cy="1682066"/>
                  </a:xfrm>
                  <a:prstGeom prst="donut">
                    <a:avLst>
                      <a:gd name="adj" fmla="val 8441"/>
                    </a:avLst>
                  </a:prstGeom>
                  <a:solidFill>
                    <a:schemeClr val="accent5"/>
                  </a:solidFill>
                  <a:ln w="63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solidFill>
                    </a:endParaRPr>
                  </a:p>
                </p:txBody>
              </p:sp>
              <p:cxnSp>
                <p:nvCxnSpPr>
                  <p:cNvPr id="37" name="Straight Connector 36">
                    <a:extLst>
                      <a:ext uri="{FF2B5EF4-FFF2-40B4-BE49-F238E27FC236}">
                        <a16:creationId xmlns:a16="http://schemas.microsoft.com/office/drawing/2014/main" id="{10280523-BCB5-3FFA-76ED-8B2730369B4A}"/>
                      </a:ext>
                    </a:extLst>
                  </p:cNvPr>
                  <p:cNvCxnSpPr>
                    <a:cxnSpLocks/>
                    <a:stCxn id="36" idx="0"/>
                  </p:cNvCxnSpPr>
                  <p:nvPr/>
                </p:nvCxnSpPr>
                <p:spPr>
                  <a:xfrm flipV="1">
                    <a:off x="3561168" y="2047006"/>
                    <a:ext cx="8856" cy="53202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8" name="Doughnut 2">
                    <a:extLst>
                      <a:ext uri="{FF2B5EF4-FFF2-40B4-BE49-F238E27FC236}">
                        <a16:creationId xmlns:a16="http://schemas.microsoft.com/office/drawing/2014/main" id="{9AC67B61-D42F-53F3-EBEC-34A6F3E68783}"/>
                      </a:ext>
                    </a:extLst>
                  </p:cNvPr>
                  <p:cNvSpPr>
                    <a:spLocks/>
                  </p:cNvSpPr>
                  <p:nvPr/>
                </p:nvSpPr>
                <p:spPr>
                  <a:xfrm>
                    <a:off x="4747153" y="2579029"/>
                    <a:ext cx="1759757" cy="1682066"/>
                  </a:xfrm>
                  <a:prstGeom prst="donut">
                    <a:avLst>
                      <a:gd name="adj" fmla="val 8441"/>
                    </a:avLst>
                  </a:prstGeom>
                  <a:solidFill>
                    <a:schemeClr val="accent5"/>
                  </a:solidFill>
                  <a:ln w="63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solidFill>
                    </a:endParaRPr>
                  </a:p>
                </p:txBody>
              </p:sp>
              <p:cxnSp>
                <p:nvCxnSpPr>
                  <p:cNvPr id="39" name="Straight Connector 38">
                    <a:extLst>
                      <a:ext uri="{FF2B5EF4-FFF2-40B4-BE49-F238E27FC236}">
                        <a16:creationId xmlns:a16="http://schemas.microsoft.com/office/drawing/2014/main" id="{D83C95D1-1D87-32AC-3BD3-36F3397B4328}"/>
                      </a:ext>
                    </a:extLst>
                  </p:cNvPr>
                  <p:cNvCxnSpPr>
                    <a:cxnSpLocks/>
                    <a:stCxn id="38" idx="0"/>
                  </p:cNvCxnSpPr>
                  <p:nvPr/>
                </p:nvCxnSpPr>
                <p:spPr>
                  <a:xfrm flipV="1">
                    <a:off x="5627032" y="2047007"/>
                    <a:ext cx="8856" cy="53202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21AA29C-905B-BB23-A530-0BB5C08F428D}"/>
                      </a:ext>
                    </a:extLst>
                  </p:cNvPr>
                  <p:cNvSpPr txBox="1"/>
                  <p:nvPr/>
                </p:nvSpPr>
                <p:spPr>
                  <a:xfrm>
                    <a:off x="4757859" y="2954441"/>
                    <a:ext cx="1759757" cy="877163"/>
                  </a:xfrm>
                  <a:prstGeom prst="rect">
                    <a:avLst/>
                  </a:prstGeom>
                  <a:noFill/>
                </p:spPr>
                <p:txBody>
                  <a:bodyPr wrap="square">
                    <a:spAutoFit/>
                  </a:bodyPr>
                  <a:lstStyle/>
                  <a:p>
                    <a:pPr algn="ctr"/>
                    <a:r>
                      <a:rPr lang="en-AU" sz="1700" b="1" dirty="0">
                        <a:solidFill>
                          <a:schemeClr val="tx2"/>
                        </a:solidFill>
                      </a:rPr>
                      <a:t>Beta pilot operational phase</a:t>
                    </a:r>
                    <a:endParaRPr lang="en-US" sz="1700" b="1" dirty="0">
                      <a:solidFill>
                        <a:schemeClr val="tx2"/>
                      </a:solidFill>
                    </a:endParaRPr>
                  </a:p>
                </p:txBody>
              </p:sp>
              <p:sp>
                <p:nvSpPr>
                  <p:cNvPr id="42" name="Doughnut 2">
                    <a:extLst>
                      <a:ext uri="{FF2B5EF4-FFF2-40B4-BE49-F238E27FC236}">
                        <a16:creationId xmlns:a16="http://schemas.microsoft.com/office/drawing/2014/main" id="{45495AFA-D404-ACE1-4468-4A3781E5F6E7}"/>
                      </a:ext>
                    </a:extLst>
                  </p:cNvPr>
                  <p:cNvSpPr>
                    <a:spLocks/>
                  </p:cNvSpPr>
                  <p:nvPr/>
                </p:nvSpPr>
                <p:spPr>
                  <a:xfrm>
                    <a:off x="6787619" y="2579023"/>
                    <a:ext cx="1759757" cy="1682066"/>
                  </a:xfrm>
                  <a:prstGeom prst="donut">
                    <a:avLst>
                      <a:gd name="adj" fmla="val 8441"/>
                    </a:avLst>
                  </a:prstGeom>
                  <a:solidFill>
                    <a:schemeClr val="accent5"/>
                  </a:solidFill>
                  <a:ln w="63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solidFill>
                    </a:endParaRPr>
                  </a:p>
                </p:txBody>
              </p:sp>
              <p:cxnSp>
                <p:nvCxnSpPr>
                  <p:cNvPr id="43" name="Straight Connector 42">
                    <a:extLst>
                      <a:ext uri="{FF2B5EF4-FFF2-40B4-BE49-F238E27FC236}">
                        <a16:creationId xmlns:a16="http://schemas.microsoft.com/office/drawing/2014/main" id="{3155ABD3-809C-6C93-F322-4F66B6206A21}"/>
                      </a:ext>
                    </a:extLst>
                  </p:cNvPr>
                  <p:cNvCxnSpPr>
                    <a:cxnSpLocks/>
                    <a:stCxn id="42" idx="0"/>
                  </p:cNvCxnSpPr>
                  <p:nvPr/>
                </p:nvCxnSpPr>
                <p:spPr>
                  <a:xfrm flipV="1">
                    <a:off x="7667498" y="2047001"/>
                    <a:ext cx="8856" cy="53202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2F9D151-1EF4-F09A-C3B8-66C66346E010}"/>
                      </a:ext>
                    </a:extLst>
                  </p:cNvPr>
                  <p:cNvSpPr txBox="1"/>
                  <p:nvPr/>
                </p:nvSpPr>
                <p:spPr>
                  <a:xfrm>
                    <a:off x="6798187" y="3036433"/>
                    <a:ext cx="1750903" cy="615553"/>
                  </a:xfrm>
                  <a:prstGeom prst="rect">
                    <a:avLst/>
                  </a:prstGeom>
                  <a:noFill/>
                </p:spPr>
                <p:txBody>
                  <a:bodyPr wrap="square">
                    <a:spAutoFit/>
                  </a:bodyPr>
                  <a:lstStyle/>
                  <a:p>
                    <a:pPr algn="ctr"/>
                    <a:r>
                      <a:rPr lang="en-AU" sz="1700" b="1" dirty="0">
                        <a:solidFill>
                          <a:schemeClr val="tx2"/>
                        </a:solidFill>
                      </a:rPr>
                      <a:t>Post pilot reporting phase</a:t>
                    </a:r>
                    <a:endParaRPr lang="en-US" sz="1700" b="1" dirty="0">
                      <a:solidFill>
                        <a:schemeClr val="tx2"/>
                      </a:solidFill>
                    </a:endParaRPr>
                  </a:p>
                </p:txBody>
              </p:sp>
              <p:sp>
                <p:nvSpPr>
                  <p:cNvPr id="46" name="Rectangle 45">
                    <a:extLst>
                      <a:ext uri="{FF2B5EF4-FFF2-40B4-BE49-F238E27FC236}">
                        <a16:creationId xmlns:a16="http://schemas.microsoft.com/office/drawing/2014/main" id="{19A86109-FA79-49AF-3204-C95FE8E79F20}"/>
                      </a:ext>
                    </a:extLst>
                  </p:cNvPr>
                  <p:cNvSpPr/>
                  <p:nvPr/>
                </p:nvSpPr>
                <p:spPr>
                  <a:xfrm>
                    <a:off x="6524246" y="1052251"/>
                    <a:ext cx="2307347" cy="10089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lumMod val="50000"/>
                          </a:schemeClr>
                        </a:solidFill>
                      </a:rPr>
                      <a:t>Time will be defined based on the phase</a:t>
                    </a:r>
                    <a:endParaRPr lang="en-AU" b="1" dirty="0">
                      <a:solidFill>
                        <a:schemeClr val="bg1">
                          <a:lumMod val="50000"/>
                        </a:schemeClr>
                      </a:solidFill>
                    </a:endParaRPr>
                  </a:p>
                </p:txBody>
              </p:sp>
              <p:sp>
                <p:nvSpPr>
                  <p:cNvPr id="47" name="Doughnut 2">
                    <a:extLst>
                      <a:ext uri="{FF2B5EF4-FFF2-40B4-BE49-F238E27FC236}">
                        <a16:creationId xmlns:a16="http://schemas.microsoft.com/office/drawing/2014/main" id="{239B5B0F-F13E-175A-52FE-0CD9DF5A7CCC}"/>
                      </a:ext>
                    </a:extLst>
                  </p:cNvPr>
                  <p:cNvSpPr>
                    <a:spLocks/>
                  </p:cNvSpPr>
                  <p:nvPr/>
                </p:nvSpPr>
                <p:spPr>
                  <a:xfrm>
                    <a:off x="8845021" y="2553624"/>
                    <a:ext cx="1759757" cy="1682066"/>
                  </a:xfrm>
                  <a:prstGeom prst="donut">
                    <a:avLst>
                      <a:gd name="adj" fmla="val 8441"/>
                    </a:avLst>
                  </a:prstGeom>
                  <a:solidFill>
                    <a:schemeClr val="accent5"/>
                  </a:solidFill>
                  <a:ln w="63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solidFill>
                    </a:endParaRPr>
                  </a:p>
                </p:txBody>
              </p:sp>
              <p:cxnSp>
                <p:nvCxnSpPr>
                  <p:cNvPr id="48" name="Straight Connector 47">
                    <a:extLst>
                      <a:ext uri="{FF2B5EF4-FFF2-40B4-BE49-F238E27FC236}">
                        <a16:creationId xmlns:a16="http://schemas.microsoft.com/office/drawing/2014/main" id="{4E13E4F1-1FE9-C878-E03B-40684294752D}"/>
                      </a:ext>
                    </a:extLst>
                  </p:cNvPr>
                  <p:cNvCxnSpPr>
                    <a:cxnSpLocks/>
                    <a:stCxn id="47" idx="0"/>
                  </p:cNvCxnSpPr>
                  <p:nvPr/>
                </p:nvCxnSpPr>
                <p:spPr>
                  <a:xfrm flipV="1">
                    <a:off x="9724900" y="2021602"/>
                    <a:ext cx="8856" cy="53202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AC9BFA8-68F9-A13D-53C5-8072FDE5749C}"/>
                      </a:ext>
                    </a:extLst>
                  </p:cNvPr>
                  <p:cNvSpPr txBox="1"/>
                  <p:nvPr/>
                </p:nvSpPr>
                <p:spPr>
                  <a:xfrm>
                    <a:off x="8864189" y="2969868"/>
                    <a:ext cx="1750901" cy="877163"/>
                  </a:xfrm>
                  <a:prstGeom prst="rect">
                    <a:avLst/>
                  </a:prstGeom>
                  <a:noFill/>
                </p:spPr>
                <p:txBody>
                  <a:bodyPr wrap="square">
                    <a:spAutoFit/>
                  </a:bodyPr>
                  <a:lstStyle/>
                  <a:p>
                    <a:pPr algn="ctr"/>
                    <a:r>
                      <a:rPr lang="en-AU" sz="1700" b="1" dirty="0">
                        <a:solidFill>
                          <a:schemeClr val="tx2"/>
                        </a:solidFill>
                      </a:rPr>
                      <a:t>Post pilot production ramp-up</a:t>
                    </a:r>
                    <a:endParaRPr lang="en-US" sz="1700" b="1" dirty="0">
                      <a:solidFill>
                        <a:schemeClr val="tx2"/>
                      </a:solidFill>
                    </a:endParaRPr>
                  </a:p>
                </p:txBody>
              </p:sp>
              <p:sp>
                <p:nvSpPr>
                  <p:cNvPr id="51" name="Rectangle 50">
                    <a:extLst>
                      <a:ext uri="{FF2B5EF4-FFF2-40B4-BE49-F238E27FC236}">
                        <a16:creationId xmlns:a16="http://schemas.microsoft.com/office/drawing/2014/main" id="{BA8488F6-507D-F614-4F8B-E0D5D7C79FAA}"/>
                      </a:ext>
                    </a:extLst>
                  </p:cNvPr>
                  <p:cNvSpPr/>
                  <p:nvPr/>
                </p:nvSpPr>
                <p:spPr>
                  <a:xfrm>
                    <a:off x="8590115" y="1043783"/>
                    <a:ext cx="2307347" cy="100899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solidFill>
                          <a:schemeClr val="bg1">
                            <a:lumMod val="50000"/>
                          </a:schemeClr>
                        </a:solidFill>
                      </a:rPr>
                      <a:t>Time will be defined based on the phase</a:t>
                    </a:r>
                    <a:endParaRPr lang="en-AU" b="1" dirty="0">
                      <a:solidFill>
                        <a:schemeClr val="bg1">
                          <a:lumMod val="50000"/>
                        </a:schemeClr>
                      </a:solidFill>
                    </a:endParaRPr>
                  </a:p>
                </p:txBody>
              </p:sp>
            </p:grpSp>
            <p:cxnSp>
              <p:nvCxnSpPr>
                <p:cNvPr id="57" name="Straight Connector 56">
                  <a:extLst>
                    <a:ext uri="{FF2B5EF4-FFF2-40B4-BE49-F238E27FC236}">
                      <a16:creationId xmlns:a16="http://schemas.microsoft.com/office/drawing/2014/main" id="{E425A8F3-5427-1A6B-EB64-508983F4B10D}"/>
                    </a:ext>
                  </a:extLst>
                </p:cNvPr>
                <p:cNvCxnSpPr>
                  <a:cxnSpLocks/>
                </p:cNvCxnSpPr>
                <p:nvPr/>
              </p:nvCxnSpPr>
              <p:spPr>
                <a:xfrm>
                  <a:off x="2882898" y="3777523"/>
                  <a:ext cx="302800" cy="0"/>
                </a:xfrm>
                <a:prstGeom prst="line">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8AF6E85-FFEE-F733-B098-2A55526D0DAC}"/>
                    </a:ext>
                  </a:extLst>
                </p:cNvPr>
                <p:cNvCxnSpPr>
                  <a:cxnSpLocks/>
                </p:cNvCxnSpPr>
                <p:nvPr/>
              </p:nvCxnSpPr>
              <p:spPr>
                <a:xfrm>
                  <a:off x="4948752" y="3777526"/>
                  <a:ext cx="302800" cy="0"/>
                </a:xfrm>
                <a:prstGeom prst="line">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01B30BC-420F-AF09-CC02-1196F16C1261}"/>
                    </a:ext>
                  </a:extLst>
                </p:cNvPr>
                <p:cNvCxnSpPr>
                  <a:cxnSpLocks/>
                </p:cNvCxnSpPr>
                <p:nvPr/>
              </p:nvCxnSpPr>
              <p:spPr>
                <a:xfrm>
                  <a:off x="6993437" y="3777527"/>
                  <a:ext cx="302800" cy="0"/>
                </a:xfrm>
                <a:prstGeom prst="line">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8C2CA2C-8F0F-BF92-C1D9-6476B682FA56}"/>
                    </a:ext>
                  </a:extLst>
                </p:cNvPr>
                <p:cNvCxnSpPr>
                  <a:cxnSpLocks/>
                </p:cNvCxnSpPr>
                <p:nvPr/>
              </p:nvCxnSpPr>
              <p:spPr>
                <a:xfrm>
                  <a:off x="9050825" y="3777530"/>
                  <a:ext cx="302800" cy="0"/>
                </a:xfrm>
                <a:prstGeom prst="line">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3" name="Straight Connector 62">
                <a:extLst>
                  <a:ext uri="{FF2B5EF4-FFF2-40B4-BE49-F238E27FC236}">
                    <a16:creationId xmlns:a16="http://schemas.microsoft.com/office/drawing/2014/main" id="{D1BCBA92-8855-43B3-E1A8-1D289B2F1113}"/>
                  </a:ext>
                </a:extLst>
              </p:cNvPr>
              <p:cNvCxnSpPr>
                <a:cxnSpLocks/>
              </p:cNvCxnSpPr>
              <p:nvPr/>
            </p:nvCxnSpPr>
            <p:spPr>
              <a:xfrm>
                <a:off x="11112777" y="3773781"/>
                <a:ext cx="758541" cy="0"/>
              </a:xfrm>
              <a:prstGeom prst="line">
                <a:avLst/>
              </a:prstGeom>
              <a:ln w="381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sp>
        <p:nvSpPr>
          <p:cNvPr id="71" name="TextBox 70">
            <a:extLst>
              <a:ext uri="{FF2B5EF4-FFF2-40B4-BE49-F238E27FC236}">
                <a16:creationId xmlns:a16="http://schemas.microsoft.com/office/drawing/2014/main" id="{0439814C-2C86-3D27-2738-7644696B1DB2}"/>
              </a:ext>
            </a:extLst>
          </p:cNvPr>
          <p:cNvSpPr txBox="1"/>
          <p:nvPr/>
        </p:nvSpPr>
        <p:spPr>
          <a:xfrm>
            <a:off x="5234413" y="4824914"/>
            <a:ext cx="1974432" cy="830997"/>
          </a:xfrm>
          <a:prstGeom prst="rect">
            <a:avLst/>
          </a:prstGeom>
          <a:noFill/>
        </p:spPr>
        <p:txBody>
          <a:bodyPr wrap="square">
            <a:spAutoFit/>
          </a:bodyPr>
          <a:lstStyle/>
          <a:p>
            <a:pPr algn="ctr"/>
            <a:r>
              <a:rPr lang="en-AU" sz="1600" dirty="0">
                <a:solidFill>
                  <a:schemeClr val="bg1">
                    <a:lumMod val="50000"/>
                  </a:schemeClr>
                </a:solidFill>
              </a:rPr>
              <a:t>The efforts will be identified once the pilot is operational.</a:t>
            </a:r>
          </a:p>
        </p:txBody>
      </p:sp>
    </p:spTree>
    <p:extLst>
      <p:ext uri="{BB962C8B-B14F-4D97-AF65-F5344CB8AC3E}">
        <p14:creationId xmlns:p14="http://schemas.microsoft.com/office/powerpoint/2010/main" val="1729040336"/>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9A60C-ADE5-BCC1-FFB8-5349BD0772A3}"/>
              </a:ext>
            </a:extLst>
          </p:cNvPr>
          <p:cNvSpPr txBox="1"/>
          <p:nvPr/>
        </p:nvSpPr>
        <p:spPr>
          <a:xfrm>
            <a:off x="1347017" y="230641"/>
            <a:ext cx="9736063" cy="642484"/>
          </a:xfrm>
          <a:prstGeom prst="rect">
            <a:avLst/>
          </a:prstGeom>
          <a:noFill/>
        </p:spPr>
        <p:txBody>
          <a:bodyPr wrap="none" rtlCol="0">
            <a:spAutoFit/>
          </a:bodyPr>
          <a:lstStyle>
            <a:defPPr>
              <a:defRPr lang="en-US"/>
            </a:defPPr>
            <a:lvl1pPr>
              <a:defRPr sz="3575" b="1">
                <a:solidFill>
                  <a:schemeClr val="accent1">
                    <a:lumMod val="50000"/>
                  </a:schemeClr>
                </a:solidFill>
              </a:defRPr>
            </a:lvl1pPr>
          </a:lstStyle>
          <a:p>
            <a:pPr algn="ctr"/>
            <a:r>
              <a:rPr lang="en-AU" dirty="0"/>
              <a:t>What do I need to do as a UNTP implementer? (1) </a:t>
            </a:r>
          </a:p>
        </p:txBody>
      </p:sp>
      <p:sp>
        <p:nvSpPr>
          <p:cNvPr id="3" name="Rectangle 2">
            <a:extLst>
              <a:ext uri="{FF2B5EF4-FFF2-40B4-BE49-F238E27FC236}">
                <a16:creationId xmlns:a16="http://schemas.microsoft.com/office/drawing/2014/main" id="{46B89768-D109-D694-79A7-109CFA54EEF8}"/>
              </a:ext>
            </a:extLst>
          </p:cNvPr>
          <p:cNvSpPr/>
          <p:nvPr/>
        </p:nvSpPr>
        <p:spPr>
          <a:xfrm>
            <a:off x="303848" y="2148995"/>
            <a:ext cx="3787670" cy="42418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193675">
              <a:buFont typeface="Arial" panose="020B0604020202020204" pitchFamily="34" charset="0"/>
              <a:buChar char="•"/>
            </a:pPr>
            <a:r>
              <a:rPr lang="en-AU" sz="1600" b="1" dirty="0">
                <a:solidFill>
                  <a:schemeClr val="bg1">
                    <a:lumMod val="50000"/>
                  </a:schemeClr>
                </a:solidFill>
              </a:rPr>
              <a:t>Issue</a:t>
            </a:r>
            <a:r>
              <a:rPr lang="en-AU" sz="1600" dirty="0">
                <a:solidFill>
                  <a:schemeClr val="bg1">
                    <a:lumMod val="50000"/>
                  </a:schemeClr>
                </a:solidFill>
              </a:rPr>
              <a:t> UN Digital Product Passports (</a:t>
            </a:r>
            <a:r>
              <a:rPr lang="en-AU" sz="1600" b="1" dirty="0">
                <a:solidFill>
                  <a:schemeClr val="bg1">
                    <a:lumMod val="50000"/>
                  </a:schemeClr>
                </a:solidFill>
              </a:rPr>
              <a:t>DPPs</a:t>
            </a:r>
            <a:r>
              <a:rPr lang="en-AU" sz="1600" dirty="0">
                <a:solidFill>
                  <a:schemeClr val="bg1">
                    <a:lumMod val="50000"/>
                  </a:schemeClr>
                </a:solidFill>
              </a:rPr>
              <a:t>) with </a:t>
            </a:r>
            <a:r>
              <a:rPr lang="en-AU" sz="1600" b="1" dirty="0">
                <a:solidFill>
                  <a:schemeClr val="bg1">
                    <a:lumMod val="50000"/>
                  </a:schemeClr>
                </a:solidFill>
              </a:rPr>
              <a:t>sustainability</a:t>
            </a:r>
            <a:r>
              <a:rPr lang="en-AU" sz="1600" dirty="0">
                <a:solidFill>
                  <a:schemeClr val="bg1">
                    <a:lumMod val="50000"/>
                  </a:schemeClr>
                </a:solidFill>
              </a:rPr>
              <a:t> </a:t>
            </a:r>
            <a:r>
              <a:rPr lang="en-AU" sz="1600" b="1" dirty="0">
                <a:solidFill>
                  <a:schemeClr val="bg1">
                    <a:lumMod val="50000"/>
                  </a:schemeClr>
                </a:solidFill>
              </a:rPr>
              <a:t>claims</a:t>
            </a:r>
            <a:r>
              <a:rPr lang="en-AU" sz="1600" dirty="0">
                <a:solidFill>
                  <a:schemeClr val="bg1">
                    <a:lumMod val="50000"/>
                  </a:schemeClr>
                </a:solidFill>
              </a:rPr>
              <a:t> as digital verifiable credentials (</a:t>
            </a:r>
            <a:r>
              <a:rPr lang="en-AU" sz="1600" b="1" dirty="0">
                <a:solidFill>
                  <a:schemeClr val="bg1">
                    <a:lumMod val="50000"/>
                  </a:schemeClr>
                </a:solidFill>
              </a:rPr>
              <a:t>VCs</a:t>
            </a:r>
            <a:r>
              <a:rPr lang="en-AU" sz="1600" dirty="0">
                <a:solidFill>
                  <a:schemeClr val="bg1">
                    <a:lumMod val="50000"/>
                  </a:schemeClr>
                </a:solidFill>
              </a:rPr>
              <a:t>) from your </a:t>
            </a:r>
            <a:r>
              <a:rPr lang="en-AU" sz="1600" b="1" dirty="0">
                <a:solidFill>
                  <a:schemeClr val="bg1">
                    <a:lumMod val="50000"/>
                  </a:schemeClr>
                </a:solidFill>
              </a:rPr>
              <a:t>existing</a:t>
            </a:r>
            <a:r>
              <a:rPr lang="en-AU" sz="1600" dirty="0">
                <a:solidFill>
                  <a:schemeClr val="bg1">
                    <a:lumMod val="50000"/>
                  </a:schemeClr>
                </a:solidFill>
              </a:rPr>
              <a:t> business </a:t>
            </a:r>
            <a:r>
              <a:rPr lang="en-AU" sz="1600" b="1" dirty="0">
                <a:solidFill>
                  <a:schemeClr val="bg1">
                    <a:lumMod val="50000"/>
                  </a:schemeClr>
                </a:solidFill>
              </a:rPr>
              <a:t>system</a:t>
            </a:r>
            <a:r>
              <a:rPr lang="en-AU" sz="1600" dirty="0">
                <a:solidFill>
                  <a:schemeClr val="bg1">
                    <a:lumMod val="50000"/>
                  </a:schemeClr>
                </a:solidFill>
              </a:rPr>
              <a:t>(s)</a:t>
            </a:r>
          </a:p>
          <a:p>
            <a:pPr marL="457200" indent="-193675"/>
            <a:endParaRPr lang="en-AU" sz="600" dirty="0">
              <a:solidFill>
                <a:schemeClr val="bg1">
                  <a:lumMod val="50000"/>
                </a:schemeClr>
              </a:solidFill>
            </a:endParaRPr>
          </a:p>
          <a:p>
            <a:pPr marL="457200" indent="-193675">
              <a:buFont typeface="Arial" panose="020B0604020202020204" pitchFamily="34" charset="0"/>
              <a:buChar char="•"/>
            </a:pPr>
            <a:r>
              <a:rPr lang="en-AU" sz="1600" b="1" dirty="0">
                <a:solidFill>
                  <a:schemeClr val="bg1">
                    <a:lumMod val="50000"/>
                  </a:schemeClr>
                </a:solidFill>
              </a:rPr>
              <a:t>Issue</a:t>
            </a:r>
            <a:r>
              <a:rPr lang="en-AU" sz="1600" dirty="0">
                <a:solidFill>
                  <a:schemeClr val="bg1">
                    <a:lumMod val="50000"/>
                  </a:schemeClr>
                </a:solidFill>
              </a:rPr>
              <a:t> </a:t>
            </a:r>
            <a:r>
              <a:rPr lang="en-AU" sz="1600" b="1" dirty="0">
                <a:solidFill>
                  <a:schemeClr val="bg1">
                    <a:lumMod val="50000"/>
                  </a:schemeClr>
                </a:solidFill>
              </a:rPr>
              <a:t>Traceability Events </a:t>
            </a:r>
            <a:r>
              <a:rPr lang="en-AU" sz="1600" dirty="0">
                <a:solidFill>
                  <a:schemeClr val="bg1">
                    <a:lumMod val="50000"/>
                  </a:schemeClr>
                </a:solidFill>
              </a:rPr>
              <a:t>as </a:t>
            </a:r>
            <a:r>
              <a:rPr lang="en-AU" sz="1600" b="1" dirty="0">
                <a:solidFill>
                  <a:schemeClr val="bg1">
                    <a:lumMod val="50000"/>
                  </a:schemeClr>
                </a:solidFill>
              </a:rPr>
              <a:t>VCs</a:t>
            </a:r>
            <a:r>
              <a:rPr lang="en-AU" sz="1600" dirty="0">
                <a:solidFill>
                  <a:schemeClr val="bg1">
                    <a:lumMod val="50000"/>
                  </a:schemeClr>
                </a:solidFill>
              </a:rPr>
              <a:t> with links to </a:t>
            </a:r>
            <a:r>
              <a:rPr lang="en-AU" sz="1600" b="1" dirty="0">
                <a:solidFill>
                  <a:schemeClr val="bg1">
                    <a:lumMod val="50000"/>
                  </a:schemeClr>
                </a:solidFill>
              </a:rPr>
              <a:t>upstream products </a:t>
            </a:r>
            <a:r>
              <a:rPr lang="en-AU" sz="1600" dirty="0">
                <a:solidFill>
                  <a:schemeClr val="bg1">
                    <a:lumMod val="50000"/>
                  </a:schemeClr>
                </a:solidFill>
              </a:rPr>
              <a:t>(subject to confidentiality constraints)</a:t>
            </a:r>
          </a:p>
          <a:p>
            <a:pPr marL="457200" indent="-193675"/>
            <a:endParaRPr lang="en-AU" sz="600" dirty="0">
              <a:solidFill>
                <a:schemeClr val="bg1">
                  <a:lumMod val="50000"/>
                </a:schemeClr>
              </a:solidFill>
            </a:endParaRPr>
          </a:p>
          <a:p>
            <a:pPr marL="457200" indent="-193675">
              <a:buFont typeface="Arial" panose="020B0604020202020204" pitchFamily="34" charset="0"/>
              <a:buChar char="•"/>
            </a:pPr>
            <a:r>
              <a:rPr lang="en-AU" sz="1600" b="1" dirty="0">
                <a:solidFill>
                  <a:schemeClr val="bg1">
                    <a:lumMod val="50000"/>
                  </a:schemeClr>
                </a:solidFill>
              </a:rPr>
              <a:t>Receive</a:t>
            </a:r>
            <a:r>
              <a:rPr lang="en-AU" sz="1600" dirty="0">
                <a:solidFill>
                  <a:schemeClr val="bg1">
                    <a:lumMod val="50000"/>
                  </a:schemeClr>
                </a:solidFill>
              </a:rPr>
              <a:t> digital product conformity credentials (</a:t>
            </a:r>
            <a:r>
              <a:rPr lang="en-AU" sz="1600" b="1" dirty="0">
                <a:solidFill>
                  <a:schemeClr val="bg1">
                    <a:lumMod val="50000"/>
                  </a:schemeClr>
                </a:solidFill>
              </a:rPr>
              <a:t>DPCC</a:t>
            </a:r>
            <a:r>
              <a:rPr lang="en-AU" sz="1600" dirty="0">
                <a:solidFill>
                  <a:schemeClr val="bg1">
                    <a:lumMod val="50000"/>
                  </a:schemeClr>
                </a:solidFill>
              </a:rPr>
              <a:t>) </a:t>
            </a:r>
            <a:r>
              <a:rPr lang="en-AU" sz="1600" b="1" dirty="0">
                <a:solidFill>
                  <a:schemeClr val="bg1">
                    <a:lumMod val="50000"/>
                  </a:schemeClr>
                </a:solidFill>
              </a:rPr>
              <a:t>from</a:t>
            </a:r>
            <a:r>
              <a:rPr lang="en-AU" sz="1600" dirty="0">
                <a:solidFill>
                  <a:schemeClr val="bg1">
                    <a:lumMod val="50000"/>
                  </a:schemeClr>
                </a:solidFill>
              </a:rPr>
              <a:t> your </a:t>
            </a:r>
            <a:r>
              <a:rPr lang="en-AU" sz="1600" b="1" dirty="0">
                <a:solidFill>
                  <a:schemeClr val="bg1">
                    <a:lumMod val="50000"/>
                  </a:schemeClr>
                </a:solidFill>
              </a:rPr>
              <a:t>conformity assessment </a:t>
            </a:r>
            <a:r>
              <a:rPr lang="en-AU" sz="1600" dirty="0">
                <a:solidFill>
                  <a:schemeClr val="bg1">
                    <a:lumMod val="50000"/>
                  </a:schemeClr>
                </a:solidFill>
              </a:rPr>
              <a:t>bodies</a:t>
            </a:r>
          </a:p>
          <a:p>
            <a:pPr marL="457200" indent="-193675"/>
            <a:endParaRPr lang="en-AU" sz="600" dirty="0">
              <a:solidFill>
                <a:schemeClr val="bg1">
                  <a:lumMod val="50000"/>
                </a:schemeClr>
              </a:solidFill>
            </a:endParaRPr>
          </a:p>
          <a:p>
            <a:pPr marL="457200" indent="-193675">
              <a:buFont typeface="Arial" panose="020B0604020202020204" pitchFamily="34" charset="0"/>
              <a:buChar char="•"/>
            </a:pPr>
            <a:r>
              <a:rPr lang="en-AU" sz="1600" b="1" dirty="0">
                <a:solidFill>
                  <a:schemeClr val="bg1">
                    <a:lumMod val="50000"/>
                  </a:schemeClr>
                </a:solidFill>
              </a:rPr>
              <a:t>Publish DPPs, Events, and DPCCs </a:t>
            </a:r>
            <a:r>
              <a:rPr lang="en-AU" sz="1600" dirty="0">
                <a:solidFill>
                  <a:schemeClr val="bg1">
                    <a:lumMod val="50000"/>
                  </a:schemeClr>
                </a:solidFill>
              </a:rPr>
              <a:t>using </a:t>
            </a:r>
            <a:r>
              <a:rPr lang="en-AU" sz="1600" b="1" dirty="0">
                <a:solidFill>
                  <a:schemeClr val="bg1">
                    <a:lumMod val="50000"/>
                  </a:schemeClr>
                </a:solidFill>
              </a:rPr>
              <a:t>a link resolver </a:t>
            </a:r>
            <a:r>
              <a:rPr lang="en-AU" sz="1600" dirty="0">
                <a:solidFill>
                  <a:schemeClr val="bg1">
                    <a:lumMod val="50000"/>
                  </a:schemeClr>
                </a:solidFill>
              </a:rPr>
              <a:t>service so that they are discoverable from your product identifiers (SKU or batch)</a:t>
            </a:r>
          </a:p>
          <a:p>
            <a:pPr marL="457200" indent="-193675"/>
            <a:endParaRPr lang="en-AU" sz="600" dirty="0">
              <a:solidFill>
                <a:schemeClr val="bg1">
                  <a:lumMod val="50000"/>
                </a:schemeClr>
              </a:solidFill>
            </a:endParaRPr>
          </a:p>
          <a:p>
            <a:pPr marL="457200" indent="-193675">
              <a:buFont typeface="Arial" panose="020B0604020202020204" pitchFamily="34" charset="0"/>
              <a:buChar char="•"/>
            </a:pPr>
            <a:r>
              <a:rPr lang="en-AU" sz="1600" dirty="0">
                <a:solidFill>
                  <a:schemeClr val="bg1">
                    <a:lumMod val="50000"/>
                  </a:schemeClr>
                </a:solidFill>
              </a:rPr>
              <a:t>Discover and </a:t>
            </a:r>
            <a:r>
              <a:rPr lang="en-AU" sz="1600" b="1" dirty="0">
                <a:solidFill>
                  <a:schemeClr val="bg1">
                    <a:lumMod val="50000"/>
                  </a:schemeClr>
                </a:solidFill>
              </a:rPr>
              <a:t>verify DPPs linked</a:t>
            </a:r>
            <a:r>
              <a:rPr lang="en-AU" sz="1600" dirty="0">
                <a:solidFill>
                  <a:schemeClr val="bg1">
                    <a:lumMod val="50000"/>
                  </a:schemeClr>
                </a:solidFill>
              </a:rPr>
              <a:t> to </a:t>
            </a:r>
            <a:r>
              <a:rPr lang="en-AU" sz="1600" b="1" dirty="0">
                <a:solidFill>
                  <a:schemeClr val="bg1">
                    <a:lumMod val="50000"/>
                  </a:schemeClr>
                </a:solidFill>
              </a:rPr>
              <a:t>your supplies</a:t>
            </a:r>
            <a:r>
              <a:rPr lang="en-AU" sz="1600" dirty="0">
                <a:solidFill>
                  <a:schemeClr val="bg1">
                    <a:lumMod val="50000"/>
                  </a:schemeClr>
                </a:solidFill>
              </a:rPr>
              <a:t> from </a:t>
            </a:r>
            <a:r>
              <a:rPr lang="en-AU" sz="1600" b="1" dirty="0">
                <a:solidFill>
                  <a:schemeClr val="bg1">
                    <a:lumMod val="50000"/>
                  </a:schemeClr>
                </a:solidFill>
              </a:rPr>
              <a:t>upstream</a:t>
            </a:r>
            <a:r>
              <a:rPr lang="en-AU" sz="1600" dirty="0">
                <a:solidFill>
                  <a:schemeClr val="bg1">
                    <a:lumMod val="50000"/>
                  </a:schemeClr>
                </a:solidFill>
              </a:rPr>
              <a:t> suppliers</a:t>
            </a:r>
          </a:p>
        </p:txBody>
      </p:sp>
      <p:sp>
        <p:nvSpPr>
          <p:cNvPr id="10" name="TextBox 9">
            <a:extLst>
              <a:ext uri="{FF2B5EF4-FFF2-40B4-BE49-F238E27FC236}">
                <a16:creationId xmlns:a16="http://schemas.microsoft.com/office/drawing/2014/main" id="{0EE107E5-93D7-B89C-D512-418D3AFC4673}"/>
              </a:ext>
            </a:extLst>
          </p:cNvPr>
          <p:cNvSpPr txBox="1"/>
          <p:nvPr/>
        </p:nvSpPr>
        <p:spPr>
          <a:xfrm>
            <a:off x="314963" y="1380055"/>
            <a:ext cx="3581400" cy="369332"/>
          </a:xfrm>
          <a:prstGeom prst="rect">
            <a:avLst/>
          </a:prstGeom>
          <a:noFill/>
        </p:spPr>
        <p:txBody>
          <a:bodyPr wrap="square">
            <a:spAutoFit/>
          </a:bodyPr>
          <a:lstStyle/>
          <a:p>
            <a:pPr algn="ctr"/>
            <a:r>
              <a:rPr lang="en-AU" b="1" dirty="0">
                <a:solidFill>
                  <a:srgbClr val="002060"/>
                </a:solidFill>
              </a:rPr>
              <a:t>Producers, manufacturers, retailers</a:t>
            </a:r>
          </a:p>
        </p:txBody>
      </p:sp>
      <p:cxnSp>
        <p:nvCxnSpPr>
          <p:cNvPr id="16" name="Straight Connector 15">
            <a:extLst>
              <a:ext uri="{FF2B5EF4-FFF2-40B4-BE49-F238E27FC236}">
                <a16:creationId xmlns:a16="http://schemas.microsoft.com/office/drawing/2014/main" id="{5D485621-1CCB-1647-C270-119E1D0951C6}"/>
              </a:ext>
            </a:extLst>
          </p:cNvPr>
          <p:cNvCxnSpPr>
            <a:cxnSpLocks/>
          </p:cNvCxnSpPr>
          <p:nvPr/>
        </p:nvCxnSpPr>
        <p:spPr>
          <a:xfrm>
            <a:off x="363117" y="1764893"/>
            <a:ext cx="3465511"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F73F359-D048-ECBF-76B8-88F11DEF5422}"/>
              </a:ext>
            </a:extLst>
          </p:cNvPr>
          <p:cNvSpPr/>
          <p:nvPr/>
        </p:nvSpPr>
        <p:spPr>
          <a:xfrm>
            <a:off x="4584234" y="1943255"/>
            <a:ext cx="3668225" cy="36914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193675">
              <a:buFont typeface="Arial" panose="020B0604020202020204" pitchFamily="34" charset="0"/>
              <a:buChar char="•"/>
            </a:pPr>
            <a:r>
              <a:rPr lang="en-AU" sz="1600" b="1" dirty="0">
                <a:solidFill>
                  <a:schemeClr val="bg1">
                    <a:lumMod val="50000"/>
                  </a:schemeClr>
                </a:solidFill>
              </a:rPr>
              <a:t>Map</a:t>
            </a:r>
            <a:r>
              <a:rPr lang="en-AU" sz="1600" dirty="0">
                <a:solidFill>
                  <a:schemeClr val="bg1">
                    <a:lumMod val="50000"/>
                  </a:schemeClr>
                </a:solidFill>
              </a:rPr>
              <a:t> your in</a:t>
            </a:r>
            <a:r>
              <a:rPr lang="en-AU" sz="1600" b="1" dirty="0">
                <a:solidFill>
                  <a:schemeClr val="bg1">
                    <a:lumMod val="50000"/>
                  </a:schemeClr>
                </a:solidFill>
              </a:rPr>
              <a:t>dustry standards to UNTP</a:t>
            </a:r>
            <a:r>
              <a:rPr lang="en-AU" sz="1600" dirty="0">
                <a:solidFill>
                  <a:schemeClr val="bg1">
                    <a:lumMod val="50000"/>
                  </a:schemeClr>
                </a:solidFill>
              </a:rPr>
              <a:t> (and/or and existing registered extensions) and </a:t>
            </a:r>
            <a:r>
              <a:rPr lang="en-AU" sz="1600" b="1" dirty="0">
                <a:solidFill>
                  <a:schemeClr val="bg1">
                    <a:lumMod val="50000"/>
                  </a:schemeClr>
                </a:solidFill>
              </a:rPr>
              <a:t>identify</a:t>
            </a:r>
            <a:r>
              <a:rPr lang="en-AU" sz="1600" dirty="0">
                <a:solidFill>
                  <a:schemeClr val="bg1">
                    <a:lumMod val="50000"/>
                  </a:schemeClr>
                </a:solidFill>
              </a:rPr>
              <a:t> whether any additional </a:t>
            </a:r>
            <a:r>
              <a:rPr lang="en-AU" sz="1600" b="1" dirty="0">
                <a:solidFill>
                  <a:schemeClr val="bg1">
                    <a:lumMod val="50000"/>
                  </a:schemeClr>
                </a:solidFill>
              </a:rPr>
              <a:t>extensions</a:t>
            </a:r>
            <a:r>
              <a:rPr lang="en-AU" sz="1600" dirty="0">
                <a:solidFill>
                  <a:schemeClr val="bg1">
                    <a:lumMod val="50000"/>
                  </a:schemeClr>
                </a:solidFill>
              </a:rPr>
              <a:t> are </a:t>
            </a:r>
            <a:r>
              <a:rPr lang="en-AU" sz="1600" b="1" dirty="0">
                <a:solidFill>
                  <a:schemeClr val="bg1">
                    <a:lumMod val="50000"/>
                  </a:schemeClr>
                </a:solidFill>
              </a:rPr>
              <a:t>needed</a:t>
            </a:r>
          </a:p>
          <a:p>
            <a:pPr marL="285750" indent="-193675">
              <a:buFont typeface="Arial" panose="020B0604020202020204" pitchFamily="34" charset="0"/>
              <a:buChar char="•"/>
            </a:pPr>
            <a:endParaRPr lang="en-AU" sz="600" dirty="0">
              <a:solidFill>
                <a:schemeClr val="bg1">
                  <a:lumMod val="50000"/>
                </a:schemeClr>
              </a:solidFill>
            </a:endParaRPr>
          </a:p>
          <a:p>
            <a:pPr marL="285750" indent="-193675">
              <a:buFont typeface="Arial" panose="020B0604020202020204" pitchFamily="34" charset="0"/>
              <a:buChar char="•"/>
            </a:pPr>
            <a:r>
              <a:rPr lang="en-AU" sz="1600" b="1" dirty="0">
                <a:solidFill>
                  <a:schemeClr val="bg1">
                    <a:lumMod val="50000"/>
                  </a:schemeClr>
                </a:solidFill>
              </a:rPr>
              <a:t>Develop</a:t>
            </a:r>
            <a:r>
              <a:rPr lang="en-AU" sz="1600" dirty="0">
                <a:solidFill>
                  <a:schemeClr val="bg1">
                    <a:lumMod val="50000"/>
                  </a:schemeClr>
                </a:solidFill>
              </a:rPr>
              <a:t> </a:t>
            </a:r>
            <a:r>
              <a:rPr lang="en-AU" sz="1600" b="1" dirty="0">
                <a:solidFill>
                  <a:schemeClr val="bg1">
                    <a:lumMod val="50000"/>
                  </a:schemeClr>
                </a:solidFill>
              </a:rPr>
              <a:t>extensions</a:t>
            </a:r>
            <a:r>
              <a:rPr lang="en-AU" sz="1600" dirty="0">
                <a:solidFill>
                  <a:schemeClr val="bg1">
                    <a:lumMod val="50000"/>
                  </a:schemeClr>
                </a:solidFill>
              </a:rPr>
              <a:t> following the extensions methodology and register the extension</a:t>
            </a:r>
          </a:p>
          <a:p>
            <a:pPr marL="285750" indent="-193675">
              <a:buFont typeface="Arial" panose="020B0604020202020204" pitchFamily="34" charset="0"/>
              <a:buChar char="•"/>
            </a:pPr>
            <a:endParaRPr lang="en-AU" sz="600" dirty="0">
              <a:solidFill>
                <a:schemeClr val="bg1">
                  <a:lumMod val="50000"/>
                </a:schemeClr>
              </a:solidFill>
            </a:endParaRPr>
          </a:p>
          <a:p>
            <a:pPr marL="285750" indent="-193675">
              <a:buFont typeface="Arial" panose="020B0604020202020204" pitchFamily="34" charset="0"/>
              <a:buChar char="•"/>
            </a:pPr>
            <a:r>
              <a:rPr lang="en-AU" sz="1600" b="1" dirty="0">
                <a:solidFill>
                  <a:schemeClr val="bg1">
                    <a:lumMod val="50000"/>
                  </a:schemeClr>
                </a:solidFill>
              </a:rPr>
              <a:t>Assess</a:t>
            </a:r>
            <a:r>
              <a:rPr lang="en-AU" sz="1600" dirty="0">
                <a:solidFill>
                  <a:schemeClr val="bg1">
                    <a:lumMod val="50000"/>
                  </a:schemeClr>
                </a:solidFill>
              </a:rPr>
              <a:t> opportunities for </a:t>
            </a:r>
            <a:r>
              <a:rPr lang="en-AU" sz="1600" b="1" dirty="0">
                <a:solidFill>
                  <a:schemeClr val="bg1">
                    <a:lumMod val="50000"/>
                  </a:schemeClr>
                </a:solidFill>
              </a:rPr>
              <a:t>bulk</a:t>
            </a:r>
            <a:r>
              <a:rPr lang="en-AU" sz="1600" dirty="0">
                <a:solidFill>
                  <a:schemeClr val="bg1">
                    <a:lumMod val="50000"/>
                  </a:schemeClr>
                </a:solidFill>
              </a:rPr>
              <a:t> </a:t>
            </a:r>
            <a:r>
              <a:rPr lang="en-AU" sz="1600" b="1" dirty="0">
                <a:solidFill>
                  <a:schemeClr val="bg1">
                    <a:lumMod val="50000"/>
                  </a:schemeClr>
                </a:solidFill>
              </a:rPr>
              <a:t>purchase</a:t>
            </a:r>
            <a:r>
              <a:rPr lang="en-AU" sz="1600" dirty="0">
                <a:solidFill>
                  <a:schemeClr val="bg1">
                    <a:lumMod val="50000"/>
                  </a:schemeClr>
                </a:solidFill>
              </a:rPr>
              <a:t> of </a:t>
            </a:r>
            <a:r>
              <a:rPr lang="en-AU" sz="1600" b="1" dirty="0">
                <a:solidFill>
                  <a:schemeClr val="bg1">
                    <a:lumMod val="50000"/>
                  </a:schemeClr>
                </a:solidFill>
              </a:rPr>
              <a:t>conformity assessment services</a:t>
            </a:r>
            <a:r>
              <a:rPr lang="en-AU" sz="1600" dirty="0">
                <a:solidFill>
                  <a:schemeClr val="bg1">
                    <a:lumMod val="50000"/>
                  </a:schemeClr>
                </a:solidFill>
              </a:rPr>
              <a:t> for </a:t>
            </a:r>
            <a:r>
              <a:rPr lang="en-AU" sz="1600" b="1" dirty="0">
                <a:solidFill>
                  <a:schemeClr val="bg1">
                    <a:lumMod val="50000"/>
                  </a:schemeClr>
                </a:solidFill>
              </a:rPr>
              <a:t>smaller members</a:t>
            </a:r>
          </a:p>
          <a:p>
            <a:pPr marL="285750" indent="-193675">
              <a:buFont typeface="Arial" panose="020B0604020202020204" pitchFamily="34" charset="0"/>
              <a:buChar char="•"/>
            </a:pPr>
            <a:endParaRPr lang="en-AU" sz="600" dirty="0">
              <a:solidFill>
                <a:schemeClr val="bg1">
                  <a:lumMod val="50000"/>
                </a:schemeClr>
              </a:solidFill>
            </a:endParaRPr>
          </a:p>
          <a:p>
            <a:pPr marL="285750" indent="-193675">
              <a:buFont typeface="Arial" panose="020B0604020202020204" pitchFamily="34" charset="0"/>
              <a:buChar char="•"/>
            </a:pPr>
            <a:r>
              <a:rPr lang="en-AU" sz="1600" b="1" dirty="0">
                <a:solidFill>
                  <a:schemeClr val="bg1">
                    <a:lumMod val="50000"/>
                  </a:schemeClr>
                </a:solidFill>
              </a:rPr>
              <a:t>Assess</a:t>
            </a:r>
            <a:r>
              <a:rPr lang="en-AU" sz="1600" dirty="0">
                <a:solidFill>
                  <a:schemeClr val="bg1">
                    <a:lumMod val="50000"/>
                  </a:schemeClr>
                </a:solidFill>
              </a:rPr>
              <a:t> opportunities for provision of </a:t>
            </a:r>
            <a:r>
              <a:rPr lang="en-AU" sz="1600" b="1" dirty="0">
                <a:solidFill>
                  <a:schemeClr val="bg1">
                    <a:lumMod val="50000"/>
                  </a:schemeClr>
                </a:solidFill>
              </a:rPr>
              <a:t>mass balance verification services to your members</a:t>
            </a:r>
          </a:p>
          <a:p>
            <a:pPr marL="285750" indent="-193675">
              <a:buFont typeface="Arial" panose="020B0604020202020204" pitchFamily="34" charset="0"/>
              <a:buChar char="•"/>
            </a:pPr>
            <a:endParaRPr lang="en-AU" sz="600" dirty="0">
              <a:solidFill>
                <a:schemeClr val="bg1">
                  <a:lumMod val="50000"/>
                </a:schemeClr>
              </a:solidFill>
            </a:endParaRPr>
          </a:p>
          <a:p>
            <a:pPr marL="285750" indent="-193675">
              <a:buFont typeface="Arial" panose="020B0604020202020204" pitchFamily="34" charset="0"/>
              <a:buChar char="•"/>
            </a:pPr>
            <a:r>
              <a:rPr lang="en-AU" sz="1600" b="1" dirty="0">
                <a:solidFill>
                  <a:schemeClr val="bg1">
                    <a:lumMod val="50000"/>
                  </a:schemeClr>
                </a:solidFill>
              </a:rPr>
              <a:t>Support</a:t>
            </a:r>
            <a:r>
              <a:rPr lang="en-AU" sz="1600" dirty="0">
                <a:solidFill>
                  <a:schemeClr val="bg1">
                    <a:lumMod val="50000"/>
                  </a:schemeClr>
                </a:solidFill>
              </a:rPr>
              <a:t> your </a:t>
            </a:r>
            <a:r>
              <a:rPr lang="en-AU" sz="1600" b="1" dirty="0">
                <a:solidFill>
                  <a:schemeClr val="bg1">
                    <a:lumMod val="50000"/>
                  </a:schemeClr>
                </a:solidFill>
              </a:rPr>
              <a:t>members</a:t>
            </a:r>
            <a:r>
              <a:rPr lang="en-AU" sz="1600" dirty="0">
                <a:solidFill>
                  <a:schemeClr val="bg1">
                    <a:lumMod val="50000"/>
                  </a:schemeClr>
                </a:solidFill>
              </a:rPr>
              <a:t> with their </a:t>
            </a:r>
            <a:r>
              <a:rPr lang="en-AU" sz="1600" b="1" dirty="0">
                <a:solidFill>
                  <a:schemeClr val="bg1">
                    <a:lumMod val="50000"/>
                  </a:schemeClr>
                </a:solidFill>
              </a:rPr>
              <a:t>UNTP</a:t>
            </a:r>
            <a:r>
              <a:rPr lang="en-AU" sz="1600" dirty="0">
                <a:solidFill>
                  <a:schemeClr val="bg1">
                    <a:lumMod val="50000"/>
                  </a:schemeClr>
                </a:solidFill>
              </a:rPr>
              <a:t> (or extension) </a:t>
            </a:r>
            <a:r>
              <a:rPr lang="en-AU" sz="1600" b="1" dirty="0">
                <a:solidFill>
                  <a:schemeClr val="bg1">
                    <a:lumMod val="50000"/>
                  </a:schemeClr>
                </a:solidFill>
              </a:rPr>
              <a:t>implementations</a:t>
            </a:r>
            <a:endParaRPr lang="en-AU" sz="1600" dirty="0">
              <a:solidFill>
                <a:schemeClr val="bg1">
                  <a:lumMod val="50000"/>
                </a:schemeClr>
              </a:solidFill>
            </a:endParaRPr>
          </a:p>
        </p:txBody>
      </p:sp>
      <p:sp>
        <p:nvSpPr>
          <p:cNvPr id="12" name="TextBox 11">
            <a:extLst>
              <a:ext uri="{FF2B5EF4-FFF2-40B4-BE49-F238E27FC236}">
                <a16:creationId xmlns:a16="http://schemas.microsoft.com/office/drawing/2014/main" id="{B25F0B61-2CF3-6989-18B5-5737BA83CF2E}"/>
              </a:ext>
            </a:extLst>
          </p:cNvPr>
          <p:cNvSpPr txBox="1"/>
          <p:nvPr/>
        </p:nvSpPr>
        <p:spPr>
          <a:xfrm>
            <a:off x="4961276" y="1377447"/>
            <a:ext cx="2864043" cy="369332"/>
          </a:xfrm>
          <a:prstGeom prst="rect">
            <a:avLst/>
          </a:prstGeom>
          <a:noFill/>
        </p:spPr>
        <p:txBody>
          <a:bodyPr wrap="square">
            <a:spAutoFit/>
          </a:bodyPr>
          <a:lstStyle/>
          <a:p>
            <a:pPr algn="ctr"/>
            <a:r>
              <a:rPr lang="en-AU" b="1" dirty="0">
                <a:solidFill>
                  <a:srgbClr val="002060"/>
                </a:solidFill>
              </a:rPr>
              <a:t>Industry Associations</a:t>
            </a:r>
          </a:p>
        </p:txBody>
      </p:sp>
      <p:cxnSp>
        <p:nvCxnSpPr>
          <p:cNvPr id="17" name="Straight Connector 16">
            <a:extLst>
              <a:ext uri="{FF2B5EF4-FFF2-40B4-BE49-F238E27FC236}">
                <a16:creationId xmlns:a16="http://schemas.microsoft.com/office/drawing/2014/main" id="{E1B30714-950E-FCDA-F2C6-431DF32A14D3}"/>
              </a:ext>
            </a:extLst>
          </p:cNvPr>
          <p:cNvCxnSpPr/>
          <p:nvPr/>
        </p:nvCxnSpPr>
        <p:spPr>
          <a:xfrm>
            <a:off x="5103274" y="1760404"/>
            <a:ext cx="2778779"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5A324AF-8393-0433-431F-8CD253A48E3D}"/>
              </a:ext>
            </a:extLst>
          </p:cNvPr>
          <p:cNvSpPr/>
          <p:nvPr/>
        </p:nvSpPr>
        <p:spPr>
          <a:xfrm>
            <a:off x="8401049" y="1943075"/>
            <a:ext cx="3591168" cy="42418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274638">
              <a:buFont typeface="Arial" panose="020B0604020202020204" pitchFamily="34" charset="0"/>
              <a:buChar char="•"/>
            </a:pPr>
            <a:r>
              <a:rPr lang="en-AU" sz="1600" b="1" dirty="0">
                <a:solidFill>
                  <a:schemeClr val="bg1">
                    <a:lumMod val="50000"/>
                  </a:schemeClr>
                </a:solidFill>
              </a:rPr>
              <a:t>Issue conformity attestations </a:t>
            </a:r>
            <a:r>
              <a:rPr lang="en-AU" sz="1600" dirty="0">
                <a:solidFill>
                  <a:schemeClr val="bg1">
                    <a:lumMod val="50000"/>
                  </a:schemeClr>
                </a:solidFill>
              </a:rPr>
              <a:t>as Digital Product Conformity Certificates (</a:t>
            </a:r>
            <a:r>
              <a:rPr lang="en-AU" sz="1600" b="1" dirty="0">
                <a:solidFill>
                  <a:schemeClr val="bg1">
                    <a:lumMod val="50000"/>
                  </a:schemeClr>
                </a:solidFill>
              </a:rPr>
              <a:t>DPCC</a:t>
            </a:r>
            <a:r>
              <a:rPr lang="en-AU" sz="1600" dirty="0">
                <a:solidFill>
                  <a:schemeClr val="bg1">
                    <a:lumMod val="50000"/>
                  </a:schemeClr>
                </a:solidFill>
              </a:rPr>
              <a:t>)</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b="1" dirty="0">
                <a:solidFill>
                  <a:schemeClr val="bg1">
                    <a:lumMod val="50000"/>
                  </a:schemeClr>
                </a:solidFill>
              </a:rPr>
              <a:t>Engage</a:t>
            </a:r>
            <a:r>
              <a:rPr lang="en-AU" sz="1600" dirty="0">
                <a:solidFill>
                  <a:schemeClr val="bg1">
                    <a:lumMod val="50000"/>
                  </a:schemeClr>
                </a:solidFill>
              </a:rPr>
              <a:t> your </a:t>
            </a:r>
            <a:r>
              <a:rPr lang="en-AU" sz="1600" b="1" dirty="0">
                <a:solidFill>
                  <a:schemeClr val="bg1">
                    <a:lumMod val="50000"/>
                  </a:schemeClr>
                </a:solidFill>
              </a:rPr>
              <a:t>accreditation authorities</a:t>
            </a:r>
            <a:r>
              <a:rPr lang="en-AU" sz="1600" dirty="0">
                <a:solidFill>
                  <a:schemeClr val="bg1">
                    <a:lumMod val="50000"/>
                  </a:schemeClr>
                </a:solidFill>
              </a:rPr>
              <a:t> and </a:t>
            </a:r>
            <a:r>
              <a:rPr lang="en-AU" sz="1600" b="1" dirty="0">
                <a:solidFill>
                  <a:schemeClr val="bg1">
                    <a:lumMod val="50000"/>
                  </a:schemeClr>
                </a:solidFill>
              </a:rPr>
              <a:t>request</a:t>
            </a:r>
            <a:r>
              <a:rPr lang="en-AU" sz="1600" dirty="0">
                <a:solidFill>
                  <a:schemeClr val="bg1">
                    <a:lumMod val="50000"/>
                  </a:schemeClr>
                </a:solidFill>
              </a:rPr>
              <a:t> </a:t>
            </a:r>
            <a:r>
              <a:rPr lang="en-AU" sz="1600" b="1" dirty="0">
                <a:solidFill>
                  <a:schemeClr val="bg1">
                    <a:lumMod val="50000"/>
                  </a:schemeClr>
                </a:solidFill>
              </a:rPr>
              <a:t>digital accreditation credentials</a:t>
            </a:r>
            <a:r>
              <a:rPr lang="en-AU" sz="1600" dirty="0">
                <a:solidFill>
                  <a:schemeClr val="bg1">
                    <a:lumMod val="50000"/>
                  </a:schemeClr>
                </a:solidFill>
              </a:rPr>
              <a:t>.  </a:t>
            </a:r>
            <a:r>
              <a:rPr lang="en-AU" sz="1600" b="1" dirty="0">
                <a:solidFill>
                  <a:schemeClr val="bg1">
                    <a:lumMod val="50000"/>
                  </a:schemeClr>
                </a:solidFill>
              </a:rPr>
              <a:t>Link</a:t>
            </a:r>
            <a:r>
              <a:rPr lang="en-AU" sz="1600" dirty="0">
                <a:solidFill>
                  <a:schemeClr val="bg1">
                    <a:lumMod val="50000"/>
                  </a:schemeClr>
                </a:solidFill>
              </a:rPr>
              <a:t> them to your</a:t>
            </a:r>
            <a:r>
              <a:rPr lang="en-AU" sz="1600" b="1" dirty="0">
                <a:solidFill>
                  <a:schemeClr val="bg1">
                    <a:lumMod val="50000"/>
                  </a:schemeClr>
                </a:solidFill>
              </a:rPr>
              <a:t> conformity credentials</a:t>
            </a:r>
          </a:p>
          <a:p>
            <a:pPr marL="457200" indent="-274638"/>
            <a:endParaRPr lang="en-AU" sz="500" dirty="0">
              <a:solidFill>
                <a:schemeClr val="bg1">
                  <a:lumMod val="50000"/>
                </a:schemeClr>
              </a:solidFill>
            </a:endParaRPr>
          </a:p>
          <a:p>
            <a:pPr marL="457200" indent="-274638">
              <a:buFont typeface="Arial" panose="020B0604020202020204" pitchFamily="34" charset="0"/>
              <a:buChar char="•"/>
            </a:pPr>
            <a:r>
              <a:rPr lang="en-AU" sz="1600" b="1" dirty="0">
                <a:solidFill>
                  <a:schemeClr val="bg1">
                    <a:lumMod val="50000"/>
                  </a:schemeClr>
                </a:solidFill>
              </a:rPr>
              <a:t>Engage</a:t>
            </a:r>
            <a:r>
              <a:rPr lang="en-AU" sz="1600" dirty="0">
                <a:solidFill>
                  <a:schemeClr val="bg1">
                    <a:lumMod val="50000"/>
                  </a:schemeClr>
                </a:solidFill>
              </a:rPr>
              <a:t> with the issuers of your </a:t>
            </a:r>
            <a:r>
              <a:rPr lang="en-AU" sz="1600" b="1" dirty="0">
                <a:solidFill>
                  <a:schemeClr val="bg1">
                    <a:lumMod val="50000"/>
                  </a:schemeClr>
                </a:solidFill>
              </a:rPr>
              <a:t>reference standards </a:t>
            </a:r>
            <a:r>
              <a:rPr lang="en-AU" sz="1600" dirty="0">
                <a:solidFill>
                  <a:schemeClr val="bg1">
                    <a:lumMod val="50000"/>
                  </a:schemeClr>
                </a:solidFill>
              </a:rPr>
              <a:t>or regulations to </a:t>
            </a:r>
            <a:r>
              <a:rPr lang="en-AU" sz="1600" b="1" dirty="0">
                <a:solidFill>
                  <a:schemeClr val="bg1">
                    <a:lumMod val="50000"/>
                  </a:schemeClr>
                </a:solidFill>
              </a:rPr>
              <a:t>publish</a:t>
            </a:r>
            <a:r>
              <a:rPr lang="en-AU" sz="1600" dirty="0">
                <a:solidFill>
                  <a:schemeClr val="bg1">
                    <a:lumMod val="50000"/>
                  </a:schemeClr>
                </a:solidFill>
              </a:rPr>
              <a:t> their </a:t>
            </a:r>
            <a:r>
              <a:rPr lang="en-AU" sz="1600" b="1" dirty="0">
                <a:solidFill>
                  <a:schemeClr val="bg1">
                    <a:lumMod val="50000"/>
                  </a:schemeClr>
                </a:solidFill>
              </a:rPr>
              <a:t>conformity criteria as</a:t>
            </a:r>
            <a:r>
              <a:rPr lang="en-AU" sz="1600" dirty="0">
                <a:solidFill>
                  <a:schemeClr val="bg1">
                    <a:lumMod val="50000"/>
                  </a:schemeClr>
                </a:solidFill>
              </a:rPr>
              <a:t> </a:t>
            </a:r>
            <a:r>
              <a:rPr lang="en-AU" sz="1600" b="1" dirty="0">
                <a:solidFill>
                  <a:schemeClr val="bg1">
                    <a:lumMod val="50000"/>
                  </a:schemeClr>
                </a:solidFill>
              </a:rPr>
              <a:t>digital vocabularies</a:t>
            </a:r>
          </a:p>
        </p:txBody>
      </p:sp>
      <p:sp>
        <p:nvSpPr>
          <p:cNvPr id="14" name="TextBox 13">
            <a:extLst>
              <a:ext uri="{FF2B5EF4-FFF2-40B4-BE49-F238E27FC236}">
                <a16:creationId xmlns:a16="http://schemas.microsoft.com/office/drawing/2014/main" id="{1E8CFD6C-7017-012F-5533-365AD07F9DAC}"/>
              </a:ext>
            </a:extLst>
          </p:cNvPr>
          <p:cNvSpPr txBox="1"/>
          <p:nvPr/>
        </p:nvSpPr>
        <p:spPr>
          <a:xfrm>
            <a:off x="8425541" y="1381328"/>
            <a:ext cx="3465510" cy="369332"/>
          </a:xfrm>
          <a:prstGeom prst="rect">
            <a:avLst/>
          </a:prstGeom>
          <a:noFill/>
        </p:spPr>
        <p:txBody>
          <a:bodyPr wrap="square">
            <a:spAutoFit/>
          </a:bodyPr>
          <a:lstStyle/>
          <a:p>
            <a:pPr algn="ctr"/>
            <a:r>
              <a:rPr lang="en-AU" b="1" dirty="0">
                <a:solidFill>
                  <a:srgbClr val="002060"/>
                </a:solidFill>
              </a:rPr>
              <a:t>Conformity assessment bodies</a:t>
            </a:r>
          </a:p>
        </p:txBody>
      </p:sp>
      <p:cxnSp>
        <p:nvCxnSpPr>
          <p:cNvPr id="18" name="Straight Connector 17">
            <a:extLst>
              <a:ext uri="{FF2B5EF4-FFF2-40B4-BE49-F238E27FC236}">
                <a16:creationId xmlns:a16="http://schemas.microsoft.com/office/drawing/2014/main" id="{357731F7-F0CF-C0B6-68FF-6A205ED46125}"/>
              </a:ext>
            </a:extLst>
          </p:cNvPr>
          <p:cNvCxnSpPr/>
          <p:nvPr/>
        </p:nvCxnSpPr>
        <p:spPr>
          <a:xfrm>
            <a:off x="8847677" y="1852263"/>
            <a:ext cx="2778779" cy="0"/>
          </a:xfrm>
          <a:prstGeom prst="line">
            <a:avLst/>
          </a:prstGeom>
          <a:ln w="222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B576714-34CC-A34A-460F-5350179522D3}"/>
              </a:ext>
            </a:extLst>
          </p:cNvPr>
          <p:cNvCxnSpPr>
            <a:cxnSpLocks/>
          </p:cNvCxnSpPr>
          <p:nvPr/>
        </p:nvCxnSpPr>
        <p:spPr>
          <a:xfrm>
            <a:off x="4410710" y="1760404"/>
            <a:ext cx="0" cy="4865821"/>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B35D58A-82C4-0286-D908-584A388FF276}"/>
              </a:ext>
            </a:extLst>
          </p:cNvPr>
          <p:cNvCxnSpPr>
            <a:cxnSpLocks/>
          </p:cNvCxnSpPr>
          <p:nvPr/>
        </p:nvCxnSpPr>
        <p:spPr>
          <a:xfrm>
            <a:off x="8514081" y="1787679"/>
            <a:ext cx="0" cy="4865821"/>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8144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115059</TotalTime>
  <Words>1227</Words>
  <Application>Microsoft Macintosh PowerPoint</Application>
  <PresentationFormat>Widescreen</PresentationFormat>
  <Paragraphs>167</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What are the benefits for participants?</vt:lpstr>
      <vt:lpstr>PowerPoint Presentation</vt:lpstr>
      <vt:lpstr>What is the estimated time &amp; effort?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CAREC meeting</dc:title>
  <dc:creator>Ian Watt</dc:creator>
  <cp:lastModifiedBy>Steve Capell</cp:lastModifiedBy>
  <cp:revision>295</cp:revision>
  <cp:lastPrinted>2024-02-01T04:18:00Z</cp:lastPrinted>
  <dcterms:created xsi:type="dcterms:W3CDTF">2019-08-14T01:25:40Z</dcterms:created>
  <dcterms:modified xsi:type="dcterms:W3CDTF">2025-01-28T23:46:15Z</dcterms:modified>
</cp:coreProperties>
</file>