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0" r:id="rId1"/>
  </p:sldMasterIdLst>
  <p:notesMasterIdLst>
    <p:notesMasterId r:id="rId15"/>
  </p:notesMasterIdLst>
  <p:sldIdLst>
    <p:sldId id="288" r:id="rId2"/>
    <p:sldId id="405" r:id="rId3"/>
    <p:sldId id="367" r:id="rId4"/>
    <p:sldId id="368" r:id="rId5"/>
    <p:sldId id="374" r:id="rId6"/>
    <p:sldId id="279" r:id="rId7"/>
    <p:sldId id="307" r:id="rId8"/>
    <p:sldId id="412" r:id="rId9"/>
    <p:sldId id="411" r:id="rId10"/>
    <p:sldId id="391" r:id="rId11"/>
    <p:sldId id="400" r:id="rId12"/>
    <p:sldId id="401" r:id="rId13"/>
    <p:sldId id="40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7B986D2-E8C1-4D0A-990C-749DED7ABA5E}">
          <p14:sldIdLst>
            <p14:sldId id="288"/>
            <p14:sldId id="405"/>
            <p14:sldId id="367"/>
            <p14:sldId id="368"/>
            <p14:sldId id="374"/>
            <p14:sldId id="279"/>
            <p14:sldId id="307"/>
            <p14:sldId id="412"/>
            <p14:sldId id="411"/>
            <p14:sldId id="391"/>
            <p14:sldId id="400"/>
            <p14:sldId id="401"/>
            <p14:sldId id="403"/>
          </p14:sldIdLst>
        </p14:section>
      </p14:sectionLst>
    </p:ex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834EB0B-E988-8150-0281-4755A9995831}" name="Cunha, Ester EMLI:EX" initials="EC" userId="S::Ester.Cunha@gov.bc.ca::43210c9d-d226-4927-97d5-4cc5fd043397" providerId="AD"/>
  <p188:author id="{879A7216-BEF8-9AA7-2DAF-F33553B25571}" name="Patel, Radha" initials="RP" userId="S::Radha.Patel@aecom.com::ceaa0764-2662-4ab6-a9aa-6a0e6cc4efe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1B3E8"/>
    <a:srgbClr val="3392E7"/>
    <a:srgbClr val="318DDE"/>
    <a:srgbClr val="5EBA47"/>
    <a:srgbClr val="17486A"/>
    <a:srgbClr val="3E8EDE"/>
    <a:srgbClr val="0369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69" autoAdjust="0"/>
    <p:restoredTop sz="88350" autoAdjust="0"/>
  </p:normalViewPr>
  <p:slideViewPr>
    <p:cSldViewPr snapToGrid="0">
      <p:cViewPr varScale="1">
        <p:scale>
          <a:sx n="110" d="100"/>
          <a:sy n="110" d="100"/>
        </p:scale>
        <p:origin x="984" y="176"/>
      </p:cViewPr>
      <p:guideLst>
        <p:guide pos="3840"/>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45" d="100"/>
        <a:sy n="4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147FDE8E-C9EA-4A43-8789-DFF19C510078}" type="datetimeFigureOut">
              <a:rPr lang="en-US" smtClean="0"/>
              <a:t>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856F99-1514-4F4B-89CD-D1870C008194}" type="slidenum">
              <a:rPr lang="en-US" smtClean="0"/>
              <a:t>‹#›</a:t>
            </a:fld>
            <a:endParaRPr lang="en-US"/>
          </a:p>
        </p:txBody>
      </p:sp>
    </p:spTree>
    <p:extLst>
      <p:ext uri="{BB962C8B-B14F-4D97-AF65-F5344CB8AC3E}">
        <p14:creationId xmlns:p14="http://schemas.microsoft.com/office/powerpoint/2010/main" val="5713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AU" sz="1000" dirty="0"/>
              <a:t>Climate change, biodiversity, water consumption, modern slavery</a:t>
            </a:r>
          </a:p>
          <a:p>
            <a:pPr marL="171450" indent="-171450">
              <a:buFont typeface="Arial" panose="020B0604020202020204" pitchFamily="34" charset="0"/>
              <a:buChar char="•"/>
            </a:pPr>
            <a:r>
              <a:rPr lang="en-AU" sz="1000" dirty="0"/>
              <a:t>Carbon tariffs, due diligence directive, etc – 16 regs just in EU plus US IRA</a:t>
            </a:r>
          </a:p>
          <a:p>
            <a:pPr marL="171450" indent="-171450">
              <a:buFont typeface="Arial" panose="020B0604020202020204" pitchFamily="34" charset="0"/>
              <a:buChar char="•"/>
            </a:pPr>
            <a:r>
              <a:rPr lang="en-AU" sz="1000" dirty="0"/>
              <a:t>80 Euro/ton tariff , market access, access to capital, consumer price uplift</a:t>
            </a:r>
          </a:p>
          <a:p>
            <a:pPr marL="171450" indent="-171450">
              <a:buFont typeface="Arial" panose="020B0604020202020204" pitchFamily="34" charset="0"/>
              <a:buChar char="•"/>
            </a:pPr>
            <a:r>
              <a:rPr lang="en-AU" sz="1000" dirty="0"/>
              <a:t>60% of claims have no evidence and 40% are false or misleading – will get worse.</a:t>
            </a:r>
          </a:p>
          <a:p>
            <a:pPr marL="171450" indent="-171450">
              <a:buFont typeface="Arial" panose="020B0604020202020204" pitchFamily="34" charset="0"/>
              <a:buChar char="•"/>
            </a:pPr>
            <a:r>
              <a:rPr lang="en-AU" sz="1000" dirty="0"/>
              <a:t>Sunlight is the best auditor – transparency – fair for legitimate traders, un-sustainable behaviour nowhere to hide</a:t>
            </a:r>
          </a:p>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1</a:t>
            </a:fld>
            <a:endParaRPr lang="en-AU"/>
          </a:p>
        </p:txBody>
      </p:sp>
    </p:spTree>
    <p:extLst>
      <p:ext uri="{BB962C8B-B14F-4D97-AF65-F5344CB8AC3E}">
        <p14:creationId xmlns:p14="http://schemas.microsoft.com/office/powerpoint/2010/main" val="12734653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B1E23-EA5A-897A-1E84-34FC72A575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15E152-A118-47A5-5CEC-3EC82E684A83}"/>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3175BD0A-510F-615A-6586-3011656029F7}"/>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000" b="1" dirty="0">
                <a:solidFill>
                  <a:schemeClr val="accent1">
                    <a:lumMod val="50000"/>
                  </a:schemeClr>
                </a:solidFill>
              </a:rPr>
              <a:t>The motivation for recommendation 49</a:t>
            </a:r>
            <a:endParaRPr lang="en-AU" sz="1000" dirty="0"/>
          </a:p>
          <a:p>
            <a:pPr marL="171450" indent="-171450">
              <a:buFont typeface="Arial" panose="020B0604020202020204" pitchFamily="34" charset="0"/>
              <a:buChar char="•"/>
            </a:pPr>
            <a:r>
              <a:rPr lang="en-AU" sz="1000" dirty="0"/>
              <a:t>Climate change, biodiversity, water consumption, modern slavery</a:t>
            </a:r>
          </a:p>
          <a:p>
            <a:pPr marL="171450" indent="-171450">
              <a:buFont typeface="Arial" panose="020B0604020202020204" pitchFamily="34" charset="0"/>
              <a:buChar char="•"/>
            </a:pPr>
            <a:r>
              <a:rPr lang="en-AU" sz="1000" dirty="0"/>
              <a:t>Carbon tariffs, due diligence directive, etc – 16 regs just in EU plus US IRA</a:t>
            </a:r>
          </a:p>
          <a:p>
            <a:pPr marL="171450" indent="-171450">
              <a:buFont typeface="Arial" panose="020B0604020202020204" pitchFamily="34" charset="0"/>
              <a:buChar char="•"/>
            </a:pPr>
            <a:r>
              <a:rPr lang="en-AU" sz="1000" dirty="0"/>
              <a:t>80 Euro/ton tariff , market access, access to capital, consumer price uplift</a:t>
            </a:r>
          </a:p>
          <a:p>
            <a:pPr marL="171450" indent="-171450">
              <a:buFont typeface="Arial" panose="020B0604020202020204" pitchFamily="34" charset="0"/>
              <a:buChar char="•"/>
            </a:pPr>
            <a:r>
              <a:rPr lang="en-AU" sz="1000" dirty="0"/>
              <a:t>60% of claims have no evidence and 40% are false or misleading – will get worse.</a:t>
            </a:r>
          </a:p>
          <a:p>
            <a:pPr marL="171450" indent="-171450">
              <a:buFont typeface="Arial" panose="020B0604020202020204" pitchFamily="34" charset="0"/>
              <a:buChar char="•"/>
            </a:pPr>
            <a:r>
              <a:rPr lang="en-AU" sz="1000" dirty="0"/>
              <a:t>Sunlight is the best auditor – transparency – fair for legitimate traders, un-sustainable behaviour nowhere to hide</a:t>
            </a:r>
          </a:p>
          <a:p>
            <a:endParaRPr lang="en-AU" dirty="0"/>
          </a:p>
        </p:txBody>
      </p:sp>
      <p:sp>
        <p:nvSpPr>
          <p:cNvPr id="4" name="Slide Number Placeholder 3">
            <a:extLst>
              <a:ext uri="{FF2B5EF4-FFF2-40B4-BE49-F238E27FC236}">
                <a16:creationId xmlns:a16="http://schemas.microsoft.com/office/drawing/2014/main" id="{8D8E11D6-FBB1-FC4C-3F6F-4B8640DAE17F}"/>
              </a:ext>
            </a:extLst>
          </p:cNvPr>
          <p:cNvSpPr>
            <a:spLocks noGrp="1"/>
          </p:cNvSpPr>
          <p:nvPr>
            <p:ph type="sldNum" sz="quarter" idx="5"/>
          </p:nvPr>
        </p:nvSpPr>
        <p:spPr/>
        <p:txBody>
          <a:bodyPr/>
          <a:lstStyle/>
          <a:p>
            <a:fld id="{89734552-1ECE-3F4E-885C-0196F83BD32B}" type="slidenum">
              <a:rPr lang="en-AU" smtClean="0"/>
              <a:t>2</a:t>
            </a:fld>
            <a:endParaRPr lang="en-AU"/>
          </a:p>
        </p:txBody>
      </p:sp>
    </p:spTree>
    <p:extLst>
      <p:ext uri="{BB962C8B-B14F-4D97-AF65-F5344CB8AC3E}">
        <p14:creationId xmlns:p14="http://schemas.microsoft.com/office/powerpoint/2010/main" val="2427458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But making greenwashing hard to do is so important because we need to provide incentives for sustainable behaviour.  If fake claims are easy then there’s no value in them and incentives are lost. Sunlight is the best auditor. Transparency in supply chains builds trust and confidence.</a:t>
            </a:r>
          </a:p>
        </p:txBody>
      </p:sp>
      <p:sp>
        <p:nvSpPr>
          <p:cNvPr id="4" name="Slide Number Placeholder 3"/>
          <p:cNvSpPr>
            <a:spLocks noGrp="1"/>
          </p:cNvSpPr>
          <p:nvPr>
            <p:ph type="sldNum" sz="quarter" idx="5"/>
          </p:nvPr>
        </p:nvSpPr>
        <p:spPr/>
        <p:txBody>
          <a:bodyPr/>
          <a:lstStyle/>
          <a:p>
            <a:fld id="{8F856F99-1514-4F4B-89CD-D1870C008194}" type="slidenum">
              <a:rPr lang="en-US" smtClean="0"/>
              <a:t>3</a:t>
            </a:fld>
            <a:endParaRPr lang="en-US"/>
          </a:p>
        </p:txBody>
      </p:sp>
    </p:spTree>
    <p:extLst>
      <p:ext uri="{BB962C8B-B14F-4D97-AF65-F5344CB8AC3E}">
        <p14:creationId xmlns:p14="http://schemas.microsoft.com/office/powerpoint/2010/main" val="942331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b="1" dirty="0">
                <a:solidFill>
                  <a:schemeClr val="accent1">
                    <a:lumMod val="50000"/>
                  </a:schemeClr>
                </a:solidFill>
                <a:latin typeface="+mn-lt"/>
                <a:ea typeface="+mn-ea"/>
                <a:cs typeface="+mn-cs"/>
              </a:rPr>
              <a:t>Regulations are driving more transparency</a:t>
            </a:r>
            <a:endParaRPr lang="en-US" sz="1200" dirty="0">
              <a:solidFill>
                <a:schemeClr val="accent1">
                  <a:lumMod val="50000"/>
                </a:schemeClr>
              </a:solidFill>
            </a:endParaRPr>
          </a:p>
          <a:p>
            <a:r>
              <a:rPr lang="en-AU" dirty="0"/>
              <a:t>When faced with such clear market failure, regulators will act.  We are seeing mandatory sustainability disclosures all over the world - mostly at corporate level but some at product level. The more you are forced to disclose, the greater the risk that you’ll be caught out.  </a:t>
            </a:r>
          </a:p>
        </p:txBody>
      </p:sp>
      <p:sp>
        <p:nvSpPr>
          <p:cNvPr id="4" name="Slide Number Placeholder 3"/>
          <p:cNvSpPr>
            <a:spLocks noGrp="1"/>
          </p:cNvSpPr>
          <p:nvPr>
            <p:ph type="sldNum" sz="quarter" idx="5"/>
          </p:nvPr>
        </p:nvSpPr>
        <p:spPr/>
        <p:txBody>
          <a:bodyPr/>
          <a:lstStyle/>
          <a:p>
            <a:fld id="{8F856F99-1514-4F4B-89CD-D1870C008194}" type="slidenum">
              <a:rPr lang="en-US" smtClean="0"/>
              <a:t>4</a:t>
            </a:fld>
            <a:endParaRPr lang="en-US"/>
          </a:p>
        </p:txBody>
      </p:sp>
    </p:spTree>
    <p:extLst>
      <p:ext uri="{BB962C8B-B14F-4D97-AF65-F5344CB8AC3E}">
        <p14:creationId xmlns:p14="http://schemas.microsoft.com/office/powerpoint/2010/main" val="1953315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F94E0-583D-BFD5-524E-C375E7924A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D0A1A9-BA7F-BA58-2318-A15BFDD8089C}"/>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3B8A41D-CFE5-E6EA-9CC3-BF2ECD2C6F19}"/>
              </a:ext>
            </a:extLst>
          </p:cNvPr>
          <p:cNvSpPr>
            <a:spLocks noGrp="1"/>
          </p:cNvSpPr>
          <p:nvPr>
            <p:ph type="body" idx="1"/>
          </p:nvPr>
        </p:nvSpPr>
        <p:spPr/>
        <p:txBody>
          <a:bodyPr/>
          <a:lstStyle/>
          <a:p>
            <a:pPr marL="0" indent="0">
              <a:buFont typeface="Arial" panose="020B0604020202020204" pitchFamily="34" charset="0"/>
              <a:buNone/>
            </a:pPr>
            <a:r>
              <a:rPr lang="en-AU" sz="1000" dirty="0"/>
              <a:t>UNTP has analysed the challenges and developed a solution to each to provide a framework for genuine transparency at a global scale that can make a difference.</a:t>
            </a:r>
          </a:p>
          <a:p>
            <a:endParaRPr lang="en-AU" dirty="0"/>
          </a:p>
        </p:txBody>
      </p:sp>
      <p:sp>
        <p:nvSpPr>
          <p:cNvPr id="4" name="Slide Number Placeholder 3">
            <a:extLst>
              <a:ext uri="{FF2B5EF4-FFF2-40B4-BE49-F238E27FC236}">
                <a16:creationId xmlns:a16="http://schemas.microsoft.com/office/drawing/2014/main" id="{AC9FE7A1-5693-D913-621B-797BE4D438DF}"/>
              </a:ext>
            </a:extLst>
          </p:cNvPr>
          <p:cNvSpPr>
            <a:spLocks noGrp="1"/>
          </p:cNvSpPr>
          <p:nvPr>
            <p:ph type="sldNum" sz="quarter" idx="5"/>
          </p:nvPr>
        </p:nvSpPr>
        <p:spPr/>
        <p:txBody>
          <a:bodyPr/>
          <a:lstStyle/>
          <a:p>
            <a:fld id="{89734552-1ECE-3F4E-885C-0196F83BD32B}" type="slidenum">
              <a:rPr lang="en-AU" smtClean="0"/>
              <a:t>5</a:t>
            </a:fld>
            <a:endParaRPr lang="en-AU"/>
          </a:p>
        </p:txBody>
      </p:sp>
    </p:spTree>
    <p:extLst>
      <p:ext uri="{BB962C8B-B14F-4D97-AF65-F5344CB8AC3E}">
        <p14:creationId xmlns:p14="http://schemas.microsoft.com/office/powerpoint/2010/main" val="1506192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AU" sz="1200" b="1" dirty="0">
                <a:solidFill>
                  <a:schemeClr val="accent1">
                    <a:lumMod val="50000"/>
                  </a:schemeClr>
                </a:solidFill>
              </a:rPr>
              <a:t>Some key challenges that UNTP solves.</a:t>
            </a:r>
            <a:endParaRPr lang="en-AU" dirty="0"/>
          </a:p>
          <a:p>
            <a:pPr marL="171450" indent="-171450">
              <a:buFont typeface="Arial" panose="020B0604020202020204" pitchFamily="34" charset="0"/>
              <a:buChar char="•"/>
            </a:pPr>
            <a:r>
              <a:rPr lang="en-AU" dirty="0"/>
              <a:t>Everybody use my platform – banking analogy. </a:t>
            </a:r>
          </a:p>
          <a:p>
            <a:pPr marL="171450" indent="-171450">
              <a:buFont typeface="Arial" panose="020B0604020202020204" pitchFamily="34" charset="0"/>
              <a:buChar char="•"/>
            </a:pPr>
            <a:r>
              <a:rPr lang="en-AU" dirty="0"/>
              <a:t>350+ </a:t>
            </a:r>
            <a:r>
              <a:rPr lang="en-AU" dirty="0" err="1"/>
              <a:t>agri</a:t>
            </a:r>
            <a:r>
              <a:rPr lang="en-AU" dirty="0"/>
              <a:t>-textile standards, 1000’s of regs domestic &amp; export market.</a:t>
            </a:r>
          </a:p>
          <a:p>
            <a:pPr marL="171450" indent="-171450">
              <a:buFont typeface="Arial" panose="020B0604020202020204" pitchFamily="34" charset="0"/>
              <a:buChar char="•"/>
            </a:pPr>
            <a:r>
              <a:rPr lang="en-AU" dirty="0"/>
              <a:t>1 up 1 down ok but deeper risks reluctance</a:t>
            </a:r>
          </a:p>
          <a:p>
            <a:pPr marL="171450" indent="-171450">
              <a:buFont typeface="Arial" panose="020B0604020202020204" pitchFamily="34" charset="0"/>
              <a:buChar char="•"/>
            </a:pPr>
            <a:r>
              <a:rPr lang="en-AU" dirty="0"/>
              <a:t>Benefit must exceed cost.  And benefit must flow through to primary producers to incentivise sustainable behaviour</a:t>
            </a:r>
          </a:p>
          <a:p>
            <a:endParaRPr lang="en-AU" dirty="0"/>
          </a:p>
        </p:txBody>
      </p:sp>
      <p:sp>
        <p:nvSpPr>
          <p:cNvPr id="4" name="Slide Number Placeholder 3"/>
          <p:cNvSpPr>
            <a:spLocks noGrp="1"/>
          </p:cNvSpPr>
          <p:nvPr>
            <p:ph type="sldNum" sz="quarter" idx="5"/>
          </p:nvPr>
        </p:nvSpPr>
        <p:spPr/>
        <p:txBody>
          <a:bodyPr/>
          <a:lstStyle/>
          <a:p>
            <a:fld id="{89734552-1ECE-3F4E-885C-0196F83BD32B}" type="slidenum">
              <a:rPr lang="en-AU" smtClean="0"/>
              <a:t>6</a:t>
            </a:fld>
            <a:endParaRPr lang="en-AU"/>
          </a:p>
        </p:txBody>
      </p:sp>
    </p:spTree>
    <p:extLst>
      <p:ext uri="{BB962C8B-B14F-4D97-AF65-F5344CB8AC3E}">
        <p14:creationId xmlns:p14="http://schemas.microsoft.com/office/powerpoint/2010/main" val="412239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5C542-4CB2-8552-1125-A595E32B84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9A476A-82BB-E239-97FE-42B0354F4A1D}"/>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56C10CA-1312-D566-73A8-10E408C217E5}"/>
              </a:ext>
            </a:extLst>
          </p:cNvPr>
          <p:cNvSpPr>
            <a:spLocks noGrp="1"/>
          </p:cNvSpPr>
          <p:nvPr>
            <p:ph type="body" idx="1"/>
          </p:nvPr>
        </p:nvSpPr>
        <p:spPr/>
        <p:txBody>
          <a:bodyPr/>
          <a:lstStyle/>
          <a:p>
            <a:r>
              <a:rPr lang="en-GB" sz="1200" b="1" dirty="0">
                <a:latin typeface="Arial" panose="020B0604020202020204" pitchFamily="34" charset="0"/>
                <a:cs typeface="Arial" panose="020B0604020202020204" pitchFamily="34" charset="0"/>
              </a:rPr>
              <a:t>By linking verifiable data at global scale.</a:t>
            </a:r>
          </a:p>
          <a:p>
            <a:pPr marL="171450" indent="-171450">
              <a:buFont typeface="Arial" panose="020B0604020202020204" pitchFamily="34" charset="0"/>
              <a:buChar char="•"/>
            </a:pPr>
            <a:r>
              <a:rPr lang="en-AU" sz="1200" dirty="0"/>
              <a:t>But it has to work AT SCALE to have any impact</a:t>
            </a:r>
          </a:p>
          <a:p>
            <a:pPr marL="171450" indent="-171450">
              <a:buFont typeface="Arial" panose="020B0604020202020204" pitchFamily="34" charset="0"/>
              <a:buChar char="•"/>
            </a:pPr>
            <a:r>
              <a:rPr lang="en-AU" sz="1200" dirty="0"/>
              <a:t>UNTP is an interoperability </a:t>
            </a:r>
            <a:r>
              <a:rPr lang="en-AU" sz="1200" b="1" dirty="0"/>
              <a:t>protocol</a:t>
            </a:r>
            <a:r>
              <a:rPr lang="en-AU" sz="1200" dirty="0"/>
              <a:t>, not another </a:t>
            </a:r>
            <a:r>
              <a:rPr lang="en-AU" sz="1200" b="1" dirty="0"/>
              <a:t>platform</a:t>
            </a:r>
            <a:endParaRPr lang="en-AU"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Thousands of platforms, millions of value-chains, billions of transactions </a:t>
            </a:r>
            <a:endParaRPr lang="en-AU" dirty="0"/>
          </a:p>
          <a:p>
            <a:pPr marL="171450" indent="-171450">
              <a:buFont typeface="Arial" panose="020B0604020202020204" pitchFamily="34" charset="0"/>
              <a:buChar char="•"/>
            </a:pPr>
            <a:endParaRPr lang="en-AU" dirty="0"/>
          </a:p>
        </p:txBody>
      </p:sp>
      <p:sp>
        <p:nvSpPr>
          <p:cNvPr id="4" name="Slide Number Placeholder 3">
            <a:extLst>
              <a:ext uri="{FF2B5EF4-FFF2-40B4-BE49-F238E27FC236}">
                <a16:creationId xmlns:a16="http://schemas.microsoft.com/office/drawing/2014/main" id="{A91D4267-4A08-FBDD-8E72-A95ABCE1CDFF}"/>
              </a:ext>
            </a:extLst>
          </p:cNvPr>
          <p:cNvSpPr>
            <a:spLocks noGrp="1"/>
          </p:cNvSpPr>
          <p:nvPr>
            <p:ph type="sldNum" sz="quarter" idx="5"/>
          </p:nvPr>
        </p:nvSpPr>
        <p:spPr/>
        <p:txBody>
          <a:bodyPr/>
          <a:lstStyle/>
          <a:p>
            <a:fld id="{89734552-1ECE-3F4E-885C-0196F83BD32B}" type="slidenum">
              <a:rPr lang="en-AU" smtClean="0"/>
              <a:t>7</a:t>
            </a:fld>
            <a:endParaRPr lang="en-AU"/>
          </a:p>
        </p:txBody>
      </p:sp>
    </p:spTree>
    <p:extLst>
      <p:ext uri="{BB962C8B-B14F-4D97-AF65-F5344CB8AC3E}">
        <p14:creationId xmlns:p14="http://schemas.microsoft.com/office/powerpoint/2010/main" val="1216364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37DBC-A575-AE1C-DE84-FB60326957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D8186B-FD1E-C9B7-AEE0-C71187E815F6}"/>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041CD01E-C4D3-F2E1-AB04-C582514D9BA5}"/>
              </a:ext>
            </a:extLst>
          </p:cNvPr>
          <p:cNvSpPr>
            <a:spLocks noGrp="1"/>
          </p:cNvSpPr>
          <p:nvPr>
            <p:ph type="body" idx="1"/>
          </p:nvPr>
        </p:nvSpPr>
        <p:spPr/>
        <p:txBody>
          <a:bodyPr/>
          <a:lstStyle/>
          <a:p>
            <a:r>
              <a:rPr lang="en-GB" sz="1200" b="1" dirty="0">
                <a:latin typeface="Arial" panose="020B0604020202020204" pitchFamily="34" charset="0"/>
                <a:cs typeface="Arial" panose="020B0604020202020204" pitchFamily="34" charset="0"/>
              </a:rPr>
              <a:t>By linking verifiable data at global scale.</a:t>
            </a:r>
          </a:p>
          <a:p>
            <a:pPr marL="171450" indent="-171450">
              <a:buFont typeface="Arial" panose="020B0604020202020204" pitchFamily="34" charset="0"/>
              <a:buChar char="•"/>
            </a:pPr>
            <a:r>
              <a:rPr lang="en-AU" sz="1200" dirty="0"/>
              <a:t>But it has to work AT SCALE to have any impact</a:t>
            </a:r>
          </a:p>
          <a:p>
            <a:pPr marL="171450" indent="-171450">
              <a:buFont typeface="Arial" panose="020B0604020202020204" pitchFamily="34" charset="0"/>
              <a:buChar char="•"/>
            </a:pPr>
            <a:r>
              <a:rPr lang="en-AU" sz="1200" dirty="0"/>
              <a:t>UNTP is an interoperability </a:t>
            </a:r>
            <a:r>
              <a:rPr lang="en-AU" sz="1200" b="1" dirty="0"/>
              <a:t>protocol</a:t>
            </a:r>
            <a:r>
              <a:rPr lang="en-AU" sz="1200" dirty="0"/>
              <a:t>, not another </a:t>
            </a:r>
            <a:r>
              <a:rPr lang="en-AU" sz="1200" b="1" dirty="0"/>
              <a:t>platform</a:t>
            </a:r>
            <a:endParaRPr lang="en-AU"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dirty="0"/>
              <a:t>Thousands of platforms, millions of value-chains, billions of transactions </a:t>
            </a:r>
            <a:endParaRPr lang="en-AU" dirty="0"/>
          </a:p>
          <a:p>
            <a:pPr marL="171450" indent="-171450">
              <a:buFont typeface="Arial" panose="020B0604020202020204" pitchFamily="34" charset="0"/>
              <a:buChar char="•"/>
            </a:pPr>
            <a:endParaRPr lang="en-AU" dirty="0"/>
          </a:p>
        </p:txBody>
      </p:sp>
      <p:sp>
        <p:nvSpPr>
          <p:cNvPr id="4" name="Slide Number Placeholder 3">
            <a:extLst>
              <a:ext uri="{FF2B5EF4-FFF2-40B4-BE49-F238E27FC236}">
                <a16:creationId xmlns:a16="http://schemas.microsoft.com/office/drawing/2014/main" id="{A10FEF0E-3A5D-8831-D82F-387FD9F31D31}"/>
              </a:ext>
            </a:extLst>
          </p:cNvPr>
          <p:cNvSpPr>
            <a:spLocks noGrp="1"/>
          </p:cNvSpPr>
          <p:nvPr>
            <p:ph type="sldNum" sz="quarter" idx="5"/>
          </p:nvPr>
        </p:nvSpPr>
        <p:spPr/>
        <p:txBody>
          <a:bodyPr/>
          <a:lstStyle/>
          <a:p>
            <a:fld id="{89734552-1ECE-3F4E-885C-0196F83BD32B}" type="slidenum">
              <a:rPr lang="en-AU" smtClean="0"/>
              <a:t>8</a:t>
            </a:fld>
            <a:endParaRPr lang="en-AU"/>
          </a:p>
        </p:txBody>
      </p:sp>
    </p:spTree>
    <p:extLst>
      <p:ext uri="{BB962C8B-B14F-4D97-AF65-F5344CB8AC3E}">
        <p14:creationId xmlns:p14="http://schemas.microsoft.com/office/powerpoint/2010/main" val="774919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2C458-C007-772B-8916-C8980720A4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37BC47-C81A-32F9-4132-899A7CCA1F70}"/>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CCAA6CC-F0D6-5331-E439-BDE106C2F2AB}"/>
              </a:ext>
            </a:extLst>
          </p:cNvPr>
          <p:cNvSpPr>
            <a:spLocks noGrp="1"/>
          </p:cNvSpPr>
          <p:nvPr>
            <p:ph type="body" idx="1"/>
          </p:nvPr>
        </p:nvSpPr>
        <p:spPr/>
        <p:txBody>
          <a:bodyPr/>
          <a:lstStyle/>
          <a:p>
            <a:pPr marL="171450" indent="-171450">
              <a:buFont typeface="Arial" panose="020B0604020202020204" pitchFamily="34" charset="0"/>
              <a:buChar char="•"/>
            </a:pPr>
            <a:r>
              <a:rPr lang="en-AU" sz="1000" dirty="0"/>
              <a:t>Climate change, biodiversity, water consumption, modern slavery</a:t>
            </a:r>
          </a:p>
          <a:p>
            <a:pPr marL="171450" indent="-171450">
              <a:buFont typeface="Arial" panose="020B0604020202020204" pitchFamily="34" charset="0"/>
              <a:buChar char="•"/>
            </a:pPr>
            <a:r>
              <a:rPr lang="en-AU" sz="1000" dirty="0"/>
              <a:t>Carbon tariffs, due diligence directive, etc – 16 regs just in EU plus US IRA</a:t>
            </a:r>
          </a:p>
          <a:p>
            <a:pPr marL="171450" indent="-171450">
              <a:buFont typeface="Arial" panose="020B0604020202020204" pitchFamily="34" charset="0"/>
              <a:buChar char="•"/>
            </a:pPr>
            <a:r>
              <a:rPr lang="en-AU" sz="1000" dirty="0"/>
              <a:t>80 Euro/ton tariff , market access, access to capital, consumer price uplift</a:t>
            </a:r>
          </a:p>
          <a:p>
            <a:pPr marL="171450" indent="-171450">
              <a:buFont typeface="Arial" panose="020B0604020202020204" pitchFamily="34" charset="0"/>
              <a:buChar char="•"/>
            </a:pPr>
            <a:r>
              <a:rPr lang="en-AU" sz="1000" dirty="0"/>
              <a:t>60% of claims have no evidence and 40% are false or misleading – will get worse.</a:t>
            </a:r>
          </a:p>
          <a:p>
            <a:pPr marL="171450" indent="-171450">
              <a:buFont typeface="Arial" panose="020B0604020202020204" pitchFamily="34" charset="0"/>
              <a:buChar char="•"/>
            </a:pPr>
            <a:r>
              <a:rPr lang="en-AU" sz="1000" dirty="0"/>
              <a:t>Sunlight is the best auditor – transparency – fair for legitimate traders, un-sustainable behaviour nowhere to hide</a:t>
            </a:r>
          </a:p>
          <a:p>
            <a:endParaRPr lang="en-AU" dirty="0"/>
          </a:p>
        </p:txBody>
      </p:sp>
      <p:sp>
        <p:nvSpPr>
          <p:cNvPr id="4" name="Slide Number Placeholder 3">
            <a:extLst>
              <a:ext uri="{FF2B5EF4-FFF2-40B4-BE49-F238E27FC236}">
                <a16:creationId xmlns:a16="http://schemas.microsoft.com/office/drawing/2014/main" id="{0A9AB6D5-6FE6-ED2F-1A44-AD4502282446}"/>
              </a:ext>
            </a:extLst>
          </p:cNvPr>
          <p:cNvSpPr>
            <a:spLocks noGrp="1"/>
          </p:cNvSpPr>
          <p:nvPr>
            <p:ph type="sldNum" sz="quarter" idx="5"/>
          </p:nvPr>
        </p:nvSpPr>
        <p:spPr/>
        <p:txBody>
          <a:bodyPr/>
          <a:lstStyle/>
          <a:p>
            <a:fld id="{89734552-1ECE-3F4E-885C-0196F83BD32B}" type="slidenum">
              <a:rPr lang="en-AU" smtClean="0"/>
              <a:t>9</a:t>
            </a:fld>
            <a:endParaRPr lang="en-AU"/>
          </a:p>
        </p:txBody>
      </p:sp>
    </p:spTree>
    <p:extLst>
      <p:ext uri="{BB962C8B-B14F-4D97-AF65-F5344CB8AC3E}">
        <p14:creationId xmlns:p14="http://schemas.microsoft.com/office/powerpoint/2010/main" val="38789880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6DBF160B-3A44-4C3B-BCEA-BD19AB6803E9}" type="datetime1">
              <a:rPr lang="en-US" smtClean="0"/>
              <a:t>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t>‹#›</a:t>
            </a:fld>
            <a:endParaRPr lang="en-US"/>
          </a:p>
        </p:txBody>
      </p:sp>
      <p:grpSp>
        <p:nvGrpSpPr>
          <p:cNvPr id="7" name="Group 6">
            <a:extLst>
              <a:ext uri="{FF2B5EF4-FFF2-40B4-BE49-F238E27FC236}">
                <a16:creationId xmlns:a16="http://schemas.microsoft.com/office/drawing/2014/main" id="{5BA4A9B5-7A37-EB74-653F-000671432CFE}"/>
              </a:ext>
            </a:extLst>
          </p:cNvPr>
          <p:cNvGrpSpPr/>
          <p:nvPr userDrawn="1"/>
        </p:nvGrpSpPr>
        <p:grpSpPr>
          <a:xfrm>
            <a:off x="7841743" y="193893"/>
            <a:ext cx="4110378" cy="6665283"/>
            <a:chOff x="6371416" y="193892"/>
            <a:chExt cx="3339682" cy="6665283"/>
          </a:xfrm>
        </p:grpSpPr>
        <p:pic>
          <p:nvPicPr>
            <p:cNvPr id="8" name="Picture 7">
              <a:extLst>
                <a:ext uri="{FF2B5EF4-FFF2-40B4-BE49-F238E27FC236}">
                  <a16:creationId xmlns:a16="http://schemas.microsoft.com/office/drawing/2014/main" id="{47468F0F-755F-76A9-F7CF-B730EAC5DC61}"/>
                </a:ext>
              </a:extLst>
            </p:cNvPr>
            <p:cNvPicPr>
              <a:picLocks noChangeAspect="1" noChangeArrowheads="1"/>
            </p:cNvPicPr>
            <p:nvPr/>
          </p:nvPicPr>
          <p:blipFill>
            <a:blip r:embed="rId2" cstate="print">
              <a:extLst>
                <a:ext uri="{28A0092B-C50C-407E-A947-70E740481C1C}">
                  <a14:useLocalDpi xmlns:a14="http://schemas.microsoft.com/office/drawing/2010/main"/>
                </a:ext>
              </a:extLst>
            </a:blip>
            <a:stretch>
              <a:fillRect/>
            </a:stretch>
          </p:blipFill>
          <p:spPr bwMode="auto">
            <a:xfrm>
              <a:off x="7259247" y="193892"/>
              <a:ext cx="1564020" cy="3695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B16796D-9429-3C0B-65EB-AA13A0EE84A5}"/>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371416" y="636953"/>
              <a:ext cx="3339682" cy="6222222"/>
            </a:xfrm>
            <a:prstGeom prst="rect">
              <a:avLst/>
            </a:prstGeom>
          </p:spPr>
        </p:pic>
      </p:grpSp>
      <p:sp>
        <p:nvSpPr>
          <p:cNvPr id="10" name="Rectangle 9">
            <a:extLst>
              <a:ext uri="{FF2B5EF4-FFF2-40B4-BE49-F238E27FC236}">
                <a16:creationId xmlns:a16="http://schemas.microsoft.com/office/drawing/2014/main" id="{19A46A2A-D903-03FB-8396-8121CD2210D0}"/>
              </a:ext>
            </a:extLst>
          </p:cNvPr>
          <p:cNvSpPr/>
          <p:nvPr userDrawn="1"/>
        </p:nvSpPr>
        <p:spPr>
          <a:xfrm>
            <a:off x="0" y="0"/>
            <a:ext cx="382641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431484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4410292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5088213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61989"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72064" y="1223889"/>
            <a:ext cx="4781737" cy="4953074"/>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38201" y="6356353"/>
            <a:ext cx="2743200" cy="365125"/>
          </a:xfrm>
          <a:prstGeom prst="rect">
            <a:avLst/>
          </a:prstGeom>
        </p:spPr>
        <p:txBody>
          <a:bodyPr/>
          <a:lstStyle/>
          <a:p>
            <a:fld id="{9A38245A-2362-40A2-9432-11E173A2FE35}" type="datetime1">
              <a:rPr lang="en-US" smtClean="0"/>
              <a:t>4/20/25</a:t>
            </a:fld>
            <a:endParaRPr lang="en-US"/>
          </a:p>
        </p:txBody>
      </p:sp>
      <p:sp>
        <p:nvSpPr>
          <p:cNvPr id="6" name="Footer Placeholder 5"/>
          <p:cNvSpPr>
            <a:spLocks noGrp="1"/>
          </p:cNvSpPr>
          <p:nvPr>
            <p:ph type="ftr" sz="quarter" idx="11"/>
          </p:nvPr>
        </p:nvSpPr>
        <p:spPr>
          <a:xfrm>
            <a:off x="4038601" y="6356353"/>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8"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521429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61989" y="1248536"/>
            <a:ext cx="4781737"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5" name="Text Placeholder 4"/>
          <p:cNvSpPr>
            <a:spLocks noGrp="1"/>
          </p:cNvSpPr>
          <p:nvPr>
            <p:ph type="body" sz="quarter" idx="3"/>
          </p:nvPr>
        </p:nvSpPr>
        <p:spPr>
          <a:xfrm>
            <a:off x="6572064" y="1251521"/>
            <a:ext cx="4783326" cy="411956"/>
          </a:xfrm>
          <a:prstGeom prst="rect">
            <a:avLst/>
          </a:prstGeom>
        </p:spPr>
        <p:txBody>
          <a:bodyPr anchor="b">
            <a:normAutofit/>
          </a:bodyPr>
          <a:lstStyle>
            <a:lvl1pPr marL="0" indent="0">
              <a:buNone/>
              <a:defRPr sz="2000" b="1">
                <a:solidFill>
                  <a:srgbClr val="3392E7"/>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Date Placeholder 6"/>
          <p:cNvSpPr>
            <a:spLocks noGrp="1"/>
          </p:cNvSpPr>
          <p:nvPr>
            <p:ph type="dt" sz="half" idx="10"/>
          </p:nvPr>
        </p:nvSpPr>
        <p:spPr>
          <a:xfrm>
            <a:off x="838201" y="6356353"/>
            <a:ext cx="2743200" cy="365125"/>
          </a:xfrm>
          <a:prstGeom prst="rect">
            <a:avLst/>
          </a:prstGeom>
        </p:spPr>
        <p:txBody>
          <a:bodyPr/>
          <a:lstStyle/>
          <a:p>
            <a:fld id="{6FB96879-471E-46C8-A813-F70B84DA637C}" type="datetime1">
              <a:rPr lang="en-US" smtClean="0"/>
              <a:t>4/20/25</a:t>
            </a:fld>
            <a:endParaRPr lang="en-US"/>
          </a:p>
        </p:txBody>
      </p:sp>
      <p:sp>
        <p:nvSpPr>
          <p:cNvPr id="8" name="Footer Placeholder 7"/>
          <p:cNvSpPr>
            <a:spLocks noGrp="1"/>
          </p:cNvSpPr>
          <p:nvPr>
            <p:ph type="ftr" sz="quarter" idx="11"/>
          </p:nvPr>
        </p:nvSpPr>
        <p:spPr>
          <a:xfrm>
            <a:off x="4038601" y="6356353"/>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10"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
        <p:nvSpPr>
          <p:cNvPr id="11" name="Content Placeholder 2"/>
          <p:cNvSpPr>
            <a:spLocks noGrp="1"/>
          </p:cNvSpPr>
          <p:nvPr>
            <p:ph sz="half" idx="13"/>
          </p:nvPr>
        </p:nvSpPr>
        <p:spPr>
          <a:xfrm>
            <a:off x="1461989" y="1842868"/>
            <a:ext cx="4781737"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p:cNvSpPr>
            <a:spLocks noGrp="1"/>
          </p:cNvSpPr>
          <p:nvPr>
            <p:ph sz="half" idx="2"/>
          </p:nvPr>
        </p:nvSpPr>
        <p:spPr>
          <a:xfrm>
            <a:off x="6572064" y="1842868"/>
            <a:ext cx="4781738" cy="4334095"/>
          </a:xfrm>
          <a:prstGeom prst="rect">
            <a:avLst/>
          </a:prstGeo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9435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838201" y="6356353"/>
            <a:ext cx="2743200" cy="365125"/>
          </a:xfrm>
          <a:prstGeom prst="rect">
            <a:avLst/>
          </a:prstGeom>
        </p:spPr>
        <p:txBody>
          <a:bodyPr/>
          <a:lstStyle/>
          <a:p>
            <a:fld id="{81A389D0-0F06-4052-931B-BC5D7EEFC8E9}" type="datetime1">
              <a:rPr lang="en-US" smtClean="0"/>
              <a:t>4/20/25</a:t>
            </a:fld>
            <a:endParaRPr lang="en-US"/>
          </a:p>
        </p:txBody>
      </p:sp>
      <p:sp>
        <p:nvSpPr>
          <p:cNvPr id="4" name="Footer Placeholder 3"/>
          <p:cNvSpPr>
            <a:spLocks noGrp="1"/>
          </p:cNvSpPr>
          <p:nvPr>
            <p:ph type="ftr" sz="quarter" idx="11"/>
          </p:nvPr>
        </p:nvSpPr>
        <p:spPr>
          <a:xfrm>
            <a:off x="4038601" y="6356353"/>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1" y="6356353"/>
            <a:ext cx="2743200" cy="365125"/>
          </a:xfrm>
          <a:prstGeom prst="rect">
            <a:avLst/>
          </a:prstGeom>
        </p:spPr>
        <p:txBody>
          <a:bodyPr/>
          <a:lstStyle/>
          <a:p>
            <a:fld id="{FEB09506-28EA-4C19-A061-02E7C9DE017B}" type="slidenum">
              <a:rPr lang="en-US" smtClean="0"/>
              <a:t>‹#›</a:t>
            </a:fld>
            <a:endParaRPr lang="en-US"/>
          </a:p>
        </p:txBody>
      </p:sp>
      <p:sp>
        <p:nvSpPr>
          <p:cNvPr id="6" name="Title 1"/>
          <p:cNvSpPr>
            <a:spLocks noGrp="1"/>
          </p:cNvSpPr>
          <p:nvPr>
            <p:ph type="title"/>
          </p:nvPr>
        </p:nvSpPr>
        <p:spPr>
          <a:xfrm>
            <a:off x="1461989" y="365128"/>
            <a:ext cx="9891812" cy="704018"/>
          </a:xfrm>
          <a:prstGeom prst="rect">
            <a:avLst/>
          </a:prstGeom>
        </p:spPr>
        <p:txBody>
          <a:bodyPr>
            <a:normAutofit/>
          </a:bodyPr>
          <a:lstStyle>
            <a:lvl1pPr algn="r">
              <a:defRPr sz="3200">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205941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A8505E0-37E7-4BCD-BA8D-3C81CE89C100}" type="datetime1">
              <a:rPr lang="en-US" smtClean="0"/>
              <a:t>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B09506-28EA-4C19-A061-02E7C9DE017B}" type="slidenum">
              <a:rPr lang="en-US" smtClean="0"/>
              <a:pPr/>
              <a:t>‹#›</a:t>
            </a:fld>
            <a:endParaRPr lang="en-US"/>
          </a:p>
        </p:txBody>
      </p:sp>
    </p:spTree>
    <p:extLst>
      <p:ext uri="{BB962C8B-B14F-4D97-AF65-F5344CB8AC3E}">
        <p14:creationId xmlns:p14="http://schemas.microsoft.com/office/powerpoint/2010/main" val="3638121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62340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A38245A-2362-40A2-9432-11E173A2FE35}" type="datetime1">
              <a:rPr lang="en-US" smtClean="0"/>
              <a:t>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46702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498651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1A389D0-0F06-4052-931B-BC5D7EEFC8E9}" type="datetime1">
              <a:rPr lang="en-US" smtClean="0"/>
              <a:t>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249332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CBC4FA-4788-483E-AD3A-36A4714E3E4D}" type="datetime1">
              <a:rPr lang="en-US" smtClean="0"/>
              <a:t>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B09506-28EA-4C19-A061-02E7C9DE017B}" type="slidenum">
              <a:rPr lang="en-US" smtClean="0"/>
              <a:t>‹#›</a:t>
            </a:fld>
            <a:endParaRPr lang="en-US"/>
          </a:p>
        </p:txBody>
      </p:sp>
    </p:spTree>
    <p:extLst>
      <p:ext uri="{BB962C8B-B14F-4D97-AF65-F5344CB8AC3E}">
        <p14:creationId xmlns:p14="http://schemas.microsoft.com/office/powerpoint/2010/main" val="113903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2658153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386578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3920664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76" r:id="rId12"/>
    <p:sldLayoutId id="2147483677" r:id="rId13"/>
    <p:sldLayoutId id="2147483678" r:id="rId1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5.png"/><Relationship Id="rId4" Type="http://schemas.openxmlformats.org/officeDocument/2006/relationships/image" Target="../media/image20.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C6B452-3C77-43A0-1C96-F0885280B91B}"/>
              </a:ext>
            </a:extLst>
          </p:cNvPr>
          <p:cNvSpPr txBox="1"/>
          <p:nvPr/>
        </p:nvSpPr>
        <p:spPr>
          <a:xfrm>
            <a:off x="2106592" y="2598003"/>
            <a:ext cx="6739520" cy="1446550"/>
          </a:xfrm>
          <a:prstGeom prst="rect">
            <a:avLst/>
          </a:prstGeom>
          <a:noFill/>
        </p:spPr>
        <p:txBody>
          <a:bodyPr wrap="square" rtlCol="0">
            <a:spAutoFit/>
          </a:bodyPr>
          <a:lstStyle/>
          <a:p>
            <a:pPr algn="ctr"/>
            <a:r>
              <a:rPr lang="en-AU" sz="4800" dirty="0">
                <a:solidFill>
                  <a:schemeClr val="bg1"/>
                </a:solidFill>
              </a:rPr>
              <a:t>About the UNTP</a:t>
            </a:r>
          </a:p>
          <a:p>
            <a:pPr algn="ctr"/>
            <a:r>
              <a:rPr lang="en-AU" sz="4000" i="1" dirty="0">
                <a:solidFill>
                  <a:schemeClr val="bg1"/>
                </a:solidFill>
              </a:rPr>
              <a:t>Source diagrams</a:t>
            </a:r>
          </a:p>
        </p:txBody>
      </p:sp>
    </p:spTree>
    <p:extLst>
      <p:ext uri="{BB962C8B-B14F-4D97-AF65-F5344CB8AC3E}">
        <p14:creationId xmlns:p14="http://schemas.microsoft.com/office/powerpoint/2010/main" val="2430306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Rounded Rectangle 158">
            <a:extLst>
              <a:ext uri="{FF2B5EF4-FFF2-40B4-BE49-F238E27FC236}">
                <a16:creationId xmlns:a16="http://schemas.microsoft.com/office/drawing/2014/main" id="{01412565-22BA-0394-8CF6-B495F0840D72}"/>
              </a:ext>
            </a:extLst>
          </p:cNvPr>
          <p:cNvSpPr/>
          <p:nvPr/>
        </p:nvSpPr>
        <p:spPr>
          <a:xfrm>
            <a:off x="9368394" y="2220205"/>
            <a:ext cx="2685854" cy="4467516"/>
          </a:xfrm>
          <a:prstGeom prst="roundRect">
            <a:avLst>
              <a:gd name="adj" fmla="val 6573"/>
            </a:avLst>
          </a:prstGeom>
          <a:solidFill>
            <a:schemeClr val="bg1">
              <a:lumMod val="95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106" name="Rounded Rectangle 105">
            <a:extLst>
              <a:ext uri="{FF2B5EF4-FFF2-40B4-BE49-F238E27FC236}">
                <a16:creationId xmlns:a16="http://schemas.microsoft.com/office/drawing/2014/main" id="{E2DB3F44-C62B-07C2-40A8-7C97B1FB62CD}"/>
              </a:ext>
            </a:extLst>
          </p:cNvPr>
          <p:cNvSpPr/>
          <p:nvPr/>
        </p:nvSpPr>
        <p:spPr>
          <a:xfrm>
            <a:off x="2900906" y="2213043"/>
            <a:ext cx="6231034" cy="4467516"/>
          </a:xfrm>
          <a:prstGeom prst="roundRect">
            <a:avLst>
              <a:gd name="adj" fmla="val 3832"/>
            </a:avLst>
          </a:prstGeom>
          <a:solidFill>
            <a:schemeClr val="bg1">
              <a:lumMod val="95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60" name="Rounded Rectangle 59">
            <a:extLst>
              <a:ext uri="{FF2B5EF4-FFF2-40B4-BE49-F238E27FC236}">
                <a16:creationId xmlns:a16="http://schemas.microsoft.com/office/drawing/2014/main" id="{76906F00-C7BC-246B-801A-8D7AE808E452}"/>
              </a:ext>
            </a:extLst>
          </p:cNvPr>
          <p:cNvSpPr/>
          <p:nvPr/>
        </p:nvSpPr>
        <p:spPr>
          <a:xfrm>
            <a:off x="3155650" y="4479183"/>
            <a:ext cx="5755678" cy="1884515"/>
          </a:xfrm>
          <a:prstGeom prst="roundRect">
            <a:avLst>
              <a:gd name="adj" fmla="val 8864"/>
            </a:avLst>
          </a:prstGeom>
          <a:solidFill>
            <a:schemeClr val="bg1">
              <a:lumMod val="85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121" name="Rounded Rectangle 120">
            <a:extLst>
              <a:ext uri="{FF2B5EF4-FFF2-40B4-BE49-F238E27FC236}">
                <a16:creationId xmlns:a16="http://schemas.microsoft.com/office/drawing/2014/main" id="{2FDD91DA-139D-19E9-2A1E-EC476AF29AC9}"/>
              </a:ext>
            </a:extLst>
          </p:cNvPr>
          <p:cNvSpPr/>
          <p:nvPr/>
        </p:nvSpPr>
        <p:spPr>
          <a:xfrm>
            <a:off x="3032377" y="2341292"/>
            <a:ext cx="5868199" cy="1837057"/>
          </a:xfrm>
          <a:prstGeom prst="roundRect">
            <a:avLst>
              <a:gd name="adj" fmla="val 9691"/>
            </a:avLst>
          </a:prstGeom>
          <a:solidFill>
            <a:schemeClr val="accent1">
              <a:lumMod val="20000"/>
              <a:lumOff val="80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122" name="Rounded Rectangle 121">
            <a:extLst>
              <a:ext uri="{FF2B5EF4-FFF2-40B4-BE49-F238E27FC236}">
                <a16:creationId xmlns:a16="http://schemas.microsoft.com/office/drawing/2014/main" id="{6AA51766-0029-36D5-C84D-F0A8F8AC6466}"/>
              </a:ext>
            </a:extLst>
          </p:cNvPr>
          <p:cNvSpPr/>
          <p:nvPr/>
        </p:nvSpPr>
        <p:spPr>
          <a:xfrm>
            <a:off x="3048096" y="4349197"/>
            <a:ext cx="5651860" cy="1925449"/>
          </a:xfrm>
          <a:prstGeom prst="roundRect">
            <a:avLst>
              <a:gd name="adj" fmla="val 8864"/>
            </a:avLst>
          </a:prstGeom>
          <a:solidFill>
            <a:schemeClr val="bg1">
              <a:lumMod val="85000"/>
            </a:schemeClr>
          </a:solidFill>
          <a:ln>
            <a:noFill/>
            <a:prstDash val="dash"/>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endParaRPr lang="en-AU" sz="1200" b="1" dirty="0">
              <a:solidFill>
                <a:schemeClr val="tx1"/>
              </a:solidFill>
            </a:endParaRPr>
          </a:p>
        </p:txBody>
      </p:sp>
      <p:sp>
        <p:nvSpPr>
          <p:cNvPr id="5" name="Rounded Rectangle 4">
            <a:extLst>
              <a:ext uri="{FF2B5EF4-FFF2-40B4-BE49-F238E27FC236}">
                <a16:creationId xmlns:a16="http://schemas.microsoft.com/office/drawing/2014/main" id="{273A1FE2-839E-ACAF-9469-A8C058C14BC5}"/>
              </a:ext>
            </a:extLst>
          </p:cNvPr>
          <p:cNvSpPr/>
          <p:nvPr/>
        </p:nvSpPr>
        <p:spPr>
          <a:xfrm>
            <a:off x="3378174" y="2632605"/>
            <a:ext cx="1858697" cy="63328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UNTP Program WG</a:t>
            </a:r>
          </a:p>
          <a:p>
            <a:pPr algn="ctr"/>
            <a:r>
              <a:rPr lang="en-AU" sz="1100" i="1" dirty="0">
                <a:solidFill>
                  <a:schemeClr val="tx1"/>
                </a:solidFill>
              </a:rPr>
              <a:t>Team lead</a:t>
            </a:r>
          </a:p>
          <a:p>
            <a:pPr algn="ctr"/>
            <a:r>
              <a:rPr lang="en-AU" sz="1100" i="1" dirty="0">
                <a:solidFill>
                  <a:schemeClr val="tx1"/>
                </a:solidFill>
              </a:rPr>
              <a:t>UN expert volunteers</a:t>
            </a:r>
          </a:p>
        </p:txBody>
      </p:sp>
      <p:sp>
        <p:nvSpPr>
          <p:cNvPr id="6" name="Rounded Rectangle 5">
            <a:extLst>
              <a:ext uri="{FF2B5EF4-FFF2-40B4-BE49-F238E27FC236}">
                <a16:creationId xmlns:a16="http://schemas.microsoft.com/office/drawing/2014/main" id="{85D61DE5-4F07-18E7-BD48-B387C626EC5B}"/>
              </a:ext>
            </a:extLst>
          </p:cNvPr>
          <p:cNvSpPr/>
          <p:nvPr/>
        </p:nvSpPr>
        <p:spPr>
          <a:xfrm>
            <a:off x="3366490" y="4600100"/>
            <a:ext cx="1858695" cy="63328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algn="ctr"/>
            <a:r>
              <a:rPr lang="en-AU" sz="1200" b="1" dirty="0">
                <a:solidFill>
                  <a:schemeClr val="tx1"/>
                </a:solidFill>
              </a:rPr>
              <a:t>Community Extension WG</a:t>
            </a:r>
          </a:p>
          <a:p>
            <a:pPr algn="ctr"/>
            <a:r>
              <a:rPr lang="en-AU" sz="1100" i="1" dirty="0">
                <a:solidFill>
                  <a:schemeClr val="tx1"/>
                </a:solidFill>
              </a:rPr>
              <a:t>Team lead</a:t>
            </a:r>
          </a:p>
          <a:p>
            <a:pPr algn="ctr"/>
            <a:r>
              <a:rPr lang="en-AU" sz="1100" i="1" dirty="0">
                <a:solidFill>
                  <a:schemeClr val="tx1"/>
                </a:solidFill>
              </a:rPr>
              <a:t>Industry expert volunteers</a:t>
            </a:r>
          </a:p>
        </p:txBody>
      </p:sp>
      <p:sp>
        <p:nvSpPr>
          <p:cNvPr id="8" name="Rounded Rectangle 7">
            <a:extLst>
              <a:ext uri="{FF2B5EF4-FFF2-40B4-BE49-F238E27FC236}">
                <a16:creationId xmlns:a16="http://schemas.microsoft.com/office/drawing/2014/main" id="{98C4551C-65E9-A544-EDF8-F9F78886F58B}"/>
              </a:ext>
            </a:extLst>
          </p:cNvPr>
          <p:cNvSpPr/>
          <p:nvPr/>
        </p:nvSpPr>
        <p:spPr>
          <a:xfrm>
            <a:off x="3248989" y="1172595"/>
            <a:ext cx="2022494" cy="703850"/>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UN/CEFACT</a:t>
            </a:r>
          </a:p>
          <a:p>
            <a:pPr algn="ctr"/>
            <a:r>
              <a:rPr lang="en-AU" sz="1100" i="1" dirty="0">
                <a:solidFill>
                  <a:schemeClr val="tx1"/>
                </a:solidFill>
              </a:rPr>
              <a:t>Bureau, Secretariat </a:t>
            </a:r>
          </a:p>
          <a:p>
            <a:pPr algn="ctr"/>
            <a:r>
              <a:rPr lang="en-AU" sz="1100" i="1" dirty="0">
                <a:solidFill>
                  <a:schemeClr val="tx1"/>
                </a:solidFill>
              </a:rPr>
              <a:t>Open Development Process</a:t>
            </a:r>
          </a:p>
        </p:txBody>
      </p:sp>
      <p:sp>
        <p:nvSpPr>
          <p:cNvPr id="9" name="Rounded Rectangle 8">
            <a:extLst>
              <a:ext uri="{FF2B5EF4-FFF2-40B4-BE49-F238E27FC236}">
                <a16:creationId xmlns:a16="http://schemas.microsoft.com/office/drawing/2014/main" id="{D4F4A8FA-AAB9-98E0-7D73-A6BB89CE8C2F}"/>
              </a:ext>
            </a:extLst>
          </p:cNvPr>
          <p:cNvSpPr/>
          <p:nvPr/>
        </p:nvSpPr>
        <p:spPr>
          <a:xfrm>
            <a:off x="406028" y="281255"/>
            <a:ext cx="2022495" cy="63328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Partner Organisations</a:t>
            </a:r>
          </a:p>
          <a:p>
            <a:pPr algn="ctr"/>
            <a:r>
              <a:rPr lang="en-AU" sz="1100" i="1" dirty="0">
                <a:solidFill>
                  <a:schemeClr val="tx1"/>
                </a:solidFill>
              </a:rPr>
              <a:t>UN Regional Commissions</a:t>
            </a:r>
          </a:p>
          <a:p>
            <a:pPr algn="ctr"/>
            <a:r>
              <a:rPr lang="en-AU" sz="1100" i="1" dirty="0">
                <a:solidFill>
                  <a:schemeClr val="tx1"/>
                </a:solidFill>
              </a:rPr>
              <a:t>UNEP, ISO, IEC, CEN, etc</a:t>
            </a:r>
          </a:p>
        </p:txBody>
      </p:sp>
      <p:sp>
        <p:nvSpPr>
          <p:cNvPr id="11" name="Rounded Rectangle 10">
            <a:extLst>
              <a:ext uri="{FF2B5EF4-FFF2-40B4-BE49-F238E27FC236}">
                <a16:creationId xmlns:a16="http://schemas.microsoft.com/office/drawing/2014/main" id="{8BF11595-CBA3-B294-17D1-3E9F422D3754}"/>
              </a:ext>
            </a:extLst>
          </p:cNvPr>
          <p:cNvSpPr/>
          <p:nvPr/>
        </p:nvSpPr>
        <p:spPr>
          <a:xfrm>
            <a:off x="227772" y="5085364"/>
            <a:ext cx="1870857" cy="63328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Participating members</a:t>
            </a:r>
          </a:p>
          <a:p>
            <a:pPr algn="ctr"/>
            <a:r>
              <a:rPr lang="en-AU" sz="1100" i="1" dirty="0">
                <a:solidFill>
                  <a:schemeClr val="tx1"/>
                </a:solidFill>
              </a:rPr>
              <a:t>Industry, government, NGOs, etc</a:t>
            </a:r>
          </a:p>
        </p:txBody>
      </p:sp>
      <p:sp>
        <p:nvSpPr>
          <p:cNvPr id="14" name="Rounded Rectangle 13">
            <a:extLst>
              <a:ext uri="{FF2B5EF4-FFF2-40B4-BE49-F238E27FC236}">
                <a16:creationId xmlns:a16="http://schemas.microsoft.com/office/drawing/2014/main" id="{5AA65207-62B7-369E-08C4-F757DCCBB438}"/>
              </a:ext>
            </a:extLst>
          </p:cNvPr>
          <p:cNvSpPr/>
          <p:nvPr/>
        </p:nvSpPr>
        <p:spPr>
          <a:xfrm>
            <a:off x="156567" y="3715912"/>
            <a:ext cx="2022495" cy="778507"/>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Sector-specific community</a:t>
            </a:r>
          </a:p>
          <a:p>
            <a:pPr algn="ctr"/>
            <a:r>
              <a:rPr lang="en-AU" sz="1100" i="1" dirty="0">
                <a:solidFill>
                  <a:schemeClr val="tx1"/>
                </a:solidFill>
              </a:rPr>
              <a:t>AU-Agriculture, Global CRM, Global construction. Led by member associations</a:t>
            </a:r>
          </a:p>
        </p:txBody>
      </p:sp>
      <p:cxnSp>
        <p:nvCxnSpPr>
          <p:cNvPr id="17" name="Straight Arrow Connector 15">
            <a:extLst>
              <a:ext uri="{FF2B5EF4-FFF2-40B4-BE49-F238E27FC236}">
                <a16:creationId xmlns:a16="http://schemas.microsoft.com/office/drawing/2014/main" id="{C87A7579-3D79-DEC8-2DFC-41D2C9D6F89A}"/>
              </a:ext>
            </a:extLst>
          </p:cNvPr>
          <p:cNvCxnSpPr>
            <a:cxnSpLocks/>
          </p:cNvCxnSpPr>
          <p:nvPr/>
        </p:nvCxnSpPr>
        <p:spPr>
          <a:xfrm>
            <a:off x="3976706" y="1865064"/>
            <a:ext cx="0" cy="77510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15">
            <a:extLst>
              <a:ext uri="{FF2B5EF4-FFF2-40B4-BE49-F238E27FC236}">
                <a16:creationId xmlns:a16="http://schemas.microsoft.com/office/drawing/2014/main" id="{9106C0EF-8773-91D9-0862-2CA0F539F386}"/>
              </a:ext>
            </a:extLst>
          </p:cNvPr>
          <p:cNvCxnSpPr>
            <a:cxnSpLocks/>
          </p:cNvCxnSpPr>
          <p:nvPr/>
        </p:nvCxnSpPr>
        <p:spPr>
          <a:xfrm flipH="1">
            <a:off x="3962603" y="3274052"/>
            <a:ext cx="5234" cy="135547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15">
            <a:extLst>
              <a:ext uri="{FF2B5EF4-FFF2-40B4-BE49-F238E27FC236}">
                <a16:creationId xmlns:a16="http://schemas.microsoft.com/office/drawing/2014/main" id="{6DAC5DA9-B751-B8B2-E49E-1EA589FED6AF}"/>
              </a:ext>
            </a:extLst>
          </p:cNvPr>
          <p:cNvCxnSpPr>
            <a:cxnSpLocks/>
          </p:cNvCxnSpPr>
          <p:nvPr/>
        </p:nvCxnSpPr>
        <p:spPr>
          <a:xfrm>
            <a:off x="2179062" y="4103400"/>
            <a:ext cx="1209311" cy="650698"/>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15">
            <a:extLst>
              <a:ext uri="{FF2B5EF4-FFF2-40B4-BE49-F238E27FC236}">
                <a16:creationId xmlns:a16="http://schemas.microsoft.com/office/drawing/2014/main" id="{3217772F-FE6A-C16E-EB47-C36C28166C04}"/>
              </a:ext>
            </a:extLst>
          </p:cNvPr>
          <p:cNvCxnSpPr>
            <a:cxnSpLocks/>
            <a:stCxn id="14" idx="2"/>
            <a:endCxn id="11" idx="0"/>
          </p:cNvCxnSpPr>
          <p:nvPr/>
        </p:nvCxnSpPr>
        <p:spPr>
          <a:xfrm flipH="1">
            <a:off x="1163201" y="4494419"/>
            <a:ext cx="4614" cy="59094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9" name="Rounded Rectangle 48">
            <a:extLst>
              <a:ext uri="{FF2B5EF4-FFF2-40B4-BE49-F238E27FC236}">
                <a16:creationId xmlns:a16="http://schemas.microsoft.com/office/drawing/2014/main" id="{69687BA6-C389-5AB3-8186-371720577F13}"/>
              </a:ext>
            </a:extLst>
          </p:cNvPr>
          <p:cNvSpPr/>
          <p:nvPr/>
        </p:nvSpPr>
        <p:spPr>
          <a:xfrm>
            <a:off x="4884262" y="5338753"/>
            <a:ext cx="1858696" cy="633285"/>
          </a:xfrm>
          <a:prstGeom prst="round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t>Extension Specification</a:t>
            </a:r>
          </a:p>
          <a:p>
            <a:pPr algn="ctr"/>
            <a:r>
              <a:rPr lang="en-AU" sz="1100" i="1" dirty="0"/>
              <a:t>Sector specific vocabularies, schema, identifiers, rules.</a:t>
            </a:r>
          </a:p>
        </p:txBody>
      </p:sp>
      <p:cxnSp>
        <p:nvCxnSpPr>
          <p:cNvPr id="65" name="Straight Arrow Connector 15">
            <a:extLst>
              <a:ext uri="{FF2B5EF4-FFF2-40B4-BE49-F238E27FC236}">
                <a16:creationId xmlns:a16="http://schemas.microsoft.com/office/drawing/2014/main" id="{7F50D54D-67B9-3C16-F48B-BC3345A40A3F}"/>
              </a:ext>
            </a:extLst>
          </p:cNvPr>
          <p:cNvCxnSpPr>
            <a:cxnSpLocks/>
          </p:cNvCxnSpPr>
          <p:nvPr/>
        </p:nvCxnSpPr>
        <p:spPr>
          <a:xfrm>
            <a:off x="5265153" y="4985481"/>
            <a:ext cx="861515" cy="348769"/>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2" name="Rounded Rectangle 71">
            <a:extLst>
              <a:ext uri="{FF2B5EF4-FFF2-40B4-BE49-F238E27FC236}">
                <a16:creationId xmlns:a16="http://schemas.microsoft.com/office/drawing/2014/main" id="{2860DF06-41ED-CB1B-AC67-7A3BE69010DA}"/>
              </a:ext>
            </a:extLst>
          </p:cNvPr>
          <p:cNvSpPr/>
          <p:nvPr/>
        </p:nvSpPr>
        <p:spPr>
          <a:xfrm>
            <a:off x="4944678" y="3487185"/>
            <a:ext cx="1858696" cy="594775"/>
          </a:xfrm>
          <a:prstGeom prst="round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t>UNTP Specifications</a:t>
            </a:r>
          </a:p>
          <a:p>
            <a:pPr algn="ctr"/>
            <a:r>
              <a:rPr lang="en-AU" sz="1100" dirty="0"/>
              <a:t>DPP, DCC, DFR, DTE, IDR, DIA, DAC, VCP, SVC</a:t>
            </a:r>
          </a:p>
        </p:txBody>
      </p:sp>
      <p:cxnSp>
        <p:nvCxnSpPr>
          <p:cNvPr id="73" name="Straight Arrow Connector 15">
            <a:extLst>
              <a:ext uri="{FF2B5EF4-FFF2-40B4-BE49-F238E27FC236}">
                <a16:creationId xmlns:a16="http://schemas.microsoft.com/office/drawing/2014/main" id="{7F68D46E-CE1F-4134-1609-04A990C67692}"/>
              </a:ext>
            </a:extLst>
          </p:cNvPr>
          <p:cNvCxnSpPr>
            <a:cxnSpLocks/>
          </p:cNvCxnSpPr>
          <p:nvPr/>
        </p:nvCxnSpPr>
        <p:spPr>
          <a:xfrm>
            <a:off x="2441044" y="597898"/>
            <a:ext cx="1251085" cy="574697"/>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9" name="Straight Arrow Connector 15">
            <a:extLst>
              <a:ext uri="{FF2B5EF4-FFF2-40B4-BE49-F238E27FC236}">
                <a16:creationId xmlns:a16="http://schemas.microsoft.com/office/drawing/2014/main" id="{BC9102A8-C749-DE96-3EC6-68F6032EB84D}"/>
              </a:ext>
            </a:extLst>
          </p:cNvPr>
          <p:cNvCxnSpPr>
            <a:cxnSpLocks/>
          </p:cNvCxnSpPr>
          <p:nvPr/>
        </p:nvCxnSpPr>
        <p:spPr>
          <a:xfrm>
            <a:off x="5258748" y="3088132"/>
            <a:ext cx="848052" cy="41063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0326C643-F567-FF91-3D1F-178B4A746D98}"/>
              </a:ext>
            </a:extLst>
          </p:cNvPr>
          <p:cNvSpPr txBox="1"/>
          <p:nvPr/>
        </p:nvSpPr>
        <p:spPr>
          <a:xfrm>
            <a:off x="2073178" y="5227455"/>
            <a:ext cx="909737" cy="357262"/>
          </a:xfrm>
          <a:prstGeom prst="rect">
            <a:avLst/>
          </a:prstGeom>
          <a:noFill/>
        </p:spPr>
        <p:txBody>
          <a:bodyPr wrap="square" rtlCol="0">
            <a:spAutoFit/>
          </a:bodyPr>
          <a:lstStyle/>
          <a:p>
            <a:r>
              <a:rPr lang="en-AU" sz="1100" dirty="0"/>
              <a:t>Voting member of</a:t>
            </a:r>
          </a:p>
        </p:txBody>
      </p:sp>
      <p:sp>
        <p:nvSpPr>
          <p:cNvPr id="93" name="TextBox 92">
            <a:extLst>
              <a:ext uri="{FF2B5EF4-FFF2-40B4-BE49-F238E27FC236}">
                <a16:creationId xmlns:a16="http://schemas.microsoft.com/office/drawing/2014/main" id="{4DF5CF27-1283-850E-31F7-C24702B9AD7B}"/>
              </a:ext>
            </a:extLst>
          </p:cNvPr>
          <p:cNvSpPr txBox="1"/>
          <p:nvPr/>
        </p:nvSpPr>
        <p:spPr>
          <a:xfrm>
            <a:off x="2496427" y="344362"/>
            <a:ext cx="1071900" cy="216909"/>
          </a:xfrm>
          <a:prstGeom prst="rect">
            <a:avLst/>
          </a:prstGeom>
          <a:noFill/>
        </p:spPr>
        <p:txBody>
          <a:bodyPr wrap="none" rtlCol="0">
            <a:spAutoFit/>
          </a:bodyPr>
          <a:lstStyle/>
          <a:p>
            <a:r>
              <a:rPr lang="en-AU" sz="1100" dirty="0" err="1"/>
              <a:t>Liason</a:t>
            </a:r>
            <a:r>
              <a:rPr lang="en-AU" sz="1100" dirty="0"/>
              <a:t> member of</a:t>
            </a:r>
          </a:p>
        </p:txBody>
      </p:sp>
      <p:sp>
        <p:nvSpPr>
          <p:cNvPr id="94" name="TextBox 93">
            <a:extLst>
              <a:ext uri="{FF2B5EF4-FFF2-40B4-BE49-F238E27FC236}">
                <a16:creationId xmlns:a16="http://schemas.microsoft.com/office/drawing/2014/main" id="{CEFC8F2E-40F2-F4C7-8933-31139392F715}"/>
              </a:ext>
            </a:extLst>
          </p:cNvPr>
          <p:cNvSpPr txBox="1"/>
          <p:nvPr/>
        </p:nvSpPr>
        <p:spPr>
          <a:xfrm>
            <a:off x="3009517" y="1932310"/>
            <a:ext cx="952681" cy="430887"/>
          </a:xfrm>
          <a:prstGeom prst="rect">
            <a:avLst/>
          </a:prstGeom>
          <a:noFill/>
        </p:spPr>
        <p:txBody>
          <a:bodyPr wrap="square" rtlCol="0">
            <a:spAutoFit/>
          </a:bodyPr>
          <a:lstStyle/>
          <a:p>
            <a:pPr algn="r"/>
            <a:r>
              <a:rPr lang="en-AU" sz="1100" dirty="0"/>
              <a:t>Governs processes of </a:t>
            </a:r>
          </a:p>
        </p:txBody>
      </p:sp>
      <p:sp>
        <p:nvSpPr>
          <p:cNvPr id="95" name="TextBox 94">
            <a:extLst>
              <a:ext uri="{FF2B5EF4-FFF2-40B4-BE49-F238E27FC236}">
                <a16:creationId xmlns:a16="http://schemas.microsoft.com/office/drawing/2014/main" id="{2139782D-02CD-B669-EB26-5D04EDEED032}"/>
              </a:ext>
            </a:extLst>
          </p:cNvPr>
          <p:cNvSpPr txBox="1"/>
          <p:nvPr/>
        </p:nvSpPr>
        <p:spPr>
          <a:xfrm>
            <a:off x="5095850" y="3062073"/>
            <a:ext cx="978617" cy="430887"/>
          </a:xfrm>
          <a:prstGeom prst="rect">
            <a:avLst/>
          </a:prstGeom>
          <a:noFill/>
        </p:spPr>
        <p:txBody>
          <a:bodyPr wrap="square" rtlCol="0">
            <a:spAutoFit/>
          </a:bodyPr>
          <a:lstStyle/>
          <a:p>
            <a:pPr algn="r"/>
            <a:r>
              <a:rPr lang="en-AU" sz="1100" dirty="0"/>
              <a:t>Approves release of</a:t>
            </a:r>
          </a:p>
        </p:txBody>
      </p:sp>
      <p:sp>
        <p:nvSpPr>
          <p:cNvPr id="98" name="TextBox 97">
            <a:extLst>
              <a:ext uri="{FF2B5EF4-FFF2-40B4-BE49-F238E27FC236}">
                <a16:creationId xmlns:a16="http://schemas.microsoft.com/office/drawing/2014/main" id="{F595926B-4A52-9BD8-1F53-2F9A035216A5}"/>
              </a:ext>
            </a:extLst>
          </p:cNvPr>
          <p:cNvSpPr txBox="1"/>
          <p:nvPr/>
        </p:nvSpPr>
        <p:spPr>
          <a:xfrm>
            <a:off x="5347693" y="4960603"/>
            <a:ext cx="798303" cy="430887"/>
          </a:xfrm>
          <a:prstGeom prst="rect">
            <a:avLst/>
          </a:prstGeom>
          <a:noFill/>
        </p:spPr>
        <p:txBody>
          <a:bodyPr wrap="square" rtlCol="0">
            <a:spAutoFit/>
          </a:bodyPr>
          <a:lstStyle/>
          <a:p>
            <a:pPr algn="r"/>
            <a:r>
              <a:rPr lang="en-AU" sz="1100" dirty="0"/>
              <a:t>Approves release of</a:t>
            </a:r>
          </a:p>
        </p:txBody>
      </p:sp>
      <p:sp>
        <p:nvSpPr>
          <p:cNvPr id="104" name="TextBox 103">
            <a:extLst>
              <a:ext uri="{FF2B5EF4-FFF2-40B4-BE49-F238E27FC236}">
                <a16:creationId xmlns:a16="http://schemas.microsoft.com/office/drawing/2014/main" id="{7C8BE100-BEEF-6B7A-D840-C468E789632A}"/>
              </a:ext>
            </a:extLst>
          </p:cNvPr>
          <p:cNvSpPr txBox="1"/>
          <p:nvPr/>
        </p:nvSpPr>
        <p:spPr>
          <a:xfrm>
            <a:off x="255850" y="4600100"/>
            <a:ext cx="972066" cy="216909"/>
          </a:xfrm>
          <a:prstGeom prst="rect">
            <a:avLst/>
          </a:prstGeom>
          <a:noFill/>
        </p:spPr>
        <p:txBody>
          <a:bodyPr wrap="square" rtlCol="0">
            <a:spAutoFit/>
          </a:bodyPr>
          <a:lstStyle/>
          <a:p>
            <a:r>
              <a:rPr lang="en-AU" sz="1100" dirty="0"/>
              <a:t>Has members</a:t>
            </a:r>
          </a:p>
        </p:txBody>
      </p:sp>
      <p:cxnSp>
        <p:nvCxnSpPr>
          <p:cNvPr id="116" name="Straight Arrow Connector 15">
            <a:extLst>
              <a:ext uri="{FF2B5EF4-FFF2-40B4-BE49-F238E27FC236}">
                <a16:creationId xmlns:a16="http://schemas.microsoft.com/office/drawing/2014/main" id="{B1D042F2-64D5-FB26-5D57-4BF20ABA7533}"/>
              </a:ext>
            </a:extLst>
          </p:cNvPr>
          <p:cNvCxnSpPr>
            <a:cxnSpLocks/>
          </p:cNvCxnSpPr>
          <p:nvPr/>
        </p:nvCxnSpPr>
        <p:spPr>
          <a:xfrm flipV="1">
            <a:off x="2104896" y="4994231"/>
            <a:ext cx="1261589" cy="442398"/>
          </a:xfrm>
          <a:prstGeom prst="bentConnector3">
            <a:avLst>
              <a:gd name="adj1" fmla="val 52973"/>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9" name="TextBox 128">
            <a:extLst>
              <a:ext uri="{FF2B5EF4-FFF2-40B4-BE49-F238E27FC236}">
                <a16:creationId xmlns:a16="http://schemas.microsoft.com/office/drawing/2014/main" id="{43B23509-5375-5D6F-054A-430AF4D7858F}"/>
              </a:ext>
            </a:extLst>
          </p:cNvPr>
          <p:cNvSpPr txBox="1"/>
          <p:nvPr/>
        </p:nvSpPr>
        <p:spPr>
          <a:xfrm>
            <a:off x="3019016" y="3620719"/>
            <a:ext cx="936187" cy="398525"/>
          </a:xfrm>
          <a:prstGeom prst="rect">
            <a:avLst/>
          </a:prstGeom>
          <a:noFill/>
        </p:spPr>
        <p:txBody>
          <a:bodyPr wrap="square" rtlCol="0">
            <a:spAutoFit/>
          </a:bodyPr>
          <a:lstStyle/>
          <a:p>
            <a:pPr algn="r"/>
            <a:r>
              <a:rPr lang="en-AU" sz="1100" dirty="0"/>
              <a:t>Verifies and registers</a:t>
            </a:r>
          </a:p>
        </p:txBody>
      </p:sp>
      <p:cxnSp>
        <p:nvCxnSpPr>
          <p:cNvPr id="130" name="Straight Arrow Connector 15">
            <a:extLst>
              <a:ext uri="{FF2B5EF4-FFF2-40B4-BE49-F238E27FC236}">
                <a16:creationId xmlns:a16="http://schemas.microsoft.com/office/drawing/2014/main" id="{500F12CB-EFE9-E51E-D6DF-FA292F376B64}"/>
              </a:ext>
            </a:extLst>
          </p:cNvPr>
          <p:cNvCxnSpPr>
            <a:cxnSpLocks/>
          </p:cNvCxnSpPr>
          <p:nvPr/>
        </p:nvCxnSpPr>
        <p:spPr>
          <a:xfrm flipV="1">
            <a:off x="875763" y="2257136"/>
            <a:ext cx="0" cy="145877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0932F50B-6909-13ED-8F8F-1AADDDC6860E}"/>
              </a:ext>
            </a:extLst>
          </p:cNvPr>
          <p:cNvSpPr txBox="1"/>
          <p:nvPr/>
        </p:nvSpPr>
        <p:spPr>
          <a:xfrm>
            <a:off x="867180" y="3111215"/>
            <a:ext cx="953109" cy="430887"/>
          </a:xfrm>
          <a:prstGeom prst="rect">
            <a:avLst/>
          </a:prstGeom>
          <a:noFill/>
        </p:spPr>
        <p:txBody>
          <a:bodyPr wrap="square" rtlCol="0">
            <a:spAutoFit/>
          </a:bodyPr>
          <a:lstStyle/>
          <a:p>
            <a:r>
              <a:rPr lang="en-AU" sz="1100" dirty="0"/>
              <a:t>Voting member of</a:t>
            </a:r>
          </a:p>
        </p:txBody>
      </p:sp>
      <p:sp>
        <p:nvSpPr>
          <p:cNvPr id="132" name="TextBox 131">
            <a:extLst>
              <a:ext uri="{FF2B5EF4-FFF2-40B4-BE49-F238E27FC236}">
                <a16:creationId xmlns:a16="http://schemas.microsoft.com/office/drawing/2014/main" id="{80CC0F5E-042A-54E5-2D47-07C6C817078D}"/>
              </a:ext>
            </a:extLst>
          </p:cNvPr>
          <p:cNvSpPr txBox="1"/>
          <p:nvPr/>
        </p:nvSpPr>
        <p:spPr>
          <a:xfrm>
            <a:off x="5445870" y="2342891"/>
            <a:ext cx="3357145" cy="307777"/>
          </a:xfrm>
          <a:prstGeom prst="rect">
            <a:avLst/>
          </a:prstGeom>
          <a:noFill/>
        </p:spPr>
        <p:txBody>
          <a:bodyPr wrap="square" rtlCol="0">
            <a:spAutoFit/>
          </a:bodyPr>
          <a:lstStyle/>
          <a:p>
            <a:pPr algn="r"/>
            <a:r>
              <a:rPr lang="en-AU" sz="1400" b="1" dirty="0"/>
              <a:t>UNTP Core, UN Governed, foundational</a:t>
            </a:r>
          </a:p>
        </p:txBody>
      </p:sp>
      <p:sp>
        <p:nvSpPr>
          <p:cNvPr id="133" name="TextBox 132">
            <a:extLst>
              <a:ext uri="{FF2B5EF4-FFF2-40B4-BE49-F238E27FC236}">
                <a16:creationId xmlns:a16="http://schemas.microsoft.com/office/drawing/2014/main" id="{EF083B5B-D328-4B0F-7B44-55C0CEE3A160}"/>
              </a:ext>
            </a:extLst>
          </p:cNvPr>
          <p:cNvSpPr txBox="1"/>
          <p:nvPr/>
        </p:nvSpPr>
        <p:spPr>
          <a:xfrm>
            <a:off x="4182625" y="5976865"/>
            <a:ext cx="4453227" cy="307777"/>
          </a:xfrm>
          <a:prstGeom prst="rect">
            <a:avLst/>
          </a:prstGeom>
          <a:noFill/>
        </p:spPr>
        <p:txBody>
          <a:bodyPr wrap="square" rtlCol="0">
            <a:spAutoFit/>
          </a:bodyPr>
          <a:lstStyle/>
          <a:p>
            <a:pPr algn="r"/>
            <a:r>
              <a:rPr lang="en-AU" sz="1400" b="1" dirty="0"/>
              <a:t>Industry extensions, Community governed, responsive</a:t>
            </a:r>
          </a:p>
        </p:txBody>
      </p:sp>
      <p:sp>
        <p:nvSpPr>
          <p:cNvPr id="25" name="TextBox 24">
            <a:extLst>
              <a:ext uri="{FF2B5EF4-FFF2-40B4-BE49-F238E27FC236}">
                <a16:creationId xmlns:a16="http://schemas.microsoft.com/office/drawing/2014/main" id="{F32FD8AE-9DDC-F7D5-28C9-EADD301DA32E}"/>
              </a:ext>
            </a:extLst>
          </p:cNvPr>
          <p:cNvSpPr txBox="1"/>
          <p:nvPr/>
        </p:nvSpPr>
        <p:spPr>
          <a:xfrm>
            <a:off x="2155188" y="3891597"/>
            <a:ext cx="745718" cy="261610"/>
          </a:xfrm>
          <a:prstGeom prst="rect">
            <a:avLst/>
          </a:prstGeom>
          <a:noFill/>
        </p:spPr>
        <p:txBody>
          <a:bodyPr wrap="square" rtlCol="0">
            <a:spAutoFit/>
          </a:bodyPr>
          <a:lstStyle/>
          <a:p>
            <a:r>
              <a:rPr lang="en-AU" sz="1100" dirty="0"/>
              <a:t>Governs</a:t>
            </a:r>
          </a:p>
        </p:txBody>
      </p:sp>
      <p:cxnSp>
        <p:nvCxnSpPr>
          <p:cNvPr id="52" name="Straight Arrow Connector 15">
            <a:extLst>
              <a:ext uri="{FF2B5EF4-FFF2-40B4-BE49-F238E27FC236}">
                <a16:creationId xmlns:a16="http://schemas.microsoft.com/office/drawing/2014/main" id="{8B2631FF-4227-7B2D-6632-68C5D6FD9F27}"/>
              </a:ext>
            </a:extLst>
          </p:cNvPr>
          <p:cNvCxnSpPr>
            <a:cxnSpLocks/>
          </p:cNvCxnSpPr>
          <p:nvPr/>
        </p:nvCxnSpPr>
        <p:spPr>
          <a:xfrm flipV="1">
            <a:off x="6418953" y="4081960"/>
            <a:ext cx="0" cy="123648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3F57127E-DC47-EBEB-68A1-3D7F751D2633}"/>
              </a:ext>
            </a:extLst>
          </p:cNvPr>
          <p:cNvSpPr txBox="1"/>
          <p:nvPr/>
        </p:nvSpPr>
        <p:spPr>
          <a:xfrm>
            <a:off x="5012331" y="4326648"/>
            <a:ext cx="1466412" cy="261610"/>
          </a:xfrm>
          <a:prstGeom prst="rect">
            <a:avLst/>
          </a:prstGeom>
          <a:noFill/>
        </p:spPr>
        <p:txBody>
          <a:bodyPr wrap="square" rtlCol="0">
            <a:spAutoFit/>
          </a:bodyPr>
          <a:lstStyle/>
          <a:p>
            <a:pPr algn="r"/>
            <a:r>
              <a:rPr lang="en-AU" sz="1100" dirty="0"/>
              <a:t>Are valid extensions of </a:t>
            </a:r>
          </a:p>
        </p:txBody>
      </p:sp>
      <p:cxnSp>
        <p:nvCxnSpPr>
          <p:cNvPr id="71" name="Straight Arrow Connector 15">
            <a:extLst>
              <a:ext uri="{FF2B5EF4-FFF2-40B4-BE49-F238E27FC236}">
                <a16:creationId xmlns:a16="http://schemas.microsoft.com/office/drawing/2014/main" id="{697D7330-F8AB-54B4-DCCA-F78858BCC805}"/>
              </a:ext>
            </a:extLst>
          </p:cNvPr>
          <p:cNvCxnSpPr>
            <a:cxnSpLocks/>
          </p:cNvCxnSpPr>
          <p:nvPr/>
        </p:nvCxnSpPr>
        <p:spPr>
          <a:xfrm flipV="1">
            <a:off x="4623043" y="3274052"/>
            <a:ext cx="3657" cy="132604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2BA53C4C-1B4F-77DF-EADC-46C7E29D5805}"/>
              </a:ext>
            </a:extLst>
          </p:cNvPr>
          <p:cNvSpPr txBox="1"/>
          <p:nvPr/>
        </p:nvSpPr>
        <p:spPr>
          <a:xfrm>
            <a:off x="3902021" y="3637684"/>
            <a:ext cx="772259" cy="398525"/>
          </a:xfrm>
          <a:prstGeom prst="rect">
            <a:avLst/>
          </a:prstGeom>
          <a:noFill/>
        </p:spPr>
        <p:txBody>
          <a:bodyPr wrap="square" rtlCol="0">
            <a:spAutoFit/>
          </a:bodyPr>
          <a:lstStyle/>
          <a:p>
            <a:pPr algn="r"/>
            <a:r>
              <a:rPr lang="en-AU" sz="1100" dirty="0"/>
              <a:t>Reports KPIs</a:t>
            </a:r>
          </a:p>
        </p:txBody>
      </p:sp>
      <p:sp>
        <p:nvSpPr>
          <p:cNvPr id="86" name="Rounded Rectangle 85">
            <a:extLst>
              <a:ext uri="{FF2B5EF4-FFF2-40B4-BE49-F238E27FC236}">
                <a16:creationId xmlns:a16="http://schemas.microsoft.com/office/drawing/2014/main" id="{5137E333-DE74-6833-AE6A-3EECE7E4EF31}"/>
              </a:ext>
            </a:extLst>
          </p:cNvPr>
          <p:cNvSpPr/>
          <p:nvPr/>
        </p:nvSpPr>
        <p:spPr>
          <a:xfrm>
            <a:off x="6647396" y="2651858"/>
            <a:ext cx="1799900" cy="773776"/>
          </a:xfrm>
          <a:prstGeom prst="roundRect">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t>UNTP Tools</a:t>
            </a:r>
          </a:p>
          <a:p>
            <a:pPr algn="ctr"/>
            <a:r>
              <a:rPr lang="en-AU" sz="1100" i="1" dirty="0"/>
              <a:t>Guidance, business case, test service, implementation register</a:t>
            </a:r>
          </a:p>
        </p:txBody>
      </p:sp>
      <p:cxnSp>
        <p:nvCxnSpPr>
          <p:cNvPr id="87" name="Straight Arrow Connector 15">
            <a:extLst>
              <a:ext uri="{FF2B5EF4-FFF2-40B4-BE49-F238E27FC236}">
                <a16:creationId xmlns:a16="http://schemas.microsoft.com/office/drawing/2014/main" id="{D90B27CA-6474-EE3C-E4BF-08EAB6FD9A23}"/>
              </a:ext>
            </a:extLst>
          </p:cNvPr>
          <p:cNvCxnSpPr>
            <a:cxnSpLocks/>
          </p:cNvCxnSpPr>
          <p:nvPr/>
        </p:nvCxnSpPr>
        <p:spPr>
          <a:xfrm>
            <a:off x="5225185" y="2898779"/>
            <a:ext cx="1422210" cy="4431"/>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21A3F494-1F07-89D3-B0B6-8439925E1E32}"/>
              </a:ext>
            </a:extLst>
          </p:cNvPr>
          <p:cNvSpPr txBox="1"/>
          <p:nvPr/>
        </p:nvSpPr>
        <p:spPr>
          <a:xfrm>
            <a:off x="5288157" y="2688979"/>
            <a:ext cx="978617" cy="241961"/>
          </a:xfrm>
          <a:prstGeom prst="rect">
            <a:avLst/>
          </a:prstGeom>
          <a:noFill/>
        </p:spPr>
        <p:txBody>
          <a:bodyPr wrap="square" rtlCol="0">
            <a:spAutoFit/>
          </a:bodyPr>
          <a:lstStyle/>
          <a:p>
            <a:pPr algn="r"/>
            <a:r>
              <a:rPr lang="en-AU" sz="1100" dirty="0"/>
              <a:t>Maintains</a:t>
            </a:r>
          </a:p>
        </p:txBody>
      </p:sp>
      <p:sp>
        <p:nvSpPr>
          <p:cNvPr id="108" name="Rounded Rectangle 107">
            <a:extLst>
              <a:ext uri="{FF2B5EF4-FFF2-40B4-BE49-F238E27FC236}">
                <a16:creationId xmlns:a16="http://schemas.microsoft.com/office/drawing/2014/main" id="{09299309-C294-ACDE-8125-31DD239232B6}"/>
              </a:ext>
            </a:extLst>
          </p:cNvPr>
          <p:cNvSpPr/>
          <p:nvPr/>
        </p:nvSpPr>
        <p:spPr>
          <a:xfrm>
            <a:off x="6736725" y="4494419"/>
            <a:ext cx="1710570" cy="795550"/>
          </a:xfrm>
          <a:prstGeom prst="roundRect">
            <a:avLst/>
          </a:prstGeom>
          <a:solidFill>
            <a:schemeClr val="accent3">
              <a:lumMod val="7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t>Extension Tools</a:t>
            </a:r>
          </a:p>
          <a:p>
            <a:pPr algn="ctr"/>
            <a:r>
              <a:rPr lang="en-AU" sz="1100" i="1" dirty="0"/>
              <a:t>Guidance, business case, test service, implementation register</a:t>
            </a:r>
          </a:p>
        </p:txBody>
      </p:sp>
      <p:cxnSp>
        <p:nvCxnSpPr>
          <p:cNvPr id="110" name="Straight Arrow Connector 15">
            <a:extLst>
              <a:ext uri="{FF2B5EF4-FFF2-40B4-BE49-F238E27FC236}">
                <a16:creationId xmlns:a16="http://schemas.microsoft.com/office/drawing/2014/main" id="{A6A9FD49-ACD4-670C-FA27-287E39F2FB78}"/>
              </a:ext>
            </a:extLst>
          </p:cNvPr>
          <p:cNvCxnSpPr>
            <a:cxnSpLocks/>
          </p:cNvCxnSpPr>
          <p:nvPr/>
        </p:nvCxnSpPr>
        <p:spPr>
          <a:xfrm flipH="1" flipV="1">
            <a:off x="7164469" y="3432923"/>
            <a:ext cx="3370" cy="106878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5">
            <a:extLst>
              <a:ext uri="{FF2B5EF4-FFF2-40B4-BE49-F238E27FC236}">
                <a16:creationId xmlns:a16="http://schemas.microsoft.com/office/drawing/2014/main" id="{74CDF176-55C9-6C57-6294-374FB1542427}"/>
              </a:ext>
            </a:extLst>
          </p:cNvPr>
          <p:cNvCxnSpPr>
            <a:cxnSpLocks/>
          </p:cNvCxnSpPr>
          <p:nvPr/>
        </p:nvCxnSpPr>
        <p:spPr>
          <a:xfrm flipV="1">
            <a:off x="4601045" y="1876445"/>
            <a:ext cx="0" cy="75616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2F4AF8A8-56F0-15DC-5363-394B17243A03}"/>
              </a:ext>
            </a:extLst>
          </p:cNvPr>
          <p:cNvSpPr txBox="1"/>
          <p:nvPr/>
        </p:nvSpPr>
        <p:spPr>
          <a:xfrm>
            <a:off x="3850784" y="1956228"/>
            <a:ext cx="772259" cy="398525"/>
          </a:xfrm>
          <a:prstGeom prst="rect">
            <a:avLst/>
          </a:prstGeom>
          <a:noFill/>
        </p:spPr>
        <p:txBody>
          <a:bodyPr wrap="square" rtlCol="0">
            <a:spAutoFit/>
          </a:bodyPr>
          <a:lstStyle/>
          <a:p>
            <a:pPr algn="r"/>
            <a:r>
              <a:rPr lang="en-AU" sz="1100" dirty="0"/>
              <a:t>Reports KPIs</a:t>
            </a:r>
          </a:p>
        </p:txBody>
      </p:sp>
      <p:sp>
        <p:nvSpPr>
          <p:cNvPr id="118" name="TextBox 117">
            <a:extLst>
              <a:ext uri="{FF2B5EF4-FFF2-40B4-BE49-F238E27FC236}">
                <a16:creationId xmlns:a16="http://schemas.microsoft.com/office/drawing/2014/main" id="{2F9DC71F-D59B-B83A-336E-1E42CEA9FCA2}"/>
              </a:ext>
            </a:extLst>
          </p:cNvPr>
          <p:cNvSpPr txBox="1"/>
          <p:nvPr/>
        </p:nvSpPr>
        <p:spPr>
          <a:xfrm>
            <a:off x="7152282" y="3745451"/>
            <a:ext cx="1066004" cy="398525"/>
          </a:xfrm>
          <a:prstGeom prst="rect">
            <a:avLst/>
          </a:prstGeom>
          <a:noFill/>
        </p:spPr>
        <p:txBody>
          <a:bodyPr wrap="square" rtlCol="0">
            <a:spAutoFit/>
          </a:bodyPr>
          <a:lstStyle/>
          <a:p>
            <a:r>
              <a:rPr lang="en-AU" sz="1100" dirty="0"/>
              <a:t>Re-use and extend</a:t>
            </a:r>
          </a:p>
        </p:txBody>
      </p:sp>
      <p:cxnSp>
        <p:nvCxnSpPr>
          <p:cNvPr id="119" name="Straight Arrow Connector 15">
            <a:extLst>
              <a:ext uri="{FF2B5EF4-FFF2-40B4-BE49-F238E27FC236}">
                <a16:creationId xmlns:a16="http://schemas.microsoft.com/office/drawing/2014/main" id="{2BEB797A-A69E-5744-1F94-BDC6D44D9568}"/>
              </a:ext>
            </a:extLst>
          </p:cNvPr>
          <p:cNvCxnSpPr>
            <a:cxnSpLocks/>
          </p:cNvCxnSpPr>
          <p:nvPr/>
        </p:nvCxnSpPr>
        <p:spPr>
          <a:xfrm flipV="1">
            <a:off x="5278740" y="4779816"/>
            <a:ext cx="1457985" cy="667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B9FF784-C744-FC06-84FE-010590F21DDD}"/>
              </a:ext>
            </a:extLst>
          </p:cNvPr>
          <p:cNvSpPr txBox="1"/>
          <p:nvPr/>
        </p:nvSpPr>
        <p:spPr>
          <a:xfrm>
            <a:off x="5278084" y="4564518"/>
            <a:ext cx="978617" cy="241961"/>
          </a:xfrm>
          <a:prstGeom prst="rect">
            <a:avLst/>
          </a:prstGeom>
          <a:noFill/>
        </p:spPr>
        <p:txBody>
          <a:bodyPr wrap="square" rtlCol="0">
            <a:spAutoFit/>
          </a:bodyPr>
          <a:lstStyle/>
          <a:p>
            <a:pPr algn="r"/>
            <a:r>
              <a:rPr lang="en-AU" sz="1100" dirty="0"/>
              <a:t>Maintains</a:t>
            </a:r>
          </a:p>
        </p:txBody>
      </p:sp>
      <p:sp>
        <p:nvSpPr>
          <p:cNvPr id="125" name="TextBox 124">
            <a:extLst>
              <a:ext uri="{FF2B5EF4-FFF2-40B4-BE49-F238E27FC236}">
                <a16:creationId xmlns:a16="http://schemas.microsoft.com/office/drawing/2014/main" id="{A94AE3C9-F1C2-2940-7FAE-0E3BEFAA42CC}"/>
              </a:ext>
            </a:extLst>
          </p:cNvPr>
          <p:cNvSpPr txBox="1"/>
          <p:nvPr/>
        </p:nvSpPr>
        <p:spPr>
          <a:xfrm>
            <a:off x="4159200" y="6420107"/>
            <a:ext cx="3691417" cy="284661"/>
          </a:xfrm>
          <a:prstGeom prst="rect">
            <a:avLst/>
          </a:prstGeom>
          <a:noFill/>
        </p:spPr>
        <p:txBody>
          <a:bodyPr wrap="square">
            <a:spAutoFit/>
          </a:bodyPr>
          <a:lstStyle/>
          <a:p>
            <a:pPr algn="ctr"/>
            <a:r>
              <a:rPr lang="en-AU" sz="1400" b="1" dirty="0">
                <a:solidFill>
                  <a:schemeClr val="tx1"/>
                </a:solidFill>
              </a:rPr>
              <a:t>UNTP Global Standards Ecosystem</a:t>
            </a:r>
          </a:p>
        </p:txBody>
      </p:sp>
      <p:pic>
        <p:nvPicPr>
          <p:cNvPr id="128" name="Picture 4" descr="THE SDG INTERVIEWS – REAL ACTION FROM THE PRIVATE SECTOR">
            <a:extLst>
              <a:ext uri="{FF2B5EF4-FFF2-40B4-BE49-F238E27FC236}">
                <a16:creationId xmlns:a16="http://schemas.microsoft.com/office/drawing/2014/main" id="{2A2EF8C1-085E-1B8F-742F-764B8141F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3311" y="1039902"/>
            <a:ext cx="980446" cy="981573"/>
          </a:xfrm>
          <a:prstGeom prst="rect">
            <a:avLst/>
          </a:prstGeom>
          <a:noFill/>
          <a:extLst>
            <a:ext uri="{909E8E84-426E-40DD-AFC4-6F175D3DCCD1}">
              <a14:hiddenFill xmlns:a14="http://schemas.microsoft.com/office/drawing/2010/main">
                <a:solidFill>
                  <a:srgbClr val="FFFFFF"/>
                </a:solidFill>
              </a14:hiddenFill>
            </a:ext>
          </a:extLst>
        </p:spPr>
      </p:pic>
      <p:cxnSp>
        <p:nvCxnSpPr>
          <p:cNvPr id="136" name="Straight Arrow Connector 15">
            <a:extLst>
              <a:ext uri="{FF2B5EF4-FFF2-40B4-BE49-F238E27FC236}">
                <a16:creationId xmlns:a16="http://schemas.microsoft.com/office/drawing/2014/main" id="{7FF8ABD7-EA57-8FD0-AAA1-A476CA7DA5DC}"/>
              </a:ext>
            </a:extLst>
          </p:cNvPr>
          <p:cNvCxnSpPr>
            <a:cxnSpLocks/>
            <a:stCxn id="8" idx="3"/>
            <a:endCxn id="128" idx="1"/>
          </p:cNvCxnSpPr>
          <p:nvPr/>
        </p:nvCxnSpPr>
        <p:spPr>
          <a:xfrm>
            <a:off x="5271483" y="1524520"/>
            <a:ext cx="1881828" cy="616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AA168975-F1F9-EC13-2FD1-D94440F964D2}"/>
              </a:ext>
            </a:extLst>
          </p:cNvPr>
          <p:cNvSpPr txBox="1"/>
          <p:nvPr/>
        </p:nvSpPr>
        <p:spPr>
          <a:xfrm>
            <a:off x="7323502" y="1258657"/>
            <a:ext cx="663213" cy="483923"/>
          </a:xfrm>
          <a:prstGeom prst="rect">
            <a:avLst/>
          </a:prstGeom>
          <a:noFill/>
        </p:spPr>
        <p:txBody>
          <a:bodyPr wrap="square" rtlCol="0">
            <a:spAutoFit/>
          </a:bodyPr>
          <a:lstStyle/>
          <a:p>
            <a:pPr algn="ctr"/>
            <a:r>
              <a:rPr lang="en-AU" sz="1400" b="1" dirty="0"/>
              <a:t>UN SDGs</a:t>
            </a:r>
          </a:p>
        </p:txBody>
      </p:sp>
      <p:sp>
        <p:nvSpPr>
          <p:cNvPr id="140" name="TextBox 139">
            <a:extLst>
              <a:ext uri="{FF2B5EF4-FFF2-40B4-BE49-F238E27FC236}">
                <a16:creationId xmlns:a16="http://schemas.microsoft.com/office/drawing/2014/main" id="{1F8681BC-3421-3228-0956-037EB5C40E90}"/>
              </a:ext>
            </a:extLst>
          </p:cNvPr>
          <p:cNvSpPr txBox="1"/>
          <p:nvPr/>
        </p:nvSpPr>
        <p:spPr>
          <a:xfrm>
            <a:off x="5233765" y="1500619"/>
            <a:ext cx="1506027" cy="398525"/>
          </a:xfrm>
          <a:prstGeom prst="rect">
            <a:avLst/>
          </a:prstGeom>
          <a:noFill/>
        </p:spPr>
        <p:txBody>
          <a:bodyPr wrap="square" rtlCol="0">
            <a:spAutoFit/>
          </a:bodyPr>
          <a:lstStyle/>
          <a:p>
            <a:pPr algn="ctr"/>
            <a:r>
              <a:rPr lang="en-AU" sz="1100" dirty="0"/>
              <a:t>Reports measurable impact on SDG targets</a:t>
            </a:r>
          </a:p>
        </p:txBody>
      </p:sp>
      <p:sp>
        <p:nvSpPr>
          <p:cNvPr id="141" name="Rounded Rectangle 140">
            <a:extLst>
              <a:ext uri="{FF2B5EF4-FFF2-40B4-BE49-F238E27FC236}">
                <a16:creationId xmlns:a16="http://schemas.microsoft.com/office/drawing/2014/main" id="{C1586958-B9C4-A78C-70B3-21E7FE7612D4}"/>
              </a:ext>
            </a:extLst>
          </p:cNvPr>
          <p:cNvSpPr/>
          <p:nvPr/>
        </p:nvSpPr>
        <p:spPr>
          <a:xfrm>
            <a:off x="9672536" y="2722103"/>
            <a:ext cx="2022495" cy="63328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Software systems</a:t>
            </a:r>
          </a:p>
          <a:p>
            <a:pPr algn="ctr"/>
            <a:r>
              <a:rPr lang="en-AU" sz="1100" i="1" dirty="0">
                <a:solidFill>
                  <a:schemeClr val="tx1"/>
                </a:solidFill>
              </a:rPr>
              <a:t>ERP, SCM, Traceability tools, Sustainability tools, etc</a:t>
            </a:r>
          </a:p>
        </p:txBody>
      </p:sp>
      <p:sp>
        <p:nvSpPr>
          <p:cNvPr id="142" name="Rounded Rectangle 141">
            <a:extLst>
              <a:ext uri="{FF2B5EF4-FFF2-40B4-BE49-F238E27FC236}">
                <a16:creationId xmlns:a16="http://schemas.microsoft.com/office/drawing/2014/main" id="{24695456-9AF2-E633-482C-6CF5C9B0399E}"/>
              </a:ext>
            </a:extLst>
          </p:cNvPr>
          <p:cNvSpPr/>
          <p:nvPr/>
        </p:nvSpPr>
        <p:spPr>
          <a:xfrm>
            <a:off x="9672536" y="3672030"/>
            <a:ext cx="2022495" cy="63328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Trust Anchors</a:t>
            </a:r>
          </a:p>
          <a:p>
            <a:pPr algn="ctr"/>
            <a:r>
              <a:rPr lang="en-AU" sz="1100" i="1" dirty="0">
                <a:solidFill>
                  <a:schemeClr val="tx1"/>
                </a:solidFill>
              </a:rPr>
              <a:t>Regulators, registers, certifiers, sustainability standards orgs. </a:t>
            </a:r>
          </a:p>
        </p:txBody>
      </p:sp>
      <p:sp>
        <p:nvSpPr>
          <p:cNvPr id="143" name="Rounded Rectangle 142">
            <a:extLst>
              <a:ext uri="{FF2B5EF4-FFF2-40B4-BE49-F238E27FC236}">
                <a16:creationId xmlns:a16="http://schemas.microsoft.com/office/drawing/2014/main" id="{3D21C6E5-58CD-5721-C6A1-6C1E958A7359}"/>
              </a:ext>
            </a:extLst>
          </p:cNvPr>
          <p:cNvSpPr/>
          <p:nvPr/>
        </p:nvSpPr>
        <p:spPr>
          <a:xfrm>
            <a:off x="9707183" y="4525859"/>
            <a:ext cx="2022495" cy="759674"/>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200" b="1" dirty="0">
                <a:solidFill>
                  <a:schemeClr val="tx1"/>
                </a:solidFill>
              </a:rPr>
              <a:t>Industry</a:t>
            </a:r>
          </a:p>
          <a:p>
            <a:pPr algn="ctr"/>
            <a:r>
              <a:rPr lang="en-AU" sz="1100" i="1" dirty="0">
                <a:solidFill>
                  <a:schemeClr val="tx1"/>
                </a:solidFill>
              </a:rPr>
              <a:t>Primary producers, brands, manufacturers, recyclers, transport providers, etc </a:t>
            </a:r>
          </a:p>
        </p:txBody>
      </p:sp>
      <p:cxnSp>
        <p:nvCxnSpPr>
          <p:cNvPr id="144" name="Straight Arrow Connector 15">
            <a:extLst>
              <a:ext uri="{FF2B5EF4-FFF2-40B4-BE49-F238E27FC236}">
                <a16:creationId xmlns:a16="http://schemas.microsoft.com/office/drawing/2014/main" id="{05925686-5A19-6B94-3653-79A6EAC80B10}"/>
              </a:ext>
            </a:extLst>
          </p:cNvPr>
          <p:cNvCxnSpPr>
            <a:cxnSpLocks/>
            <a:stCxn id="141" idx="1"/>
            <a:endCxn id="86" idx="3"/>
          </p:cNvCxnSpPr>
          <p:nvPr/>
        </p:nvCxnSpPr>
        <p:spPr>
          <a:xfrm flipH="1">
            <a:off x="8447296" y="3038746"/>
            <a:ext cx="1225240" cy="1"/>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48" name="TextBox 147">
            <a:extLst>
              <a:ext uri="{FF2B5EF4-FFF2-40B4-BE49-F238E27FC236}">
                <a16:creationId xmlns:a16="http://schemas.microsoft.com/office/drawing/2014/main" id="{B8A11D12-160D-FE6A-BF24-7538882B771E}"/>
              </a:ext>
            </a:extLst>
          </p:cNvPr>
          <p:cNvSpPr txBox="1"/>
          <p:nvPr/>
        </p:nvSpPr>
        <p:spPr>
          <a:xfrm>
            <a:off x="9472129" y="5369362"/>
            <a:ext cx="2494402" cy="1015663"/>
          </a:xfrm>
          <a:prstGeom prst="rect">
            <a:avLst/>
          </a:prstGeom>
          <a:noFill/>
        </p:spPr>
        <p:txBody>
          <a:bodyPr wrap="square" rtlCol="0">
            <a:spAutoFit/>
          </a:bodyPr>
          <a:lstStyle/>
          <a:p>
            <a:r>
              <a:rPr lang="en-AU" sz="1200" i="1" dirty="0"/>
              <a:t>Steps for each actor:</a:t>
            </a:r>
          </a:p>
          <a:p>
            <a:pPr marL="228600" indent="-228600">
              <a:buFont typeface="+mj-lt"/>
              <a:buAutoNum type="arabicPeriod"/>
            </a:pPr>
            <a:r>
              <a:rPr lang="en-AU" sz="1200" i="1" dirty="0"/>
              <a:t>Register implementation intent</a:t>
            </a:r>
          </a:p>
          <a:p>
            <a:pPr marL="228600" indent="-228600">
              <a:buFont typeface="+mj-lt"/>
              <a:buAutoNum type="arabicPeriod"/>
            </a:pPr>
            <a:r>
              <a:rPr lang="en-AU" sz="1200" i="1" dirty="0"/>
              <a:t>Follow implementation guidance</a:t>
            </a:r>
          </a:p>
          <a:p>
            <a:pPr marL="228600" indent="-228600">
              <a:buFont typeface="+mj-lt"/>
              <a:buAutoNum type="arabicPeriod"/>
            </a:pPr>
            <a:r>
              <a:rPr lang="en-AU" sz="1200" i="1" dirty="0"/>
              <a:t>Test &amp; verify implementation</a:t>
            </a:r>
          </a:p>
          <a:p>
            <a:pPr marL="228600" indent="-228600">
              <a:buFont typeface="+mj-lt"/>
              <a:buAutoNum type="arabicPeriod"/>
            </a:pPr>
            <a:r>
              <a:rPr lang="en-AU" sz="1200" i="1" dirty="0"/>
              <a:t>Ongoing KPI reporting</a:t>
            </a:r>
          </a:p>
        </p:txBody>
      </p:sp>
      <p:cxnSp>
        <p:nvCxnSpPr>
          <p:cNvPr id="149" name="Straight Arrow Connector 15">
            <a:extLst>
              <a:ext uri="{FF2B5EF4-FFF2-40B4-BE49-F238E27FC236}">
                <a16:creationId xmlns:a16="http://schemas.microsoft.com/office/drawing/2014/main" id="{EEBE3BE3-180A-5267-78B6-7D2D652074EF}"/>
              </a:ext>
            </a:extLst>
          </p:cNvPr>
          <p:cNvCxnSpPr>
            <a:cxnSpLocks/>
            <a:stCxn id="143" idx="1"/>
            <a:endCxn id="108" idx="3"/>
          </p:cNvCxnSpPr>
          <p:nvPr/>
        </p:nvCxnSpPr>
        <p:spPr>
          <a:xfrm flipH="1" flipV="1">
            <a:off x="8447295" y="4892194"/>
            <a:ext cx="1259888" cy="13502"/>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
            <a:extLst>
              <a:ext uri="{FF2B5EF4-FFF2-40B4-BE49-F238E27FC236}">
                <a16:creationId xmlns:a16="http://schemas.microsoft.com/office/drawing/2014/main" id="{B2153CD3-D484-9669-BD6F-D3CB8936F60A}"/>
              </a:ext>
            </a:extLst>
          </p:cNvPr>
          <p:cNvCxnSpPr>
            <a:cxnSpLocks/>
          </p:cNvCxnSpPr>
          <p:nvPr/>
        </p:nvCxnSpPr>
        <p:spPr>
          <a:xfrm rot="10800000">
            <a:off x="8077817" y="3442116"/>
            <a:ext cx="1596686" cy="423018"/>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
            <a:extLst>
              <a:ext uri="{FF2B5EF4-FFF2-40B4-BE49-F238E27FC236}">
                <a16:creationId xmlns:a16="http://schemas.microsoft.com/office/drawing/2014/main" id="{7172C385-A6CA-C288-1D5C-D56DF3AF4742}"/>
              </a:ext>
            </a:extLst>
          </p:cNvPr>
          <p:cNvCxnSpPr>
            <a:cxnSpLocks/>
          </p:cNvCxnSpPr>
          <p:nvPr/>
        </p:nvCxnSpPr>
        <p:spPr>
          <a:xfrm rot="10800000" flipV="1">
            <a:off x="8105352" y="4115793"/>
            <a:ext cx="1563130" cy="379975"/>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FB653D4A-2943-EB18-D9B4-D31465A678DC}"/>
              </a:ext>
            </a:extLst>
          </p:cNvPr>
          <p:cNvSpPr txBox="1"/>
          <p:nvPr/>
        </p:nvSpPr>
        <p:spPr>
          <a:xfrm>
            <a:off x="8803015" y="2794537"/>
            <a:ext cx="761187" cy="276999"/>
          </a:xfrm>
          <a:prstGeom prst="rect">
            <a:avLst/>
          </a:prstGeom>
          <a:noFill/>
        </p:spPr>
        <p:txBody>
          <a:bodyPr wrap="square" rtlCol="0">
            <a:spAutoFit/>
          </a:bodyPr>
          <a:lstStyle/>
          <a:p>
            <a:pPr algn="r"/>
            <a:r>
              <a:rPr lang="en-AU" sz="1200" dirty="0"/>
              <a:t>Support</a:t>
            </a:r>
          </a:p>
        </p:txBody>
      </p:sp>
      <p:cxnSp>
        <p:nvCxnSpPr>
          <p:cNvPr id="164" name="Straight Arrow Connector 15">
            <a:extLst>
              <a:ext uri="{FF2B5EF4-FFF2-40B4-BE49-F238E27FC236}">
                <a16:creationId xmlns:a16="http://schemas.microsoft.com/office/drawing/2014/main" id="{46C21019-3D52-633B-A67D-E26FF4FFD3C3}"/>
              </a:ext>
            </a:extLst>
          </p:cNvPr>
          <p:cNvCxnSpPr>
            <a:cxnSpLocks/>
            <a:stCxn id="143" idx="3"/>
            <a:endCxn id="141" idx="3"/>
          </p:cNvCxnSpPr>
          <p:nvPr/>
        </p:nvCxnSpPr>
        <p:spPr>
          <a:xfrm flipH="1" flipV="1">
            <a:off x="11695031" y="3038746"/>
            <a:ext cx="34647" cy="1866950"/>
          </a:xfrm>
          <a:prstGeom prst="bentConnector3">
            <a:avLst>
              <a:gd name="adj1" fmla="val -659797"/>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36BA3F0E-72AB-AE8E-E89A-AD87C816C2FC}"/>
              </a:ext>
            </a:extLst>
          </p:cNvPr>
          <p:cNvSpPr txBox="1"/>
          <p:nvPr/>
        </p:nvSpPr>
        <p:spPr>
          <a:xfrm>
            <a:off x="11471919" y="3374397"/>
            <a:ext cx="515517" cy="256195"/>
          </a:xfrm>
          <a:prstGeom prst="rect">
            <a:avLst/>
          </a:prstGeom>
          <a:noFill/>
        </p:spPr>
        <p:txBody>
          <a:bodyPr wrap="square" rtlCol="0">
            <a:spAutoFit/>
          </a:bodyPr>
          <a:lstStyle/>
          <a:p>
            <a:pPr algn="r"/>
            <a:r>
              <a:rPr lang="en-AU" sz="1200" dirty="0"/>
              <a:t>Use</a:t>
            </a:r>
          </a:p>
        </p:txBody>
      </p:sp>
      <p:sp>
        <p:nvSpPr>
          <p:cNvPr id="168" name="TextBox 167">
            <a:extLst>
              <a:ext uri="{FF2B5EF4-FFF2-40B4-BE49-F238E27FC236}">
                <a16:creationId xmlns:a16="http://schemas.microsoft.com/office/drawing/2014/main" id="{C9E9DFF9-200B-376F-5BE6-DC3B48E43920}"/>
              </a:ext>
            </a:extLst>
          </p:cNvPr>
          <p:cNvSpPr txBox="1"/>
          <p:nvPr/>
        </p:nvSpPr>
        <p:spPr>
          <a:xfrm>
            <a:off x="9654386" y="6398841"/>
            <a:ext cx="2296473" cy="284661"/>
          </a:xfrm>
          <a:prstGeom prst="rect">
            <a:avLst/>
          </a:prstGeom>
          <a:noFill/>
        </p:spPr>
        <p:txBody>
          <a:bodyPr wrap="square">
            <a:spAutoFit/>
          </a:bodyPr>
          <a:lstStyle/>
          <a:p>
            <a:pPr algn="ctr"/>
            <a:r>
              <a:rPr lang="en-AU" sz="1400" b="1" dirty="0"/>
              <a:t>Global Value Chain Actors</a:t>
            </a:r>
            <a:endParaRPr lang="en-AU" sz="1400" b="1" dirty="0">
              <a:solidFill>
                <a:schemeClr val="tx1"/>
              </a:solidFill>
            </a:endParaRPr>
          </a:p>
        </p:txBody>
      </p:sp>
      <p:cxnSp>
        <p:nvCxnSpPr>
          <p:cNvPr id="186" name="Straight Arrow Connector 15">
            <a:extLst>
              <a:ext uri="{FF2B5EF4-FFF2-40B4-BE49-F238E27FC236}">
                <a16:creationId xmlns:a16="http://schemas.microsoft.com/office/drawing/2014/main" id="{408D481A-D0C7-ED2D-B895-AC5F62B764BD}"/>
              </a:ext>
            </a:extLst>
          </p:cNvPr>
          <p:cNvCxnSpPr>
            <a:cxnSpLocks/>
          </p:cNvCxnSpPr>
          <p:nvPr/>
        </p:nvCxnSpPr>
        <p:spPr>
          <a:xfrm rot="16200000" flipV="1">
            <a:off x="8764083" y="900993"/>
            <a:ext cx="702675" cy="1962065"/>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9" name="TextBox 188">
            <a:extLst>
              <a:ext uri="{FF2B5EF4-FFF2-40B4-BE49-F238E27FC236}">
                <a16:creationId xmlns:a16="http://schemas.microsoft.com/office/drawing/2014/main" id="{8A79BBFF-37EA-C72D-C9D0-1277B9A8D186}"/>
              </a:ext>
            </a:extLst>
          </p:cNvPr>
          <p:cNvSpPr txBox="1"/>
          <p:nvPr/>
        </p:nvSpPr>
        <p:spPr>
          <a:xfrm>
            <a:off x="8568414" y="1494663"/>
            <a:ext cx="1506027" cy="398525"/>
          </a:xfrm>
          <a:prstGeom prst="rect">
            <a:avLst/>
          </a:prstGeom>
          <a:noFill/>
        </p:spPr>
        <p:txBody>
          <a:bodyPr wrap="square" rtlCol="0">
            <a:spAutoFit/>
          </a:bodyPr>
          <a:lstStyle/>
          <a:p>
            <a:pPr algn="ctr"/>
            <a:r>
              <a:rPr lang="en-AU" sz="1100" dirty="0"/>
              <a:t>Achieve a measurable and material impact on</a:t>
            </a:r>
          </a:p>
        </p:txBody>
      </p:sp>
      <p:pic>
        <p:nvPicPr>
          <p:cNvPr id="195" name="Picture 194">
            <a:extLst>
              <a:ext uri="{FF2B5EF4-FFF2-40B4-BE49-F238E27FC236}">
                <a16:creationId xmlns:a16="http://schemas.microsoft.com/office/drawing/2014/main" id="{C62C54A0-0057-8002-B2B7-E3692E2A4582}"/>
              </a:ext>
            </a:extLst>
          </p:cNvPr>
          <p:cNvPicPr>
            <a:picLocks noChangeAspect="1"/>
          </p:cNvPicPr>
          <p:nvPr/>
        </p:nvPicPr>
        <p:blipFill>
          <a:blip r:embed="rId3"/>
          <a:stretch>
            <a:fillRect/>
          </a:stretch>
        </p:blipFill>
        <p:spPr>
          <a:xfrm>
            <a:off x="3015022" y="1001747"/>
            <a:ext cx="558726" cy="431754"/>
          </a:xfrm>
          <a:prstGeom prst="rect">
            <a:avLst/>
          </a:prstGeom>
        </p:spPr>
      </p:pic>
      <p:sp>
        <p:nvSpPr>
          <p:cNvPr id="201" name="Rounded Rectangle 200">
            <a:extLst>
              <a:ext uri="{FF2B5EF4-FFF2-40B4-BE49-F238E27FC236}">
                <a16:creationId xmlns:a16="http://schemas.microsoft.com/office/drawing/2014/main" id="{29D1EA62-A223-E23C-479A-A23D68308F4F}"/>
              </a:ext>
            </a:extLst>
          </p:cNvPr>
          <p:cNvSpPr/>
          <p:nvPr/>
        </p:nvSpPr>
        <p:spPr>
          <a:xfrm>
            <a:off x="6422806" y="268657"/>
            <a:ext cx="2430204" cy="52052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AU" sz="1600" b="1" dirty="0">
                <a:solidFill>
                  <a:schemeClr val="tx1"/>
                </a:solidFill>
              </a:rPr>
              <a:t>Member states</a:t>
            </a:r>
          </a:p>
          <a:p>
            <a:pPr algn="ctr"/>
            <a:r>
              <a:rPr lang="en-AU" sz="1400" i="1" dirty="0">
                <a:solidFill>
                  <a:schemeClr val="tx1"/>
                </a:solidFill>
              </a:rPr>
              <a:t>193 countries</a:t>
            </a:r>
          </a:p>
        </p:txBody>
      </p:sp>
      <p:cxnSp>
        <p:nvCxnSpPr>
          <p:cNvPr id="202" name="Straight Arrow Connector 15">
            <a:extLst>
              <a:ext uri="{FF2B5EF4-FFF2-40B4-BE49-F238E27FC236}">
                <a16:creationId xmlns:a16="http://schemas.microsoft.com/office/drawing/2014/main" id="{EBEEF82C-77F9-963F-1E4C-6A7D76BCFB80}"/>
              </a:ext>
            </a:extLst>
          </p:cNvPr>
          <p:cNvCxnSpPr>
            <a:cxnSpLocks/>
          </p:cNvCxnSpPr>
          <p:nvPr/>
        </p:nvCxnSpPr>
        <p:spPr>
          <a:xfrm rot="10800000" flipV="1">
            <a:off x="4048611" y="403455"/>
            <a:ext cx="2363904" cy="769140"/>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Arrow Connector 15">
            <a:extLst>
              <a:ext uri="{FF2B5EF4-FFF2-40B4-BE49-F238E27FC236}">
                <a16:creationId xmlns:a16="http://schemas.microsoft.com/office/drawing/2014/main" id="{9603A32E-5139-FAD0-AF89-9084DE270FC1}"/>
              </a:ext>
            </a:extLst>
          </p:cNvPr>
          <p:cNvCxnSpPr>
            <a:cxnSpLocks/>
          </p:cNvCxnSpPr>
          <p:nvPr/>
        </p:nvCxnSpPr>
        <p:spPr>
          <a:xfrm rot="5400000" flipH="1" flipV="1">
            <a:off x="5365937" y="99125"/>
            <a:ext cx="483605" cy="1642164"/>
          </a:xfrm>
          <a:prstGeom prst="bentConnector2">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16" name="TextBox 215">
            <a:extLst>
              <a:ext uri="{FF2B5EF4-FFF2-40B4-BE49-F238E27FC236}">
                <a16:creationId xmlns:a16="http://schemas.microsoft.com/office/drawing/2014/main" id="{9F63C5DB-94A4-DC31-07FA-4D47C0BEC4C3}"/>
              </a:ext>
            </a:extLst>
          </p:cNvPr>
          <p:cNvSpPr txBox="1"/>
          <p:nvPr/>
        </p:nvSpPr>
        <p:spPr>
          <a:xfrm>
            <a:off x="4767074" y="681018"/>
            <a:ext cx="1642165" cy="430887"/>
          </a:xfrm>
          <a:prstGeom prst="rect">
            <a:avLst/>
          </a:prstGeom>
          <a:noFill/>
        </p:spPr>
        <p:txBody>
          <a:bodyPr wrap="square" rtlCol="0">
            <a:spAutoFit/>
          </a:bodyPr>
          <a:lstStyle/>
          <a:p>
            <a:r>
              <a:rPr lang="en-AU" sz="1100" dirty="0"/>
              <a:t>Approves work program at annual plenary</a:t>
            </a:r>
          </a:p>
        </p:txBody>
      </p:sp>
      <p:sp>
        <p:nvSpPr>
          <p:cNvPr id="217" name="TextBox 216">
            <a:extLst>
              <a:ext uri="{FF2B5EF4-FFF2-40B4-BE49-F238E27FC236}">
                <a16:creationId xmlns:a16="http://schemas.microsoft.com/office/drawing/2014/main" id="{9C47D536-E685-58A7-593F-1C3DA4232CA9}"/>
              </a:ext>
            </a:extLst>
          </p:cNvPr>
          <p:cNvSpPr txBox="1"/>
          <p:nvPr/>
        </p:nvSpPr>
        <p:spPr>
          <a:xfrm>
            <a:off x="4064241" y="191108"/>
            <a:ext cx="2281054" cy="446276"/>
          </a:xfrm>
          <a:prstGeom prst="rect">
            <a:avLst/>
          </a:prstGeom>
          <a:noFill/>
        </p:spPr>
        <p:txBody>
          <a:bodyPr wrap="square" rtlCol="0">
            <a:spAutoFit/>
          </a:bodyPr>
          <a:lstStyle/>
          <a:p>
            <a:r>
              <a:rPr lang="en-AU" sz="1100" dirty="0"/>
              <a:t>Delivers recommendations including </a:t>
            </a:r>
            <a:r>
              <a:rPr lang="en-AU" sz="1200" b="1" dirty="0"/>
              <a:t>Rec49 – transparency at scale</a:t>
            </a:r>
            <a:endParaRPr lang="en-AU" sz="1100" b="1" dirty="0"/>
          </a:p>
        </p:txBody>
      </p:sp>
      <p:cxnSp>
        <p:nvCxnSpPr>
          <p:cNvPr id="218" name="Straight Arrow Connector 15">
            <a:extLst>
              <a:ext uri="{FF2B5EF4-FFF2-40B4-BE49-F238E27FC236}">
                <a16:creationId xmlns:a16="http://schemas.microsoft.com/office/drawing/2014/main" id="{9256FA4C-8FFA-B7E0-3579-510ACEC35889}"/>
              </a:ext>
            </a:extLst>
          </p:cNvPr>
          <p:cNvCxnSpPr>
            <a:cxnSpLocks/>
            <a:stCxn id="201" idx="2"/>
            <a:endCxn id="128" idx="0"/>
          </p:cNvCxnSpPr>
          <p:nvPr/>
        </p:nvCxnSpPr>
        <p:spPr>
          <a:xfrm>
            <a:off x="7637908" y="789179"/>
            <a:ext cx="5626" cy="25072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1" name="TextBox 220">
            <a:extLst>
              <a:ext uri="{FF2B5EF4-FFF2-40B4-BE49-F238E27FC236}">
                <a16:creationId xmlns:a16="http://schemas.microsoft.com/office/drawing/2014/main" id="{0E82F658-F073-2B97-2EC3-7B6000E51DA6}"/>
              </a:ext>
            </a:extLst>
          </p:cNvPr>
          <p:cNvSpPr txBox="1"/>
          <p:nvPr/>
        </p:nvSpPr>
        <p:spPr>
          <a:xfrm>
            <a:off x="6390401" y="792871"/>
            <a:ext cx="1285929" cy="261610"/>
          </a:xfrm>
          <a:prstGeom prst="rect">
            <a:avLst/>
          </a:prstGeom>
          <a:noFill/>
        </p:spPr>
        <p:txBody>
          <a:bodyPr wrap="none" rtlCol="0">
            <a:spAutoFit/>
          </a:bodyPr>
          <a:lstStyle/>
          <a:p>
            <a:r>
              <a:rPr lang="en-AU" sz="1100" dirty="0"/>
              <a:t>Have committed to</a:t>
            </a:r>
          </a:p>
        </p:txBody>
      </p:sp>
      <p:cxnSp>
        <p:nvCxnSpPr>
          <p:cNvPr id="222" name="Straight Arrow Connector 15">
            <a:extLst>
              <a:ext uri="{FF2B5EF4-FFF2-40B4-BE49-F238E27FC236}">
                <a16:creationId xmlns:a16="http://schemas.microsoft.com/office/drawing/2014/main" id="{2F1DAF0D-DD5C-644F-019E-E73B9E78D6B0}"/>
              </a:ext>
            </a:extLst>
          </p:cNvPr>
          <p:cNvCxnSpPr>
            <a:cxnSpLocks/>
          </p:cNvCxnSpPr>
          <p:nvPr/>
        </p:nvCxnSpPr>
        <p:spPr>
          <a:xfrm>
            <a:off x="8863936" y="528918"/>
            <a:ext cx="2518593" cy="1704445"/>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670DBEC4-2DC9-CCE2-F312-A3E227FDE047}"/>
              </a:ext>
            </a:extLst>
          </p:cNvPr>
          <p:cNvSpPr txBox="1"/>
          <p:nvPr/>
        </p:nvSpPr>
        <p:spPr>
          <a:xfrm>
            <a:off x="8876510" y="271157"/>
            <a:ext cx="2703338" cy="261610"/>
          </a:xfrm>
          <a:prstGeom prst="rect">
            <a:avLst/>
          </a:prstGeom>
          <a:noFill/>
        </p:spPr>
        <p:txBody>
          <a:bodyPr wrap="square" rtlCol="0">
            <a:spAutoFit/>
          </a:bodyPr>
          <a:lstStyle/>
          <a:p>
            <a:r>
              <a:rPr lang="en-AU" sz="1100" dirty="0"/>
              <a:t>Implement </a:t>
            </a:r>
            <a:r>
              <a:rPr lang="en-AU" sz="1100" b="1" dirty="0"/>
              <a:t>recommendation 49</a:t>
            </a:r>
            <a:r>
              <a:rPr lang="en-AU" sz="1100" dirty="0"/>
              <a:t> nationally</a:t>
            </a:r>
          </a:p>
        </p:txBody>
      </p:sp>
      <p:cxnSp>
        <p:nvCxnSpPr>
          <p:cNvPr id="226" name="Straight Arrow Connector 15">
            <a:extLst>
              <a:ext uri="{FF2B5EF4-FFF2-40B4-BE49-F238E27FC236}">
                <a16:creationId xmlns:a16="http://schemas.microsoft.com/office/drawing/2014/main" id="{1D5EC00E-3FA3-9B38-69DB-44DA1BF7F2D3}"/>
              </a:ext>
            </a:extLst>
          </p:cNvPr>
          <p:cNvCxnSpPr>
            <a:cxnSpLocks/>
            <a:stCxn id="142" idx="0"/>
            <a:endCxn id="141" idx="2"/>
          </p:cNvCxnSpPr>
          <p:nvPr/>
        </p:nvCxnSpPr>
        <p:spPr>
          <a:xfrm flipV="1">
            <a:off x="10683784" y="3355388"/>
            <a:ext cx="0" cy="31664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9" name="TextBox 228">
            <a:extLst>
              <a:ext uri="{FF2B5EF4-FFF2-40B4-BE49-F238E27FC236}">
                <a16:creationId xmlns:a16="http://schemas.microsoft.com/office/drawing/2014/main" id="{827A931E-DB88-2325-E76D-8060F6966CBF}"/>
              </a:ext>
            </a:extLst>
          </p:cNvPr>
          <p:cNvSpPr txBox="1"/>
          <p:nvPr/>
        </p:nvSpPr>
        <p:spPr>
          <a:xfrm>
            <a:off x="10618251" y="3396826"/>
            <a:ext cx="515517" cy="256195"/>
          </a:xfrm>
          <a:prstGeom prst="rect">
            <a:avLst/>
          </a:prstGeom>
          <a:noFill/>
        </p:spPr>
        <p:txBody>
          <a:bodyPr wrap="square" rtlCol="0">
            <a:spAutoFit/>
          </a:bodyPr>
          <a:lstStyle/>
          <a:p>
            <a:pPr algn="r"/>
            <a:r>
              <a:rPr lang="en-AU" sz="1200" dirty="0"/>
              <a:t>Use</a:t>
            </a:r>
          </a:p>
        </p:txBody>
      </p:sp>
      <p:sp>
        <p:nvSpPr>
          <p:cNvPr id="230" name="TextBox 229">
            <a:extLst>
              <a:ext uri="{FF2B5EF4-FFF2-40B4-BE49-F238E27FC236}">
                <a16:creationId xmlns:a16="http://schemas.microsoft.com/office/drawing/2014/main" id="{98B20032-0546-B3BF-CF59-A51C5EFFAB60}"/>
              </a:ext>
            </a:extLst>
          </p:cNvPr>
          <p:cNvSpPr txBox="1"/>
          <p:nvPr/>
        </p:nvSpPr>
        <p:spPr>
          <a:xfrm>
            <a:off x="8829698" y="3873052"/>
            <a:ext cx="761187" cy="276999"/>
          </a:xfrm>
          <a:prstGeom prst="rect">
            <a:avLst/>
          </a:prstGeom>
          <a:noFill/>
        </p:spPr>
        <p:txBody>
          <a:bodyPr wrap="square" rtlCol="0">
            <a:spAutoFit/>
          </a:bodyPr>
          <a:lstStyle/>
          <a:p>
            <a:pPr algn="r"/>
            <a:r>
              <a:rPr lang="en-AU" sz="1200" dirty="0"/>
              <a:t>Support</a:t>
            </a:r>
          </a:p>
        </p:txBody>
      </p:sp>
      <p:sp>
        <p:nvSpPr>
          <p:cNvPr id="231" name="TextBox 230">
            <a:extLst>
              <a:ext uri="{FF2B5EF4-FFF2-40B4-BE49-F238E27FC236}">
                <a16:creationId xmlns:a16="http://schemas.microsoft.com/office/drawing/2014/main" id="{BF03BBF6-451B-C0C8-4A34-9E166E673B9F}"/>
              </a:ext>
            </a:extLst>
          </p:cNvPr>
          <p:cNvSpPr txBox="1"/>
          <p:nvPr/>
        </p:nvSpPr>
        <p:spPr>
          <a:xfrm>
            <a:off x="8857033" y="4894193"/>
            <a:ext cx="761187" cy="276999"/>
          </a:xfrm>
          <a:prstGeom prst="rect">
            <a:avLst/>
          </a:prstGeom>
          <a:noFill/>
        </p:spPr>
        <p:txBody>
          <a:bodyPr wrap="square" rtlCol="0">
            <a:spAutoFit/>
          </a:bodyPr>
          <a:lstStyle/>
          <a:p>
            <a:pPr algn="r"/>
            <a:r>
              <a:rPr lang="en-AU" sz="1200" dirty="0"/>
              <a:t>Support</a:t>
            </a:r>
          </a:p>
        </p:txBody>
      </p:sp>
      <p:sp>
        <p:nvSpPr>
          <p:cNvPr id="232" name="TextBox 231">
            <a:extLst>
              <a:ext uri="{FF2B5EF4-FFF2-40B4-BE49-F238E27FC236}">
                <a16:creationId xmlns:a16="http://schemas.microsoft.com/office/drawing/2014/main" id="{F55E0EF5-BB2D-B395-C57E-FED10D364A46}"/>
              </a:ext>
            </a:extLst>
          </p:cNvPr>
          <p:cNvSpPr txBox="1"/>
          <p:nvPr/>
        </p:nvSpPr>
        <p:spPr>
          <a:xfrm>
            <a:off x="8863671" y="538955"/>
            <a:ext cx="2685854" cy="769441"/>
          </a:xfrm>
          <a:prstGeom prst="rect">
            <a:avLst/>
          </a:prstGeom>
          <a:noFill/>
        </p:spPr>
        <p:txBody>
          <a:bodyPr wrap="square" rtlCol="0">
            <a:spAutoFit/>
          </a:bodyPr>
          <a:lstStyle/>
          <a:p>
            <a:pPr marL="228600" indent="-228600">
              <a:buFont typeface="+mj-lt"/>
              <a:buAutoNum type="arabicPeriod"/>
            </a:pPr>
            <a:r>
              <a:rPr lang="en-AU" sz="1100" i="1" dirty="0"/>
              <a:t>Establish national traceability &amp; transparency framework</a:t>
            </a:r>
          </a:p>
          <a:p>
            <a:pPr marL="228600" indent="-228600">
              <a:buFont typeface="+mj-lt"/>
              <a:buAutoNum type="arabicPeriod"/>
            </a:pPr>
            <a:r>
              <a:rPr lang="en-AU" sz="1100" i="1" dirty="0"/>
              <a:t>Implement trust anchor functions</a:t>
            </a:r>
          </a:p>
          <a:p>
            <a:pPr marL="228600" indent="-228600">
              <a:buFont typeface="+mj-lt"/>
              <a:buAutoNum type="arabicPeriod"/>
            </a:pPr>
            <a:r>
              <a:rPr lang="en-AU" sz="1100" i="1" dirty="0"/>
              <a:t>Improved compliance &amp; due diligence</a:t>
            </a:r>
          </a:p>
        </p:txBody>
      </p:sp>
      <p:sp>
        <p:nvSpPr>
          <p:cNvPr id="10" name="Rounded Rectangle 9">
            <a:extLst>
              <a:ext uri="{FF2B5EF4-FFF2-40B4-BE49-F238E27FC236}">
                <a16:creationId xmlns:a16="http://schemas.microsoft.com/office/drawing/2014/main" id="{7E7D95A4-E730-B8EB-EAEC-8A8610C93ADB}"/>
              </a:ext>
            </a:extLst>
          </p:cNvPr>
          <p:cNvSpPr/>
          <p:nvPr/>
        </p:nvSpPr>
        <p:spPr>
          <a:xfrm>
            <a:off x="370638" y="1334042"/>
            <a:ext cx="2090399" cy="886163"/>
          </a:xfrm>
          <a:prstGeom prst="roundRect">
            <a:avLst/>
          </a:prstGeom>
          <a:solidFill>
            <a:schemeClr val="accent5">
              <a:lumMod val="20000"/>
              <a:lumOff val="80000"/>
            </a:schemeClr>
          </a:solidFill>
          <a:ln w="38100">
            <a:solidFill>
              <a:schemeClr val="accent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rIns="36000" rtlCol="0" anchor="t"/>
          <a:lstStyle/>
          <a:p>
            <a:pPr algn="ctr"/>
            <a:r>
              <a:rPr lang="en-AU" sz="1200" b="1" dirty="0">
                <a:solidFill>
                  <a:schemeClr val="tx1"/>
                </a:solidFill>
              </a:rPr>
              <a:t>Extensions Governance Board</a:t>
            </a:r>
          </a:p>
          <a:p>
            <a:pPr algn="ctr"/>
            <a:r>
              <a:rPr lang="en-AU" sz="1100" i="1" dirty="0">
                <a:solidFill>
                  <a:schemeClr val="tx1"/>
                </a:solidFill>
              </a:rPr>
              <a:t>Secretariat support</a:t>
            </a:r>
          </a:p>
          <a:p>
            <a:pPr algn="ctr"/>
            <a:r>
              <a:rPr lang="en-AU" sz="1100" i="1" dirty="0">
                <a:solidFill>
                  <a:schemeClr val="tx1"/>
                </a:solidFill>
              </a:rPr>
              <a:t>Board chair and members drawn from extension owners</a:t>
            </a:r>
          </a:p>
        </p:txBody>
      </p:sp>
      <p:cxnSp>
        <p:nvCxnSpPr>
          <p:cNvPr id="15" name="Straight Arrow Connector 15">
            <a:extLst>
              <a:ext uri="{FF2B5EF4-FFF2-40B4-BE49-F238E27FC236}">
                <a16:creationId xmlns:a16="http://schemas.microsoft.com/office/drawing/2014/main" id="{D1A740D8-EB99-F99C-DB63-E662EF37A772}"/>
              </a:ext>
            </a:extLst>
          </p:cNvPr>
          <p:cNvCxnSpPr>
            <a:cxnSpLocks/>
          </p:cNvCxnSpPr>
          <p:nvPr/>
        </p:nvCxnSpPr>
        <p:spPr>
          <a:xfrm rot="16200000" flipH="1">
            <a:off x="2122178" y="1721387"/>
            <a:ext cx="715886" cy="1739837"/>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910F4FD-5437-F9BF-8661-65D619D09A1F}"/>
              </a:ext>
            </a:extLst>
          </p:cNvPr>
          <p:cNvSpPr txBox="1"/>
          <p:nvPr/>
        </p:nvSpPr>
        <p:spPr>
          <a:xfrm>
            <a:off x="1588124" y="2298615"/>
            <a:ext cx="1204448" cy="600164"/>
          </a:xfrm>
          <a:prstGeom prst="rect">
            <a:avLst/>
          </a:prstGeom>
          <a:noFill/>
        </p:spPr>
        <p:txBody>
          <a:bodyPr wrap="square" rtlCol="0">
            <a:spAutoFit/>
          </a:bodyPr>
          <a:lstStyle/>
          <a:p>
            <a:r>
              <a:rPr lang="en-AU" sz="1100" dirty="0"/>
              <a:t>Governs requirements &amp; roadmap of</a:t>
            </a:r>
          </a:p>
        </p:txBody>
      </p:sp>
      <p:cxnSp>
        <p:nvCxnSpPr>
          <p:cNvPr id="21" name="Straight Arrow Connector 15">
            <a:extLst>
              <a:ext uri="{FF2B5EF4-FFF2-40B4-BE49-F238E27FC236}">
                <a16:creationId xmlns:a16="http://schemas.microsoft.com/office/drawing/2014/main" id="{18158C3F-D090-8488-0F3A-4A8ECEFB0C82}"/>
              </a:ext>
            </a:extLst>
          </p:cNvPr>
          <p:cNvCxnSpPr>
            <a:cxnSpLocks/>
          </p:cNvCxnSpPr>
          <p:nvPr/>
        </p:nvCxnSpPr>
        <p:spPr>
          <a:xfrm flipH="1">
            <a:off x="2441241" y="1711454"/>
            <a:ext cx="853144"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27D5F9C-5070-4616-C341-7956711AB151}"/>
              </a:ext>
            </a:extLst>
          </p:cNvPr>
          <p:cNvSpPr txBox="1"/>
          <p:nvPr/>
        </p:nvSpPr>
        <p:spPr>
          <a:xfrm>
            <a:off x="2442813" y="1463480"/>
            <a:ext cx="772259" cy="261610"/>
          </a:xfrm>
          <a:prstGeom prst="rect">
            <a:avLst/>
          </a:prstGeom>
          <a:noFill/>
        </p:spPr>
        <p:txBody>
          <a:bodyPr wrap="square" rtlCol="0">
            <a:spAutoFit/>
          </a:bodyPr>
          <a:lstStyle/>
          <a:p>
            <a:pPr algn="r"/>
            <a:r>
              <a:rPr lang="en-AU" sz="1100" dirty="0"/>
              <a:t>supports</a:t>
            </a:r>
          </a:p>
        </p:txBody>
      </p:sp>
    </p:spTree>
    <p:extLst>
      <p:ext uri="{BB962C8B-B14F-4D97-AF65-F5344CB8AC3E}">
        <p14:creationId xmlns:p14="http://schemas.microsoft.com/office/powerpoint/2010/main" val="1194693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119F942-0713-C753-8246-76C1949D0DE3}"/>
              </a:ext>
            </a:extLst>
          </p:cNvPr>
          <p:cNvSpPr/>
          <p:nvPr/>
        </p:nvSpPr>
        <p:spPr>
          <a:xfrm>
            <a:off x="3648943" y="169105"/>
            <a:ext cx="339254" cy="233721"/>
          </a:xfrm>
          <a:prstGeom prst="ellipse">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sp>
        <p:nvSpPr>
          <p:cNvPr id="5" name="Rounded Rectangle 4">
            <a:extLst>
              <a:ext uri="{FF2B5EF4-FFF2-40B4-BE49-F238E27FC236}">
                <a16:creationId xmlns:a16="http://schemas.microsoft.com/office/drawing/2014/main" id="{0002BC56-5E02-16FB-08C0-0C88D53DB889}"/>
              </a:ext>
            </a:extLst>
          </p:cNvPr>
          <p:cNvSpPr/>
          <p:nvPr/>
        </p:nvSpPr>
        <p:spPr>
          <a:xfrm>
            <a:off x="2722647" y="1267129"/>
            <a:ext cx="2203585"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Model data requirements</a:t>
            </a:r>
          </a:p>
        </p:txBody>
      </p:sp>
      <p:cxnSp>
        <p:nvCxnSpPr>
          <p:cNvPr id="6" name="Straight Arrow Connector 15">
            <a:extLst>
              <a:ext uri="{FF2B5EF4-FFF2-40B4-BE49-F238E27FC236}">
                <a16:creationId xmlns:a16="http://schemas.microsoft.com/office/drawing/2014/main" id="{04D68B62-3B91-97EB-2B73-F80E086BAAF9}"/>
              </a:ext>
            </a:extLst>
          </p:cNvPr>
          <p:cNvCxnSpPr>
            <a:cxnSpLocks/>
            <a:stCxn id="4" idx="4"/>
            <a:endCxn id="279" idx="0"/>
          </p:cNvCxnSpPr>
          <p:nvPr/>
        </p:nvCxnSpPr>
        <p:spPr>
          <a:xfrm>
            <a:off x="3818570" y="402826"/>
            <a:ext cx="0" cy="1700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Decision 9">
            <a:extLst>
              <a:ext uri="{FF2B5EF4-FFF2-40B4-BE49-F238E27FC236}">
                <a16:creationId xmlns:a16="http://schemas.microsoft.com/office/drawing/2014/main" id="{BFC9E551-4C41-4574-E840-AE02FC5F29CC}"/>
              </a:ext>
            </a:extLst>
          </p:cNvPr>
          <p:cNvSpPr/>
          <p:nvPr/>
        </p:nvSpPr>
        <p:spPr>
          <a:xfrm>
            <a:off x="2299633" y="1759348"/>
            <a:ext cx="3049612"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Use existing vocabularies?</a:t>
            </a:r>
          </a:p>
        </p:txBody>
      </p:sp>
      <p:sp>
        <p:nvSpPr>
          <p:cNvPr id="14" name="Rounded Rectangle 13">
            <a:extLst>
              <a:ext uri="{FF2B5EF4-FFF2-40B4-BE49-F238E27FC236}">
                <a16:creationId xmlns:a16="http://schemas.microsoft.com/office/drawing/2014/main" id="{7C7489D0-9274-5F14-27F5-4888EF018E77}"/>
              </a:ext>
            </a:extLst>
          </p:cNvPr>
          <p:cNvSpPr/>
          <p:nvPr/>
        </p:nvSpPr>
        <p:spPr>
          <a:xfrm>
            <a:off x="2703250" y="3712739"/>
            <a:ext cx="2203585"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Map to semantic vocabularies</a:t>
            </a:r>
          </a:p>
        </p:txBody>
      </p:sp>
      <p:sp>
        <p:nvSpPr>
          <p:cNvPr id="16" name="Rounded Rectangle 15">
            <a:extLst>
              <a:ext uri="{FF2B5EF4-FFF2-40B4-BE49-F238E27FC236}">
                <a16:creationId xmlns:a16="http://schemas.microsoft.com/office/drawing/2014/main" id="{D9AC2E5F-B2A0-71D5-09BD-B4EFB568BC65}"/>
              </a:ext>
            </a:extLst>
          </p:cNvPr>
          <p:cNvSpPr/>
          <p:nvPr/>
        </p:nvSpPr>
        <p:spPr>
          <a:xfrm>
            <a:off x="2722646" y="3195767"/>
            <a:ext cx="2137738" cy="323245"/>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Update local vocabulary</a:t>
            </a:r>
          </a:p>
        </p:txBody>
      </p:sp>
      <p:sp>
        <p:nvSpPr>
          <p:cNvPr id="17" name="Rounded Rectangle 16">
            <a:extLst>
              <a:ext uri="{FF2B5EF4-FFF2-40B4-BE49-F238E27FC236}">
                <a16:creationId xmlns:a16="http://schemas.microsoft.com/office/drawing/2014/main" id="{9E82DA7F-5575-256B-1F2F-77A2B55CB908}"/>
              </a:ext>
            </a:extLst>
          </p:cNvPr>
          <p:cNvSpPr/>
          <p:nvPr/>
        </p:nvSpPr>
        <p:spPr>
          <a:xfrm>
            <a:off x="2689230" y="4166496"/>
            <a:ext cx="2203585"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Publish draft schema and @context files to TEST</a:t>
            </a:r>
          </a:p>
        </p:txBody>
      </p:sp>
      <p:sp>
        <p:nvSpPr>
          <p:cNvPr id="23" name="Rounded Rectangle 22">
            <a:extLst>
              <a:ext uri="{FF2B5EF4-FFF2-40B4-BE49-F238E27FC236}">
                <a16:creationId xmlns:a16="http://schemas.microsoft.com/office/drawing/2014/main" id="{FD6F1FD4-7EB5-D157-376D-F11B3D1BC298}"/>
              </a:ext>
            </a:extLst>
          </p:cNvPr>
          <p:cNvSpPr/>
          <p:nvPr/>
        </p:nvSpPr>
        <p:spPr>
          <a:xfrm>
            <a:off x="2689230" y="4659757"/>
            <a:ext cx="2203585"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Update conformity test services</a:t>
            </a:r>
          </a:p>
        </p:txBody>
      </p:sp>
      <p:sp>
        <p:nvSpPr>
          <p:cNvPr id="29" name="Decision 28">
            <a:extLst>
              <a:ext uri="{FF2B5EF4-FFF2-40B4-BE49-F238E27FC236}">
                <a16:creationId xmlns:a16="http://schemas.microsoft.com/office/drawing/2014/main" id="{D78A7559-D12D-599B-4528-00E6D32BCFFD}"/>
              </a:ext>
            </a:extLst>
          </p:cNvPr>
          <p:cNvSpPr/>
          <p:nvPr/>
        </p:nvSpPr>
        <p:spPr>
          <a:xfrm>
            <a:off x="2232331" y="5153018"/>
            <a:ext cx="3117383"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Verification  testing</a:t>
            </a:r>
          </a:p>
        </p:txBody>
      </p:sp>
      <p:sp>
        <p:nvSpPr>
          <p:cNvPr id="36" name="Rounded Rectangle 35">
            <a:extLst>
              <a:ext uri="{FF2B5EF4-FFF2-40B4-BE49-F238E27FC236}">
                <a16:creationId xmlns:a16="http://schemas.microsoft.com/office/drawing/2014/main" id="{D296E814-F8E0-C3CA-180B-5CE8F2840BF4}"/>
              </a:ext>
            </a:extLst>
          </p:cNvPr>
          <p:cNvSpPr/>
          <p:nvPr/>
        </p:nvSpPr>
        <p:spPr>
          <a:xfrm>
            <a:off x="5522715" y="4659757"/>
            <a:ext cx="1733149"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Fix models &amp; schema</a:t>
            </a:r>
          </a:p>
        </p:txBody>
      </p:sp>
      <p:cxnSp>
        <p:nvCxnSpPr>
          <p:cNvPr id="41" name="Straight Arrow Connector 15">
            <a:extLst>
              <a:ext uri="{FF2B5EF4-FFF2-40B4-BE49-F238E27FC236}">
                <a16:creationId xmlns:a16="http://schemas.microsoft.com/office/drawing/2014/main" id="{776D3D6C-0BEE-C19F-6EBE-2FDE54096B20}"/>
              </a:ext>
            </a:extLst>
          </p:cNvPr>
          <p:cNvCxnSpPr>
            <a:cxnSpLocks/>
            <a:stCxn id="5" idx="2"/>
            <a:endCxn id="10" idx="0"/>
          </p:cNvCxnSpPr>
          <p:nvPr/>
        </p:nvCxnSpPr>
        <p:spPr>
          <a:xfrm>
            <a:off x="3824440" y="1603371"/>
            <a:ext cx="0" cy="15597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15">
            <a:extLst>
              <a:ext uri="{FF2B5EF4-FFF2-40B4-BE49-F238E27FC236}">
                <a16:creationId xmlns:a16="http://schemas.microsoft.com/office/drawing/2014/main" id="{61B1BD5E-0839-1C8D-2F60-16B0E9BF444E}"/>
              </a:ext>
            </a:extLst>
          </p:cNvPr>
          <p:cNvCxnSpPr>
            <a:cxnSpLocks/>
            <a:stCxn id="16" idx="2"/>
            <a:endCxn id="14" idx="0"/>
          </p:cNvCxnSpPr>
          <p:nvPr/>
        </p:nvCxnSpPr>
        <p:spPr>
          <a:xfrm>
            <a:off x="3791515" y="3519012"/>
            <a:ext cx="13527" cy="193728"/>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15">
            <a:extLst>
              <a:ext uri="{FF2B5EF4-FFF2-40B4-BE49-F238E27FC236}">
                <a16:creationId xmlns:a16="http://schemas.microsoft.com/office/drawing/2014/main" id="{F628DD16-326E-81F0-0536-B131AAFB3797}"/>
              </a:ext>
            </a:extLst>
          </p:cNvPr>
          <p:cNvCxnSpPr>
            <a:cxnSpLocks/>
            <a:stCxn id="14" idx="2"/>
            <a:endCxn id="17" idx="0"/>
          </p:cNvCxnSpPr>
          <p:nvPr/>
        </p:nvCxnSpPr>
        <p:spPr>
          <a:xfrm flipH="1">
            <a:off x="3791023" y="4048982"/>
            <a:ext cx="14019" cy="11751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15">
            <a:extLst>
              <a:ext uri="{FF2B5EF4-FFF2-40B4-BE49-F238E27FC236}">
                <a16:creationId xmlns:a16="http://schemas.microsoft.com/office/drawing/2014/main" id="{167E4140-0C3A-2E86-33CE-DD872F2B4036}"/>
              </a:ext>
            </a:extLst>
          </p:cNvPr>
          <p:cNvCxnSpPr>
            <a:cxnSpLocks/>
            <a:stCxn id="17" idx="2"/>
            <a:endCxn id="23" idx="0"/>
          </p:cNvCxnSpPr>
          <p:nvPr/>
        </p:nvCxnSpPr>
        <p:spPr>
          <a:xfrm>
            <a:off x="3791023" y="4502739"/>
            <a:ext cx="0" cy="15701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15">
            <a:extLst>
              <a:ext uri="{FF2B5EF4-FFF2-40B4-BE49-F238E27FC236}">
                <a16:creationId xmlns:a16="http://schemas.microsoft.com/office/drawing/2014/main" id="{A9548126-76BC-CC52-EEC9-2D25F729011F}"/>
              </a:ext>
            </a:extLst>
          </p:cNvPr>
          <p:cNvCxnSpPr>
            <a:cxnSpLocks/>
            <a:stCxn id="23" idx="2"/>
            <a:endCxn id="29" idx="0"/>
          </p:cNvCxnSpPr>
          <p:nvPr/>
        </p:nvCxnSpPr>
        <p:spPr>
          <a:xfrm>
            <a:off x="3791023" y="4995999"/>
            <a:ext cx="0" cy="157019"/>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1" name="Rounded Rectangle 90">
            <a:extLst>
              <a:ext uri="{FF2B5EF4-FFF2-40B4-BE49-F238E27FC236}">
                <a16:creationId xmlns:a16="http://schemas.microsoft.com/office/drawing/2014/main" id="{7FFF4465-7340-EFC6-F49C-60FD48EFDD2F}"/>
              </a:ext>
            </a:extLst>
          </p:cNvPr>
          <p:cNvSpPr/>
          <p:nvPr/>
        </p:nvSpPr>
        <p:spPr>
          <a:xfrm>
            <a:off x="2689230" y="5842798"/>
            <a:ext cx="2203585"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Approve  &amp; release updated specification to PROD</a:t>
            </a:r>
          </a:p>
        </p:txBody>
      </p:sp>
      <p:cxnSp>
        <p:nvCxnSpPr>
          <p:cNvPr id="92" name="Straight Arrow Connector 15">
            <a:extLst>
              <a:ext uri="{FF2B5EF4-FFF2-40B4-BE49-F238E27FC236}">
                <a16:creationId xmlns:a16="http://schemas.microsoft.com/office/drawing/2014/main" id="{822E1E37-EB9B-C63F-67FF-B41F086875BC}"/>
              </a:ext>
            </a:extLst>
          </p:cNvPr>
          <p:cNvCxnSpPr>
            <a:cxnSpLocks/>
            <a:stCxn id="29" idx="2"/>
            <a:endCxn id="91" idx="0"/>
          </p:cNvCxnSpPr>
          <p:nvPr/>
        </p:nvCxnSpPr>
        <p:spPr>
          <a:xfrm>
            <a:off x="3791023" y="5700115"/>
            <a:ext cx="0" cy="14268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6" name="Straight Arrow Connector 15">
            <a:extLst>
              <a:ext uri="{FF2B5EF4-FFF2-40B4-BE49-F238E27FC236}">
                <a16:creationId xmlns:a16="http://schemas.microsoft.com/office/drawing/2014/main" id="{88FD65FE-E270-0A3B-7DC3-1B2AD21223F6}"/>
              </a:ext>
            </a:extLst>
          </p:cNvPr>
          <p:cNvCxnSpPr>
            <a:cxnSpLocks/>
            <a:stCxn id="29" idx="3"/>
            <a:endCxn id="36" idx="2"/>
          </p:cNvCxnSpPr>
          <p:nvPr/>
        </p:nvCxnSpPr>
        <p:spPr>
          <a:xfrm flipV="1">
            <a:off x="5349713" y="4995999"/>
            <a:ext cx="1039576" cy="43056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9" name="Straight Arrow Connector 15">
            <a:extLst>
              <a:ext uri="{FF2B5EF4-FFF2-40B4-BE49-F238E27FC236}">
                <a16:creationId xmlns:a16="http://schemas.microsoft.com/office/drawing/2014/main" id="{BC98E0E6-7EF0-2C67-BE5E-FB55E4E6C705}"/>
              </a:ext>
            </a:extLst>
          </p:cNvPr>
          <p:cNvCxnSpPr>
            <a:cxnSpLocks/>
            <a:stCxn id="36" idx="0"/>
            <a:endCxn id="17" idx="3"/>
          </p:cNvCxnSpPr>
          <p:nvPr/>
        </p:nvCxnSpPr>
        <p:spPr>
          <a:xfrm rot="16200000" flipV="1">
            <a:off x="5478482" y="3748950"/>
            <a:ext cx="325140" cy="1496474"/>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5">
            <a:extLst>
              <a:ext uri="{FF2B5EF4-FFF2-40B4-BE49-F238E27FC236}">
                <a16:creationId xmlns:a16="http://schemas.microsoft.com/office/drawing/2014/main" id="{D3861789-7A5F-5EA6-66B9-BCCDFB413A15}"/>
              </a:ext>
            </a:extLst>
          </p:cNvPr>
          <p:cNvCxnSpPr>
            <a:cxnSpLocks/>
            <a:stCxn id="10" idx="1"/>
            <a:endCxn id="14" idx="1"/>
          </p:cNvCxnSpPr>
          <p:nvPr/>
        </p:nvCxnSpPr>
        <p:spPr>
          <a:xfrm rot="10800000" flipH="1" flipV="1">
            <a:off x="2299631" y="2032897"/>
            <a:ext cx="403616" cy="1847963"/>
          </a:xfrm>
          <a:prstGeom prst="bentConnector3">
            <a:avLst>
              <a:gd name="adj1" fmla="val -91478"/>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5">
            <a:extLst>
              <a:ext uri="{FF2B5EF4-FFF2-40B4-BE49-F238E27FC236}">
                <a16:creationId xmlns:a16="http://schemas.microsoft.com/office/drawing/2014/main" id="{3EF9AA4E-BFFE-DEFC-7DA0-B08700C63930}"/>
              </a:ext>
            </a:extLst>
          </p:cNvPr>
          <p:cNvCxnSpPr>
            <a:cxnSpLocks/>
            <a:stCxn id="10" idx="2"/>
            <a:endCxn id="165" idx="0"/>
          </p:cNvCxnSpPr>
          <p:nvPr/>
        </p:nvCxnSpPr>
        <p:spPr>
          <a:xfrm flipH="1">
            <a:off x="3818570" y="2306445"/>
            <a:ext cx="5869" cy="192437"/>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62E0279F-EAC2-12DE-C237-AF8100DE89EE}"/>
              </a:ext>
            </a:extLst>
          </p:cNvPr>
          <p:cNvSpPr/>
          <p:nvPr/>
        </p:nvSpPr>
        <p:spPr>
          <a:xfrm>
            <a:off x="3648943" y="6381644"/>
            <a:ext cx="281272" cy="248361"/>
          </a:xfrm>
          <a:prstGeom prst="ellipse">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cxnSp>
        <p:nvCxnSpPr>
          <p:cNvPr id="117" name="Straight Arrow Connector 15">
            <a:extLst>
              <a:ext uri="{FF2B5EF4-FFF2-40B4-BE49-F238E27FC236}">
                <a16:creationId xmlns:a16="http://schemas.microsoft.com/office/drawing/2014/main" id="{1CB17DAB-C443-DB47-B8C6-37AE4426DDD7}"/>
              </a:ext>
            </a:extLst>
          </p:cNvPr>
          <p:cNvCxnSpPr>
            <a:cxnSpLocks/>
            <a:stCxn id="91" idx="2"/>
            <a:endCxn id="116" idx="0"/>
          </p:cNvCxnSpPr>
          <p:nvPr/>
        </p:nvCxnSpPr>
        <p:spPr>
          <a:xfrm flipH="1">
            <a:off x="3789579" y="6179040"/>
            <a:ext cx="1444" cy="20260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5">
            <a:extLst>
              <a:ext uri="{FF2B5EF4-FFF2-40B4-BE49-F238E27FC236}">
                <a16:creationId xmlns:a16="http://schemas.microsoft.com/office/drawing/2014/main" id="{E5AB7B7F-2EDF-E437-C0A7-C53A50BC1498}"/>
              </a:ext>
            </a:extLst>
          </p:cNvPr>
          <p:cNvCxnSpPr>
            <a:cxnSpLocks/>
            <a:stCxn id="116" idx="2"/>
            <a:endCxn id="4" idx="2"/>
          </p:cNvCxnSpPr>
          <p:nvPr/>
        </p:nvCxnSpPr>
        <p:spPr>
          <a:xfrm rot="10800000">
            <a:off x="3648943" y="285967"/>
            <a:ext cx="12700" cy="6219859"/>
          </a:xfrm>
          <a:prstGeom prst="bentConnector3">
            <a:avLst>
              <a:gd name="adj1" fmla="val 18490913"/>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80E37C8F-5408-A024-EED6-2354ECF0C51B}"/>
              </a:ext>
            </a:extLst>
          </p:cNvPr>
          <p:cNvSpPr txBox="1"/>
          <p:nvPr/>
        </p:nvSpPr>
        <p:spPr>
          <a:xfrm>
            <a:off x="3842765" y="2276841"/>
            <a:ext cx="365806" cy="276999"/>
          </a:xfrm>
          <a:prstGeom prst="rect">
            <a:avLst/>
          </a:prstGeom>
          <a:noFill/>
        </p:spPr>
        <p:txBody>
          <a:bodyPr wrap="none" rtlCol="0" anchor="ctr">
            <a:spAutoFit/>
          </a:bodyPr>
          <a:lstStyle/>
          <a:p>
            <a:r>
              <a:rPr lang="en-AU" sz="1200" dirty="0"/>
              <a:t>No</a:t>
            </a:r>
          </a:p>
        </p:txBody>
      </p:sp>
      <p:sp>
        <p:nvSpPr>
          <p:cNvPr id="146" name="TextBox 145">
            <a:extLst>
              <a:ext uri="{FF2B5EF4-FFF2-40B4-BE49-F238E27FC236}">
                <a16:creationId xmlns:a16="http://schemas.microsoft.com/office/drawing/2014/main" id="{BB3D8A5D-080E-3FB2-CBC9-5CB4311FF675}"/>
              </a:ext>
            </a:extLst>
          </p:cNvPr>
          <p:cNvSpPr txBox="1"/>
          <p:nvPr/>
        </p:nvSpPr>
        <p:spPr>
          <a:xfrm>
            <a:off x="1962733" y="2057040"/>
            <a:ext cx="386837" cy="276999"/>
          </a:xfrm>
          <a:prstGeom prst="rect">
            <a:avLst/>
          </a:prstGeom>
          <a:noFill/>
        </p:spPr>
        <p:txBody>
          <a:bodyPr wrap="none" rtlCol="0" anchor="ctr">
            <a:spAutoFit/>
          </a:bodyPr>
          <a:lstStyle/>
          <a:p>
            <a:r>
              <a:rPr lang="en-AU" sz="1200" dirty="0"/>
              <a:t>Yes</a:t>
            </a:r>
          </a:p>
        </p:txBody>
      </p:sp>
      <p:sp>
        <p:nvSpPr>
          <p:cNvPr id="147" name="TextBox 146">
            <a:extLst>
              <a:ext uri="{FF2B5EF4-FFF2-40B4-BE49-F238E27FC236}">
                <a16:creationId xmlns:a16="http://schemas.microsoft.com/office/drawing/2014/main" id="{F4636522-FB3D-941B-3540-500D7CADE33B}"/>
              </a:ext>
            </a:extLst>
          </p:cNvPr>
          <p:cNvSpPr txBox="1"/>
          <p:nvPr/>
        </p:nvSpPr>
        <p:spPr>
          <a:xfrm>
            <a:off x="5132720" y="5185779"/>
            <a:ext cx="395365" cy="276999"/>
          </a:xfrm>
          <a:prstGeom prst="rect">
            <a:avLst/>
          </a:prstGeom>
          <a:noFill/>
        </p:spPr>
        <p:txBody>
          <a:bodyPr wrap="none" rtlCol="0" anchor="ctr">
            <a:spAutoFit/>
          </a:bodyPr>
          <a:lstStyle/>
          <a:p>
            <a:r>
              <a:rPr lang="en-AU" sz="1200" dirty="0"/>
              <a:t>Fail</a:t>
            </a:r>
          </a:p>
        </p:txBody>
      </p:sp>
      <p:sp>
        <p:nvSpPr>
          <p:cNvPr id="148" name="TextBox 147">
            <a:extLst>
              <a:ext uri="{FF2B5EF4-FFF2-40B4-BE49-F238E27FC236}">
                <a16:creationId xmlns:a16="http://schemas.microsoft.com/office/drawing/2014/main" id="{53603382-F3E5-5F10-780E-C4A47CCB324B}"/>
              </a:ext>
            </a:extLst>
          </p:cNvPr>
          <p:cNvSpPr txBox="1"/>
          <p:nvPr/>
        </p:nvSpPr>
        <p:spPr>
          <a:xfrm>
            <a:off x="3930451" y="5616674"/>
            <a:ext cx="457048" cy="276999"/>
          </a:xfrm>
          <a:prstGeom prst="rect">
            <a:avLst/>
          </a:prstGeom>
          <a:noFill/>
        </p:spPr>
        <p:txBody>
          <a:bodyPr wrap="none" rtlCol="0" anchor="ctr">
            <a:spAutoFit/>
          </a:bodyPr>
          <a:lstStyle/>
          <a:p>
            <a:r>
              <a:rPr lang="en-AU" sz="1200" dirty="0"/>
              <a:t>Pass</a:t>
            </a:r>
          </a:p>
        </p:txBody>
      </p:sp>
      <p:sp>
        <p:nvSpPr>
          <p:cNvPr id="149" name="TextBox 148">
            <a:extLst>
              <a:ext uri="{FF2B5EF4-FFF2-40B4-BE49-F238E27FC236}">
                <a16:creationId xmlns:a16="http://schemas.microsoft.com/office/drawing/2014/main" id="{1CF61F9B-9B05-2D41-C9B4-59A3C04A17D2}"/>
              </a:ext>
            </a:extLst>
          </p:cNvPr>
          <p:cNvSpPr txBox="1"/>
          <p:nvPr/>
        </p:nvSpPr>
        <p:spPr>
          <a:xfrm rot="16200000">
            <a:off x="685976" y="4521258"/>
            <a:ext cx="1625958" cy="276998"/>
          </a:xfrm>
          <a:prstGeom prst="rect">
            <a:avLst/>
          </a:prstGeom>
          <a:noFill/>
        </p:spPr>
        <p:txBody>
          <a:bodyPr wrap="none" rtlCol="0" anchor="ctr">
            <a:spAutoFit/>
          </a:bodyPr>
          <a:lstStyle/>
          <a:p>
            <a:r>
              <a:rPr lang="en-AU" sz="1200" dirty="0"/>
              <a:t>Next credential version</a:t>
            </a:r>
          </a:p>
        </p:txBody>
      </p:sp>
      <p:sp>
        <p:nvSpPr>
          <p:cNvPr id="150" name="TextBox 149">
            <a:extLst>
              <a:ext uri="{FF2B5EF4-FFF2-40B4-BE49-F238E27FC236}">
                <a16:creationId xmlns:a16="http://schemas.microsoft.com/office/drawing/2014/main" id="{D1F7A938-DEAE-7FC6-C28E-A5BCD53D2075}"/>
              </a:ext>
            </a:extLst>
          </p:cNvPr>
          <p:cNvSpPr txBox="1"/>
          <p:nvPr/>
        </p:nvSpPr>
        <p:spPr>
          <a:xfrm>
            <a:off x="4032025" y="161504"/>
            <a:ext cx="482567" cy="276999"/>
          </a:xfrm>
          <a:prstGeom prst="rect">
            <a:avLst/>
          </a:prstGeom>
          <a:noFill/>
        </p:spPr>
        <p:txBody>
          <a:bodyPr wrap="none" rtlCol="0" anchor="ctr">
            <a:spAutoFit/>
          </a:bodyPr>
          <a:lstStyle/>
          <a:p>
            <a:r>
              <a:rPr lang="en-AU" sz="1200" dirty="0"/>
              <a:t>Start</a:t>
            </a:r>
          </a:p>
        </p:txBody>
      </p:sp>
      <p:sp>
        <p:nvSpPr>
          <p:cNvPr id="151" name="TextBox 150">
            <a:extLst>
              <a:ext uri="{FF2B5EF4-FFF2-40B4-BE49-F238E27FC236}">
                <a16:creationId xmlns:a16="http://schemas.microsoft.com/office/drawing/2014/main" id="{0310A763-DE92-5514-E96F-740CD9AEA627}"/>
              </a:ext>
            </a:extLst>
          </p:cNvPr>
          <p:cNvSpPr txBox="1"/>
          <p:nvPr/>
        </p:nvSpPr>
        <p:spPr>
          <a:xfrm>
            <a:off x="3939066" y="6338596"/>
            <a:ext cx="546945" cy="276999"/>
          </a:xfrm>
          <a:prstGeom prst="rect">
            <a:avLst/>
          </a:prstGeom>
          <a:noFill/>
        </p:spPr>
        <p:txBody>
          <a:bodyPr wrap="none" rtlCol="0" anchor="ctr">
            <a:spAutoFit/>
          </a:bodyPr>
          <a:lstStyle/>
          <a:p>
            <a:r>
              <a:rPr lang="en-AU" sz="1200" dirty="0"/>
              <a:t>Finish</a:t>
            </a:r>
          </a:p>
        </p:txBody>
      </p:sp>
      <p:sp>
        <p:nvSpPr>
          <p:cNvPr id="165" name="Decision 164">
            <a:extLst>
              <a:ext uri="{FF2B5EF4-FFF2-40B4-BE49-F238E27FC236}">
                <a16:creationId xmlns:a16="http://schemas.microsoft.com/office/drawing/2014/main" id="{44131264-6EAB-9AF6-FD4F-463E373009EF}"/>
              </a:ext>
            </a:extLst>
          </p:cNvPr>
          <p:cNvSpPr/>
          <p:nvPr/>
        </p:nvSpPr>
        <p:spPr>
          <a:xfrm>
            <a:off x="2293764" y="2498883"/>
            <a:ext cx="3049612" cy="526868"/>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UNTP core update needed?</a:t>
            </a:r>
          </a:p>
        </p:txBody>
      </p:sp>
      <p:cxnSp>
        <p:nvCxnSpPr>
          <p:cNvPr id="193" name="Straight Arrow Connector 15">
            <a:extLst>
              <a:ext uri="{FF2B5EF4-FFF2-40B4-BE49-F238E27FC236}">
                <a16:creationId xmlns:a16="http://schemas.microsoft.com/office/drawing/2014/main" id="{4B453C42-0646-0589-821D-71206F1ED1D2}"/>
              </a:ext>
            </a:extLst>
          </p:cNvPr>
          <p:cNvCxnSpPr>
            <a:cxnSpLocks/>
            <a:stCxn id="165" idx="3"/>
            <a:endCxn id="197" idx="0"/>
          </p:cNvCxnSpPr>
          <p:nvPr/>
        </p:nvCxnSpPr>
        <p:spPr>
          <a:xfrm>
            <a:off x="5343375" y="2762317"/>
            <a:ext cx="1045915" cy="17168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96" name="TextBox 195">
            <a:extLst>
              <a:ext uri="{FF2B5EF4-FFF2-40B4-BE49-F238E27FC236}">
                <a16:creationId xmlns:a16="http://schemas.microsoft.com/office/drawing/2014/main" id="{A28F9CD4-26BE-7840-FCFC-A9382A52CD99}"/>
              </a:ext>
            </a:extLst>
          </p:cNvPr>
          <p:cNvSpPr txBox="1"/>
          <p:nvPr/>
        </p:nvSpPr>
        <p:spPr>
          <a:xfrm>
            <a:off x="3930215" y="2946122"/>
            <a:ext cx="365806" cy="276999"/>
          </a:xfrm>
          <a:prstGeom prst="rect">
            <a:avLst/>
          </a:prstGeom>
          <a:noFill/>
        </p:spPr>
        <p:txBody>
          <a:bodyPr wrap="none" rtlCol="0" anchor="ctr">
            <a:spAutoFit/>
          </a:bodyPr>
          <a:lstStyle/>
          <a:p>
            <a:r>
              <a:rPr lang="en-AU" sz="1200" dirty="0"/>
              <a:t>No</a:t>
            </a:r>
          </a:p>
        </p:txBody>
      </p:sp>
      <p:sp>
        <p:nvSpPr>
          <p:cNvPr id="197" name="Rounded Rectangle 196">
            <a:extLst>
              <a:ext uri="{FF2B5EF4-FFF2-40B4-BE49-F238E27FC236}">
                <a16:creationId xmlns:a16="http://schemas.microsoft.com/office/drawing/2014/main" id="{DAACFE90-05E1-A3FD-29A6-CBADF0A8789F}"/>
              </a:ext>
            </a:extLst>
          </p:cNvPr>
          <p:cNvSpPr/>
          <p:nvPr/>
        </p:nvSpPr>
        <p:spPr>
          <a:xfrm>
            <a:off x="5411426" y="2934006"/>
            <a:ext cx="1955729"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update core vocabulary</a:t>
            </a:r>
          </a:p>
        </p:txBody>
      </p:sp>
      <p:cxnSp>
        <p:nvCxnSpPr>
          <p:cNvPr id="198" name="Straight Arrow Connector 15">
            <a:extLst>
              <a:ext uri="{FF2B5EF4-FFF2-40B4-BE49-F238E27FC236}">
                <a16:creationId xmlns:a16="http://schemas.microsoft.com/office/drawing/2014/main" id="{8CE7282F-3976-8FBF-4DBF-3B500E38BA4C}"/>
              </a:ext>
            </a:extLst>
          </p:cNvPr>
          <p:cNvCxnSpPr>
            <a:cxnSpLocks/>
            <a:stCxn id="165" idx="2"/>
            <a:endCxn id="16" idx="0"/>
          </p:cNvCxnSpPr>
          <p:nvPr/>
        </p:nvCxnSpPr>
        <p:spPr>
          <a:xfrm flipH="1">
            <a:off x="3791515" y="3025751"/>
            <a:ext cx="27055" cy="17001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9" name="TextBox 218">
            <a:extLst>
              <a:ext uri="{FF2B5EF4-FFF2-40B4-BE49-F238E27FC236}">
                <a16:creationId xmlns:a16="http://schemas.microsoft.com/office/drawing/2014/main" id="{75EF2263-A842-DF4B-340C-4D4A199AE78E}"/>
              </a:ext>
            </a:extLst>
          </p:cNvPr>
          <p:cNvSpPr txBox="1"/>
          <p:nvPr/>
        </p:nvSpPr>
        <p:spPr>
          <a:xfrm>
            <a:off x="5160344" y="2529675"/>
            <a:ext cx="386837" cy="276999"/>
          </a:xfrm>
          <a:prstGeom prst="rect">
            <a:avLst/>
          </a:prstGeom>
          <a:noFill/>
        </p:spPr>
        <p:txBody>
          <a:bodyPr wrap="none" rtlCol="0" anchor="ctr">
            <a:spAutoFit/>
          </a:bodyPr>
          <a:lstStyle/>
          <a:p>
            <a:r>
              <a:rPr lang="en-AU" sz="1200" dirty="0"/>
              <a:t>Yes</a:t>
            </a:r>
          </a:p>
        </p:txBody>
      </p:sp>
      <p:sp>
        <p:nvSpPr>
          <p:cNvPr id="226" name="Rounded Rectangle 225">
            <a:extLst>
              <a:ext uri="{FF2B5EF4-FFF2-40B4-BE49-F238E27FC236}">
                <a16:creationId xmlns:a16="http://schemas.microsoft.com/office/drawing/2014/main" id="{C2C8FC78-CE45-FE2C-FAEC-06017AD1BBD3}"/>
              </a:ext>
            </a:extLst>
          </p:cNvPr>
          <p:cNvSpPr/>
          <p:nvPr/>
        </p:nvSpPr>
        <p:spPr>
          <a:xfrm>
            <a:off x="5411427" y="3437531"/>
            <a:ext cx="1955729"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Approve &amp; release core update</a:t>
            </a:r>
          </a:p>
        </p:txBody>
      </p:sp>
      <p:cxnSp>
        <p:nvCxnSpPr>
          <p:cNvPr id="229" name="Straight Arrow Connector 15">
            <a:extLst>
              <a:ext uri="{FF2B5EF4-FFF2-40B4-BE49-F238E27FC236}">
                <a16:creationId xmlns:a16="http://schemas.microsoft.com/office/drawing/2014/main" id="{F7F83491-A891-43E1-4EAF-490E1EA02089}"/>
              </a:ext>
            </a:extLst>
          </p:cNvPr>
          <p:cNvCxnSpPr>
            <a:cxnSpLocks/>
            <a:stCxn id="226" idx="2"/>
            <a:endCxn id="14" idx="3"/>
          </p:cNvCxnSpPr>
          <p:nvPr/>
        </p:nvCxnSpPr>
        <p:spPr>
          <a:xfrm rot="5400000">
            <a:off x="5594519" y="3086088"/>
            <a:ext cx="107087" cy="1482458"/>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3" name="Straight Arrow Connector 15">
            <a:extLst>
              <a:ext uri="{FF2B5EF4-FFF2-40B4-BE49-F238E27FC236}">
                <a16:creationId xmlns:a16="http://schemas.microsoft.com/office/drawing/2014/main" id="{F040A802-6749-E74C-3C1C-77BCE890911C}"/>
              </a:ext>
            </a:extLst>
          </p:cNvPr>
          <p:cNvCxnSpPr>
            <a:cxnSpLocks/>
            <a:stCxn id="197" idx="2"/>
            <a:endCxn id="226" idx="0"/>
          </p:cNvCxnSpPr>
          <p:nvPr/>
        </p:nvCxnSpPr>
        <p:spPr>
          <a:xfrm>
            <a:off x="6389291" y="3270248"/>
            <a:ext cx="2" cy="16728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9" name="Decision 278">
            <a:extLst>
              <a:ext uri="{FF2B5EF4-FFF2-40B4-BE49-F238E27FC236}">
                <a16:creationId xmlns:a16="http://schemas.microsoft.com/office/drawing/2014/main" id="{AB87AA08-006A-683B-20AB-A60C0133588A}"/>
              </a:ext>
            </a:extLst>
          </p:cNvPr>
          <p:cNvSpPr/>
          <p:nvPr/>
        </p:nvSpPr>
        <p:spPr>
          <a:xfrm>
            <a:off x="2293764" y="572842"/>
            <a:ext cx="3049612"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Bugfix (minor version) only?</a:t>
            </a:r>
          </a:p>
        </p:txBody>
      </p:sp>
      <p:cxnSp>
        <p:nvCxnSpPr>
          <p:cNvPr id="295" name="Straight Arrow Connector 15">
            <a:extLst>
              <a:ext uri="{FF2B5EF4-FFF2-40B4-BE49-F238E27FC236}">
                <a16:creationId xmlns:a16="http://schemas.microsoft.com/office/drawing/2014/main" id="{7B55C3D6-1DEC-0D54-0EFD-788D2726A2A8}"/>
              </a:ext>
            </a:extLst>
          </p:cNvPr>
          <p:cNvCxnSpPr>
            <a:cxnSpLocks/>
            <a:stCxn id="279" idx="2"/>
            <a:endCxn id="5" idx="0"/>
          </p:cNvCxnSpPr>
          <p:nvPr/>
        </p:nvCxnSpPr>
        <p:spPr>
          <a:xfrm>
            <a:off x="3818570" y="1119939"/>
            <a:ext cx="5869" cy="14719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15">
            <a:extLst>
              <a:ext uri="{FF2B5EF4-FFF2-40B4-BE49-F238E27FC236}">
                <a16:creationId xmlns:a16="http://schemas.microsoft.com/office/drawing/2014/main" id="{4DE58A8A-5105-1EA9-0159-D77DBF1D7F59}"/>
              </a:ext>
            </a:extLst>
          </p:cNvPr>
          <p:cNvCxnSpPr>
            <a:cxnSpLocks/>
            <a:stCxn id="279" idx="3"/>
            <a:endCxn id="36" idx="3"/>
          </p:cNvCxnSpPr>
          <p:nvPr/>
        </p:nvCxnSpPr>
        <p:spPr>
          <a:xfrm>
            <a:off x="5343375" y="846391"/>
            <a:ext cx="1912488" cy="3981487"/>
          </a:xfrm>
          <a:prstGeom prst="bentConnector3">
            <a:avLst>
              <a:gd name="adj1" fmla="val 119306"/>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1" name="TextBox 310">
            <a:extLst>
              <a:ext uri="{FF2B5EF4-FFF2-40B4-BE49-F238E27FC236}">
                <a16:creationId xmlns:a16="http://schemas.microsoft.com/office/drawing/2014/main" id="{A47EBD68-1674-E30A-1269-16EA0EBE486B}"/>
              </a:ext>
            </a:extLst>
          </p:cNvPr>
          <p:cNvSpPr txBox="1"/>
          <p:nvPr/>
        </p:nvSpPr>
        <p:spPr>
          <a:xfrm>
            <a:off x="5103432" y="603215"/>
            <a:ext cx="386837" cy="276999"/>
          </a:xfrm>
          <a:prstGeom prst="rect">
            <a:avLst/>
          </a:prstGeom>
          <a:noFill/>
        </p:spPr>
        <p:txBody>
          <a:bodyPr wrap="none" rtlCol="0" anchor="ctr">
            <a:spAutoFit/>
          </a:bodyPr>
          <a:lstStyle/>
          <a:p>
            <a:r>
              <a:rPr lang="en-AU" sz="1200" dirty="0"/>
              <a:t>Yes</a:t>
            </a:r>
          </a:p>
        </p:txBody>
      </p:sp>
      <p:sp>
        <p:nvSpPr>
          <p:cNvPr id="312" name="TextBox 311">
            <a:extLst>
              <a:ext uri="{FF2B5EF4-FFF2-40B4-BE49-F238E27FC236}">
                <a16:creationId xmlns:a16="http://schemas.microsoft.com/office/drawing/2014/main" id="{5F46E2BB-D0B0-8F67-DA87-11A85F920993}"/>
              </a:ext>
            </a:extLst>
          </p:cNvPr>
          <p:cNvSpPr txBox="1"/>
          <p:nvPr/>
        </p:nvSpPr>
        <p:spPr>
          <a:xfrm>
            <a:off x="3897933" y="1035641"/>
            <a:ext cx="365806" cy="276999"/>
          </a:xfrm>
          <a:prstGeom prst="rect">
            <a:avLst/>
          </a:prstGeom>
          <a:noFill/>
        </p:spPr>
        <p:txBody>
          <a:bodyPr wrap="none" rtlCol="0" anchor="ctr">
            <a:spAutoFit/>
          </a:bodyPr>
          <a:lstStyle/>
          <a:p>
            <a:r>
              <a:rPr lang="en-AU" sz="1200" dirty="0"/>
              <a:t>No</a:t>
            </a:r>
          </a:p>
        </p:txBody>
      </p:sp>
    </p:spTree>
    <p:extLst>
      <p:ext uri="{BB962C8B-B14F-4D97-AF65-F5344CB8AC3E}">
        <p14:creationId xmlns:p14="http://schemas.microsoft.com/office/powerpoint/2010/main" val="188358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7089ED6-7E6F-C509-8107-D7AC6417A5AD}"/>
              </a:ext>
            </a:extLst>
          </p:cNvPr>
          <p:cNvSpPr/>
          <p:nvPr/>
        </p:nvSpPr>
        <p:spPr>
          <a:xfrm>
            <a:off x="1641406" y="872835"/>
            <a:ext cx="9771359" cy="768928"/>
          </a:xfrm>
          <a:prstGeom prst="roundRect">
            <a:avLst>
              <a:gd name="adj" fmla="val 9485"/>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UNTP Public Engagement Website</a:t>
            </a:r>
          </a:p>
        </p:txBody>
      </p:sp>
      <p:pic>
        <p:nvPicPr>
          <p:cNvPr id="9224" name="Picture 8" descr="Starting a new blogging journey with Docusaurus - DEV Community">
            <a:extLst>
              <a:ext uri="{FF2B5EF4-FFF2-40B4-BE49-F238E27FC236}">
                <a16:creationId xmlns:a16="http://schemas.microsoft.com/office/drawing/2014/main" id="{FF3EC372-CEE8-D5D2-2668-7A3F12D9663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505" t="18294" r="2829" b="27576"/>
          <a:stretch/>
        </p:blipFill>
        <p:spPr bwMode="auto">
          <a:xfrm>
            <a:off x="1375554" y="1493585"/>
            <a:ext cx="543911" cy="360512"/>
          </a:xfrm>
          <a:prstGeom prst="rect">
            <a:avLst/>
          </a:prstGeom>
          <a:noFill/>
          <a:extLst>
            <a:ext uri="{909E8E84-426E-40DD-AFC4-6F175D3DCCD1}">
              <a14:hiddenFill xmlns:a14="http://schemas.microsoft.com/office/drawing/2010/main">
                <a:solidFill>
                  <a:srgbClr val="FFFFFF"/>
                </a:solidFill>
              </a14:hiddenFill>
            </a:ext>
          </a:extLst>
        </p:spPr>
      </p:pic>
      <p:sp>
        <p:nvSpPr>
          <p:cNvPr id="11" name="Rounded Rectangle 10">
            <a:extLst>
              <a:ext uri="{FF2B5EF4-FFF2-40B4-BE49-F238E27FC236}">
                <a16:creationId xmlns:a16="http://schemas.microsoft.com/office/drawing/2014/main" id="{0FAD013D-EE0B-CBDF-2803-6245256DB667}"/>
              </a:ext>
            </a:extLst>
          </p:cNvPr>
          <p:cNvSpPr/>
          <p:nvPr/>
        </p:nvSpPr>
        <p:spPr>
          <a:xfrm>
            <a:off x="1641406" y="5022744"/>
            <a:ext cx="9771359" cy="859525"/>
          </a:xfrm>
          <a:prstGeom prst="roundRect">
            <a:avLst>
              <a:gd name="adj" fmla="val 9485"/>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solidFill>
                  <a:schemeClr val="tx1"/>
                </a:solidFill>
              </a:rPr>
              <a:t>External References</a:t>
            </a:r>
          </a:p>
        </p:txBody>
      </p:sp>
      <p:grpSp>
        <p:nvGrpSpPr>
          <p:cNvPr id="21" name="Group 20">
            <a:extLst>
              <a:ext uri="{FF2B5EF4-FFF2-40B4-BE49-F238E27FC236}">
                <a16:creationId xmlns:a16="http://schemas.microsoft.com/office/drawing/2014/main" id="{A4197506-92D6-3CFC-A4AE-925A0E826546}"/>
              </a:ext>
            </a:extLst>
          </p:cNvPr>
          <p:cNvGrpSpPr/>
          <p:nvPr/>
        </p:nvGrpSpPr>
        <p:grpSpPr>
          <a:xfrm>
            <a:off x="1990060" y="1146869"/>
            <a:ext cx="9006380" cy="334775"/>
            <a:chOff x="2226596" y="1459199"/>
            <a:chExt cx="6845961" cy="277944"/>
          </a:xfrm>
        </p:grpSpPr>
        <p:sp>
          <p:nvSpPr>
            <p:cNvPr id="12" name="Rounded Rectangle 11">
              <a:extLst>
                <a:ext uri="{FF2B5EF4-FFF2-40B4-BE49-F238E27FC236}">
                  <a16:creationId xmlns:a16="http://schemas.microsoft.com/office/drawing/2014/main" id="{9BC6204A-544A-A166-8CF5-775CAF54DC73}"/>
                </a:ext>
              </a:extLst>
            </p:cNvPr>
            <p:cNvSpPr/>
            <p:nvPr/>
          </p:nvSpPr>
          <p:spPr>
            <a:xfrm>
              <a:off x="2226596" y="1459204"/>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About </a:t>
              </a:r>
              <a:endParaRPr lang="en-AU" sz="900" dirty="0">
                <a:solidFill>
                  <a:schemeClr val="tx1"/>
                </a:solidFill>
              </a:endParaRPr>
            </a:p>
          </p:txBody>
        </p:sp>
        <p:sp>
          <p:nvSpPr>
            <p:cNvPr id="13" name="Rounded Rectangle 12">
              <a:extLst>
                <a:ext uri="{FF2B5EF4-FFF2-40B4-BE49-F238E27FC236}">
                  <a16:creationId xmlns:a16="http://schemas.microsoft.com/office/drawing/2014/main" id="{9C5D9ADA-A9B3-67B9-953F-C09E06A88C83}"/>
                </a:ext>
              </a:extLst>
            </p:cNvPr>
            <p:cNvSpPr/>
            <p:nvPr/>
          </p:nvSpPr>
          <p:spPr>
            <a:xfrm>
              <a:off x="3409340" y="1459203"/>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Industry Processes</a:t>
              </a:r>
              <a:endParaRPr lang="en-AU" sz="900" dirty="0">
                <a:solidFill>
                  <a:schemeClr val="tx1"/>
                </a:solidFill>
              </a:endParaRPr>
            </a:p>
          </p:txBody>
        </p:sp>
        <p:sp>
          <p:nvSpPr>
            <p:cNvPr id="15" name="Rounded Rectangle 14">
              <a:extLst>
                <a:ext uri="{FF2B5EF4-FFF2-40B4-BE49-F238E27FC236}">
                  <a16:creationId xmlns:a16="http://schemas.microsoft.com/office/drawing/2014/main" id="{A919BEAE-707B-6BCD-C8A9-6805926A1C9E}"/>
                </a:ext>
              </a:extLst>
            </p:cNvPr>
            <p:cNvSpPr/>
            <p:nvPr/>
          </p:nvSpPr>
          <p:spPr>
            <a:xfrm>
              <a:off x="4592084" y="1459202"/>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Business Case</a:t>
              </a:r>
              <a:endParaRPr lang="en-AU" sz="900" dirty="0">
                <a:solidFill>
                  <a:schemeClr val="tx1"/>
                </a:solidFill>
              </a:endParaRPr>
            </a:p>
          </p:txBody>
        </p:sp>
        <p:sp>
          <p:nvSpPr>
            <p:cNvPr id="18" name="Rounded Rectangle 17">
              <a:extLst>
                <a:ext uri="{FF2B5EF4-FFF2-40B4-BE49-F238E27FC236}">
                  <a16:creationId xmlns:a16="http://schemas.microsoft.com/office/drawing/2014/main" id="{7F887273-6CF6-CCCE-53FE-2F6E33054CEE}"/>
                </a:ext>
              </a:extLst>
            </p:cNvPr>
            <p:cNvSpPr/>
            <p:nvPr/>
          </p:nvSpPr>
          <p:spPr>
            <a:xfrm>
              <a:off x="5774828" y="1459201"/>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Technical Specifications</a:t>
              </a:r>
              <a:endParaRPr lang="en-AU" sz="900" dirty="0">
                <a:solidFill>
                  <a:schemeClr val="tx1"/>
                </a:solidFill>
              </a:endParaRPr>
            </a:p>
          </p:txBody>
        </p:sp>
        <p:sp>
          <p:nvSpPr>
            <p:cNvPr id="19" name="Rounded Rectangle 18">
              <a:extLst>
                <a:ext uri="{FF2B5EF4-FFF2-40B4-BE49-F238E27FC236}">
                  <a16:creationId xmlns:a16="http://schemas.microsoft.com/office/drawing/2014/main" id="{4C95AE9B-9028-10CF-A135-36C2C0EED6F6}"/>
                </a:ext>
              </a:extLst>
            </p:cNvPr>
            <p:cNvSpPr/>
            <p:nvPr/>
          </p:nvSpPr>
          <p:spPr>
            <a:xfrm>
              <a:off x="6957572" y="1459200"/>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Implementation Guidance</a:t>
              </a:r>
              <a:endParaRPr lang="en-AU" sz="900" dirty="0">
                <a:solidFill>
                  <a:schemeClr val="tx1"/>
                </a:solidFill>
              </a:endParaRPr>
            </a:p>
          </p:txBody>
        </p:sp>
        <p:sp>
          <p:nvSpPr>
            <p:cNvPr id="20" name="Rounded Rectangle 19">
              <a:extLst>
                <a:ext uri="{FF2B5EF4-FFF2-40B4-BE49-F238E27FC236}">
                  <a16:creationId xmlns:a16="http://schemas.microsoft.com/office/drawing/2014/main" id="{D6A16175-3769-67B0-4DE5-ECBDC557AFB6}"/>
                </a:ext>
              </a:extLst>
            </p:cNvPr>
            <p:cNvSpPr/>
            <p:nvPr/>
          </p:nvSpPr>
          <p:spPr>
            <a:xfrm>
              <a:off x="8140316" y="1459199"/>
              <a:ext cx="932241" cy="277939"/>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Implementation Register</a:t>
              </a:r>
              <a:endParaRPr lang="en-AU" sz="900" dirty="0">
                <a:solidFill>
                  <a:schemeClr val="tx1"/>
                </a:solidFill>
              </a:endParaRPr>
            </a:p>
          </p:txBody>
        </p:sp>
      </p:grpSp>
      <p:sp>
        <p:nvSpPr>
          <p:cNvPr id="24" name="Rounded Rectangle 23">
            <a:extLst>
              <a:ext uri="{FF2B5EF4-FFF2-40B4-BE49-F238E27FC236}">
                <a16:creationId xmlns:a16="http://schemas.microsoft.com/office/drawing/2014/main" id="{D37EBEC6-BA5F-11D3-30CD-3C393A4F4805}"/>
              </a:ext>
            </a:extLst>
          </p:cNvPr>
          <p:cNvSpPr/>
          <p:nvPr/>
        </p:nvSpPr>
        <p:spPr>
          <a:xfrm>
            <a:off x="1990060" y="5169741"/>
            <a:ext cx="2706631" cy="541384"/>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b="1" dirty="0">
                <a:solidFill>
                  <a:schemeClr val="tx1"/>
                </a:solidFill>
              </a:rPr>
              <a:t>UN Vocabularies (BSP)</a:t>
            </a:r>
          </a:p>
          <a:p>
            <a:pPr algn="ctr"/>
            <a:r>
              <a:rPr lang="en-AU" sz="1200" b="1" dirty="0">
                <a:solidFill>
                  <a:schemeClr val="tx1"/>
                </a:solidFill>
              </a:rPr>
              <a:t>W3C VCDM</a:t>
            </a:r>
          </a:p>
        </p:txBody>
      </p:sp>
      <p:sp>
        <p:nvSpPr>
          <p:cNvPr id="2" name="Rounded Rectangle 1">
            <a:extLst>
              <a:ext uri="{FF2B5EF4-FFF2-40B4-BE49-F238E27FC236}">
                <a16:creationId xmlns:a16="http://schemas.microsoft.com/office/drawing/2014/main" id="{C6C1C89A-24CA-D428-747A-AA10ED7BE86A}"/>
              </a:ext>
            </a:extLst>
          </p:cNvPr>
          <p:cNvSpPr/>
          <p:nvPr/>
        </p:nvSpPr>
        <p:spPr>
          <a:xfrm>
            <a:off x="1641406" y="2121510"/>
            <a:ext cx="2168772" cy="2338951"/>
          </a:xfrm>
          <a:prstGeom prst="roundRect">
            <a:avLst>
              <a:gd name="adj" fmla="val 5087"/>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Data Modelling</a:t>
            </a:r>
          </a:p>
        </p:txBody>
      </p:sp>
      <p:sp>
        <p:nvSpPr>
          <p:cNvPr id="3" name="Rounded Rectangle 2">
            <a:extLst>
              <a:ext uri="{FF2B5EF4-FFF2-40B4-BE49-F238E27FC236}">
                <a16:creationId xmlns:a16="http://schemas.microsoft.com/office/drawing/2014/main" id="{61F2C981-3ED7-37C6-A136-611C5BB443D7}"/>
              </a:ext>
            </a:extLst>
          </p:cNvPr>
          <p:cNvSpPr/>
          <p:nvPr/>
        </p:nvSpPr>
        <p:spPr>
          <a:xfrm>
            <a:off x="4190641" y="2121511"/>
            <a:ext cx="2168772" cy="2338951"/>
          </a:xfrm>
          <a:prstGeom prst="roundRect">
            <a:avLst>
              <a:gd name="adj" fmla="val 4598"/>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Delivery Management</a:t>
            </a:r>
          </a:p>
        </p:txBody>
      </p:sp>
      <p:sp>
        <p:nvSpPr>
          <p:cNvPr id="7" name="Rounded Rectangle 6">
            <a:extLst>
              <a:ext uri="{FF2B5EF4-FFF2-40B4-BE49-F238E27FC236}">
                <a16:creationId xmlns:a16="http://schemas.microsoft.com/office/drawing/2014/main" id="{A3728863-EDD3-E786-2439-7D0E58B6AF0C}"/>
              </a:ext>
            </a:extLst>
          </p:cNvPr>
          <p:cNvSpPr/>
          <p:nvPr/>
        </p:nvSpPr>
        <p:spPr>
          <a:xfrm>
            <a:off x="6735844" y="2130612"/>
            <a:ext cx="2168772" cy="2338951"/>
          </a:xfrm>
          <a:prstGeom prst="roundRect">
            <a:avLst>
              <a:gd name="adj" fmla="val 4598"/>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Publication</a:t>
            </a:r>
          </a:p>
        </p:txBody>
      </p:sp>
      <p:sp>
        <p:nvSpPr>
          <p:cNvPr id="31" name="Rounded Rectangle 30">
            <a:extLst>
              <a:ext uri="{FF2B5EF4-FFF2-40B4-BE49-F238E27FC236}">
                <a16:creationId xmlns:a16="http://schemas.microsoft.com/office/drawing/2014/main" id="{D0A610EA-2374-D67D-1C2F-B43588656F53}"/>
              </a:ext>
            </a:extLst>
          </p:cNvPr>
          <p:cNvSpPr/>
          <p:nvPr/>
        </p:nvSpPr>
        <p:spPr>
          <a:xfrm>
            <a:off x="4362717" y="2450311"/>
            <a:ext cx="1842163"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UNTP Website content</a:t>
            </a:r>
            <a:endParaRPr lang="en-AU" sz="900" dirty="0">
              <a:solidFill>
                <a:schemeClr val="tx1"/>
              </a:solidFill>
            </a:endParaRPr>
          </a:p>
        </p:txBody>
      </p:sp>
      <p:sp>
        <p:nvSpPr>
          <p:cNvPr id="32" name="Rounded Rectangle 31">
            <a:extLst>
              <a:ext uri="{FF2B5EF4-FFF2-40B4-BE49-F238E27FC236}">
                <a16:creationId xmlns:a16="http://schemas.microsoft.com/office/drawing/2014/main" id="{802FBB9A-85DA-08A2-5EBE-357DBCA758B3}"/>
              </a:ext>
            </a:extLst>
          </p:cNvPr>
          <p:cNvSpPr/>
          <p:nvPr/>
        </p:nvSpPr>
        <p:spPr>
          <a:xfrm>
            <a:off x="4357991" y="4015423"/>
            <a:ext cx="1842163"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Governance workflows</a:t>
            </a:r>
            <a:endParaRPr lang="en-AU" sz="900" dirty="0">
              <a:solidFill>
                <a:schemeClr val="tx1"/>
              </a:solidFill>
            </a:endParaRPr>
          </a:p>
        </p:txBody>
      </p:sp>
      <p:sp>
        <p:nvSpPr>
          <p:cNvPr id="33" name="Rounded Rectangle 32">
            <a:extLst>
              <a:ext uri="{FF2B5EF4-FFF2-40B4-BE49-F238E27FC236}">
                <a16:creationId xmlns:a16="http://schemas.microsoft.com/office/drawing/2014/main" id="{B4DD535C-3D71-2948-C0DB-53AA08DC2394}"/>
              </a:ext>
            </a:extLst>
          </p:cNvPr>
          <p:cNvSpPr/>
          <p:nvPr/>
        </p:nvSpPr>
        <p:spPr>
          <a:xfrm>
            <a:off x="4362717" y="2848378"/>
            <a:ext cx="1842163" cy="1047433"/>
          </a:xfrm>
          <a:prstGeom prst="roundRect">
            <a:avLst>
              <a:gd name="adj" fmla="val 463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000" dirty="0">
                <a:solidFill>
                  <a:schemeClr val="tx1"/>
                </a:solidFill>
              </a:rPr>
              <a:t>Versioned Repository</a:t>
            </a:r>
            <a:endParaRPr lang="en-AU" sz="900" dirty="0">
              <a:solidFill>
                <a:schemeClr val="tx1"/>
              </a:solidFill>
            </a:endParaRPr>
          </a:p>
        </p:txBody>
      </p:sp>
      <p:sp>
        <p:nvSpPr>
          <p:cNvPr id="34" name="Rounded Rectangle 33">
            <a:extLst>
              <a:ext uri="{FF2B5EF4-FFF2-40B4-BE49-F238E27FC236}">
                <a16:creationId xmlns:a16="http://schemas.microsoft.com/office/drawing/2014/main" id="{F32713F2-850B-A347-3FA7-574ECBB7D972}"/>
              </a:ext>
            </a:extLst>
          </p:cNvPr>
          <p:cNvSpPr/>
          <p:nvPr/>
        </p:nvSpPr>
        <p:spPr>
          <a:xfrm>
            <a:off x="1829638" y="4015423"/>
            <a:ext cx="178960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Imported Vocabularies</a:t>
            </a:r>
            <a:endParaRPr lang="en-AU" sz="900" dirty="0">
              <a:solidFill>
                <a:schemeClr val="tx1"/>
              </a:solidFill>
            </a:endParaRPr>
          </a:p>
        </p:txBody>
      </p:sp>
      <p:sp>
        <p:nvSpPr>
          <p:cNvPr id="35" name="Rounded Rectangle 34">
            <a:extLst>
              <a:ext uri="{FF2B5EF4-FFF2-40B4-BE49-F238E27FC236}">
                <a16:creationId xmlns:a16="http://schemas.microsoft.com/office/drawing/2014/main" id="{22B6D65B-4C30-43AB-722D-5E26FDB92B90}"/>
              </a:ext>
            </a:extLst>
          </p:cNvPr>
          <p:cNvSpPr/>
          <p:nvPr/>
        </p:nvSpPr>
        <p:spPr>
          <a:xfrm>
            <a:off x="1815555" y="2456640"/>
            <a:ext cx="1842163"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UNTP Core Model</a:t>
            </a:r>
            <a:endParaRPr lang="en-AU" sz="900" dirty="0">
              <a:solidFill>
                <a:schemeClr val="tx1"/>
              </a:solidFill>
            </a:endParaRPr>
          </a:p>
        </p:txBody>
      </p:sp>
      <p:sp>
        <p:nvSpPr>
          <p:cNvPr id="37" name="Rounded Rectangle 36">
            <a:extLst>
              <a:ext uri="{FF2B5EF4-FFF2-40B4-BE49-F238E27FC236}">
                <a16:creationId xmlns:a16="http://schemas.microsoft.com/office/drawing/2014/main" id="{12BFF5BA-D8F4-70A2-AF33-56318194D988}"/>
              </a:ext>
            </a:extLst>
          </p:cNvPr>
          <p:cNvSpPr/>
          <p:nvPr/>
        </p:nvSpPr>
        <p:spPr>
          <a:xfrm>
            <a:off x="1815555" y="2855357"/>
            <a:ext cx="1842163" cy="1077531"/>
          </a:xfrm>
          <a:prstGeom prst="roundRect">
            <a:avLst>
              <a:gd name="adj" fmla="val 7214"/>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000" dirty="0">
                <a:solidFill>
                  <a:schemeClr val="tx1"/>
                </a:solidFill>
              </a:rPr>
              <a:t>UNTP Credential Models</a:t>
            </a:r>
            <a:endParaRPr lang="en-AU" sz="900" dirty="0">
              <a:solidFill>
                <a:schemeClr val="tx1"/>
              </a:solidFill>
            </a:endParaRPr>
          </a:p>
        </p:txBody>
      </p:sp>
      <p:sp>
        <p:nvSpPr>
          <p:cNvPr id="39" name="Rounded Rectangle 38">
            <a:extLst>
              <a:ext uri="{FF2B5EF4-FFF2-40B4-BE49-F238E27FC236}">
                <a16:creationId xmlns:a16="http://schemas.microsoft.com/office/drawing/2014/main" id="{14391D4A-B666-A8D1-84B1-5E4609C9627B}"/>
              </a:ext>
            </a:extLst>
          </p:cNvPr>
          <p:cNvSpPr/>
          <p:nvPr/>
        </p:nvSpPr>
        <p:spPr>
          <a:xfrm>
            <a:off x="6846618" y="2418032"/>
            <a:ext cx="194299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UNTP Core Vocab</a:t>
            </a:r>
            <a:endParaRPr lang="en-AU" sz="900" dirty="0">
              <a:solidFill>
                <a:schemeClr val="tx1"/>
              </a:solidFill>
            </a:endParaRPr>
          </a:p>
        </p:txBody>
      </p:sp>
      <p:sp>
        <p:nvSpPr>
          <p:cNvPr id="40" name="Rounded Rectangle 39">
            <a:extLst>
              <a:ext uri="{FF2B5EF4-FFF2-40B4-BE49-F238E27FC236}">
                <a16:creationId xmlns:a16="http://schemas.microsoft.com/office/drawing/2014/main" id="{B6A1E1B6-DEBC-C046-3E85-15B10437FE21}"/>
              </a:ext>
            </a:extLst>
          </p:cNvPr>
          <p:cNvSpPr/>
          <p:nvPr/>
        </p:nvSpPr>
        <p:spPr>
          <a:xfrm>
            <a:off x="6857714" y="3995872"/>
            <a:ext cx="194299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Context Files</a:t>
            </a:r>
            <a:endParaRPr lang="en-AU" sz="900" dirty="0">
              <a:solidFill>
                <a:schemeClr val="tx1"/>
              </a:solidFill>
            </a:endParaRPr>
          </a:p>
        </p:txBody>
      </p:sp>
      <p:pic>
        <p:nvPicPr>
          <p:cNvPr id="9218" name="Picture 2" descr="A worked example of using Jargon for Domain Driven Design — Part 3 | by  Alastair Parker | Medium">
            <a:extLst>
              <a:ext uri="{FF2B5EF4-FFF2-40B4-BE49-F238E27FC236}">
                <a16:creationId xmlns:a16="http://schemas.microsoft.com/office/drawing/2014/main" id="{5F7A30EE-913A-D169-B868-8327B3D2D1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189" y="4173653"/>
            <a:ext cx="405826" cy="405826"/>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GitHub Logo and symbol, meaning, history, PNG, brand">
            <a:extLst>
              <a:ext uri="{FF2B5EF4-FFF2-40B4-BE49-F238E27FC236}">
                <a16:creationId xmlns:a16="http://schemas.microsoft.com/office/drawing/2014/main" id="{D1FC0734-F102-45D8-CD6F-9AF0A17948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4509" y="4200735"/>
            <a:ext cx="756811" cy="425706"/>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Amazon Web Services Logo, symbol, meaning, history, PNG, brand">
            <a:extLst>
              <a:ext uri="{FF2B5EF4-FFF2-40B4-BE49-F238E27FC236}">
                <a16:creationId xmlns:a16="http://schemas.microsoft.com/office/drawing/2014/main" id="{5C9972C5-3593-3E1F-B26A-4852AF8D54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6326" y="4250457"/>
            <a:ext cx="551156" cy="310025"/>
          </a:xfrm>
          <a:prstGeom prst="rect">
            <a:avLst/>
          </a:prstGeom>
          <a:noFill/>
          <a:extLst>
            <a:ext uri="{909E8E84-426E-40DD-AFC4-6F175D3DCCD1}">
              <a14:hiddenFill xmlns:a14="http://schemas.microsoft.com/office/drawing/2010/main">
                <a:solidFill>
                  <a:srgbClr val="FFFFFF"/>
                </a:solidFill>
              </a14:hiddenFill>
            </a:ext>
          </a:extLst>
        </p:spPr>
      </p:pic>
      <p:sp>
        <p:nvSpPr>
          <p:cNvPr id="44" name="Rounded Rectangle 43">
            <a:extLst>
              <a:ext uri="{FF2B5EF4-FFF2-40B4-BE49-F238E27FC236}">
                <a16:creationId xmlns:a16="http://schemas.microsoft.com/office/drawing/2014/main" id="{4185F66A-E1CF-A770-1E5F-6662271F1C03}"/>
              </a:ext>
            </a:extLst>
          </p:cNvPr>
          <p:cNvSpPr/>
          <p:nvPr/>
        </p:nvSpPr>
        <p:spPr>
          <a:xfrm>
            <a:off x="9243993" y="2114037"/>
            <a:ext cx="2168772" cy="2338951"/>
          </a:xfrm>
          <a:prstGeom prst="roundRect">
            <a:avLst>
              <a:gd name="adj" fmla="val 5087"/>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200" b="1" dirty="0"/>
              <a:t>Implementation Support</a:t>
            </a:r>
          </a:p>
        </p:txBody>
      </p:sp>
      <p:sp>
        <p:nvSpPr>
          <p:cNvPr id="45" name="Rounded Rectangle 44">
            <a:extLst>
              <a:ext uri="{FF2B5EF4-FFF2-40B4-BE49-F238E27FC236}">
                <a16:creationId xmlns:a16="http://schemas.microsoft.com/office/drawing/2014/main" id="{8AB9E6EE-089C-63C3-874F-9C497B099444}"/>
              </a:ext>
            </a:extLst>
          </p:cNvPr>
          <p:cNvSpPr/>
          <p:nvPr/>
        </p:nvSpPr>
        <p:spPr>
          <a:xfrm>
            <a:off x="9354767" y="3979297"/>
            <a:ext cx="194299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Conformance Tests</a:t>
            </a:r>
            <a:endParaRPr lang="en-AU" sz="900" dirty="0">
              <a:solidFill>
                <a:schemeClr val="tx1"/>
              </a:solidFill>
            </a:endParaRPr>
          </a:p>
        </p:txBody>
      </p:sp>
      <p:sp>
        <p:nvSpPr>
          <p:cNvPr id="46" name="Rounded Rectangle 45">
            <a:extLst>
              <a:ext uri="{FF2B5EF4-FFF2-40B4-BE49-F238E27FC236}">
                <a16:creationId xmlns:a16="http://schemas.microsoft.com/office/drawing/2014/main" id="{7ABC9B4D-EA2A-24D6-5C69-7E8AB5C1C2FA}"/>
              </a:ext>
            </a:extLst>
          </p:cNvPr>
          <p:cNvSpPr/>
          <p:nvPr/>
        </p:nvSpPr>
        <p:spPr>
          <a:xfrm>
            <a:off x="9354767" y="2401457"/>
            <a:ext cx="1942991" cy="30317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AATP Helpdesk</a:t>
            </a:r>
            <a:endParaRPr lang="en-AU" sz="900" dirty="0">
              <a:solidFill>
                <a:schemeClr val="tx1"/>
              </a:solidFill>
            </a:endParaRPr>
          </a:p>
        </p:txBody>
      </p:sp>
      <p:sp>
        <p:nvSpPr>
          <p:cNvPr id="48" name="Rounded Rectangle 47">
            <a:extLst>
              <a:ext uri="{FF2B5EF4-FFF2-40B4-BE49-F238E27FC236}">
                <a16:creationId xmlns:a16="http://schemas.microsoft.com/office/drawing/2014/main" id="{D9A2F21A-0C61-DF34-0E1B-94AC068D1ACA}"/>
              </a:ext>
            </a:extLst>
          </p:cNvPr>
          <p:cNvSpPr/>
          <p:nvPr/>
        </p:nvSpPr>
        <p:spPr>
          <a:xfrm>
            <a:off x="9365863" y="2804517"/>
            <a:ext cx="1942991" cy="1062898"/>
          </a:xfrm>
          <a:prstGeom prst="roundRect">
            <a:avLst>
              <a:gd name="adj" fmla="val 777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000" dirty="0">
                <a:solidFill>
                  <a:schemeClr val="tx1"/>
                </a:solidFill>
              </a:rPr>
              <a:t>Reference Implementations</a:t>
            </a:r>
            <a:endParaRPr lang="en-AU" sz="900" dirty="0">
              <a:solidFill>
                <a:schemeClr val="tx1"/>
              </a:solidFill>
            </a:endParaRPr>
          </a:p>
        </p:txBody>
      </p:sp>
      <p:pic>
        <p:nvPicPr>
          <p:cNvPr id="49" name="Picture 6" descr="Amazon Web Services Logo, symbol, meaning, history, PNG, brand">
            <a:extLst>
              <a:ext uri="{FF2B5EF4-FFF2-40B4-BE49-F238E27FC236}">
                <a16:creationId xmlns:a16="http://schemas.microsoft.com/office/drawing/2014/main" id="{3C7BC438-755A-F7FE-F6F9-20B9CE0922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8776" y="4233882"/>
            <a:ext cx="551156" cy="31002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Atlassian Logo, Symbol, Meaning, History, PNG, Brand, 50% OFF">
            <a:extLst>
              <a:ext uri="{FF2B5EF4-FFF2-40B4-BE49-F238E27FC236}">
                <a16:creationId xmlns:a16="http://schemas.microsoft.com/office/drawing/2014/main" id="{1719F6DD-8A10-795D-6EF5-56275D7F22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55966" y="4162623"/>
            <a:ext cx="437123" cy="485692"/>
          </a:xfrm>
          <a:prstGeom prst="rect">
            <a:avLst/>
          </a:prstGeom>
          <a:noFill/>
          <a:extLst>
            <a:ext uri="{909E8E84-426E-40DD-AFC4-6F175D3DCCD1}">
              <a14:hiddenFill xmlns:a14="http://schemas.microsoft.com/office/drawing/2010/main">
                <a:solidFill>
                  <a:srgbClr val="FFFFFF"/>
                </a:solidFill>
              </a14:hiddenFill>
            </a:ext>
          </a:extLst>
        </p:spPr>
      </p:pic>
      <p:sp>
        <p:nvSpPr>
          <p:cNvPr id="51" name="Rounded Rectangle 50">
            <a:extLst>
              <a:ext uri="{FF2B5EF4-FFF2-40B4-BE49-F238E27FC236}">
                <a16:creationId xmlns:a16="http://schemas.microsoft.com/office/drawing/2014/main" id="{B11B2D21-7BB1-76FE-70FB-442294161250}"/>
              </a:ext>
            </a:extLst>
          </p:cNvPr>
          <p:cNvSpPr/>
          <p:nvPr/>
        </p:nvSpPr>
        <p:spPr>
          <a:xfrm>
            <a:off x="6857714" y="2819747"/>
            <a:ext cx="1942991" cy="1062898"/>
          </a:xfrm>
          <a:prstGeom prst="roundRect">
            <a:avLst>
              <a:gd name="adj" fmla="val 7775"/>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t"/>
          <a:lstStyle/>
          <a:p>
            <a:pPr algn="ctr"/>
            <a:r>
              <a:rPr lang="en-AU" sz="1000" dirty="0">
                <a:solidFill>
                  <a:schemeClr val="tx1"/>
                </a:solidFill>
              </a:rPr>
              <a:t>Implementable Schema</a:t>
            </a:r>
            <a:endParaRPr lang="en-AU" sz="900" dirty="0">
              <a:solidFill>
                <a:schemeClr val="tx1"/>
              </a:solidFill>
            </a:endParaRPr>
          </a:p>
        </p:txBody>
      </p:sp>
      <p:pic>
        <p:nvPicPr>
          <p:cNvPr id="53" name="Picture 4" descr="GitHub Logo and symbol, meaning, history, PNG, brand">
            <a:extLst>
              <a:ext uri="{FF2B5EF4-FFF2-40B4-BE49-F238E27FC236}">
                <a16:creationId xmlns:a16="http://schemas.microsoft.com/office/drawing/2014/main" id="{1A540881-DAA9-E828-1102-AA877108CD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947589" y="1446862"/>
            <a:ext cx="756811" cy="425706"/>
          </a:xfrm>
          <a:prstGeom prst="rect">
            <a:avLst/>
          </a:prstGeom>
          <a:noFill/>
          <a:extLst>
            <a:ext uri="{909E8E84-426E-40DD-AFC4-6F175D3DCCD1}">
              <a14:hiddenFill xmlns:a14="http://schemas.microsoft.com/office/drawing/2010/main">
                <a:solidFill>
                  <a:srgbClr val="FFFFFF"/>
                </a:solidFill>
              </a14:hiddenFill>
            </a:ext>
          </a:extLst>
        </p:spPr>
      </p:pic>
      <p:sp>
        <p:nvSpPr>
          <p:cNvPr id="54" name="Rounded Rectangle 53">
            <a:extLst>
              <a:ext uri="{FF2B5EF4-FFF2-40B4-BE49-F238E27FC236}">
                <a16:creationId xmlns:a16="http://schemas.microsoft.com/office/drawing/2014/main" id="{26B76CCF-135D-1BD8-E1B0-D18FECE03159}"/>
              </a:ext>
            </a:extLst>
          </p:cNvPr>
          <p:cNvSpPr/>
          <p:nvPr/>
        </p:nvSpPr>
        <p:spPr>
          <a:xfrm>
            <a:off x="4793914" y="5294420"/>
            <a:ext cx="3522706" cy="416705"/>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b="1" dirty="0">
                <a:solidFill>
                  <a:schemeClr val="tx1"/>
                </a:solidFill>
              </a:rPr>
              <a:t>Other  Domain Vocabularies</a:t>
            </a:r>
          </a:p>
        </p:txBody>
      </p:sp>
      <p:sp>
        <p:nvSpPr>
          <p:cNvPr id="55" name="Rounded Rectangle 54">
            <a:extLst>
              <a:ext uri="{FF2B5EF4-FFF2-40B4-BE49-F238E27FC236}">
                <a16:creationId xmlns:a16="http://schemas.microsoft.com/office/drawing/2014/main" id="{098441CF-1D01-022D-E01C-D4D1D39A2587}"/>
              </a:ext>
            </a:extLst>
          </p:cNvPr>
          <p:cNvSpPr/>
          <p:nvPr/>
        </p:nvSpPr>
        <p:spPr>
          <a:xfrm>
            <a:off x="1872017" y="3113751"/>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Digital Product Passport</a:t>
            </a:r>
            <a:endParaRPr lang="en-AU" sz="900" dirty="0">
              <a:solidFill>
                <a:schemeClr val="tx1"/>
              </a:solidFill>
            </a:endParaRPr>
          </a:p>
        </p:txBody>
      </p:sp>
      <p:sp>
        <p:nvSpPr>
          <p:cNvPr id="56" name="Rounded Rectangle 55">
            <a:extLst>
              <a:ext uri="{FF2B5EF4-FFF2-40B4-BE49-F238E27FC236}">
                <a16:creationId xmlns:a16="http://schemas.microsoft.com/office/drawing/2014/main" id="{F275711A-BD7A-B454-3AC5-E947D9D79C49}"/>
              </a:ext>
            </a:extLst>
          </p:cNvPr>
          <p:cNvSpPr/>
          <p:nvPr/>
        </p:nvSpPr>
        <p:spPr>
          <a:xfrm>
            <a:off x="4496730" y="3106885"/>
            <a:ext cx="1227044" cy="201677"/>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err="1">
                <a:solidFill>
                  <a:schemeClr val="tx1"/>
                </a:solidFill>
              </a:rPr>
              <a:t>dlp-schema.json</a:t>
            </a:r>
            <a:endParaRPr lang="en-AU" sz="1000" dirty="0">
              <a:solidFill>
                <a:schemeClr val="tx1"/>
              </a:solidFill>
            </a:endParaRPr>
          </a:p>
        </p:txBody>
      </p:sp>
      <p:sp>
        <p:nvSpPr>
          <p:cNvPr id="57" name="Rounded Rectangle 56">
            <a:extLst>
              <a:ext uri="{FF2B5EF4-FFF2-40B4-BE49-F238E27FC236}">
                <a16:creationId xmlns:a16="http://schemas.microsoft.com/office/drawing/2014/main" id="{024426D0-A5A1-EF97-6566-9D2C5C984E3D}"/>
              </a:ext>
            </a:extLst>
          </p:cNvPr>
          <p:cNvSpPr/>
          <p:nvPr/>
        </p:nvSpPr>
        <p:spPr>
          <a:xfrm>
            <a:off x="6996977" y="3096331"/>
            <a:ext cx="1634429" cy="303178"/>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https://</a:t>
            </a:r>
            <a:r>
              <a:rPr lang="en-AU" sz="1000" dirty="0" err="1">
                <a:solidFill>
                  <a:schemeClr val="tx1"/>
                </a:solidFill>
              </a:rPr>
              <a:t>test.uncefact.org</a:t>
            </a:r>
            <a:r>
              <a:rPr lang="en-AU" sz="1000" dirty="0">
                <a:solidFill>
                  <a:schemeClr val="tx1"/>
                </a:solidFill>
              </a:rPr>
              <a:t>/</a:t>
            </a:r>
            <a:r>
              <a:rPr lang="en-AU" sz="1000" dirty="0" err="1">
                <a:solidFill>
                  <a:schemeClr val="tx1"/>
                </a:solidFill>
              </a:rPr>
              <a:t>untp</a:t>
            </a:r>
            <a:r>
              <a:rPr lang="en-AU" sz="1000" dirty="0">
                <a:solidFill>
                  <a:schemeClr val="tx1"/>
                </a:solidFill>
              </a:rPr>
              <a:t>/{domain}/{version}</a:t>
            </a:r>
            <a:endParaRPr lang="en-AU" sz="900" dirty="0">
              <a:solidFill>
                <a:schemeClr val="tx1"/>
              </a:solidFill>
            </a:endParaRPr>
          </a:p>
        </p:txBody>
      </p:sp>
      <p:sp>
        <p:nvSpPr>
          <p:cNvPr id="59" name="Rounded Rectangle 58">
            <a:extLst>
              <a:ext uri="{FF2B5EF4-FFF2-40B4-BE49-F238E27FC236}">
                <a16:creationId xmlns:a16="http://schemas.microsoft.com/office/drawing/2014/main" id="{A28F3838-5711-B906-4924-B66230B53BD7}"/>
              </a:ext>
            </a:extLst>
          </p:cNvPr>
          <p:cNvSpPr/>
          <p:nvPr/>
        </p:nvSpPr>
        <p:spPr>
          <a:xfrm>
            <a:off x="4496038" y="3342586"/>
            <a:ext cx="1227044" cy="201677"/>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err="1">
                <a:solidFill>
                  <a:schemeClr val="tx1"/>
                </a:solidFill>
              </a:rPr>
              <a:t>dlp-render.html</a:t>
            </a:r>
            <a:endParaRPr lang="en-AU" sz="1000" dirty="0">
              <a:solidFill>
                <a:schemeClr val="tx1"/>
              </a:solidFill>
            </a:endParaRPr>
          </a:p>
        </p:txBody>
      </p:sp>
      <p:sp>
        <p:nvSpPr>
          <p:cNvPr id="60" name="Rounded Rectangle 59">
            <a:extLst>
              <a:ext uri="{FF2B5EF4-FFF2-40B4-BE49-F238E27FC236}">
                <a16:creationId xmlns:a16="http://schemas.microsoft.com/office/drawing/2014/main" id="{A9DCBCAB-1087-24BD-A993-18E6619B985E}"/>
              </a:ext>
            </a:extLst>
          </p:cNvPr>
          <p:cNvSpPr/>
          <p:nvPr/>
        </p:nvSpPr>
        <p:spPr>
          <a:xfrm>
            <a:off x="1854995" y="3370667"/>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Digital Facility Record</a:t>
            </a:r>
            <a:endParaRPr lang="en-AU" sz="900" dirty="0">
              <a:solidFill>
                <a:schemeClr val="tx1"/>
              </a:solidFill>
            </a:endParaRPr>
          </a:p>
        </p:txBody>
      </p:sp>
      <p:sp>
        <p:nvSpPr>
          <p:cNvPr id="61" name="Rounded Rectangle 60">
            <a:extLst>
              <a:ext uri="{FF2B5EF4-FFF2-40B4-BE49-F238E27FC236}">
                <a16:creationId xmlns:a16="http://schemas.microsoft.com/office/drawing/2014/main" id="{257B9B25-F5FE-B70B-B526-02CF2A7C978B}"/>
              </a:ext>
            </a:extLst>
          </p:cNvPr>
          <p:cNvSpPr/>
          <p:nvPr/>
        </p:nvSpPr>
        <p:spPr>
          <a:xfrm>
            <a:off x="1872017" y="3617254"/>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Digital Conformity Credential</a:t>
            </a:r>
            <a:endParaRPr lang="en-AU" sz="900" dirty="0">
              <a:solidFill>
                <a:schemeClr val="tx1"/>
              </a:solidFill>
            </a:endParaRPr>
          </a:p>
        </p:txBody>
      </p:sp>
      <p:sp>
        <p:nvSpPr>
          <p:cNvPr id="62" name="Rounded Rectangle 61">
            <a:extLst>
              <a:ext uri="{FF2B5EF4-FFF2-40B4-BE49-F238E27FC236}">
                <a16:creationId xmlns:a16="http://schemas.microsoft.com/office/drawing/2014/main" id="{C0E0F57E-56FF-62C3-58CE-8807DC7FA472}"/>
              </a:ext>
            </a:extLst>
          </p:cNvPr>
          <p:cNvSpPr/>
          <p:nvPr/>
        </p:nvSpPr>
        <p:spPr>
          <a:xfrm>
            <a:off x="4493539" y="3579008"/>
            <a:ext cx="1227044" cy="201677"/>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err="1">
                <a:solidFill>
                  <a:schemeClr val="tx1"/>
                </a:solidFill>
              </a:rPr>
              <a:t>dlp-context.jsonld</a:t>
            </a:r>
            <a:endParaRPr lang="en-AU" sz="1000" dirty="0">
              <a:solidFill>
                <a:schemeClr val="tx1"/>
              </a:solidFill>
            </a:endParaRPr>
          </a:p>
        </p:txBody>
      </p:sp>
      <p:sp>
        <p:nvSpPr>
          <p:cNvPr id="64" name="Rounded Rectangle 63">
            <a:extLst>
              <a:ext uri="{FF2B5EF4-FFF2-40B4-BE49-F238E27FC236}">
                <a16:creationId xmlns:a16="http://schemas.microsoft.com/office/drawing/2014/main" id="{BF653BC9-E442-A04C-6531-9A1ED6497868}"/>
              </a:ext>
            </a:extLst>
          </p:cNvPr>
          <p:cNvSpPr/>
          <p:nvPr/>
        </p:nvSpPr>
        <p:spPr>
          <a:xfrm rot="5400000">
            <a:off x="5624234" y="3316031"/>
            <a:ext cx="673802" cy="277821"/>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V1.2.3 tag</a:t>
            </a:r>
          </a:p>
        </p:txBody>
      </p:sp>
      <p:sp>
        <p:nvSpPr>
          <p:cNvPr id="65" name="Rounded Rectangle 64">
            <a:extLst>
              <a:ext uri="{FF2B5EF4-FFF2-40B4-BE49-F238E27FC236}">
                <a16:creationId xmlns:a16="http://schemas.microsoft.com/office/drawing/2014/main" id="{83718CB0-4481-03C4-3063-69E99DE5A79F}"/>
              </a:ext>
            </a:extLst>
          </p:cNvPr>
          <p:cNvSpPr/>
          <p:nvPr/>
        </p:nvSpPr>
        <p:spPr>
          <a:xfrm>
            <a:off x="7012286" y="3488664"/>
            <a:ext cx="1619120" cy="303178"/>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https://</a:t>
            </a:r>
            <a:r>
              <a:rPr lang="en-AU" sz="1000" dirty="0" err="1">
                <a:solidFill>
                  <a:schemeClr val="tx1"/>
                </a:solidFill>
              </a:rPr>
              <a:t>vocabulary.uncefact.org</a:t>
            </a:r>
            <a:r>
              <a:rPr lang="en-AU" sz="1000" dirty="0">
                <a:solidFill>
                  <a:schemeClr val="tx1"/>
                </a:solidFill>
              </a:rPr>
              <a:t>/{domain}/{version}</a:t>
            </a:r>
            <a:endParaRPr lang="en-AU" sz="900" dirty="0">
              <a:solidFill>
                <a:schemeClr val="tx1"/>
              </a:solidFill>
            </a:endParaRPr>
          </a:p>
        </p:txBody>
      </p:sp>
      <p:sp>
        <p:nvSpPr>
          <p:cNvPr id="66" name="Rounded Rectangle 65">
            <a:extLst>
              <a:ext uri="{FF2B5EF4-FFF2-40B4-BE49-F238E27FC236}">
                <a16:creationId xmlns:a16="http://schemas.microsoft.com/office/drawing/2014/main" id="{EF79545E-C62F-1F80-F74E-519FB8F8303D}"/>
              </a:ext>
            </a:extLst>
          </p:cNvPr>
          <p:cNvSpPr/>
          <p:nvPr/>
        </p:nvSpPr>
        <p:spPr>
          <a:xfrm>
            <a:off x="9495530" y="3048562"/>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Issuer</a:t>
            </a:r>
            <a:endParaRPr lang="en-AU" sz="900" dirty="0">
              <a:solidFill>
                <a:schemeClr val="tx1"/>
              </a:solidFill>
            </a:endParaRPr>
          </a:p>
        </p:txBody>
      </p:sp>
      <p:sp>
        <p:nvSpPr>
          <p:cNvPr id="67" name="Rounded Rectangle 66">
            <a:extLst>
              <a:ext uri="{FF2B5EF4-FFF2-40B4-BE49-F238E27FC236}">
                <a16:creationId xmlns:a16="http://schemas.microsoft.com/office/drawing/2014/main" id="{82A26E86-FBDB-E9DE-0751-264D58F701CF}"/>
              </a:ext>
            </a:extLst>
          </p:cNvPr>
          <p:cNvSpPr/>
          <p:nvPr/>
        </p:nvSpPr>
        <p:spPr>
          <a:xfrm>
            <a:off x="9492685" y="3329103"/>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Verifier</a:t>
            </a:r>
            <a:endParaRPr lang="en-AU" sz="900" dirty="0">
              <a:solidFill>
                <a:schemeClr val="tx1"/>
              </a:solidFill>
            </a:endParaRPr>
          </a:p>
        </p:txBody>
      </p:sp>
      <p:sp>
        <p:nvSpPr>
          <p:cNvPr id="68" name="Rounded Rectangle 67">
            <a:extLst>
              <a:ext uri="{FF2B5EF4-FFF2-40B4-BE49-F238E27FC236}">
                <a16:creationId xmlns:a16="http://schemas.microsoft.com/office/drawing/2014/main" id="{3A733C35-79C7-D368-F4DF-5DD5EFC3691D}"/>
              </a:ext>
            </a:extLst>
          </p:cNvPr>
          <p:cNvSpPr/>
          <p:nvPr/>
        </p:nvSpPr>
        <p:spPr>
          <a:xfrm>
            <a:off x="9493931" y="3609145"/>
            <a:ext cx="1661464" cy="193386"/>
          </a:xfrm>
          <a:prstGeom prst="round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000" dirty="0">
                <a:solidFill>
                  <a:schemeClr val="tx1"/>
                </a:solidFill>
              </a:rPr>
              <a:t>Link resolver </a:t>
            </a:r>
            <a:endParaRPr lang="en-AU" sz="900" dirty="0">
              <a:solidFill>
                <a:schemeClr val="tx1"/>
              </a:solidFill>
            </a:endParaRPr>
          </a:p>
        </p:txBody>
      </p:sp>
      <p:cxnSp>
        <p:nvCxnSpPr>
          <p:cNvPr id="71" name="Straight Arrow Connector 15">
            <a:extLst>
              <a:ext uri="{FF2B5EF4-FFF2-40B4-BE49-F238E27FC236}">
                <a16:creationId xmlns:a16="http://schemas.microsoft.com/office/drawing/2014/main" id="{09BB7050-0C0D-5C26-C5C4-84F7CC2F2BE8}"/>
              </a:ext>
            </a:extLst>
          </p:cNvPr>
          <p:cNvCxnSpPr>
            <a:cxnSpLocks/>
            <a:stCxn id="31" idx="3"/>
            <a:endCxn id="8" idx="2"/>
          </p:cNvCxnSpPr>
          <p:nvPr/>
        </p:nvCxnSpPr>
        <p:spPr>
          <a:xfrm flipV="1">
            <a:off x="6204880" y="1641763"/>
            <a:ext cx="322206" cy="960137"/>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F2080DCB-743F-21EC-8DE7-F796F1018588}"/>
              </a:ext>
            </a:extLst>
          </p:cNvPr>
          <p:cNvSpPr txBox="1"/>
          <p:nvPr/>
        </p:nvSpPr>
        <p:spPr>
          <a:xfrm>
            <a:off x="5780696" y="1717219"/>
            <a:ext cx="774571" cy="276999"/>
          </a:xfrm>
          <a:prstGeom prst="rect">
            <a:avLst/>
          </a:prstGeom>
          <a:noFill/>
        </p:spPr>
        <p:txBody>
          <a:bodyPr wrap="none" rtlCol="0" anchor="ctr">
            <a:spAutoFit/>
          </a:bodyPr>
          <a:lstStyle/>
          <a:p>
            <a:r>
              <a:rPr lang="en-AU" sz="1200" dirty="0"/>
              <a:t>Publishes</a:t>
            </a:r>
          </a:p>
        </p:txBody>
      </p:sp>
      <p:cxnSp>
        <p:nvCxnSpPr>
          <p:cNvPr id="75" name="Straight Arrow Connector 15">
            <a:extLst>
              <a:ext uri="{FF2B5EF4-FFF2-40B4-BE49-F238E27FC236}">
                <a16:creationId xmlns:a16="http://schemas.microsoft.com/office/drawing/2014/main" id="{3F50BFFC-0B70-BC47-51AD-A4F8E39BE364}"/>
              </a:ext>
            </a:extLst>
          </p:cNvPr>
          <p:cNvCxnSpPr>
            <a:cxnSpLocks/>
          </p:cNvCxnSpPr>
          <p:nvPr/>
        </p:nvCxnSpPr>
        <p:spPr>
          <a:xfrm>
            <a:off x="6227879" y="3073206"/>
            <a:ext cx="62983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5532CAF-B97D-72C2-3890-A997A988C473}"/>
              </a:ext>
            </a:extLst>
          </p:cNvPr>
          <p:cNvSpPr txBox="1"/>
          <p:nvPr/>
        </p:nvSpPr>
        <p:spPr>
          <a:xfrm rot="16200000">
            <a:off x="6153298" y="3328860"/>
            <a:ext cx="803938" cy="276999"/>
          </a:xfrm>
          <a:prstGeom prst="rect">
            <a:avLst/>
          </a:prstGeom>
          <a:noFill/>
        </p:spPr>
        <p:txBody>
          <a:bodyPr wrap="none" rtlCol="0" anchor="ctr">
            <a:spAutoFit/>
          </a:bodyPr>
          <a:lstStyle/>
          <a:p>
            <a:r>
              <a:rPr lang="en-AU" sz="1200" dirty="0"/>
              <a:t>Releasees</a:t>
            </a:r>
          </a:p>
        </p:txBody>
      </p:sp>
      <p:cxnSp>
        <p:nvCxnSpPr>
          <p:cNvPr id="81" name="Straight Arrow Connector 15">
            <a:extLst>
              <a:ext uri="{FF2B5EF4-FFF2-40B4-BE49-F238E27FC236}">
                <a16:creationId xmlns:a16="http://schemas.microsoft.com/office/drawing/2014/main" id="{D5CE31CA-9202-E322-8C02-595ED524EB19}"/>
              </a:ext>
            </a:extLst>
          </p:cNvPr>
          <p:cNvCxnSpPr>
            <a:cxnSpLocks/>
            <a:endCxn id="34" idx="2"/>
          </p:cNvCxnSpPr>
          <p:nvPr/>
        </p:nvCxnSpPr>
        <p:spPr>
          <a:xfrm flipH="1" flipV="1">
            <a:off x="2724439" y="4318601"/>
            <a:ext cx="7434" cy="858802"/>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3BB58B88-8DA7-5482-F995-C1A937E7F4A7}"/>
              </a:ext>
            </a:extLst>
          </p:cNvPr>
          <p:cNvSpPr txBox="1"/>
          <p:nvPr/>
        </p:nvSpPr>
        <p:spPr>
          <a:xfrm>
            <a:off x="2716234" y="4759892"/>
            <a:ext cx="673582" cy="276999"/>
          </a:xfrm>
          <a:prstGeom prst="rect">
            <a:avLst/>
          </a:prstGeom>
          <a:noFill/>
        </p:spPr>
        <p:txBody>
          <a:bodyPr wrap="none" rtlCol="0" anchor="ctr">
            <a:spAutoFit/>
          </a:bodyPr>
          <a:lstStyle/>
          <a:p>
            <a:r>
              <a:rPr lang="en-AU" sz="1200" dirty="0"/>
              <a:t>Imports</a:t>
            </a:r>
          </a:p>
        </p:txBody>
      </p:sp>
      <p:cxnSp>
        <p:nvCxnSpPr>
          <p:cNvPr id="85" name="Straight Arrow Connector 15">
            <a:extLst>
              <a:ext uri="{FF2B5EF4-FFF2-40B4-BE49-F238E27FC236}">
                <a16:creationId xmlns:a16="http://schemas.microsoft.com/office/drawing/2014/main" id="{26179592-4AEF-4708-B4AD-90C1ECD02398}"/>
              </a:ext>
            </a:extLst>
          </p:cNvPr>
          <p:cNvCxnSpPr>
            <a:cxnSpLocks/>
          </p:cNvCxnSpPr>
          <p:nvPr/>
        </p:nvCxnSpPr>
        <p:spPr>
          <a:xfrm>
            <a:off x="3698921" y="3077879"/>
            <a:ext cx="629835"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34D006C2-F5B4-1F76-B996-A0DE90B00117}"/>
              </a:ext>
            </a:extLst>
          </p:cNvPr>
          <p:cNvSpPr txBox="1"/>
          <p:nvPr/>
        </p:nvSpPr>
        <p:spPr>
          <a:xfrm rot="16200000">
            <a:off x="3591945" y="3313809"/>
            <a:ext cx="826060" cy="276999"/>
          </a:xfrm>
          <a:prstGeom prst="rect">
            <a:avLst/>
          </a:prstGeom>
          <a:noFill/>
        </p:spPr>
        <p:txBody>
          <a:bodyPr wrap="none" rtlCol="0" anchor="ctr">
            <a:spAutoFit/>
          </a:bodyPr>
          <a:lstStyle/>
          <a:p>
            <a:r>
              <a:rPr lang="en-AU" sz="1200" dirty="0"/>
              <a:t>Generates</a:t>
            </a:r>
          </a:p>
        </p:txBody>
      </p:sp>
      <p:cxnSp>
        <p:nvCxnSpPr>
          <p:cNvPr id="88" name="Straight Arrow Connector 15">
            <a:extLst>
              <a:ext uri="{FF2B5EF4-FFF2-40B4-BE49-F238E27FC236}">
                <a16:creationId xmlns:a16="http://schemas.microsoft.com/office/drawing/2014/main" id="{63AD649E-05BB-A0D2-CD9F-D9D4C61670DC}"/>
              </a:ext>
            </a:extLst>
          </p:cNvPr>
          <p:cNvCxnSpPr>
            <a:cxnSpLocks/>
          </p:cNvCxnSpPr>
          <p:nvPr/>
        </p:nvCxnSpPr>
        <p:spPr>
          <a:xfrm>
            <a:off x="8770265" y="3031988"/>
            <a:ext cx="629835" cy="0"/>
          </a:xfrm>
          <a:prstGeom prst="straightConnector1">
            <a:avLst/>
          </a:prstGeom>
          <a:ln w="1905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9C05F6FC-A9A2-591A-1CD5-F595EFBE3B28}"/>
              </a:ext>
            </a:extLst>
          </p:cNvPr>
          <p:cNvSpPr txBox="1"/>
          <p:nvPr/>
        </p:nvSpPr>
        <p:spPr>
          <a:xfrm rot="16200000">
            <a:off x="8602145" y="3329681"/>
            <a:ext cx="930255" cy="276999"/>
          </a:xfrm>
          <a:prstGeom prst="rect">
            <a:avLst/>
          </a:prstGeom>
          <a:noFill/>
        </p:spPr>
        <p:txBody>
          <a:bodyPr wrap="none" rtlCol="0" anchor="ctr">
            <a:spAutoFit/>
          </a:bodyPr>
          <a:lstStyle/>
          <a:p>
            <a:r>
              <a:rPr lang="en-AU" sz="1200" dirty="0"/>
              <a:t>Implements</a:t>
            </a:r>
          </a:p>
        </p:txBody>
      </p:sp>
      <p:cxnSp>
        <p:nvCxnSpPr>
          <p:cNvPr id="90" name="Straight Arrow Connector 15">
            <a:extLst>
              <a:ext uri="{FF2B5EF4-FFF2-40B4-BE49-F238E27FC236}">
                <a16:creationId xmlns:a16="http://schemas.microsoft.com/office/drawing/2014/main" id="{BDA8EB56-8E14-0D0E-0BEB-E9D1B2285662}"/>
              </a:ext>
            </a:extLst>
          </p:cNvPr>
          <p:cNvCxnSpPr>
            <a:cxnSpLocks/>
            <a:stCxn id="18" idx="2"/>
            <a:endCxn id="7" idx="0"/>
          </p:cNvCxnSpPr>
          <p:nvPr/>
        </p:nvCxnSpPr>
        <p:spPr>
          <a:xfrm rot="16200000" flipH="1">
            <a:off x="7221251" y="1531633"/>
            <a:ext cx="648972" cy="548985"/>
          </a:xfrm>
          <a:prstGeom prst="bentConnector3">
            <a:avLst>
              <a:gd name="adj1" fmla="val 7882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8963DDCA-9CE2-4B5B-052D-2B04BF40F3D3}"/>
              </a:ext>
            </a:extLst>
          </p:cNvPr>
          <p:cNvSpPr txBox="1"/>
          <p:nvPr/>
        </p:nvSpPr>
        <p:spPr>
          <a:xfrm>
            <a:off x="7268652" y="1704692"/>
            <a:ext cx="872034" cy="276999"/>
          </a:xfrm>
          <a:prstGeom prst="rect">
            <a:avLst/>
          </a:prstGeom>
          <a:noFill/>
        </p:spPr>
        <p:txBody>
          <a:bodyPr wrap="none" rtlCol="0" anchor="ctr">
            <a:spAutoFit/>
          </a:bodyPr>
          <a:lstStyle/>
          <a:p>
            <a:r>
              <a:rPr lang="en-AU" sz="1200" dirty="0"/>
              <a:t>References</a:t>
            </a:r>
          </a:p>
        </p:txBody>
      </p:sp>
      <p:cxnSp>
        <p:nvCxnSpPr>
          <p:cNvPr id="98" name="Straight Arrow Connector 15">
            <a:extLst>
              <a:ext uri="{FF2B5EF4-FFF2-40B4-BE49-F238E27FC236}">
                <a16:creationId xmlns:a16="http://schemas.microsoft.com/office/drawing/2014/main" id="{0D7D6232-3913-F119-F38B-8BE2B2BA2FFF}"/>
              </a:ext>
            </a:extLst>
          </p:cNvPr>
          <p:cNvCxnSpPr>
            <a:cxnSpLocks/>
            <a:stCxn id="19" idx="2"/>
            <a:endCxn id="44" idx="0"/>
          </p:cNvCxnSpPr>
          <p:nvPr/>
        </p:nvCxnSpPr>
        <p:spPr>
          <a:xfrm rot="16200000" flipH="1">
            <a:off x="9261607" y="1047265"/>
            <a:ext cx="632398" cy="1501145"/>
          </a:xfrm>
          <a:prstGeom prst="bentConnector3">
            <a:avLst>
              <a:gd name="adj1" fmla="val 7629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F59C4D5D-E970-234E-54C7-015DDDB2AE0B}"/>
              </a:ext>
            </a:extLst>
          </p:cNvPr>
          <p:cNvSpPr txBox="1"/>
          <p:nvPr/>
        </p:nvSpPr>
        <p:spPr>
          <a:xfrm>
            <a:off x="8917071" y="1701870"/>
            <a:ext cx="872034" cy="276999"/>
          </a:xfrm>
          <a:prstGeom prst="rect">
            <a:avLst/>
          </a:prstGeom>
          <a:noFill/>
        </p:spPr>
        <p:txBody>
          <a:bodyPr wrap="none" rtlCol="0" anchor="ctr">
            <a:spAutoFit/>
          </a:bodyPr>
          <a:lstStyle/>
          <a:p>
            <a:r>
              <a:rPr lang="en-AU" sz="1200" dirty="0"/>
              <a:t>References</a:t>
            </a:r>
          </a:p>
        </p:txBody>
      </p:sp>
      <p:cxnSp>
        <p:nvCxnSpPr>
          <p:cNvPr id="107" name="Straight Arrow Connector 15">
            <a:extLst>
              <a:ext uri="{FF2B5EF4-FFF2-40B4-BE49-F238E27FC236}">
                <a16:creationId xmlns:a16="http://schemas.microsoft.com/office/drawing/2014/main" id="{202BD5CC-4AFB-D137-79ED-D8951F908E59}"/>
              </a:ext>
            </a:extLst>
          </p:cNvPr>
          <p:cNvCxnSpPr>
            <a:cxnSpLocks/>
            <a:stCxn id="40" idx="2"/>
          </p:cNvCxnSpPr>
          <p:nvPr/>
        </p:nvCxnSpPr>
        <p:spPr>
          <a:xfrm>
            <a:off x="7829210" y="4299050"/>
            <a:ext cx="10602" cy="99537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40A4DBDA-0864-2BE4-811F-7FAA1187E031}"/>
              </a:ext>
            </a:extLst>
          </p:cNvPr>
          <p:cNvSpPr txBox="1"/>
          <p:nvPr/>
        </p:nvSpPr>
        <p:spPr>
          <a:xfrm>
            <a:off x="4527307" y="303062"/>
            <a:ext cx="3999556" cy="276999"/>
          </a:xfrm>
          <a:prstGeom prst="rect">
            <a:avLst/>
          </a:prstGeom>
          <a:noFill/>
        </p:spPr>
        <p:txBody>
          <a:bodyPr wrap="none" rtlCol="0" anchor="ctr">
            <a:spAutoFit/>
          </a:bodyPr>
          <a:lstStyle/>
          <a:p>
            <a:r>
              <a:rPr lang="en-AU" sz="1200" dirty="0"/>
              <a:t>Provides feedback to inform requirements for future versions</a:t>
            </a:r>
          </a:p>
        </p:txBody>
      </p:sp>
      <p:cxnSp>
        <p:nvCxnSpPr>
          <p:cNvPr id="112" name="Straight Arrow Connector 15">
            <a:extLst>
              <a:ext uri="{FF2B5EF4-FFF2-40B4-BE49-F238E27FC236}">
                <a16:creationId xmlns:a16="http://schemas.microsoft.com/office/drawing/2014/main" id="{532958E5-EA25-71E8-B1B9-DFD23705B76F}"/>
              </a:ext>
            </a:extLst>
          </p:cNvPr>
          <p:cNvCxnSpPr>
            <a:cxnSpLocks/>
            <a:stCxn id="44" idx="3"/>
            <a:endCxn id="2" idx="1"/>
          </p:cNvCxnSpPr>
          <p:nvPr/>
        </p:nvCxnSpPr>
        <p:spPr>
          <a:xfrm flipH="1">
            <a:off x="1641406" y="3283513"/>
            <a:ext cx="9771359" cy="7473"/>
          </a:xfrm>
          <a:prstGeom prst="bentConnector5">
            <a:avLst>
              <a:gd name="adj1" fmla="val -4572"/>
              <a:gd name="adj2" fmla="val -36253874"/>
              <a:gd name="adj3" fmla="val 105210"/>
            </a:avLst>
          </a:prstGeom>
          <a:ln w="19050">
            <a:solidFill>
              <a:schemeClr val="tx1"/>
            </a:solidFill>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1AA9C5F-0216-D724-F68C-7E20A2457649}"/>
              </a:ext>
            </a:extLst>
          </p:cNvPr>
          <p:cNvSpPr txBox="1"/>
          <p:nvPr/>
        </p:nvSpPr>
        <p:spPr>
          <a:xfrm>
            <a:off x="7127533" y="4579152"/>
            <a:ext cx="696986" cy="276999"/>
          </a:xfrm>
          <a:prstGeom prst="rect">
            <a:avLst/>
          </a:prstGeom>
          <a:noFill/>
        </p:spPr>
        <p:txBody>
          <a:bodyPr wrap="none" rtlCol="0" anchor="ctr">
            <a:spAutoFit/>
          </a:bodyPr>
          <a:lstStyle/>
          <a:p>
            <a:r>
              <a:rPr lang="en-AU" sz="1200" dirty="0"/>
              <a:t>Maps to</a:t>
            </a:r>
          </a:p>
        </p:txBody>
      </p:sp>
      <p:pic>
        <p:nvPicPr>
          <p:cNvPr id="126" name="Picture 4" descr="GitHub Logo and symbol, meaning, history, PNG, brand">
            <a:extLst>
              <a:ext uri="{FF2B5EF4-FFF2-40B4-BE49-F238E27FC236}">
                <a16:creationId xmlns:a16="http://schemas.microsoft.com/office/drawing/2014/main" id="{F2DD1902-2475-7A97-C6E1-184E065A49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8162" y="4218649"/>
            <a:ext cx="756811" cy="425706"/>
          </a:xfrm>
          <a:prstGeom prst="rect">
            <a:avLst/>
          </a:prstGeom>
          <a:noFill/>
          <a:extLst>
            <a:ext uri="{909E8E84-426E-40DD-AFC4-6F175D3DCCD1}">
              <a14:hiddenFill xmlns:a14="http://schemas.microsoft.com/office/drawing/2010/main">
                <a:solidFill>
                  <a:srgbClr val="FFFFFF"/>
                </a:solidFill>
              </a14:hiddenFill>
            </a:ext>
          </a:extLst>
        </p:spPr>
      </p:pic>
      <p:sp>
        <p:nvSpPr>
          <p:cNvPr id="127" name="Rounded Rectangle 126">
            <a:extLst>
              <a:ext uri="{FF2B5EF4-FFF2-40B4-BE49-F238E27FC236}">
                <a16:creationId xmlns:a16="http://schemas.microsoft.com/office/drawing/2014/main" id="{D0000CA2-12F0-1E50-64EA-46372D6B5591}"/>
              </a:ext>
            </a:extLst>
          </p:cNvPr>
          <p:cNvSpPr/>
          <p:nvPr/>
        </p:nvSpPr>
        <p:spPr>
          <a:xfrm>
            <a:off x="8511377" y="5177403"/>
            <a:ext cx="2706631" cy="541384"/>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b="1" dirty="0">
                <a:solidFill>
                  <a:schemeClr val="tx1"/>
                </a:solidFill>
              </a:rPr>
              <a:t>Open-Source Community</a:t>
            </a:r>
          </a:p>
          <a:p>
            <a:pPr algn="ctr"/>
            <a:r>
              <a:rPr lang="en-AU" sz="1000" dirty="0">
                <a:solidFill>
                  <a:schemeClr val="tx1"/>
                </a:solidFill>
              </a:rPr>
              <a:t>(</a:t>
            </a:r>
            <a:r>
              <a:rPr lang="en-AU" sz="1000" dirty="0" err="1">
                <a:solidFill>
                  <a:schemeClr val="tx1"/>
                </a:solidFill>
              </a:rPr>
              <a:t>vckit</a:t>
            </a:r>
            <a:r>
              <a:rPr lang="en-AU" sz="1000" dirty="0">
                <a:solidFill>
                  <a:schemeClr val="tx1"/>
                </a:solidFill>
              </a:rPr>
              <a:t>, link resolver, mock apps, etc)</a:t>
            </a:r>
            <a:endParaRPr lang="en-AU" sz="900" dirty="0">
              <a:solidFill>
                <a:schemeClr val="tx1"/>
              </a:solidFill>
            </a:endParaRPr>
          </a:p>
        </p:txBody>
      </p:sp>
      <p:cxnSp>
        <p:nvCxnSpPr>
          <p:cNvPr id="130" name="Straight Arrow Connector 15">
            <a:extLst>
              <a:ext uri="{FF2B5EF4-FFF2-40B4-BE49-F238E27FC236}">
                <a16:creationId xmlns:a16="http://schemas.microsoft.com/office/drawing/2014/main" id="{151A233A-C613-4211-2A4B-9BFF7B737500}"/>
              </a:ext>
            </a:extLst>
          </p:cNvPr>
          <p:cNvCxnSpPr>
            <a:cxnSpLocks/>
            <a:endCxn id="127" idx="0"/>
          </p:cNvCxnSpPr>
          <p:nvPr/>
        </p:nvCxnSpPr>
        <p:spPr>
          <a:xfrm>
            <a:off x="9864692" y="4479630"/>
            <a:ext cx="1" cy="69777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80F9B9E3-C57C-B62B-E4F3-6FE181EBAF64}"/>
              </a:ext>
            </a:extLst>
          </p:cNvPr>
          <p:cNvSpPr txBox="1"/>
          <p:nvPr/>
        </p:nvSpPr>
        <p:spPr>
          <a:xfrm>
            <a:off x="9091902" y="4709944"/>
            <a:ext cx="801566" cy="276999"/>
          </a:xfrm>
          <a:prstGeom prst="rect">
            <a:avLst/>
          </a:prstGeom>
          <a:noFill/>
        </p:spPr>
        <p:txBody>
          <a:bodyPr wrap="none" rtlCol="0" anchor="ctr">
            <a:spAutoFit/>
          </a:bodyPr>
          <a:lstStyle/>
          <a:p>
            <a:r>
              <a:rPr lang="en-AU" sz="1200" dirty="0"/>
              <a:t>Leverages</a:t>
            </a:r>
          </a:p>
        </p:txBody>
      </p:sp>
      <p:cxnSp>
        <p:nvCxnSpPr>
          <p:cNvPr id="134" name="Straight Arrow Connector 15">
            <a:extLst>
              <a:ext uri="{FF2B5EF4-FFF2-40B4-BE49-F238E27FC236}">
                <a16:creationId xmlns:a16="http://schemas.microsoft.com/office/drawing/2014/main" id="{CB291616-06BF-FA81-D63C-510019C72BBC}"/>
              </a:ext>
            </a:extLst>
          </p:cNvPr>
          <p:cNvCxnSpPr>
            <a:cxnSpLocks/>
          </p:cNvCxnSpPr>
          <p:nvPr/>
        </p:nvCxnSpPr>
        <p:spPr>
          <a:xfrm rot="16200000" flipV="1">
            <a:off x="3549269" y="3498258"/>
            <a:ext cx="975819" cy="2616507"/>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77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6119F942-0713-C753-8246-76C1949D0DE3}"/>
              </a:ext>
            </a:extLst>
          </p:cNvPr>
          <p:cNvSpPr/>
          <p:nvPr/>
        </p:nvSpPr>
        <p:spPr>
          <a:xfrm>
            <a:off x="5917918" y="339422"/>
            <a:ext cx="356163" cy="229664"/>
          </a:xfrm>
          <a:prstGeom prst="ellipse">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sp>
        <p:nvSpPr>
          <p:cNvPr id="5" name="Rounded Rectangle 4">
            <a:extLst>
              <a:ext uri="{FF2B5EF4-FFF2-40B4-BE49-F238E27FC236}">
                <a16:creationId xmlns:a16="http://schemas.microsoft.com/office/drawing/2014/main" id="{0002BC56-5E02-16FB-08C0-0C88D53DB889}"/>
              </a:ext>
            </a:extLst>
          </p:cNvPr>
          <p:cNvSpPr/>
          <p:nvPr/>
        </p:nvSpPr>
        <p:spPr>
          <a:xfrm>
            <a:off x="5003878" y="779941"/>
            <a:ext cx="2184244"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Complete discovery (crawl) phase</a:t>
            </a:r>
          </a:p>
        </p:txBody>
      </p:sp>
      <p:cxnSp>
        <p:nvCxnSpPr>
          <p:cNvPr id="6" name="Straight Arrow Connector 15">
            <a:extLst>
              <a:ext uri="{FF2B5EF4-FFF2-40B4-BE49-F238E27FC236}">
                <a16:creationId xmlns:a16="http://schemas.microsoft.com/office/drawing/2014/main" id="{04D68B62-3B91-97EB-2B73-F80E086BAAF9}"/>
              </a:ext>
            </a:extLst>
          </p:cNvPr>
          <p:cNvCxnSpPr>
            <a:cxnSpLocks/>
            <a:stCxn id="4" idx="4"/>
            <a:endCxn id="5" idx="0"/>
          </p:cNvCxnSpPr>
          <p:nvPr/>
        </p:nvCxnSpPr>
        <p:spPr>
          <a:xfrm>
            <a:off x="6096000" y="569086"/>
            <a:ext cx="0" cy="21085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15">
            <a:extLst>
              <a:ext uri="{FF2B5EF4-FFF2-40B4-BE49-F238E27FC236}">
                <a16:creationId xmlns:a16="http://schemas.microsoft.com/office/drawing/2014/main" id="{776D3D6C-0BEE-C19F-6EBE-2FDE54096B20}"/>
              </a:ext>
            </a:extLst>
          </p:cNvPr>
          <p:cNvCxnSpPr>
            <a:cxnSpLocks/>
            <a:stCxn id="5" idx="2"/>
            <a:endCxn id="279" idx="0"/>
          </p:cNvCxnSpPr>
          <p:nvPr/>
        </p:nvCxnSpPr>
        <p:spPr>
          <a:xfrm flipH="1">
            <a:off x="6090182" y="1116183"/>
            <a:ext cx="5818" cy="2342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D1F7A938-DEAE-7FC6-C28E-A5BCD53D2075}"/>
              </a:ext>
            </a:extLst>
          </p:cNvPr>
          <p:cNvSpPr txBox="1"/>
          <p:nvPr/>
        </p:nvSpPr>
        <p:spPr>
          <a:xfrm>
            <a:off x="5167605" y="340211"/>
            <a:ext cx="482568" cy="276999"/>
          </a:xfrm>
          <a:prstGeom prst="rect">
            <a:avLst/>
          </a:prstGeom>
          <a:noFill/>
        </p:spPr>
        <p:txBody>
          <a:bodyPr wrap="none" rtlCol="0" anchor="ctr">
            <a:spAutoFit/>
          </a:bodyPr>
          <a:lstStyle/>
          <a:p>
            <a:r>
              <a:rPr lang="en-AU" sz="1200" dirty="0"/>
              <a:t>Start</a:t>
            </a:r>
          </a:p>
        </p:txBody>
      </p:sp>
      <p:sp>
        <p:nvSpPr>
          <p:cNvPr id="279" name="Decision 278">
            <a:extLst>
              <a:ext uri="{FF2B5EF4-FFF2-40B4-BE49-F238E27FC236}">
                <a16:creationId xmlns:a16="http://schemas.microsoft.com/office/drawing/2014/main" id="{AB87AA08-006A-683B-20AB-A60C0133588A}"/>
              </a:ext>
            </a:extLst>
          </p:cNvPr>
          <p:cNvSpPr/>
          <p:nvPr/>
        </p:nvSpPr>
        <p:spPr>
          <a:xfrm>
            <a:off x="4578759" y="1350408"/>
            <a:ext cx="3022845"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AU" sz="1200" dirty="0">
                <a:solidFill>
                  <a:schemeClr val="tx1"/>
                </a:solidFill>
              </a:rPr>
              <a:t>Positive case </a:t>
            </a:r>
          </a:p>
          <a:p>
            <a:pPr algn="ctr"/>
            <a:r>
              <a:rPr lang="en-AU" sz="1200" dirty="0">
                <a:solidFill>
                  <a:schemeClr val="tx1"/>
                </a:solidFill>
              </a:rPr>
              <a:t>for implementation?</a:t>
            </a:r>
          </a:p>
        </p:txBody>
      </p:sp>
      <p:cxnSp>
        <p:nvCxnSpPr>
          <p:cNvPr id="295" name="Straight Arrow Connector 15">
            <a:extLst>
              <a:ext uri="{FF2B5EF4-FFF2-40B4-BE49-F238E27FC236}">
                <a16:creationId xmlns:a16="http://schemas.microsoft.com/office/drawing/2014/main" id="{7B55C3D6-1DEC-0D54-0EFD-788D2726A2A8}"/>
              </a:ext>
            </a:extLst>
          </p:cNvPr>
          <p:cNvCxnSpPr>
            <a:cxnSpLocks/>
            <a:stCxn id="279" idx="2"/>
            <a:endCxn id="13" idx="0"/>
          </p:cNvCxnSpPr>
          <p:nvPr/>
        </p:nvCxnSpPr>
        <p:spPr>
          <a:xfrm>
            <a:off x="6090182" y="1897505"/>
            <a:ext cx="0" cy="2342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02" name="Straight Arrow Connector 15">
            <a:extLst>
              <a:ext uri="{FF2B5EF4-FFF2-40B4-BE49-F238E27FC236}">
                <a16:creationId xmlns:a16="http://schemas.microsoft.com/office/drawing/2014/main" id="{4DE58A8A-5105-1EA9-0159-D77DBF1D7F59}"/>
              </a:ext>
            </a:extLst>
          </p:cNvPr>
          <p:cNvCxnSpPr>
            <a:cxnSpLocks/>
            <a:stCxn id="279" idx="1"/>
            <a:endCxn id="28" idx="2"/>
          </p:cNvCxnSpPr>
          <p:nvPr/>
        </p:nvCxnSpPr>
        <p:spPr>
          <a:xfrm rot="10800000" flipV="1">
            <a:off x="3862689" y="1623956"/>
            <a:ext cx="716070" cy="4845293"/>
          </a:xfrm>
          <a:prstGeom prst="bentConnector3">
            <a:avLst>
              <a:gd name="adj1" fmla="val 29735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11" name="TextBox 310">
            <a:extLst>
              <a:ext uri="{FF2B5EF4-FFF2-40B4-BE49-F238E27FC236}">
                <a16:creationId xmlns:a16="http://schemas.microsoft.com/office/drawing/2014/main" id="{A47EBD68-1674-E30A-1269-16EA0EBE486B}"/>
              </a:ext>
            </a:extLst>
          </p:cNvPr>
          <p:cNvSpPr txBox="1"/>
          <p:nvPr/>
        </p:nvSpPr>
        <p:spPr>
          <a:xfrm>
            <a:off x="6220515" y="1821700"/>
            <a:ext cx="386837" cy="276999"/>
          </a:xfrm>
          <a:prstGeom prst="rect">
            <a:avLst/>
          </a:prstGeom>
          <a:noFill/>
        </p:spPr>
        <p:txBody>
          <a:bodyPr wrap="none" rtlCol="0" anchor="ctr">
            <a:spAutoFit/>
          </a:bodyPr>
          <a:lstStyle/>
          <a:p>
            <a:r>
              <a:rPr lang="en-AU" sz="1200" dirty="0"/>
              <a:t>Yes</a:t>
            </a:r>
          </a:p>
        </p:txBody>
      </p:sp>
      <p:sp>
        <p:nvSpPr>
          <p:cNvPr id="312" name="TextBox 311">
            <a:extLst>
              <a:ext uri="{FF2B5EF4-FFF2-40B4-BE49-F238E27FC236}">
                <a16:creationId xmlns:a16="http://schemas.microsoft.com/office/drawing/2014/main" id="{5F46E2BB-D0B0-8F67-DA87-11A85F920993}"/>
              </a:ext>
            </a:extLst>
          </p:cNvPr>
          <p:cNvSpPr txBox="1"/>
          <p:nvPr/>
        </p:nvSpPr>
        <p:spPr>
          <a:xfrm>
            <a:off x="4023629" y="1605688"/>
            <a:ext cx="365805" cy="276999"/>
          </a:xfrm>
          <a:prstGeom prst="rect">
            <a:avLst/>
          </a:prstGeom>
          <a:noFill/>
        </p:spPr>
        <p:txBody>
          <a:bodyPr wrap="none" rtlCol="0" anchor="ctr">
            <a:spAutoFit/>
          </a:bodyPr>
          <a:lstStyle/>
          <a:p>
            <a:r>
              <a:rPr lang="en-AU" sz="1200" dirty="0"/>
              <a:t>No</a:t>
            </a:r>
          </a:p>
        </p:txBody>
      </p:sp>
      <p:sp>
        <p:nvSpPr>
          <p:cNvPr id="13" name="Rounded Rectangle 12">
            <a:extLst>
              <a:ext uri="{FF2B5EF4-FFF2-40B4-BE49-F238E27FC236}">
                <a16:creationId xmlns:a16="http://schemas.microsoft.com/office/drawing/2014/main" id="{0CD6502F-0035-6D28-C8F3-F9568DC97448}"/>
              </a:ext>
            </a:extLst>
          </p:cNvPr>
          <p:cNvSpPr/>
          <p:nvPr/>
        </p:nvSpPr>
        <p:spPr>
          <a:xfrm>
            <a:off x="4998060" y="2131730"/>
            <a:ext cx="2184244"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Register intended implementation scope</a:t>
            </a:r>
          </a:p>
        </p:txBody>
      </p:sp>
      <p:sp>
        <p:nvSpPr>
          <p:cNvPr id="21" name="Rounded Rectangle 20">
            <a:extLst>
              <a:ext uri="{FF2B5EF4-FFF2-40B4-BE49-F238E27FC236}">
                <a16:creationId xmlns:a16="http://schemas.microsoft.com/office/drawing/2014/main" id="{183E0A46-D3E8-F026-3F86-3F8FCD26B31B}"/>
              </a:ext>
            </a:extLst>
          </p:cNvPr>
          <p:cNvSpPr/>
          <p:nvPr/>
        </p:nvSpPr>
        <p:spPr>
          <a:xfrm>
            <a:off x="4998059" y="2702197"/>
            <a:ext cx="2184244"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Build implementation</a:t>
            </a:r>
          </a:p>
        </p:txBody>
      </p:sp>
      <p:sp>
        <p:nvSpPr>
          <p:cNvPr id="22" name="Rounded Rectangle 21">
            <a:extLst>
              <a:ext uri="{FF2B5EF4-FFF2-40B4-BE49-F238E27FC236}">
                <a16:creationId xmlns:a16="http://schemas.microsoft.com/office/drawing/2014/main" id="{B62F602D-4EED-33D8-9E13-FFFF058C74FA}"/>
              </a:ext>
            </a:extLst>
          </p:cNvPr>
          <p:cNvSpPr/>
          <p:nvPr/>
        </p:nvSpPr>
        <p:spPr>
          <a:xfrm>
            <a:off x="4781550" y="3996175"/>
            <a:ext cx="2625226" cy="466033"/>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Register implementation for UNTP &amp; product version</a:t>
            </a:r>
          </a:p>
        </p:txBody>
      </p:sp>
      <p:sp>
        <p:nvSpPr>
          <p:cNvPr id="24" name="Decision 23">
            <a:extLst>
              <a:ext uri="{FF2B5EF4-FFF2-40B4-BE49-F238E27FC236}">
                <a16:creationId xmlns:a16="http://schemas.microsoft.com/office/drawing/2014/main" id="{E63DACB1-5D78-B6E9-DED6-0354F0A5E8F2}"/>
              </a:ext>
            </a:extLst>
          </p:cNvPr>
          <p:cNvSpPr/>
          <p:nvPr/>
        </p:nvSpPr>
        <p:spPr>
          <a:xfrm>
            <a:off x="4578757" y="3247204"/>
            <a:ext cx="3022845"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AU" sz="1200" dirty="0">
                <a:solidFill>
                  <a:schemeClr val="tx1"/>
                </a:solidFill>
              </a:rPr>
              <a:t>Pass </a:t>
            </a:r>
          </a:p>
          <a:p>
            <a:pPr algn="ctr"/>
            <a:r>
              <a:rPr lang="en-AU" sz="1200" dirty="0">
                <a:solidFill>
                  <a:schemeClr val="tx1"/>
                </a:solidFill>
              </a:rPr>
              <a:t>conformity testing</a:t>
            </a:r>
          </a:p>
        </p:txBody>
      </p:sp>
      <p:sp>
        <p:nvSpPr>
          <p:cNvPr id="26" name="Rounded Rectangle 25">
            <a:extLst>
              <a:ext uri="{FF2B5EF4-FFF2-40B4-BE49-F238E27FC236}">
                <a16:creationId xmlns:a16="http://schemas.microsoft.com/office/drawing/2014/main" id="{ADAD5DAC-7213-A17E-19A3-3DDAA577956E}"/>
              </a:ext>
            </a:extLst>
          </p:cNvPr>
          <p:cNvSpPr/>
          <p:nvPr/>
        </p:nvSpPr>
        <p:spPr>
          <a:xfrm>
            <a:off x="7417009" y="4674082"/>
            <a:ext cx="1643912" cy="336242"/>
          </a:xfrm>
          <a:prstGeom prst="roundRect">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t>Report quarterly KPIs</a:t>
            </a:r>
          </a:p>
        </p:txBody>
      </p:sp>
      <p:sp>
        <p:nvSpPr>
          <p:cNvPr id="28" name="Oval 27">
            <a:extLst>
              <a:ext uri="{FF2B5EF4-FFF2-40B4-BE49-F238E27FC236}">
                <a16:creationId xmlns:a16="http://schemas.microsoft.com/office/drawing/2014/main" id="{F61497C4-E425-7696-1E75-B3C8DC81F19D}"/>
              </a:ext>
            </a:extLst>
          </p:cNvPr>
          <p:cNvSpPr/>
          <p:nvPr/>
        </p:nvSpPr>
        <p:spPr>
          <a:xfrm>
            <a:off x="3862689" y="6330750"/>
            <a:ext cx="365805" cy="276999"/>
          </a:xfrm>
          <a:prstGeom prst="ellipse">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cxnSp>
        <p:nvCxnSpPr>
          <p:cNvPr id="32" name="Straight Arrow Connector 15">
            <a:extLst>
              <a:ext uri="{FF2B5EF4-FFF2-40B4-BE49-F238E27FC236}">
                <a16:creationId xmlns:a16="http://schemas.microsoft.com/office/drawing/2014/main" id="{A31A0875-5986-545F-8099-1E05225C1739}"/>
              </a:ext>
            </a:extLst>
          </p:cNvPr>
          <p:cNvCxnSpPr>
            <a:cxnSpLocks/>
            <a:stCxn id="13" idx="2"/>
            <a:endCxn id="21" idx="0"/>
          </p:cNvCxnSpPr>
          <p:nvPr/>
        </p:nvCxnSpPr>
        <p:spPr>
          <a:xfrm flipH="1">
            <a:off x="6090181" y="2467972"/>
            <a:ext cx="2" cy="23422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15">
            <a:extLst>
              <a:ext uri="{FF2B5EF4-FFF2-40B4-BE49-F238E27FC236}">
                <a16:creationId xmlns:a16="http://schemas.microsoft.com/office/drawing/2014/main" id="{F5BA8D5B-3DF5-56FC-628B-4DB22EAAE795}"/>
              </a:ext>
            </a:extLst>
          </p:cNvPr>
          <p:cNvCxnSpPr>
            <a:cxnSpLocks/>
            <a:stCxn id="21" idx="2"/>
            <a:endCxn id="24" idx="0"/>
          </p:cNvCxnSpPr>
          <p:nvPr/>
        </p:nvCxnSpPr>
        <p:spPr>
          <a:xfrm>
            <a:off x="6090181" y="3038439"/>
            <a:ext cx="0" cy="208765"/>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15">
            <a:extLst>
              <a:ext uri="{FF2B5EF4-FFF2-40B4-BE49-F238E27FC236}">
                <a16:creationId xmlns:a16="http://schemas.microsoft.com/office/drawing/2014/main" id="{4776913A-4259-02BF-4F2E-864FB91E3BC2}"/>
              </a:ext>
            </a:extLst>
          </p:cNvPr>
          <p:cNvCxnSpPr>
            <a:cxnSpLocks/>
            <a:stCxn id="24" idx="2"/>
            <a:endCxn id="22" idx="0"/>
          </p:cNvCxnSpPr>
          <p:nvPr/>
        </p:nvCxnSpPr>
        <p:spPr>
          <a:xfrm>
            <a:off x="6090181" y="3794301"/>
            <a:ext cx="3983" cy="20187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15">
            <a:extLst>
              <a:ext uri="{FF2B5EF4-FFF2-40B4-BE49-F238E27FC236}">
                <a16:creationId xmlns:a16="http://schemas.microsoft.com/office/drawing/2014/main" id="{86600E7E-5F6F-07F8-6AE4-8940F9C91DBB}"/>
              </a:ext>
            </a:extLst>
          </p:cNvPr>
          <p:cNvCxnSpPr>
            <a:cxnSpLocks/>
            <a:stCxn id="68" idx="4"/>
            <a:endCxn id="79" idx="1"/>
          </p:cNvCxnSpPr>
          <p:nvPr/>
        </p:nvCxnSpPr>
        <p:spPr>
          <a:xfrm rot="16200000" flipH="1">
            <a:off x="6064820" y="5051502"/>
            <a:ext cx="693902" cy="631546"/>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AA673142-3312-ECC0-7DD1-F677F72AE976}"/>
              </a:ext>
            </a:extLst>
          </p:cNvPr>
          <p:cNvSpPr/>
          <p:nvPr/>
        </p:nvSpPr>
        <p:spPr>
          <a:xfrm>
            <a:off x="3248949" y="4707737"/>
            <a:ext cx="1604804" cy="336242"/>
          </a:xfrm>
          <a:prstGeom prst="roundRect">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r>
              <a:rPr lang="en-AU" sz="1200" dirty="0">
                <a:solidFill>
                  <a:schemeClr val="tx1"/>
                </a:solidFill>
              </a:rPr>
              <a:t>Update implementation</a:t>
            </a:r>
          </a:p>
        </p:txBody>
      </p:sp>
      <p:cxnSp>
        <p:nvCxnSpPr>
          <p:cNvPr id="56" name="Straight Arrow Connector 15">
            <a:extLst>
              <a:ext uri="{FF2B5EF4-FFF2-40B4-BE49-F238E27FC236}">
                <a16:creationId xmlns:a16="http://schemas.microsoft.com/office/drawing/2014/main" id="{BAA510EE-1479-A74C-9F66-3391EB7BF5D7}"/>
              </a:ext>
            </a:extLst>
          </p:cNvPr>
          <p:cNvCxnSpPr>
            <a:cxnSpLocks/>
            <a:stCxn id="78" idx="0"/>
            <a:endCxn id="55" idx="2"/>
          </p:cNvCxnSpPr>
          <p:nvPr/>
        </p:nvCxnSpPr>
        <p:spPr>
          <a:xfrm rot="16200000" flipV="1">
            <a:off x="3855016" y="5240314"/>
            <a:ext cx="396698" cy="4028"/>
          </a:xfrm>
          <a:prstGeom prst="bentConnector3">
            <a:avLst>
              <a:gd name="adj1" fmla="val 5000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15">
            <a:extLst>
              <a:ext uri="{FF2B5EF4-FFF2-40B4-BE49-F238E27FC236}">
                <a16:creationId xmlns:a16="http://schemas.microsoft.com/office/drawing/2014/main" id="{E3D17A16-7742-5342-6A3A-F08FBCA89BEB}"/>
              </a:ext>
            </a:extLst>
          </p:cNvPr>
          <p:cNvCxnSpPr>
            <a:cxnSpLocks/>
            <a:stCxn id="55" idx="0"/>
            <a:endCxn id="24" idx="1"/>
          </p:cNvCxnSpPr>
          <p:nvPr/>
        </p:nvCxnSpPr>
        <p:spPr>
          <a:xfrm rot="5400000" flipH="1" flipV="1">
            <a:off x="3721562" y="3850542"/>
            <a:ext cx="1186984" cy="527406"/>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8" name="Summing Junction 67">
            <a:extLst>
              <a:ext uri="{FF2B5EF4-FFF2-40B4-BE49-F238E27FC236}">
                <a16:creationId xmlns:a16="http://schemas.microsoft.com/office/drawing/2014/main" id="{CAB9D0A5-1520-3B93-BA64-FE1CFD51D1C1}"/>
              </a:ext>
            </a:extLst>
          </p:cNvPr>
          <p:cNvSpPr/>
          <p:nvPr/>
        </p:nvSpPr>
        <p:spPr>
          <a:xfrm>
            <a:off x="5917917" y="4664082"/>
            <a:ext cx="356161" cy="356242"/>
          </a:xfrm>
          <a:prstGeom prst="flowChartSummingJunction">
            <a:avLst/>
          </a:prstGeom>
          <a:solidFill>
            <a:schemeClr val="bg2">
              <a:lumMod val="9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en-AU" sz="1200">
              <a:solidFill>
                <a:schemeClr val="tx1"/>
              </a:solidFill>
            </a:endParaRPr>
          </a:p>
        </p:txBody>
      </p:sp>
      <p:sp>
        <p:nvSpPr>
          <p:cNvPr id="78" name="Decision 77">
            <a:extLst>
              <a:ext uri="{FF2B5EF4-FFF2-40B4-BE49-F238E27FC236}">
                <a16:creationId xmlns:a16="http://schemas.microsoft.com/office/drawing/2014/main" id="{6C97B867-8155-744E-0E12-3108AD1313D8}"/>
              </a:ext>
            </a:extLst>
          </p:cNvPr>
          <p:cNvSpPr/>
          <p:nvPr/>
        </p:nvSpPr>
        <p:spPr>
          <a:xfrm>
            <a:off x="2543956" y="5440677"/>
            <a:ext cx="3022845"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AU" sz="1200" dirty="0">
                <a:solidFill>
                  <a:schemeClr val="tx1"/>
                </a:solidFill>
              </a:rPr>
              <a:t>Support new version </a:t>
            </a:r>
          </a:p>
          <a:p>
            <a:pPr algn="ctr"/>
            <a:r>
              <a:rPr lang="en-AU" sz="1200" dirty="0">
                <a:solidFill>
                  <a:schemeClr val="tx1"/>
                </a:solidFill>
              </a:rPr>
              <a:t>(product or protocol)</a:t>
            </a:r>
          </a:p>
        </p:txBody>
      </p:sp>
      <p:sp>
        <p:nvSpPr>
          <p:cNvPr id="79" name="Decision 78">
            <a:extLst>
              <a:ext uri="{FF2B5EF4-FFF2-40B4-BE49-F238E27FC236}">
                <a16:creationId xmlns:a16="http://schemas.microsoft.com/office/drawing/2014/main" id="{23DB1BBF-D5E5-A9ED-EBB6-8BB17EBB9D56}"/>
              </a:ext>
            </a:extLst>
          </p:cNvPr>
          <p:cNvSpPr/>
          <p:nvPr/>
        </p:nvSpPr>
        <p:spPr>
          <a:xfrm>
            <a:off x="6727544" y="5440677"/>
            <a:ext cx="3022845" cy="547097"/>
          </a:xfrm>
          <a:prstGeom prst="flowChartDecision">
            <a:avLst/>
          </a:prstGeom>
          <a:solidFill>
            <a:schemeClr val="bg2">
              <a:lumMod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wrap="none" lIns="36000" tIns="36000" rIns="36000" bIns="36000" rtlCol="0" anchor="ctr"/>
          <a:lstStyle/>
          <a:p>
            <a:pPr algn="ctr"/>
            <a:r>
              <a:rPr lang="en-AU" sz="1200" dirty="0">
                <a:solidFill>
                  <a:schemeClr val="tx1"/>
                </a:solidFill>
              </a:rPr>
              <a:t>End of quarter?</a:t>
            </a:r>
          </a:p>
        </p:txBody>
      </p:sp>
      <p:cxnSp>
        <p:nvCxnSpPr>
          <p:cNvPr id="83" name="Straight Arrow Connector 15">
            <a:extLst>
              <a:ext uri="{FF2B5EF4-FFF2-40B4-BE49-F238E27FC236}">
                <a16:creationId xmlns:a16="http://schemas.microsoft.com/office/drawing/2014/main" id="{E41FAEFA-92C4-71A7-4AF6-BAFF5356FA44}"/>
              </a:ext>
            </a:extLst>
          </p:cNvPr>
          <p:cNvCxnSpPr>
            <a:cxnSpLocks/>
            <a:stCxn id="68" idx="4"/>
            <a:endCxn id="78" idx="3"/>
          </p:cNvCxnSpPr>
          <p:nvPr/>
        </p:nvCxnSpPr>
        <p:spPr>
          <a:xfrm rot="5400000">
            <a:off x="5484449" y="5102677"/>
            <a:ext cx="693902" cy="529197"/>
          </a:xfrm>
          <a:prstGeom prst="bentConnector2">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7" name="Straight Arrow Connector 15">
            <a:extLst>
              <a:ext uri="{FF2B5EF4-FFF2-40B4-BE49-F238E27FC236}">
                <a16:creationId xmlns:a16="http://schemas.microsoft.com/office/drawing/2014/main" id="{E56DB43A-6BC6-AAD7-59AA-2D4202876B2C}"/>
              </a:ext>
            </a:extLst>
          </p:cNvPr>
          <p:cNvCxnSpPr>
            <a:cxnSpLocks/>
            <a:stCxn id="79" idx="0"/>
            <a:endCxn id="26" idx="2"/>
          </p:cNvCxnSpPr>
          <p:nvPr/>
        </p:nvCxnSpPr>
        <p:spPr>
          <a:xfrm flipH="1" flipV="1">
            <a:off x="8238966" y="5010324"/>
            <a:ext cx="2" cy="430353"/>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1" name="Straight Arrow Connector 15">
            <a:extLst>
              <a:ext uri="{FF2B5EF4-FFF2-40B4-BE49-F238E27FC236}">
                <a16:creationId xmlns:a16="http://schemas.microsoft.com/office/drawing/2014/main" id="{76A55879-9657-D2D3-682D-EC229D4EF767}"/>
              </a:ext>
            </a:extLst>
          </p:cNvPr>
          <p:cNvCxnSpPr>
            <a:cxnSpLocks/>
            <a:stCxn id="26" idx="1"/>
            <a:endCxn id="68" idx="6"/>
          </p:cNvCxnSpPr>
          <p:nvPr/>
        </p:nvCxnSpPr>
        <p:spPr>
          <a:xfrm flipH="1">
            <a:off x="6274078" y="4842203"/>
            <a:ext cx="1142931" cy="0"/>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5">
            <a:extLst>
              <a:ext uri="{FF2B5EF4-FFF2-40B4-BE49-F238E27FC236}">
                <a16:creationId xmlns:a16="http://schemas.microsoft.com/office/drawing/2014/main" id="{BA1EAF8F-0E54-8CA6-5DF8-E6C8F1EB172B}"/>
              </a:ext>
            </a:extLst>
          </p:cNvPr>
          <p:cNvCxnSpPr>
            <a:cxnSpLocks/>
            <a:stCxn id="22" idx="2"/>
            <a:endCxn id="68" idx="0"/>
          </p:cNvCxnSpPr>
          <p:nvPr/>
        </p:nvCxnSpPr>
        <p:spPr>
          <a:xfrm>
            <a:off x="6094163" y="4462208"/>
            <a:ext cx="1835" cy="201874"/>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5">
            <a:extLst>
              <a:ext uri="{FF2B5EF4-FFF2-40B4-BE49-F238E27FC236}">
                <a16:creationId xmlns:a16="http://schemas.microsoft.com/office/drawing/2014/main" id="{D98B1D7E-0C84-7779-8F55-ED24B5E295E6}"/>
              </a:ext>
            </a:extLst>
          </p:cNvPr>
          <p:cNvCxnSpPr>
            <a:cxnSpLocks/>
            <a:stCxn id="78" idx="2"/>
            <a:endCxn id="28" idx="0"/>
          </p:cNvCxnSpPr>
          <p:nvPr/>
        </p:nvCxnSpPr>
        <p:spPr>
          <a:xfrm flipH="1">
            <a:off x="4045592" y="5987774"/>
            <a:ext cx="9787" cy="342976"/>
          </a:xfrm>
          <a:prstGeom prst="straightConnector1">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DED68083-2AB8-1438-1A9D-DADF3B5F505E}"/>
              </a:ext>
            </a:extLst>
          </p:cNvPr>
          <p:cNvSpPr txBox="1"/>
          <p:nvPr/>
        </p:nvSpPr>
        <p:spPr>
          <a:xfrm>
            <a:off x="4242451" y="6342924"/>
            <a:ext cx="420308" cy="276999"/>
          </a:xfrm>
          <a:prstGeom prst="rect">
            <a:avLst/>
          </a:prstGeom>
          <a:noFill/>
        </p:spPr>
        <p:txBody>
          <a:bodyPr wrap="none" rtlCol="0" anchor="ctr">
            <a:spAutoFit/>
          </a:bodyPr>
          <a:lstStyle/>
          <a:p>
            <a:r>
              <a:rPr lang="en-AU" sz="1200" dirty="0"/>
              <a:t>End</a:t>
            </a:r>
          </a:p>
        </p:txBody>
      </p:sp>
      <p:sp>
        <p:nvSpPr>
          <p:cNvPr id="135" name="TextBox 134">
            <a:extLst>
              <a:ext uri="{FF2B5EF4-FFF2-40B4-BE49-F238E27FC236}">
                <a16:creationId xmlns:a16="http://schemas.microsoft.com/office/drawing/2014/main" id="{AFFE0EBD-103F-8BB8-B45D-B627368A5F80}"/>
              </a:ext>
            </a:extLst>
          </p:cNvPr>
          <p:cNvSpPr txBox="1"/>
          <p:nvPr/>
        </p:nvSpPr>
        <p:spPr>
          <a:xfrm>
            <a:off x="3551264" y="5963871"/>
            <a:ext cx="365805" cy="276999"/>
          </a:xfrm>
          <a:prstGeom prst="rect">
            <a:avLst/>
          </a:prstGeom>
          <a:noFill/>
        </p:spPr>
        <p:txBody>
          <a:bodyPr wrap="none" rtlCol="0" anchor="ctr">
            <a:spAutoFit/>
          </a:bodyPr>
          <a:lstStyle/>
          <a:p>
            <a:r>
              <a:rPr lang="en-AU" sz="1200" dirty="0"/>
              <a:t>No</a:t>
            </a:r>
          </a:p>
        </p:txBody>
      </p:sp>
      <p:sp>
        <p:nvSpPr>
          <p:cNvPr id="167" name="TextBox 166">
            <a:extLst>
              <a:ext uri="{FF2B5EF4-FFF2-40B4-BE49-F238E27FC236}">
                <a16:creationId xmlns:a16="http://schemas.microsoft.com/office/drawing/2014/main" id="{5012D425-28A2-6300-02E2-1D1AAFA3F94D}"/>
              </a:ext>
            </a:extLst>
          </p:cNvPr>
          <p:cNvSpPr txBox="1"/>
          <p:nvPr/>
        </p:nvSpPr>
        <p:spPr>
          <a:xfrm>
            <a:off x="7641170" y="5963870"/>
            <a:ext cx="365805" cy="276999"/>
          </a:xfrm>
          <a:prstGeom prst="rect">
            <a:avLst/>
          </a:prstGeom>
          <a:noFill/>
        </p:spPr>
        <p:txBody>
          <a:bodyPr wrap="none" rtlCol="0" anchor="ctr">
            <a:spAutoFit/>
          </a:bodyPr>
          <a:lstStyle/>
          <a:p>
            <a:r>
              <a:rPr lang="en-AU" sz="1200" dirty="0"/>
              <a:t>No</a:t>
            </a:r>
          </a:p>
        </p:txBody>
      </p:sp>
      <p:cxnSp>
        <p:nvCxnSpPr>
          <p:cNvPr id="200" name="Straight Arrow Connector 15">
            <a:extLst>
              <a:ext uri="{FF2B5EF4-FFF2-40B4-BE49-F238E27FC236}">
                <a16:creationId xmlns:a16="http://schemas.microsoft.com/office/drawing/2014/main" id="{7CF4D736-89BA-04B8-D7CE-C53A2A7E5FB2}"/>
              </a:ext>
            </a:extLst>
          </p:cNvPr>
          <p:cNvCxnSpPr>
            <a:cxnSpLocks/>
            <a:stCxn id="79" idx="2"/>
            <a:endCxn id="79" idx="3"/>
          </p:cNvCxnSpPr>
          <p:nvPr/>
        </p:nvCxnSpPr>
        <p:spPr>
          <a:xfrm rot="5400000" flipH="1" flipV="1">
            <a:off x="8857903" y="5095289"/>
            <a:ext cx="273548" cy="1511422"/>
          </a:xfrm>
          <a:prstGeom prst="bentConnector4">
            <a:avLst>
              <a:gd name="adj1" fmla="val -83569"/>
              <a:gd name="adj2" fmla="val 124214"/>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3" name="TextBox 202">
            <a:extLst>
              <a:ext uri="{FF2B5EF4-FFF2-40B4-BE49-F238E27FC236}">
                <a16:creationId xmlns:a16="http://schemas.microsoft.com/office/drawing/2014/main" id="{4776FA7B-72BC-FAB7-6D92-226DF9F94F2B}"/>
              </a:ext>
            </a:extLst>
          </p:cNvPr>
          <p:cNvSpPr txBox="1"/>
          <p:nvPr/>
        </p:nvSpPr>
        <p:spPr>
          <a:xfrm>
            <a:off x="8238966" y="5228775"/>
            <a:ext cx="386837" cy="276999"/>
          </a:xfrm>
          <a:prstGeom prst="rect">
            <a:avLst/>
          </a:prstGeom>
          <a:noFill/>
        </p:spPr>
        <p:txBody>
          <a:bodyPr wrap="none" rtlCol="0" anchor="ctr">
            <a:spAutoFit/>
          </a:bodyPr>
          <a:lstStyle/>
          <a:p>
            <a:r>
              <a:rPr lang="en-AU" sz="1200" dirty="0"/>
              <a:t>Yes</a:t>
            </a:r>
          </a:p>
        </p:txBody>
      </p:sp>
      <p:sp>
        <p:nvSpPr>
          <p:cNvPr id="204" name="TextBox 203">
            <a:extLst>
              <a:ext uri="{FF2B5EF4-FFF2-40B4-BE49-F238E27FC236}">
                <a16:creationId xmlns:a16="http://schemas.microsoft.com/office/drawing/2014/main" id="{1985D03B-8A2F-7DE6-3C19-B0F9DC610FCF}"/>
              </a:ext>
            </a:extLst>
          </p:cNvPr>
          <p:cNvSpPr txBox="1"/>
          <p:nvPr/>
        </p:nvSpPr>
        <p:spPr>
          <a:xfrm>
            <a:off x="3445691" y="5241805"/>
            <a:ext cx="386837" cy="276999"/>
          </a:xfrm>
          <a:prstGeom prst="rect">
            <a:avLst/>
          </a:prstGeom>
          <a:noFill/>
        </p:spPr>
        <p:txBody>
          <a:bodyPr wrap="none" rtlCol="0" anchor="ctr">
            <a:spAutoFit/>
          </a:bodyPr>
          <a:lstStyle/>
          <a:p>
            <a:r>
              <a:rPr lang="en-AU" sz="1200" dirty="0"/>
              <a:t>Yes</a:t>
            </a:r>
          </a:p>
        </p:txBody>
      </p:sp>
      <p:cxnSp>
        <p:nvCxnSpPr>
          <p:cNvPr id="222" name="Straight Arrow Connector 15">
            <a:extLst>
              <a:ext uri="{FF2B5EF4-FFF2-40B4-BE49-F238E27FC236}">
                <a16:creationId xmlns:a16="http://schemas.microsoft.com/office/drawing/2014/main" id="{B8227A95-1228-AE9D-4F19-6BC589AF901A}"/>
              </a:ext>
            </a:extLst>
          </p:cNvPr>
          <p:cNvCxnSpPr>
            <a:cxnSpLocks/>
            <a:stCxn id="24" idx="3"/>
            <a:endCxn id="21" idx="3"/>
          </p:cNvCxnSpPr>
          <p:nvPr/>
        </p:nvCxnSpPr>
        <p:spPr>
          <a:xfrm flipH="1" flipV="1">
            <a:off x="7182303" y="2870318"/>
            <a:ext cx="419299" cy="650435"/>
          </a:xfrm>
          <a:prstGeom prst="bentConnector3">
            <a:avLst>
              <a:gd name="adj1" fmla="val -54520"/>
            </a:avLst>
          </a:prstGeom>
          <a:ln w="1905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25" name="TextBox 224">
            <a:extLst>
              <a:ext uri="{FF2B5EF4-FFF2-40B4-BE49-F238E27FC236}">
                <a16:creationId xmlns:a16="http://schemas.microsoft.com/office/drawing/2014/main" id="{78AB8093-5106-5FB0-B4FC-909590C01410}"/>
              </a:ext>
            </a:extLst>
          </p:cNvPr>
          <p:cNvSpPr txBox="1"/>
          <p:nvPr/>
        </p:nvSpPr>
        <p:spPr>
          <a:xfrm>
            <a:off x="6090179" y="3764468"/>
            <a:ext cx="386837" cy="276999"/>
          </a:xfrm>
          <a:prstGeom prst="rect">
            <a:avLst/>
          </a:prstGeom>
          <a:noFill/>
        </p:spPr>
        <p:txBody>
          <a:bodyPr wrap="none" rtlCol="0" anchor="ctr">
            <a:spAutoFit/>
          </a:bodyPr>
          <a:lstStyle/>
          <a:p>
            <a:r>
              <a:rPr lang="en-AU" sz="1200" dirty="0"/>
              <a:t>Yes</a:t>
            </a:r>
          </a:p>
        </p:txBody>
      </p:sp>
      <p:sp>
        <p:nvSpPr>
          <p:cNvPr id="227" name="TextBox 226">
            <a:extLst>
              <a:ext uri="{FF2B5EF4-FFF2-40B4-BE49-F238E27FC236}">
                <a16:creationId xmlns:a16="http://schemas.microsoft.com/office/drawing/2014/main" id="{99ADF577-BEDF-2047-B52C-4B65EDD28F80}"/>
              </a:ext>
            </a:extLst>
          </p:cNvPr>
          <p:cNvSpPr txBox="1"/>
          <p:nvPr/>
        </p:nvSpPr>
        <p:spPr>
          <a:xfrm>
            <a:off x="7209050" y="2630533"/>
            <a:ext cx="365805" cy="276999"/>
          </a:xfrm>
          <a:prstGeom prst="rect">
            <a:avLst/>
          </a:prstGeom>
          <a:noFill/>
        </p:spPr>
        <p:txBody>
          <a:bodyPr wrap="none" rtlCol="0" anchor="ctr">
            <a:spAutoFit/>
          </a:bodyPr>
          <a:lstStyle/>
          <a:p>
            <a:r>
              <a:rPr lang="en-AU" sz="1200" dirty="0"/>
              <a:t>No</a:t>
            </a:r>
          </a:p>
        </p:txBody>
      </p:sp>
    </p:spTree>
    <p:extLst>
      <p:ext uri="{BB962C8B-B14F-4D97-AF65-F5344CB8AC3E}">
        <p14:creationId xmlns:p14="http://schemas.microsoft.com/office/powerpoint/2010/main" val="218767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98472-68F7-1756-CD43-85BF888519AC}"/>
            </a:ext>
          </a:extLst>
        </p:cNvPr>
        <p:cNvGrpSpPr/>
        <p:nvPr/>
      </p:nvGrpSpPr>
      <p:grpSpPr>
        <a:xfrm>
          <a:off x="0" y="0"/>
          <a:ext cx="0" cy="0"/>
          <a:chOff x="0" y="0"/>
          <a:chExt cx="0" cy="0"/>
        </a:xfrm>
      </p:grpSpPr>
      <p:pic>
        <p:nvPicPr>
          <p:cNvPr id="1026" name="Picture 2" descr="Earth, eco, ecology, fire, global warming, save earth icon - Download on  Iconfinder">
            <a:extLst>
              <a:ext uri="{FF2B5EF4-FFF2-40B4-BE49-F238E27FC236}">
                <a16:creationId xmlns:a16="http://schemas.microsoft.com/office/drawing/2014/main" id="{42A64C88-18F2-FF67-45CE-310133E10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80" y="839295"/>
            <a:ext cx="874486" cy="87448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4466965D-585F-9004-9DCE-34ADF016CF49}"/>
              </a:ext>
            </a:extLst>
          </p:cNvPr>
          <p:cNvSpPr txBox="1"/>
          <p:nvPr/>
        </p:nvSpPr>
        <p:spPr>
          <a:xfrm>
            <a:off x="1663446" y="1160485"/>
            <a:ext cx="4557486"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T</a:t>
            </a:r>
            <a:r>
              <a:rPr lang="en-AU" sz="1800" b="0" i="0" u="none" strike="noStrike" dirty="0">
                <a:solidFill>
                  <a:srgbClr val="000000"/>
                </a:solidFill>
                <a:effectLst/>
                <a:latin typeface="Calibri" panose="020F0502020204030204" pitchFamily="34" charset="0"/>
              </a:rPr>
              <a:t>he world faces sustainability challenges</a:t>
            </a:r>
          </a:p>
        </p:txBody>
      </p:sp>
      <p:grpSp>
        <p:nvGrpSpPr>
          <p:cNvPr id="19" name="Group 18">
            <a:extLst>
              <a:ext uri="{FF2B5EF4-FFF2-40B4-BE49-F238E27FC236}">
                <a16:creationId xmlns:a16="http://schemas.microsoft.com/office/drawing/2014/main" id="{A34587AA-A6AE-040D-EE4D-211406C63A0C}"/>
              </a:ext>
            </a:extLst>
          </p:cNvPr>
          <p:cNvGrpSpPr/>
          <p:nvPr/>
        </p:nvGrpSpPr>
        <p:grpSpPr>
          <a:xfrm>
            <a:off x="664151" y="1611654"/>
            <a:ext cx="7917592" cy="947057"/>
            <a:chOff x="571554" y="1843147"/>
            <a:chExt cx="7917592" cy="947057"/>
          </a:xfrm>
        </p:grpSpPr>
        <p:pic>
          <p:nvPicPr>
            <p:cNvPr id="1030" name="Picture 6" descr="Government - Free architecture and city icons">
              <a:extLst>
                <a:ext uri="{FF2B5EF4-FFF2-40B4-BE49-F238E27FC236}">
                  <a16:creationId xmlns:a16="http://schemas.microsoft.com/office/drawing/2014/main" id="{B0912D80-A1EC-F7BD-5F1F-87F0751261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3630" y="1843147"/>
              <a:ext cx="947057" cy="9470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1DD1AAB-6B25-D8BB-ADAC-45014EB00097}"/>
                </a:ext>
              </a:extLst>
            </p:cNvPr>
            <p:cNvSpPr txBox="1"/>
            <p:nvPr/>
          </p:nvSpPr>
          <p:spPr>
            <a:xfrm>
              <a:off x="2255262" y="2076070"/>
              <a:ext cx="6233884"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R</a:t>
              </a:r>
              <a:r>
                <a:rPr lang="en-AU" sz="1800" b="0" i="0" u="none" strike="noStrike" dirty="0">
                  <a:solidFill>
                    <a:srgbClr val="000000"/>
                  </a:solidFill>
                  <a:effectLst/>
                  <a:latin typeface="Calibri" panose="020F0502020204030204" pitchFamily="34" charset="0"/>
                </a:rPr>
                <a:t>egulators and markets are responding</a:t>
              </a:r>
            </a:p>
          </p:txBody>
        </p:sp>
        <p:sp>
          <p:nvSpPr>
            <p:cNvPr id="5" name="Bent Arrow 4">
              <a:extLst>
                <a:ext uri="{FF2B5EF4-FFF2-40B4-BE49-F238E27FC236}">
                  <a16:creationId xmlns:a16="http://schemas.microsoft.com/office/drawing/2014/main" id="{A55374CF-035E-1F74-D1BA-E6A42B2DC9DF}"/>
                </a:ext>
              </a:extLst>
            </p:cNvPr>
            <p:cNvSpPr/>
            <p:nvPr/>
          </p:nvSpPr>
          <p:spPr>
            <a:xfrm flipV="1">
              <a:off x="987972" y="2024574"/>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1" name="TextBox 10">
              <a:extLst>
                <a:ext uri="{FF2B5EF4-FFF2-40B4-BE49-F238E27FC236}">
                  <a16:creationId xmlns:a16="http://schemas.microsoft.com/office/drawing/2014/main" id="{6A341CD0-DED6-D558-45CA-FF6807EE450D}"/>
                </a:ext>
              </a:extLst>
            </p:cNvPr>
            <p:cNvSpPr txBox="1"/>
            <p:nvPr/>
          </p:nvSpPr>
          <p:spPr>
            <a:xfrm>
              <a:off x="571554" y="2132009"/>
              <a:ext cx="432172"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So</a:t>
              </a:r>
              <a:endParaRPr lang="en-AU" sz="1800" b="0" i="0" u="none" strike="noStrike" dirty="0">
                <a:solidFill>
                  <a:srgbClr val="000000"/>
                </a:solidFill>
                <a:effectLst/>
                <a:latin typeface="Calibri" panose="020F0502020204030204" pitchFamily="34" charset="0"/>
              </a:endParaRPr>
            </a:p>
          </p:txBody>
        </p:sp>
      </p:grpSp>
      <p:grpSp>
        <p:nvGrpSpPr>
          <p:cNvPr id="21" name="Group 20">
            <a:extLst>
              <a:ext uri="{FF2B5EF4-FFF2-40B4-BE49-F238E27FC236}">
                <a16:creationId xmlns:a16="http://schemas.microsoft.com/office/drawing/2014/main" id="{7EFFBDE5-78F5-6A63-92BD-4DEBAFCDB91A}"/>
              </a:ext>
            </a:extLst>
          </p:cNvPr>
          <p:cNvGrpSpPr/>
          <p:nvPr/>
        </p:nvGrpSpPr>
        <p:grpSpPr>
          <a:xfrm>
            <a:off x="1120999" y="2685261"/>
            <a:ext cx="8685964" cy="721178"/>
            <a:chOff x="1028402" y="2916754"/>
            <a:chExt cx="8685964" cy="721178"/>
          </a:xfrm>
        </p:grpSpPr>
        <p:pic>
          <p:nvPicPr>
            <p:cNvPr id="1028" name="Picture 4" descr="Incentive - Free business and finance icons">
              <a:extLst>
                <a:ext uri="{FF2B5EF4-FFF2-40B4-BE49-F238E27FC236}">
                  <a16:creationId xmlns:a16="http://schemas.microsoft.com/office/drawing/2014/main" id="{0F10BD0D-7564-F0A0-331B-E12753C968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2105" y="2916754"/>
              <a:ext cx="721178" cy="721178"/>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06EBDFE-0597-0340-9A5E-9BB100FE32D1}"/>
                </a:ext>
              </a:extLst>
            </p:cNvPr>
            <p:cNvSpPr txBox="1"/>
            <p:nvPr/>
          </p:nvSpPr>
          <p:spPr>
            <a:xfrm>
              <a:off x="3030538" y="2923899"/>
              <a:ext cx="6683828" cy="646331"/>
            </a:xfrm>
            <a:prstGeom prst="rect">
              <a:avLst/>
            </a:prstGeom>
            <a:noFill/>
          </p:spPr>
          <p:txBody>
            <a:bodyPr wrap="square">
              <a:spAutoFit/>
            </a:bodyPr>
            <a:lstStyle/>
            <a:p>
              <a:pPr algn="l"/>
              <a:r>
                <a:rPr lang="en-AU" dirty="0">
                  <a:solidFill>
                    <a:srgbClr val="000000"/>
                  </a:solidFill>
                  <a:latin typeface="Calibri" panose="020F0502020204030204" pitchFamily="34" charset="0"/>
                </a:rPr>
                <a:t>T</a:t>
              </a:r>
              <a:r>
                <a:rPr lang="en-AU" sz="1800" b="0" i="0" u="none" strike="noStrike" dirty="0">
                  <a:solidFill>
                    <a:srgbClr val="000000"/>
                  </a:solidFill>
                  <a:effectLst/>
                  <a:latin typeface="Calibri" panose="020F0502020204030204" pitchFamily="34" charset="0"/>
                </a:rPr>
                <a:t>his starts to provide meaningful incentives for sustainable behaviours</a:t>
              </a:r>
            </a:p>
          </p:txBody>
        </p:sp>
        <p:sp>
          <p:nvSpPr>
            <p:cNvPr id="6" name="Bent Arrow 5">
              <a:extLst>
                <a:ext uri="{FF2B5EF4-FFF2-40B4-BE49-F238E27FC236}">
                  <a16:creationId xmlns:a16="http://schemas.microsoft.com/office/drawing/2014/main" id="{BB2DF95A-21BC-D867-2502-0551E8872418}"/>
                </a:ext>
              </a:extLst>
            </p:cNvPr>
            <p:cNvSpPr/>
            <p:nvPr/>
          </p:nvSpPr>
          <p:spPr>
            <a:xfrm flipV="1">
              <a:off x="1577774" y="2976231"/>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3" name="TextBox 12">
              <a:extLst>
                <a:ext uri="{FF2B5EF4-FFF2-40B4-BE49-F238E27FC236}">
                  <a16:creationId xmlns:a16="http://schemas.microsoft.com/office/drawing/2014/main" id="{B1D9A3BD-CDF7-78CF-2B77-CDACA8FED02F}"/>
                </a:ext>
              </a:extLst>
            </p:cNvPr>
            <p:cNvSpPr txBox="1"/>
            <p:nvPr/>
          </p:nvSpPr>
          <p:spPr>
            <a:xfrm>
              <a:off x="1028402" y="3084731"/>
              <a:ext cx="593567"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And</a:t>
              </a:r>
              <a:endParaRPr lang="en-AU" sz="1800" b="0" i="0" u="none" strike="noStrike" dirty="0">
                <a:solidFill>
                  <a:srgbClr val="000000"/>
                </a:solidFill>
                <a:effectLst/>
                <a:latin typeface="Calibri" panose="020F0502020204030204" pitchFamily="34" charset="0"/>
              </a:endParaRPr>
            </a:p>
          </p:txBody>
        </p:sp>
      </p:grpSp>
      <p:grpSp>
        <p:nvGrpSpPr>
          <p:cNvPr id="22" name="Group 21">
            <a:extLst>
              <a:ext uri="{FF2B5EF4-FFF2-40B4-BE49-F238E27FC236}">
                <a16:creationId xmlns:a16="http://schemas.microsoft.com/office/drawing/2014/main" id="{A408A887-D067-B31D-DB77-E882639EAE35}"/>
              </a:ext>
            </a:extLst>
          </p:cNvPr>
          <p:cNvGrpSpPr/>
          <p:nvPr/>
        </p:nvGrpSpPr>
        <p:grpSpPr>
          <a:xfrm>
            <a:off x="1829765" y="3234548"/>
            <a:ext cx="8725599" cy="975893"/>
            <a:chOff x="1737168" y="3466041"/>
            <a:chExt cx="8725599" cy="975893"/>
          </a:xfrm>
        </p:grpSpPr>
        <p:pic>
          <p:nvPicPr>
            <p:cNvPr id="1032" name="Picture 8" descr="90+ Greenwashing Illustrations, Royalty-Free Vector Graphics &amp; Clip Art -  iStock | Greenwashing fashion, Greenwashing concept">
              <a:extLst>
                <a:ext uri="{FF2B5EF4-FFF2-40B4-BE49-F238E27FC236}">
                  <a16:creationId xmlns:a16="http://schemas.microsoft.com/office/drawing/2014/main" id="{26CC03E5-B45C-656C-D306-5BB632741C6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4444" t="5513" r="12963" b="19624"/>
            <a:stretch/>
          </p:blipFill>
          <p:spPr bwMode="auto">
            <a:xfrm>
              <a:off x="2839834" y="3466041"/>
              <a:ext cx="946309" cy="975893"/>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74D89F6-9CDC-7D12-15F8-3E3397BBEC39}"/>
                </a:ext>
              </a:extLst>
            </p:cNvPr>
            <p:cNvSpPr txBox="1"/>
            <p:nvPr/>
          </p:nvSpPr>
          <p:spPr>
            <a:xfrm>
              <a:off x="3778939" y="3769321"/>
              <a:ext cx="6683828"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The </a:t>
              </a:r>
              <a:r>
                <a:rPr lang="en-AU" sz="1800" b="0" i="0" u="none" strike="noStrike" dirty="0">
                  <a:solidFill>
                    <a:srgbClr val="000000"/>
                  </a:solidFill>
                  <a:effectLst/>
                  <a:latin typeface="Calibri" panose="020F0502020204030204" pitchFamily="34" charset="0"/>
                </a:rPr>
                <a:t>same incentives encourage more greenwashing</a:t>
              </a:r>
            </a:p>
          </p:txBody>
        </p:sp>
        <p:sp>
          <p:nvSpPr>
            <p:cNvPr id="7" name="Bent Arrow 6">
              <a:extLst>
                <a:ext uri="{FF2B5EF4-FFF2-40B4-BE49-F238E27FC236}">
                  <a16:creationId xmlns:a16="http://schemas.microsoft.com/office/drawing/2014/main" id="{B5DBD1B6-F7BA-D932-48B1-3E9C9FF9D974}"/>
                </a:ext>
              </a:extLst>
            </p:cNvPr>
            <p:cNvSpPr/>
            <p:nvPr/>
          </p:nvSpPr>
          <p:spPr>
            <a:xfrm flipV="1">
              <a:off x="2330735" y="3780395"/>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5" name="TextBox 14">
              <a:extLst>
                <a:ext uri="{FF2B5EF4-FFF2-40B4-BE49-F238E27FC236}">
                  <a16:creationId xmlns:a16="http://schemas.microsoft.com/office/drawing/2014/main" id="{C6A380E7-4018-C7A1-02C9-5D913AC620BB}"/>
                </a:ext>
              </a:extLst>
            </p:cNvPr>
            <p:cNvSpPr txBox="1"/>
            <p:nvPr/>
          </p:nvSpPr>
          <p:spPr>
            <a:xfrm>
              <a:off x="1737168" y="3856843"/>
              <a:ext cx="593567"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But</a:t>
              </a:r>
              <a:endParaRPr lang="en-AU" sz="1800" b="0" i="0" u="none" strike="noStrike" dirty="0">
                <a:solidFill>
                  <a:srgbClr val="000000"/>
                </a:solidFill>
                <a:effectLst/>
                <a:latin typeface="Calibri" panose="020F0502020204030204" pitchFamily="34" charset="0"/>
              </a:endParaRPr>
            </a:p>
          </p:txBody>
        </p:sp>
      </p:grpSp>
      <p:grpSp>
        <p:nvGrpSpPr>
          <p:cNvPr id="23" name="Group 22">
            <a:extLst>
              <a:ext uri="{FF2B5EF4-FFF2-40B4-BE49-F238E27FC236}">
                <a16:creationId xmlns:a16="http://schemas.microsoft.com/office/drawing/2014/main" id="{A5EDB1EF-1396-6AF9-6F08-DADFF058DDEA}"/>
              </a:ext>
            </a:extLst>
          </p:cNvPr>
          <p:cNvGrpSpPr/>
          <p:nvPr/>
        </p:nvGrpSpPr>
        <p:grpSpPr>
          <a:xfrm>
            <a:off x="2500259" y="4323056"/>
            <a:ext cx="8758684" cy="764133"/>
            <a:chOff x="2407662" y="4554549"/>
            <a:chExt cx="8758684" cy="764133"/>
          </a:xfrm>
        </p:grpSpPr>
        <p:pic>
          <p:nvPicPr>
            <p:cNvPr id="1034" name="Picture 10" descr="Transparency - Free security icons">
              <a:extLst>
                <a:ext uri="{FF2B5EF4-FFF2-40B4-BE49-F238E27FC236}">
                  <a16:creationId xmlns:a16="http://schemas.microsoft.com/office/drawing/2014/main" id="{4D06ACFA-A66A-E522-0E83-17E7AF61CA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8350" y="4597504"/>
              <a:ext cx="721178" cy="72117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8388801-4331-F1F8-352E-FAF8867433F4}"/>
                </a:ext>
              </a:extLst>
            </p:cNvPr>
            <p:cNvSpPr txBox="1"/>
            <p:nvPr/>
          </p:nvSpPr>
          <p:spPr>
            <a:xfrm>
              <a:off x="4482518" y="4554549"/>
              <a:ext cx="6683828" cy="646331"/>
            </a:xfrm>
            <a:prstGeom prst="rect">
              <a:avLst/>
            </a:prstGeom>
            <a:noFill/>
          </p:spPr>
          <p:txBody>
            <a:bodyPr wrap="square">
              <a:spAutoFit/>
            </a:bodyPr>
            <a:lstStyle/>
            <a:p>
              <a:r>
                <a:rPr lang="en-AU" dirty="0">
                  <a:solidFill>
                    <a:srgbClr val="000000"/>
                  </a:solidFill>
                  <a:latin typeface="Calibri" panose="020F0502020204030204" pitchFamily="34" charset="0"/>
                </a:rPr>
                <a:t>T</a:t>
              </a:r>
              <a:r>
                <a:rPr lang="en-AU" sz="1800" b="0" i="0" u="none" strike="noStrike" dirty="0">
                  <a:solidFill>
                    <a:srgbClr val="000000"/>
                  </a:solidFill>
                  <a:effectLst/>
                  <a:latin typeface="Calibri" panose="020F0502020204030204" pitchFamily="34" charset="0"/>
                </a:rPr>
                <a:t>o maintain the </a:t>
              </a:r>
              <a:r>
                <a:rPr lang="en-AU" sz="1800" b="1" i="0" u="sng" strike="noStrike" dirty="0">
                  <a:solidFill>
                    <a:srgbClr val="000000"/>
                  </a:solidFill>
                  <a:effectLst/>
                  <a:latin typeface="Calibri" panose="020F0502020204030204" pitchFamily="34" charset="0"/>
                </a:rPr>
                <a:t>value </a:t>
              </a:r>
              <a:r>
                <a:rPr lang="en-AU" sz="1800" b="0" i="0" u="none" strike="noStrike" dirty="0">
                  <a:solidFill>
                    <a:srgbClr val="000000"/>
                  </a:solidFill>
                  <a:effectLst/>
                  <a:latin typeface="Calibri" panose="020F0502020204030204" pitchFamily="34" charset="0"/>
                </a:rPr>
                <a:t>of the incentives we need to combat greenwashing through transparency – at the scale digitisation allows </a:t>
              </a:r>
              <a:endParaRPr lang="en-AU" dirty="0"/>
            </a:p>
          </p:txBody>
        </p:sp>
        <p:sp>
          <p:nvSpPr>
            <p:cNvPr id="8" name="Bent Arrow 7">
              <a:extLst>
                <a:ext uri="{FF2B5EF4-FFF2-40B4-BE49-F238E27FC236}">
                  <a16:creationId xmlns:a16="http://schemas.microsoft.com/office/drawing/2014/main" id="{F241B348-BC08-B766-3011-13E714B60482}"/>
                </a:ext>
              </a:extLst>
            </p:cNvPr>
            <p:cNvSpPr/>
            <p:nvPr/>
          </p:nvSpPr>
          <p:spPr>
            <a:xfrm flipV="1">
              <a:off x="2903283" y="4603562"/>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7" name="TextBox 16">
              <a:extLst>
                <a:ext uri="{FF2B5EF4-FFF2-40B4-BE49-F238E27FC236}">
                  <a16:creationId xmlns:a16="http://schemas.microsoft.com/office/drawing/2014/main" id="{6C67E2BA-3ED2-B57E-65F5-CB8B4CD8BE6B}"/>
                </a:ext>
              </a:extLst>
            </p:cNvPr>
            <p:cNvSpPr txBox="1"/>
            <p:nvPr/>
          </p:nvSpPr>
          <p:spPr>
            <a:xfrm>
              <a:off x="2407662" y="4658571"/>
              <a:ext cx="432172"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So</a:t>
              </a:r>
              <a:endParaRPr lang="en-AU" sz="1800" b="0" i="0" u="none" strike="noStrike" dirty="0">
                <a:solidFill>
                  <a:srgbClr val="000000"/>
                </a:solidFill>
                <a:effectLst/>
                <a:latin typeface="Calibri" panose="020F0502020204030204" pitchFamily="34" charset="0"/>
              </a:endParaRPr>
            </a:p>
          </p:txBody>
        </p:sp>
      </p:grpSp>
      <p:grpSp>
        <p:nvGrpSpPr>
          <p:cNvPr id="25" name="Group 24">
            <a:extLst>
              <a:ext uri="{FF2B5EF4-FFF2-40B4-BE49-F238E27FC236}">
                <a16:creationId xmlns:a16="http://schemas.microsoft.com/office/drawing/2014/main" id="{DF5813E8-8BDD-D974-1050-486DD3867823}"/>
              </a:ext>
            </a:extLst>
          </p:cNvPr>
          <p:cNvGrpSpPr/>
          <p:nvPr/>
        </p:nvGrpSpPr>
        <p:grpSpPr>
          <a:xfrm>
            <a:off x="3192079" y="5067715"/>
            <a:ext cx="8509367" cy="874700"/>
            <a:chOff x="3099482" y="5299208"/>
            <a:chExt cx="8509367" cy="874700"/>
          </a:xfrm>
        </p:grpSpPr>
        <p:pic>
          <p:nvPicPr>
            <p:cNvPr id="1036" name="Picture 12" descr="Hard work - Free business icons">
              <a:extLst>
                <a:ext uri="{FF2B5EF4-FFF2-40B4-BE49-F238E27FC236}">
                  <a16:creationId xmlns:a16="http://schemas.microsoft.com/office/drawing/2014/main" id="{B33EE083-708E-095C-0541-AC39BE42AB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94126" y="5299208"/>
              <a:ext cx="874700" cy="87470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0B2AF154-3F3A-D199-5EDC-62C9008F4ED3}"/>
                </a:ext>
              </a:extLst>
            </p:cNvPr>
            <p:cNvSpPr txBox="1"/>
            <p:nvPr/>
          </p:nvSpPr>
          <p:spPr>
            <a:xfrm>
              <a:off x="5369442" y="5466022"/>
              <a:ext cx="6239407" cy="646331"/>
            </a:xfrm>
            <a:prstGeom prst="rect">
              <a:avLst/>
            </a:prstGeom>
            <a:noFill/>
          </p:spPr>
          <p:txBody>
            <a:bodyPr wrap="square">
              <a:spAutoFit/>
            </a:bodyPr>
            <a:lstStyle/>
            <a:p>
              <a:pPr algn="l"/>
              <a:r>
                <a:rPr lang="en-AU" dirty="0">
                  <a:solidFill>
                    <a:srgbClr val="000000"/>
                  </a:solidFill>
                  <a:latin typeface="Calibri" panose="020F0502020204030204" pitchFamily="34" charset="0"/>
                </a:rPr>
                <a:t>There </a:t>
              </a:r>
              <a:r>
                <a:rPr lang="en-AU" i="0" u="none" strike="noStrike" dirty="0">
                  <a:solidFill>
                    <a:srgbClr val="000000"/>
                  </a:solidFill>
                  <a:effectLst/>
                  <a:latin typeface="Calibri" panose="020F0502020204030204" pitchFamily="34" charset="0"/>
                </a:rPr>
                <a:t>are a lot of </a:t>
              </a:r>
              <a:r>
                <a:rPr lang="en-AU" b="1" i="0" u="sng" strike="noStrike" dirty="0">
                  <a:solidFill>
                    <a:srgbClr val="000000"/>
                  </a:solidFill>
                  <a:effectLst/>
                  <a:latin typeface="Calibri" panose="020F0502020204030204" pitchFamily="34" charset="0"/>
                </a:rPr>
                <a:t>challenges</a:t>
              </a:r>
              <a:r>
                <a:rPr lang="en-AU" i="0" u="none" strike="noStrike" dirty="0">
                  <a:solidFill>
                    <a:srgbClr val="000000"/>
                  </a:solidFill>
                  <a:effectLst/>
                  <a:latin typeface="Calibri" panose="020F0502020204030204" pitchFamily="34" charset="0"/>
                </a:rPr>
                <a:t> to achieving supply chain transparency at scale – hence recommendation 49</a:t>
              </a:r>
            </a:p>
          </p:txBody>
        </p:sp>
        <p:sp>
          <p:nvSpPr>
            <p:cNvPr id="9" name="Bent Arrow 8">
              <a:extLst>
                <a:ext uri="{FF2B5EF4-FFF2-40B4-BE49-F238E27FC236}">
                  <a16:creationId xmlns:a16="http://schemas.microsoft.com/office/drawing/2014/main" id="{FD43C3D5-F1EF-CD86-2C11-B7569AD4328A}"/>
                </a:ext>
              </a:extLst>
            </p:cNvPr>
            <p:cNvSpPr/>
            <p:nvPr/>
          </p:nvSpPr>
          <p:spPr>
            <a:xfrm flipV="1">
              <a:off x="3676124" y="5443392"/>
              <a:ext cx="360469" cy="586332"/>
            </a:xfrm>
            <a:prstGeom prst="bentArrow">
              <a:avLst>
                <a:gd name="adj1" fmla="val 25000"/>
                <a:gd name="adj2" fmla="val 28002"/>
                <a:gd name="adj3" fmla="val 33940"/>
                <a:gd name="adj4" fmla="val 4778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8" name="TextBox 17">
              <a:extLst>
                <a:ext uri="{FF2B5EF4-FFF2-40B4-BE49-F238E27FC236}">
                  <a16:creationId xmlns:a16="http://schemas.microsoft.com/office/drawing/2014/main" id="{99B2E534-D388-B5AA-9CFB-C9AF97905456}"/>
                </a:ext>
              </a:extLst>
            </p:cNvPr>
            <p:cNvSpPr txBox="1"/>
            <p:nvPr/>
          </p:nvSpPr>
          <p:spPr>
            <a:xfrm>
              <a:off x="3099482" y="5551892"/>
              <a:ext cx="593567" cy="369332"/>
            </a:xfrm>
            <a:prstGeom prst="rect">
              <a:avLst/>
            </a:prstGeom>
            <a:noFill/>
          </p:spPr>
          <p:txBody>
            <a:bodyPr wrap="square">
              <a:spAutoFit/>
            </a:bodyPr>
            <a:lstStyle/>
            <a:p>
              <a:pPr algn="l"/>
              <a:r>
                <a:rPr lang="en-AU" dirty="0">
                  <a:solidFill>
                    <a:srgbClr val="000000"/>
                  </a:solidFill>
                  <a:latin typeface="Calibri" panose="020F0502020204030204" pitchFamily="34" charset="0"/>
                </a:rPr>
                <a:t>But</a:t>
              </a:r>
              <a:endParaRPr lang="en-AU" sz="1800" i="0" u="none" strike="noStrike" dirty="0">
                <a:solidFill>
                  <a:srgbClr val="000000"/>
                </a:solidFill>
                <a:effectLst/>
                <a:latin typeface="Calibri" panose="020F0502020204030204" pitchFamily="34" charset="0"/>
              </a:endParaRPr>
            </a:p>
          </p:txBody>
        </p:sp>
      </p:grpSp>
    </p:spTree>
    <p:extLst>
      <p:ext uri="{BB962C8B-B14F-4D97-AF65-F5344CB8AC3E}">
        <p14:creationId xmlns:p14="http://schemas.microsoft.com/office/powerpoint/2010/main" val="393679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e4pContent1">
            <a:extLst>
              <a:ext uri="{FF2B5EF4-FFF2-40B4-BE49-F238E27FC236}">
                <a16:creationId xmlns:a16="http://schemas.microsoft.com/office/drawing/2014/main" id="{E47E7D00-382D-E7AB-0AE1-29419629D0CC}"/>
              </a:ext>
            </a:extLst>
          </p:cNvPr>
          <p:cNvSpPr txBox="1"/>
          <p:nvPr/>
        </p:nvSpPr>
        <p:spPr>
          <a:xfrm>
            <a:off x="5398025" y="2135247"/>
            <a:ext cx="2804530" cy="1719389"/>
          </a:xfrm>
          <a:prstGeom prst="rect">
            <a:avLst/>
          </a:prstGeom>
        </p:spPr>
        <p:txBody>
          <a:bodyPr vert="horz" wrap="square" lIns="0" tIns="0" rIns="0" bIns="0" rtlCol="0">
            <a:noAutofit/>
          </a:bodyPr>
          <a:lstStyle>
            <a:lvl1pPr lvl="0" indent="0">
              <a:lnSpc>
                <a:spcPct val="110000"/>
              </a:lnSpc>
              <a:spcBef>
                <a:spcPts val="600"/>
              </a:spcBef>
              <a:spcAft>
                <a:spcPts val="300"/>
              </a:spcAft>
              <a:buFont typeface="Arial" panose="020B0604020202020204" pitchFamily="34" charset="0"/>
              <a:buChar char="​"/>
              <a:defRPr sz="2400">
                <a:latin typeface="Trebuchet MS" panose="020B0603020202020204" pitchFamily="34" charset="0"/>
                <a:sym typeface="Trebuchet MS" panose="020B0603020202020204" pitchFamily="34" charset="0"/>
              </a:defRPr>
            </a:lvl1pPr>
            <a:lvl2pPr marL="402336" lvl="1" indent="-283464">
              <a:lnSpc>
                <a:spcPct val="90000"/>
              </a:lnSpc>
              <a:spcBef>
                <a:spcPts val="0"/>
              </a:spcBef>
              <a:spcAft>
                <a:spcPts val="300"/>
              </a:spcAft>
              <a:buClr>
                <a:schemeClr val="tx2"/>
              </a:buClr>
              <a:buFont typeface="Arial" panose="020B0604020202020204" pitchFamily="34" charset="0"/>
              <a:buChar char="•"/>
              <a:defRPr sz="2400">
                <a:latin typeface="Trebuchet MS" panose="020B0603020202020204" pitchFamily="34" charset="0"/>
                <a:sym typeface="Trebuchet MS" panose="020B0603020202020204" pitchFamily="34" charset="0"/>
              </a:defRPr>
            </a:lvl2pPr>
            <a:lvl3pPr marL="800100" lvl="2" indent="-285750">
              <a:lnSpc>
                <a:spcPct val="90000"/>
              </a:lnSpc>
              <a:spcBef>
                <a:spcPts val="0"/>
              </a:spcBef>
              <a:spcAft>
                <a:spcPts val="300"/>
              </a:spcAft>
              <a:buClr>
                <a:schemeClr val="tx2"/>
              </a:buClr>
              <a:buFont typeface="Trebuchet MS" panose="020B0603020202020204" pitchFamily="34" charset="0"/>
              <a:buChar char="–"/>
              <a:defRPr sz="2400">
                <a:latin typeface="Trebuchet MS" panose="020B0603020202020204" pitchFamily="34" charset="0"/>
                <a:sym typeface="Trebuchet MS" panose="020B0603020202020204" pitchFamily="34" charset="0"/>
              </a:defRPr>
            </a:lvl3pPr>
            <a:lvl4pPr marL="0" lvl="3" indent="0">
              <a:lnSpc>
                <a:spcPct val="110000"/>
              </a:lnSpc>
              <a:spcBef>
                <a:spcPts val="300"/>
              </a:spcBef>
              <a:spcAft>
                <a:spcPts val="300"/>
              </a:spcAft>
              <a:buClr>
                <a:schemeClr val="tx2"/>
              </a:buClr>
              <a:buFont typeface="Arial" panose="020B0604020202020204" pitchFamily="34" charset="0"/>
              <a:buChar char="​"/>
              <a:defRPr sz="28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300"/>
              </a:spcAft>
              <a:buClrTx/>
              <a:buFont typeface="Arial" panose="020B0604020202020204" pitchFamily="34" charset="0"/>
              <a:buChar char="​"/>
              <a:defRPr sz="2800" b="1">
                <a:latin typeface="Trebuchet MS" panose="020B0603020202020204" pitchFamily="34" charset="0"/>
                <a:sym typeface="Trebuchet MS" panose="020B0603020202020204" pitchFamily="34" charset="0"/>
              </a:defRPr>
            </a:lvl5pPr>
            <a:lvl6pPr marL="358775" lvl="5" indent="-241300">
              <a:lnSpc>
                <a:spcPct val="90000"/>
              </a:lnSpc>
              <a:spcBef>
                <a:spcPts val="0"/>
              </a:spcBef>
              <a:spcAft>
                <a:spcPts val="600"/>
              </a:spcAft>
              <a:buClr>
                <a:schemeClr val="tx2"/>
              </a:buClr>
              <a:buFont typeface="Arial" panose="020B0604020202020204" pitchFamily="34" charset="0"/>
              <a:buChar char="•"/>
              <a:defRPr sz="2800">
                <a:latin typeface="Trebuchet MS" panose="020B0603020202020204" pitchFamily="34" charset="0"/>
                <a:sym typeface="Trebuchet MS" panose="020B0603020202020204" pitchFamily="34" charset="0"/>
              </a:defRPr>
            </a:lvl6pPr>
            <a:lvl7pPr marL="0" lvl="6" indent="0">
              <a:lnSpc>
                <a:spcPct val="90000"/>
              </a:lnSpc>
              <a:spcBef>
                <a:spcPts val="900"/>
              </a:spcBef>
              <a:spcAft>
                <a:spcPts val="900"/>
              </a:spcAft>
              <a:buFont typeface="Arial" panose="020B0604020202020204" pitchFamily="34" charset="0"/>
              <a:buChar char="​"/>
              <a:defRPr sz="5400" baseline="0">
                <a:latin typeface="Trebuchet MS" panose="020B0603020202020204" pitchFamily="34" charset="0"/>
                <a:sym typeface="Trebuchet MS" panose="020B0603020202020204" pitchFamily="34" charset="0"/>
              </a:defRPr>
            </a:lvl7pPr>
            <a:lvl8pPr marL="0" lvl="7" indent="0">
              <a:lnSpc>
                <a:spcPct val="90000"/>
              </a:lnSpc>
              <a:spcBef>
                <a:spcPts val="900"/>
              </a:spcBef>
              <a:spcAft>
                <a:spcPts val="0"/>
              </a:spcAft>
              <a:buFont typeface="Arial" panose="020B0604020202020204" pitchFamily="34" charset="0"/>
              <a:buChar char="​"/>
              <a:defRPr sz="660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900"/>
              </a:spcAft>
              <a:buFont typeface="Arial" panose="020B0604020202020204" pitchFamily="34" charset="0"/>
              <a:buChar char="​"/>
              <a:defRPr sz="4400">
                <a:solidFill>
                  <a:schemeClr val="tx2"/>
                </a:solidFill>
                <a:latin typeface="Trebuchet MS" panose="020B0603020202020204" pitchFamily="34" charset="0"/>
                <a:sym typeface="Trebuchet MS" panose="020B0603020202020204" pitchFamily="34" charset="0"/>
              </a:defRPr>
            </a:lvl9pPr>
          </a:lstStyle>
          <a:p>
            <a:endParaRPr lang="en-US" sz="1600" dirty="0">
              <a:solidFill>
                <a:srgbClr val="575757">
                  <a:lumMod val="100000"/>
                </a:srgbClr>
              </a:solidFill>
            </a:endParaRPr>
          </a:p>
        </p:txBody>
      </p:sp>
      <p:grpSp>
        <p:nvGrpSpPr>
          <p:cNvPr id="4" name="Group 3">
            <a:extLst>
              <a:ext uri="{FF2B5EF4-FFF2-40B4-BE49-F238E27FC236}">
                <a16:creationId xmlns:a16="http://schemas.microsoft.com/office/drawing/2014/main" id="{6B5B24EF-466B-BB1F-1986-83A939110FBA}"/>
              </a:ext>
            </a:extLst>
          </p:cNvPr>
          <p:cNvGrpSpPr/>
          <p:nvPr/>
        </p:nvGrpSpPr>
        <p:grpSpPr>
          <a:xfrm>
            <a:off x="6096000" y="1836710"/>
            <a:ext cx="3856047" cy="3184579"/>
            <a:chOff x="602437" y="2827518"/>
            <a:chExt cx="3856047" cy="3184579"/>
          </a:xfrm>
        </p:grpSpPr>
        <p:sp>
          <p:nvSpPr>
            <p:cNvPr id="36" name="Rectangle 35">
              <a:extLst>
                <a:ext uri="{FF2B5EF4-FFF2-40B4-BE49-F238E27FC236}">
                  <a16:creationId xmlns:a16="http://schemas.microsoft.com/office/drawing/2014/main" id="{23ED4EE7-BC5B-9293-6752-6996C071180D}"/>
                </a:ext>
              </a:extLst>
            </p:cNvPr>
            <p:cNvSpPr/>
            <p:nvPr/>
          </p:nvSpPr>
          <p:spPr>
            <a:xfrm>
              <a:off x="602437" y="2827518"/>
              <a:ext cx="3856047" cy="3184579"/>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400" dirty="0"/>
            </a:p>
          </p:txBody>
        </p:sp>
        <p:sp>
          <p:nvSpPr>
            <p:cNvPr id="37" name="TextBox 36">
              <a:extLst>
                <a:ext uri="{FF2B5EF4-FFF2-40B4-BE49-F238E27FC236}">
                  <a16:creationId xmlns:a16="http://schemas.microsoft.com/office/drawing/2014/main" id="{E2C8763E-44A8-51BD-2061-3680258BE215}"/>
                </a:ext>
              </a:extLst>
            </p:cNvPr>
            <p:cNvSpPr txBox="1"/>
            <p:nvPr/>
          </p:nvSpPr>
          <p:spPr>
            <a:xfrm>
              <a:off x="676229" y="2884232"/>
              <a:ext cx="3683780" cy="553998"/>
            </a:xfrm>
            <a:prstGeom prst="rect">
              <a:avLst/>
            </a:prstGeom>
            <a:noFill/>
          </p:spPr>
          <p:txBody>
            <a:bodyPr wrap="square" rtlCol="0">
              <a:spAutoFit/>
            </a:bodyPr>
            <a:lstStyle/>
            <a:p>
              <a:r>
                <a:rPr lang="en-AU" sz="1600" b="1" dirty="0"/>
                <a:t>Or : A race to the top</a:t>
              </a:r>
            </a:p>
            <a:p>
              <a:r>
                <a:rPr lang="en-AU" sz="1400" i="1" dirty="0"/>
                <a:t>Greenwashing is rare and  has nowhere to hide</a:t>
              </a:r>
            </a:p>
          </p:txBody>
        </p:sp>
        <p:sp>
          <p:nvSpPr>
            <p:cNvPr id="39" name="Circular Arrow 38">
              <a:extLst>
                <a:ext uri="{FF2B5EF4-FFF2-40B4-BE49-F238E27FC236}">
                  <a16:creationId xmlns:a16="http://schemas.microsoft.com/office/drawing/2014/main" id="{A93400C0-37A6-D79D-DEB8-4A8AAB16B525}"/>
                </a:ext>
              </a:extLst>
            </p:cNvPr>
            <p:cNvSpPr/>
            <p:nvPr/>
          </p:nvSpPr>
          <p:spPr>
            <a:xfrm>
              <a:off x="1810908" y="3745037"/>
              <a:ext cx="1246707" cy="1154053"/>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0" name="Circular Arrow 39">
              <a:extLst>
                <a:ext uri="{FF2B5EF4-FFF2-40B4-BE49-F238E27FC236}">
                  <a16:creationId xmlns:a16="http://schemas.microsoft.com/office/drawing/2014/main" id="{D4128D5F-4AEE-C976-15EA-7A4F36E8DFF9}"/>
                </a:ext>
              </a:extLst>
            </p:cNvPr>
            <p:cNvSpPr/>
            <p:nvPr/>
          </p:nvSpPr>
          <p:spPr>
            <a:xfrm rot="16200000">
              <a:off x="1770791" y="3793128"/>
              <a:ext cx="1240273" cy="1160040"/>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1" name="Circular Arrow 40">
              <a:extLst>
                <a:ext uri="{FF2B5EF4-FFF2-40B4-BE49-F238E27FC236}">
                  <a16:creationId xmlns:a16="http://schemas.microsoft.com/office/drawing/2014/main" id="{2F86E1A8-4AFC-D2E8-5C4F-DBAB79B6C3C1}"/>
                </a:ext>
              </a:extLst>
            </p:cNvPr>
            <p:cNvSpPr/>
            <p:nvPr/>
          </p:nvSpPr>
          <p:spPr>
            <a:xfrm rot="10800000">
              <a:off x="1810908" y="3839231"/>
              <a:ext cx="1246707" cy="1154053"/>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2" name="Circular Arrow 41">
              <a:extLst>
                <a:ext uri="{FF2B5EF4-FFF2-40B4-BE49-F238E27FC236}">
                  <a16:creationId xmlns:a16="http://schemas.microsoft.com/office/drawing/2014/main" id="{047D282D-6FD6-B00B-4C13-3A3DFEADFBE6}"/>
                </a:ext>
              </a:extLst>
            </p:cNvPr>
            <p:cNvSpPr/>
            <p:nvPr/>
          </p:nvSpPr>
          <p:spPr>
            <a:xfrm rot="5400000">
              <a:off x="1856167" y="3789812"/>
              <a:ext cx="1240273" cy="1160040"/>
            </a:xfrm>
            <a:prstGeom prst="circularArrow">
              <a:avLst>
                <a:gd name="adj1" fmla="val 11475"/>
                <a:gd name="adj2" fmla="val 1389378"/>
                <a:gd name="adj3" fmla="val 20144415"/>
                <a:gd name="adj4" fmla="val 16271852"/>
                <a:gd name="adj5" fmla="val 17830"/>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7" name="TextBox 46">
              <a:extLst>
                <a:ext uri="{FF2B5EF4-FFF2-40B4-BE49-F238E27FC236}">
                  <a16:creationId xmlns:a16="http://schemas.microsoft.com/office/drawing/2014/main" id="{AF67816F-A117-5691-8A7A-B764738E0A66}"/>
                </a:ext>
              </a:extLst>
            </p:cNvPr>
            <p:cNvSpPr txBox="1"/>
            <p:nvPr/>
          </p:nvSpPr>
          <p:spPr>
            <a:xfrm>
              <a:off x="874300" y="3611091"/>
              <a:ext cx="1160040" cy="1006074"/>
            </a:xfrm>
            <a:prstGeom prst="rect">
              <a:avLst/>
            </a:prstGeom>
            <a:noFill/>
          </p:spPr>
          <p:txBody>
            <a:bodyPr wrap="square" rtlCol="0">
              <a:spAutoFit/>
            </a:bodyPr>
            <a:lstStyle/>
            <a:p>
              <a:r>
                <a:rPr lang="en-AU" sz="1400" b="1" dirty="0">
                  <a:solidFill>
                    <a:schemeClr val="accent6"/>
                  </a:solidFill>
                </a:rPr>
                <a:t>1. It’s hard to fake claims</a:t>
              </a:r>
            </a:p>
          </p:txBody>
        </p:sp>
        <p:sp>
          <p:nvSpPr>
            <p:cNvPr id="48" name="TextBox 47">
              <a:extLst>
                <a:ext uri="{FF2B5EF4-FFF2-40B4-BE49-F238E27FC236}">
                  <a16:creationId xmlns:a16="http://schemas.microsoft.com/office/drawing/2014/main" id="{CD94796E-AABC-6FAA-116D-014852809F0C}"/>
                </a:ext>
              </a:extLst>
            </p:cNvPr>
            <p:cNvSpPr txBox="1"/>
            <p:nvPr/>
          </p:nvSpPr>
          <p:spPr>
            <a:xfrm>
              <a:off x="3061437" y="3600116"/>
              <a:ext cx="1202357" cy="1006074"/>
            </a:xfrm>
            <a:prstGeom prst="rect">
              <a:avLst/>
            </a:prstGeom>
            <a:noFill/>
          </p:spPr>
          <p:txBody>
            <a:bodyPr wrap="square" rtlCol="0">
              <a:spAutoFit/>
            </a:bodyPr>
            <a:lstStyle/>
            <a:p>
              <a:r>
                <a:rPr lang="en-AU" sz="1400" dirty="0"/>
                <a:t>2. Consumer confidence improves</a:t>
              </a:r>
            </a:p>
          </p:txBody>
        </p:sp>
        <p:sp>
          <p:nvSpPr>
            <p:cNvPr id="49" name="TextBox 48">
              <a:extLst>
                <a:ext uri="{FF2B5EF4-FFF2-40B4-BE49-F238E27FC236}">
                  <a16:creationId xmlns:a16="http://schemas.microsoft.com/office/drawing/2014/main" id="{450629EC-1C5B-C579-6912-650DBA09BF53}"/>
                </a:ext>
              </a:extLst>
            </p:cNvPr>
            <p:cNvSpPr txBox="1"/>
            <p:nvPr/>
          </p:nvSpPr>
          <p:spPr>
            <a:xfrm>
              <a:off x="3040068" y="4665309"/>
              <a:ext cx="1395120" cy="712636"/>
            </a:xfrm>
            <a:prstGeom prst="rect">
              <a:avLst/>
            </a:prstGeom>
            <a:noFill/>
          </p:spPr>
          <p:txBody>
            <a:bodyPr wrap="square" rtlCol="0">
              <a:spAutoFit/>
            </a:bodyPr>
            <a:lstStyle/>
            <a:p>
              <a:r>
                <a:rPr lang="en-AU" sz="1400" dirty="0"/>
                <a:t>3. Higher prices are justified</a:t>
              </a:r>
            </a:p>
          </p:txBody>
        </p:sp>
        <p:sp>
          <p:nvSpPr>
            <p:cNvPr id="50" name="TextBox 49">
              <a:extLst>
                <a:ext uri="{FF2B5EF4-FFF2-40B4-BE49-F238E27FC236}">
                  <a16:creationId xmlns:a16="http://schemas.microsoft.com/office/drawing/2014/main" id="{9B033AA4-373D-48BF-F375-520908294E2B}"/>
                </a:ext>
              </a:extLst>
            </p:cNvPr>
            <p:cNvSpPr txBox="1"/>
            <p:nvPr/>
          </p:nvSpPr>
          <p:spPr>
            <a:xfrm>
              <a:off x="844998" y="4582271"/>
              <a:ext cx="1520112" cy="1006074"/>
            </a:xfrm>
            <a:prstGeom prst="rect">
              <a:avLst/>
            </a:prstGeom>
            <a:noFill/>
          </p:spPr>
          <p:txBody>
            <a:bodyPr wrap="square" rtlCol="0">
              <a:spAutoFit/>
            </a:bodyPr>
            <a:lstStyle/>
            <a:p>
              <a:r>
                <a:rPr lang="en-AU" sz="1400" dirty="0"/>
                <a:t>4. Businesses compete on quality of claims</a:t>
              </a:r>
            </a:p>
          </p:txBody>
        </p:sp>
      </p:grpSp>
      <p:grpSp>
        <p:nvGrpSpPr>
          <p:cNvPr id="5" name="Group 4">
            <a:extLst>
              <a:ext uri="{FF2B5EF4-FFF2-40B4-BE49-F238E27FC236}">
                <a16:creationId xmlns:a16="http://schemas.microsoft.com/office/drawing/2014/main" id="{E0675FD8-7408-FE2E-1D08-C4190B27085E}"/>
              </a:ext>
            </a:extLst>
          </p:cNvPr>
          <p:cNvGrpSpPr/>
          <p:nvPr/>
        </p:nvGrpSpPr>
        <p:grpSpPr>
          <a:xfrm>
            <a:off x="2022918" y="1836710"/>
            <a:ext cx="3918962" cy="3184577"/>
            <a:chOff x="4672994" y="2827516"/>
            <a:chExt cx="3918962" cy="3184577"/>
          </a:xfrm>
        </p:grpSpPr>
        <p:sp>
          <p:nvSpPr>
            <p:cNvPr id="35" name="Rectangle 34">
              <a:extLst>
                <a:ext uri="{FF2B5EF4-FFF2-40B4-BE49-F238E27FC236}">
                  <a16:creationId xmlns:a16="http://schemas.microsoft.com/office/drawing/2014/main" id="{1662DBA1-BEF8-A74B-3912-501DEBC8B3E7}"/>
                </a:ext>
              </a:extLst>
            </p:cNvPr>
            <p:cNvSpPr/>
            <p:nvPr/>
          </p:nvSpPr>
          <p:spPr>
            <a:xfrm>
              <a:off x="4672994" y="2827516"/>
              <a:ext cx="3856047" cy="3184577"/>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400"/>
            </a:p>
          </p:txBody>
        </p:sp>
        <p:sp>
          <p:nvSpPr>
            <p:cNvPr id="38" name="TextBox 37">
              <a:extLst>
                <a:ext uri="{FF2B5EF4-FFF2-40B4-BE49-F238E27FC236}">
                  <a16:creationId xmlns:a16="http://schemas.microsoft.com/office/drawing/2014/main" id="{D6291FE0-4884-0CDB-1708-C8C41D5B9F51}"/>
                </a:ext>
              </a:extLst>
            </p:cNvPr>
            <p:cNvSpPr txBox="1"/>
            <p:nvPr/>
          </p:nvSpPr>
          <p:spPr>
            <a:xfrm>
              <a:off x="4793259" y="2874639"/>
              <a:ext cx="3516063" cy="553998"/>
            </a:xfrm>
            <a:prstGeom prst="rect">
              <a:avLst/>
            </a:prstGeom>
            <a:noFill/>
          </p:spPr>
          <p:txBody>
            <a:bodyPr wrap="square" rtlCol="0">
              <a:spAutoFit/>
            </a:bodyPr>
            <a:lstStyle/>
            <a:p>
              <a:r>
                <a:rPr lang="en-AU" sz="1600" b="1" dirty="0"/>
                <a:t>Either : A race to the bottom</a:t>
              </a:r>
            </a:p>
            <a:p>
              <a:r>
                <a:rPr lang="en-AU" sz="1400" i="1" dirty="0"/>
                <a:t>Greenwashing is ubiquitous and undetectable</a:t>
              </a:r>
            </a:p>
          </p:txBody>
        </p:sp>
        <p:sp>
          <p:nvSpPr>
            <p:cNvPr id="43" name="Circular Arrow 42">
              <a:extLst>
                <a:ext uri="{FF2B5EF4-FFF2-40B4-BE49-F238E27FC236}">
                  <a16:creationId xmlns:a16="http://schemas.microsoft.com/office/drawing/2014/main" id="{0E28F13C-9B4F-5803-E8C4-FF8C327F4C7E}"/>
                </a:ext>
              </a:extLst>
            </p:cNvPr>
            <p:cNvSpPr/>
            <p:nvPr/>
          </p:nvSpPr>
          <p:spPr>
            <a:xfrm flipH="1">
              <a:off x="5772415" y="3851028"/>
              <a:ext cx="1246708" cy="1154053"/>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4" name="Circular Arrow 43">
              <a:extLst>
                <a:ext uri="{FF2B5EF4-FFF2-40B4-BE49-F238E27FC236}">
                  <a16:creationId xmlns:a16="http://schemas.microsoft.com/office/drawing/2014/main" id="{2840FBA6-B9C9-10D1-B70A-3F2E697B4704}"/>
                </a:ext>
              </a:extLst>
            </p:cNvPr>
            <p:cNvSpPr/>
            <p:nvPr/>
          </p:nvSpPr>
          <p:spPr>
            <a:xfrm rot="5400000" flipH="1">
              <a:off x="5818966" y="3899119"/>
              <a:ext cx="1240273" cy="1160041"/>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5" name="Circular Arrow 44">
              <a:extLst>
                <a:ext uri="{FF2B5EF4-FFF2-40B4-BE49-F238E27FC236}">
                  <a16:creationId xmlns:a16="http://schemas.microsoft.com/office/drawing/2014/main" id="{4D78769F-58E4-77CB-3108-BEEFF7244EB4}"/>
                </a:ext>
              </a:extLst>
            </p:cNvPr>
            <p:cNvSpPr/>
            <p:nvPr/>
          </p:nvSpPr>
          <p:spPr>
            <a:xfrm rot="10800000" flipH="1">
              <a:off x="5772415" y="3945222"/>
              <a:ext cx="1246708" cy="1154053"/>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46" name="Circular Arrow 45">
              <a:extLst>
                <a:ext uri="{FF2B5EF4-FFF2-40B4-BE49-F238E27FC236}">
                  <a16:creationId xmlns:a16="http://schemas.microsoft.com/office/drawing/2014/main" id="{F1DE5110-0E53-312E-1C80-F8F8F418FE24}"/>
                </a:ext>
              </a:extLst>
            </p:cNvPr>
            <p:cNvSpPr/>
            <p:nvPr/>
          </p:nvSpPr>
          <p:spPr>
            <a:xfrm rot="16200000" flipH="1">
              <a:off x="5733590" y="3895802"/>
              <a:ext cx="1240273" cy="1160041"/>
            </a:xfrm>
            <a:prstGeom prst="circularArrow">
              <a:avLst>
                <a:gd name="adj1" fmla="val 11475"/>
                <a:gd name="adj2" fmla="val 1389378"/>
                <a:gd name="adj3" fmla="val 20144415"/>
                <a:gd name="adj4" fmla="val 16271852"/>
                <a:gd name="adj5" fmla="val 178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a:solidFill>
                  <a:schemeClr val="tx1"/>
                </a:solidFill>
              </a:endParaRPr>
            </a:p>
          </p:txBody>
        </p:sp>
        <p:sp>
          <p:nvSpPr>
            <p:cNvPr id="51" name="TextBox 50">
              <a:extLst>
                <a:ext uri="{FF2B5EF4-FFF2-40B4-BE49-F238E27FC236}">
                  <a16:creationId xmlns:a16="http://schemas.microsoft.com/office/drawing/2014/main" id="{1A5FD590-D2EC-6C03-07B0-2CC535FDAF01}"/>
                </a:ext>
              </a:extLst>
            </p:cNvPr>
            <p:cNvSpPr txBox="1"/>
            <p:nvPr/>
          </p:nvSpPr>
          <p:spPr>
            <a:xfrm>
              <a:off x="4815845" y="3682927"/>
              <a:ext cx="1160042" cy="1006074"/>
            </a:xfrm>
            <a:prstGeom prst="rect">
              <a:avLst/>
            </a:prstGeom>
            <a:noFill/>
          </p:spPr>
          <p:txBody>
            <a:bodyPr wrap="square" rtlCol="0">
              <a:spAutoFit/>
            </a:bodyPr>
            <a:lstStyle/>
            <a:p>
              <a:r>
                <a:rPr lang="en-AU" sz="1400" b="1" dirty="0">
                  <a:solidFill>
                    <a:srgbClr val="C00000"/>
                  </a:solidFill>
                </a:rPr>
                <a:t>1. It’s easy to fake claims</a:t>
              </a:r>
            </a:p>
          </p:txBody>
        </p:sp>
        <p:sp>
          <p:nvSpPr>
            <p:cNvPr id="52" name="TextBox 51">
              <a:extLst>
                <a:ext uri="{FF2B5EF4-FFF2-40B4-BE49-F238E27FC236}">
                  <a16:creationId xmlns:a16="http://schemas.microsoft.com/office/drawing/2014/main" id="{5692AB2F-C870-5393-3BEB-BC2492D098C6}"/>
                </a:ext>
              </a:extLst>
            </p:cNvPr>
            <p:cNvSpPr txBox="1"/>
            <p:nvPr/>
          </p:nvSpPr>
          <p:spPr>
            <a:xfrm>
              <a:off x="4801876" y="4538614"/>
              <a:ext cx="1329483" cy="1006074"/>
            </a:xfrm>
            <a:prstGeom prst="rect">
              <a:avLst/>
            </a:prstGeom>
            <a:noFill/>
          </p:spPr>
          <p:txBody>
            <a:bodyPr wrap="square" rtlCol="0">
              <a:spAutoFit/>
            </a:bodyPr>
            <a:lstStyle/>
            <a:p>
              <a:r>
                <a:rPr lang="en-AU" sz="1400" dirty="0"/>
                <a:t>2. Consumer confidence drops</a:t>
              </a:r>
            </a:p>
          </p:txBody>
        </p:sp>
        <p:sp>
          <p:nvSpPr>
            <p:cNvPr id="53" name="TextBox 52">
              <a:extLst>
                <a:ext uri="{FF2B5EF4-FFF2-40B4-BE49-F238E27FC236}">
                  <a16:creationId xmlns:a16="http://schemas.microsoft.com/office/drawing/2014/main" id="{5090BA6E-6867-02FE-4D80-683A0BFC746A}"/>
                </a:ext>
              </a:extLst>
            </p:cNvPr>
            <p:cNvSpPr txBox="1"/>
            <p:nvPr/>
          </p:nvSpPr>
          <p:spPr>
            <a:xfrm>
              <a:off x="6965481" y="4559061"/>
              <a:ext cx="1446450" cy="1299512"/>
            </a:xfrm>
            <a:prstGeom prst="rect">
              <a:avLst/>
            </a:prstGeom>
            <a:noFill/>
          </p:spPr>
          <p:txBody>
            <a:bodyPr wrap="square" rtlCol="0">
              <a:spAutoFit/>
            </a:bodyPr>
            <a:lstStyle/>
            <a:p>
              <a:r>
                <a:rPr lang="en-AU" sz="1400" dirty="0"/>
                <a:t>3. Low confidence means no price differential</a:t>
              </a:r>
            </a:p>
          </p:txBody>
        </p:sp>
        <p:sp>
          <p:nvSpPr>
            <p:cNvPr id="54" name="TextBox 53">
              <a:extLst>
                <a:ext uri="{FF2B5EF4-FFF2-40B4-BE49-F238E27FC236}">
                  <a16:creationId xmlns:a16="http://schemas.microsoft.com/office/drawing/2014/main" id="{4BF13ECB-1266-E4E6-5405-28B52635C58F}"/>
                </a:ext>
              </a:extLst>
            </p:cNvPr>
            <p:cNvSpPr txBox="1"/>
            <p:nvPr/>
          </p:nvSpPr>
          <p:spPr>
            <a:xfrm>
              <a:off x="6924315" y="3617153"/>
              <a:ext cx="1667641" cy="1299512"/>
            </a:xfrm>
            <a:prstGeom prst="rect">
              <a:avLst/>
            </a:prstGeom>
            <a:noFill/>
          </p:spPr>
          <p:txBody>
            <a:bodyPr wrap="square" rtlCol="0">
              <a:spAutoFit/>
            </a:bodyPr>
            <a:lstStyle/>
            <a:p>
              <a:r>
                <a:rPr lang="en-AU" sz="1400" dirty="0"/>
                <a:t>4. Even genuine businesses must fake claims to survive.</a:t>
              </a:r>
            </a:p>
          </p:txBody>
        </p:sp>
      </p:grpSp>
    </p:spTree>
    <p:extLst>
      <p:ext uri="{BB962C8B-B14F-4D97-AF65-F5344CB8AC3E}">
        <p14:creationId xmlns:p14="http://schemas.microsoft.com/office/powerpoint/2010/main" val="1962330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873AF96-1167-622F-2FEC-00895351BF12}"/>
              </a:ext>
            </a:extLst>
          </p:cNvPr>
          <p:cNvSpPr/>
          <p:nvPr/>
        </p:nvSpPr>
        <p:spPr>
          <a:xfrm>
            <a:off x="4659704" y="4623060"/>
            <a:ext cx="6372283" cy="148374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13">
            <a:extLst>
              <a:ext uri="{FF2B5EF4-FFF2-40B4-BE49-F238E27FC236}">
                <a16:creationId xmlns:a16="http://schemas.microsoft.com/office/drawing/2014/main" id="{F43FB0EC-FC19-B3E1-543A-DBF418EBFDD8}"/>
              </a:ext>
            </a:extLst>
          </p:cNvPr>
          <p:cNvSpPr/>
          <p:nvPr/>
        </p:nvSpPr>
        <p:spPr>
          <a:xfrm>
            <a:off x="4705542" y="1120624"/>
            <a:ext cx="6372284" cy="171323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356C99DF-DBD6-B133-EC48-8BBA59B46012}"/>
              </a:ext>
            </a:extLst>
          </p:cNvPr>
          <p:cNvSpPr/>
          <p:nvPr/>
        </p:nvSpPr>
        <p:spPr>
          <a:xfrm>
            <a:off x="4659705" y="2973936"/>
            <a:ext cx="6372283" cy="148374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Title 1">
            <a:extLst>
              <a:ext uri="{FF2B5EF4-FFF2-40B4-BE49-F238E27FC236}">
                <a16:creationId xmlns:a16="http://schemas.microsoft.com/office/drawing/2014/main" id="{5D2FF9FE-92EA-A9C9-D622-2BC08FD6C703}"/>
              </a:ext>
            </a:extLst>
          </p:cNvPr>
          <p:cNvSpPr txBox="1">
            <a:spLocks/>
          </p:cNvSpPr>
          <p:nvPr/>
        </p:nvSpPr>
        <p:spPr>
          <a:xfrm>
            <a:off x="1175154" y="64328"/>
            <a:ext cx="1038054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3600" dirty="0">
              <a:solidFill>
                <a:schemeClr val="accent1">
                  <a:lumMod val="50000"/>
                </a:schemeClr>
              </a:solidFill>
            </a:endParaRPr>
          </a:p>
        </p:txBody>
      </p:sp>
      <p:pic>
        <p:nvPicPr>
          <p:cNvPr id="6146" name="Picture 2" descr="Corporation - Free business icons">
            <a:extLst>
              <a:ext uri="{FF2B5EF4-FFF2-40B4-BE49-F238E27FC236}">
                <a16:creationId xmlns:a16="http://schemas.microsoft.com/office/drawing/2014/main" id="{3E26D16C-E01A-C13A-3277-621545BA29C6}"/>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288870" y="1202930"/>
            <a:ext cx="1150630" cy="115063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New product - Free marketing icons">
            <a:extLst>
              <a:ext uri="{FF2B5EF4-FFF2-40B4-BE49-F238E27FC236}">
                <a16:creationId xmlns:a16="http://schemas.microsoft.com/office/drawing/2014/main" id="{D013899C-056A-08B5-515E-CDA98974C81F}"/>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1175154" y="2596711"/>
            <a:ext cx="1378062" cy="13780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0633455-3BD0-9A05-D5E0-84828F6AB9CC}"/>
              </a:ext>
            </a:extLst>
          </p:cNvPr>
          <p:cNvSpPr txBox="1"/>
          <p:nvPr/>
        </p:nvSpPr>
        <p:spPr>
          <a:xfrm>
            <a:off x="2734605" y="1475777"/>
            <a:ext cx="2044931" cy="830997"/>
          </a:xfrm>
          <a:prstGeom prst="rect">
            <a:avLst/>
          </a:prstGeom>
          <a:noFill/>
        </p:spPr>
        <p:txBody>
          <a:bodyPr wrap="square" rtlCol="0">
            <a:spAutoFit/>
          </a:bodyPr>
          <a:lstStyle/>
          <a:p>
            <a:r>
              <a:rPr lang="en-AU" sz="2400" dirty="0"/>
              <a:t>At corporate level</a:t>
            </a:r>
          </a:p>
        </p:txBody>
      </p:sp>
      <p:sp>
        <p:nvSpPr>
          <p:cNvPr id="4" name="TextBox 3">
            <a:extLst>
              <a:ext uri="{FF2B5EF4-FFF2-40B4-BE49-F238E27FC236}">
                <a16:creationId xmlns:a16="http://schemas.microsoft.com/office/drawing/2014/main" id="{21EF8996-2660-6BA4-E2CE-E49E10BF03A7}"/>
              </a:ext>
            </a:extLst>
          </p:cNvPr>
          <p:cNvSpPr txBox="1"/>
          <p:nvPr/>
        </p:nvSpPr>
        <p:spPr>
          <a:xfrm>
            <a:off x="4779536" y="1175994"/>
            <a:ext cx="5405647" cy="646331"/>
          </a:xfrm>
          <a:prstGeom prst="rect">
            <a:avLst/>
          </a:prstGeom>
          <a:noFill/>
        </p:spPr>
        <p:txBody>
          <a:bodyPr wrap="none" rtlCol="0">
            <a:spAutoFit/>
          </a:bodyPr>
          <a:lstStyle/>
          <a:p>
            <a:r>
              <a:rPr lang="en-AU" b="1" dirty="0"/>
              <a:t>EU </a:t>
            </a:r>
            <a:r>
              <a:rPr lang="en-AU" dirty="0"/>
              <a:t>: Corporate Sustainability Reporting Directive (CSRD)</a:t>
            </a:r>
          </a:p>
          <a:p>
            <a:r>
              <a:rPr lang="en-AU" dirty="0"/>
              <a:t>         Due Diligence Directive</a:t>
            </a:r>
          </a:p>
        </p:txBody>
      </p:sp>
      <p:sp>
        <p:nvSpPr>
          <p:cNvPr id="5" name="TextBox 4">
            <a:extLst>
              <a:ext uri="{FF2B5EF4-FFF2-40B4-BE49-F238E27FC236}">
                <a16:creationId xmlns:a16="http://schemas.microsoft.com/office/drawing/2014/main" id="{A11B756D-3EE3-35FD-674A-30BB305EA018}"/>
              </a:ext>
            </a:extLst>
          </p:cNvPr>
          <p:cNvSpPr txBox="1"/>
          <p:nvPr/>
        </p:nvSpPr>
        <p:spPr>
          <a:xfrm>
            <a:off x="2734605" y="3062733"/>
            <a:ext cx="2044931" cy="830997"/>
          </a:xfrm>
          <a:prstGeom prst="rect">
            <a:avLst/>
          </a:prstGeom>
          <a:noFill/>
        </p:spPr>
        <p:txBody>
          <a:bodyPr wrap="square" rtlCol="0">
            <a:spAutoFit/>
          </a:bodyPr>
          <a:lstStyle/>
          <a:p>
            <a:r>
              <a:rPr lang="en-AU" sz="2400" dirty="0"/>
              <a:t>At product level</a:t>
            </a:r>
          </a:p>
        </p:txBody>
      </p:sp>
      <p:sp>
        <p:nvSpPr>
          <p:cNvPr id="7" name="TextBox 6">
            <a:extLst>
              <a:ext uri="{FF2B5EF4-FFF2-40B4-BE49-F238E27FC236}">
                <a16:creationId xmlns:a16="http://schemas.microsoft.com/office/drawing/2014/main" id="{2A8CBEA0-7AC6-F165-60C1-E7397DAB6FDB}"/>
              </a:ext>
            </a:extLst>
          </p:cNvPr>
          <p:cNvSpPr txBox="1"/>
          <p:nvPr/>
        </p:nvSpPr>
        <p:spPr>
          <a:xfrm>
            <a:off x="4768453" y="1863712"/>
            <a:ext cx="4690066" cy="369332"/>
          </a:xfrm>
          <a:prstGeom prst="rect">
            <a:avLst/>
          </a:prstGeom>
          <a:noFill/>
        </p:spPr>
        <p:txBody>
          <a:bodyPr wrap="none" rtlCol="0">
            <a:spAutoFit/>
          </a:bodyPr>
          <a:lstStyle/>
          <a:p>
            <a:r>
              <a:rPr lang="en-AU" b="1" dirty="0"/>
              <a:t>AU</a:t>
            </a:r>
            <a:r>
              <a:rPr lang="en-AU" dirty="0"/>
              <a:t> : Climate Related Financial Disclosure (CRFD)</a:t>
            </a:r>
          </a:p>
        </p:txBody>
      </p:sp>
      <p:sp>
        <p:nvSpPr>
          <p:cNvPr id="8" name="TextBox 7">
            <a:extLst>
              <a:ext uri="{FF2B5EF4-FFF2-40B4-BE49-F238E27FC236}">
                <a16:creationId xmlns:a16="http://schemas.microsoft.com/office/drawing/2014/main" id="{31D452F8-DAEF-EB78-C2F4-D9720EE3FAE5}"/>
              </a:ext>
            </a:extLst>
          </p:cNvPr>
          <p:cNvSpPr txBox="1"/>
          <p:nvPr/>
        </p:nvSpPr>
        <p:spPr>
          <a:xfrm>
            <a:off x="4768453" y="2337153"/>
            <a:ext cx="5385642" cy="369332"/>
          </a:xfrm>
          <a:prstGeom prst="rect">
            <a:avLst/>
          </a:prstGeom>
          <a:noFill/>
        </p:spPr>
        <p:txBody>
          <a:bodyPr wrap="none" rtlCol="0">
            <a:spAutoFit/>
          </a:bodyPr>
          <a:lstStyle/>
          <a:p>
            <a:r>
              <a:rPr lang="en-AU" b="1" dirty="0" err="1"/>
              <a:t>RoW</a:t>
            </a:r>
            <a:r>
              <a:rPr lang="en-AU" dirty="0"/>
              <a:t> : Various regulatory initiatives of the same pattern</a:t>
            </a:r>
          </a:p>
        </p:txBody>
      </p:sp>
      <p:sp>
        <p:nvSpPr>
          <p:cNvPr id="9" name="TextBox 8">
            <a:extLst>
              <a:ext uri="{FF2B5EF4-FFF2-40B4-BE49-F238E27FC236}">
                <a16:creationId xmlns:a16="http://schemas.microsoft.com/office/drawing/2014/main" id="{4D9DEE1B-631C-C363-8D07-27A335F15491}"/>
              </a:ext>
            </a:extLst>
          </p:cNvPr>
          <p:cNvSpPr txBox="1"/>
          <p:nvPr/>
        </p:nvSpPr>
        <p:spPr>
          <a:xfrm>
            <a:off x="4799541" y="3039851"/>
            <a:ext cx="3364896" cy="646331"/>
          </a:xfrm>
          <a:prstGeom prst="rect">
            <a:avLst/>
          </a:prstGeom>
          <a:noFill/>
        </p:spPr>
        <p:txBody>
          <a:bodyPr wrap="none" rtlCol="0">
            <a:spAutoFit/>
          </a:bodyPr>
          <a:lstStyle/>
          <a:p>
            <a:r>
              <a:rPr lang="en-AU" b="1" dirty="0"/>
              <a:t>EU</a:t>
            </a:r>
            <a:r>
              <a:rPr lang="en-AU" dirty="0"/>
              <a:t> : Digital Product passport (DPP</a:t>
            </a:r>
          </a:p>
          <a:p>
            <a:r>
              <a:rPr lang="en-AU" dirty="0"/>
              <a:t>        Deforestation Regulation</a:t>
            </a:r>
          </a:p>
        </p:txBody>
      </p:sp>
      <p:sp>
        <p:nvSpPr>
          <p:cNvPr id="10" name="TextBox 9">
            <a:extLst>
              <a:ext uri="{FF2B5EF4-FFF2-40B4-BE49-F238E27FC236}">
                <a16:creationId xmlns:a16="http://schemas.microsoft.com/office/drawing/2014/main" id="{49F368B1-741D-16D3-18FC-2A8E73614112}"/>
              </a:ext>
            </a:extLst>
          </p:cNvPr>
          <p:cNvSpPr txBox="1"/>
          <p:nvPr/>
        </p:nvSpPr>
        <p:spPr>
          <a:xfrm>
            <a:off x="4779536" y="3609153"/>
            <a:ext cx="4538165" cy="369332"/>
          </a:xfrm>
          <a:prstGeom prst="rect">
            <a:avLst/>
          </a:prstGeom>
          <a:noFill/>
        </p:spPr>
        <p:txBody>
          <a:bodyPr wrap="none" rtlCol="0">
            <a:spAutoFit/>
          </a:bodyPr>
          <a:lstStyle/>
          <a:p>
            <a:r>
              <a:rPr lang="en-AU" b="1" dirty="0"/>
              <a:t>AU</a:t>
            </a:r>
            <a:r>
              <a:rPr lang="en-AU" dirty="0"/>
              <a:t> : National Framework for Recycled Content</a:t>
            </a:r>
          </a:p>
        </p:txBody>
      </p:sp>
      <p:sp>
        <p:nvSpPr>
          <p:cNvPr id="13" name="TextBox 12">
            <a:extLst>
              <a:ext uri="{FF2B5EF4-FFF2-40B4-BE49-F238E27FC236}">
                <a16:creationId xmlns:a16="http://schemas.microsoft.com/office/drawing/2014/main" id="{2C2A6D38-C858-6868-EF5C-5B751027735C}"/>
              </a:ext>
            </a:extLst>
          </p:cNvPr>
          <p:cNvSpPr txBox="1"/>
          <p:nvPr/>
        </p:nvSpPr>
        <p:spPr>
          <a:xfrm>
            <a:off x="4806096" y="3969955"/>
            <a:ext cx="5385642" cy="369332"/>
          </a:xfrm>
          <a:prstGeom prst="rect">
            <a:avLst/>
          </a:prstGeom>
          <a:noFill/>
        </p:spPr>
        <p:txBody>
          <a:bodyPr wrap="none" rtlCol="0">
            <a:spAutoFit/>
          </a:bodyPr>
          <a:lstStyle/>
          <a:p>
            <a:r>
              <a:rPr lang="en-AU" b="1" dirty="0" err="1"/>
              <a:t>RoW</a:t>
            </a:r>
            <a:r>
              <a:rPr lang="en-AU" b="1" dirty="0"/>
              <a:t> </a:t>
            </a:r>
            <a:r>
              <a:rPr lang="en-AU" dirty="0"/>
              <a:t>: Various regulatory initiatives of the same pattern</a:t>
            </a:r>
          </a:p>
        </p:txBody>
      </p:sp>
      <p:pic>
        <p:nvPicPr>
          <p:cNvPr id="6150" name="Picture 6" descr="color icon for lawsuit 26540059 Vector Art at Vecteezy">
            <a:extLst>
              <a:ext uri="{FF2B5EF4-FFF2-40B4-BE49-F238E27FC236}">
                <a16:creationId xmlns:a16="http://schemas.microsoft.com/office/drawing/2014/main" id="{0B50749B-E4AE-E19D-A281-F88D6FF42522}"/>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1227133" y="4677466"/>
            <a:ext cx="1270427" cy="107234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FE30EE5E-9B20-3BCF-51C1-A2763868C4C7}"/>
              </a:ext>
            </a:extLst>
          </p:cNvPr>
          <p:cNvSpPr txBox="1"/>
          <p:nvPr/>
        </p:nvSpPr>
        <p:spPr>
          <a:xfrm>
            <a:off x="5000836" y="4835873"/>
            <a:ext cx="5796632" cy="923330"/>
          </a:xfrm>
          <a:prstGeom prst="rect">
            <a:avLst/>
          </a:prstGeom>
          <a:noFill/>
        </p:spPr>
        <p:txBody>
          <a:bodyPr wrap="square" rtlCol="0">
            <a:spAutoFit/>
          </a:bodyPr>
          <a:lstStyle/>
          <a:p>
            <a:pPr marL="342900" indent="-342900">
              <a:buFont typeface="Arial" panose="020B0604020202020204" pitchFamily="34" charset="0"/>
              <a:buChar char="•"/>
            </a:pPr>
            <a:r>
              <a:rPr lang="en-AU" dirty="0"/>
              <a:t>More public sustainability performance data</a:t>
            </a:r>
          </a:p>
          <a:p>
            <a:pPr marL="342900" indent="-342900">
              <a:buFont typeface="Arial" panose="020B0604020202020204" pitchFamily="34" charset="0"/>
              <a:buChar char="•"/>
            </a:pPr>
            <a:r>
              <a:rPr lang="en-AU" dirty="0"/>
              <a:t>Leaves unsustainable behaviour with nowhere to hide</a:t>
            </a:r>
          </a:p>
          <a:p>
            <a:pPr marL="342900" indent="-342900">
              <a:buFont typeface="Arial" panose="020B0604020202020204" pitchFamily="34" charset="0"/>
              <a:buChar char="•"/>
            </a:pPr>
            <a:r>
              <a:rPr lang="en-AU" dirty="0"/>
              <a:t>And more claims that can &amp; will be scrutinised</a:t>
            </a:r>
          </a:p>
        </p:txBody>
      </p:sp>
      <p:sp>
        <p:nvSpPr>
          <p:cNvPr id="12" name="TextBox 11">
            <a:extLst>
              <a:ext uri="{FF2B5EF4-FFF2-40B4-BE49-F238E27FC236}">
                <a16:creationId xmlns:a16="http://schemas.microsoft.com/office/drawing/2014/main" id="{EF354593-1274-0DED-5496-F8AF0C0B7920}"/>
              </a:ext>
            </a:extLst>
          </p:cNvPr>
          <p:cNvSpPr txBox="1"/>
          <p:nvPr/>
        </p:nvSpPr>
        <p:spPr>
          <a:xfrm>
            <a:off x="2660611" y="4798139"/>
            <a:ext cx="2044931" cy="830997"/>
          </a:xfrm>
          <a:prstGeom prst="rect">
            <a:avLst/>
          </a:prstGeom>
          <a:noFill/>
        </p:spPr>
        <p:txBody>
          <a:bodyPr wrap="square" rtlCol="0">
            <a:spAutoFit/>
          </a:bodyPr>
          <a:lstStyle/>
          <a:p>
            <a:r>
              <a:rPr lang="en-AU" sz="2400" dirty="0"/>
              <a:t>And with enforcement</a:t>
            </a:r>
          </a:p>
        </p:txBody>
      </p:sp>
    </p:spTree>
    <p:extLst>
      <p:ext uri="{BB962C8B-B14F-4D97-AF65-F5344CB8AC3E}">
        <p14:creationId xmlns:p14="http://schemas.microsoft.com/office/powerpoint/2010/main" val="364788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204B4-5FB5-7922-13DA-205DCDCB830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3DA433-B10E-D60F-A377-E042C91D5FBB}"/>
              </a:ext>
            </a:extLst>
          </p:cNvPr>
          <p:cNvSpPr/>
          <p:nvPr/>
        </p:nvSpPr>
        <p:spPr>
          <a:xfrm>
            <a:off x="0" y="0"/>
            <a:ext cx="3848986" cy="6858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FFA194BA-3345-A6D1-DA44-0C50BC7D3E65}"/>
              </a:ext>
            </a:extLst>
          </p:cNvPr>
          <p:cNvGrpSpPr/>
          <p:nvPr/>
        </p:nvGrpSpPr>
        <p:grpSpPr>
          <a:xfrm>
            <a:off x="2686790" y="1230529"/>
            <a:ext cx="7205413" cy="5006476"/>
            <a:chOff x="914817" y="1359103"/>
            <a:chExt cx="10531222" cy="4607114"/>
          </a:xfrm>
        </p:grpSpPr>
        <p:sp>
          <p:nvSpPr>
            <p:cNvPr id="10" name="Google Shape;283;g2bdcb7595b6_0_2">
              <a:extLst>
                <a:ext uri="{FF2B5EF4-FFF2-40B4-BE49-F238E27FC236}">
                  <a16:creationId xmlns:a16="http://schemas.microsoft.com/office/drawing/2014/main" id="{9A82FAE4-A271-9822-A146-F687164C5595}"/>
                </a:ext>
              </a:extLst>
            </p:cNvPr>
            <p:cNvSpPr/>
            <p:nvPr/>
          </p:nvSpPr>
          <p:spPr>
            <a:xfrm>
              <a:off x="4681661" y="1937390"/>
              <a:ext cx="6743067"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11" name="Google Shape;284;g2bdcb7595b6_0_2">
              <a:extLst>
                <a:ext uri="{FF2B5EF4-FFF2-40B4-BE49-F238E27FC236}">
                  <a16:creationId xmlns:a16="http://schemas.microsoft.com/office/drawing/2014/main" id="{56B29A2A-80E0-F1D4-A8E2-A4194B67AF21}"/>
                </a:ext>
              </a:extLst>
            </p:cNvPr>
            <p:cNvSpPr/>
            <p:nvPr/>
          </p:nvSpPr>
          <p:spPr>
            <a:xfrm flipH="1">
              <a:off x="914901" y="1937405"/>
              <a:ext cx="4470682" cy="491679"/>
            </a:xfrm>
            <a:prstGeom prst="rect">
              <a:avLst/>
            </a:prstGeom>
            <a:solidFill>
              <a:srgbClr val="EB948D"/>
            </a:solidFill>
            <a:ln>
              <a:noFill/>
            </a:ln>
          </p:spPr>
          <p:txBody>
            <a:bodyPr spcFirstLastPara="1" wrap="square" lIns="121900" tIns="121900" rIns="121900" bIns="121900" anchor="ctr" anchorCtr="0">
              <a:noAutofit/>
            </a:bodyPr>
            <a:lstStyle/>
            <a:p>
              <a:endParaRPr sz="2000" dirty="0"/>
            </a:p>
          </p:txBody>
        </p:sp>
        <p:sp>
          <p:nvSpPr>
            <p:cNvPr id="12" name="Google Shape;285;g2bdcb7595b6_0_2">
              <a:extLst>
                <a:ext uri="{FF2B5EF4-FFF2-40B4-BE49-F238E27FC236}">
                  <a16:creationId xmlns:a16="http://schemas.microsoft.com/office/drawing/2014/main" id="{5678034E-38D6-FE5A-51CD-60B4E0F6756D}"/>
                </a:ext>
              </a:extLst>
            </p:cNvPr>
            <p:cNvSpPr/>
            <p:nvPr/>
          </p:nvSpPr>
          <p:spPr>
            <a:xfrm rot="16200000">
              <a:off x="4602895" y="931829"/>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13" name="Google Shape;286;g2bdcb7595b6_0_2">
              <a:extLst>
                <a:ext uri="{FF2B5EF4-FFF2-40B4-BE49-F238E27FC236}">
                  <a16:creationId xmlns:a16="http://schemas.microsoft.com/office/drawing/2014/main" id="{75EB90C3-7A70-6C75-69FD-931CF9A0B67B}"/>
                </a:ext>
              </a:extLst>
            </p:cNvPr>
            <p:cNvSpPr/>
            <p:nvPr/>
          </p:nvSpPr>
          <p:spPr>
            <a:xfrm>
              <a:off x="1014165" y="1970762"/>
              <a:ext cx="3863690"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Few business incentives</a:t>
              </a:r>
              <a:endParaRPr sz="1400" b="1" dirty="0">
                <a:solidFill>
                  <a:schemeClr val="bg2">
                    <a:lumMod val="25000"/>
                  </a:schemeClr>
                </a:solidFill>
                <a:latin typeface="Roboto"/>
                <a:ea typeface="Roboto"/>
                <a:cs typeface="Roboto"/>
                <a:sym typeface="Roboto"/>
              </a:endParaRPr>
            </a:p>
          </p:txBody>
        </p:sp>
        <p:sp>
          <p:nvSpPr>
            <p:cNvPr id="14" name="Google Shape;287;g2bdcb7595b6_0_2">
              <a:extLst>
                <a:ext uri="{FF2B5EF4-FFF2-40B4-BE49-F238E27FC236}">
                  <a16:creationId xmlns:a16="http://schemas.microsoft.com/office/drawing/2014/main" id="{908C0E6A-A7AB-D968-D842-21C899D56F33}"/>
                </a:ext>
              </a:extLst>
            </p:cNvPr>
            <p:cNvSpPr/>
            <p:nvPr/>
          </p:nvSpPr>
          <p:spPr>
            <a:xfrm>
              <a:off x="6469909" y="1952118"/>
              <a:ext cx="4946625"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A library of business case templates and community level value.</a:t>
              </a:r>
              <a:endParaRPr sz="1400" b="1" dirty="0">
                <a:solidFill>
                  <a:schemeClr val="bg2">
                    <a:lumMod val="25000"/>
                  </a:schemeClr>
                </a:solidFill>
                <a:latin typeface="Roboto"/>
                <a:ea typeface="Roboto"/>
                <a:cs typeface="Roboto"/>
                <a:sym typeface="Roboto"/>
              </a:endParaRPr>
            </a:p>
          </p:txBody>
        </p:sp>
        <p:sp>
          <p:nvSpPr>
            <p:cNvPr id="15" name="Google Shape;289;g2bdcb7595b6_0_2">
              <a:extLst>
                <a:ext uri="{FF2B5EF4-FFF2-40B4-BE49-F238E27FC236}">
                  <a16:creationId xmlns:a16="http://schemas.microsoft.com/office/drawing/2014/main" id="{C76DCB36-CE11-90D0-C176-BB7C0909F72B}"/>
                </a:ext>
              </a:extLst>
            </p:cNvPr>
            <p:cNvSpPr/>
            <p:nvPr/>
          </p:nvSpPr>
          <p:spPr>
            <a:xfrm>
              <a:off x="4681661" y="1359103"/>
              <a:ext cx="674306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16" name="Google Shape;290;g2bdcb7595b6_0_2">
              <a:extLst>
                <a:ext uri="{FF2B5EF4-FFF2-40B4-BE49-F238E27FC236}">
                  <a16:creationId xmlns:a16="http://schemas.microsoft.com/office/drawing/2014/main" id="{8679E7B2-9CD6-AB4A-4FBA-57C594ED5355}"/>
                </a:ext>
              </a:extLst>
            </p:cNvPr>
            <p:cNvSpPr/>
            <p:nvPr/>
          </p:nvSpPr>
          <p:spPr>
            <a:xfrm flipH="1">
              <a:off x="914900" y="1359103"/>
              <a:ext cx="4470681" cy="491680"/>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17" name="Google Shape;291;g2bdcb7595b6_0_2">
              <a:extLst>
                <a:ext uri="{FF2B5EF4-FFF2-40B4-BE49-F238E27FC236}">
                  <a16:creationId xmlns:a16="http://schemas.microsoft.com/office/drawing/2014/main" id="{0C47EAF8-68EB-430F-CD3C-33E16E623022}"/>
                </a:ext>
              </a:extLst>
            </p:cNvPr>
            <p:cNvSpPr/>
            <p:nvPr/>
          </p:nvSpPr>
          <p:spPr>
            <a:xfrm rot="16200000">
              <a:off x="4602895" y="353542"/>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18" name="Google Shape;292;g2bdcb7595b6_0_2">
              <a:extLst>
                <a:ext uri="{FF2B5EF4-FFF2-40B4-BE49-F238E27FC236}">
                  <a16:creationId xmlns:a16="http://schemas.microsoft.com/office/drawing/2014/main" id="{7DB0DBBB-28F4-D614-4DC6-27ADAB35B777}"/>
                </a:ext>
              </a:extLst>
            </p:cNvPr>
            <p:cNvSpPr/>
            <p:nvPr/>
          </p:nvSpPr>
          <p:spPr>
            <a:xfrm>
              <a:off x="999010" y="1415226"/>
              <a:ext cx="4780400"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Plethora of traceability platforms</a:t>
              </a:r>
              <a:endParaRPr sz="1200" b="1" dirty="0">
                <a:solidFill>
                  <a:schemeClr val="bg2">
                    <a:lumMod val="25000"/>
                  </a:schemeClr>
                </a:solidFill>
                <a:latin typeface="Roboto"/>
                <a:ea typeface="Roboto"/>
                <a:cs typeface="Roboto"/>
                <a:sym typeface="Roboto"/>
              </a:endParaRPr>
            </a:p>
          </p:txBody>
        </p:sp>
        <p:sp>
          <p:nvSpPr>
            <p:cNvPr id="19" name="Google Shape;293;g2bdcb7595b6_0_2">
              <a:extLst>
                <a:ext uri="{FF2B5EF4-FFF2-40B4-BE49-F238E27FC236}">
                  <a16:creationId xmlns:a16="http://schemas.microsoft.com/office/drawing/2014/main" id="{8B23F50B-604B-4C7A-28C9-CD97BC01682A}"/>
                </a:ext>
              </a:extLst>
            </p:cNvPr>
            <p:cNvSpPr/>
            <p:nvPr/>
          </p:nvSpPr>
          <p:spPr>
            <a:xfrm>
              <a:off x="6035316" y="1360025"/>
              <a:ext cx="5320047"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A protocol that any platform can use</a:t>
              </a:r>
              <a:endParaRPr sz="1400" b="1" dirty="0">
                <a:solidFill>
                  <a:schemeClr val="bg2">
                    <a:lumMod val="25000"/>
                  </a:schemeClr>
                </a:solidFill>
                <a:latin typeface="Roboto"/>
                <a:ea typeface="Roboto"/>
                <a:cs typeface="Roboto"/>
                <a:sym typeface="Roboto"/>
              </a:endParaRPr>
            </a:p>
          </p:txBody>
        </p:sp>
        <p:sp>
          <p:nvSpPr>
            <p:cNvPr id="20" name="Google Shape;296;g2bdcb7595b6_0_2">
              <a:extLst>
                <a:ext uri="{FF2B5EF4-FFF2-40B4-BE49-F238E27FC236}">
                  <a16:creationId xmlns:a16="http://schemas.microsoft.com/office/drawing/2014/main" id="{9B94651E-726D-7F69-EC14-2E3DA3C89F8C}"/>
                </a:ext>
              </a:extLst>
            </p:cNvPr>
            <p:cNvSpPr/>
            <p:nvPr/>
          </p:nvSpPr>
          <p:spPr>
            <a:xfrm>
              <a:off x="4681659" y="3687552"/>
              <a:ext cx="6743063"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21" name="Google Shape;297;g2bdcb7595b6_0_2">
              <a:extLst>
                <a:ext uri="{FF2B5EF4-FFF2-40B4-BE49-F238E27FC236}">
                  <a16:creationId xmlns:a16="http://schemas.microsoft.com/office/drawing/2014/main" id="{250E5CBB-8A17-7900-21B6-139909994BA7}"/>
                </a:ext>
              </a:extLst>
            </p:cNvPr>
            <p:cNvSpPr/>
            <p:nvPr/>
          </p:nvSpPr>
          <p:spPr>
            <a:xfrm flipH="1">
              <a:off x="914900" y="3687547"/>
              <a:ext cx="4470679" cy="491680"/>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22" name="Google Shape;298;g2bdcb7595b6_0_2">
              <a:extLst>
                <a:ext uri="{FF2B5EF4-FFF2-40B4-BE49-F238E27FC236}">
                  <a16:creationId xmlns:a16="http://schemas.microsoft.com/office/drawing/2014/main" id="{D4C9F458-2C91-BCBD-598C-DFE541CB5D87}"/>
                </a:ext>
              </a:extLst>
            </p:cNvPr>
            <p:cNvSpPr/>
            <p:nvPr/>
          </p:nvSpPr>
          <p:spPr>
            <a:xfrm rot="16200000">
              <a:off x="4602893" y="2681992"/>
              <a:ext cx="492258" cy="2503378"/>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23" name="Google Shape;299;g2bdcb7595b6_0_2">
              <a:extLst>
                <a:ext uri="{FF2B5EF4-FFF2-40B4-BE49-F238E27FC236}">
                  <a16:creationId xmlns:a16="http://schemas.microsoft.com/office/drawing/2014/main" id="{1B601983-F1FB-E2E9-E53D-6452EDD7251E}"/>
                </a:ext>
              </a:extLst>
            </p:cNvPr>
            <p:cNvSpPr/>
            <p:nvPr/>
          </p:nvSpPr>
          <p:spPr>
            <a:xfrm>
              <a:off x="996701" y="3746767"/>
              <a:ext cx="4782710" cy="379434"/>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Unequal digital maturity &amp; adoption</a:t>
              </a:r>
              <a:endParaRPr sz="1400" b="1" dirty="0">
                <a:solidFill>
                  <a:schemeClr val="bg2">
                    <a:lumMod val="25000"/>
                  </a:schemeClr>
                </a:solidFill>
                <a:latin typeface="Roboto"/>
                <a:ea typeface="Roboto"/>
                <a:cs typeface="Roboto"/>
                <a:sym typeface="Roboto"/>
              </a:endParaRPr>
            </a:p>
          </p:txBody>
        </p:sp>
        <p:sp>
          <p:nvSpPr>
            <p:cNvPr id="24" name="Google Shape;300;g2bdcb7595b6_0_2">
              <a:extLst>
                <a:ext uri="{FF2B5EF4-FFF2-40B4-BE49-F238E27FC236}">
                  <a16:creationId xmlns:a16="http://schemas.microsoft.com/office/drawing/2014/main" id="{2AC5C8C3-623B-E67D-4420-F0EF038FF9E7}"/>
                </a:ext>
              </a:extLst>
            </p:cNvPr>
            <p:cNvSpPr/>
            <p:nvPr/>
          </p:nvSpPr>
          <p:spPr>
            <a:xfrm>
              <a:off x="6469907" y="3676135"/>
              <a:ext cx="492535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 Works for both humans and machines</a:t>
              </a:r>
              <a:endParaRPr sz="1400" b="1" dirty="0">
                <a:solidFill>
                  <a:schemeClr val="bg2">
                    <a:lumMod val="25000"/>
                  </a:schemeClr>
                </a:solidFill>
                <a:latin typeface="Roboto"/>
                <a:ea typeface="Roboto"/>
                <a:cs typeface="Roboto"/>
                <a:sym typeface="Roboto"/>
              </a:endParaRPr>
            </a:p>
          </p:txBody>
        </p:sp>
        <p:sp>
          <p:nvSpPr>
            <p:cNvPr id="25" name="Google Shape;302;g2bdcb7595b6_0_2">
              <a:extLst>
                <a:ext uri="{FF2B5EF4-FFF2-40B4-BE49-F238E27FC236}">
                  <a16:creationId xmlns:a16="http://schemas.microsoft.com/office/drawing/2014/main" id="{C83AA86A-C808-F5F6-FACE-F0C311D2754F}"/>
                </a:ext>
              </a:extLst>
            </p:cNvPr>
            <p:cNvSpPr/>
            <p:nvPr/>
          </p:nvSpPr>
          <p:spPr>
            <a:xfrm>
              <a:off x="4681661" y="3114791"/>
              <a:ext cx="674306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26" name="Google Shape;303;g2bdcb7595b6_0_2">
              <a:extLst>
                <a:ext uri="{FF2B5EF4-FFF2-40B4-BE49-F238E27FC236}">
                  <a16:creationId xmlns:a16="http://schemas.microsoft.com/office/drawing/2014/main" id="{52C1B042-F108-0498-3C5B-7C7C9ED9FF62}"/>
                </a:ext>
              </a:extLst>
            </p:cNvPr>
            <p:cNvSpPr/>
            <p:nvPr/>
          </p:nvSpPr>
          <p:spPr>
            <a:xfrm flipH="1">
              <a:off x="914900" y="3114788"/>
              <a:ext cx="4470681" cy="491680"/>
            </a:xfrm>
            <a:prstGeom prst="rect">
              <a:avLst/>
            </a:prstGeom>
            <a:solidFill>
              <a:srgbClr val="EB948D"/>
            </a:solidFill>
            <a:ln>
              <a:noFill/>
            </a:ln>
          </p:spPr>
          <p:txBody>
            <a:bodyPr spcFirstLastPara="1" wrap="square" lIns="121900" tIns="121900" rIns="121900" bIns="121900" anchor="ctr" anchorCtr="0">
              <a:noAutofit/>
            </a:bodyPr>
            <a:lstStyle/>
            <a:p>
              <a:endParaRPr sz="2000" dirty="0"/>
            </a:p>
          </p:txBody>
        </p:sp>
        <p:sp>
          <p:nvSpPr>
            <p:cNvPr id="27" name="Google Shape;304;g2bdcb7595b6_0_2">
              <a:extLst>
                <a:ext uri="{FF2B5EF4-FFF2-40B4-BE49-F238E27FC236}">
                  <a16:creationId xmlns:a16="http://schemas.microsoft.com/office/drawing/2014/main" id="{0726D460-1D4C-AD95-63A0-0DEEEBA5AE9D}"/>
                </a:ext>
              </a:extLst>
            </p:cNvPr>
            <p:cNvSpPr/>
            <p:nvPr/>
          </p:nvSpPr>
          <p:spPr>
            <a:xfrm rot="16200000">
              <a:off x="4602895" y="2109230"/>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28" name="Google Shape;305;g2bdcb7595b6_0_2">
              <a:extLst>
                <a:ext uri="{FF2B5EF4-FFF2-40B4-BE49-F238E27FC236}">
                  <a16:creationId xmlns:a16="http://schemas.microsoft.com/office/drawing/2014/main" id="{7779B165-9EF1-6D0B-221F-212AD6273DF8}"/>
                </a:ext>
              </a:extLst>
            </p:cNvPr>
            <p:cNvSpPr/>
            <p:nvPr/>
          </p:nvSpPr>
          <p:spPr>
            <a:xfrm>
              <a:off x="996701" y="3173852"/>
              <a:ext cx="3827703"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Commercial confidentiality</a:t>
              </a:r>
              <a:endParaRPr sz="1400" b="1" dirty="0">
                <a:solidFill>
                  <a:schemeClr val="bg2">
                    <a:lumMod val="25000"/>
                  </a:schemeClr>
                </a:solidFill>
                <a:latin typeface="Roboto"/>
                <a:ea typeface="Roboto"/>
                <a:cs typeface="Roboto"/>
                <a:sym typeface="Roboto"/>
              </a:endParaRPr>
            </a:p>
          </p:txBody>
        </p:sp>
        <p:sp>
          <p:nvSpPr>
            <p:cNvPr id="29" name="Google Shape;306;g2bdcb7595b6_0_2">
              <a:extLst>
                <a:ext uri="{FF2B5EF4-FFF2-40B4-BE49-F238E27FC236}">
                  <a16:creationId xmlns:a16="http://schemas.microsoft.com/office/drawing/2014/main" id="{23DAE679-4F43-08E5-1455-1FDCA6CA77D4}"/>
                </a:ext>
              </a:extLst>
            </p:cNvPr>
            <p:cNvSpPr/>
            <p:nvPr/>
          </p:nvSpPr>
          <p:spPr>
            <a:xfrm>
              <a:off x="6325550" y="3101404"/>
              <a:ext cx="5070260"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Privacy  including selective redaction</a:t>
              </a:r>
              <a:endParaRPr sz="1400" b="1" dirty="0">
                <a:solidFill>
                  <a:schemeClr val="bg2">
                    <a:lumMod val="25000"/>
                  </a:schemeClr>
                </a:solidFill>
                <a:latin typeface="Roboto"/>
                <a:ea typeface="Roboto"/>
                <a:cs typeface="Roboto"/>
                <a:sym typeface="Roboto"/>
              </a:endParaRPr>
            </a:p>
          </p:txBody>
        </p:sp>
        <p:sp>
          <p:nvSpPr>
            <p:cNvPr id="30" name="Google Shape;313;g2bdcb7595b6_0_2">
              <a:extLst>
                <a:ext uri="{FF2B5EF4-FFF2-40B4-BE49-F238E27FC236}">
                  <a16:creationId xmlns:a16="http://schemas.microsoft.com/office/drawing/2014/main" id="{1A9CD489-F758-2802-27F2-608A39C61B4B}"/>
                </a:ext>
              </a:extLst>
            </p:cNvPr>
            <p:cNvSpPr/>
            <p:nvPr/>
          </p:nvSpPr>
          <p:spPr>
            <a:xfrm>
              <a:off x="4409684" y="2531334"/>
              <a:ext cx="701523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31" name="Google Shape;314;g2bdcb7595b6_0_2">
              <a:extLst>
                <a:ext uri="{FF2B5EF4-FFF2-40B4-BE49-F238E27FC236}">
                  <a16:creationId xmlns:a16="http://schemas.microsoft.com/office/drawing/2014/main" id="{A0107405-7C7F-9C87-87D8-632BD6887B22}"/>
                </a:ext>
              </a:extLst>
            </p:cNvPr>
            <p:cNvSpPr/>
            <p:nvPr/>
          </p:nvSpPr>
          <p:spPr>
            <a:xfrm flipH="1">
              <a:off x="914817" y="2531345"/>
              <a:ext cx="4227200" cy="491679"/>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32" name="Google Shape;315;g2bdcb7595b6_0_2">
              <a:extLst>
                <a:ext uri="{FF2B5EF4-FFF2-40B4-BE49-F238E27FC236}">
                  <a16:creationId xmlns:a16="http://schemas.microsoft.com/office/drawing/2014/main" id="{8115011B-BC1B-D6DC-50F2-9C35AA2CE1CF}"/>
                </a:ext>
              </a:extLst>
            </p:cNvPr>
            <p:cNvSpPr/>
            <p:nvPr/>
          </p:nvSpPr>
          <p:spPr>
            <a:xfrm rot="16200000">
              <a:off x="4642475" y="1475251"/>
              <a:ext cx="492258" cy="2604422"/>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33" name="Google Shape;316;g2bdcb7595b6_0_2">
              <a:extLst>
                <a:ext uri="{FF2B5EF4-FFF2-40B4-BE49-F238E27FC236}">
                  <a16:creationId xmlns:a16="http://schemas.microsoft.com/office/drawing/2014/main" id="{1345225B-D924-8919-EFA8-8FC83C60EA3A}"/>
                </a:ext>
              </a:extLst>
            </p:cNvPr>
            <p:cNvSpPr/>
            <p:nvPr/>
          </p:nvSpPr>
          <p:spPr>
            <a:xfrm>
              <a:off x="1005431" y="2575248"/>
              <a:ext cx="4227200"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Due-diligence obligations</a:t>
              </a:r>
              <a:endParaRPr sz="1400" b="1" dirty="0">
                <a:solidFill>
                  <a:schemeClr val="bg2">
                    <a:lumMod val="25000"/>
                  </a:schemeClr>
                </a:solidFill>
                <a:latin typeface="Roboto"/>
                <a:ea typeface="Roboto"/>
                <a:cs typeface="Roboto"/>
                <a:sym typeface="Roboto"/>
              </a:endParaRPr>
            </a:p>
          </p:txBody>
        </p:sp>
        <p:sp>
          <p:nvSpPr>
            <p:cNvPr id="34" name="Google Shape;317;g2bdcb7595b6_0_2">
              <a:extLst>
                <a:ext uri="{FF2B5EF4-FFF2-40B4-BE49-F238E27FC236}">
                  <a16:creationId xmlns:a16="http://schemas.microsoft.com/office/drawing/2014/main" id="{E2D162DF-5917-F43F-389E-C161B53C537A}"/>
                </a:ext>
              </a:extLst>
            </p:cNvPr>
            <p:cNvSpPr/>
            <p:nvPr/>
          </p:nvSpPr>
          <p:spPr>
            <a:xfrm>
              <a:off x="6512883" y="2532244"/>
              <a:ext cx="492535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 Supports independent conformity attestations </a:t>
              </a:r>
              <a:endParaRPr sz="1400" b="1" dirty="0">
                <a:solidFill>
                  <a:schemeClr val="bg2">
                    <a:lumMod val="25000"/>
                  </a:schemeClr>
                </a:solidFill>
                <a:latin typeface="Roboto"/>
                <a:ea typeface="Roboto"/>
                <a:cs typeface="Roboto"/>
                <a:sym typeface="Roboto"/>
              </a:endParaRPr>
            </a:p>
          </p:txBody>
        </p:sp>
        <p:sp>
          <p:nvSpPr>
            <p:cNvPr id="35" name="Google Shape;319;g2bdcb7595b6_0_2">
              <a:extLst>
                <a:ext uri="{FF2B5EF4-FFF2-40B4-BE49-F238E27FC236}">
                  <a16:creationId xmlns:a16="http://schemas.microsoft.com/office/drawing/2014/main" id="{FFF77795-EB1F-DF33-F86F-7C7D85DC4182}"/>
                </a:ext>
              </a:extLst>
            </p:cNvPr>
            <p:cNvSpPr/>
            <p:nvPr/>
          </p:nvSpPr>
          <p:spPr>
            <a:xfrm>
              <a:off x="4681661" y="4270937"/>
              <a:ext cx="6743066"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dirty="0"/>
            </a:p>
          </p:txBody>
        </p:sp>
        <p:sp>
          <p:nvSpPr>
            <p:cNvPr id="36" name="Google Shape;320;g2bdcb7595b6_0_2">
              <a:extLst>
                <a:ext uri="{FF2B5EF4-FFF2-40B4-BE49-F238E27FC236}">
                  <a16:creationId xmlns:a16="http://schemas.microsoft.com/office/drawing/2014/main" id="{CB6F1539-37B9-6EF7-3AC0-5193561893AA}"/>
                </a:ext>
              </a:extLst>
            </p:cNvPr>
            <p:cNvSpPr/>
            <p:nvPr/>
          </p:nvSpPr>
          <p:spPr>
            <a:xfrm flipH="1">
              <a:off x="914900" y="4270948"/>
              <a:ext cx="4470681" cy="491679"/>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37" name="Google Shape;321;g2bdcb7595b6_0_2">
              <a:extLst>
                <a:ext uri="{FF2B5EF4-FFF2-40B4-BE49-F238E27FC236}">
                  <a16:creationId xmlns:a16="http://schemas.microsoft.com/office/drawing/2014/main" id="{67A0E84E-6D3F-4423-7DA6-2B2C7BA065EE}"/>
                </a:ext>
              </a:extLst>
            </p:cNvPr>
            <p:cNvSpPr/>
            <p:nvPr/>
          </p:nvSpPr>
          <p:spPr>
            <a:xfrm rot="16200000">
              <a:off x="4602895" y="3265376"/>
              <a:ext cx="492258" cy="2503379"/>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38" name="Google Shape;322;g2bdcb7595b6_0_2">
              <a:extLst>
                <a:ext uri="{FF2B5EF4-FFF2-40B4-BE49-F238E27FC236}">
                  <a16:creationId xmlns:a16="http://schemas.microsoft.com/office/drawing/2014/main" id="{D29069E1-4FE4-DE6D-EFFA-5A5881781C25}"/>
                </a:ext>
              </a:extLst>
            </p:cNvPr>
            <p:cNvSpPr/>
            <p:nvPr/>
          </p:nvSpPr>
          <p:spPr>
            <a:xfrm>
              <a:off x="1033355" y="4330145"/>
              <a:ext cx="4809883" cy="379433"/>
            </a:xfrm>
            <a:prstGeom prst="rect">
              <a:avLst/>
            </a:prstGeom>
            <a:noFill/>
            <a:ln>
              <a:noFill/>
            </a:ln>
          </p:spPr>
          <p:txBody>
            <a:bodyPr spcFirstLastPara="1" wrap="square" lIns="121900" tIns="121900" rIns="121900" bIns="121900" anchor="ctr" anchorCtr="0">
              <a:noAutofit/>
            </a:bodyPr>
            <a:lstStyle/>
            <a:p>
              <a:r>
                <a:rPr lang="en-AU" sz="1400" b="1" dirty="0">
                  <a:solidFill>
                    <a:schemeClr val="bg2">
                      <a:lumMod val="25000"/>
                    </a:schemeClr>
                  </a:solidFill>
                </a:rPr>
                <a:t>Compatibility with existing identifiers</a:t>
              </a:r>
              <a:endParaRPr sz="1400" b="1" dirty="0">
                <a:solidFill>
                  <a:schemeClr val="bg2">
                    <a:lumMod val="25000"/>
                  </a:schemeClr>
                </a:solidFill>
                <a:latin typeface="Roboto"/>
                <a:ea typeface="Roboto"/>
                <a:cs typeface="Roboto"/>
                <a:sym typeface="Roboto"/>
              </a:endParaRPr>
            </a:p>
          </p:txBody>
        </p:sp>
        <p:sp>
          <p:nvSpPr>
            <p:cNvPr id="39" name="Google Shape;323;g2bdcb7595b6_0_2">
              <a:extLst>
                <a:ext uri="{FF2B5EF4-FFF2-40B4-BE49-F238E27FC236}">
                  <a16:creationId xmlns:a16="http://schemas.microsoft.com/office/drawing/2014/main" id="{875BD254-004F-3029-7C98-7EDBD2523F36}"/>
                </a:ext>
              </a:extLst>
            </p:cNvPr>
            <p:cNvSpPr/>
            <p:nvPr/>
          </p:nvSpPr>
          <p:spPr>
            <a:xfrm>
              <a:off x="7185041" y="4271841"/>
              <a:ext cx="418945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Leverage existing identifier schemes and registers</a:t>
              </a:r>
              <a:endParaRPr sz="1400" b="1" dirty="0">
                <a:solidFill>
                  <a:schemeClr val="bg2">
                    <a:lumMod val="25000"/>
                  </a:schemeClr>
                </a:solidFill>
                <a:latin typeface="Roboto"/>
                <a:ea typeface="Roboto"/>
                <a:cs typeface="Roboto"/>
                <a:sym typeface="Roboto"/>
              </a:endParaRPr>
            </a:p>
          </p:txBody>
        </p:sp>
        <p:sp>
          <p:nvSpPr>
            <p:cNvPr id="40" name="Google Shape;319;g2bdcb7595b6_0_2">
              <a:extLst>
                <a:ext uri="{FF2B5EF4-FFF2-40B4-BE49-F238E27FC236}">
                  <a16:creationId xmlns:a16="http://schemas.microsoft.com/office/drawing/2014/main" id="{D2E9086C-1D2D-0DB1-693B-061B20ACA18E}"/>
                </a:ext>
              </a:extLst>
            </p:cNvPr>
            <p:cNvSpPr/>
            <p:nvPr/>
          </p:nvSpPr>
          <p:spPr>
            <a:xfrm>
              <a:off x="4696903" y="4860964"/>
              <a:ext cx="6743069"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a:p>
          </p:txBody>
        </p:sp>
        <p:sp>
          <p:nvSpPr>
            <p:cNvPr id="41" name="Google Shape;320;g2bdcb7595b6_0_2">
              <a:extLst>
                <a:ext uri="{FF2B5EF4-FFF2-40B4-BE49-F238E27FC236}">
                  <a16:creationId xmlns:a16="http://schemas.microsoft.com/office/drawing/2014/main" id="{632DCCFF-6753-8710-3C90-72844530F89D}"/>
                </a:ext>
              </a:extLst>
            </p:cNvPr>
            <p:cNvSpPr/>
            <p:nvPr/>
          </p:nvSpPr>
          <p:spPr>
            <a:xfrm flipH="1">
              <a:off x="930140" y="4860975"/>
              <a:ext cx="4470684" cy="491680"/>
            </a:xfrm>
            <a:prstGeom prst="rect">
              <a:avLst/>
            </a:prstGeom>
            <a:solidFill>
              <a:srgbClr val="EB948D"/>
            </a:solidFill>
            <a:ln>
              <a:noFill/>
            </a:ln>
          </p:spPr>
          <p:txBody>
            <a:bodyPr spcFirstLastPara="1" wrap="square" lIns="121900" tIns="121900" rIns="121900" bIns="121900" anchor="ctr" anchorCtr="0">
              <a:noAutofit/>
            </a:bodyPr>
            <a:lstStyle/>
            <a:p>
              <a:endParaRPr sz="2000"/>
            </a:p>
          </p:txBody>
        </p:sp>
        <p:sp>
          <p:nvSpPr>
            <p:cNvPr id="42" name="Google Shape;321;g2bdcb7595b6_0_2">
              <a:extLst>
                <a:ext uri="{FF2B5EF4-FFF2-40B4-BE49-F238E27FC236}">
                  <a16:creationId xmlns:a16="http://schemas.microsoft.com/office/drawing/2014/main" id="{CB28A2A7-ABE3-D4AE-53DD-3FDBC3A5F49B}"/>
                </a:ext>
              </a:extLst>
            </p:cNvPr>
            <p:cNvSpPr/>
            <p:nvPr/>
          </p:nvSpPr>
          <p:spPr>
            <a:xfrm rot="16200000">
              <a:off x="4618137" y="3855402"/>
              <a:ext cx="492258" cy="2503380"/>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43" name="Google Shape;322;g2bdcb7595b6_0_2">
              <a:extLst>
                <a:ext uri="{FF2B5EF4-FFF2-40B4-BE49-F238E27FC236}">
                  <a16:creationId xmlns:a16="http://schemas.microsoft.com/office/drawing/2014/main" id="{FBD4671D-4DBD-1FE2-3D04-E9E63C12FDA7}"/>
                </a:ext>
              </a:extLst>
            </p:cNvPr>
            <p:cNvSpPr/>
            <p:nvPr/>
          </p:nvSpPr>
          <p:spPr>
            <a:xfrm>
              <a:off x="1076524" y="4917098"/>
              <a:ext cx="4320391" cy="379433"/>
            </a:xfrm>
            <a:prstGeom prst="rect">
              <a:avLst/>
            </a:prstGeom>
            <a:noFill/>
            <a:ln>
              <a:noFill/>
            </a:ln>
          </p:spPr>
          <p:txBody>
            <a:bodyPr spcFirstLastPara="1" wrap="square" lIns="121900" tIns="121900" rIns="121900" bIns="121900" anchor="ctr" anchorCtr="0">
              <a:noAutofit/>
            </a:bodyPr>
            <a:lstStyle/>
            <a:p>
              <a:r>
                <a:rPr lang="en-US" sz="1400" b="1" dirty="0">
                  <a:solidFill>
                    <a:schemeClr val="bg2">
                      <a:lumMod val="25000"/>
                    </a:schemeClr>
                  </a:solidFill>
                </a:rPr>
                <a:t>A confusion of ESG standards</a:t>
              </a:r>
              <a:endParaRPr lang="en-US" sz="1400" b="1" dirty="0">
                <a:solidFill>
                  <a:schemeClr val="bg2">
                    <a:lumMod val="25000"/>
                  </a:schemeClr>
                </a:solidFill>
                <a:latin typeface="Roboto"/>
                <a:ea typeface="Roboto"/>
                <a:cs typeface="Roboto"/>
                <a:sym typeface="Roboto"/>
              </a:endParaRPr>
            </a:p>
          </p:txBody>
        </p:sp>
        <p:sp>
          <p:nvSpPr>
            <p:cNvPr id="44" name="Google Shape;323;g2bdcb7595b6_0_2">
              <a:extLst>
                <a:ext uri="{FF2B5EF4-FFF2-40B4-BE49-F238E27FC236}">
                  <a16:creationId xmlns:a16="http://schemas.microsoft.com/office/drawing/2014/main" id="{C1FF979A-2163-BB04-5A0A-4AF5D057C5C0}"/>
                </a:ext>
              </a:extLst>
            </p:cNvPr>
            <p:cNvSpPr/>
            <p:nvPr/>
          </p:nvSpPr>
          <p:spPr>
            <a:xfrm>
              <a:off x="6152535" y="4852724"/>
              <a:ext cx="5279878" cy="491450"/>
            </a:xfrm>
            <a:prstGeom prst="rect">
              <a:avLst/>
            </a:prstGeom>
            <a:noFill/>
            <a:ln>
              <a:noFill/>
            </a:ln>
          </p:spPr>
          <p:txBody>
            <a:bodyPr spcFirstLastPara="1" wrap="square" lIns="121900" tIns="121900" rIns="121900" bIns="121900" anchor="ctr" anchorCtr="0">
              <a:noAutofit/>
            </a:bodyPr>
            <a:lstStyle/>
            <a:p>
              <a:pPr algn="r"/>
              <a:r>
                <a:rPr lang="en-AU" sz="1400" b="1" dirty="0">
                  <a:solidFill>
                    <a:schemeClr val="bg2">
                      <a:lumMod val="25000"/>
                    </a:schemeClr>
                  </a:solidFill>
                </a:rPr>
                <a:t>UNTP: A framework for equivalence mapping and mutual recognition</a:t>
              </a:r>
              <a:endParaRPr lang="en-AU" sz="1400" b="1" dirty="0">
                <a:solidFill>
                  <a:schemeClr val="bg2">
                    <a:lumMod val="25000"/>
                  </a:schemeClr>
                </a:solidFill>
                <a:latin typeface="Roboto"/>
                <a:ea typeface="Roboto"/>
                <a:cs typeface="Roboto"/>
                <a:sym typeface="Roboto"/>
              </a:endParaRPr>
            </a:p>
          </p:txBody>
        </p:sp>
        <p:sp>
          <p:nvSpPr>
            <p:cNvPr id="45" name="Google Shape;319;g2bdcb7595b6_0_2">
              <a:extLst>
                <a:ext uri="{FF2B5EF4-FFF2-40B4-BE49-F238E27FC236}">
                  <a16:creationId xmlns:a16="http://schemas.microsoft.com/office/drawing/2014/main" id="{42E13F03-E2C8-6073-49E9-258D8C4678B3}"/>
                </a:ext>
              </a:extLst>
            </p:cNvPr>
            <p:cNvSpPr/>
            <p:nvPr/>
          </p:nvSpPr>
          <p:spPr>
            <a:xfrm>
              <a:off x="4702979" y="5468012"/>
              <a:ext cx="6743060" cy="492368"/>
            </a:xfrm>
            <a:prstGeom prst="rect">
              <a:avLst/>
            </a:prstGeom>
            <a:solidFill>
              <a:schemeClr val="accent1">
                <a:lumMod val="40000"/>
                <a:lumOff val="60000"/>
              </a:schemeClr>
            </a:solidFill>
            <a:ln>
              <a:noFill/>
            </a:ln>
          </p:spPr>
          <p:txBody>
            <a:bodyPr spcFirstLastPara="1" wrap="square" lIns="121900" tIns="121900" rIns="121900" bIns="121900" anchor="ctr" anchorCtr="0">
              <a:noAutofit/>
            </a:bodyPr>
            <a:lstStyle/>
            <a:p>
              <a:endParaRPr sz="2000" dirty="0"/>
            </a:p>
          </p:txBody>
        </p:sp>
        <p:sp>
          <p:nvSpPr>
            <p:cNvPr id="46" name="Google Shape;320;g2bdcb7595b6_0_2">
              <a:extLst>
                <a:ext uri="{FF2B5EF4-FFF2-40B4-BE49-F238E27FC236}">
                  <a16:creationId xmlns:a16="http://schemas.microsoft.com/office/drawing/2014/main" id="{7CDE36ED-880F-4768-BE5A-65E7965934E0}"/>
                </a:ext>
              </a:extLst>
            </p:cNvPr>
            <p:cNvSpPr/>
            <p:nvPr/>
          </p:nvSpPr>
          <p:spPr>
            <a:xfrm flipH="1">
              <a:off x="936222" y="5468023"/>
              <a:ext cx="4470677" cy="491679"/>
            </a:xfrm>
            <a:prstGeom prst="rect">
              <a:avLst/>
            </a:prstGeom>
            <a:solidFill>
              <a:srgbClr val="EB948D"/>
            </a:solidFill>
            <a:ln>
              <a:noFill/>
            </a:ln>
          </p:spPr>
          <p:txBody>
            <a:bodyPr spcFirstLastPara="1" wrap="square" lIns="121900" tIns="121900" rIns="121900" bIns="121900" anchor="ctr" anchorCtr="0">
              <a:noAutofit/>
            </a:bodyPr>
            <a:lstStyle/>
            <a:p>
              <a:endParaRPr sz="2000" dirty="0"/>
            </a:p>
          </p:txBody>
        </p:sp>
        <p:sp>
          <p:nvSpPr>
            <p:cNvPr id="47" name="Google Shape;321;g2bdcb7595b6_0_2">
              <a:extLst>
                <a:ext uri="{FF2B5EF4-FFF2-40B4-BE49-F238E27FC236}">
                  <a16:creationId xmlns:a16="http://schemas.microsoft.com/office/drawing/2014/main" id="{AD15742E-1AEF-0BE1-1293-D4FC5EF69D12}"/>
                </a:ext>
              </a:extLst>
            </p:cNvPr>
            <p:cNvSpPr/>
            <p:nvPr/>
          </p:nvSpPr>
          <p:spPr>
            <a:xfrm rot="16200000">
              <a:off x="4624213" y="4462452"/>
              <a:ext cx="492258" cy="2503376"/>
            </a:xfrm>
            <a:prstGeom prst="flowChartOffpageConnector">
              <a:avLst/>
            </a:prstGeom>
            <a:solidFill>
              <a:srgbClr val="EB948D"/>
            </a:solidFill>
            <a:ln>
              <a:noFill/>
            </a:ln>
          </p:spPr>
          <p:txBody>
            <a:bodyPr spcFirstLastPara="1" wrap="square" lIns="121900" tIns="121900" rIns="121900" bIns="121900" anchor="ctr" anchorCtr="0">
              <a:noAutofit/>
            </a:bodyPr>
            <a:lstStyle/>
            <a:p>
              <a:endParaRPr sz="2000"/>
            </a:p>
          </p:txBody>
        </p:sp>
        <p:sp>
          <p:nvSpPr>
            <p:cNvPr id="48" name="Google Shape;322;g2bdcb7595b6_0_2">
              <a:extLst>
                <a:ext uri="{FF2B5EF4-FFF2-40B4-BE49-F238E27FC236}">
                  <a16:creationId xmlns:a16="http://schemas.microsoft.com/office/drawing/2014/main" id="{5071BAE8-3F3B-B2C2-1841-31CD800CBEB7}"/>
                </a:ext>
              </a:extLst>
            </p:cNvPr>
            <p:cNvSpPr/>
            <p:nvPr/>
          </p:nvSpPr>
          <p:spPr>
            <a:xfrm>
              <a:off x="962985" y="5524146"/>
              <a:ext cx="5325072" cy="379433"/>
            </a:xfrm>
            <a:prstGeom prst="rect">
              <a:avLst/>
            </a:prstGeom>
            <a:noFill/>
            <a:ln>
              <a:noFill/>
            </a:ln>
          </p:spPr>
          <p:txBody>
            <a:bodyPr spcFirstLastPara="1" wrap="square" lIns="121900" tIns="121900" rIns="121900" bIns="121900" anchor="ctr" anchorCtr="0">
              <a:noAutofit/>
            </a:bodyPr>
            <a:lstStyle/>
            <a:p>
              <a:r>
                <a:rPr lang="en-US" sz="1400" b="1" dirty="0">
                  <a:solidFill>
                    <a:schemeClr val="bg2">
                      <a:lumMod val="25000"/>
                    </a:schemeClr>
                  </a:solidFill>
                  <a:ea typeface="Times New Roman" panose="02020603050405020304" pitchFamily="18" charset="0"/>
                  <a:cs typeface="Aptos" panose="020B0004020202020204" pitchFamily="34" charset="0"/>
                </a:rPr>
                <a:t>Identity, counterfeiting, mass balance fraud</a:t>
              </a:r>
              <a:endParaRPr lang="en-US" sz="1400" b="1" dirty="0">
                <a:solidFill>
                  <a:schemeClr val="bg2">
                    <a:lumMod val="25000"/>
                  </a:schemeClr>
                </a:solidFill>
                <a:effectLst/>
                <a:ea typeface="Aptos" panose="020B0004020202020204" pitchFamily="34" charset="0"/>
                <a:cs typeface="Aptos" panose="020B0004020202020204" pitchFamily="34" charset="0"/>
              </a:endParaRPr>
            </a:p>
          </p:txBody>
        </p:sp>
        <p:sp>
          <p:nvSpPr>
            <p:cNvPr id="49" name="Google Shape;323;g2bdcb7595b6_0_2">
              <a:extLst>
                <a:ext uri="{FF2B5EF4-FFF2-40B4-BE49-F238E27FC236}">
                  <a16:creationId xmlns:a16="http://schemas.microsoft.com/office/drawing/2014/main" id="{65800A96-74D8-A6F4-566C-88A8BD5863F2}"/>
                </a:ext>
              </a:extLst>
            </p:cNvPr>
            <p:cNvSpPr/>
            <p:nvPr/>
          </p:nvSpPr>
          <p:spPr>
            <a:xfrm>
              <a:off x="6325549" y="5468916"/>
              <a:ext cx="5070260" cy="491450"/>
            </a:xfrm>
            <a:prstGeom prst="rect">
              <a:avLst/>
            </a:prstGeom>
            <a:noFill/>
            <a:ln>
              <a:noFill/>
            </a:ln>
          </p:spPr>
          <p:txBody>
            <a:bodyPr spcFirstLastPara="1" wrap="square" lIns="121900" tIns="121900" rIns="121900" bIns="121900" anchor="ctr" anchorCtr="0">
              <a:noAutofit/>
            </a:bodyPr>
            <a:lstStyle/>
            <a:p>
              <a:pPr algn="ctr"/>
              <a:endParaRPr lang="en-AU" sz="1400" b="1" dirty="0">
                <a:solidFill>
                  <a:schemeClr val="bg2">
                    <a:lumMod val="25000"/>
                  </a:schemeClr>
                </a:solidFill>
                <a:ea typeface="Roboto"/>
                <a:cs typeface="Roboto"/>
                <a:sym typeface="Roboto"/>
              </a:endParaRPr>
            </a:p>
          </p:txBody>
        </p:sp>
        <p:sp>
          <p:nvSpPr>
            <p:cNvPr id="50" name="TextBox 49">
              <a:extLst>
                <a:ext uri="{FF2B5EF4-FFF2-40B4-BE49-F238E27FC236}">
                  <a16:creationId xmlns:a16="http://schemas.microsoft.com/office/drawing/2014/main" id="{08DB892A-6714-64D4-B50C-A95B007978E6}"/>
                </a:ext>
              </a:extLst>
            </p:cNvPr>
            <p:cNvSpPr txBox="1"/>
            <p:nvPr/>
          </p:nvSpPr>
          <p:spPr>
            <a:xfrm>
              <a:off x="6430004" y="5484734"/>
              <a:ext cx="4925359" cy="481483"/>
            </a:xfrm>
            <a:prstGeom prst="rect">
              <a:avLst/>
            </a:prstGeom>
            <a:noFill/>
          </p:spPr>
          <p:txBody>
            <a:bodyPr wrap="square">
              <a:spAutoFit/>
            </a:bodyPr>
            <a:lstStyle/>
            <a:p>
              <a:pPr algn="r"/>
              <a:r>
                <a:rPr lang="en-US" sz="1400" b="1" dirty="0">
                  <a:solidFill>
                    <a:schemeClr val="bg2">
                      <a:lumMod val="25000"/>
                    </a:schemeClr>
                  </a:solidFill>
                  <a:effectLst/>
                  <a:ea typeface="Times New Roman" panose="02020603050405020304" pitchFamily="18" charset="0"/>
                  <a:cs typeface="Aptos" panose="020B0004020202020204" pitchFamily="34" charset="0"/>
                </a:rPr>
                <a:t>UNTP: Best practice solution patterns for common problems.  </a:t>
              </a:r>
              <a:endParaRPr lang="en-US" sz="1400" b="1" dirty="0">
                <a:solidFill>
                  <a:schemeClr val="bg2">
                    <a:lumMod val="25000"/>
                  </a:schemeClr>
                </a:solidFill>
              </a:endParaRPr>
            </a:p>
          </p:txBody>
        </p:sp>
      </p:grpSp>
      <p:sp>
        <p:nvSpPr>
          <p:cNvPr id="51" name="TextBox 50">
            <a:extLst>
              <a:ext uri="{FF2B5EF4-FFF2-40B4-BE49-F238E27FC236}">
                <a16:creationId xmlns:a16="http://schemas.microsoft.com/office/drawing/2014/main" id="{08808E64-5B58-56F8-9C83-B7168289449F}"/>
              </a:ext>
            </a:extLst>
          </p:cNvPr>
          <p:cNvSpPr txBox="1"/>
          <p:nvPr/>
        </p:nvSpPr>
        <p:spPr>
          <a:xfrm>
            <a:off x="3347514" y="695727"/>
            <a:ext cx="2323193" cy="523220"/>
          </a:xfrm>
          <a:prstGeom prst="rect">
            <a:avLst/>
          </a:prstGeom>
          <a:noFill/>
        </p:spPr>
        <p:txBody>
          <a:bodyPr wrap="square">
            <a:spAutoFit/>
          </a:bodyPr>
          <a:lstStyle/>
          <a:p>
            <a:r>
              <a:rPr lang="en-AU" sz="2800" b="1" dirty="0">
                <a:latin typeface="+mn-lt"/>
                <a:ea typeface="+mn-ea"/>
                <a:cs typeface="+mn-cs"/>
              </a:rPr>
              <a:t>Challenge</a:t>
            </a:r>
            <a:endParaRPr lang="en-AU" sz="2800" dirty="0"/>
          </a:p>
        </p:txBody>
      </p:sp>
      <p:sp>
        <p:nvSpPr>
          <p:cNvPr id="52" name="TextBox 51">
            <a:extLst>
              <a:ext uri="{FF2B5EF4-FFF2-40B4-BE49-F238E27FC236}">
                <a16:creationId xmlns:a16="http://schemas.microsoft.com/office/drawing/2014/main" id="{01992593-8F20-F817-AAEA-1D423FB1B732}"/>
              </a:ext>
            </a:extLst>
          </p:cNvPr>
          <p:cNvSpPr txBox="1"/>
          <p:nvPr/>
        </p:nvSpPr>
        <p:spPr>
          <a:xfrm>
            <a:off x="6981325" y="728683"/>
            <a:ext cx="2323193" cy="523220"/>
          </a:xfrm>
          <a:prstGeom prst="rect">
            <a:avLst/>
          </a:prstGeom>
          <a:noFill/>
        </p:spPr>
        <p:txBody>
          <a:bodyPr wrap="square">
            <a:spAutoFit/>
          </a:bodyPr>
          <a:lstStyle/>
          <a:p>
            <a:r>
              <a:rPr lang="en-AU" sz="2800" b="1" dirty="0">
                <a:latin typeface="+mn-lt"/>
                <a:ea typeface="+mn-ea"/>
                <a:cs typeface="+mn-cs"/>
              </a:rPr>
              <a:t>Solution</a:t>
            </a:r>
            <a:endParaRPr lang="en-AU" sz="2800" dirty="0"/>
          </a:p>
        </p:txBody>
      </p:sp>
      <p:sp>
        <p:nvSpPr>
          <p:cNvPr id="6" name="TextBox 5">
            <a:extLst>
              <a:ext uri="{FF2B5EF4-FFF2-40B4-BE49-F238E27FC236}">
                <a16:creationId xmlns:a16="http://schemas.microsoft.com/office/drawing/2014/main" id="{ED352952-C6DE-7801-3F9B-941F90F8A605}"/>
              </a:ext>
            </a:extLst>
          </p:cNvPr>
          <p:cNvSpPr txBox="1"/>
          <p:nvPr/>
        </p:nvSpPr>
        <p:spPr>
          <a:xfrm>
            <a:off x="2216955" y="1313013"/>
            <a:ext cx="367408" cy="523220"/>
          </a:xfrm>
          <a:prstGeom prst="rect">
            <a:avLst/>
          </a:prstGeom>
          <a:noFill/>
        </p:spPr>
        <p:txBody>
          <a:bodyPr wrap="none" rtlCol="0">
            <a:spAutoFit/>
          </a:bodyPr>
          <a:lstStyle/>
          <a:p>
            <a:r>
              <a:rPr lang="en-AU" sz="2800" b="1" dirty="0"/>
              <a:t>1</a:t>
            </a:r>
          </a:p>
        </p:txBody>
      </p:sp>
      <p:sp>
        <p:nvSpPr>
          <p:cNvPr id="8" name="TextBox 7">
            <a:extLst>
              <a:ext uri="{FF2B5EF4-FFF2-40B4-BE49-F238E27FC236}">
                <a16:creationId xmlns:a16="http://schemas.microsoft.com/office/drawing/2014/main" id="{A3534AB0-DF2D-D995-58D8-C5FFF0DA2B3F}"/>
              </a:ext>
            </a:extLst>
          </p:cNvPr>
          <p:cNvSpPr txBox="1"/>
          <p:nvPr/>
        </p:nvSpPr>
        <p:spPr>
          <a:xfrm>
            <a:off x="2226563" y="1926055"/>
            <a:ext cx="367408" cy="523220"/>
          </a:xfrm>
          <a:prstGeom prst="rect">
            <a:avLst/>
          </a:prstGeom>
          <a:noFill/>
        </p:spPr>
        <p:txBody>
          <a:bodyPr wrap="none" rtlCol="0">
            <a:spAutoFit/>
          </a:bodyPr>
          <a:lstStyle/>
          <a:p>
            <a:r>
              <a:rPr lang="en-AU" sz="2800" b="1" dirty="0"/>
              <a:t>2</a:t>
            </a:r>
          </a:p>
        </p:txBody>
      </p:sp>
      <p:sp>
        <p:nvSpPr>
          <p:cNvPr id="9" name="TextBox 8">
            <a:extLst>
              <a:ext uri="{FF2B5EF4-FFF2-40B4-BE49-F238E27FC236}">
                <a16:creationId xmlns:a16="http://schemas.microsoft.com/office/drawing/2014/main" id="{5D5E3C8B-8A00-7731-2CD5-4045E183AAA3}"/>
              </a:ext>
            </a:extLst>
          </p:cNvPr>
          <p:cNvSpPr txBox="1"/>
          <p:nvPr/>
        </p:nvSpPr>
        <p:spPr>
          <a:xfrm>
            <a:off x="2236171" y="2539097"/>
            <a:ext cx="367408" cy="523220"/>
          </a:xfrm>
          <a:prstGeom prst="rect">
            <a:avLst/>
          </a:prstGeom>
          <a:noFill/>
        </p:spPr>
        <p:txBody>
          <a:bodyPr wrap="none" rtlCol="0">
            <a:spAutoFit/>
          </a:bodyPr>
          <a:lstStyle/>
          <a:p>
            <a:r>
              <a:rPr lang="en-AU" sz="2800" b="1" dirty="0"/>
              <a:t>3</a:t>
            </a:r>
          </a:p>
        </p:txBody>
      </p:sp>
      <p:sp>
        <p:nvSpPr>
          <p:cNvPr id="53" name="TextBox 52">
            <a:extLst>
              <a:ext uri="{FF2B5EF4-FFF2-40B4-BE49-F238E27FC236}">
                <a16:creationId xmlns:a16="http://schemas.microsoft.com/office/drawing/2014/main" id="{AC6B438F-D3B8-19CB-7BE3-2319AEA50135}"/>
              </a:ext>
            </a:extLst>
          </p:cNvPr>
          <p:cNvSpPr txBox="1"/>
          <p:nvPr/>
        </p:nvSpPr>
        <p:spPr>
          <a:xfrm>
            <a:off x="2245779" y="3165391"/>
            <a:ext cx="367408" cy="523220"/>
          </a:xfrm>
          <a:prstGeom prst="rect">
            <a:avLst/>
          </a:prstGeom>
          <a:noFill/>
        </p:spPr>
        <p:txBody>
          <a:bodyPr wrap="none" rtlCol="0">
            <a:spAutoFit/>
          </a:bodyPr>
          <a:lstStyle/>
          <a:p>
            <a:r>
              <a:rPr lang="en-AU" sz="2800" b="1" dirty="0"/>
              <a:t>4</a:t>
            </a:r>
          </a:p>
        </p:txBody>
      </p:sp>
      <p:sp>
        <p:nvSpPr>
          <p:cNvPr id="54" name="TextBox 53">
            <a:extLst>
              <a:ext uri="{FF2B5EF4-FFF2-40B4-BE49-F238E27FC236}">
                <a16:creationId xmlns:a16="http://schemas.microsoft.com/office/drawing/2014/main" id="{4D1B674C-1AD9-17D5-FDAE-70F283F22FFA}"/>
              </a:ext>
            </a:extLst>
          </p:cNvPr>
          <p:cNvSpPr txBox="1"/>
          <p:nvPr/>
        </p:nvSpPr>
        <p:spPr>
          <a:xfrm>
            <a:off x="2255387" y="3791685"/>
            <a:ext cx="367408" cy="523220"/>
          </a:xfrm>
          <a:prstGeom prst="rect">
            <a:avLst/>
          </a:prstGeom>
          <a:noFill/>
        </p:spPr>
        <p:txBody>
          <a:bodyPr wrap="none" rtlCol="0">
            <a:spAutoFit/>
          </a:bodyPr>
          <a:lstStyle/>
          <a:p>
            <a:r>
              <a:rPr lang="en-AU" sz="2800" b="1" dirty="0"/>
              <a:t>5</a:t>
            </a:r>
          </a:p>
        </p:txBody>
      </p:sp>
      <p:sp>
        <p:nvSpPr>
          <p:cNvPr id="55" name="TextBox 54">
            <a:extLst>
              <a:ext uri="{FF2B5EF4-FFF2-40B4-BE49-F238E27FC236}">
                <a16:creationId xmlns:a16="http://schemas.microsoft.com/office/drawing/2014/main" id="{F2B93788-1FBB-F768-34AA-FDB105A8141D}"/>
              </a:ext>
            </a:extLst>
          </p:cNvPr>
          <p:cNvSpPr txBox="1"/>
          <p:nvPr/>
        </p:nvSpPr>
        <p:spPr>
          <a:xfrm>
            <a:off x="2264995" y="4417979"/>
            <a:ext cx="367408" cy="523220"/>
          </a:xfrm>
          <a:prstGeom prst="rect">
            <a:avLst/>
          </a:prstGeom>
          <a:noFill/>
        </p:spPr>
        <p:txBody>
          <a:bodyPr wrap="none" rtlCol="0">
            <a:spAutoFit/>
          </a:bodyPr>
          <a:lstStyle/>
          <a:p>
            <a:r>
              <a:rPr lang="en-AU" sz="2800" b="1" dirty="0"/>
              <a:t>6</a:t>
            </a:r>
          </a:p>
        </p:txBody>
      </p:sp>
      <p:sp>
        <p:nvSpPr>
          <p:cNvPr id="56" name="TextBox 55">
            <a:extLst>
              <a:ext uri="{FF2B5EF4-FFF2-40B4-BE49-F238E27FC236}">
                <a16:creationId xmlns:a16="http://schemas.microsoft.com/office/drawing/2014/main" id="{16C1639D-F0FF-A33D-E62F-FF119098F381}"/>
              </a:ext>
            </a:extLst>
          </p:cNvPr>
          <p:cNvSpPr txBox="1"/>
          <p:nvPr/>
        </p:nvSpPr>
        <p:spPr>
          <a:xfrm>
            <a:off x="2274603" y="5070777"/>
            <a:ext cx="367408" cy="523220"/>
          </a:xfrm>
          <a:prstGeom prst="rect">
            <a:avLst/>
          </a:prstGeom>
          <a:noFill/>
        </p:spPr>
        <p:txBody>
          <a:bodyPr wrap="none" rtlCol="0">
            <a:spAutoFit/>
          </a:bodyPr>
          <a:lstStyle/>
          <a:p>
            <a:r>
              <a:rPr lang="en-AU" sz="2800" b="1" dirty="0"/>
              <a:t>7</a:t>
            </a:r>
          </a:p>
        </p:txBody>
      </p:sp>
      <p:sp>
        <p:nvSpPr>
          <p:cNvPr id="57" name="TextBox 56">
            <a:extLst>
              <a:ext uri="{FF2B5EF4-FFF2-40B4-BE49-F238E27FC236}">
                <a16:creationId xmlns:a16="http://schemas.microsoft.com/office/drawing/2014/main" id="{7F92F37C-DC3B-3143-7D3F-E1428E902290}"/>
              </a:ext>
            </a:extLst>
          </p:cNvPr>
          <p:cNvSpPr txBox="1"/>
          <p:nvPr/>
        </p:nvSpPr>
        <p:spPr>
          <a:xfrm>
            <a:off x="2284211" y="5710323"/>
            <a:ext cx="367408" cy="523220"/>
          </a:xfrm>
          <a:prstGeom prst="rect">
            <a:avLst/>
          </a:prstGeom>
          <a:noFill/>
        </p:spPr>
        <p:txBody>
          <a:bodyPr wrap="none" rtlCol="0">
            <a:spAutoFit/>
          </a:bodyPr>
          <a:lstStyle/>
          <a:p>
            <a:r>
              <a:rPr lang="en-AU" sz="2800" b="1" dirty="0"/>
              <a:t>8</a:t>
            </a:r>
          </a:p>
        </p:txBody>
      </p:sp>
    </p:spTree>
    <p:extLst>
      <p:ext uri="{BB962C8B-B14F-4D97-AF65-F5344CB8AC3E}">
        <p14:creationId xmlns:p14="http://schemas.microsoft.com/office/powerpoint/2010/main" val="2840193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5C62B359-5EE0-96D2-C38B-FBEC84F658F9}"/>
              </a:ext>
            </a:extLst>
          </p:cNvPr>
          <p:cNvSpPr txBox="1"/>
          <p:nvPr/>
        </p:nvSpPr>
        <p:spPr>
          <a:xfrm>
            <a:off x="2219740" y="1385166"/>
            <a:ext cx="3226903" cy="646331"/>
          </a:xfrm>
          <a:prstGeom prst="rect">
            <a:avLst/>
          </a:prstGeom>
          <a:solidFill>
            <a:schemeClr val="accent1">
              <a:lumMod val="40000"/>
              <a:lumOff val="60000"/>
            </a:schemeClr>
          </a:solidFill>
        </p:spPr>
        <p:txBody>
          <a:bodyPr wrap="square" rtlCol="0">
            <a:spAutoFit/>
          </a:bodyPr>
          <a:lstStyle/>
          <a:p>
            <a:r>
              <a:rPr lang="en-AU" dirty="0"/>
              <a:t>There’s too many traceability platforms, which do I choose?</a:t>
            </a:r>
          </a:p>
        </p:txBody>
      </p:sp>
      <p:sp>
        <p:nvSpPr>
          <p:cNvPr id="26" name="TextBox 25">
            <a:extLst>
              <a:ext uri="{FF2B5EF4-FFF2-40B4-BE49-F238E27FC236}">
                <a16:creationId xmlns:a16="http://schemas.microsoft.com/office/drawing/2014/main" id="{8D1207C4-DB3A-EFF0-7285-B0029CEAA7D1}"/>
              </a:ext>
            </a:extLst>
          </p:cNvPr>
          <p:cNvSpPr txBox="1"/>
          <p:nvPr/>
        </p:nvSpPr>
        <p:spPr>
          <a:xfrm>
            <a:off x="2219739" y="2488293"/>
            <a:ext cx="3226904" cy="646331"/>
          </a:xfrm>
          <a:prstGeom prst="rect">
            <a:avLst/>
          </a:prstGeom>
          <a:solidFill>
            <a:schemeClr val="accent1">
              <a:lumMod val="40000"/>
              <a:lumOff val="60000"/>
            </a:schemeClr>
          </a:solidFill>
        </p:spPr>
        <p:txBody>
          <a:bodyPr wrap="square" rtlCol="0">
            <a:spAutoFit/>
          </a:bodyPr>
          <a:lstStyle/>
          <a:p>
            <a:r>
              <a:rPr lang="en-AU" dirty="0"/>
              <a:t>There’s a mountain of standards &amp; regulations to make sense of!</a:t>
            </a:r>
          </a:p>
        </p:txBody>
      </p:sp>
      <p:sp>
        <p:nvSpPr>
          <p:cNvPr id="30" name="TextBox 29">
            <a:extLst>
              <a:ext uri="{FF2B5EF4-FFF2-40B4-BE49-F238E27FC236}">
                <a16:creationId xmlns:a16="http://schemas.microsoft.com/office/drawing/2014/main" id="{C171A83C-05B9-8DF6-D8A3-417E6CF7722C}"/>
              </a:ext>
            </a:extLst>
          </p:cNvPr>
          <p:cNvSpPr txBox="1"/>
          <p:nvPr/>
        </p:nvSpPr>
        <p:spPr>
          <a:xfrm>
            <a:off x="2219739" y="4694548"/>
            <a:ext cx="3226904" cy="646331"/>
          </a:xfrm>
          <a:prstGeom prst="rect">
            <a:avLst/>
          </a:prstGeom>
          <a:solidFill>
            <a:schemeClr val="accent1">
              <a:lumMod val="40000"/>
              <a:lumOff val="60000"/>
            </a:schemeClr>
          </a:solidFill>
        </p:spPr>
        <p:txBody>
          <a:bodyPr wrap="square" rtlCol="0">
            <a:spAutoFit/>
          </a:bodyPr>
          <a:lstStyle/>
          <a:p>
            <a:r>
              <a:rPr lang="en-AU" dirty="0"/>
              <a:t>This all seems too complex and expensive, who’s paying?</a:t>
            </a:r>
          </a:p>
        </p:txBody>
      </p:sp>
      <p:sp>
        <p:nvSpPr>
          <p:cNvPr id="31" name="TextBox 30">
            <a:extLst>
              <a:ext uri="{FF2B5EF4-FFF2-40B4-BE49-F238E27FC236}">
                <a16:creationId xmlns:a16="http://schemas.microsoft.com/office/drawing/2014/main" id="{59A7A33C-0AB6-EA94-F05A-3523CE748EBF}"/>
              </a:ext>
            </a:extLst>
          </p:cNvPr>
          <p:cNvSpPr txBox="1"/>
          <p:nvPr/>
        </p:nvSpPr>
        <p:spPr>
          <a:xfrm>
            <a:off x="2219739" y="3591420"/>
            <a:ext cx="3226904" cy="646331"/>
          </a:xfrm>
          <a:prstGeom prst="rect">
            <a:avLst/>
          </a:prstGeom>
          <a:solidFill>
            <a:schemeClr val="accent1">
              <a:lumMod val="40000"/>
              <a:lumOff val="60000"/>
            </a:schemeClr>
          </a:solidFill>
        </p:spPr>
        <p:txBody>
          <a:bodyPr wrap="square" rtlCol="0">
            <a:spAutoFit/>
          </a:bodyPr>
          <a:lstStyle/>
          <a:p>
            <a:r>
              <a:rPr lang="en-AU" dirty="0"/>
              <a:t>I’m not comfortable sharing sensitive information</a:t>
            </a:r>
          </a:p>
        </p:txBody>
      </p:sp>
      <p:grpSp>
        <p:nvGrpSpPr>
          <p:cNvPr id="1027" name="Group 1026">
            <a:extLst>
              <a:ext uri="{FF2B5EF4-FFF2-40B4-BE49-F238E27FC236}">
                <a16:creationId xmlns:a16="http://schemas.microsoft.com/office/drawing/2014/main" id="{7990AB38-6ED4-1E9B-712F-EBB0D3301040}"/>
              </a:ext>
            </a:extLst>
          </p:cNvPr>
          <p:cNvGrpSpPr/>
          <p:nvPr/>
        </p:nvGrpSpPr>
        <p:grpSpPr>
          <a:xfrm>
            <a:off x="529197" y="1152531"/>
            <a:ext cx="11133606" cy="5070232"/>
            <a:chOff x="529197" y="1152531"/>
            <a:chExt cx="11133606" cy="5070232"/>
          </a:xfrm>
        </p:grpSpPr>
        <p:grpSp>
          <p:nvGrpSpPr>
            <p:cNvPr id="1025" name="Group 1024">
              <a:extLst>
                <a:ext uri="{FF2B5EF4-FFF2-40B4-BE49-F238E27FC236}">
                  <a16:creationId xmlns:a16="http://schemas.microsoft.com/office/drawing/2014/main" id="{A69F27BA-57AB-7AB0-D9BF-C27994518F41}"/>
                </a:ext>
              </a:extLst>
            </p:cNvPr>
            <p:cNvGrpSpPr/>
            <p:nvPr/>
          </p:nvGrpSpPr>
          <p:grpSpPr>
            <a:xfrm>
              <a:off x="10374084" y="2456299"/>
              <a:ext cx="1288719" cy="2371487"/>
              <a:chOff x="10374084" y="2456299"/>
              <a:chExt cx="1288719" cy="2371487"/>
            </a:xfrm>
          </p:grpSpPr>
          <p:grpSp>
            <p:nvGrpSpPr>
              <p:cNvPr id="38" name="Group 37">
                <a:extLst>
                  <a:ext uri="{FF2B5EF4-FFF2-40B4-BE49-F238E27FC236}">
                    <a16:creationId xmlns:a16="http://schemas.microsoft.com/office/drawing/2014/main" id="{6D27F092-5BBE-B923-B049-A62521DD9B62}"/>
                  </a:ext>
                </a:extLst>
              </p:cNvPr>
              <p:cNvGrpSpPr/>
              <p:nvPr/>
            </p:nvGrpSpPr>
            <p:grpSpPr>
              <a:xfrm>
                <a:off x="10662945" y="2910233"/>
                <a:ext cx="914401" cy="923330"/>
                <a:chOff x="10563209" y="2727434"/>
                <a:chExt cx="1008639" cy="1138914"/>
              </a:xfrm>
            </p:grpSpPr>
            <p:pic>
              <p:nvPicPr>
                <p:cNvPr id="1026" name="Picture 2" descr="Medium Blue Gear Clip Art at Clker.com - vector clip art online, royalty  free &amp; public domain">
                  <a:extLst>
                    <a:ext uri="{FF2B5EF4-FFF2-40B4-BE49-F238E27FC236}">
                      <a16:creationId xmlns:a16="http://schemas.microsoft.com/office/drawing/2014/main" id="{38A921A3-E43E-C277-6155-46D5ED5A7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747083" y="2970143"/>
                  <a:ext cx="546652" cy="546652"/>
                </a:xfrm>
                <a:prstGeom prst="rect">
                  <a:avLst/>
                </a:prstGeom>
                <a:noFill/>
                <a:extLst>
                  <a:ext uri="{909E8E84-426E-40DD-AFC4-6F175D3DCCD1}">
                    <a14:hiddenFill xmlns:a14="http://schemas.microsoft.com/office/drawing/2010/main">
                      <a:solidFill>
                        <a:srgbClr val="FFFFFF"/>
                      </a:solidFill>
                    </a14:hiddenFill>
                  </a:ext>
                </a:extLst>
              </p:spPr>
            </p:pic>
            <p:sp>
              <p:nvSpPr>
                <p:cNvPr id="8" name="Right Triangle 7">
                  <a:extLst>
                    <a:ext uri="{FF2B5EF4-FFF2-40B4-BE49-F238E27FC236}">
                      <a16:creationId xmlns:a16="http://schemas.microsoft.com/office/drawing/2014/main" id="{CB772B96-0C56-1317-2D05-2F7BD73C46FB}"/>
                    </a:ext>
                  </a:extLst>
                </p:cNvPr>
                <p:cNvSpPr/>
                <p:nvPr/>
              </p:nvSpPr>
              <p:spPr>
                <a:xfrm>
                  <a:off x="10563209" y="3319695"/>
                  <a:ext cx="914400" cy="546653"/>
                </a:xfrm>
                <a:prstGeom prst="rtTriangle">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1" name="Group 10">
                  <a:extLst>
                    <a:ext uri="{FF2B5EF4-FFF2-40B4-BE49-F238E27FC236}">
                      <a16:creationId xmlns:a16="http://schemas.microsoft.com/office/drawing/2014/main" id="{4DA94BB2-D18E-1A6D-EEEB-AD5C23AFE528}"/>
                    </a:ext>
                  </a:extLst>
                </p:cNvPr>
                <p:cNvGrpSpPr/>
                <p:nvPr/>
              </p:nvGrpSpPr>
              <p:grpSpPr>
                <a:xfrm>
                  <a:off x="10563209" y="2727434"/>
                  <a:ext cx="1008639" cy="1032070"/>
                  <a:chOff x="10693031" y="2834278"/>
                  <a:chExt cx="769752" cy="742108"/>
                </a:xfrm>
              </p:grpSpPr>
              <p:sp>
                <p:nvSpPr>
                  <p:cNvPr id="9" name="Arc 8">
                    <a:extLst>
                      <a:ext uri="{FF2B5EF4-FFF2-40B4-BE49-F238E27FC236}">
                        <a16:creationId xmlns:a16="http://schemas.microsoft.com/office/drawing/2014/main" id="{9DEF7DB1-D426-C76C-ADC4-041E59E66A70}"/>
                      </a:ext>
                    </a:extLst>
                  </p:cNvPr>
                  <p:cNvSpPr/>
                  <p:nvPr/>
                </p:nvSpPr>
                <p:spPr>
                  <a:xfrm>
                    <a:off x="10693031" y="2926208"/>
                    <a:ext cx="654756" cy="611256"/>
                  </a:xfrm>
                  <a:prstGeom prst="arc">
                    <a:avLst>
                      <a:gd name="adj1" fmla="val 12197335"/>
                      <a:gd name="adj2" fmla="val 344132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sp>
                <p:nvSpPr>
                  <p:cNvPr id="10" name="Arc 9">
                    <a:extLst>
                      <a:ext uri="{FF2B5EF4-FFF2-40B4-BE49-F238E27FC236}">
                        <a16:creationId xmlns:a16="http://schemas.microsoft.com/office/drawing/2014/main" id="{05F0FC58-C99C-AC91-21F2-39AB62A12383}"/>
                      </a:ext>
                    </a:extLst>
                  </p:cNvPr>
                  <p:cNvSpPr/>
                  <p:nvPr/>
                </p:nvSpPr>
                <p:spPr>
                  <a:xfrm>
                    <a:off x="10693031" y="2834278"/>
                    <a:ext cx="769752" cy="742108"/>
                  </a:xfrm>
                  <a:prstGeom prst="arc">
                    <a:avLst>
                      <a:gd name="adj1" fmla="val 16696146"/>
                      <a:gd name="adj2" fmla="val 21389398"/>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sp>
            <p:nvSpPr>
              <p:cNvPr id="52" name="TextBox 51">
                <a:extLst>
                  <a:ext uri="{FF2B5EF4-FFF2-40B4-BE49-F238E27FC236}">
                    <a16:creationId xmlns:a16="http://schemas.microsoft.com/office/drawing/2014/main" id="{03842053-602F-E220-B983-AD05C9CC0776}"/>
                  </a:ext>
                </a:extLst>
              </p:cNvPr>
              <p:cNvSpPr txBox="1"/>
              <p:nvPr/>
            </p:nvSpPr>
            <p:spPr>
              <a:xfrm>
                <a:off x="10374084" y="3904456"/>
                <a:ext cx="1288719" cy="923330"/>
              </a:xfrm>
              <a:prstGeom prst="rect">
                <a:avLst/>
              </a:prstGeom>
              <a:noFill/>
            </p:spPr>
            <p:txBody>
              <a:bodyPr wrap="square" rtlCol="0">
                <a:spAutoFit/>
              </a:bodyPr>
              <a:lstStyle/>
              <a:p>
                <a:pPr algn="ctr"/>
                <a:r>
                  <a:rPr lang="en-AU" b="1" i="1" dirty="0">
                    <a:solidFill>
                      <a:schemeClr val="accent1">
                        <a:lumMod val="50000"/>
                      </a:schemeClr>
                    </a:solidFill>
                  </a:rPr>
                  <a:t>Global adoption at scale</a:t>
                </a:r>
              </a:p>
            </p:txBody>
          </p:sp>
          <p:sp>
            <p:nvSpPr>
              <p:cNvPr id="54" name="TextBox 53">
                <a:extLst>
                  <a:ext uri="{FF2B5EF4-FFF2-40B4-BE49-F238E27FC236}">
                    <a16:creationId xmlns:a16="http://schemas.microsoft.com/office/drawing/2014/main" id="{5E5A74B1-52D6-750D-790B-A5A539F2297C}"/>
                  </a:ext>
                </a:extLst>
              </p:cNvPr>
              <p:cNvSpPr txBox="1"/>
              <p:nvPr/>
            </p:nvSpPr>
            <p:spPr>
              <a:xfrm>
                <a:off x="10700214" y="2456299"/>
                <a:ext cx="703255" cy="369332"/>
              </a:xfrm>
              <a:prstGeom prst="rect">
                <a:avLst/>
              </a:prstGeom>
              <a:noFill/>
            </p:spPr>
            <p:txBody>
              <a:bodyPr wrap="square" rtlCol="0">
                <a:spAutoFit/>
              </a:bodyPr>
              <a:lstStyle/>
              <a:p>
                <a:r>
                  <a:rPr lang="en-AU" b="1" i="1" dirty="0">
                    <a:solidFill>
                      <a:schemeClr val="accent1">
                        <a:lumMod val="50000"/>
                      </a:schemeClr>
                    </a:solidFill>
                  </a:rPr>
                  <a:t>To</a:t>
                </a:r>
              </a:p>
            </p:txBody>
          </p:sp>
        </p:grpSp>
        <p:grpSp>
          <p:nvGrpSpPr>
            <p:cNvPr id="63" name="Group 62">
              <a:extLst>
                <a:ext uri="{FF2B5EF4-FFF2-40B4-BE49-F238E27FC236}">
                  <a16:creationId xmlns:a16="http://schemas.microsoft.com/office/drawing/2014/main" id="{2B62A1BE-A9ED-B279-CEA8-2DF0BCEA79C5}"/>
                </a:ext>
              </a:extLst>
            </p:cNvPr>
            <p:cNvGrpSpPr/>
            <p:nvPr/>
          </p:nvGrpSpPr>
          <p:grpSpPr>
            <a:xfrm>
              <a:off x="3960638" y="1152531"/>
              <a:ext cx="4270722" cy="5070232"/>
              <a:chOff x="3960638" y="1152531"/>
              <a:chExt cx="4270722" cy="5070232"/>
            </a:xfrm>
          </p:grpSpPr>
          <p:sp>
            <p:nvSpPr>
              <p:cNvPr id="19" name="Oval 18">
                <a:extLst>
                  <a:ext uri="{FF2B5EF4-FFF2-40B4-BE49-F238E27FC236}">
                    <a16:creationId xmlns:a16="http://schemas.microsoft.com/office/drawing/2014/main" id="{932D66D3-0167-E05A-071E-A05711812DA2}"/>
                  </a:ext>
                </a:extLst>
              </p:cNvPr>
              <p:cNvSpPr/>
              <p:nvPr/>
            </p:nvSpPr>
            <p:spPr>
              <a:xfrm>
                <a:off x="5588858" y="1152531"/>
                <a:ext cx="997298" cy="4413381"/>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TextBox 15">
                <a:extLst>
                  <a:ext uri="{FF2B5EF4-FFF2-40B4-BE49-F238E27FC236}">
                    <a16:creationId xmlns:a16="http://schemas.microsoft.com/office/drawing/2014/main" id="{21C68D50-F54E-423E-69B5-DDA60DE5899B}"/>
                  </a:ext>
                </a:extLst>
              </p:cNvPr>
              <p:cNvSpPr txBox="1"/>
              <p:nvPr/>
            </p:nvSpPr>
            <p:spPr>
              <a:xfrm>
                <a:off x="3960639" y="5822653"/>
                <a:ext cx="4270721" cy="400110"/>
              </a:xfrm>
              <a:prstGeom prst="rect">
                <a:avLst/>
              </a:prstGeom>
              <a:noFill/>
            </p:spPr>
            <p:txBody>
              <a:bodyPr wrap="none" rtlCol="0">
                <a:spAutoFit/>
              </a:bodyPr>
              <a:lstStyle/>
              <a:p>
                <a:r>
                  <a:rPr lang="en-AU" sz="2000" b="1" i="1" dirty="0">
                    <a:solidFill>
                      <a:schemeClr val="accent1">
                        <a:lumMod val="50000"/>
                      </a:schemeClr>
                    </a:solidFill>
                  </a:rPr>
                  <a:t>The UN/CEFACT Transparency Protocol</a:t>
                </a:r>
              </a:p>
            </p:txBody>
          </p:sp>
          <p:sp>
            <p:nvSpPr>
              <p:cNvPr id="55" name="Right Brace 54">
                <a:extLst>
                  <a:ext uri="{FF2B5EF4-FFF2-40B4-BE49-F238E27FC236}">
                    <a16:creationId xmlns:a16="http://schemas.microsoft.com/office/drawing/2014/main" id="{2810CF1F-30DD-D403-5968-E15B02BE8566}"/>
                  </a:ext>
                </a:extLst>
              </p:cNvPr>
              <p:cNvSpPr/>
              <p:nvPr/>
            </p:nvSpPr>
            <p:spPr>
              <a:xfrm rot="16200000">
                <a:off x="5927499" y="3666635"/>
                <a:ext cx="336999" cy="4270722"/>
              </a:xfrm>
              <a:prstGeom prst="rightBrace">
                <a:avLst>
                  <a:gd name="adj1" fmla="val 32194"/>
                  <a:gd name="adj2" fmla="val 50000"/>
                </a:avLst>
              </a:prstGeom>
              <a:ln w="28575">
                <a:solidFill>
                  <a:schemeClr val="accent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a:p>
            </p:txBody>
          </p:sp>
        </p:grpSp>
        <p:grpSp>
          <p:nvGrpSpPr>
            <p:cNvPr id="1024" name="Group 1023">
              <a:extLst>
                <a:ext uri="{FF2B5EF4-FFF2-40B4-BE49-F238E27FC236}">
                  <a16:creationId xmlns:a16="http://schemas.microsoft.com/office/drawing/2014/main" id="{F5CEBE83-4ADC-A91D-686E-D36F791C85F9}"/>
                </a:ext>
              </a:extLst>
            </p:cNvPr>
            <p:cNvGrpSpPr/>
            <p:nvPr/>
          </p:nvGrpSpPr>
          <p:grpSpPr>
            <a:xfrm>
              <a:off x="529197" y="2303564"/>
              <a:ext cx="1418114" cy="2243290"/>
              <a:chOff x="529197" y="2303564"/>
              <a:chExt cx="1418114" cy="2243290"/>
            </a:xfrm>
          </p:grpSpPr>
          <p:pic>
            <p:nvPicPr>
              <p:cNvPr id="2" name="Picture 12" descr="Hard work - Free business icons">
                <a:extLst>
                  <a:ext uri="{FF2B5EF4-FFF2-40B4-BE49-F238E27FC236}">
                    <a16:creationId xmlns:a16="http://schemas.microsoft.com/office/drawing/2014/main" id="{3D2CE015-AA23-0F6B-D8D3-B485626F6D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654" y="2806118"/>
                <a:ext cx="1060229" cy="1060229"/>
              </a:xfrm>
              <a:prstGeom prst="rect">
                <a:avLst/>
              </a:prstGeom>
              <a:noFill/>
              <a:extLst>
                <a:ext uri="{909E8E84-426E-40DD-AFC4-6F175D3DCCD1}">
                  <a14:hiddenFill xmlns:a14="http://schemas.microsoft.com/office/drawing/2010/main">
                    <a:solidFill>
                      <a:srgbClr val="FFFFFF"/>
                    </a:solidFill>
                  </a14:hiddenFill>
                </a:ext>
              </a:extLst>
            </p:spPr>
          </p:pic>
          <p:sp>
            <p:nvSpPr>
              <p:cNvPr id="51" name="TextBox 50">
                <a:extLst>
                  <a:ext uri="{FF2B5EF4-FFF2-40B4-BE49-F238E27FC236}">
                    <a16:creationId xmlns:a16="http://schemas.microsoft.com/office/drawing/2014/main" id="{A3C333A2-C9A0-6A82-E96B-532D69CFE2F0}"/>
                  </a:ext>
                </a:extLst>
              </p:cNvPr>
              <p:cNvSpPr txBox="1"/>
              <p:nvPr/>
            </p:nvSpPr>
            <p:spPr>
              <a:xfrm>
                <a:off x="529197" y="3900523"/>
                <a:ext cx="1418114" cy="646331"/>
              </a:xfrm>
              <a:prstGeom prst="rect">
                <a:avLst/>
              </a:prstGeom>
              <a:noFill/>
            </p:spPr>
            <p:txBody>
              <a:bodyPr wrap="square" rtlCol="0">
                <a:spAutoFit/>
              </a:bodyPr>
              <a:lstStyle/>
              <a:p>
                <a:r>
                  <a:rPr lang="en-AU" b="1" i="1" dirty="0">
                    <a:solidFill>
                      <a:schemeClr val="accent1">
                        <a:lumMod val="50000"/>
                      </a:schemeClr>
                    </a:solidFill>
                  </a:rPr>
                  <a:t>A few hard-work pilots</a:t>
                </a:r>
              </a:p>
            </p:txBody>
          </p:sp>
          <p:sp>
            <p:nvSpPr>
              <p:cNvPr id="53" name="TextBox 52">
                <a:extLst>
                  <a:ext uri="{FF2B5EF4-FFF2-40B4-BE49-F238E27FC236}">
                    <a16:creationId xmlns:a16="http://schemas.microsoft.com/office/drawing/2014/main" id="{0076D117-FE2B-AD68-E36A-196F99E4B0E5}"/>
                  </a:ext>
                </a:extLst>
              </p:cNvPr>
              <p:cNvSpPr txBox="1"/>
              <p:nvPr/>
            </p:nvSpPr>
            <p:spPr>
              <a:xfrm>
                <a:off x="892429" y="2303564"/>
                <a:ext cx="703255" cy="369332"/>
              </a:xfrm>
              <a:prstGeom prst="rect">
                <a:avLst/>
              </a:prstGeom>
              <a:noFill/>
            </p:spPr>
            <p:txBody>
              <a:bodyPr wrap="square" rtlCol="0">
                <a:spAutoFit/>
              </a:bodyPr>
              <a:lstStyle/>
              <a:p>
                <a:r>
                  <a:rPr lang="en-AU" b="1" i="1" dirty="0">
                    <a:solidFill>
                      <a:schemeClr val="accent1">
                        <a:lumMod val="50000"/>
                      </a:schemeClr>
                    </a:solidFill>
                  </a:rPr>
                  <a:t>From</a:t>
                </a:r>
              </a:p>
            </p:txBody>
          </p:sp>
        </p:grpSp>
      </p:grpSp>
      <p:grpSp>
        <p:nvGrpSpPr>
          <p:cNvPr id="58" name="Group 57">
            <a:extLst>
              <a:ext uri="{FF2B5EF4-FFF2-40B4-BE49-F238E27FC236}">
                <a16:creationId xmlns:a16="http://schemas.microsoft.com/office/drawing/2014/main" id="{434CAE37-9FA5-A776-848B-FFC21E831E8A}"/>
              </a:ext>
            </a:extLst>
          </p:cNvPr>
          <p:cNvGrpSpPr/>
          <p:nvPr/>
        </p:nvGrpSpPr>
        <p:grpSpPr>
          <a:xfrm>
            <a:off x="5830783" y="1385166"/>
            <a:ext cx="4270723" cy="646331"/>
            <a:chOff x="5830783" y="1385166"/>
            <a:chExt cx="4141477" cy="646331"/>
          </a:xfrm>
        </p:grpSpPr>
        <p:sp>
          <p:nvSpPr>
            <p:cNvPr id="3" name="TextBox 2">
              <a:extLst>
                <a:ext uri="{FF2B5EF4-FFF2-40B4-BE49-F238E27FC236}">
                  <a16:creationId xmlns:a16="http://schemas.microsoft.com/office/drawing/2014/main" id="{9C79F75D-EADF-35DD-ECE4-AACF54E3F69C}"/>
                </a:ext>
              </a:extLst>
            </p:cNvPr>
            <p:cNvSpPr txBox="1"/>
            <p:nvPr/>
          </p:nvSpPr>
          <p:spPr>
            <a:xfrm>
              <a:off x="6656151" y="1385166"/>
              <a:ext cx="3316109" cy="646331"/>
            </a:xfrm>
            <a:prstGeom prst="rect">
              <a:avLst/>
            </a:prstGeom>
            <a:solidFill>
              <a:schemeClr val="accent6">
                <a:lumMod val="60000"/>
                <a:lumOff val="40000"/>
              </a:schemeClr>
            </a:solidFill>
          </p:spPr>
          <p:txBody>
            <a:bodyPr wrap="square" rtlCol="0">
              <a:spAutoFit/>
            </a:bodyPr>
            <a:lstStyle/>
            <a:p>
              <a:r>
                <a:rPr lang="en-AU" dirty="0"/>
                <a:t>Pick any one that conforms to the UN transparency protocol.</a:t>
              </a:r>
            </a:p>
          </p:txBody>
        </p:sp>
        <p:sp>
          <p:nvSpPr>
            <p:cNvPr id="12" name="Right Arrow 11">
              <a:extLst>
                <a:ext uri="{FF2B5EF4-FFF2-40B4-BE49-F238E27FC236}">
                  <a16:creationId xmlns:a16="http://schemas.microsoft.com/office/drawing/2014/main" id="{786A98BE-A700-1673-0479-AC34072682EE}"/>
                </a:ext>
              </a:extLst>
            </p:cNvPr>
            <p:cNvSpPr/>
            <p:nvPr/>
          </p:nvSpPr>
          <p:spPr>
            <a:xfrm>
              <a:off x="5830783" y="1489528"/>
              <a:ext cx="49033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59" name="Group 58">
            <a:extLst>
              <a:ext uri="{FF2B5EF4-FFF2-40B4-BE49-F238E27FC236}">
                <a16:creationId xmlns:a16="http://schemas.microsoft.com/office/drawing/2014/main" id="{36B90774-2263-F2EC-9D1C-70791CE1CFFA}"/>
              </a:ext>
            </a:extLst>
          </p:cNvPr>
          <p:cNvGrpSpPr/>
          <p:nvPr/>
        </p:nvGrpSpPr>
        <p:grpSpPr>
          <a:xfrm>
            <a:off x="5838234" y="2488293"/>
            <a:ext cx="4263272" cy="646331"/>
            <a:chOff x="5838234" y="2488293"/>
            <a:chExt cx="4249862" cy="646331"/>
          </a:xfrm>
        </p:grpSpPr>
        <p:sp>
          <p:nvSpPr>
            <p:cNvPr id="4" name="TextBox 3">
              <a:extLst>
                <a:ext uri="{FF2B5EF4-FFF2-40B4-BE49-F238E27FC236}">
                  <a16:creationId xmlns:a16="http://schemas.microsoft.com/office/drawing/2014/main" id="{A1A9BEED-7C4B-E0CF-2140-F2ED27D3C106}"/>
                </a:ext>
              </a:extLst>
            </p:cNvPr>
            <p:cNvSpPr txBox="1"/>
            <p:nvPr/>
          </p:nvSpPr>
          <p:spPr>
            <a:xfrm>
              <a:off x="6656149" y="2488293"/>
              <a:ext cx="3431947" cy="646331"/>
            </a:xfrm>
            <a:prstGeom prst="rect">
              <a:avLst/>
            </a:prstGeom>
            <a:solidFill>
              <a:schemeClr val="accent6">
                <a:lumMod val="60000"/>
                <a:lumOff val="40000"/>
              </a:schemeClr>
            </a:solidFill>
          </p:spPr>
          <p:txBody>
            <a:bodyPr wrap="square" rtlCol="0">
              <a:spAutoFit/>
            </a:bodyPr>
            <a:lstStyle/>
            <a:p>
              <a:r>
                <a:rPr lang="en-AU" dirty="0"/>
                <a:t>A simple vocabulary allows easy classification and aggregation.</a:t>
              </a:r>
            </a:p>
          </p:txBody>
        </p:sp>
        <p:sp>
          <p:nvSpPr>
            <p:cNvPr id="13" name="Right Arrow 12">
              <a:extLst>
                <a:ext uri="{FF2B5EF4-FFF2-40B4-BE49-F238E27FC236}">
                  <a16:creationId xmlns:a16="http://schemas.microsoft.com/office/drawing/2014/main" id="{1D661660-0508-F551-BCFE-2BAF0D11AD0A}"/>
                </a:ext>
              </a:extLst>
            </p:cNvPr>
            <p:cNvSpPr/>
            <p:nvPr/>
          </p:nvSpPr>
          <p:spPr>
            <a:xfrm>
              <a:off x="5838234" y="2563802"/>
              <a:ext cx="49033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0" name="Group 59">
            <a:extLst>
              <a:ext uri="{FF2B5EF4-FFF2-40B4-BE49-F238E27FC236}">
                <a16:creationId xmlns:a16="http://schemas.microsoft.com/office/drawing/2014/main" id="{F20373B0-8607-5FF3-1EE7-3C4A0072D8C7}"/>
              </a:ext>
            </a:extLst>
          </p:cNvPr>
          <p:cNvGrpSpPr/>
          <p:nvPr/>
        </p:nvGrpSpPr>
        <p:grpSpPr>
          <a:xfrm>
            <a:off x="5845685" y="3591420"/>
            <a:ext cx="4270723" cy="646331"/>
            <a:chOff x="5845685" y="3591420"/>
            <a:chExt cx="4126575" cy="646331"/>
          </a:xfrm>
        </p:grpSpPr>
        <p:sp>
          <p:nvSpPr>
            <p:cNvPr id="7" name="TextBox 6">
              <a:extLst>
                <a:ext uri="{FF2B5EF4-FFF2-40B4-BE49-F238E27FC236}">
                  <a16:creationId xmlns:a16="http://schemas.microsoft.com/office/drawing/2014/main" id="{317E8781-6CF8-3AF6-510D-04595741A3D7}"/>
                </a:ext>
              </a:extLst>
            </p:cNvPr>
            <p:cNvSpPr txBox="1"/>
            <p:nvPr/>
          </p:nvSpPr>
          <p:spPr>
            <a:xfrm>
              <a:off x="6656150" y="3591420"/>
              <a:ext cx="3316110" cy="646331"/>
            </a:xfrm>
            <a:prstGeom prst="rect">
              <a:avLst/>
            </a:prstGeom>
            <a:solidFill>
              <a:schemeClr val="accent6">
                <a:lumMod val="60000"/>
                <a:lumOff val="40000"/>
              </a:schemeClr>
            </a:solidFill>
          </p:spPr>
          <p:txBody>
            <a:bodyPr wrap="square" rtlCol="0">
              <a:spAutoFit/>
            </a:bodyPr>
            <a:lstStyle/>
            <a:p>
              <a:r>
                <a:rPr lang="en-AU" dirty="0"/>
                <a:t>You are empowered share only what delivers material value.</a:t>
              </a:r>
            </a:p>
          </p:txBody>
        </p:sp>
        <p:sp>
          <p:nvSpPr>
            <p:cNvPr id="14" name="Right Arrow 13">
              <a:extLst>
                <a:ext uri="{FF2B5EF4-FFF2-40B4-BE49-F238E27FC236}">
                  <a16:creationId xmlns:a16="http://schemas.microsoft.com/office/drawing/2014/main" id="{F64EB5AA-2BFC-B045-AC96-2C4B5A15290F}"/>
                </a:ext>
              </a:extLst>
            </p:cNvPr>
            <p:cNvSpPr/>
            <p:nvPr/>
          </p:nvSpPr>
          <p:spPr>
            <a:xfrm>
              <a:off x="5845685" y="3638076"/>
              <a:ext cx="49033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61" name="Group 60">
            <a:extLst>
              <a:ext uri="{FF2B5EF4-FFF2-40B4-BE49-F238E27FC236}">
                <a16:creationId xmlns:a16="http://schemas.microsoft.com/office/drawing/2014/main" id="{194AA461-41AA-1967-9A07-29F9E3B7F923}"/>
              </a:ext>
            </a:extLst>
          </p:cNvPr>
          <p:cNvGrpSpPr/>
          <p:nvPr/>
        </p:nvGrpSpPr>
        <p:grpSpPr>
          <a:xfrm>
            <a:off x="5853136" y="4694548"/>
            <a:ext cx="4270720" cy="646331"/>
            <a:chOff x="5853136" y="4694548"/>
            <a:chExt cx="4119124" cy="646331"/>
          </a:xfrm>
        </p:grpSpPr>
        <p:sp>
          <p:nvSpPr>
            <p:cNvPr id="5" name="TextBox 4">
              <a:extLst>
                <a:ext uri="{FF2B5EF4-FFF2-40B4-BE49-F238E27FC236}">
                  <a16:creationId xmlns:a16="http://schemas.microsoft.com/office/drawing/2014/main" id="{DE717757-6D09-9933-CB8E-00BB76B3C306}"/>
                </a:ext>
              </a:extLst>
            </p:cNvPr>
            <p:cNvSpPr txBox="1"/>
            <p:nvPr/>
          </p:nvSpPr>
          <p:spPr>
            <a:xfrm>
              <a:off x="6656149" y="4694548"/>
              <a:ext cx="3316111" cy="646331"/>
            </a:xfrm>
            <a:prstGeom prst="rect">
              <a:avLst/>
            </a:prstGeom>
            <a:solidFill>
              <a:schemeClr val="accent6">
                <a:lumMod val="60000"/>
                <a:lumOff val="40000"/>
              </a:schemeClr>
            </a:solidFill>
          </p:spPr>
          <p:txBody>
            <a:bodyPr wrap="square" rtlCol="0">
              <a:spAutoFit/>
            </a:bodyPr>
            <a:lstStyle/>
            <a:p>
              <a:r>
                <a:rPr lang="en-AU" dirty="0"/>
                <a:t>The UN protocol is simple and cheap to implement</a:t>
              </a:r>
            </a:p>
          </p:txBody>
        </p:sp>
        <p:sp>
          <p:nvSpPr>
            <p:cNvPr id="15" name="Right Arrow 14">
              <a:extLst>
                <a:ext uri="{FF2B5EF4-FFF2-40B4-BE49-F238E27FC236}">
                  <a16:creationId xmlns:a16="http://schemas.microsoft.com/office/drawing/2014/main" id="{BCE72F68-8EC8-FD4A-5430-26F4E5C5D128}"/>
                </a:ext>
              </a:extLst>
            </p:cNvPr>
            <p:cNvSpPr/>
            <p:nvPr/>
          </p:nvSpPr>
          <p:spPr>
            <a:xfrm>
              <a:off x="5853136" y="4712350"/>
              <a:ext cx="490330" cy="48463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extLst>
      <p:ext uri="{BB962C8B-B14F-4D97-AF65-F5344CB8AC3E}">
        <p14:creationId xmlns:p14="http://schemas.microsoft.com/office/powerpoint/2010/main" val="2051111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0" grpId="0" animBg="1"/>
      <p:bldP spid="3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B07AC-286C-0595-9E93-86F1F557F2E0}"/>
            </a:ext>
          </a:extLst>
        </p:cNvPr>
        <p:cNvGrpSpPr/>
        <p:nvPr/>
      </p:nvGrpSpPr>
      <p:grpSpPr>
        <a:xfrm>
          <a:off x="0" y="0"/>
          <a:ext cx="0" cy="0"/>
          <a:chOff x="0" y="0"/>
          <a:chExt cx="0" cy="0"/>
        </a:xfrm>
      </p:grpSpPr>
      <p:grpSp>
        <p:nvGrpSpPr>
          <p:cNvPr id="12" name="Group 11">
            <a:extLst>
              <a:ext uri="{FF2B5EF4-FFF2-40B4-BE49-F238E27FC236}">
                <a16:creationId xmlns:a16="http://schemas.microsoft.com/office/drawing/2014/main" id="{AEE208AF-B757-7C03-5019-5069321D4168}"/>
              </a:ext>
            </a:extLst>
          </p:cNvPr>
          <p:cNvGrpSpPr/>
          <p:nvPr/>
        </p:nvGrpSpPr>
        <p:grpSpPr>
          <a:xfrm>
            <a:off x="813929" y="1099737"/>
            <a:ext cx="9239432" cy="4937563"/>
            <a:chOff x="714177" y="1107583"/>
            <a:chExt cx="8654473" cy="5708409"/>
          </a:xfrm>
        </p:grpSpPr>
        <p:pic>
          <p:nvPicPr>
            <p:cNvPr id="13" name="Picture 2" descr="World Map Icon - Free PNG &amp; SVG 418362 - Noun Project">
              <a:extLst>
                <a:ext uri="{FF2B5EF4-FFF2-40B4-BE49-F238E27FC236}">
                  <a16:creationId xmlns:a16="http://schemas.microsoft.com/office/drawing/2014/main" id="{5502C3EF-1A2A-2B98-FA85-1C3B37801416}"/>
                </a:ext>
              </a:extLst>
            </p:cNvPr>
            <p:cNvPicPr>
              <a:picLocks noChangeAspect="1" noChangeArrowheads="1"/>
            </p:cNvPicPr>
            <p:nvPr/>
          </p:nvPicPr>
          <p:blipFill rotWithShape="1">
            <a:blip r:embed="rId3" cstate="print">
              <a:lum bright="70000" contrast="-70000"/>
              <a:extLst>
                <a:ext uri="{28A0092B-C50C-407E-A947-70E740481C1C}">
                  <a14:useLocalDpi xmlns:a14="http://schemas.microsoft.com/office/drawing/2010/main"/>
                </a:ext>
              </a:extLst>
            </a:blip>
            <a:srcRect t="16722" b="17319"/>
            <a:stretch/>
          </p:blipFill>
          <p:spPr bwMode="auto">
            <a:xfrm>
              <a:off x="714177" y="1107583"/>
              <a:ext cx="8654473" cy="5708409"/>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1C125C90-E5FF-0221-739A-A2E182910DBA}"/>
                </a:ext>
              </a:extLst>
            </p:cNvPr>
            <p:cNvGrpSpPr/>
            <p:nvPr/>
          </p:nvGrpSpPr>
          <p:grpSpPr>
            <a:xfrm>
              <a:off x="1110860" y="2328131"/>
              <a:ext cx="7629003" cy="3500875"/>
              <a:chOff x="2110741" y="2202872"/>
              <a:chExt cx="7629003" cy="3500875"/>
            </a:xfrm>
          </p:grpSpPr>
          <p:sp>
            <p:nvSpPr>
              <p:cNvPr id="27" name="Oval 26">
                <a:extLst>
                  <a:ext uri="{FF2B5EF4-FFF2-40B4-BE49-F238E27FC236}">
                    <a16:creationId xmlns:a16="http://schemas.microsoft.com/office/drawing/2014/main" id="{8D316A61-830B-5DC5-F726-98FB12845C67}"/>
                  </a:ext>
                </a:extLst>
              </p:cNvPr>
              <p:cNvSpPr/>
              <p:nvPr/>
            </p:nvSpPr>
            <p:spPr>
              <a:xfrm>
                <a:off x="2202873" y="2313709"/>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Oval 36">
                <a:extLst>
                  <a:ext uri="{FF2B5EF4-FFF2-40B4-BE49-F238E27FC236}">
                    <a16:creationId xmlns:a16="http://schemas.microsoft.com/office/drawing/2014/main" id="{ADC925C3-2821-6CE9-35D8-9103A1860BD6}"/>
                  </a:ext>
                </a:extLst>
              </p:cNvPr>
              <p:cNvSpPr/>
              <p:nvPr/>
            </p:nvSpPr>
            <p:spPr>
              <a:xfrm>
                <a:off x="2994605" y="282632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7" name="Oval 46">
                <a:extLst>
                  <a:ext uri="{FF2B5EF4-FFF2-40B4-BE49-F238E27FC236}">
                    <a16:creationId xmlns:a16="http://schemas.microsoft.com/office/drawing/2014/main" id="{58892D26-6421-4B3C-E8E3-31C60F1DA9D6}"/>
                  </a:ext>
                </a:extLst>
              </p:cNvPr>
              <p:cNvSpPr/>
              <p:nvPr/>
            </p:nvSpPr>
            <p:spPr>
              <a:xfrm>
                <a:off x="3227763" y="404552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a:extLst>
                  <a:ext uri="{FF2B5EF4-FFF2-40B4-BE49-F238E27FC236}">
                    <a16:creationId xmlns:a16="http://schemas.microsoft.com/office/drawing/2014/main" id="{E3DE3B04-911D-646E-12D6-4E6ED90E3A8D}"/>
                  </a:ext>
                </a:extLst>
              </p:cNvPr>
              <p:cNvSpPr/>
              <p:nvPr/>
            </p:nvSpPr>
            <p:spPr>
              <a:xfrm>
                <a:off x="3853025" y="4987637"/>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Oval 49">
                <a:extLst>
                  <a:ext uri="{FF2B5EF4-FFF2-40B4-BE49-F238E27FC236}">
                    <a16:creationId xmlns:a16="http://schemas.microsoft.com/office/drawing/2014/main" id="{F915B121-CB0E-3FFE-411C-94D98ABD9E35}"/>
                  </a:ext>
                </a:extLst>
              </p:cNvPr>
              <p:cNvSpPr/>
              <p:nvPr/>
            </p:nvSpPr>
            <p:spPr>
              <a:xfrm>
                <a:off x="5125144" y="242454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1" name="Oval 60">
                <a:extLst>
                  <a:ext uri="{FF2B5EF4-FFF2-40B4-BE49-F238E27FC236}">
                    <a16:creationId xmlns:a16="http://schemas.microsoft.com/office/drawing/2014/main" id="{9C1B8DDD-6E19-C106-2196-EA0DBEB7AB13}"/>
                  </a:ext>
                </a:extLst>
              </p:cNvPr>
              <p:cNvSpPr/>
              <p:nvPr/>
            </p:nvSpPr>
            <p:spPr>
              <a:xfrm>
                <a:off x="8573886" y="3207326"/>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2" name="Oval 61">
                <a:extLst>
                  <a:ext uri="{FF2B5EF4-FFF2-40B4-BE49-F238E27FC236}">
                    <a16:creationId xmlns:a16="http://schemas.microsoft.com/office/drawing/2014/main" id="{8AC9D671-27C1-E1DE-AFB5-4554F6D67950}"/>
                  </a:ext>
                </a:extLst>
              </p:cNvPr>
              <p:cNvSpPr/>
              <p:nvPr/>
            </p:nvSpPr>
            <p:spPr>
              <a:xfrm>
                <a:off x="9303327" y="2937164"/>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96" name="Oval 4095">
                <a:extLst>
                  <a:ext uri="{FF2B5EF4-FFF2-40B4-BE49-F238E27FC236}">
                    <a16:creationId xmlns:a16="http://schemas.microsoft.com/office/drawing/2014/main" id="{75779978-5EFB-A03E-5E71-E0FB28D2DB1B}"/>
                  </a:ext>
                </a:extLst>
              </p:cNvPr>
              <p:cNvSpPr/>
              <p:nvPr/>
            </p:nvSpPr>
            <p:spPr>
              <a:xfrm>
                <a:off x="8784016" y="446592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97" name="Oval 4096">
                <a:extLst>
                  <a:ext uri="{FF2B5EF4-FFF2-40B4-BE49-F238E27FC236}">
                    <a16:creationId xmlns:a16="http://schemas.microsoft.com/office/drawing/2014/main" id="{C4DF3B35-7C4E-2A9A-B0D4-5B2E76C51C64}"/>
                  </a:ext>
                </a:extLst>
              </p:cNvPr>
              <p:cNvSpPr/>
              <p:nvPr/>
            </p:nvSpPr>
            <p:spPr>
              <a:xfrm>
                <a:off x="9448799" y="5482074"/>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99" name="Oval 4098">
                <a:extLst>
                  <a:ext uri="{FF2B5EF4-FFF2-40B4-BE49-F238E27FC236}">
                    <a16:creationId xmlns:a16="http://schemas.microsoft.com/office/drawing/2014/main" id="{4B414244-B8E4-6644-EFE1-7D0750EACD3F}"/>
                  </a:ext>
                </a:extLst>
              </p:cNvPr>
              <p:cNvSpPr/>
              <p:nvPr/>
            </p:nvSpPr>
            <p:spPr>
              <a:xfrm>
                <a:off x="5938980" y="5320147"/>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0" name="Oval 4099">
                <a:extLst>
                  <a:ext uri="{FF2B5EF4-FFF2-40B4-BE49-F238E27FC236}">
                    <a16:creationId xmlns:a16="http://schemas.microsoft.com/office/drawing/2014/main" id="{A60835AB-6E41-E9A0-F5C9-C32EA9FFF0B7}"/>
                  </a:ext>
                </a:extLst>
              </p:cNvPr>
              <p:cNvSpPr/>
              <p:nvPr/>
            </p:nvSpPr>
            <p:spPr>
              <a:xfrm>
                <a:off x="2256213" y="3318163"/>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1" name="Oval 4100">
                <a:extLst>
                  <a:ext uri="{FF2B5EF4-FFF2-40B4-BE49-F238E27FC236}">
                    <a16:creationId xmlns:a16="http://schemas.microsoft.com/office/drawing/2014/main" id="{D94E17C2-8D54-C897-4448-975113CBC484}"/>
                  </a:ext>
                </a:extLst>
              </p:cNvPr>
              <p:cNvSpPr/>
              <p:nvPr/>
            </p:nvSpPr>
            <p:spPr>
              <a:xfrm>
                <a:off x="5987870" y="3361996"/>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2" name="Oval 4101">
                <a:extLst>
                  <a:ext uri="{FF2B5EF4-FFF2-40B4-BE49-F238E27FC236}">
                    <a16:creationId xmlns:a16="http://schemas.microsoft.com/office/drawing/2014/main" id="{7C78DDEE-3CF3-0890-6EE3-F9B401504A2C}"/>
                  </a:ext>
                </a:extLst>
              </p:cNvPr>
              <p:cNvSpPr/>
              <p:nvPr/>
            </p:nvSpPr>
            <p:spPr>
              <a:xfrm>
                <a:off x="7641414" y="3614856"/>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3" name="Oval 4102">
                <a:extLst>
                  <a:ext uri="{FF2B5EF4-FFF2-40B4-BE49-F238E27FC236}">
                    <a16:creationId xmlns:a16="http://schemas.microsoft.com/office/drawing/2014/main" id="{83829661-4AD0-79CC-7BE8-0653C3378B28}"/>
                  </a:ext>
                </a:extLst>
              </p:cNvPr>
              <p:cNvSpPr/>
              <p:nvPr/>
            </p:nvSpPr>
            <p:spPr>
              <a:xfrm>
                <a:off x="8347599" y="3763943"/>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4" name="Oval 4103">
                <a:extLst>
                  <a:ext uri="{FF2B5EF4-FFF2-40B4-BE49-F238E27FC236}">
                    <a16:creationId xmlns:a16="http://schemas.microsoft.com/office/drawing/2014/main" id="{BB631F18-8421-22C5-830F-B97E3059FD0C}"/>
                  </a:ext>
                </a:extLst>
              </p:cNvPr>
              <p:cNvSpPr/>
              <p:nvPr/>
            </p:nvSpPr>
            <p:spPr>
              <a:xfrm>
                <a:off x="6736371" y="2202872"/>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6" name="Oval 4105">
                <a:extLst>
                  <a:ext uri="{FF2B5EF4-FFF2-40B4-BE49-F238E27FC236}">
                    <a16:creationId xmlns:a16="http://schemas.microsoft.com/office/drawing/2014/main" id="{B6C5C985-7E58-A54E-8A35-50414AE4C1BD}"/>
                  </a:ext>
                </a:extLst>
              </p:cNvPr>
              <p:cNvSpPr/>
              <p:nvPr/>
            </p:nvSpPr>
            <p:spPr>
              <a:xfrm>
                <a:off x="5975339" y="2535381"/>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08" name="Oval 4107">
                <a:extLst>
                  <a:ext uri="{FF2B5EF4-FFF2-40B4-BE49-F238E27FC236}">
                    <a16:creationId xmlns:a16="http://schemas.microsoft.com/office/drawing/2014/main" id="{BEC69734-E344-F723-47F4-EA172686FFB0}"/>
                  </a:ext>
                </a:extLst>
              </p:cNvPr>
              <p:cNvSpPr/>
              <p:nvPr/>
            </p:nvSpPr>
            <p:spPr>
              <a:xfrm>
                <a:off x="5416089" y="2757054"/>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12" name="Oval 4111">
                <a:extLst>
                  <a:ext uri="{FF2B5EF4-FFF2-40B4-BE49-F238E27FC236}">
                    <a16:creationId xmlns:a16="http://schemas.microsoft.com/office/drawing/2014/main" id="{C2635660-58FC-AD82-B365-FA0E1A3DF3D4}"/>
                  </a:ext>
                </a:extLst>
              </p:cNvPr>
              <p:cNvSpPr/>
              <p:nvPr/>
            </p:nvSpPr>
            <p:spPr>
              <a:xfrm>
                <a:off x="6590898" y="2937163"/>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19" name="Oval 4118">
                <a:extLst>
                  <a:ext uri="{FF2B5EF4-FFF2-40B4-BE49-F238E27FC236}">
                    <a16:creationId xmlns:a16="http://schemas.microsoft.com/office/drawing/2014/main" id="{A622B64D-9C77-952C-E7F9-EBBA6D80B371}"/>
                  </a:ext>
                </a:extLst>
              </p:cNvPr>
              <p:cNvSpPr/>
              <p:nvPr/>
            </p:nvSpPr>
            <p:spPr>
              <a:xfrm>
                <a:off x="8783350" y="2881079"/>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0" name="Oval 4119">
                <a:extLst>
                  <a:ext uri="{FF2B5EF4-FFF2-40B4-BE49-F238E27FC236}">
                    <a16:creationId xmlns:a16="http://schemas.microsoft.com/office/drawing/2014/main" id="{CE43B057-7BF6-2091-206F-C2B2458A02D0}"/>
                  </a:ext>
                </a:extLst>
              </p:cNvPr>
              <p:cNvSpPr/>
              <p:nvPr/>
            </p:nvSpPr>
            <p:spPr>
              <a:xfrm>
                <a:off x="8821748" y="518520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3" name="Oval 4122">
                <a:extLst>
                  <a:ext uri="{FF2B5EF4-FFF2-40B4-BE49-F238E27FC236}">
                    <a16:creationId xmlns:a16="http://schemas.microsoft.com/office/drawing/2014/main" id="{9478048D-E9DA-B987-3750-D9E2BCF3466D}"/>
                  </a:ext>
                </a:extLst>
              </p:cNvPr>
              <p:cNvSpPr/>
              <p:nvPr/>
            </p:nvSpPr>
            <p:spPr>
              <a:xfrm>
                <a:off x="7312091" y="2937162"/>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4" name="Oval 4123">
                <a:extLst>
                  <a:ext uri="{FF2B5EF4-FFF2-40B4-BE49-F238E27FC236}">
                    <a16:creationId xmlns:a16="http://schemas.microsoft.com/office/drawing/2014/main" id="{B10D6515-5736-6D9F-A608-23900AA24B27}"/>
                  </a:ext>
                </a:extLst>
              </p:cNvPr>
              <p:cNvSpPr/>
              <p:nvPr/>
            </p:nvSpPr>
            <p:spPr>
              <a:xfrm>
                <a:off x="2110741" y="278486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5" name="Oval 4124">
                <a:extLst>
                  <a:ext uri="{FF2B5EF4-FFF2-40B4-BE49-F238E27FC236}">
                    <a16:creationId xmlns:a16="http://schemas.microsoft.com/office/drawing/2014/main" id="{ED2531D6-AD52-B346-61C2-9A088E0E638E}"/>
                  </a:ext>
                </a:extLst>
              </p:cNvPr>
              <p:cNvSpPr/>
              <p:nvPr/>
            </p:nvSpPr>
            <p:spPr>
              <a:xfrm>
                <a:off x="3461654" y="2421645"/>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6" name="Oval 4125">
                <a:extLst>
                  <a:ext uri="{FF2B5EF4-FFF2-40B4-BE49-F238E27FC236}">
                    <a16:creationId xmlns:a16="http://schemas.microsoft.com/office/drawing/2014/main" id="{6EAE591A-AD85-CA72-2AC7-A60684458DD1}"/>
                  </a:ext>
                </a:extLst>
              </p:cNvPr>
              <p:cNvSpPr/>
              <p:nvPr/>
            </p:nvSpPr>
            <p:spPr>
              <a:xfrm>
                <a:off x="3312787" y="5209310"/>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7" name="Oval 4126">
                <a:extLst>
                  <a:ext uri="{FF2B5EF4-FFF2-40B4-BE49-F238E27FC236}">
                    <a16:creationId xmlns:a16="http://schemas.microsoft.com/office/drawing/2014/main" id="{AD689E10-F93D-F465-CAF9-79D21F0109C3}"/>
                  </a:ext>
                </a:extLst>
              </p:cNvPr>
              <p:cNvSpPr/>
              <p:nvPr/>
            </p:nvSpPr>
            <p:spPr>
              <a:xfrm>
                <a:off x="5419359" y="3936270"/>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8" name="Oval 4127">
                <a:extLst>
                  <a:ext uri="{FF2B5EF4-FFF2-40B4-BE49-F238E27FC236}">
                    <a16:creationId xmlns:a16="http://schemas.microsoft.com/office/drawing/2014/main" id="{E094253D-AFAC-67B5-871B-00F578168ECE}"/>
                  </a:ext>
                </a:extLst>
              </p:cNvPr>
              <p:cNvSpPr/>
              <p:nvPr/>
            </p:nvSpPr>
            <p:spPr>
              <a:xfrm>
                <a:off x="5938979" y="446592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29" name="Oval 4128">
                <a:extLst>
                  <a:ext uri="{FF2B5EF4-FFF2-40B4-BE49-F238E27FC236}">
                    <a16:creationId xmlns:a16="http://schemas.microsoft.com/office/drawing/2014/main" id="{931DCE93-E218-33D0-655C-811D6233AEB1}"/>
                  </a:ext>
                </a:extLst>
              </p:cNvPr>
              <p:cNvSpPr/>
              <p:nvPr/>
            </p:nvSpPr>
            <p:spPr>
              <a:xfrm>
                <a:off x="7300271" y="3495058"/>
                <a:ext cx="290945" cy="22167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grpSp>
          <p:nvGrpSpPr>
            <p:cNvPr id="15" name="Group 14">
              <a:extLst>
                <a:ext uri="{FF2B5EF4-FFF2-40B4-BE49-F238E27FC236}">
                  <a16:creationId xmlns:a16="http://schemas.microsoft.com/office/drawing/2014/main" id="{0F170E15-59F7-CA2D-B3FA-B73EB2FC239F}"/>
                </a:ext>
              </a:extLst>
            </p:cNvPr>
            <p:cNvGrpSpPr/>
            <p:nvPr/>
          </p:nvGrpSpPr>
          <p:grpSpPr>
            <a:xfrm>
              <a:off x="2441017" y="2891107"/>
              <a:ext cx="5551198" cy="2414207"/>
              <a:chOff x="3027539" y="2715743"/>
              <a:chExt cx="5551198" cy="2414207"/>
            </a:xfrm>
          </p:grpSpPr>
          <p:sp>
            <p:nvSpPr>
              <p:cNvPr id="16" name="Freeform 15">
                <a:extLst>
                  <a:ext uri="{FF2B5EF4-FFF2-40B4-BE49-F238E27FC236}">
                    <a16:creationId xmlns:a16="http://schemas.microsoft.com/office/drawing/2014/main" id="{8975E077-9730-2E03-9998-1931187A1288}"/>
                  </a:ext>
                </a:extLst>
              </p:cNvPr>
              <p:cNvSpPr/>
              <p:nvPr/>
            </p:nvSpPr>
            <p:spPr>
              <a:xfrm rot="4558483">
                <a:off x="5727855" y="2405927"/>
                <a:ext cx="364273" cy="4468343"/>
              </a:xfrm>
              <a:custGeom>
                <a:avLst/>
                <a:gdLst>
                  <a:gd name="connsiteX0" fmla="*/ 87682 w 364273"/>
                  <a:gd name="connsiteY0" fmla="*/ 2317315 h 2317315"/>
                  <a:gd name="connsiteX1" fmla="*/ 363255 w 364273"/>
                  <a:gd name="connsiteY1" fmla="*/ 1139868 h 2317315"/>
                  <a:gd name="connsiteX2" fmla="*/ 0 w 364273"/>
                  <a:gd name="connsiteY2" fmla="*/ 0 h 2317315"/>
                </a:gdLst>
                <a:ahLst/>
                <a:cxnLst>
                  <a:cxn ang="0">
                    <a:pos x="connsiteX0" y="connsiteY0"/>
                  </a:cxn>
                  <a:cxn ang="0">
                    <a:pos x="connsiteX1" y="connsiteY1"/>
                  </a:cxn>
                  <a:cxn ang="0">
                    <a:pos x="connsiteX2" y="connsiteY2"/>
                  </a:cxn>
                </a:cxnLst>
                <a:rect l="l" t="t" r="r" b="b"/>
                <a:pathLst>
                  <a:path w="364273" h="2317315">
                    <a:moveTo>
                      <a:pt x="87682" y="2317315"/>
                    </a:moveTo>
                    <a:cubicBezTo>
                      <a:pt x="232775" y="1921701"/>
                      <a:pt x="377869" y="1526087"/>
                      <a:pt x="363255" y="1139868"/>
                    </a:cubicBezTo>
                    <a:cubicBezTo>
                      <a:pt x="348641" y="753649"/>
                      <a:pt x="174320" y="376824"/>
                      <a:pt x="0"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7" name="Picture 14" descr="Bale Icons - Free SVG &amp; PNG Bale Images - Noun Project">
                <a:extLst>
                  <a:ext uri="{FF2B5EF4-FFF2-40B4-BE49-F238E27FC236}">
                    <a16:creationId xmlns:a16="http://schemas.microsoft.com/office/drawing/2014/main" id="{759B0FD6-D3AE-3FC0-3B4B-CA9B5B766474}"/>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3027539" y="4453018"/>
                <a:ext cx="676932" cy="676932"/>
              </a:xfrm>
              <a:prstGeom prst="rect">
                <a:avLst/>
              </a:prstGeom>
              <a:noFill/>
              <a:extLst>
                <a:ext uri="{909E8E84-426E-40DD-AFC4-6F175D3DCCD1}">
                  <a14:hiddenFill xmlns:a14="http://schemas.microsoft.com/office/drawing/2010/main">
                    <a:solidFill>
                      <a:srgbClr val="FFFFFF"/>
                    </a:solidFill>
                  </a14:hiddenFill>
                </a:ext>
              </a:extLst>
            </p:spPr>
          </p:pic>
          <p:sp>
            <p:nvSpPr>
              <p:cNvPr id="18" name="Freeform 17">
                <a:extLst>
                  <a:ext uri="{FF2B5EF4-FFF2-40B4-BE49-F238E27FC236}">
                    <a16:creationId xmlns:a16="http://schemas.microsoft.com/office/drawing/2014/main" id="{5F6549E9-17D3-2C39-F377-E6CE236DD7AB}"/>
                  </a:ext>
                </a:extLst>
              </p:cNvPr>
              <p:cNvSpPr/>
              <p:nvPr/>
            </p:nvSpPr>
            <p:spPr>
              <a:xfrm rot="17169373">
                <a:off x="7421236" y="2926570"/>
                <a:ext cx="287834" cy="1001624"/>
              </a:xfrm>
              <a:custGeom>
                <a:avLst/>
                <a:gdLst>
                  <a:gd name="connsiteX0" fmla="*/ 87682 w 364273"/>
                  <a:gd name="connsiteY0" fmla="*/ 2317315 h 2317315"/>
                  <a:gd name="connsiteX1" fmla="*/ 363255 w 364273"/>
                  <a:gd name="connsiteY1" fmla="*/ 1139868 h 2317315"/>
                  <a:gd name="connsiteX2" fmla="*/ 0 w 364273"/>
                  <a:gd name="connsiteY2" fmla="*/ 0 h 2317315"/>
                </a:gdLst>
                <a:ahLst/>
                <a:cxnLst>
                  <a:cxn ang="0">
                    <a:pos x="connsiteX0" y="connsiteY0"/>
                  </a:cxn>
                  <a:cxn ang="0">
                    <a:pos x="connsiteX1" y="connsiteY1"/>
                  </a:cxn>
                  <a:cxn ang="0">
                    <a:pos x="connsiteX2" y="connsiteY2"/>
                  </a:cxn>
                </a:cxnLst>
                <a:rect l="l" t="t" r="r" b="b"/>
                <a:pathLst>
                  <a:path w="364273" h="2317315">
                    <a:moveTo>
                      <a:pt x="87682" y="2317315"/>
                    </a:moveTo>
                    <a:cubicBezTo>
                      <a:pt x="232775" y="1921701"/>
                      <a:pt x="377869" y="1526087"/>
                      <a:pt x="363255" y="1139868"/>
                    </a:cubicBezTo>
                    <a:cubicBezTo>
                      <a:pt x="348641" y="753649"/>
                      <a:pt x="174320" y="376824"/>
                      <a:pt x="0"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9" name="Picture 16" descr="Fabric Icon - Free PNG &amp; SVG 168232 - Noun Project">
                <a:extLst>
                  <a:ext uri="{FF2B5EF4-FFF2-40B4-BE49-F238E27FC236}">
                    <a16:creationId xmlns:a16="http://schemas.microsoft.com/office/drawing/2014/main" id="{686F213C-32AC-EC7C-032F-40A18B7C6E0E}"/>
                  </a:ext>
                </a:extLst>
              </p:cNvPr>
              <p:cNvPicPr>
                <a:picLocks noChangeAspect="1" noChangeArrowheads="1"/>
              </p:cNvPicPr>
              <p:nvPr/>
            </p:nvPicPr>
            <p:blipFill>
              <a:blip r:embed="rId5" cstate="print">
                <a:extLst>
                  <a:ext uri="{28A0092B-C50C-407E-A947-70E740481C1C}">
                    <a14:useLocalDpi xmlns:a14="http://schemas.microsoft.com/office/drawing/2010/main"/>
                  </a:ext>
                </a:extLst>
              </a:blip>
              <a:srcRect/>
              <a:stretch>
                <a:fillRect/>
              </a:stretch>
            </p:blipFill>
            <p:spPr bwMode="auto">
              <a:xfrm>
                <a:off x="6417964" y="3506417"/>
                <a:ext cx="508236" cy="50823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8" descr="Bobbin Icons - Free SVG &amp; PNG Bobbin Images - Noun Project">
                <a:extLst>
                  <a:ext uri="{FF2B5EF4-FFF2-40B4-BE49-F238E27FC236}">
                    <a16:creationId xmlns:a16="http://schemas.microsoft.com/office/drawing/2014/main" id="{7CF7AC92-DFF8-1E48-3B1D-906E083FBC79}"/>
                  </a:ext>
                </a:extLst>
              </p:cNvPr>
              <p:cNvPicPr>
                <a:picLocks noChangeAspect="1" noChangeArrowheads="1"/>
              </p:cNvPicPr>
              <p:nvPr/>
            </p:nvPicPr>
            <p:blipFill>
              <a:blip r:embed="rId6" cstate="print">
                <a:extLst>
                  <a:ext uri="{28A0092B-C50C-407E-A947-70E740481C1C}">
                    <a14:useLocalDpi xmlns:a14="http://schemas.microsoft.com/office/drawing/2010/main"/>
                  </a:ext>
                </a:extLst>
              </a:blip>
              <a:srcRect/>
              <a:stretch>
                <a:fillRect/>
              </a:stretch>
            </p:blipFill>
            <p:spPr bwMode="auto">
              <a:xfrm>
                <a:off x="8111062" y="3367231"/>
                <a:ext cx="467675" cy="467675"/>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T-shirt - Free fashion icons">
                <a:extLst>
                  <a:ext uri="{FF2B5EF4-FFF2-40B4-BE49-F238E27FC236}">
                    <a16:creationId xmlns:a16="http://schemas.microsoft.com/office/drawing/2014/main" id="{120AA417-99DF-E2E7-C26A-0C1EC2B6D286}"/>
                  </a:ext>
                </a:extLst>
              </p:cNvPr>
              <p:cNvPicPr>
                <a:picLocks noChangeAspect="1" noChangeArrowheads="1"/>
              </p:cNvPicPr>
              <p:nvPr/>
            </p:nvPicPr>
            <p:blipFill>
              <a:blip r:embed="rId7" cstate="print">
                <a:extLst>
                  <a:ext uri="{28A0092B-C50C-407E-A947-70E740481C1C}">
                    <a14:useLocalDpi xmlns:a14="http://schemas.microsoft.com/office/drawing/2010/main"/>
                  </a:ext>
                </a:extLst>
              </a:blip>
              <a:srcRect/>
              <a:stretch>
                <a:fillRect/>
              </a:stretch>
            </p:blipFill>
            <p:spPr bwMode="auto">
              <a:xfrm flipH="1">
                <a:off x="4585276" y="2715743"/>
                <a:ext cx="404660" cy="404660"/>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21">
                <a:extLst>
                  <a:ext uri="{FF2B5EF4-FFF2-40B4-BE49-F238E27FC236}">
                    <a16:creationId xmlns:a16="http://schemas.microsoft.com/office/drawing/2014/main" id="{831F7C8F-26C8-0F0D-C3BD-E3AB3AFEC2DA}"/>
                  </a:ext>
                </a:extLst>
              </p:cNvPr>
              <p:cNvSpPr/>
              <p:nvPr/>
            </p:nvSpPr>
            <p:spPr>
              <a:xfrm rot="17610893">
                <a:off x="6066970" y="2250694"/>
                <a:ext cx="114820" cy="1786022"/>
              </a:xfrm>
              <a:custGeom>
                <a:avLst/>
                <a:gdLst>
                  <a:gd name="connsiteX0" fmla="*/ 87682 w 364273"/>
                  <a:gd name="connsiteY0" fmla="*/ 2317315 h 2317315"/>
                  <a:gd name="connsiteX1" fmla="*/ 363255 w 364273"/>
                  <a:gd name="connsiteY1" fmla="*/ 1139868 h 2317315"/>
                  <a:gd name="connsiteX2" fmla="*/ 0 w 364273"/>
                  <a:gd name="connsiteY2" fmla="*/ 0 h 2317315"/>
                </a:gdLst>
                <a:ahLst/>
                <a:cxnLst>
                  <a:cxn ang="0">
                    <a:pos x="connsiteX0" y="connsiteY0"/>
                  </a:cxn>
                  <a:cxn ang="0">
                    <a:pos x="connsiteX1" y="connsiteY1"/>
                  </a:cxn>
                  <a:cxn ang="0">
                    <a:pos x="connsiteX2" y="connsiteY2"/>
                  </a:cxn>
                </a:cxnLst>
                <a:rect l="l" t="t" r="r" b="b"/>
                <a:pathLst>
                  <a:path w="364273" h="2317315">
                    <a:moveTo>
                      <a:pt x="87682" y="2317315"/>
                    </a:moveTo>
                    <a:cubicBezTo>
                      <a:pt x="232775" y="1921701"/>
                      <a:pt x="377869" y="1526087"/>
                      <a:pt x="363255" y="1139868"/>
                    </a:cubicBezTo>
                    <a:cubicBezTo>
                      <a:pt x="348641" y="753649"/>
                      <a:pt x="174320" y="376824"/>
                      <a:pt x="0" y="0"/>
                    </a:cubicBezTo>
                  </a:path>
                </a:pathLst>
              </a:custGeom>
              <a:noFill/>
              <a:ln w="19050">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a:extLst>
                  <a:ext uri="{FF2B5EF4-FFF2-40B4-BE49-F238E27FC236}">
                    <a16:creationId xmlns:a16="http://schemas.microsoft.com/office/drawing/2014/main" id="{2959D097-A496-6F29-E662-C62429A10C7A}"/>
                  </a:ext>
                </a:extLst>
              </p:cNvPr>
              <p:cNvSpPr txBox="1"/>
              <p:nvPr/>
            </p:nvSpPr>
            <p:spPr>
              <a:xfrm>
                <a:off x="4212380" y="4709814"/>
                <a:ext cx="727892" cy="338554"/>
              </a:xfrm>
              <a:prstGeom prst="rect">
                <a:avLst/>
              </a:prstGeom>
              <a:noFill/>
            </p:spPr>
            <p:txBody>
              <a:bodyPr wrap="none" rtlCol="0">
                <a:spAutoFit/>
              </a:bodyPr>
              <a:lstStyle/>
              <a:p>
                <a:r>
                  <a:rPr lang="en-AU" sz="1600" dirty="0"/>
                  <a:t>cotton</a:t>
                </a:r>
              </a:p>
            </p:txBody>
          </p:sp>
          <p:sp>
            <p:nvSpPr>
              <p:cNvPr id="24" name="TextBox 23">
                <a:extLst>
                  <a:ext uri="{FF2B5EF4-FFF2-40B4-BE49-F238E27FC236}">
                    <a16:creationId xmlns:a16="http://schemas.microsoft.com/office/drawing/2014/main" id="{540D771E-33E3-D645-58D3-9AD7D1D9561F}"/>
                  </a:ext>
                </a:extLst>
              </p:cNvPr>
              <p:cNvSpPr txBox="1"/>
              <p:nvPr/>
            </p:nvSpPr>
            <p:spPr>
              <a:xfrm>
                <a:off x="7363890" y="2830974"/>
                <a:ext cx="551882" cy="338554"/>
              </a:xfrm>
              <a:prstGeom prst="rect">
                <a:avLst/>
              </a:prstGeom>
              <a:noFill/>
            </p:spPr>
            <p:txBody>
              <a:bodyPr wrap="none" rtlCol="0">
                <a:spAutoFit/>
              </a:bodyPr>
              <a:lstStyle/>
              <a:p>
                <a:r>
                  <a:rPr lang="en-AU" sz="1600" dirty="0"/>
                  <a:t>yarn</a:t>
                </a:r>
              </a:p>
            </p:txBody>
          </p:sp>
          <p:sp>
            <p:nvSpPr>
              <p:cNvPr id="25" name="TextBox 24">
                <a:extLst>
                  <a:ext uri="{FF2B5EF4-FFF2-40B4-BE49-F238E27FC236}">
                    <a16:creationId xmlns:a16="http://schemas.microsoft.com/office/drawing/2014/main" id="{635FF0E4-8D5D-E0AF-E864-8B849CD40239}"/>
                  </a:ext>
                </a:extLst>
              </p:cNvPr>
              <p:cNvSpPr txBox="1"/>
              <p:nvPr/>
            </p:nvSpPr>
            <p:spPr>
              <a:xfrm>
                <a:off x="5892315" y="3169538"/>
                <a:ext cx="653512" cy="338554"/>
              </a:xfrm>
              <a:prstGeom prst="rect">
                <a:avLst/>
              </a:prstGeom>
              <a:noFill/>
            </p:spPr>
            <p:txBody>
              <a:bodyPr wrap="none" rtlCol="0">
                <a:spAutoFit/>
              </a:bodyPr>
              <a:lstStyle/>
              <a:p>
                <a:r>
                  <a:rPr lang="en-AU" sz="1600" dirty="0"/>
                  <a:t>fabric</a:t>
                </a:r>
              </a:p>
            </p:txBody>
          </p:sp>
          <p:sp>
            <p:nvSpPr>
              <p:cNvPr id="26" name="TextBox 25">
                <a:extLst>
                  <a:ext uri="{FF2B5EF4-FFF2-40B4-BE49-F238E27FC236}">
                    <a16:creationId xmlns:a16="http://schemas.microsoft.com/office/drawing/2014/main" id="{83ED9301-57F6-BEBE-49F2-2966F6C5121B}"/>
                  </a:ext>
                </a:extLst>
              </p:cNvPr>
              <p:cNvSpPr txBox="1"/>
              <p:nvPr/>
            </p:nvSpPr>
            <p:spPr>
              <a:xfrm>
                <a:off x="4102307" y="2805151"/>
                <a:ext cx="559769" cy="338554"/>
              </a:xfrm>
              <a:prstGeom prst="rect">
                <a:avLst/>
              </a:prstGeom>
              <a:noFill/>
            </p:spPr>
            <p:txBody>
              <a:bodyPr wrap="none" rtlCol="0">
                <a:spAutoFit/>
              </a:bodyPr>
              <a:lstStyle/>
              <a:p>
                <a:r>
                  <a:rPr lang="en-AU" sz="1600" dirty="0"/>
                  <a:t>shirt</a:t>
                </a:r>
              </a:p>
            </p:txBody>
          </p:sp>
        </p:grpSp>
      </p:grpSp>
      <p:grpSp>
        <p:nvGrpSpPr>
          <p:cNvPr id="4132" name="Group 4131">
            <a:extLst>
              <a:ext uri="{FF2B5EF4-FFF2-40B4-BE49-F238E27FC236}">
                <a16:creationId xmlns:a16="http://schemas.microsoft.com/office/drawing/2014/main" id="{733A5D68-5CD2-CFE2-F07F-471EFEB6DDA7}"/>
              </a:ext>
            </a:extLst>
          </p:cNvPr>
          <p:cNvGrpSpPr/>
          <p:nvPr/>
        </p:nvGrpSpPr>
        <p:grpSpPr>
          <a:xfrm>
            <a:off x="9751842" y="1172974"/>
            <a:ext cx="2167236" cy="4706654"/>
            <a:chOff x="9777837" y="1402525"/>
            <a:chExt cx="2167236" cy="4706654"/>
          </a:xfrm>
        </p:grpSpPr>
        <p:pic>
          <p:nvPicPr>
            <p:cNvPr id="4133" name="Picture 4132">
              <a:extLst>
                <a:ext uri="{FF2B5EF4-FFF2-40B4-BE49-F238E27FC236}">
                  <a16:creationId xmlns:a16="http://schemas.microsoft.com/office/drawing/2014/main" id="{7E66C177-28BB-F842-1FA7-C115963E0B0D}"/>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10179471" y="1402525"/>
              <a:ext cx="1117563" cy="933723"/>
            </a:xfrm>
            <a:prstGeom prst="rect">
              <a:avLst/>
            </a:prstGeom>
          </p:spPr>
        </p:pic>
        <p:sp>
          <p:nvSpPr>
            <p:cNvPr id="4134" name="TextBox 4133">
              <a:extLst>
                <a:ext uri="{FF2B5EF4-FFF2-40B4-BE49-F238E27FC236}">
                  <a16:creationId xmlns:a16="http://schemas.microsoft.com/office/drawing/2014/main" id="{445E2417-7363-D0CF-8686-145AD6EF2C51}"/>
                </a:ext>
              </a:extLst>
            </p:cNvPr>
            <p:cNvSpPr txBox="1"/>
            <p:nvPr/>
          </p:nvSpPr>
          <p:spPr>
            <a:xfrm>
              <a:off x="10195648" y="2362120"/>
              <a:ext cx="1163555" cy="584775"/>
            </a:xfrm>
            <a:prstGeom prst="rect">
              <a:avLst/>
            </a:prstGeom>
            <a:noFill/>
          </p:spPr>
          <p:txBody>
            <a:bodyPr wrap="square" rtlCol="0">
              <a:spAutoFit/>
            </a:bodyPr>
            <a:lstStyle/>
            <a:p>
              <a:r>
                <a:rPr lang="en-AU" sz="3200" b="1" dirty="0"/>
                <a:t>UNTP</a:t>
              </a:r>
              <a:endParaRPr lang="en-AU" sz="2400" b="1" dirty="0"/>
            </a:p>
          </p:txBody>
        </p:sp>
        <p:sp>
          <p:nvSpPr>
            <p:cNvPr id="4135" name="Oval 4134">
              <a:extLst>
                <a:ext uri="{FF2B5EF4-FFF2-40B4-BE49-F238E27FC236}">
                  <a16:creationId xmlns:a16="http://schemas.microsoft.com/office/drawing/2014/main" id="{18861E35-778A-A9B2-3004-544090A8340F}"/>
                </a:ext>
              </a:extLst>
            </p:cNvPr>
            <p:cNvSpPr/>
            <p:nvPr/>
          </p:nvSpPr>
          <p:spPr>
            <a:xfrm>
              <a:off x="10233569" y="4375983"/>
              <a:ext cx="927497" cy="862828"/>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4136" name="TextBox 4135">
              <a:extLst>
                <a:ext uri="{FF2B5EF4-FFF2-40B4-BE49-F238E27FC236}">
                  <a16:creationId xmlns:a16="http://schemas.microsoft.com/office/drawing/2014/main" id="{51F38CEB-C796-1751-B45D-388D16B2B5E6}"/>
                </a:ext>
              </a:extLst>
            </p:cNvPr>
            <p:cNvSpPr txBox="1"/>
            <p:nvPr/>
          </p:nvSpPr>
          <p:spPr>
            <a:xfrm>
              <a:off x="9777837" y="5401293"/>
              <a:ext cx="2167236" cy="707886"/>
            </a:xfrm>
            <a:prstGeom prst="rect">
              <a:avLst/>
            </a:prstGeom>
            <a:noFill/>
          </p:spPr>
          <p:txBody>
            <a:bodyPr wrap="square" rtlCol="0">
              <a:spAutoFit/>
            </a:bodyPr>
            <a:lstStyle/>
            <a:p>
              <a:r>
                <a:rPr lang="en-AU" sz="2000" dirty="0"/>
                <a:t>1 million UN DPPs per day by 2030</a:t>
              </a:r>
              <a:endParaRPr lang="en-AU" sz="1600" dirty="0"/>
            </a:p>
          </p:txBody>
        </p:sp>
        <p:sp>
          <p:nvSpPr>
            <p:cNvPr id="4137" name="Down Arrow 4136">
              <a:extLst>
                <a:ext uri="{FF2B5EF4-FFF2-40B4-BE49-F238E27FC236}">
                  <a16:creationId xmlns:a16="http://schemas.microsoft.com/office/drawing/2014/main" id="{3ECF2584-3190-5580-98E2-13643FE32675}"/>
                </a:ext>
              </a:extLst>
            </p:cNvPr>
            <p:cNvSpPr/>
            <p:nvPr/>
          </p:nvSpPr>
          <p:spPr>
            <a:xfrm>
              <a:off x="10286845" y="3079315"/>
              <a:ext cx="484632" cy="97840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4138" name="TextBox 4137">
              <a:extLst>
                <a:ext uri="{FF2B5EF4-FFF2-40B4-BE49-F238E27FC236}">
                  <a16:creationId xmlns:a16="http://schemas.microsoft.com/office/drawing/2014/main" id="{9F0EBF2D-5068-6B4D-2757-903B0E8348AD}"/>
                </a:ext>
              </a:extLst>
            </p:cNvPr>
            <p:cNvSpPr txBox="1"/>
            <p:nvPr/>
          </p:nvSpPr>
          <p:spPr>
            <a:xfrm>
              <a:off x="10753814" y="3064464"/>
              <a:ext cx="926066" cy="830997"/>
            </a:xfrm>
            <a:prstGeom prst="rect">
              <a:avLst/>
            </a:prstGeom>
            <a:noFill/>
          </p:spPr>
          <p:txBody>
            <a:bodyPr wrap="square" rtlCol="0">
              <a:spAutoFit/>
            </a:bodyPr>
            <a:lstStyle/>
            <a:p>
              <a:r>
                <a:rPr lang="en-AU" sz="2400" dirty="0"/>
                <a:t>Our goal</a:t>
              </a:r>
              <a:endParaRPr lang="en-AU" dirty="0"/>
            </a:p>
          </p:txBody>
        </p:sp>
        <p:sp>
          <p:nvSpPr>
            <p:cNvPr id="4139" name="Oval 4138">
              <a:extLst>
                <a:ext uri="{FF2B5EF4-FFF2-40B4-BE49-F238E27FC236}">
                  <a16:creationId xmlns:a16="http://schemas.microsoft.com/office/drawing/2014/main" id="{8F58BC3E-531A-F6F8-F907-3FE6629DEAB2}"/>
                </a:ext>
              </a:extLst>
            </p:cNvPr>
            <p:cNvSpPr/>
            <p:nvPr/>
          </p:nvSpPr>
          <p:spPr>
            <a:xfrm>
              <a:off x="10414279" y="4520068"/>
              <a:ext cx="577439" cy="55465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00" dirty="0"/>
            </a:p>
          </p:txBody>
        </p:sp>
        <p:sp>
          <p:nvSpPr>
            <p:cNvPr id="4140" name="Oval 4139">
              <a:extLst>
                <a:ext uri="{FF2B5EF4-FFF2-40B4-BE49-F238E27FC236}">
                  <a16:creationId xmlns:a16="http://schemas.microsoft.com/office/drawing/2014/main" id="{2C71F99F-CC77-5ED5-1D5F-7D51C940D712}"/>
                </a:ext>
              </a:extLst>
            </p:cNvPr>
            <p:cNvSpPr/>
            <p:nvPr/>
          </p:nvSpPr>
          <p:spPr>
            <a:xfrm>
              <a:off x="10560373" y="4666162"/>
              <a:ext cx="292509" cy="272441"/>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1200" dirty="0"/>
            </a:p>
          </p:txBody>
        </p:sp>
      </p:grpSp>
    </p:spTree>
    <p:extLst>
      <p:ext uri="{BB962C8B-B14F-4D97-AF65-F5344CB8AC3E}">
        <p14:creationId xmlns:p14="http://schemas.microsoft.com/office/powerpoint/2010/main" val="249479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3DD5F-28BD-E3AF-7913-A59074D2ADB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74E18A3-0D39-03FF-4936-14F188918D87}"/>
              </a:ext>
            </a:extLst>
          </p:cNvPr>
          <p:cNvSpPr/>
          <p:nvPr/>
        </p:nvSpPr>
        <p:spPr>
          <a:xfrm>
            <a:off x="96903" y="3434550"/>
            <a:ext cx="11998193" cy="60088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Rectangle 2">
            <a:extLst>
              <a:ext uri="{FF2B5EF4-FFF2-40B4-BE49-F238E27FC236}">
                <a16:creationId xmlns:a16="http://schemas.microsoft.com/office/drawing/2014/main" id="{7ECCF43F-E1E2-1A07-A0C7-58ADEC133585}"/>
              </a:ext>
            </a:extLst>
          </p:cNvPr>
          <p:cNvSpPr/>
          <p:nvPr/>
        </p:nvSpPr>
        <p:spPr>
          <a:xfrm>
            <a:off x="112526" y="4115648"/>
            <a:ext cx="11998193" cy="479353"/>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42EA7AFB-992E-74F9-9533-29026AFD14DA}"/>
              </a:ext>
            </a:extLst>
          </p:cNvPr>
          <p:cNvSpPr/>
          <p:nvPr/>
        </p:nvSpPr>
        <p:spPr>
          <a:xfrm>
            <a:off x="112526" y="4669783"/>
            <a:ext cx="11998193" cy="53969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232313E8-EF37-B49F-C9A9-F371E05D1380}"/>
              </a:ext>
            </a:extLst>
          </p:cNvPr>
          <p:cNvSpPr/>
          <p:nvPr/>
        </p:nvSpPr>
        <p:spPr>
          <a:xfrm>
            <a:off x="112526" y="5284264"/>
            <a:ext cx="11998193" cy="599959"/>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3AC88D69-DD62-9880-7438-2914FBE492E3}"/>
              </a:ext>
            </a:extLst>
          </p:cNvPr>
          <p:cNvSpPr/>
          <p:nvPr/>
        </p:nvSpPr>
        <p:spPr>
          <a:xfrm>
            <a:off x="81280" y="2777330"/>
            <a:ext cx="11998193" cy="60088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14" descr="Home Icons transparent PNG images - StickPNG">
            <a:extLst>
              <a:ext uri="{FF2B5EF4-FFF2-40B4-BE49-F238E27FC236}">
                <a16:creationId xmlns:a16="http://schemas.microsoft.com/office/drawing/2014/main" id="{B09BC1F7-8FA4-A700-C18B-C3FE958179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5946" y="5266321"/>
            <a:ext cx="316016" cy="325984"/>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7">
            <a:extLst>
              <a:ext uri="{FF2B5EF4-FFF2-40B4-BE49-F238E27FC236}">
                <a16:creationId xmlns:a16="http://schemas.microsoft.com/office/drawing/2014/main" id="{F65E68B3-B3A6-0F5D-4EC5-373B42F3F0EA}"/>
              </a:ext>
            </a:extLst>
          </p:cNvPr>
          <p:cNvSpPr/>
          <p:nvPr/>
        </p:nvSpPr>
        <p:spPr>
          <a:xfrm>
            <a:off x="1202746" y="4574113"/>
            <a:ext cx="1638502" cy="555912"/>
          </a:xfrm>
          <a:custGeom>
            <a:avLst/>
            <a:gdLst>
              <a:gd name="connsiteX0" fmla="*/ 0 w 1389782"/>
              <a:gd name="connsiteY0" fmla="*/ 0 h 555912"/>
              <a:gd name="connsiteX1" fmla="*/ 1111826 w 1389782"/>
              <a:gd name="connsiteY1" fmla="*/ 0 h 555912"/>
              <a:gd name="connsiteX2" fmla="*/ 1389782 w 1389782"/>
              <a:gd name="connsiteY2" fmla="*/ 277956 h 555912"/>
              <a:gd name="connsiteX3" fmla="*/ 1111826 w 1389782"/>
              <a:gd name="connsiteY3" fmla="*/ 555912 h 555912"/>
              <a:gd name="connsiteX4" fmla="*/ 0 w 1389782"/>
              <a:gd name="connsiteY4" fmla="*/ 555912 h 555912"/>
              <a:gd name="connsiteX5" fmla="*/ 277956 w 1389782"/>
              <a:gd name="connsiteY5" fmla="*/ 277956 h 555912"/>
              <a:gd name="connsiteX6" fmla="*/ 0 w 1389782"/>
              <a:gd name="connsiteY6" fmla="*/ 0 h 55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9782" h="555912">
                <a:moveTo>
                  <a:pt x="0" y="0"/>
                </a:moveTo>
                <a:lnTo>
                  <a:pt x="1111826" y="0"/>
                </a:lnTo>
                <a:lnTo>
                  <a:pt x="1389782" y="277956"/>
                </a:lnTo>
                <a:lnTo>
                  <a:pt x="1111826" y="555912"/>
                </a:lnTo>
                <a:lnTo>
                  <a:pt x="0" y="555912"/>
                </a:lnTo>
                <a:lnTo>
                  <a:pt x="277956" y="277956"/>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13961" tIns="12002" rIns="289958" bIns="12002" numCol="1" spcCol="1270" anchor="ctr" anchorCtr="0">
            <a:noAutofit/>
          </a:bodyPr>
          <a:lstStyle/>
          <a:p>
            <a:pPr marL="0" lvl="0" indent="0" algn="ctr" defTabSz="400050">
              <a:lnSpc>
                <a:spcPct val="90000"/>
              </a:lnSpc>
              <a:spcBef>
                <a:spcPct val="0"/>
              </a:spcBef>
              <a:spcAft>
                <a:spcPct val="35000"/>
              </a:spcAft>
              <a:buNone/>
            </a:pPr>
            <a:r>
              <a:rPr lang="en-US" sz="1100" kern="1200" noProof="0" dirty="0"/>
              <a:t>Raw Materials</a:t>
            </a:r>
          </a:p>
        </p:txBody>
      </p:sp>
      <p:sp>
        <p:nvSpPr>
          <p:cNvPr id="9" name="Freeform 8">
            <a:extLst>
              <a:ext uri="{FF2B5EF4-FFF2-40B4-BE49-F238E27FC236}">
                <a16:creationId xmlns:a16="http://schemas.microsoft.com/office/drawing/2014/main" id="{E87A4E52-1054-AA2E-0186-9F49A9A5C764}"/>
              </a:ext>
            </a:extLst>
          </p:cNvPr>
          <p:cNvSpPr/>
          <p:nvPr/>
        </p:nvSpPr>
        <p:spPr>
          <a:xfrm>
            <a:off x="2680128" y="4581089"/>
            <a:ext cx="1638502" cy="555912"/>
          </a:xfrm>
          <a:custGeom>
            <a:avLst/>
            <a:gdLst>
              <a:gd name="connsiteX0" fmla="*/ 0 w 1389782"/>
              <a:gd name="connsiteY0" fmla="*/ 0 h 555912"/>
              <a:gd name="connsiteX1" fmla="*/ 1111826 w 1389782"/>
              <a:gd name="connsiteY1" fmla="*/ 0 h 555912"/>
              <a:gd name="connsiteX2" fmla="*/ 1389782 w 1389782"/>
              <a:gd name="connsiteY2" fmla="*/ 277956 h 555912"/>
              <a:gd name="connsiteX3" fmla="*/ 1111826 w 1389782"/>
              <a:gd name="connsiteY3" fmla="*/ 555912 h 555912"/>
              <a:gd name="connsiteX4" fmla="*/ 0 w 1389782"/>
              <a:gd name="connsiteY4" fmla="*/ 555912 h 555912"/>
              <a:gd name="connsiteX5" fmla="*/ 277956 w 1389782"/>
              <a:gd name="connsiteY5" fmla="*/ 277956 h 555912"/>
              <a:gd name="connsiteX6" fmla="*/ 0 w 1389782"/>
              <a:gd name="connsiteY6" fmla="*/ 0 h 55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9782" h="555912">
                <a:moveTo>
                  <a:pt x="0" y="0"/>
                </a:moveTo>
                <a:lnTo>
                  <a:pt x="1111826" y="0"/>
                </a:lnTo>
                <a:lnTo>
                  <a:pt x="1389782" y="277956"/>
                </a:lnTo>
                <a:lnTo>
                  <a:pt x="1111826" y="555912"/>
                </a:lnTo>
                <a:lnTo>
                  <a:pt x="0" y="555912"/>
                </a:lnTo>
                <a:lnTo>
                  <a:pt x="277956" y="277956"/>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13961" tIns="12002" rIns="289958" bIns="12002" numCol="1" spcCol="1270" anchor="ctr" anchorCtr="0">
            <a:noAutofit/>
          </a:bodyPr>
          <a:lstStyle/>
          <a:p>
            <a:pPr marL="0" lvl="0" indent="0" algn="ctr" defTabSz="400050">
              <a:lnSpc>
                <a:spcPct val="90000"/>
              </a:lnSpc>
              <a:spcBef>
                <a:spcPct val="0"/>
              </a:spcBef>
              <a:spcAft>
                <a:spcPct val="35000"/>
              </a:spcAft>
              <a:buNone/>
            </a:pPr>
            <a:r>
              <a:rPr lang="en-US" sz="1100" kern="1200" noProof="0" dirty="0"/>
              <a:t>Processed Materials</a:t>
            </a:r>
          </a:p>
        </p:txBody>
      </p:sp>
      <p:sp>
        <p:nvSpPr>
          <p:cNvPr id="10" name="Freeform 9">
            <a:extLst>
              <a:ext uri="{FF2B5EF4-FFF2-40B4-BE49-F238E27FC236}">
                <a16:creationId xmlns:a16="http://schemas.microsoft.com/office/drawing/2014/main" id="{C13F4387-C82F-4AA6-DC99-C70B2018F055}"/>
              </a:ext>
            </a:extLst>
          </p:cNvPr>
          <p:cNvSpPr/>
          <p:nvPr/>
        </p:nvSpPr>
        <p:spPr>
          <a:xfrm>
            <a:off x="4117776" y="4574554"/>
            <a:ext cx="1638502" cy="555912"/>
          </a:xfrm>
          <a:custGeom>
            <a:avLst/>
            <a:gdLst>
              <a:gd name="connsiteX0" fmla="*/ 0 w 1389782"/>
              <a:gd name="connsiteY0" fmla="*/ 0 h 555912"/>
              <a:gd name="connsiteX1" fmla="*/ 1111826 w 1389782"/>
              <a:gd name="connsiteY1" fmla="*/ 0 h 555912"/>
              <a:gd name="connsiteX2" fmla="*/ 1389782 w 1389782"/>
              <a:gd name="connsiteY2" fmla="*/ 277956 h 555912"/>
              <a:gd name="connsiteX3" fmla="*/ 1111826 w 1389782"/>
              <a:gd name="connsiteY3" fmla="*/ 555912 h 555912"/>
              <a:gd name="connsiteX4" fmla="*/ 0 w 1389782"/>
              <a:gd name="connsiteY4" fmla="*/ 555912 h 555912"/>
              <a:gd name="connsiteX5" fmla="*/ 277956 w 1389782"/>
              <a:gd name="connsiteY5" fmla="*/ 277956 h 555912"/>
              <a:gd name="connsiteX6" fmla="*/ 0 w 1389782"/>
              <a:gd name="connsiteY6" fmla="*/ 0 h 55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9782" h="555912">
                <a:moveTo>
                  <a:pt x="0" y="0"/>
                </a:moveTo>
                <a:lnTo>
                  <a:pt x="1111826" y="0"/>
                </a:lnTo>
                <a:lnTo>
                  <a:pt x="1389782" y="277956"/>
                </a:lnTo>
                <a:lnTo>
                  <a:pt x="1111826" y="555912"/>
                </a:lnTo>
                <a:lnTo>
                  <a:pt x="0" y="555912"/>
                </a:lnTo>
                <a:lnTo>
                  <a:pt x="277956" y="277956"/>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13961" tIns="12002" rIns="289958" bIns="12002" numCol="1" spcCol="1270" anchor="ctr" anchorCtr="0">
            <a:noAutofit/>
          </a:bodyPr>
          <a:lstStyle/>
          <a:p>
            <a:pPr marL="0" lvl="0" indent="0" algn="ctr" defTabSz="400050">
              <a:lnSpc>
                <a:spcPct val="90000"/>
              </a:lnSpc>
              <a:spcBef>
                <a:spcPct val="0"/>
              </a:spcBef>
              <a:spcAft>
                <a:spcPct val="35000"/>
              </a:spcAft>
              <a:buNone/>
            </a:pPr>
            <a:r>
              <a:rPr lang="en-US" sz="1100" kern="1200" noProof="0" dirty="0"/>
              <a:t>Component Production</a:t>
            </a:r>
          </a:p>
        </p:txBody>
      </p:sp>
      <p:sp>
        <p:nvSpPr>
          <p:cNvPr id="11" name="Freeform 10">
            <a:extLst>
              <a:ext uri="{FF2B5EF4-FFF2-40B4-BE49-F238E27FC236}">
                <a16:creationId xmlns:a16="http://schemas.microsoft.com/office/drawing/2014/main" id="{832913FB-2424-A117-A179-68700A39EE9E}"/>
              </a:ext>
            </a:extLst>
          </p:cNvPr>
          <p:cNvSpPr/>
          <p:nvPr/>
        </p:nvSpPr>
        <p:spPr>
          <a:xfrm>
            <a:off x="5567632" y="4574554"/>
            <a:ext cx="1638502" cy="555912"/>
          </a:xfrm>
          <a:custGeom>
            <a:avLst/>
            <a:gdLst>
              <a:gd name="connsiteX0" fmla="*/ 0 w 1389782"/>
              <a:gd name="connsiteY0" fmla="*/ 0 h 555912"/>
              <a:gd name="connsiteX1" fmla="*/ 1111826 w 1389782"/>
              <a:gd name="connsiteY1" fmla="*/ 0 h 555912"/>
              <a:gd name="connsiteX2" fmla="*/ 1389782 w 1389782"/>
              <a:gd name="connsiteY2" fmla="*/ 277956 h 555912"/>
              <a:gd name="connsiteX3" fmla="*/ 1111826 w 1389782"/>
              <a:gd name="connsiteY3" fmla="*/ 555912 h 555912"/>
              <a:gd name="connsiteX4" fmla="*/ 0 w 1389782"/>
              <a:gd name="connsiteY4" fmla="*/ 555912 h 555912"/>
              <a:gd name="connsiteX5" fmla="*/ 277956 w 1389782"/>
              <a:gd name="connsiteY5" fmla="*/ 277956 h 555912"/>
              <a:gd name="connsiteX6" fmla="*/ 0 w 1389782"/>
              <a:gd name="connsiteY6" fmla="*/ 0 h 55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9782" h="555912">
                <a:moveTo>
                  <a:pt x="0" y="0"/>
                </a:moveTo>
                <a:lnTo>
                  <a:pt x="1111826" y="0"/>
                </a:lnTo>
                <a:lnTo>
                  <a:pt x="1389782" y="277956"/>
                </a:lnTo>
                <a:lnTo>
                  <a:pt x="1111826" y="555912"/>
                </a:lnTo>
                <a:lnTo>
                  <a:pt x="0" y="555912"/>
                </a:lnTo>
                <a:lnTo>
                  <a:pt x="277956" y="277956"/>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13961" tIns="12002" rIns="289958" bIns="12002" numCol="1" spcCol="1270" anchor="ctr" anchorCtr="0">
            <a:noAutofit/>
          </a:bodyPr>
          <a:lstStyle/>
          <a:p>
            <a:pPr marL="0" lvl="0" indent="0" algn="ctr" defTabSz="400050">
              <a:lnSpc>
                <a:spcPct val="90000"/>
              </a:lnSpc>
              <a:spcBef>
                <a:spcPct val="0"/>
              </a:spcBef>
              <a:spcAft>
                <a:spcPct val="35000"/>
              </a:spcAft>
              <a:buNone/>
            </a:pPr>
            <a:r>
              <a:rPr lang="en-US" sz="1100" kern="1200" noProof="0" dirty="0"/>
              <a:t>Assembly</a:t>
            </a:r>
          </a:p>
        </p:txBody>
      </p:sp>
      <p:sp>
        <p:nvSpPr>
          <p:cNvPr id="28" name="Freeform 27">
            <a:extLst>
              <a:ext uri="{FF2B5EF4-FFF2-40B4-BE49-F238E27FC236}">
                <a16:creationId xmlns:a16="http://schemas.microsoft.com/office/drawing/2014/main" id="{9CA25778-B0C2-C083-62A6-B998D3799CD8}"/>
              </a:ext>
            </a:extLst>
          </p:cNvPr>
          <p:cNvSpPr/>
          <p:nvPr/>
        </p:nvSpPr>
        <p:spPr>
          <a:xfrm>
            <a:off x="7060575" y="4574113"/>
            <a:ext cx="1638502" cy="555912"/>
          </a:xfrm>
          <a:custGeom>
            <a:avLst/>
            <a:gdLst>
              <a:gd name="connsiteX0" fmla="*/ 0 w 1389782"/>
              <a:gd name="connsiteY0" fmla="*/ 0 h 555912"/>
              <a:gd name="connsiteX1" fmla="*/ 1111826 w 1389782"/>
              <a:gd name="connsiteY1" fmla="*/ 0 h 555912"/>
              <a:gd name="connsiteX2" fmla="*/ 1389782 w 1389782"/>
              <a:gd name="connsiteY2" fmla="*/ 277956 h 555912"/>
              <a:gd name="connsiteX3" fmla="*/ 1111826 w 1389782"/>
              <a:gd name="connsiteY3" fmla="*/ 555912 h 555912"/>
              <a:gd name="connsiteX4" fmla="*/ 0 w 1389782"/>
              <a:gd name="connsiteY4" fmla="*/ 555912 h 555912"/>
              <a:gd name="connsiteX5" fmla="*/ 277956 w 1389782"/>
              <a:gd name="connsiteY5" fmla="*/ 277956 h 555912"/>
              <a:gd name="connsiteX6" fmla="*/ 0 w 1389782"/>
              <a:gd name="connsiteY6" fmla="*/ 0 h 55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9782" h="555912">
                <a:moveTo>
                  <a:pt x="0" y="0"/>
                </a:moveTo>
                <a:lnTo>
                  <a:pt x="1111826" y="0"/>
                </a:lnTo>
                <a:lnTo>
                  <a:pt x="1389782" y="277956"/>
                </a:lnTo>
                <a:lnTo>
                  <a:pt x="1111826" y="555912"/>
                </a:lnTo>
                <a:lnTo>
                  <a:pt x="0" y="555912"/>
                </a:lnTo>
                <a:lnTo>
                  <a:pt x="277956" y="277956"/>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13961" tIns="12002" rIns="289958" bIns="12002" numCol="1" spcCol="1270" anchor="ctr" anchorCtr="0">
            <a:noAutofit/>
          </a:bodyPr>
          <a:lstStyle/>
          <a:p>
            <a:pPr marL="0" lvl="0" indent="0" algn="ctr" defTabSz="400050">
              <a:lnSpc>
                <a:spcPct val="90000"/>
              </a:lnSpc>
              <a:spcBef>
                <a:spcPct val="0"/>
              </a:spcBef>
              <a:spcAft>
                <a:spcPct val="35000"/>
              </a:spcAft>
              <a:buNone/>
            </a:pPr>
            <a:r>
              <a:rPr lang="en-US" sz="1100" kern="1200" noProof="0" dirty="0"/>
              <a:t>Market placement</a:t>
            </a:r>
          </a:p>
        </p:txBody>
      </p:sp>
      <p:sp>
        <p:nvSpPr>
          <p:cNvPr id="29" name="Freeform 28">
            <a:extLst>
              <a:ext uri="{FF2B5EF4-FFF2-40B4-BE49-F238E27FC236}">
                <a16:creationId xmlns:a16="http://schemas.microsoft.com/office/drawing/2014/main" id="{74A660B8-9237-DE69-1343-22F3DE691CAC}"/>
              </a:ext>
            </a:extLst>
          </p:cNvPr>
          <p:cNvSpPr/>
          <p:nvPr/>
        </p:nvSpPr>
        <p:spPr>
          <a:xfrm>
            <a:off x="8541733" y="4574554"/>
            <a:ext cx="1638502" cy="555912"/>
          </a:xfrm>
          <a:custGeom>
            <a:avLst/>
            <a:gdLst>
              <a:gd name="connsiteX0" fmla="*/ 0 w 1389782"/>
              <a:gd name="connsiteY0" fmla="*/ 0 h 555912"/>
              <a:gd name="connsiteX1" fmla="*/ 1111826 w 1389782"/>
              <a:gd name="connsiteY1" fmla="*/ 0 h 555912"/>
              <a:gd name="connsiteX2" fmla="*/ 1389782 w 1389782"/>
              <a:gd name="connsiteY2" fmla="*/ 277956 h 555912"/>
              <a:gd name="connsiteX3" fmla="*/ 1111826 w 1389782"/>
              <a:gd name="connsiteY3" fmla="*/ 555912 h 555912"/>
              <a:gd name="connsiteX4" fmla="*/ 0 w 1389782"/>
              <a:gd name="connsiteY4" fmla="*/ 555912 h 555912"/>
              <a:gd name="connsiteX5" fmla="*/ 277956 w 1389782"/>
              <a:gd name="connsiteY5" fmla="*/ 277956 h 555912"/>
              <a:gd name="connsiteX6" fmla="*/ 0 w 1389782"/>
              <a:gd name="connsiteY6" fmla="*/ 0 h 55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9782" h="555912">
                <a:moveTo>
                  <a:pt x="0" y="0"/>
                </a:moveTo>
                <a:lnTo>
                  <a:pt x="1111826" y="0"/>
                </a:lnTo>
                <a:lnTo>
                  <a:pt x="1389782" y="277956"/>
                </a:lnTo>
                <a:lnTo>
                  <a:pt x="1111826" y="555912"/>
                </a:lnTo>
                <a:lnTo>
                  <a:pt x="0" y="555912"/>
                </a:lnTo>
                <a:lnTo>
                  <a:pt x="277956" y="277956"/>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13961" tIns="12002" rIns="289958" bIns="12002" numCol="1" spcCol="1270" anchor="ctr" anchorCtr="0">
            <a:noAutofit/>
          </a:bodyPr>
          <a:lstStyle/>
          <a:p>
            <a:pPr marL="0" lvl="0" indent="0" algn="ctr" defTabSz="400050">
              <a:lnSpc>
                <a:spcPct val="90000"/>
              </a:lnSpc>
              <a:spcBef>
                <a:spcPct val="0"/>
              </a:spcBef>
              <a:spcAft>
                <a:spcPct val="35000"/>
              </a:spcAft>
              <a:buNone/>
            </a:pPr>
            <a:r>
              <a:rPr lang="en-US" sz="1100" kern="1200" noProof="0" dirty="0"/>
              <a:t>Use</a:t>
            </a:r>
          </a:p>
        </p:txBody>
      </p:sp>
      <p:sp>
        <p:nvSpPr>
          <p:cNvPr id="30" name="Freeform 29">
            <a:extLst>
              <a:ext uri="{FF2B5EF4-FFF2-40B4-BE49-F238E27FC236}">
                <a16:creationId xmlns:a16="http://schemas.microsoft.com/office/drawing/2014/main" id="{1D12BCB8-F261-A542-5EFF-8F79F66EA9DE}"/>
              </a:ext>
            </a:extLst>
          </p:cNvPr>
          <p:cNvSpPr/>
          <p:nvPr/>
        </p:nvSpPr>
        <p:spPr>
          <a:xfrm>
            <a:off x="10016385" y="4574554"/>
            <a:ext cx="1638502" cy="555912"/>
          </a:xfrm>
          <a:custGeom>
            <a:avLst/>
            <a:gdLst>
              <a:gd name="connsiteX0" fmla="*/ 0 w 1389782"/>
              <a:gd name="connsiteY0" fmla="*/ 0 h 555912"/>
              <a:gd name="connsiteX1" fmla="*/ 1111826 w 1389782"/>
              <a:gd name="connsiteY1" fmla="*/ 0 h 555912"/>
              <a:gd name="connsiteX2" fmla="*/ 1389782 w 1389782"/>
              <a:gd name="connsiteY2" fmla="*/ 277956 h 555912"/>
              <a:gd name="connsiteX3" fmla="*/ 1111826 w 1389782"/>
              <a:gd name="connsiteY3" fmla="*/ 555912 h 555912"/>
              <a:gd name="connsiteX4" fmla="*/ 0 w 1389782"/>
              <a:gd name="connsiteY4" fmla="*/ 555912 h 555912"/>
              <a:gd name="connsiteX5" fmla="*/ 277956 w 1389782"/>
              <a:gd name="connsiteY5" fmla="*/ 277956 h 555912"/>
              <a:gd name="connsiteX6" fmla="*/ 0 w 1389782"/>
              <a:gd name="connsiteY6" fmla="*/ 0 h 555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89782" h="555912">
                <a:moveTo>
                  <a:pt x="0" y="0"/>
                </a:moveTo>
                <a:lnTo>
                  <a:pt x="1111826" y="0"/>
                </a:lnTo>
                <a:lnTo>
                  <a:pt x="1389782" y="277956"/>
                </a:lnTo>
                <a:lnTo>
                  <a:pt x="1111826" y="555912"/>
                </a:lnTo>
                <a:lnTo>
                  <a:pt x="0" y="555912"/>
                </a:lnTo>
                <a:lnTo>
                  <a:pt x="277956" y="277956"/>
                </a:lnTo>
                <a:lnTo>
                  <a:pt x="0" y="0"/>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13961" tIns="12002" rIns="289958" bIns="12002" numCol="1" spcCol="1270" anchor="ctr" anchorCtr="0">
            <a:noAutofit/>
          </a:bodyPr>
          <a:lstStyle/>
          <a:p>
            <a:pPr marL="0" lvl="0" indent="0" algn="ctr" defTabSz="400050">
              <a:lnSpc>
                <a:spcPct val="90000"/>
              </a:lnSpc>
              <a:spcBef>
                <a:spcPct val="0"/>
              </a:spcBef>
              <a:spcAft>
                <a:spcPct val="35000"/>
              </a:spcAft>
              <a:buNone/>
            </a:pPr>
            <a:r>
              <a:rPr lang="en-US" sz="1100" kern="1200" noProof="0" dirty="0"/>
              <a:t>Repair Remanufacture Recycle</a:t>
            </a:r>
          </a:p>
        </p:txBody>
      </p:sp>
      <p:sp>
        <p:nvSpPr>
          <p:cNvPr id="31" name="Rectangle 30">
            <a:extLst>
              <a:ext uri="{FF2B5EF4-FFF2-40B4-BE49-F238E27FC236}">
                <a16:creationId xmlns:a16="http://schemas.microsoft.com/office/drawing/2014/main" id="{BA7AA49D-B99C-A86F-7ADE-05FE24FB8701}"/>
              </a:ext>
            </a:extLst>
          </p:cNvPr>
          <p:cNvSpPr/>
          <p:nvPr/>
        </p:nvSpPr>
        <p:spPr>
          <a:xfrm>
            <a:off x="1158240" y="4317449"/>
            <a:ext cx="971211" cy="313200"/>
          </a:xfrm>
          <a:prstGeom prst="rect">
            <a:avLst/>
          </a:prstGeom>
          <a:solidFill>
            <a:srgbClr val="4AA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Primary producer</a:t>
            </a:r>
          </a:p>
        </p:txBody>
      </p:sp>
      <p:sp>
        <p:nvSpPr>
          <p:cNvPr id="32" name="Rectangle 31">
            <a:extLst>
              <a:ext uri="{FF2B5EF4-FFF2-40B4-BE49-F238E27FC236}">
                <a16:creationId xmlns:a16="http://schemas.microsoft.com/office/drawing/2014/main" id="{5557BC33-0AF1-355A-A4ED-8D25B07B6366}"/>
              </a:ext>
            </a:extLst>
          </p:cNvPr>
          <p:cNvSpPr/>
          <p:nvPr/>
        </p:nvSpPr>
        <p:spPr>
          <a:xfrm>
            <a:off x="2660061" y="4317449"/>
            <a:ext cx="971211" cy="313200"/>
          </a:xfrm>
          <a:prstGeom prst="rect">
            <a:avLst/>
          </a:prstGeom>
          <a:solidFill>
            <a:srgbClr val="4AA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Organisation</a:t>
            </a:r>
          </a:p>
        </p:txBody>
      </p:sp>
      <p:sp>
        <p:nvSpPr>
          <p:cNvPr id="33" name="Rectangle 32">
            <a:extLst>
              <a:ext uri="{FF2B5EF4-FFF2-40B4-BE49-F238E27FC236}">
                <a16:creationId xmlns:a16="http://schemas.microsoft.com/office/drawing/2014/main" id="{D4163A9C-3307-5306-ED2D-2B1561DDA18A}"/>
              </a:ext>
            </a:extLst>
          </p:cNvPr>
          <p:cNvSpPr/>
          <p:nvPr/>
        </p:nvSpPr>
        <p:spPr>
          <a:xfrm>
            <a:off x="4154779" y="4317890"/>
            <a:ext cx="971211" cy="313200"/>
          </a:xfrm>
          <a:prstGeom prst="rect">
            <a:avLst/>
          </a:prstGeom>
          <a:solidFill>
            <a:srgbClr val="4AA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Organisation</a:t>
            </a:r>
          </a:p>
        </p:txBody>
      </p:sp>
      <p:sp>
        <p:nvSpPr>
          <p:cNvPr id="34" name="Rectangle 33">
            <a:extLst>
              <a:ext uri="{FF2B5EF4-FFF2-40B4-BE49-F238E27FC236}">
                <a16:creationId xmlns:a16="http://schemas.microsoft.com/office/drawing/2014/main" id="{DD7DD88B-866C-C169-0BF0-B190DD38F736}"/>
              </a:ext>
            </a:extLst>
          </p:cNvPr>
          <p:cNvSpPr/>
          <p:nvPr/>
        </p:nvSpPr>
        <p:spPr>
          <a:xfrm>
            <a:off x="5656601" y="4317890"/>
            <a:ext cx="971211" cy="313200"/>
          </a:xfrm>
          <a:prstGeom prst="rect">
            <a:avLst/>
          </a:prstGeom>
          <a:solidFill>
            <a:srgbClr val="4AA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Organisation</a:t>
            </a:r>
          </a:p>
        </p:txBody>
      </p:sp>
      <p:sp>
        <p:nvSpPr>
          <p:cNvPr id="35" name="Rectangle 34">
            <a:extLst>
              <a:ext uri="{FF2B5EF4-FFF2-40B4-BE49-F238E27FC236}">
                <a16:creationId xmlns:a16="http://schemas.microsoft.com/office/drawing/2014/main" id="{13F0F46D-B9EA-EA18-8183-63EBBB569CA7}"/>
              </a:ext>
            </a:extLst>
          </p:cNvPr>
          <p:cNvSpPr/>
          <p:nvPr/>
        </p:nvSpPr>
        <p:spPr>
          <a:xfrm>
            <a:off x="7158422" y="4317449"/>
            <a:ext cx="971211" cy="313641"/>
          </a:xfrm>
          <a:prstGeom prst="rect">
            <a:avLst/>
          </a:prstGeom>
          <a:solidFill>
            <a:srgbClr val="4AA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Economic Operator</a:t>
            </a:r>
          </a:p>
        </p:txBody>
      </p:sp>
      <p:sp>
        <p:nvSpPr>
          <p:cNvPr id="36" name="Rectangle 35">
            <a:extLst>
              <a:ext uri="{FF2B5EF4-FFF2-40B4-BE49-F238E27FC236}">
                <a16:creationId xmlns:a16="http://schemas.microsoft.com/office/drawing/2014/main" id="{F0DAA2C8-70FB-E502-0334-1770D75AF04C}"/>
              </a:ext>
            </a:extLst>
          </p:cNvPr>
          <p:cNvSpPr/>
          <p:nvPr/>
        </p:nvSpPr>
        <p:spPr>
          <a:xfrm>
            <a:off x="8660243" y="4317449"/>
            <a:ext cx="971211" cy="313641"/>
          </a:xfrm>
          <a:prstGeom prst="rect">
            <a:avLst/>
          </a:prstGeom>
          <a:solidFill>
            <a:srgbClr val="4AA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User</a:t>
            </a:r>
          </a:p>
        </p:txBody>
      </p:sp>
      <p:sp>
        <p:nvSpPr>
          <p:cNvPr id="38" name="Rectangle 37">
            <a:extLst>
              <a:ext uri="{FF2B5EF4-FFF2-40B4-BE49-F238E27FC236}">
                <a16:creationId xmlns:a16="http://schemas.microsoft.com/office/drawing/2014/main" id="{0EE6A8D6-2E01-7727-DEFF-CE76082C82A2}"/>
              </a:ext>
            </a:extLst>
          </p:cNvPr>
          <p:cNvSpPr/>
          <p:nvPr/>
        </p:nvSpPr>
        <p:spPr>
          <a:xfrm>
            <a:off x="10162066" y="4317449"/>
            <a:ext cx="971211" cy="313641"/>
          </a:xfrm>
          <a:prstGeom prst="rect">
            <a:avLst/>
          </a:prstGeom>
          <a:solidFill>
            <a:srgbClr val="4AA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dirty="0"/>
              <a:t>Organisation</a:t>
            </a:r>
          </a:p>
        </p:txBody>
      </p:sp>
      <p:sp>
        <p:nvSpPr>
          <p:cNvPr id="39" name="Rounded Rectangle 38">
            <a:extLst>
              <a:ext uri="{FF2B5EF4-FFF2-40B4-BE49-F238E27FC236}">
                <a16:creationId xmlns:a16="http://schemas.microsoft.com/office/drawing/2014/main" id="{66A5B879-3EB5-C4F1-96BF-858DAB8B34E6}"/>
              </a:ext>
            </a:extLst>
          </p:cNvPr>
          <p:cNvSpPr/>
          <p:nvPr/>
        </p:nvSpPr>
        <p:spPr>
          <a:xfrm>
            <a:off x="1249765" y="3510780"/>
            <a:ext cx="551286" cy="445174"/>
          </a:xfrm>
          <a:prstGeom prst="roundRect">
            <a:avLst/>
          </a:prstGeom>
          <a:solidFill>
            <a:srgbClr val="4AA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100" dirty="0"/>
              <a:t>Facility Data</a:t>
            </a:r>
          </a:p>
        </p:txBody>
      </p:sp>
      <p:sp>
        <p:nvSpPr>
          <p:cNvPr id="40" name="Rounded Rectangle 39">
            <a:extLst>
              <a:ext uri="{FF2B5EF4-FFF2-40B4-BE49-F238E27FC236}">
                <a16:creationId xmlns:a16="http://schemas.microsoft.com/office/drawing/2014/main" id="{F9804810-0BD0-17B5-3766-E60009BBBCBF}"/>
              </a:ext>
            </a:extLst>
          </p:cNvPr>
          <p:cNvSpPr/>
          <p:nvPr/>
        </p:nvSpPr>
        <p:spPr>
          <a:xfrm>
            <a:off x="2756355" y="3510780"/>
            <a:ext cx="551286" cy="445174"/>
          </a:xfrm>
          <a:prstGeom prst="roundRect">
            <a:avLst/>
          </a:prstGeom>
          <a:solidFill>
            <a:srgbClr val="4AA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100" dirty="0"/>
              <a:t>Facility Data</a:t>
            </a:r>
          </a:p>
        </p:txBody>
      </p:sp>
      <p:sp>
        <p:nvSpPr>
          <p:cNvPr id="41" name="Rounded Rectangle 40">
            <a:extLst>
              <a:ext uri="{FF2B5EF4-FFF2-40B4-BE49-F238E27FC236}">
                <a16:creationId xmlns:a16="http://schemas.microsoft.com/office/drawing/2014/main" id="{8E44C775-EA35-32AA-32D2-E784781BA41F}"/>
              </a:ext>
            </a:extLst>
          </p:cNvPr>
          <p:cNvSpPr/>
          <p:nvPr/>
        </p:nvSpPr>
        <p:spPr>
          <a:xfrm>
            <a:off x="2177807" y="2866953"/>
            <a:ext cx="551286" cy="445174"/>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0" tIns="12002" rIns="0" bIns="12002" numCol="1" spcCol="1270" anchor="ctr" anchorCtr="0">
            <a:noAutofit/>
          </a:bodyPr>
          <a:lstStyle/>
          <a:p>
            <a:pPr algn="ctr" defTabSz="400050">
              <a:lnSpc>
                <a:spcPct val="90000"/>
              </a:lnSpc>
              <a:spcBef>
                <a:spcPct val="0"/>
              </a:spcBef>
              <a:spcAft>
                <a:spcPct val="35000"/>
              </a:spcAft>
            </a:pPr>
            <a:r>
              <a:rPr lang="en-AU" sz="1100" dirty="0"/>
              <a:t>Material Data</a:t>
            </a:r>
          </a:p>
        </p:txBody>
      </p:sp>
      <p:sp>
        <p:nvSpPr>
          <p:cNvPr id="42" name="Rounded Rectangle 41">
            <a:extLst>
              <a:ext uri="{FF2B5EF4-FFF2-40B4-BE49-F238E27FC236}">
                <a16:creationId xmlns:a16="http://schemas.microsoft.com/office/drawing/2014/main" id="{3A305141-2DEB-EA98-E58C-5B2807C40514}"/>
              </a:ext>
            </a:extLst>
          </p:cNvPr>
          <p:cNvSpPr/>
          <p:nvPr/>
        </p:nvSpPr>
        <p:spPr>
          <a:xfrm>
            <a:off x="3684397" y="2866953"/>
            <a:ext cx="551286" cy="445174"/>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0" tIns="12002" rIns="0" bIns="12002" numCol="1" spcCol="1270" anchor="ctr" anchorCtr="0">
            <a:noAutofit/>
          </a:bodyPr>
          <a:lstStyle/>
          <a:p>
            <a:pPr algn="ctr" defTabSz="400050">
              <a:lnSpc>
                <a:spcPct val="90000"/>
              </a:lnSpc>
              <a:spcBef>
                <a:spcPct val="0"/>
              </a:spcBef>
              <a:spcAft>
                <a:spcPct val="35000"/>
              </a:spcAft>
            </a:pPr>
            <a:r>
              <a:rPr lang="en-AU" sz="1100" dirty="0"/>
              <a:t>Material Data</a:t>
            </a:r>
          </a:p>
        </p:txBody>
      </p:sp>
      <p:sp>
        <p:nvSpPr>
          <p:cNvPr id="43" name="Rounded Rectangle 42">
            <a:extLst>
              <a:ext uri="{FF2B5EF4-FFF2-40B4-BE49-F238E27FC236}">
                <a16:creationId xmlns:a16="http://schemas.microsoft.com/office/drawing/2014/main" id="{4D3F2B9A-469B-BD75-0764-764F84528760}"/>
              </a:ext>
            </a:extLst>
          </p:cNvPr>
          <p:cNvSpPr/>
          <p:nvPr/>
        </p:nvSpPr>
        <p:spPr>
          <a:xfrm>
            <a:off x="5190987" y="2866953"/>
            <a:ext cx="551286" cy="445174"/>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0" tIns="12002" rIns="0" bIns="12002" numCol="1" spcCol="1270" anchor="ctr" anchorCtr="0">
            <a:noAutofit/>
          </a:bodyPr>
          <a:lstStyle/>
          <a:p>
            <a:pPr algn="ctr" defTabSz="400050">
              <a:lnSpc>
                <a:spcPct val="90000"/>
              </a:lnSpc>
              <a:spcBef>
                <a:spcPct val="0"/>
              </a:spcBef>
              <a:spcAft>
                <a:spcPct val="35000"/>
              </a:spcAft>
            </a:pPr>
            <a:r>
              <a:rPr lang="en-AU" sz="1100" dirty="0"/>
              <a:t>Product Data</a:t>
            </a:r>
          </a:p>
        </p:txBody>
      </p:sp>
      <p:sp>
        <p:nvSpPr>
          <p:cNvPr id="44" name="Rounded Rectangle 43">
            <a:extLst>
              <a:ext uri="{FF2B5EF4-FFF2-40B4-BE49-F238E27FC236}">
                <a16:creationId xmlns:a16="http://schemas.microsoft.com/office/drawing/2014/main" id="{9FCF4740-966B-16CD-CD01-2A54EB65FC09}"/>
              </a:ext>
            </a:extLst>
          </p:cNvPr>
          <p:cNvSpPr/>
          <p:nvPr/>
        </p:nvSpPr>
        <p:spPr>
          <a:xfrm>
            <a:off x="6697576" y="2866953"/>
            <a:ext cx="551286" cy="445174"/>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0" tIns="12002" rIns="0" bIns="12002" numCol="1" spcCol="1270" anchor="ctr" anchorCtr="0">
            <a:noAutofit/>
          </a:bodyPr>
          <a:lstStyle/>
          <a:p>
            <a:pPr algn="ctr" defTabSz="400050">
              <a:lnSpc>
                <a:spcPct val="90000"/>
              </a:lnSpc>
              <a:spcBef>
                <a:spcPct val="0"/>
              </a:spcBef>
              <a:spcAft>
                <a:spcPct val="35000"/>
              </a:spcAft>
            </a:pPr>
            <a:r>
              <a:rPr lang="en-AU" sz="1100" dirty="0"/>
              <a:t>Product Data</a:t>
            </a:r>
          </a:p>
        </p:txBody>
      </p:sp>
      <p:sp>
        <p:nvSpPr>
          <p:cNvPr id="45" name="Rounded Rectangle 44">
            <a:extLst>
              <a:ext uri="{FF2B5EF4-FFF2-40B4-BE49-F238E27FC236}">
                <a16:creationId xmlns:a16="http://schemas.microsoft.com/office/drawing/2014/main" id="{A479D9ED-342A-94C8-267A-68E3A43E5A6F}"/>
              </a:ext>
            </a:extLst>
          </p:cNvPr>
          <p:cNvSpPr/>
          <p:nvPr/>
        </p:nvSpPr>
        <p:spPr>
          <a:xfrm>
            <a:off x="4262945" y="3510780"/>
            <a:ext cx="551286" cy="445174"/>
          </a:xfrm>
          <a:prstGeom prst="roundRect">
            <a:avLst/>
          </a:prstGeom>
          <a:solidFill>
            <a:srgbClr val="4AA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100" dirty="0"/>
              <a:t>Facility Data</a:t>
            </a:r>
          </a:p>
        </p:txBody>
      </p:sp>
      <p:sp>
        <p:nvSpPr>
          <p:cNvPr id="46" name="Rounded Rectangle 45">
            <a:extLst>
              <a:ext uri="{FF2B5EF4-FFF2-40B4-BE49-F238E27FC236}">
                <a16:creationId xmlns:a16="http://schemas.microsoft.com/office/drawing/2014/main" id="{9EAC181E-C2D2-BDED-163B-45A424285FDA}"/>
              </a:ext>
            </a:extLst>
          </p:cNvPr>
          <p:cNvSpPr/>
          <p:nvPr/>
        </p:nvSpPr>
        <p:spPr>
          <a:xfrm>
            <a:off x="5769534" y="3510780"/>
            <a:ext cx="551286" cy="445174"/>
          </a:xfrm>
          <a:prstGeom prst="roundRect">
            <a:avLst/>
          </a:prstGeom>
          <a:solidFill>
            <a:srgbClr val="4AA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100" dirty="0"/>
              <a:t>Facility Data</a:t>
            </a:r>
          </a:p>
        </p:txBody>
      </p:sp>
      <p:sp>
        <p:nvSpPr>
          <p:cNvPr id="48" name="Rounded Rectangle 47">
            <a:extLst>
              <a:ext uri="{FF2B5EF4-FFF2-40B4-BE49-F238E27FC236}">
                <a16:creationId xmlns:a16="http://schemas.microsoft.com/office/drawing/2014/main" id="{9B86C7BD-AA26-0859-BEE7-A0C570C62384}"/>
              </a:ext>
            </a:extLst>
          </p:cNvPr>
          <p:cNvSpPr/>
          <p:nvPr/>
        </p:nvSpPr>
        <p:spPr>
          <a:xfrm>
            <a:off x="7276124" y="3510780"/>
            <a:ext cx="551286" cy="445174"/>
          </a:xfrm>
          <a:prstGeom prst="roundRect">
            <a:avLst/>
          </a:prstGeom>
          <a:solidFill>
            <a:srgbClr val="4AA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100" dirty="0"/>
              <a:t>Facility Data</a:t>
            </a:r>
          </a:p>
        </p:txBody>
      </p:sp>
      <p:sp>
        <p:nvSpPr>
          <p:cNvPr id="51" name="Rounded Rectangle 50">
            <a:extLst>
              <a:ext uri="{FF2B5EF4-FFF2-40B4-BE49-F238E27FC236}">
                <a16:creationId xmlns:a16="http://schemas.microsoft.com/office/drawing/2014/main" id="{C069F2E2-74D2-BED7-87FC-BDD72DD65D34}"/>
              </a:ext>
            </a:extLst>
          </p:cNvPr>
          <p:cNvSpPr/>
          <p:nvPr/>
        </p:nvSpPr>
        <p:spPr>
          <a:xfrm>
            <a:off x="8456625" y="2866953"/>
            <a:ext cx="971211" cy="445174"/>
          </a:xfrm>
          <a:prstGeom prst="round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lIns="0" rIns="0" rtlCol="0" anchor="ctr"/>
          <a:lstStyle/>
          <a:p>
            <a:pPr algn="ctr"/>
            <a:r>
              <a:rPr lang="en-AU" sz="1100" dirty="0"/>
              <a:t>Product Data</a:t>
            </a:r>
          </a:p>
        </p:txBody>
      </p:sp>
      <p:sp>
        <p:nvSpPr>
          <p:cNvPr id="52" name="Rounded Rectangle 51">
            <a:extLst>
              <a:ext uri="{FF2B5EF4-FFF2-40B4-BE49-F238E27FC236}">
                <a16:creationId xmlns:a16="http://schemas.microsoft.com/office/drawing/2014/main" id="{E28C27F1-4BB3-4F3C-570D-28A5EEC91CE3}"/>
              </a:ext>
            </a:extLst>
          </p:cNvPr>
          <p:cNvSpPr/>
          <p:nvPr/>
        </p:nvSpPr>
        <p:spPr>
          <a:xfrm>
            <a:off x="10180440" y="3510780"/>
            <a:ext cx="549466" cy="445174"/>
          </a:xfrm>
          <a:prstGeom prst="roundRect">
            <a:avLst/>
          </a:prstGeom>
          <a:solidFill>
            <a:srgbClr val="4AA0AF"/>
          </a:solidFill>
          <a:ln w="38100">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100" dirty="0"/>
              <a:t>Facility Data</a:t>
            </a:r>
          </a:p>
        </p:txBody>
      </p:sp>
      <p:sp>
        <p:nvSpPr>
          <p:cNvPr id="53" name="Rounded Rectangle 52">
            <a:extLst>
              <a:ext uri="{FF2B5EF4-FFF2-40B4-BE49-F238E27FC236}">
                <a16:creationId xmlns:a16="http://schemas.microsoft.com/office/drawing/2014/main" id="{97AE630B-E42B-CBD7-9708-B7A0D13742EA}"/>
              </a:ext>
            </a:extLst>
          </p:cNvPr>
          <p:cNvSpPr/>
          <p:nvPr/>
        </p:nvSpPr>
        <p:spPr>
          <a:xfrm>
            <a:off x="10909075" y="2856429"/>
            <a:ext cx="971211" cy="445174"/>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0" tIns="12002" rIns="0" bIns="12002" numCol="1" spcCol="1270" anchor="ctr" anchorCtr="0">
            <a:noAutofit/>
          </a:bodyPr>
          <a:lstStyle/>
          <a:p>
            <a:pPr algn="ctr" defTabSz="400050">
              <a:lnSpc>
                <a:spcPct val="90000"/>
              </a:lnSpc>
              <a:spcBef>
                <a:spcPct val="0"/>
              </a:spcBef>
              <a:spcAft>
                <a:spcPct val="35000"/>
              </a:spcAft>
            </a:pPr>
            <a:r>
              <a:rPr lang="en-AU" sz="1100" dirty="0"/>
              <a:t>Product or material Data</a:t>
            </a:r>
          </a:p>
        </p:txBody>
      </p:sp>
      <p:pic>
        <p:nvPicPr>
          <p:cNvPr id="54" name="Picture 6" descr="Cargo Ship Icons - Free SVG &amp; PNG Cargo Ship Images - Noun Project">
            <a:extLst>
              <a:ext uri="{FF2B5EF4-FFF2-40B4-BE49-F238E27FC236}">
                <a16:creationId xmlns:a16="http://schemas.microsoft.com/office/drawing/2014/main" id="{8E472BAF-5E9C-DC80-05E5-17348F7777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3742" y="5234916"/>
            <a:ext cx="441949" cy="455889"/>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Cog wheel silhouette - Free icons">
            <a:extLst>
              <a:ext uri="{FF2B5EF4-FFF2-40B4-BE49-F238E27FC236}">
                <a16:creationId xmlns:a16="http://schemas.microsoft.com/office/drawing/2014/main" id="{47620FFB-52D9-C045-1461-6D138B2FCD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1968402" y="5337599"/>
            <a:ext cx="246589" cy="239042"/>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6" descr="Cargo Ship Icons - Free SVG &amp; PNG Cargo Ship Images - Noun Project">
            <a:extLst>
              <a:ext uri="{FF2B5EF4-FFF2-40B4-BE49-F238E27FC236}">
                <a16:creationId xmlns:a16="http://schemas.microsoft.com/office/drawing/2014/main" id="{62CB270F-0004-F4FD-66BA-1C27C6FAB3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29462" y="5222305"/>
            <a:ext cx="441949" cy="455889"/>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 descr="Cog wheel silhouette - Free icons">
            <a:extLst>
              <a:ext uri="{FF2B5EF4-FFF2-40B4-BE49-F238E27FC236}">
                <a16:creationId xmlns:a16="http://schemas.microsoft.com/office/drawing/2014/main" id="{49BFF1CA-520B-5BBD-2B52-D956D58291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3280900" y="5308028"/>
            <a:ext cx="246589" cy="239042"/>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6" descr="Cargo Ship Icons - Free SVG &amp; PNG Cargo Ship Images - Noun Project">
            <a:extLst>
              <a:ext uri="{FF2B5EF4-FFF2-40B4-BE49-F238E27FC236}">
                <a16:creationId xmlns:a16="http://schemas.microsoft.com/office/drawing/2014/main" id="{8ED5DA36-ABA9-E723-1FA9-756F239E39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6952" y="5218604"/>
            <a:ext cx="441949" cy="455889"/>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Cog wheel silhouette - Free icons">
            <a:extLst>
              <a:ext uri="{FF2B5EF4-FFF2-40B4-BE49-F238E27FC236}">
                <a16:creationId xmlns:a16="http://schemas.microsoft.com/office/drawing/2014/main" id="{7F24A797-A94D-22DC-4548-102D49D0F2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4782721" y="5316646"/>
            <a:ext cx="246589" cy="239042"/>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6" descr="Cargo Ship Icons - Free SVG &amp; PNG Cargo Ship Images - Noun Project">
            <a:extLst>
              <a:ext uri="{FF2B5EF4-FFF2-40B4-BE49-F238E27FC236}">
                <a16:creationId xmlns:a16="http://schemas.microsoft.com/office/drawing/2014/main" id="{2B112ED9-8CB2-81C3-4ED3-A998DFDE6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1951" y="5234916"/>
            <a:ext cx="441949" cy="45588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4" descr="Cog wheel silhouette - Free icons">
            <a:extLst>
              <a:ext uri="{FF2B5EF4-FFF2-40B4-BE49-F238E27FC236}">
                <a16:creationId xmlns:a16="http://schemas.microsoft.com/office/drawing/2014/main" id="{3E3FC9BD-4D44-B0A0-5E0B-A7FE124651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6186673" y="5314143"/>
            <a:ext cx="246589" cy="23904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4" descr="Cog wheel silhouette - Free icons">
            <a:extLst>
              <a:ext uri="{FF2B5EF4-FFF2-40B4-BE49-F238E27FC236}">
                <a16:creationId xmlns:a16="http://schemas.microsoft.com/office/drawing/2014/main" id="{1A62321D-FB6B-AC6A-50AC-36414462B1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9974" y="5316646"/>
            <a:ext cx="248426" cy="252209"/>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6" descr="Cargo Ship Icons - Free SVG &amp; PNG Cargo Ship Images - Noun Project">
            <a:extLst>
              <a:ext uri="{FF2B5EF4-FFF2-40B4-BE49-F238E27FC236}">
                <a16:creationId xmlns:a16="http://schemas.microsoft.com/office/drawing/2014/main" id="{AFBCBA59-877C-EDC3-14B0-59AF95FC3B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65666" y="5229176"/>
            <a:ext cx="441949" cy="455889"/>
          </a:xfrm>
          <a:prstGeom prst="rect">
            <a:avLst/>
          </a:prstGeom>
          <a:noFill/>
          <a:extLst>
            <a:ext uri="{909E8E84-426E-40DD-AFC4-6F175D3DCCD1}">
              <a14:hiddenFill xmlns:a14="http://schemas.microsoft.com/office/drawing/2010/main">
                <a:solidFill>
                  <a:srgbClr val="FFFFFF"/>
                </a:solidFill>
              </a14:hiddenFill>
            </a:ext>
          </a:extLst>
        </p:spPr>
      </p:pic>
      <p:pic>
        <p:nvPicPr>
          <p:cNvPr id="4107" name="Picture 8">
            <a:extLst>
              <a:ext uri="{FF2B5EF4-FFF2-40B4-BE49-F238E27FC236}">
                <a16:creationId xmlns:a16="http://schemas.microsoft.com/office/drawing/2014/main" id="{7AF8AED0-63BE-AFFA-CD9D-9F1022FC93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92874" y="5333704"/>
            <a:ext cx="383523" cy="252208"/>
          </a:xfrm>
          <a:prstGeom prst="rect">
            <a:avLst/>
          </a:prstGeom>
          <a:noFill/>
          <a:extLst>
            <a:ext uri="{909E8E84-426E-40DD-AFC4-6F175D3DCCD1}">
              <a14:hiddenFill xmlns:a14="http://schemas.microsoft.com/office/drawing/2010/main">
                <a:solidFill>
                  <a:srgbClr val="FFFFFF"/>
                </a:solidFill>
              </a14:hiddenFill>
            </a:ext>
          </a:extLst>
        </p:spPr>
      </p:pic>
      <p:cxnSp>
        <p:nvCxnSpPr>
          <p:cNvPr id="4109" name="Elbow Connector 4108">
            <a:extLst>
              <a:ext uri="{FF2B5EF4-FFF2-40B4-BE49-F238E27FC236}">
                <a16:creationId xmlns:a16="http://schemas.microsoft.com/office/drawing/2014/main" id="{9C0C3CC0-2363-9FDB-9C53-85B98F72BC45}"/>
              </a:ext>
            </a:extLst>
          </p:cNvPr>
          <p:cNvCxnSpPr>
            <a:cxnSpLocks/>
            <a:stCxn id="30" idx="2"/>
          </p:cNvCxnSpPr>
          <p:nvPr/>
        </p:nvCxnSpPr>
        <p:spPr>
          <a:xfrm flipH="1">
            <a:off x="3152185" y="4852510"/>
            <a:ext cx="8502702" cy="929797"/>
          </a:xfrm>
          <a:prstGeom prst="bentConnector3">
            <a:avLst>
              <a:gd name="adj1" fmla="val -2689"/>
            </a:avLst>
          </a:prstGeom>
          <a:ln w="38100">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110" name="Elbow Connector 50">
            <a:extLst>
              <a:ext uri="{FF2B5EF4-FFF2-40B4-BE49-F238E27FC236}">
                <a16:creationId xmlns:a16="http://schemas.microsoft.com/office/drawing/2014/main" id="{F18C21E0-DBBF-12C1-4F40-6C7AF185F9CD}"/>
              </a:ext>
            </a:extLst>
          </p:cNvPr>
          <p:cNvCxnSpPr>
            <a:cxnSpLocks/>
          </p:cNvCxnSpPr>
          <p:nvPr/>
        </p:nvCxnSpPr>
        <p:spPr>
          <a:xfrm flipV="1">
            <a:off x="4597982" y="5117980"/>
            <a:ext cx="0" cy="664327"/>
          </a:xfrm>
          <a:prstGeom prst="straightConnector1">
            <a:avLst/>
          </a:prstGeom>
          <a:ln w="38100">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11" name="Elbow Connector 50">
            <a:extLst>
              <a:ext uri="{FF2B5EF4-FFF2-40B4-BE49-F238E27FC236}">
                <a16:creationId xmlns:a16="http://schemas.microsoft.com/office/drawing/2014/main" id="{590BA8CC-A9C5-D366-2C67-7B5CC86D6C49}"/>
              </a:ext>
            </a:extLst>
          </p:cNvPr>
          <p:cNvCxnSpPr>
            <a:cxnSpLocks/>
          </p:cNvCxnSpPr>
          <p:nvPr/>
        </p:nvCxnSpPr>
        <p:spPr>
          <a:xfrm flipV="1">
            <a:off x="5967128" y="5115227"/>
            <a:ext cx="0" cy="667080"/>
          </a:xfrm>
          <a:prstGeom prst="straightConnector1">
            <a:avLst/>
          </a:prstGeom>
          <a:ln w="38100">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13" name="Elbow Connector 50">
            <a:extLst>
              <a:ext uri="{FF2B5EF4-FFF2-40B4-BE49-F238E27FC236}">
                <a16:creationId xmlns:a16="http://schemas.microsoft.com/office/drawing/2014/main" id="{F69E1627-5C8B-6DF3-3EDB-319DD3D44D19}"/>
              </a:ext>
            </a:extLst>
          </p:cNvPr>
          <p:cNvCxnSpPr>
            <a:cxnSpLocks/>
          </p:cNvCxnSpPr>
          <p:nvPr/>
        </p:nvCxnSpPr>
        <p:spPr>
          <a:xfrm flipV="1">
            <a:off x="7477589" y="5137001"/>
            <a:ext cx="0" cy="645306"/>
          </a:xfrm>
          <a:prstGeom prst="straightConnector1">
            <a:avLst/>
          </a:prstGeom>
          <a:ln w="38100">
            <a:headEnd type="none" w="med" len="med"/>
            <a:tailEnd type="arrow" w="med" len="med"/>
          </a:ln>
        </p:spPr>
        <p:style>
          <a:lnRef idx="2">
            <a:schemeClr val="accent1"/>
          </a:lnRef>
          <a:fillRef idx="0">
            <a:schemeClr val="accent1"/>
          </a:fillRef>
          <a:effectRef idx="1">
            <a:schemeClr val="accent1"/>
          </a:effectRef>
          <a:fontRef idx="minor">
            <a:schemeClr val="tx1"/>
          </a:fontRef>
        </p:style>
      </p:cxnSp>
      <p:pic>
        <p:nvPicPr>
          <p:cNvPr id="4114" name="Picture 10" descr="User icons for free download | Freepik">
            <a:extLst>
              <a:ext uri="{FF2B5EF4-FFF2-40B4-BE49-F238E27FC236}">
                <a16:creationId xmlns:a16="http://schemas.microsoft.com/office/drawing/2014/main" id="{FE52B1A1-8CDC-92E6-1775-4445E3A9D3E6}"/>
              </a:ext>
            </a:extLst>
          </p:cNvPr>
          <p:cNvPicPr>
            <a:picLocks noChangeAspect="1" noChangeArrowheads="1"/>
          </p:cNvPicPr>
          <p:nvPr/>
        </p:nvPicPr>
        <p:blipFill>
          <a:blip r:embed="rId7">
            <a:duotone>
              <a:schemeClr val="accent5">
                <a:shade val="45000"/>
                <a:satMod val="135000"/>
              </a:schemeClr>
              <a:prstClr val="white"/>
            </a:duotone>
            <a:extLst>
              <a:ext uri="{BEBA8EAE-BF5A-486C-A8C5-ECC9F3942E4B}">
                <a14:imgProps xmlns:a14="http://schemas.microsoft.com/office/drawing/2010/main">
                  <a14:imgLayer r:embed="rId8">
                    <a14:imgEffect>
                      <a14:saturation sat="133000"/>
                    </a14:imgEffect>
                  </a14:imgLayer>
                </a14:imgProps>
              </a:ext>
              <a:ext uri="{28A0092B-C50C-407E-A947-70E740481C1C}">
                <a14:useLocalDpi xmlns:a14="http://schemas.microsoft.com/office/drawing/2010/main" val="0"/>
              </a:ext>
            </a:extLst>
          </a:blip>
          <a:srcRect/>
          <a:stretch>
            <a:fillRect/>
          </a:stretch>
        </p:blipFill>
        <p:spPr bwMode="auto">
          <a:xfrm>
            <a:off x="9275017" y="3867814"/>
            <a:ext cx="376978" cy="371912"/>
          </a:xfrm>
          <a:prstGeom prst="rect">
            <a:avLst/>
          </a:prstGeom>
          <a:noFill/>
          <a:extLst>
            <a:ext uri="{909E8E84-426E-40DD-AFC4-6F175D3DCCD1}">
              <a14:hiddenFill xmlns:a14="http://schemas.microsoft.com/office/drawing/2010/main">
                <a:solidFill>
                  <a:srgbClr val="FFFFFF"/>
                </a:solidFill>
              </a14:hiddenFill>
            </a:ext>
          </a:extLst>
        </p:spPr>
      </p:pic>
      <p:pic>
        <p:nvPicPr>
          <p:cNvPr id="4115" name="Picture 12" descr="Trash Can icon - Free Download PNG &amp; SVG | Streamline">
            <a:extLst>
              <a:ext uri="{FF2B5EF4-FFF2-40B4-BE49-F238E27FC236}">
                <a16:creationId xmlns:a16="http://schemas.microsoft.com/office/drawing/2014/main" id="{58B1EC8B-0B20-F5DE-C13F-26FC87301FF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40758" y="5304320"/>
            <a:ext cx="284195" cy="293159"/>
          </a:xfrm>
          <a:prstGeom prst="rect">
            <a:avLst/>
          </a:prstGeom>
          <a:noFill/>
          <a:extLst>
            <a:ext uri="{909E8E84-426E-40DD-AFC4-6F175D3DCCD1}">
              <a14:hiddenFill xmlns:a14="http://schemas.microsoft.com/office/drawing/2010/main">
                <a:solidFill>
                  <a:srgbClr val="FFFFFF"/>
                </a:solidFill>
              </a14:hiddenFill>
            </a:ext>
          </a:extLst>
        </p:spPr>
      </p:pic>
      <p:cxnSp>
        <p:nvCxnSpPr>
          <p:cNvPr id="4116" name="Elbow Connector 50">
            <a:extLst>
              <a:ext uri="{FF2B5EF4-FFF2-40B4-BE49-F238E27FC236}">
                <a16:creationId xmlns:a16="http://schemas.microsoft.com/office/drawing/2014/main" id="{B4E7847D-CA5B-0685-D5E3-F9CDDCE0F17A}"/>
              </a:ext>
            </a:extLst>
          </p:cNvPr>
          <p:cNvCxnSpPr>
            <a:cxnSpLocks/>
          </p:cNvCxnSpPr>
          <p:nvPr/>
        </p:nvCxnSpPr>
        <p:spPr>
          <a:xfrm flipV="1">
            <a:off x="3145666" y="5117980"/>
            <a:ext cx="2398" cy="664327"/>
          </a:xfrm>
          <a:prstGeom prst="straightConnector1">
            <a:avLst/>
          </a:prstGeom>
          <a:ln w="38100">
            <a:headEnd type="none" w="med" len="med"/>
            <a:tailEnd type="arrow" w="med" len="med"/>
          </a:ln>
        </p:spPr>
        <p:style>
          <a:lnRef idx="2">
            <a:schemeClr val="accent1"/>
          </a:lnRef>
          <a:fillRef idx="0">
            <a:schemeClr val="accent1"/>
          </a:fillRef>
          <a:effectRef idx="1">
            <a:schemeClr val="accent1"/>
          </a:effectRef>
          <a:fontRef idx="minor">
            <a:schemeClr val="tx1"/>
          </a:fontRef>
        </p:style>
      </p:cxnSp>
      <p:pic>
        <p:nvPicPr>
          <p:cNvPr id="4117" name="Picture 4" descr="Cog wheel silhouette - Free icons">
            <a:extLst>
              <a:ext uri="{FF2B5EF4-FFF2-40B4-BE49-F238E27FC236}">
                <a16:creationId xmlns:a16="http://schemas.microsoft.com/office/drawing/2014/main" id="{F98A20F3-BBD6-A8F3-6ECB-79042A76AB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7528" y="5305517"/>
            <a:ext cx="248426" cy="252209"/>
          </a:xfrm>
          <a:prstGeom prst="rect">
            <a:avLst/>
          </a:prstGeom>
          <a:noFill/>
          <a:extLst>
            <a:ext uri="{909E8E84-426E-40DD-AFC4-6F175D3DCCD1}">
              <a14:hiddenFill xmlns:a14="http://schemas.microsoft.com/office/drawing/2010/main">
                <a:solidFill>
                  <a:srgbClr val="FFFFFF"/>
                </a:solidFill>
              </a14:hiddenFill>
            </a:ext>
          </a:extLst>
        </p:spPr>
      </p:pic>
      <p:cxnSp>
        <p:nvCxnSpPr>
          <p:cNvPr id="4118" name="Elbow Connector 4117">
            <a:extLst>
              <a:ext uri="{FF2B5EF4-FFF2-40B4-BE49-F238E27FC236}">
                <a16:creationId xmlns:a16="http://schemas.microsoft.com/office/drawing/2014/main" id="{1F84CD2D-A0F1-5CB8-0368-493C51E45F5E}"/>
              </a:ext>
            </a:extLst>
          </p:cNvPr>
          <p:cNvCxnSpPr>
            <a:cxnSpLocks/>
          </p:cNvCxnSpPr>
          <p:nvPr/>
        </p:nvCxnSpPr>
        <p:spPr>
          <a:xfrm rot="5400000">
            <a:off x="1880055" y="3226202"/>
            <a:ext cx="421240" cy="593090"/>
          </a:xfrm>
          <a:prstGeom prst="bentConnector2">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121" name="TextBox 4120">
            <a:extLst>
              <a:ext uri="{FF2B5EF4-FFF2-40B4-BE49-F238E27FC236}">
                <a16:creationId xmlns:a16="http://schemas.microsoft.com/office/drawing/2014/main" id="{4793C625-38F9-8A74-B53C-791C5B383F19}"/>
              </a:ext>
            </a:extLst>
          </p:cNvPr>
          <p:cNvSpPr txBox="1"/>
          <p:nvPr/>
        </p:nvSpPr>
        <p:spPr>
          <a:xfrm>
            <a:off x="1768292" y="3504358"/>
            <a:ext cx="652986" cy="261610"/>
          </a:xfrm>
          <a:prstGeom prst="rect">
            <a:avLst/>
          </a:prstGeom>
          <a:noFill/>
        </p:spPr>
        <p:txBody>
          <a:bodyPr wrap="none" rtlCol="0">
            <a:spAutoFit/>
          </a:bodyPr>
          <a:lstStyle/>
          <a:p>
            <a:r>
              <a:rPr lang="en-AU" sz="1100" dirty="0"/>
              <a:t>Made at</a:t>
            </a:r>
          </a:p>
        </p:txBody>
      </p:sp>
      <p:sp>
        <p:nvSpPr>
          <p:cNvPr id="4122" name="TextBox 4121">
            <a:extLst>
              <a:ext uri="{FF2B5EF4-FFF2-40B4-BE49-F238E27FC236}">
                <a16:creationId xmlns:a16="http://schemas.microsoft.com/office/drawing/2014/main" id="{0038CFCB-3951-6CE8-33F2-B24582D7D297}"/>
              </a:ext>
            </a:extLst>
          </p:cNvPr>
          <p:cNvSpPr txBox="1"/>
          <p:nvPr/>
        </p:nvSpPr>
        <p:spPr>
          <a:xfrm>
            <a:off x="2798667" y="2857002"/>
            <a:ext cx="816154" cy="261610"/>
          </a:xfrm>
          <a:prstGeom prst="rect">
            <a:avLst/>
          </a:prstGeom>
          <a:noFill/>
        </p:spPr>
        <p:txBody>
          <a:bodyPr wrap="none" rtlCol="0">
            <a:spAutoFit/>
          </a:bodyPr>
          <a:lstStyle/>
          <a:p>
            <a:r>
              <a:rPr lang="en-AU" sz="1100" dirty="0"/>
              <a:t>Made from</a:t>
            </a:r>
          </a:p>
        </p:txBody>
      </p:sp>
      <p:cxnSp>
        <p:nvCxnSpPr>
          <p:cNvPr id="4130" name="Elbow Connector 1026">
            <a:extLst>
              <a:ext uri="{FF2B5EF4-FFF2-40B4-BE49-F238E27FC236}">
                <a16:creationId xmlns:a16="http://schemas.microsoft.com/office/drawing/2014/main" id="{E300AB82-C7DF-7633-93D9-E5F69A82A521}"/>
              </a:ext>
            </a:extLst>
          </p:cNvPr>
          <p:cNvCxnSpPr>
            <a:cxnSpLocks/>
            <a:stCxn id="43" idx="1"/>
            <a:endCxn id="42" idx="3"/>
          </p:cNvCxnSpPr>
          <p:nvPr/>
        </p:nvCxnSpPr>
        <p:spPr>
          <a:xfrm flipH="1">
            <a:off x="4235682" y="3089540"/>
            <a:ext cx="955304"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31" name="Elbow Connector 1026">
            <a:extLst>
              <a:ext uri="{FF2B5EF4-FFF2-40B4-BE49-F238E27FC236}">
                <a16:creationId xmlns:a16="http://schemas.microsoft.com/office/drawing/2014/main" id="{23BF220D-9810-6165-7F34-575E84AADC81}"/>
              </a:ext>
            </a:extLst>
          </p:cNvPr>
          <p:cNvCxnSpPr>
            <a:cxnSpLocks/>
            <a:stCxn id="44" idx="1"/>
            <a:endCxn id="43" idx="3"/>
          </p:cNvCxnSpPr>
          <p:nvPr/>
        </p:nvCxnSpPr>
        <p:spPr>
          <a:xfrm flipH="1">
            <a:off x="5742272" y="3089540"/>
            <a:ext cx="955304"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41" name="Elbow Connector 1026">
            <a:extLst>
              <a:ext uri="{FF2B5EF4-FFF2-40B4-BE49-F238E27FC236}">
                <a16:creationId xmlns:a16="http://schemas.microsoft.com/office/drawing/2014/main" id="{F5A20846-7755-3418-5AFC-C48F048782E6}"/>
              </a:ext>
            </a:extLst>
          </p:cNvPr>
          <p:cNvCxnSpPr>
            <a:cxnSpLocks/>
            <a:stCxn id="51" idx="1"/>
            <a:endCxn id="44" idx="3"/>
          </p:cNvCxnSpPr>
          <p:nvPr/>
        </p:nvCxnSpPr>
        <p:spPr>
          <a:xfrm flipH="1">
            <a:off x="7248862" y="3089540"/>
            <a:ext cx="1207763"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42" name="Elbow Connector 1026">
            <a:extLst>
              <a:ext uri="{FF2B5EF4-FFF2-40B4-BE49-F238E27FC236}">
                <a16:creationId xmlns:a16="http://schemas.microsoft.com/office/drawing/2014/main" id="{2A53C3FA-BEDD-7E09-F5A6-A13D5E43B91B}"/>
              </a:ext>
            </a:extLst>
          </p:cNvPr>
          <p:cNvCxnSpPr>
            <a:cxnSpLocks/>
            <a:stCxn id="53" idx="1"/>
            <a:endCxn id="51" idx="3"/>
          </p:cNvCxnSpPr>
          <p:nvPr/>
        </p:nvCxnSpPr>
        <p:spPr>
          <a:xfrm flipH="1">
            <a:off x="9427836" y="3079016"/>
            <a:ext cx="1481238" cy="10524"/>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43" name="Elbow Connector 4142">
            <a:extLst>
              <a:ext uri="{FF2B5EF4-FFF2-40B4-BE49-F238E27FC236}">
                <a16:creationId xmlns:a16="http://schemas.microsoft.com/office/drawing/2014/main" id="{D63A2B62-8CD9-E39B-517B-921690FEDA69}"/>
              </a:ext>
            </a:extLst>
          </p:cNvPr>
          <p:cNvCxnSpPr>
            <a:cxnSpLocks/>
          </p:cNvCxnSpPr>
          <p:nvPr/>
        </p:nvCxnSpPr>
        <p:spPr>
          <a:xfrm rot="5400000">
            <a:off x="3386644" y="3226202"/>
            <a:ext cx="421240" cy="593090"/>
          </a:xfrm>
          <a:prstGeom prst="bentConnector2">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44" name="Elbow Connector 4143">
            <a:extLst>
              <a:ext uri="{FF2B5EF4-FFF2-40B4-BE49-F238E27FC236}">
                <a16:creationId xmlns:a16="http://schemas.microsoft.com/office/drawing/2014/main" id="{0E235EA6-6328-91F9-C344-EEA098429A24}"/>
              </a:ext>
            </a:extLst>
          </p:cNvPr>
          <p:cNvCxnSpPr>
            <a:cxnSpLocks/>
          </p:cNvCxnSpPr>
          <p:nvPr/>
        </p:nvCxnSpPr>
        <p:spPr>
          <a:xfrm rot="5400000">
            <a:off x="4884090" y="3226202"/>
            <a:ext cx="421240" cy="593090"/>
          </a:xfrm>
          <a:prstGeom prst="bentConnector2">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45" name="Elbow Connector 4144">
            <a:extLst>
              <a:ext uri="{FF2B5EF4-FFF2-40B4-BE49-F238E27FC236}">
                <a16:creationId xmlns:a16="http://schemas.microsoft.com/office/drawing/2014/main" id="{E80A7FF0-6BC6-37A7-ED3C-CEAFF54A7979}"/>
              </a:ext>
            </a:extLst>
          </p:cNvPr>
          <p:cNvCxnSpPr>
            <a:cxnSpLocks/>
          </p:cNvCxnSpPr>
          <p:nvPr/>
        </p:nvCxnSpPr>
        <p:spPr>
          <a:xfrm rot="5400000">
            <a:off x="6408968" y="3226202"/>
            <a:ext cx="421240" cy="593090"/>
          </a:xfrm>
          <a:prstGeom prst="bentConnector2">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46" name="Elbow Connector 4145">
            <a:extLst>
              <a:ext uri="{FF2B5EF4-FFF2-40B4-BE49-F238E27FC236}">
                <a16:creationId xmlns:a16="http://schemas.microsoft.com/office/drawing/2014/main" id="{C9119966-761E-09C0-E35A-3429C52340C4}"/>
              </a:ext>
            </a:extLst>
          </p:cNvPr>
          <p:cNvCxnSpPr>
            <a:cxnSpLocks/>
          </p:cNvCxnSpPr>
          <p:nvPr/>
        </p:nvCxnSpPr>
        <p:spPr>
          <a:xfrm rot="5400000">
            <a:off x="8079223" y="3062077"/>
            <a:ext cx="421240" cy="921340"/>
          </a:xfrm>
          <a:prstGeom prst="bentConnector2">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147" name="TextBox 4146">
            <a:extLst>
              <a:ext uri="{FF2B5EF4-FFF2-40B4-BE49-F238E27FC236}">
                <a16:creationId xmlns:a16="http://schemas.microsoft.com/office/drawing/2014/main" id="{369D3A38-234F-8370-B231-D396972376AD}"/>
              </a:ext>
            </a:extLst>
          </p:cNvPr>
          <p:cNvSpPr txBox="1"/>
          <p:nvPr/>
        </p:nvSpPr>
        <p:spPr>
          <a:xfrm>
            <a:off x="4322236" y="2866466"/>
            <a:ext cx="816154" cy="261610"/>
          </a:xfrm>
          <a:prstGeom prst="rect">
            <a:avLst/>
          </a:prstGeom>
          <a:noFill/>
        </p:spPr>
        <p:txBody>
          <a:bodyPr wrap="none" rtlCol="0">
            <a:spAutoFit/>
          </a:bodyPr>
          <a:lstStyle/>
          <a:p>
            <a:r>
              <a:rPr lang="en-AU" sz="1100" dirty="0"/>
              <a:t>Made from</a:t>
            </a:r>
          </a:p>
        </p:txBody>
      </p:sp>
      <p:sp>
        <p:nvSpPr>
          <p:cNvPr id="4148" name="TextBox 4147">
            <a:extLst>
              <a:ext uri="{FF2B5EF4-FFF2-40B4-BE49-F238E27FC236}">
                <a16:creationId xmlns:a16="http://schemas.microsoft.com/office/drawing/2014/main" id="{AC2660C3-6FAB-3D43-41F0-452F444620FA}"/>
              </a:ext>
            </a:extLst>
          </p:cNvPr>
          <p:cNvSpPr txBox="1"/>
          <p:nvPr/>
        </p:nvSpPr>
        <p:spPr>
          <a:xfrm>
            <a:off x="5862374" y="2865979"/>
            <a:ext cx="816154" cy="261610"/>
          </a:xfrm>
          <a:prstGeom prst="rect">
            <a:avLst/>
          </a:prstGeom>
          <a:noFill/>
        </p:spPr>
        <p:txBody>
          <a:bodyPr wrap="none" rtlCol="0">
            <a:spAutoFit/>
          </a:bodyPr>
          <a:lstStyle/>
          <a:p>
            <a:r>
              <a:rPr lang="en-AU" sz="1100" dirty="0"/>
              <a:t>Made from</a:t>
            </a:r>
          </a:p>
        </p:txBody>
      </p:sp>
      <p:sp>
        <p:nvSpPr>
          <p:cNvPr id="4149" name="TextBox 4148">
            <a:extLst>
              <a:ext uri="{FF2B5EF4-FFF2-40B4-BE49-F238E27FC236}">
                <a16:creationId xmlns:a16="http://schemas.microsoft.com/office/drawing/2014/main" id="{2082DEB8-1AF3-B43F-7777-0EEED96F6D98}"/>
              </a:ext>
            </a:extLst>
          </p:cNvPr>
          <p:cNvSpPr txBox="1"/>
          <p:nvPr/>
        </p:nvSpPr>
        <p:spPr>
          <a:xfrm>
            <a:off x="7402511" y="2865492"/>
            <a:ext cx="816154" cy="261610"/>
          </a:xfrm>
          <a:prstGeom prst="rect">
            <a:avLst/>
          </a:prstGeom>
          <a:noFill/>
        </p:spPr>
        <p:txBody>
          <a:bodyPr wrap="none" rtlCol="0">
            <a:spAutoFit/>
          </a:bodyPr>
          <a:lstStyle/>
          <a:p>
            <a:r>
              <a:rPr lang="en-AU" sz="1100" dirty="0"/>
              <a:t>Made from</a:t>
            </a:r>
          </a:p>
        </p:txBody>
      </p:sp>
      <p:sp>
        <p:nvSpPr>
          <p:cNvPr id="4150" name="TextBox 4149">
            <a:extLst>
              <a:ext uri="{FF2B5EF4-FFF2-40B4-BE49-F238E27FC236}">
                <a16:creationId xmlns:a16="http://schemas.microsoft.com/office/drawing/2014/main" id="{3E145DE3-63FC-E1E8-0F4A-3ED8006C19CC}"/>
              </a:ext>
            </a:extLst>
          </p:cNvPr>
          <p:cNvSpPr txBox="1"/>
          <p:nvPr/>
        </p:nvSpPr>
        <p:spPr>
          <a:xfrm>
            <a:off x="9937947" y="2854968"/>
            <a:ext cx="816154" cy="261610"/>
          </a:xfrm>
          <a:prstGeom prst="rect">
            <a:avLst/>
          </a:prstGeom>
          <a:noFill/>
        </p:spPr>
        <p:txBody>
          <a:bodyPr wrap="none" rtlCol="0">
            <a:spAutoFit/>
          </a:bodyPr>
          <a:lstStyle/>
          <a:p>
            <a:r>
              <a:rPr lang="en-AU" sz="1100" dirty="0"/>
              <a:t>Made from</a:t>
            </a:r>
          </a:p>
        </p:txBody>
      </p:sp>
      <p:cxnSp>
        <p:nvCxnSpPr>
          <p:cNvPr id="4151" name="Elbow Connector 4150">
            <a:extLst>
              <a:ext uri="{FF2B5EF4-FFF2-40B4-BE49-F238E27FC236}">
                <a16:creationId xmlns:a16="http://schemas.microsoft.com/office/drawing/2014/main" id="{925E0FE4-B5A9-4700-5114-9D27A8CD1BC3}"/>
              </a:ext>
            </a:extLst>
          </p:cNvPr>
          <p:cNvCxnSpPr>
            <a:cxnSpLocks/>
          </p:cNvCxnSpPr>
          <p:nvPr/>
        </p:nvCxnSpPr>
        <p:spPr>
          <a:xfrm rot="5400000">
            <a:off x="10818980" y="3215315"/>
            <a:ext cx="431764" cy="604341"/>
          </a:xfrm>
          <a:prstGeom prst="bentConnector2">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152" name="TextBox 4151">
            <a:extLst>
              <a:ext uri="{FF2B5EF4-FFF2-40B4-BE49-F238E27FC236}">
                <a16:creationId xmlns:a16="http://schemas.microsoft.com/office/drawing/2014/main" id="{EB198471-F0CE-BB52-7CAB-D115F8BDCFE9}"/>
              </a:ext>
            </a:extLst>
          </p:cNvPr>
          <p:cNvSpPr txBox="1"/>
          <p:nvPr/>
        </p:nvSpPr>
        <p:spPr>
          <a:xfrm>
            <a:off x="3259748" y="3504358"/>
            <a:ext cx="652986" cy="261610"/>
          </a:xfrm>
          <a:prstGeom prst="rect">
            <a:avLst/>
          </a:prstGeom>
          <a:noFill/>
        </p:spPr>
        <p:txBody>
          <a:bodyPr wrap="none" rtlCol="0">
            <a:spAutoFit/>
          </a:bodyPr>
          <a:lstStyle/>
          <a:p>
            <a:r>
              <a:rPr lang="en-AU" sz="1100" dirty="0"/>
              <a:t>Made at</a:t>
            </a:r>
          </a:p>
        </p:txBody>
      </p:sp>
      <p:sp>
        <p:nvSpPr>
          <p:cNvPr id="4153" name="TextBox 4152">
            <a:extLst>
              <a:ext uri="{FF2B5EF4-FFF2-40B4-BE49-F238E27FC236}">
                <a16:creationId xmlns:a16="http://schemas.microsoft.com/office/drawing/2014/main" id="{2E99B692-2B38-BCA9-A61B-9FE7A0553DEE}"/>
              </a:ext>
            </a:extLst>
          </p:cNvPr>
          <p:cNvSpPr txBox="1"/>
          <p:nvPr/>
        </p:nvSpPr>
        <p:spPr>
          <a:xfrm>
            <a:off x="4751204" y="3504358"/>
            <a:ext cx="652986" cy="261610"/>
          </a:xfrm>
          <a:prstGeom prst="rect">
            <a:avLst/>
          </a:prstGeom>
          <a:noFill/>
        </p:spPr>
        <p:txBody>
          <a:bodyPr wrap="none" rtlCol="0">
            <a:spAutoFit/>
          </a:bodyPr>
          <a:lstStyle/>
          <a:p>
            <a:r>
              <a:rPr lang="en-AU" sz="1100" dirty="0"/>
              <a:t>Made at</a:t>
            </a:r>
          </a:p>
        </p:txBody>
      </p:sp>
      <p:sp>
        <p:nvSpPr>
          <p:cNvPr id="4154" name="TextBox 4153">
            <a:extLst>
              <a:ext uri="{FF2B5EF4-FFF2-40B4-BE49-F238E27FC236}">
                <a16:creationId xmlns:a16="http://schemas.microsoft.com/office/drawing/2014/main" id="{262F5767-3ED7-F808-DAFF-37E65B41ACDA}"/>
              </a:ext>
            </a:extLst>
          </p:cNvPr>
          <p:cNvSpPr txBox="1"/>
          <p:nvPr/>
        </p:nvSpPr>
        <p:spPr>
          <a:xfrm>
            <a:off x="6279236" y="3504358"/>
            <a:ext cx="652986" cy="261610"/>
          </a:xfrm>
          <a:prstGeom prst="rect">
            <a:avLst/>
          </a:prstGeom>
          <a:noFill/>
        </p:spPr>
        <p:txBody>
          <a:bodyPr wrap="none" rtlCol="0">
            <a:spAutoFit/>
          </a:bodyPr>
          <a:lstStyle/>
          <a:p>
            <a:r>
              <a:rPr lang="en-AU" sz="1100" dirty="0"/>
              <a:t>Made at</a:t>
            </a:r>
          </a:p>
        </p:txBody>
      </p:sp>
      <p:sp>
        <p:nvSpPr>
          <p:cNvPr id="4155" name="TextBox 4154">
            <a:extLst>
              <a:ext uri="{FF2B5EF4-FFF2-40B4-BE49-F238E27FC236}">
                <a16:creationId xmlns:a16="http://schemas.microsoft.com/office/drawing/2014/main" id="{C43B0BEA-DE72-D224-2A91-365F5C7E483F}"/>
              </a:ext>
            </a:extLst>
          </p:cNvPr>
          <p:cNvSpPr txBox="1"/>
          <p:nvPr/>
        </p:nvSpPr>
        <p:spPr>
          <a:xfrm>
            <a:off x="7832921" y="3516708"/>
            <a:ext cx="652986" cy="261610"/>
          </a:xfrm>
          <a:prstGeom prst="rect">
            <a:avLst/>
          </a:prstGeom>
          <a:noFill/>
        </p:spPr>
        <p:txBody>
          <a:bodyPr wrap="none" rtlCol="0">
            <a:spAutoFit/>
          </a:bodyPr>
          <a:lstStyle/>
          <a:p>
            <a:r>
              <a:rPr lang="en-AU" sz="1100" dirty="0"/>
              <a:t>Made at</a:t>
            </a:r>
          </a:p>
        </p:txBody>
      </p:sp>
      <p:sp>
        <p:nvSpPr>
          <p:cNvPr id="4156" name="TextBox 4155">
            <a:extLst>
              <a:ext uri="{FF2B5EF4-FFF2-40B4-BE49-F238E27FC236}">
                <a16:creationId xmlns:a16="http://schemas.microsoft.com/office/drawing/2014/main" id="{0AC87C85-8956-E80B-7429-5C0084D1B0D5}"/>
              </a:ext>
            </a:extLst>
          </p:cNvPr>
          <p:cNvSpPr txBox="1"/>
          <p:nvPr/>
        </p:nvSpPr>
        <p:spPr>
          <a:xfrm>
            <a:off x="10735801" y="3504358"/>
            <a:ext cx="652986" cy="261610"/>
          </a:xfrm>
          <a:prstGeom prst="rect">
            <a:avLst/>
          </a:prstGeom>
          <a:noFill/>
        </p:spPr>
        <p:txBody>
          <a:bodyPr wrap="none" rtlCol="0">
            <a:spAutoFit/>
          </a:bodyPr>
          <a:lstStyle/>
          <a:p>
            <a:r>
              <a:rPr lang="en-AU" sz="1100" dirty="0"/>
              <a:t>Made at</a:t>
            </a:r>
          </a:p>
        </p:txBody>
      </p:sp>
      <p:cxnSp>
        <p:nvCxnSpPr>
          <p:cNvPr id="4157" name="Elbow Connector 1091">
            <a:extLst>
              <a:ext uri="{FF2B5EF4-FFF2-40B4-BE49-F238E27FC236}">
                <a16:creationId xmlns:a16="http://schemas.microsoft.com/office/drawing/2014/main" id="{B90E727A-70D8-F8EA-C290-865EB43BD173}"/>
              </a:ext>
            </a:extLst>
          </p:cNvPr>
          <p:cNvCxnSpPr>
            <a:cxnSpLocks/>
            <a:stCxn id="36" idx="0"/>
          </p:cNvCxnSpPr>
          <p:nvPr/>
        </p:nvCxnSpPr>
        <p:spPr>
          <a:xfrm flipH="1" flipV="1">
            <a:off x="9137029" y="3310961"/>
            <a:ext cx="8821" cy="1006488"/>
          </a:xfrm>
          <a:prstGeom prst="straightConnector1">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158" name="TextBox 4157">
            <a:extLst>
              <a:ext uri="{FF2B5EF4-FFF2-40B4-BE49-F238E27FC236}">
                <a16:creationId xmlns:a16="http://schemas.microsoft.com/office/drawing/2014/main" id="{29DEA998-9DB8-5E2C-3466-1AAA8EDB6E89}"/>
              </a:ext>
            </a:extLst>
          </p:cNvPr>
          <p:cNvSpPr txBox="1"/>
          <p:nvPr/>
        </p:nvSpPr>
        <p:spPr>
          <a:xfrm>
            <a:off x="9141439" y="3466497"/>
            <a:ext cx="902756" cy="430887"/>
          </a:xfrm>
          <a:prstGeom prst="rect">
            <a:avLst/>
          </a:prstGeom>
          <a:noFill/>
        </p:spPr>
        <p:txBody>
          <a:bodyPr wrap="square" rtlCol="0">
            <a:spAutoFit/>
          </a:bodyPr>
          <a:lstStyle/>
          <a:p>
            <a:r>
              <a:rPr lang="en-AU" sz="1100" dirty="0"/>
              <a:t>Use / maintain</a:t>
            </a:r>
          </a:p>
        </p:txBody>
      </p:sp>
      <p:cxnSp>
        <p:nvCxnSpPr>
          <p:cNvPr id="4159" name="Elbow Connector 1101">
            <a:extLst>
              <a:ext uri="{FF2B5EF4-FFF2-40B4-BE49-F238E27FC236}">
                <a16:creationId xmlns:a16="http://schemas.microsoft.com/office/drawing/2014/main" id="{2AFBB524-376F-6966-306B-BF49B201E409}"/>
              </a:ext>
            </a:extLst>
          </p:cNvPr>
          <p:cNvCxnSpPr>
            <a:cxnSpLocks/>
          </p:cNvCxnSpPr>
          <p:nvPr/>
        </p:nvCxnSpPr>
        <p:spPr>
          <a:xfrm flipH="1" flipV="1">
            <a:off x="1536689" y="3964473"/>
            <a:ext cx="6658" cy="344456"/>
          </a:xfrm>
          <a:prstGeom prst="straightConnector1">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60" name="Elbow Connector 1026">
            <a:extLst>
              <a:ext uri="{FF2B5EF4-FFF2-40B4-BE49-F238E27FC236}">
                <a16:creationId xmlns:a16="http://schemas.microsoft.com/office/drawing/2014/main" id="{54B502DF-E9F9-F585-3139-D87B9080C0DC}"/>
              </a:ext>
            </a:extLst>
          </p:cNvPr>
          <p:cNvCxnSpPr>
            <a:cxnSpLocks/>
            <a:stCxn id="42" idx="1"/>
            <a:endCxn id="41" idx="3"/>
          </p:cNvCxnSpPr>
          <p:nvPr/>
        </p:nvCxnSpPr>
        <p:spPr>
          <a:xfrm flipH="1">
            <a:off x="2729093" y="3089540"/>
            <a:ext cx="955304" cy="0"/>
          </a:xfrm>
          <a:prstGeom prst="straightConnector1">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161" name="TextBox 4160">
            <a:extLst>
              <a:ext uri="{FF2B5EF4-FFF2-40B4-BE49-F238E27FC236}">
                <a16:creationId xmlns:a16="http://schemas.microsoft.com/office/drawing/2014/main" id="{C8C692EE-E8CE-287C-D695-FC0572728AA0}"/>
              </a:ext>
            </a:extLst>
          </p:cNvPr>
          <p:cNvSpPr txBox="1"/>
          <p:nvPr/>
        </p:nvSpPr>
        <p:spPr>
          <a:xfrm>
            <a:off x="1568652" y="4081813"/>
            <a:ext cx="580608" cy="261610"/>
          </a:xfrm>
          <a:prstGeom prst="rect">
            <a:avLst/>
          </a:prstGeom>
          <a:noFill/>
        </p:spPr>
        <p:txBody>
          <a:bodyPr wrap="none" rtlCol="0">
            <a:spAutoFit/>
          </a:bodyPr>
          <a:lstStyle/>
          <a:p>
            <a:r>
              <a:rPr lang="en-AU" sz="1100" dirty="0"/>
              <a:t>Issues</a:t>
            </a:r>
          </a:p>
        </p:txBody>
      </p:sp>
      <p:cxnSp>
        <p:nvCxnSpPr>
          <p:cNvPr id="4162" name="Elbow Connector 1101">
            <a:extLst>
              <a:ext uri="{FF2B5EF4-FFF2-40B4-BE49-F238E27FC236}">
                <a16:creationId xmlns:a16="http://schemas.microsoft.com/office/drawing/2014/main" id="{BE0E94FC-AAD6-5441-3E9C-86DDC7516FDF}"/>
              </a:ext>
            </a:extLst>
          </p:cNvPr>
          <p:cNvCxnSpPr>
            <a:cxnSpLocks/>
          </p:cNvCxnSpPr>
          <p:nvPr/>
        </p:nvCxnSpPr>
        <p:spPr>
          <a:xfrm flipH="1" flipV="1">
            <a:off x="3023855" y="3961095"/>
            <a:ext cx="6658" cy="344456"/>
          </a:xfrm>
          <a:prstGeom prst="straightConnector1">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63" name="Elbow Connector 1101">
            <a:extLst>
              <a:ext uri="{FF2B5EF4-FFF2-40B4-BE49-F238E27FC236}">
                <a16:creationId xmlns:a16="http://schemas.microsoft.com/office/drawing/2014/main" id="{5DCDA8DC-3EF9-972C-013D-789BB52442FA}"/>
              </a:ext>
            </a:extLst>
          </p:cNvPr>
          <p:cNvCxnSpPr>
            <a:cxnSpLocks/>
          </p:cNvCxnSpPr>
          <p:nvPr/>
        </p:nvCxnSpPr>
        <p:spPr>
          <a:xfrm flipH="1" flipV="1">
            <a:off x="4538587" y="3960904"/>
            <a:ext cx="6658" cy="344456"/>
          </a:xfrm>
          <a:prstGeom prst="straightConnector1">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64" name="Elbow Connector 1101">
            <a:extLst>
              <a:ext uri="{FF2B5EF4-FFF2-40B4-BE49-F238E27FC236}">
                <a16:creationId xmlns:a16="http://schemas.microsoft.com/office/drawing/2014/main" id="{4B044E57-8092-F458-37F0-26C1B2A90A62}"/>
              </a:ext>
            </a:extLst>
          </p:cNvPr>
          <p:cNvCxnSpPr>
            <a:cxnSpLocks/>
          </p:cNvCxnSpPr>
          <p:nvPr/>
        </p:nvCxnSpPr>
        <p:spPr>
          <a:xfrm flipH="1" flipV="1">
            <a:off x="6054200" y="3966258"/>
            <a:ext cx="6658" cy="344456"/>
          </a:xfrm>
          <a:prstGeom prst="straightConnector1">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65" name="Elbow Connector 1101">
            <a:extLst>
              <a:ext uri="{FF2B5EF4-FFF2-40B4-BE49-F238E27FC236}">
                <a16:creationId xmlns:a16="http://schemas.microsoft.com/office/drawing/2014/main" id="{B4A1294E-CB30-A2EF-AC5A-BB6754FF503B}"/>
              </a:ext>
            </a:extLst>
          </p:cNvPr>
          <p:cNvCxnSpPr>
            <a:cxnSpLocks/>
          </p:cNvCxnSpPr>
          <p:nvPr/>
        </p:nvCxnSpPr>
        <p:spPr>
          <a:xfrm flipH="1" flipV="1">
            <a:off x="7553976" y="3950691"/>
            <a:ext cx="6658" cy="344456"/>
          </a:xfrm>
          <a:prstGeom prst="straightConnector1">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66" name="Elbow Connector 1101">
            <a:extLst>
              <a:ext uri="{FF2B5EF4-FFF2-40B4-BE49-F238E27FC236}">
                <a16:creationId xmlns:a16="http://schemas.microsoft.com/office/drawing/2014/main" id="{26B77F26-79AB-55B9-8CDA-971D25D1872A}"/>
              </a:ext>
            </a:extLst>
          </p:cNvPr>
          <p:cNvCxnSpPr>
            <a:cxnSpLocks/>
          </p:cNvCxnSpPr>
          <p:nvPr/>
        </p:nvCxnSpPr>
        <p:spPr>
          <a:xfrm flipH="1" flipV="1">
            <a:off x="10455172" y="3962376"/>
            <a:ext cx="6658" cy="344456"/>
          </a:xfrm>
          <a:prstGeom prst="straightConnector1">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167" name="TextBox 4166">
            <a:extLst>
              <a:ext uri="{FF2B5EF4-FFF2-40B4-BE49-F238E27FC236}">
                <a16:creationId xmlns:a16="http://schemas.microsoft.com/office/drawing/2014/main" id="{1EB3B1F5-C56A-772C-2DD0-9BFF12ABF6E5}"/>
              </a:ext>
            </a:extLst>
          </p:cNvPr>
          <p:cNvSpPr txBox="1"/>
          <p:nvPr/>
        </p:nvSpPr>
        <p:spPr>
          <a:xfrm>
            <a:off x="3022573" y="4068406"/>
            <a:ext cx="580608" cy="261610"/>
          </a:xfrm>
          <a:prstGeom prst="rect">
            <a:avLst/>
          </a:prstGeom>
          <a:noFill/>
        </p:spPr>
        <p:txBody>
          <a:bodyPr wrap="none" rtlCol="0">
            <a:spAutoFit/>
          </a:bodyPr>
          <a:lstStyle/>
          <a:p>
            <a:r>
              <a:rPr lang="en-AU" sz="1100" dirty="0"/>
              <a:t>Issues</a:t>
            </a:r>
          </a:p>
        </p:txBody>
      </p:sp>
      <p:sp>
        <p:nvSpPr>
          <p:cNvPr id="4168" name="TextBox 4167">
            <a:extLst>
              <a:ext uri="{FF2B5EF4-FFF2-40B4-BE49-F238E27FC236}">
                <a16:creationId xmlns:a16="http://schemas.microsoft.com/office/drawing/2014/main" id="{1E37897A-B7EF-1002-8D8E-3A639E43C0BA}"/>
              </a:ext>
            </a:extLst>
          </p:cNvPr>
          <p:cNvSpPr txBox="1"/>
          <p:nvPr/>
        </p:nvSpPr>
        <p:spPr>
          <a:xfrm>
            <a:off x="4511022" y="4068769"/>
            <a:ext cx="580608" cy="261610"/>
          </a:xfrm>
          <a:prstGeom prst="rect">
            <a:avLst/>
          </a:prstGeom>
          <a:noFill/>
        </p:spPr>
        <p:txBody>
          <a:bodyPr wrap="none" rtlCol="0">
            <a:spAutoFit/>
          </a:bodyPr>
          <a:lstStyle/>
          <a:p>
            <a:r>
              <a:rPr lang="en-AU" sz="1100" dirty="0"/>
              <a:t>Issues</a:t>
            </a:r>
          </a:p>
        </p:txBody>
      </p:sp>
      <p:sp>
        <p:nvSpPr>
          <p:cNvPr id="4169" name="TextBox 4168">
            <a:extLst>
              <a:ext uri="{FF2B5EF4-FFF2-40B4-BE49-F238E27FC236}">
                <a16:creationId xmlns:a16="http://schemas.microsoft.com/office/drawing/2014/main" id="{90C87D94-0CB9-99C4-8179-24D73EB485C8}"/>
              </a:ext>
            </a:extLst>
          </p:cNvPr>
          <p:cNvSpPr txBox="1"/>
          <p:nvPr/>
        </p:nvSpPr>
        <p:spPr>
          <a:xfrm>
            <a:off x="6019384" y="4059284"/>
            <a:ext cx="580608" cy="261610"/>
          </a:xfrm>
          <a:prstGeom prst="rect">
            <a:avLst/>
          </a:prstGeom>
          <a:noFill/>
        </p:spPr>
        <p:txBody>
          <a:bodyPr wrap="none" rtlCol="0">
            <a:spAutoFit/>
          </a:bodyPr>
          <a:lstStyle/>
          <a:p>
            <a:r>
              <a:rPr lang="en-AU" sz="1100" dirty="0"/>
              <a:t>Issues</a:t>
            </a:r>
          </a:p>
        </p:txBody>
      </p:sp>
      <p:sp>
        <p:nvSpPr>
          <p:cNvPr id="4170" name="TextBox 4169">
            <a:extLst>
              <a:ext uri="{FF2B5EF4-FFF2-40B4-BE49-F238E27FC236}">
                <a16:creationId xmlns:a16="http://schemas.microsoft.com/office/drawing/2014/main" id="{85E635A6-5865-B3D2-57DE-005416358AC3}"/>
              </a:ext>
            </a:extLst>
          </p:cNvPr>
          <p:cNvSpPr txBox="1"/>
          <p:nvPr/>
        </p:nvSpPr>
        <p:spPr>
          <a:xfrm>
            <a:off x="7544297" y="4079586"/>
            <a:ext cx="580608" cy="261610"/>
          </a:xfrm>
          <a:prstGeom prst="rect">
            <a:avLst/>
          </a:prstGeom>
          <a:noFill/>
        </p:spPr>
        <p:txBody>
          <a:bodyPr wrap="none" rtlCol="0">
            <a:spAutoFit/>
          </a:bodyPr>
          <a:lstStyle/>
          <a:p>
            <a:r>
              <a:rPr lang="en-AU" sz="1100" dirty="0"/>
              <a:t>Issues</a:t>
            </a:r>
          </a:p>
        </p:txBody>
      </p:sp>
      <p:sp>
        <p:nvSpPr>
          <p:cNvPr id="4171" name="TextBox 4170">
            <a:extLst>
              <a:ext uri="{FF2B5EF4-FFF2-40B4-BE49-F238E27FC236}">
                <a16:creationId xmlns:a16="http://schemas.microsoft.com/office/drawing/2014/main" id="{E581F4B7-2AFA-B0D8-D2B1-517C8B45F1A5}"/>
              </a:ext>
            </a:extLst>
          </p:cNvPr>
          <p:cNvSpPr txBox="1"/>
          <p:nvPr/>
        </p:nvSpPr>
        <p:spPr>
          <a:xfrm>
            <a:off x="10439602" y="4095342"/>
            <a:ext cx="580608" cy="261610"/>
          </a:xfrm>
          <a:prstGeom prst="rect">
            <a:avLst/>
          </a:prstGeom>
          <a:noFill/>
        </p:spPr>
        <p:txBody>
          <a:bodyPr wrap="none" rtlCol="0">
            <a:spAutoFit/>
          </a:bodyPr>
          <a:lstStyle/>
          <a:p>
            <a:r>
              <a:rPr lang="en-AU" sz="1100" dirty="0"/>
              <a:t>Issues</a:t>
            </a:r>
          </a:p>
        </p:txBody>
      </p:sp>
      <p:sp>
        <p:nvSpPr>
          <p:cNvPr id="4172" name="TextBox 4171">
            <a:extLst>
              <a:ext uri="{FF2B5EF4-FFF2-40B4-BE49-F238E27FC236}">
                <a16:creationId xmlns:a16="http://schemas.microsoft.com/office/drawing/2014/main" id="{B2F62FCF-5705-A50A-9BC4-9AE5025E89EE}"/>
              </a:ext>
            </a:extLst>
          </p:cNvPr>
          <p:cNvSpPr txBox="1"/>
          <p:nvPr/>
        </p:nvSpPr>
        <p:spPr>
          <a:xfrm>
            <a:off x="7455714" y="5557154"/>
            <a:ext cx="559747" cy="261610"/>
          </a:xfrm>
          <a:prstGeom prst="rect">
            <a:avLst/>
          </a:prstGeom>
          <a:noFill/>
        </p:spPr>
        <p:txBody>
          <a:bodyPr wrap="none" rtlCol="0">
            <a:spAutoFit/>
          </a:bodyPr>
          <a:lstStyle/>
          <a:p>
            <a:r>
              <a:rPr lang="en-AU" sz="1100" dirty="0"/>
              <a:t>Repair</a:t>
            </a:r>
          </a:p>
        </p:txBody>
      </p:sp>
      <p:cxnSp>
        <p:nvCxnSpPr>
          <p:cNvPr id="4173" name="Elbow Connector 50">
            <a:extLst>
              <a:ext uri="{FF2B5EF4-FFF2-40B4-BE49-F238E27FC236}">
                <a16:creationId xmlns:a16="http://schemas.microsoft.com/office/drawing/2014/main" id="{7E32A906-0728-8A4E-5152-56986E66128E}"/>
              </a:ext>
            </a:extLst>
          </p:cNvPr>
          <p:cNvCxnSpPr>
            <a:cxnSpLocks/>
          </p:cNvCxnSpPr>
          <p:nvPr/>
        </p:nvCxnSpPr>
        <p:spPr>
          <a:xfrm flipH="1" flipV="1">
            <a:off x="8935484" y="5126975"/>
            <a:ext cx="6746" cy="655332"/>
          </a:xfrm>
          <a:prstGeom prst="straightConnector1">
            <a:avLst/>
          </a:prstGeom>
          <a:ln w="38100">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174" name="TextBox 4173">
            <a:extLst>
              <a:ext uri="{FF2B5EF4-FFF2-40B4-BE49-F238E27FC236}">
                <a16:creationId xmlns:a16="http://schemas.microsoft.com/office/drawing/2014/main" id="{2D580068-6407-7EB6-8B9A-83A09F83D8A6}"/>
              </a:ext>
            </a:extLst>
          </p:cNvPr>
          <p:cNvSpPr txBox="1"/>
          <p:nvPr/>
        </p:nvSpPr>
        <p:spPr>
          <a:xfrm>
            <a:off x="8909662" y="5546195"/>
            <a:ext cx="547315" cy="261610"/>
          </a:xfrm>
          <a:prstGeom prst="rect">
            <a:avLst/>
          </a:prstGeom>
          <a:noFill/>
        </p:spPr>
        <p:txBody>
          <a:bodyPr wrap="none" rtlCol="0">
            <a:spAutoFit/>
          </a:bodyPr>
          <a:lstStyle/>
          <a:p>
            <a:r>
              <a:rPr lang="en-AU" sz="1100" dirty="0"/>
              <a:t>Reuse</a:t>
            </a:r>
          </a:p>
        </p:txBody>
      </p:sp>
      <p:sp>
        <p:nvSpPr>
          <p:cNvPr id="4175" name="TextBox 4174">
            <a:extLst>
              <a:ext uri="{FF2B5EF4-FFF2-40B4-BE49-F238E27FC236}">
                <a16:creationId xmlns:a16="http://schemas.microsoft.com/office/drawing/2014/main" id="{9E201AFE-6EA8-3DC8-0324-707B2CA72CB0}"/>
              </a:ext>
            </a:extLst>
          </p:cNvPr>
          <p:cNvSpPr txBox="1"/>
          <p:nvPr/>
        </p:nvSpPr>
        <p:spPr>
          <a:xfrm>
            <a:off x="5920796" y="5564343"/>
            <a:ext cx="1097426" cy="261610"/>
          </a:xfrm>
          <a:prstGeom prst="rect">
            <a:avLst/>
          </a:prstGeom>
          <a:noFill/>
        </p:spPr>
        <p:txBody>
          <a:bodyPr wrap="none" rtlCol="0">
            <a:spAutoFit/>
          </a:bodyPr>
          <a:lstStyle/>
          <a:p>
            <a:r>
              <a:rPr lang="en-AU" sz="1100" dirty="0"/>
              <a:t>Remanufacture</a:t>
            </a:r>
          </a:p>
        </p:txBody>
      </p:sp>
      <p:sp>
        <p:nvSpPr>
          <p:cNvPr id="4176" name="TextBox 4175">
            <a:extLst>
              <a:ext uri="{FF2B5EF4-FFF2-40B4-BE49-F238E27FC236}">
                <a16:creationId xmlns:a16="http://schemas.microsoft.com/office/drawing/2014/main" id="{F9C564E7-0A4C-0B61-7BC6-4F247E65B522}"/>
              </a:ext>
            </a:extLst>
          </p:cNvPr>
          <p:cNvSpPr txBox="1"/>
          <p:nvPr/>
        </p:nvSpPr>
        <p:spPr>
          <a:xfrm>
            <a:off x="4559175" y="5567640"/>
            <a:ext cx="1097426" cy="261610"/>
          </a:xfrm>
          <a:prstGeom prst="rect">
            <a:avLst/>
          </a:prstGeom>
          <a:noFill/>
        </p:spPr>
        <p:txBody>
          <a:bodyPr wrap="none" rtlCol="0">
            <a:spAutoFit/>
          </a:bodyPr>
          <a:lstStyle/>
          <a:p>
            <a:r>
              <a:rPr lang="en-AU" sz="1100" dirty="0"/>
              <a:t>Remanufacture</a:t>
            </a:r>
          </a:p>
        </p:txBody>
      </p:sp>
      <p:sp>
        <p:nvSpPr>
          <p:cNvPr id="4177" name="TextBox 4176">
            <a:extLst>
              <a:ext uri="{FF2B5EF4-FFF2-40B4-BE49-F238E27FC236}">
                <a16:creationId xmlns:a16="http://schemas.microsoft.com/office/drawing/2014/main" id="{EDD3B8E2-39D8-37EE-A425-2097740C27A3}"/>
              </a:ext>
            </a:extLst>
          </p:cNvPr>
          <p:cNvSpPr txBox="1"/>
          <p:nvPr/>
        </p:nvSpPr>
        <p:spPr>
          <a:xfrm>
            <a:off x="3111970" y="5546195"/>
            <a:ext cx="645216" cy="261610"/>
          </a:xfrm>
          <a:prstGeom prst="rect">
            <a:avLst/>
          </a:prstGeom>
          <a:noFill/>
        </p:spPr>
        <p:txBody>
          <a:bodyPr wrap="none" rtlCol="0">
            <a:spAutoFit/>
          </a:bodyPr>
          <a:lstStyle/>
          <a:p>
            <a:r>
              <a:rPr lang="en-AU" sz="1100" dirty="0"/>
              <a:t>Recycle</a:t>
            </a:r>
          </a:p>
        </p:txBody>
      </p:sp>
      <p:sp>
        <p:nvSpPr>
          <p:cNvPr id="4178" name="TextBox 4177">
            <a:extLst>
              <a:ext uri="{FF2B5EF4-FFF2-40B4-BE49-F238E27FC236}">
                <a16:creationId xmlns:a16="http://schemas.microsoft.com/office/drawing/2014/main" id="{CF003A8B-FD4F-C1C5-95E3-51A8DDA0593C}"/>
              </a:ext>
            </a:extLst>
          </p:cNvPr>
          <p:cNvSpPr txBox="1"/>
          <p:nvPr/>
        </p:nvSpPr>
        <p:spPr>
          <a:xfrm>
            <a:off x="99228" y="2800199"/>
            <a:ext cx="1069730" cy="307777"/>
          </a:xfrm>
          <a:prstGeom prst="rect">
            <a:avLst/>
          </a:prstGeom>
          <a:noFill/>
        </p:spPr>
        <p:txBody>
          <a:bodyPr wrap="square" rtlCol="0">
            <a:spAutoFit/>
          </a:bodyPr>
          <a:lstStyle/>
          <a:p>
            <a:r>
              <a:rPr lang="en-AU" sz="1400" b="1" dirty="0">
                <a:solidFill>
                  <a:schemeClr val="accent1"/>
                </a:solidFill>
              </a:rPr>
              <a:t>Products</a:t>
            </a:r>
          </a:p>
        </p:txBody>
      </p:sp>
      <p:sp>
        <p:nvSpPr>
          <p:cNvPr id="4179" name="TextBox 4178">
            <a:extLst>
              <a:ext uri="{FF2B5EF4-FFF2-40B4-BE49-F238E27FC236}">
                <a16:creationId xmlns:a16="http://schemas.microsoft.com/office/drawing/2014/main" id="{EE22F4C3-115B-C926-038C-AD3848AA7B40}"/>
              </a:ext>
            </a:extLst>
          </p:cNvPr>
          <p:cNvSpPr txBox="1"/>
          <p:nvPr/>
        </p:nvSpPr>
        <p:spPr>
          <a:xfrm>
            <a:off x="103498" y="3443635"/>
            <a:ext cx="1069730" cy="307777"/>
          </a:xfrm>
          <a:prstGeom prst="rect">
            <a:avLst/>
          </a:prstGeom>
          <a:noFill/>
        </p:spPr>
        <p:txBody>
          <a:bodyPr wrap="square" rtlCol="0">
            <a:spAutoFit/>
          </a:bodyPr>
          <a:lstStyle/>
          <a:p>
            <a:r>
              <a:rPr lang="en-AU" sz="1400" b="1" dirty="0">
                <a:solidFill>
                  <a:schemeClr val="accent1"/>
                </a:solidFill>
              </a:rPr>
              <a:t>Facilities</a:t>
            </a:r>
          </a:p>
        </p:txBody>
      </p:sp>
      <p:sp>
        <p:nvSpPr>
          <p:cNvPr id="4180" name="TextBox 4179">
            <a:extLst>
              <a:ext uri="{FF2B5EF4-FFF2-40B4-BE49-F238E27FC236}">
                <a16:creationId xmlns:a16="http://schemas.microsoft.com/office/drawing/2014/main" id="{724EA31D-570D-5CBB-C7F0-854E48F37C8D}"/>
              </a:ext>
            </a:extLst>
          </p:cNvPr>
          <p:cNvSpPr txBox="1"/>
          <p:nvPr/>
        </p:nvSpPr>
        <p:spPr>
          <a:xfrm>
            <a:off x="131218" y="4091770"/>
            <a:ext cx="1069730" cy="307777"/>
          </a:xfrm>
          <a:prstGeom prst="rect">
            <a:avLst/>
          </a:prstGeom>
          <a:noFill/>
        </p:spPr>
        <p:txBody>
          <a:bodyPr wrap="square" rtlCol="0">
            <a:spAutoFit/>
          </a:bodyPr>
          <a:lstStyle/>
          <a:p>
            <a:r>
              <a:rPr lang="en-AU" sz="1400" b="1" dirty="0">
                <a:solidFill>
                  <a:schemeClr val="accent1"/>
                </a:solidFill>
              </a:rPr>
              <a:t>Actors</a:t>
            </a:r>
          </a:p>
        </p:txBody>
      </p:sp>
      <p:sp>
        <p:nvSpPr>
          <p:cNvPr id="4181" name="TextBox 4180">
            <a:extLst>
              <a:ext uri="{FF2B5EF4-FFF2-40B4-BE49-F238E27FC236}">
                <a16:creationId xmlns:a16="http://schemas.microsoft.com/office/drawing/2014/main" id="{D4325C7E-4992-CA6B-ECD4-56C4968BA405}"/>
              </a:ext>
            </a:extLst>
          </p:cNvPr>
          <p:cNvSpPr txBox="1"/>
          <p:nvPr/>
        </p:nvSpPr>
        <p:spPr>
          <a:xfrm>
            <a:off x="103525" y="4662346"/>
            <a:ext cx="1069730" cy="307777"/>
          </a:xfrm>
          <a:prstGeom prst="rect">
            <a:avLst/>
          </a:prstGeom>
          <a:noFill/>
        </p:spPr>
        <p:txBody>
          <a:bodyPr wrap="square" rtlCol="0">
            <a:spAutoFit/>
          </a:bodyPr>
          <a:lstStyle/>
          <a:p>
            <a:r>
              <a:rPr lang="en-AU" sz="1400" b="1" dirty="0">
                <a:solidFill>
                  <a:schemeClr val="accent1"/>
                </a:solidFill>
              </a:rPr>
              <a:t>Stages</a:t>
            </a:r>
          </a:p>
        </p:txBody>
      </p:sp>
      <p:sp>
        <p:nvSpPr>
          <p:cNvPr id="4182" name="TextBox 4181">
            <a:extLst>
              <a:ext uri="{FF2B5EF4-FFF2-40B4-BE49-F238E27FC236}">
                <a16:creationId xmlns:a16="http://schemas.microsoft.com/office/drawing/2014/main" id="{B0673FB4-1E05-0DB5-ED8A-0B3904BFA962}"/>
              </a:ext>
            </a:extLst>
          </p:cNvPr>
          <p:cNvSpPr txBox="1"/>
          <p:nvPr/>
        </p:nvSpPr>
        <p:spPr>
          <a:xfrm>
            <a:off x="109946" y="5263820"/>
            <a:ext cx="1069730" cy="307777"/>
          </a:xfrm>
          <a:prstGeom prst="rect">
            <a:avLst/>
          </a:prstGeom>
          <a:noFill/>
        </p:spPr>
        <p:txBody>
          <a:bodyPr wrap="square" rtlCol="0">
            <a:spAutoFit/>
          </a:bodyPr>
          <a:lstStyle/>
          <a:p>
            <a:r>
              <a:rPr lang="en-AU" sz="1400" b="1" dirty="0">
                <a:solidFill>
                  <a:schemeClr val="accent1"/>
                </a:solidFill>
              </a:rPr>
              <a:t>Processes</a:t>
            </a:r>
          </a:p>
        </p:txBody>
      </p:sp>
      <p:sp>
        <p:nvSpPr>
          <p:cNvPr id="4183" name="Rectangle 4182">
            <a:extLst>
              <a:ext uri="{FF2B5EF4-FFF2-40B4-BE49-F238E27FC236}">
                <a16:creationId xmlns:a16="http://schemas.microsoft.com/office/drawing/2014/main" id="{A9B8F0C2-F43B-3D77-0EF4-EAB54D7C8430}"/>
              </a:ext>
            </a:extLst>
          </p:cNvPr>
          <p:cNvSpPr/>
          <p:nvPr/>
        </p:nvSpPr>
        <p:spPr>
          <a:xfrm>
            <a:off x="96903" y="2102425"/>
            <a:ext cx="11998193" cy="60088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84" name="TextBox 4183">
            <a:extLst>
              <a:ext uri="{FF2B5EF4-FFF2-40B4-BE49-F238E27FC236}">
                <a16:creationId xmlns:a16="http://schemas.microsoft.com/office/drawing/2014/main" id="{55B92E53-9E7F-FD02-B3ED-6F539D917B96}"/>
              </a:ext>
            </a:extLst>
          </p:cNvPr>
          <p:cNvSpPr txBox="1"/>
          <p:nvPr/>
        </p:nvSpPr>
        <p:spPr>
          <a:xfrm>
            <a:off x="81280" y="2142979"/>
            <a:ext cx="1255384" cy="307777"/>
          </a:xfrm>
          <a:prstGeom prst="rect">
            <a:avLst/>
          </a:prstGeom>
          <a:noFill/>
        </p:spPr>
        <p:txBody>
          <a:bodyPr wrap="square" rtlCol="0">
            <a:spAutoFit/>
          </a:bodyPr>
          <a:lstStyle/>
          <a:p>
            <a:r>
              <a:rPr lang="en-AU" sz="1400" b="1" dirty="0">
                <a:solidFill>
                  <a:schemeClr val="accent1"/>
                </a:solidFill>
              </a:rPr>
              <a:t>Credentials</a:t>
            </a:r>
          </a:p>
        </p:txBody>
      </p:sp>
      <p:sp>
        <p:nvSpPr>
          <p:cNvPr id="4185" name="Rectangle 4184">
            <a:extLst>
              <a:ext uri="{FF2B5EF4-FFF2-40B4-BE49-F238E27FC236}">
                <a16:creationId xmlns:a16="http://schemas.microsoft.com/office/drawing/2014/main" id="{39E9FC38-E36A-723D-2296-F4E6874B24BB}"/>
              </a:ext>
            </a:extLst>
          </p:cNvPr>
          <p:cNvSpPr/>
          <p:nvPr/>
        </p:nvSpPr>
        <p:spPr>
          <a:xfrm>
            <a:off x="96903" y="1431569"/>
            <a:ext cx="11998193" cy="60088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86" name="TextBox 4185">
            <a:extLst>
              <a:ext uri="{FF2B5EF4-FFF2-40B4-BE49-F238E27FC236}">
                <a16:creationId xmlns:a16="http://schemas.microsoft.com/office/drawing/2014/main" id="{DFACF060-631C-112A-A72D-DF3DABA4371A}"/>
              </a:ext>
            </a:extLst>
          </p:cNvPr>
          <p:cNvSpPr txBox="1"/>
          <p:nvPr/>
        </p:nvSpPr>
        <p:spPr>
          <a:xfrm>
            <a:off x="112526" y="1494629"/>
            <a:ext cx="1255384" cy="307777"/>
          </a:xfrm>
          <a:prstGeom prst="rect">
            <a:avLst/>
          </a:prstGeom>
          <a:noFill/>
        </p:spPr>
        <p:txBody>
          <a:bodyPr wrap="square" rtlCol="0">
            <a:spAutoFit/>
          </a:bodyPr>
          <a:lstStyle/>
          <a:p>
            <a:r>
              <a:rPr lang="en-AU" sz="1400" b="1" dirty="0">
                <a:solidFill>
                  <a:schemeClr val="accent1"/>
                </a:solidFill>
              </a:rPr>
              <a:t>Authorities</a:t>
            </a:r>
          </a:p>
        </p:txBody>
      </p:sp>
      <p:sp>
        <p:nvSpPr>
          <p:cNvPr id="4187" name="Rounded Rectangle 4186">
            <a:extLst>
              <a:ext uri="{FF2B5EF4-FFF2-40B4-BE49-F238E27FC236}">
                <a16:creationId xmlns:a16="http://schemas.microsoft.com/office/drawing/2014/main" id="{E094B5B8-5156-A550-ED2F-C01DC616B2E8}"/>
              </a:ext>
            </a:extLst>
          </p:cNvPr>
          <p:cNvSpPr/>
          <p:nvPr/>
        </p:nvSpPr>
        <p:spPr>
          <a:xfrm>
            <a:off x="1886749" y="2210101"/>
            <a:ext cx="1018571" cy="377227"/>
          </a:xfrm>
          <a:prstGeom prst="roundRect">
            <a:avLst/>
          </a:prstGeom>
          <a:solidFill>
            <a:schemeClr val="accent2"/>
          </a:solid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72000" tIns="12002" rIns="72000" bIns="12002" numCol="1" spcCol="1270" anchor="ctr" anchorCtr="0">
            <a:noAutofit/>
          </a:bodyPr>
          <a:lstStyle/>
          <a:p>
            <a:pPr algn="ctr" defTabSz="400050">
              <a:lnSpc>
                <a:spcPct val="90000"/>
              </a:lnSpc>
              <a:spcBef>
                <a:spcPct val="0"/>
              </a:spcBef>
              <a:spcAft>
                <a:spcPct val="35000"/>
              </a:spcAft>
            </a:pPr>
            <a:r>
              <a:rPr lang="en-AU" sz="1100" dirty="0"/>
              <a:t>Identity anchors </a:t>
            </a:r>
          </a:p>
        </p:txBody>
      </p:sp>
      <p:sp>
        <p:nvSpPr>
          <p:cNvPr id="4188" name="Rectangle 4187">
            <a:extLst>
              <a:ext uri="{FF2B5EF4-FFF2-40B4-BE49-F238E27FC236}">
                <a16:creationId xmlns:a16="http://schemas.microsoft.com/office/drawing/2014/main" id="{753347FD-7251-EC45-F804-F6CDF6CBC913}"/>
              </a:ext>
            </a:extLst>
          </p:cNvPr>
          <p:cNvSpPr/>
          <p:nvPr/>
        </p:nvSpPr>
        <p:spPr>
          <a:xfrm>
            <a:off x="121076" y="5957512"/>
            <a:ext cx="3922015" cy="60088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89" name="Rectangle 4188">
            <a:extLst>
              <a:ext uri="{FF2B5EF4-FFF2-40B4-BE49-F238E27FC236}">
                <a16:creationId xmlns:a16="http://schemas.microsoft.com/office/drawing/2014/main" id="{261AE3D9-D5ED-03A2-E9B5-1FB423148198}"/>
              </a:ext>
            </a:extLst>
          </p:cNvPr>
          <p:cNvSpPr/>
          <p:nvPr/>
        </p:nvSpPr>
        <p:spPr>
          <a:xfrm>
            <a:off x="4154890" y="5957512"/>
            <a:ext cx="3922015" cy="60088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90" name="Rectangle 4189">
            <a:extLst>
              <a:ext uri="{FF2B5EF4-FFF2-40B4-BE49-F238E27FC236}">
                <a16:creationId xmlns:a16="http://schemas.microsoft.com/office/drawing/2014/main" id="{9ABEF112-238B-E146-1D53-E889BEC571F3}"/>
              </a:ext>
            </a:extLst>
          </p:cNvPr>
          <p:cNvSpPr/>
          <p:nvPr/>
        </p:nvSpPr>
        <p:spPr>
          <a:xfrm>
            <a:off x="8188704" y="5957512"/>
            <a:ext cx="3922015" cy="600882"/>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191" name="Picture 16" descr="Government icon (black) - Free vector icons on creazilla.com">
            <a:extLst>
              <a:ext uri="{FF2B5EF4-FFF2-40B4-BE49-F238E27FC236}">
                <a16:creationId xmlns:a16="http://schemas.microsoft.com/office/drawing/2014/main" id="{7ED29997-75DF-0AAA-8D51-9CACB96D021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8079" y="1541495"/>
            <a:ext cx="385853" cy="368943"/>
          </a:xfrm>
          <a:prstGeom prst="rect">
            <a:avLst/>
          </a:prstGeom>
          <a:noFill/>
          <a:extLst>
            <a:ext uri="{909E8E84-426E-40DD-AFC4-6F175D3DCCD1}">
              <a14:hiddenFill xmlns:a14="http://schemas.microsoft.com/office/drawing/2010/main">
                <a:solidFill>
                  <a:srgbClr val="FFFFFF"/>
                </a:solidFill>
              </a14:hiddenFill>
            </a:ext>
          </a:extLst>
        </p:spPr>
      </p:pic>
      <p:cxnSp>
        <p:nvCxnSpPr>
          <p:cNvPr id="4192" name="Elbow Connector 1101">
            <a:extLst>
              <a:ext uri="{FF2B5EF4-FFF2-40B4-BE49-F238E27FC236}">
                <a16:creationId xmlns:a16="http://schemas.microsoft.com/office/drawing/2014/main" id="{2F831B77-1394-49EC-CFAD-87A2C8714E73}"/>
              </a:ext>
            </a:extLst>
          </p:cNvPr>
          <p:cNvCxnSpPr>
            <a:cxnSpLocks/>
            <a:stCxn id="4161" idx="3"/>
          </p:cNvCxnSpPr>
          <p:nvPr/>
        </p:nvCxnSpPr>
        <p:spPr>
          <a:xfrm flipV="1">
            <a:off x="2149260" y="3312127"/>
            <a:ext cx="372585" cy="900491"/>
          </a:xfrm>
          <a:prstGeom prst="bentConnector2">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93" name="Elbow Connector 1101">
            <a:extLst>
              <a:ext uri="{FF2B5EF4-FFF2-40B4-BE49-F238E27FC236}">
                <a16:creationId xmlns:a16="http://schemas.microsoft.com/office/drawing/2014/main" id="{07A55E77-D2B8-443C-E5AA-14B8CBAB5907}"/>
              </a:ext>
            </a:extLst>
          </p:cNvPr>
          <p:cNvCxnSpPr>
            <a:cxnSpLocks/>
            <a:stCxn id="4167" idx="3"/>
          </p:cNvCxnSpPr>
          <p:nvPr/>
        </p:nvCxnSpPr>
        <p:spPr>
          <a:xfrm flipV="1">
            <a:off x="3603181" y="3301603"/>
            <a:ext cx="432899" cy="897608"/>
          </a:xfrm>
          <a:prstGeom prst="bentConnector2">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94" name="Elbow Connector 1101">
            <a:extLst>
              <a:ext uri="{FF2B5EF4-FFF2-40B4-BE49-F238E27FC236}">
                <a16:creationId xmlns:a16="http://schemas.microsoft.com/office/drawing/2014/main" id="{29901DEF-AA84-7E58-2620-FA02674FA068}"/>
              </a:ext>
            </a:extLst>
          </p:cNvPr>
          <p:cNvCxnSpPr>
            <a:cxnSpLocks/>
            <a:stCxn id="4168" idx="3"/>
          </p:cNvCxnSpPr>
          <p:nvPr/>
        </p:nvCxnSpPr>
        <p:spPr>
          <a:xfrm flipV="1">
            <a:off x="5091630" y="3291079"/>
            <a:ext cx="458685" cy="908495"/>
          </a:xfrm>
          <a:prstGeom prst="bentConnector2">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95" name="Elbow Connector 1101">
            <a:extLst>
              <a:ext uri="{FF2B5EF4-FFF2-40B4-BE49-F238E27FC236}">
                <a16:creationId xmlns:a16="http://schemas.microsoft.com/office/drawing/2014/main" id="{E0FE29B1-54E4-3275-91AD-41E0E6FC14F3}"/>
              </a:ext>
            </a:extLst>
          </p:cNvPr>
          <p:cNvCxnSpPr>
            <a:cxnSpLocks/>
            <a:stCxn id="4169" idx="3"/>
          </p:cNvCxnSpPr>
          <p:nvPr/>
        </p:nvCxnSpPr>
        <p:spPr>
          <a:xfrm flipV="1">
            <a:off x="6599992" y="3280555"/>
            <a:ext cx="464558" cy="909534"/>
          </a:xfrm>
          <a:prstGeom prst="bentConnector2">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96" name="Elbow Connector 1101">
            <a:extLst>
              <a:ext uri="{FF2B5EF4-FFF2-40B4-BE49-F238E27FC236}">
                <a16:creationId xmlns:a16="http://schemas.microsoft.com/office/drawing/2014/main" id="{34E2B13D-850E-BFF2-FBFF-31C0F55A5441}"/>
              </a:ext>
            </a:extLst>
          </p:cNvPr>
          <p:cNvCxnSpPr>
            <a:cxnSpLocks/>
            <a:stCxn id="4171" idx="3"/>
          </p:cNvCxnSpPr>
          <p:nvPr/>
        </p:nvCxnSpPr>
        <p:spPr>
          <a:xfrm flipV="1">
            <a:off x="11020210" y="3284080"/>
            <a:ext cx="537495" cy="942067"/>
          </a:xfrm>
          <a:prstGeom prst="bentConnector2">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97" name="Elbow Connector 1101">
            <a:extLst>
              <a:ext uri="{FF2B5EF4-FFF2-40B4-BE49-F238E27FC236}">
                <a16:creationId xmlns:a16="http://schemas.microsoft.com/office/drawing/2014/main" id="{69232E3F-9227-666B-E40D-16F45888A374}"/>
              </a:ext>
            </a:extLst>
          </p:cNvPr>
          <p:cNvCxnSpPr>
            <a:cxnSpLocks/>
            <a:stCxn id="4170" idx="3"/>
            <a:endCxn id="51" idx="2"/>
          </p:cNvCxnSpPr>
          <p:nvPr/>
        </p:nvCxnSpPr>
        <p:spPr>
          <a:xfrm flipV="1">
            <a:off x="8124905" y="3312127"/>
            <a:ext cx="817326" cy="898264"/>
          </a:xfrm>
          <a:prstGeom prst="bentConnector2">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198" name="Elbow Connector 1101">
            <a:extLst>
              <a:ext uri="{FF2B5EF4-FFF2-40B4-BE49-F238E27FC236}">
                <a16:creationId xmlns:a16="http://schemas.microsoft.com/office/drawing/2014/main" id="{69656175-9F51-6A87-30D0-CA54FD68FFC2}"/>
              </a:ext>
            </a:extLst>
          </p:cNvPr>
          <p:cNvCxnSpPr>
            <a:cxnSpLocks/>
          </p:cNvCxnSpPr>
          <p:nvPr/>
        </p:nvCxnSpPr>
        <p:spPr>
          <a:xfrm>
            <a:off x="932316" y="6149876"/>
            <a:ext cx="2348584" cy="0"/>
          </a:xfrm>
          <a:prstGeom prst="straightConnector1">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199" name="TextBox 4198">
            <a:extLst>
              <a:ext uri="{FF2B5EF4-FFF2-40B4-BE49-F238E27FC236}">
                <a16:creationId xmlns:a16="http://schemas.microsoft.com/office/drawing/2014/main" id="{FC76B334-86AC-0EC2-515B-B1802BA88808}"/>
              </a:ext>
            </a:extLst>
          </p:cNvPr>
          <p:cNvSpPr txBox="1"/>
          <p:nvPr/>
        </p:nvSpPr>
        <p:spPr>
          <a:xfrm>
            <a:off x="372235" y="6148490"/>
            <a:ext cx="3436880" cy="430887"/>
          </a:xfrm>
          <a:prstGeom prst="rect">
            <a:avLst/>
          </a:prstGeom>
          <a:noFill/>
        </p:spPr>
        <p:txBody>
          <a:bodyPr wrap="square" rtlCol="0">
            <a:spAutoFit/>
          </a:bodyPr>
          <a:lstStyle/>
          <a:p>
            <a:pPr algn="ctr"/>
            <a:r>
              <a:rPr lang="en-AU" sz="1100" dirty="0"/>
              <a:t>Issue verifiable data about products, facilities, and actors along the value chain </a:t>
            </a:r>
          </a:p>
        </p:txBody>
      </p:sp>
      <p:sp>
        <p:nvSpPr>
          <p:cNvPr id="4200" name="TextBox 4199">
            <a:extLst>
              <a:ext uri="{FF2B5EF4-FFF2-40B4-BE49-F238E27FC236}">
                <a16:creationId xmlns:a16="http://schemas.microsoft.com/office/drawing/2014/main" id="{28482F30-11F8-452C-0DE2-8AC849CECA50}"/>
              </a:ext>
            </a:extLst>
          </p:cNvPr>
          <p:cNvSpPr txBox="1"/>
          <p:nvPr/>
        </p:nvSpPr>
        <p:spPr>
          <a:xfrm>
            <a:off x="1093481" y="5911147"/>
            <a:ext cx="1857032" cy="261610"/>
          </a:xfrm>
          <a:prstGeom prst="rect">
            <a:avLst/>
          </a:prstGeom>
          <a:noFill/>
        </p:spPr>
        <p:txBody>
          <a:bodyPr wrap="square" rtlCol="0">
            <a:spAutoFit/>
          </a:bodyPr>
          <a:lstStyle/>
          <a:p>
            <a:pPr algn="ctr"/>
            <a:r>
              <a:rPr lang="en-AU" sz="1100" b="1" dirty="0"/>
              <a:t>Data issuance</a:t>
            </a:r>
          </a:p>
        </p:txBody>
      </p:sp>
      <p:cxnSp>
        <p:nvCxnSpPr>
          <p:cNvPr id="4201" name="Elbow Connector 1101">
            <a:extLst>
              <a:ext uri="{FF2B5EF4-FFF2-40B4-BE49-F238E27FC236}">
                <a16:creationId xmlns:a16="http://schemas.microsoft.com/office/drawing/2014/main" id="{91E01D58-11BF-2452-FE2E-F48F8A2A41F3}"/>
              </a:ext>
            </a:extLst>
          </p:cNvPr>
          <p:cNvCxnSpPr>
            <a:cxnSpLocks/>
          </p:cNvCxnSpPr>
          <p:nvPr/>
        </p:nvCxnSpPr>
        <p:spPr>
          <a:xfrm>
            <a:off x="5028314" y="6139402"/>
            <a:ext cx="2348584" cy="0"/>
          </a:xfrm>
          <a:prstGeom prst="straightConnector1">
            <a:avLst/>
          </a:prstGeom>
          <a:ln>
            <a:prstDash val="solid"/>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202" name="TextBox 4201">
            <a:extLst>
              <a:ext uri="{FF2B5EF4-FFF2-40B4-BE49-F238E27FC236}">
                <a16:creationId xmlns:a16="http://schemas.microsoft.com/office/drawing/2014/main" id="{EF952B1E-6875-66D5-3E11-9587A90F41A4}"/>
              </a:ext>
            </a:extLst>
          </p:cNvPr>
          <p:cNvSpPr txBox="1"/>
          <p:nvPr/>
        </p:nvSpPr>
        <p:spPr>
          <a:xfrm>
            <a:off x="4423766" y="6129627"/>
            <a:ext cx="3436880" cy="430887"/>
          </a:xfrm>
          <a:prstGeom prst="rect">
            <a:avLst/>
          </a:prstGeom>
          <a:noFill/>
        </p:spPr>
        <p:txBody>
          <a:bodyPr wrap="square" rtlCol="0">
            <a:spAutoFit/>
          </a:bodyPr>
          <a:lstStyle/>
          <a:p>
            <a:pPr algn="ctr"/>
            <a:r>
              <a:rPr lang="en-AU" sz="1100" dirty="0"/>
              <a:t>Follow linked data to discover and verify product and facility throughout the value chain </a:t>
            </a:r>
          </a:p>
        </p:txBody>
      </p:sp>
      <p:sp>
        <p:nvSpPr>
          <p:cNvPr id="4203" name="TextBox 4202">
            <a:extLst>
              <a:ext uri="{FF2B5EF4-FFF2-40B4-BE49-F238E27FC236}">
                <a16:creationId xmlns:a16="http://schemas.microsoft.com/office/drawing/2014/main" id="{DF3BD529-872A-2D32-CE45-B2E7C30A25A3}"/>
              </a:ext>
            </a:extLst>
          </p:cNvPr>
          <p:cNvSpPr txBox="1"/>
          <p:nvPr/>
        </p:nvSpPr>
        <p:spPr>
          <a:xfrm>
            <a:off x="5189479" y="5900673"/>
            <a:ext cx="1857032" cy="261610"/>
          </a:xfrm>
          <a:prstGeom prst="rect">
            <a:avLst/>
          </a:prstGeom>
          <a:noFill/>
        </p:spPr>
        <p:txBody>
          <a:bodyPr wrap="square" rtlCol="0">
            <a:spAutoFit/>
          </a:bodyPr>
          <a:lstStyle/>
          <a:p>
            <a:pPr algn="ctr"/>
            <a:r>
              <a:rPr lang="en-AU" sz="1100" b="1" dirty="0"/>
              <a:t>Data Discovery</a:t>
            </a:r>
          </a:p>
        </p:txBody>
      </p:sp>
      <p:sp>
        <p:nvSpPr>
          <p:cNvPr id="4204" name="TextBox 4203">
            <a:extLst>
              <a:ext uri="{FF2B5EF4-FFF2-40B4-BE49-F238E27FC236}">
                <a16:creationId xmlns:a16="http://schemas.microsoft.com/office/drawing/2014/main" id="{2DDE94FD-5994-D5F5-1158-3234CB0E463E}"/>
              </a:ext>
            </a:extLst>
          </p:cNvPr>
          <p:cNvSpPr txBox="1"/>
          <p:nvPr/>
        </p:nvSpPr>
        <p:spPr>
          <a:xfrm>
            <a:off x="9360984" y="5957512"/>
            <a:ext cx="1857032" cy="261610"/>
          </a:xfrm>
          <a:prstGeom prst="rect">
            <a:avLst/>
          </a:prstGeom>
          <a:noFill/>
        </p:spPr>
        <p:txBody>
          <a:bodyPr wrap="square" rtlCol="0">
            <a:spAutoFit/>
          </a:bodyPr>
          <a:lstStyle/>
          <a:p>
            <a:pPr algn="ctr"/>
            <a:r>
              <a:rPr lang="en-AU" sz="1100" b="1" dirty="0"/>
              <a:t>Data Sovereignty</a:t>
            </a:r>
          </a:p>
        </p:txBody>
      </p:sp>
      <p:sp>
        <p:nvSpPr>
          <p:cNvPr id="4205" name="TextBox 4204">
            <a:extLst>
              <a:ext uri="{FF2B5EF4-FFF2-40B4-BE49-F238E27FC236}">
                <a16:creationId xmlns:a16="http://schemas.microsoft.com/office/drawing/2014/main" id="{186E524B-6978-D394-B3F3-2F5B7D5043EE}"/>
              </a:ext>
            </a:extLst>
          </p:cNvPr>
          <p:cNvSpPr txBox="1"/>
          <p:nvPr/>
        </p:nvSpPr>
        <p:spPr>
          <a:xfrm>
            <a:off x="8463182" y="6139414"/>
            <a:ext cx="3436880" cy="430887"/>
          </a:xfrm>
          <a:prstGeom prst="rect">
            <a:avLst/>
          </a:prstGeom>
          <a:noFill/>
        </p:spPr>
        <p:txBody>
          <a:bodyPr wrap="square" rtlCol="0">
            <a:spAutoFit/>
          </a:bodyPr>
          <a:lstStyle/>
          <a:p>
            <a:pPr algn="ctr"/>
            <a:r>
              <a:rPr lang="en-AU" sz="1100" dirty="0"/>
              <a:t>Product, facility, and company data remain under the control of each value chain actor</a:t>
            </a:r>
          </a:p>
        </p:txBody>
      </p:sp>
      <p:sp>
        <p:nvSpPr>
          <p:cNvPr id="4206" name="TextBox 4205">
            <a:extLst>
              <a:ext uri="{FF2B5EF4-FFF2-40B4-BE49-F238E27FC236}">
                <a16:creationId xmlns:a16="http://schemas.microsoft.com/office/drawing/2014/main" id="{34D1F635-DA8C-2868-EDF9-B7EB3D31FB77}"/>
              </a:ext>
            </a:extLst>
          </p:cNvPr>
          <p:cNvSpPr txBox="1"/>
          <p:nvPr/>
        </p:nvSpPr>
        <p:spPr>
          <a:xfrm>
            <a:off x="2505493" y="1528997"/>
            <a:ext cx="1683371" cy="430887"/>
          </a:xfrm>
          <a:prstGeom prst="rect">
            <a:avLst/>
          </a:prstGeom>
          <a:noFill/>
        </p:spPr>
        <p:txBody>
          <a:bodyPr wrap="square" rtlCol="0">
            <a:spAutoFit/>
          </a:bodyPr>
          <a:lstStyle/>
          <a:p>
            <a:r>
              <a:rPr lang="en-AU" sz="1100" dirty="0"/>
              <a:t>Business, land, asset, trademark registers</a:t>
            </a:r>
          </a:p>
        </p:txBody>
      </p:sp>
      <p:cxnSp>
        <p:nvCxnSpPr>
          <p:cNvPr id="4207" name="Elbow Connector 1101">
            <a:extLst>
              <a:ext uri="{FF2B5EF4-FFF2-40B4-BE49-F238E27FC236}">
                <a16:creationId xmlns:a16="http://schemas.microsoft.com/office/drawing/2014/main" id="{AF73DC3C-3397-0826-57B6-98053845BEE8}"/>
              </a:ext>
            </a:extLst>
          </p:cNvPr>
          <p:cNvCxnSpPr>
            <a:cxnSpLocks/>
          </p:cNvCxnSpPr>
          <p:nvPr/>
        </p:nvCxnSpPr>
        <p:spPr>
          <a:xfrm>
            <a:off x="2252485" y="1915938"/>
            <a:ext cx="0" cy="284205"/>
          </a:xfrm>
          <a:prstGeom prst="straightConnector1">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08" name="TextBox 4207">
            <a:extLst>
              <a:ext uri="{FF2B5EF4-FFF2-40B4-BE49-F238E27FC236}">
                <a16:creationId xmlns:a16="http://schemas.microsoft.com/office/drawing/2014/main" id="{95AD5063-2E84-422B-0CC5-BA2DFB472F3B}"/>
              </a:ext>
            </a:extLst>
          </p:cNvPr>
          <p:cNvSpPr txBox="1"/>
          <p:nvPr/>
        </p:nvSpPr>
        <p:spPr>
          <a:xfrm>
            <a:off x="2252778" y="1945487"/>
            <a:ext cx="511679" cy="261610"/>
          </a:xfrm>
          <a:prstGeom prst="rect">
            <a:avLst/>
          </a:prstGeom>
          <a:noFill/>
        </p:spPr>
        <p:txBody>
          <a:bodyPr wrap="none" rtlCol="0">
            <a:spAutoFit/>
          </a:bodyPr>
          <a:lstStyle/>
          <a:p>
            <a:r>
              <a:rPr lang="en-AU" sz="1100" dirty="0"/>
              <a:t>Issue</a:t>
            </a:r>
          </a:p>
        </p:txBody>
      </p:sp>
      <p:sp>
        <p:nvSpPr>
          <p:cNvPr id="4209" name="Rounded Rectangle 4208">
            <a:extLst>
              <a:ext uri="{FF2B5EF4-FFF2-40B4-BE49-F238E27FC236}">
                <a16:creationId xmlns:a16="http://schemas.microsoft.com/office/drawing/2014/main" id="{23E27633-B9D6-D96E-8F31-6AA0A37E1D65}"/>
              </a:ext>
            </a:extLst>
          </p:cNvPr>
          <p:cNvSpPr/>
          <p:nvPr/>
        </p:nvSpPr>
        <p:spPr>
          <a:xfrm>
            <a:off x="4124606" y="2190372"/>
            <a:ext cx="1113804" cy="377227"/>
          </a:xfrm>
          <a:prstGeom prst="roundRect">
            <a:avLst/>
          </a:prstGeom>
          <a:solidFill>
            <a:schemeClr val="accent2"/>
          </a:solid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0" tIns="12002" rIns="0" bIns="12002" numCol="1" spcCol="1270" anchor="ctr" anchorCtr="0">
            <a:noAutofit/>
          </a:bodyPr>
          <a:lstStyle/>
          <a:p>
            <a:pPr algn="ctr" defTabSz="400050">
              <a:lnSpc>
                <a:spcPct val="90000"/>
              </a:lnSpc>
              <a:spcBef>
                <a:spcPct val="0"/>
              </a:spcBef>
              <a:spcAft>
                <a:spcPct val="35000"/>
              </a:spcAft>
            </a:pPr>
            <a:r>
              <a:rPr lang="en-AU" sz="1100" dirty="0"/>
              <a:t>Conformity attestations</a:t>
            </a:r>
          </a:p>
        </p:txBody>
      </p:sp>
      <p:pic>
        <p:nvPicPr>
          <p:cNvPr id="4210" name="Picture 16" descr="Government icon (black) - Free vector icons on creazilla.com">
            <a:extLst>
              <a:ext uri="{FF2B5EF4-FFF2-40B4-BE49-F238E27FC236}">
                <a16:creationId xmlns:a16="http://schemas.microsoft.com/office/drawing/2014/main" id="{DBB1E588-B67A-3F79-7063-B38608256E3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05936" y="1521766"/>
            <a:ext cx="385853" cy="368943"/>
          </a:xfrm>
          <a:prstGeom prst="rect">
            <a:avLst/>
          </a:prstGeom>
          <a:noFill/>
          <a:extLst>
            <a:ext uri="{909E8E84-426E-40DD-AFC4-6F175D3DCCD1}">
              <a14:hiddenFill xmlns:a14="http://schemas.microsoft.com/office/drawing/2010/main">
                <a:solidFill>
                  <a:srgbClr val="FFFFFF"/>
                </a:solidFill>
              </a14:hiddenFill>
            </a:ext>
          </a:extLst>
        </p:spPr>
      </p:pic>
      <p:sp>
        <p:nvSpPr>
          <p:cNvPr id="4211" name="TextBox 4210">
            <a:extLst>
              <a:ext uri="{FF2B5EF4-FFF2-40B4-BE49-F238E27FC236}">
                <a16:creationId xmlns:a16="http://schemas.microsoft.com/office/drawing/2014/main" id="{ECBEF56A-E607-A8F5-2261-375D62D0522E}"/>
              </a:ext>
            </a:extLst>
          </p:cNvPr>
          <p:cNvSpPr txBox="1"/>
          <p:nvPr/>
        </p:nvSpPr>
        <p:spPr>
          <a:xfrm>
            <a:off x="4682990" y="1521766"/>
            <a:ext cx="1484986" cy="430887"/>
          </a:xfrm>
          <a:prstGeom prst="rect">
            <a:avLst/>
          </a:prstGeom>
          <a:noFill/>
        </p:spPr>
        <p:txBody>
          <a:bodyPr wrap="square" rtlCol="0">
            <a:spAutoFit/>
          </a:bodyPr>
          <a:lstStyle/>
          <a:p>
            <a:r>
              <a:rPr lang="en-AU" sz="1100" dirty="0"/>
              <a:t>Conformity assessment bodies</a:t>
            </a:r>
          </a:p>
        </p:txBody>
      </p:sp>
      <p:cxnSp>
        <p:nvCxnSpPr>
          <p:cNvPr id="4212" name="Elbow Connector 1101">
            <a:extLst>
              <a:ext uri="{FF2B5EF4-FFF2-40B4-BE49-F238E27FC236}">
                <a16:creationId xmlns:a16="http://schemas.microsoft.com/office/drawing/2014/main" id="{2081EF79-B6B9-B71B-3703-3CAD364DD729}"/>
              </a:ext>
            </a:extLst>
          </p:cNvPr>
          <p:cNvCxnSpPr>
            <a:cxnSpLocks/>
          </p:cNvCxnSpPr>
          <p:nvPr/>
        </p:nvCxnSpPr>
        <p:spPr>
          <a:xfrm>
            <a:off x="4490342" y="1896209"/>
            <a:ext cx="0" cy="284205"/>
          </a:xfrm>
          <a:prstGeom prst="straightConnector1">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13" name="TextBox 4212">
            <a:extLst>
              <a:ext uri="{FF2B5EF4-FFF2-40B4-BE49-F238E27FC236}">
                <a16:creationId xmlns:a16="http://schemas.microsoft.com/office/drawing/2014/main" id="{572D1022-BA62-7C0B-7B63-D28E4A8CF31B}"/>
              </a:ext>
            </a:extLst>
          </p:cNvPr>
          <p:cNvSpPr txBox="1"/>
          <p:nvPr/>
        </p:nvSpPr>
        <p:spPr>
          <a:xfrm>
            <a:off x="4490635" y="1925758"/>
            <a:ext cx="511679" cy="261610"/>
          </a:xfrm>
          <a:prstGeom prst="rect">
            <a:avLst/>
          </a:prstGeom>
          <a:noFill/>
        </p:spPr>
        <p:txBody>
          <a:bodyPr wrap="none" rtlCol="0">
            <a:spAutoFit/>
          </a:bodyPr>
          <a:lstStyle/>
          <a:p>
            <a:r>
              <a:rPr lang="en-AU" sz="1100" dirty="0"/>
              <a:t>Issue</a:t>
            </a:r>
          </a:p>
        </p:txBody>
      </p:sp>
      <p:sp>
        <p:nvSpPr>
          <p:cNvPr id="4214" name="Rounded Rectangle 4213">
            <a:extLst>
              <a:ext uri="{FF2B5EF4-FFF2-40B4-BE49-F238E27FC236}">
                <a16:creationId xmlns:a16="http://schemas.microsoft.com/office/drawing/2014/main" id="{E59065E7-A9BC-1C03-A45B-E71EFE06D8DC}"/>
              </a:ext>
            </a:extLst>
          </p:cNvPr>
          <p:cNvSpPr/>
          <p:nvPr/>
        </p:nvSpPr>
        <p:spPr>
          <a:xfrm>
            <a:off x="6221067" y="2196633"/>
            <a:ext cx="1069224" cy="377227"/>
          </a:xfrm>
          <a:prstGeom prst="roundRect">
            <a:avLst/>
          </a:prstGeom>
          <a:solidFill>
            <a:schemeClr val="accent2"/>
          </a:solid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0" tIns="12002" rIns="0" bIns="12002" numCol="1" spcCol="1270" anchor="ctr" anchorCtr="0">
            <a:noAutofit/>
          </a:bodyPr>
          <a:lstStyle/>
          <a:p>
            <a:pPr algn="ctr" defTabSz="400050">
              <a:lnSpc>
                <a:spcPct val="90000"/>
              </a:lnSpc>
              <a:spcBef>
                <a:spcPct val="0"/>
              </a:spcBef>
              <a:spcAft>
                <a:spcPct val="35000"/>
              </a:spcAft>
            </a:pPr>
            <a:r>
              <a:rPr lang="en-AU" sz="1100" dirty="0"/>
              <a:t>Permits &amp; licenses</a:t>
            </a:r>
          </a:p>
        </p:txBody>
      </p:sp>
      <p:pic>
        <p:nvPicPr>
          <p:cNvPr id="4215" name="Picture 16" descr="Government icon (black) - Free vector icons on creazilla.com">
            <a:extLst>
              <a:ext uri="{FF2B5EF4-FFF2-40B4-BE49-F238E27FC236}">
                <a16:creationId xmlns:a16="http://schemas.microsoft.com/office/drawing/2014/main" id="{F330BDC5-A411-2C09-6C45-06D37A86926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02397" y="1528027"/>
            <a:ext cx="385853" cy="368943"/>
          </a:xfrm>
          <a:prstGeom prst="rect">
            <a:avLst/>
          </a:prstGeom>
          <a:noFill/>
          <a:extLst>
            <a:ext uri="{909E8E84-426E-40DD-AFC4-6F175D3DCCD1}">
              <a14:hiddenFill xmlns:a14="http://schemas.microsoft.com/office/drawing/2010/main">
                <a:solidFill>
                  <a:srgbClr val="FFFFFF"/>
                </a:solidFill>
              </a14:hiddenFill>
            </a:ext>
          </a:extLst>
        </p:spPr>
      </p:pic>
      <p:sp>
        <p:nvSpPr>
          <p:cNvPr id="4216" name="TextBox 4215">
            <a:extLst>
              <a:ext uri="{FF2B5EF4-FFF2-40B4-BE49-F238E27FC236}">
                <a16:creationId xmlns:a16="http://schemas.microsoft.com/office/drawing/2014/main" id="{97674762-CB05-EF94-0CCA-216CAEA6A6AA}"/>
              </a:ext>
            </a:extLst>
          </p:cNvPr>
          <p:cNvSpPr txBox="1"/>
          <p:nvPr/>
        </p:nvSpPr>
        <p:spPr>
          <a:xfrm>
            <a:off x="6779451" y="1528027"/>
            <a:ext cx="1484986" cy="430887"/>
          </a:xfrm>
          <a:prstGeom prst="rect">
            <a:avLst/>
          </a:prstGeom>
          <a:noFill/>
        </p:spPr>
        <p:txBody>
          <a:bodyPr wrap="square" rtlCol="0">
            <a:spAutoFit/>
          </a:bodyPr>
          <a:lstStyle/>
          <a:p>
            <a:r>
              <a:rPr lang="en-AU" sz="1100" dirty="0"/>
              <a:t>Competent Authorities</a:t>
            </a:r>
          </a:p>
        </p:txBody>
      </p:sp>
      <p:cxnSp>
        <p:nvCxnSpPr>
          <p:cNvPr id="4217" name="Elbow Connector 1101">
            <a:extLst>
              <a:ext uri="{FF2B5EF4-FFF2-40B4-BE49-F238E27FC236}">
                <a16:creationId xmlns:a16="http://schemas.microsoft.com/office/drawing/2014/main" id="{FA3CD22E-D4CB-89BA-B185-33A9791439D0}"/>
              </a:ext>
            </a:extLst>
          </p:cNvPr>
          <p:cNvCxnSpPr>
            <a:cxnSpLocks/>
          </p:cNvCxnSpPr>
          <p:nvPr/>
        </p:nvCxnSpPr>
        <p:spPr>
          <a:xfrm>
            <a:off x="6586803" y="1902470"/>
            <a:ext cx="0" cy="284205"/>
          </a:xfrm>
          <a:prstGeom prst="straightConnector1">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18" name="TextBox 4217">
            <a:extLst>
              <a:ext uri="{FF2B5EF4-FFF2-40B4-BE49-F238E27FC236}">
                <a16:creationId xmlns:a16="http://schemas.microsoft.com/office/drawing/2014/main" id="{47D502DC-BD4F-94BD-9ADD-8FF66004C8B8}"/>
              </a:ext>
            </a:extLst>
          </p:cNvPr>
          <p:cNvSpPr txBox="1"/>
          <p:nvPr/>
        </p:nvSpPr>
        <p:spPr>
          <a:xfrm>
            <a:off x="6587096" y="1932019"/>
            <a:ext cx="511679" cy="261610"/>
          </a:xfrm>
          <a:prstGeom prst="rect">
            <a:avLst/>
          </a:prstGeom>
          <a:noFill/>
        </p:spPr>
        <p:txBody>
          <a:bodyPr wrap="none" rtlCol="0">
            <a:spAutoFit/>
          </a:bodyPr>
          <a:lstStyle/>
          <a:p>
            <a:r>
              <a:rPr lang="en-AU" sz="1100" dirty="0"/>
              <a:t>Issue</a:t>
            </a:r>
          </a:p>
        </p:txBody>
      </p:sp>
      <p:sp>
        <p:nvSpPr>
          <p:cNvPr id="4219" name="Rounded Rectangle 4218">
            <a:extLst>
              <a:ext uri="{FF2B5EF4-FFF2-40B4-BE49-F238E27FC236}">
                <a16:creationId xmlns:a16="http://schemas.microsoft.com/office/drawing/2014/main" id="{5E0AE8C4-AA67-A36E-52A0-9D14AAE6470B}"/>
              </a:ext>
            </a:extLst>
          </p:cNvPr>
          <p:cNvSpPr/>
          <p:nvPr/>
        </p:nvSpPr>
        <p:spPr>
          <a:xfrm>
            <a:off x="8191941" y="2177122"/>
            <a:ext cx="1069224" cy="377227"/>
          </a:xfrm>
          <a:prstGeom prst="roundRect">
            <a:avLst/>
          </a:prstGeom>
          <a:solidFill>
            <a:schemeClr val="accent2"/>
          </a:solid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0" tIns="12002" rIns="0" bIns="12002" numCol="1" spcCol="1270" anchor="ctr" anchorCtr="0">
            <a:noAutofit/>
          </a:bodyPr>
          <a:lstStyle/>
          <a:p>
            <a:pPr algn="ctr" defTabSz="400050">
              <a:lnSpc>
                <a:spcPct val="90000"/>
              </a:lnSpc>
              <a:spcBef>
                <a:spcPct val="0"/>
              </a:spcBef>
              <a:spcAft>
                <a:spcPct val="35000"/>
              </a:spcAft>
            </a:pPr>
            <a:r>
              <a:rPr lang="en-AU" sz="1100" dirty="0"/>
              <a:t>Due diligence reports</a:t>
            </a:r>
          </a:p>
        </p:txBody>
      </p:sp>
      <p:pic>
        <p:nvPicPr>
          <p:cNvPr id="4220" name="Picture 16" descr="Government icon (black) - Free vector icons on creazilla.com">
            <a:extLst>
              <a:ext uri="{FF2B5EF4-FFF2-40B4-BE49-F238E27FC236}">
                <a16:creationId xmlns:a16="http://schemas.microsoft.com/office/drawing/2014/main" id="{0C0E0350-D4FB-A281-AEE7-BAA1C4D734E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73271" y="1508516"/>
            <a:ext cx="385853" cy="368943"/>
          </a:xfrm>
          <a:prstGeom prst="rect">
            <a:avLst/>
          </a:prstGeom>
          <a:noFill/>
          <a:extLst>
            <a:ext uri="{909E8E84-426E-40DD-AFC4-6F175D3DCCD1}">
              <a14:hiddenFill xmlns:a14="http://schemas.microsoft.com/office/drawing/2010/main">
                <a:solidFill>
                  <a:srgbClr val="FFFFFF"/>
                </a:solidFill>
              </a14:hiddenFill>
            </a:ext>
          </a:extLst>
        </p:spPr>
      </p:pic>
      <p:sp>
        <p:nvSpPr>
          <p:cNvPr id="4221" name="TextBox 4220">
            <a:extLst>
              <a:ext uri="{FF2B5EF4-FFF2-40B4-BE49-F238E27FC236}">
                <a16:creationId xmlns:a16="http://schemas.microsoft.com/office/drawing/2014/main" id="{AFBAA5EE-4A36-DD71-FAF1-645A1C693D08}"/>
              </a:ext>
            </a:extLst>
          </p:cNvPr>
          <p:cNvSpPr txBox="1"/>
          <p:nvPr/>
        </p:nvSpPr>
        <p:spPr>
          <a:xfrm>
            <a:off x="8790998" y="1618121"/>
            <a:ext cx="943231" cy="261610"/>
          </a:xfrm>
          <a:prstGeom prst="rect">
            <a:avLst/>
          </a:prstGeom>
          <a:noFill/>
        </p:spPr>
        <p:txBody>
          <a:bodyPr wrap="square" rtlCol="0">
            <a:spAutoFit/>
          </a:bodyPr>
          <a:lstStyle/>
          <a:p>
            <a:r>
              <a:rPr lang="en-AU" sz="1100" dirty="0"/>
              <a:t>Auditors</a:t>
            </a:r>
          </a:p>
        </p:txBody>
      </p:sp>
      <p:cxnSp>
        <p:nvCxnSpPr>
          <p:cNvPr id="4222" name="Elbow Connector 1101">
            <a:extLst>
              <a:ext uri="{FF2B5EF4-FFF2-40B4-BE49-F238E27FC236}">
                <a16:creationId xmlns:a16="http://schemas.microsoft.com/office/drawing/2014/main" id="{DB092001-4357-0343-1708-9CF9710B2D90}"/>
              </a:ext>
            </a:extLst>
          </p:cNvPr>
          <p:cNvCxnSpPr>
            <a:cxnSpLocks/>
          </p:cNvCxnSpPr>
          <p:nvPr/>
        </p:nvCxnSpPr>
        <p:spPr>
          <a:xfrm>
            <a:off x="8557677" y="1882959"/>
            <a:ext cx="0" cy="284205"/>
          </a:xfrm>
          <a:prstGeom prst="straightConnector1">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23" name="TextBox 4222">
            <a:extLst>
              <a:ext uri="{FF2B5EF4-FFF2-40B4-BE49-F238E27FC236}">
                <a16:creationId xmlns:a16="http://schemas.microsoft.com/office/drawing/2014/main" id="{D943930B-4968-09C1-0363-D085F5D9DF41}"/>
              </a:ext>
            </a:extLst>
          </p:cNvPr>
          <p:cNvSpPr txBox="1"/>
          <p:nvPr/>
        </p:nvSpPr>
        <p:spPr>
          <a:xfrm>
            <a:off x="8557970" y="1912508"/>
            <a:ext cx="511679" cy="261610"/>
          </a:xfrm>
          <a:prstGeom prst="rect">
            <a:avLst/>
          </a:prstGeom>
          <a:noFill/>
        </p:spPr>
        <p:txBody>
          <a:bodyPr wrap="none" rtlCol="0">
            <a:spAutoFit/>
          </a:bodyPr>
          <a:lstStyle/>
          <a:p>
            <a:r>
              <a:rPr lang="en-AU" sz="1100" dirty="0"/>
              <a:t>Issue</a:t>
            </a:r>
          </a:p>
        </p:txBody>
      </p:sp>
      <p:sp>
        <p:nvSpPr>
          <p:cNvPr id="4224" name="Rounded Rectangle 4223">
            <a:extLst>
              <a:ext uri="{FF2B5EF4-FFF2-40B4-BE49-F238E27FC236}">
                <a16:creationId xmlns:a16="http://schemas.microsoft.com/office/drawing/2014/main" id="{D1024D54-CB30-8A5B-0C51-145E6B396FD5}"/>
              </a:ext>
            </a:extLst>
          </p:cNvPr>
          <p:cNvSpPr/>
          <p:nvPr/>
        </p:nvSpPr>
        <p:spPr>
          <a:xfrm>
            <a:off x="10090252" y="2169026"/>
            <a:ext cx="1069224" cy="377227"/>
          </a:xfrm>
          <a:prstGeom prst="roundRect">
            <a:avLst/>
          </a:prstGeom>
          <a:solidFill>
            <a:schemeClr val="accent2"/>
          </a:solidFill>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0" tIns="12002" rIns="0" bIns="12002" numCol="1" spcCol="1270" anchor="ctr" anchorCtr="0">
            <a:noAutofit/>
          </a:bodyPr>
          <a:lstStyle/>
          <a:p>
            <a:pPr algn="ctr" defTabSz="400050">
              <a:lnSpc>
                <a:spcPct val="90000"/>
              </a:lnSpc>
              <a:spcBef>
                <a:spcPct val="0"/>
              </a:spcBef>
              <a:spcAft>
                <a:spcPct val="35000"/>
              </a:spcAft>
            </a:pPr>
            <a:r>
              <a:rPr lang="en-AU" sz="1100" dirty="0"/>
              <a:t>Standards &amp; criteria</a:t>
            </a:r>
          </a:p>
        </p:txBody>
      </p:sp>
      <p:pic>
        <p:nvPicPr>
          <p:cNvPr id="4225" name="Picture 16" descr="Government icon (black) - Free vector icons on creazilla.com">
            <a:extLst>
              <a:ext uri="{FF2B5EF4-FFF2-40B4-BE49-F238E27FC236}">
                <a16:creationId xmlns:a16="http://schemas.microsoft.com/office/drawing/2014/main" id="{83FA5AAF-809C-4F09-52C7-2CE1EF153AC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71582" y="1500420"/>
            <a:ext cx="385853" cy="368943"/>
          </a:xfrm>
          <a:prstGeom prst="rect">
            <a:avLst/>
          </a:prstGeom>
          <a:noFill/>
          <a:extLst>
            <a:ext uri="{909E8E84-426E-40DD-AFC4-6F175D3DCCD1}">
              <a14:hiddenFill xmlns:a14="http://schemas.microsoft.com/office/drawing/2010/main">
                <a:solidFill>
                  <a:srgbClr val="FFFFFF"/>
                </a:solidFill>
              </a14:hiddenFill>
            </a:ext>
          </a:extLst>
        </p:spPr>
      </p:pic>
      <p:sp>
        <p:nvSpPr>
          <p:cNvPr id="4226" name="TextBox 4225">
            <a:extLst>
              <a:ext uri="{FF2B5EF4-FFF2-40B4-BE49-F238E27FC236}">
                <a16:creationId xmlns:a16="http://schemas.microsoft.com/office/drawing/2014/main" id="{CC471DC2-8919-4C9B-3B66-271FA477871F}"/>
              </a:ext>
            </a:extLst>
          </p:cNvPr>
          <p:cNvSpPr txBox="1"/>
          <p:nvPr/>
        </p:nvSpPr>
        <p:spPr>
          <a:xfrm>
            <a:off x="10694050" y="1528498"/>
            <a:ext cx="943231" cy="430887"/>
          </a:xfrm>
          <a:prstGeom prst="rect">
            <a:avLst/>
          </a:prstGeom>
          <a:noFill/>
        </p:spPr>
        <p:txBody>
          <a:bodyPr wrap="square" rtlCol="0">
            <a:spAutoFit/>
          </a:bodyPr>
          <a:lstStyle/>
          <a:p>
            <a:r>
              <a:rPr lang="en-AU" sz="1100" dirty="0"/>
              <a:t>Scheme owners</a:t>
            </a:r>
          </a:p>
        </p:txBody>
      </p:sp>
      <p:cxnSp>
        <p:nvCxnSpPr>
          <p:cNvPr id="4227" name="Elbow Connector 1101">
            <a:extLst>
              <a:ext uri="{FF2B5EF4-FFF2-40B4-BE49-F238E27FC236}">
                <a16:creationId xmlns:a16="http://schemas.microsoft.com/office/drawing/2014/main" id="{A3788531-C45F-1820-9768-F7F8AE69B282}"/>
              </a:ext>
            </a:extLst>
          </p:cNvPr>
          <p:cNvCxnSpPr>
            <a:cxnSpLocks/>
          </p:cNvCxnSpPr>
          <p:nvPr/>
        </p:nvCxnSpPr>
        <p:spPr>
          <a:xfrm>
            <a:off x="10455988" y="1874863"/>
            <a:ext cx="0" cy="284205"/>
          </a:xfrm>
          <a:prstGeom prst="straightConnector1">
            <a:avLst/>
          </a:prstGeom>
          <a:ln>
            <a:prstDash val="dash"/>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28" name="TextBox 4227">
            <a:extLst>
              <a:ext uri="{FF2B5EF4-FFF2-40B4-BE49-F238E27FC236}">
                <a16:creationId xmlns:a16="http://schemas.microsoft.com/office/drawing/2014/main" id="{6E95DBC5-CB9A-A87E-2777-FECBC2B1AFBE}"/>
              </a:ext>
            </a:extLst>
          </p:cNvPr>
          <p:cNvSpPr txBox="1"/>
          <p:nvPr/>
        </p:nvSpPr>
        <p:spPr>
          <a:xfrm>
            <a:off x="10456281" y="1904412"/>
            <a:ext cx="511679" cy="261610"/>
          </a:xfrm>
          <a:prstGeom prst="rect">
            <a:avLst/>
          </a:prstGeom>
          <a:noFill/>
        </p:spPr>
        <p:txBody>
          <a:bodyPr wrap="none" rtlCol="0">
            <a:spAutoFit/>
          </a:bodyPr>
          <a:lstStyle/>
          <a:p>
            <a:r>
              <a:rPr lang="en-AU" sz="1100" dirty="0"/>
              <a:t>Issue</a:t>
            </a:r>
          </a:p>
        </p:txBody>
      </p:sp>
      <p:sp>
        <p:nvSpPr>
          <p:cNvPr id="4229" name="TextBox 4228">
            <a:extLst>
              <a:ext uri="{FF2B5EF4-FFF2-40B4-BE49-F238E27FC236}">
                <a16:creationId xmlns:a16="http://schemas.microsoft.com/office/drawing/2014/main" id="{7EFF8B99-C938-F5FB-8E3F-9B612B5612D7}"/>
              </a:ext>
            </a:extLst>
          </p:cNvPr>
          <p:cNvSpPr txBox="1"/>
          <p:nvPr/>
        </p:nvSpPr>
        <p:spPr>
          <a:xfrm>
            <a:off x="96903" y="1749162"/>
            <a:ext cx="1655766" cy="261610"/>
          </a:xfrm>
          <a:prstGeom prst="rect">
            <a:avLst/>
          </a:prstGeom>
          <a:noFill/>
        </p:spPr>
        <p:txBody>
          <a:bodyPr wrap="square" rtlCol="0">
            <a:spAutoFit/>
          </a:bodyPr>
          <a:lstStyle/>
          <a:p>
            <a:r>
              <a:rPr lang="en-AU" sz="1100" i="1" dirty="0"/>
              <a:t>Trustworthy Actors</a:t>
            </a:r>
          </a:p>
        </p:txBody>
      </p:sp>
      <p:sp>
        <p:nvSpPr>
          <p:cNvPr id="4230" name="TextBox 4229">
            <a:extLst>
              <a:ext uri="{FF2B5EF4-FFF2-40B4-BE49-F238E27FC236}">
                <a16:creationId xmlns:a16="http://schemas.microsoft.com/office/drawing/2014/main" id="{3331E1FE-9EC5-3167-2837-2EEE209C0FF9}"/>
              </a:ext>
            </a:extLst>
          </p:cNvPr>
          <p:cNvSpPr txBox="1"/>
          <p:nvPr/>
        </p:nvSpPr>
        <p:spPr>
          <a:xfrm>
            <a:off x="81676" y="2414820"/>
            <a:ext cx="1655766" cy="261610"/>
          </a:xfrm>
          <a:prstGeom prst="rect">
            <a:avLst/>
          </a:prstGeom>
          <a:noFill/>
        </p:spPr>
        <p:txBody>
          <a:bodyPr wrap="square" rtlCol="0">
            <a:spAutoFit/>
          </a:bodyPr>
          <a:lstStyle/>
          <a:p>
            <a:r>
              <a:rPr lang="en-AU" sz="1100" i="1" dirty="0"/>
              <a:t>Trustworthy Evidence</a:t>
            </a:r>
          </a:p>
        </p:txBody>
      </p:sp>
      <p:sp>
        <p:nvSpPr>
          <p:cNvPr id="4231" name="TextBox 4230">
            <a:extLst>
              <a:ext uri="{FF2B5EF4-FFF2-40B4-BE49-F238E27FC236}">
                <a16:creationId xmlns:a16="http://schemas.microsoft.com/office/drawing/2014/main" id="{984EDF85-085A-076E-AD82-FEA0697EAF61}"/>
              </a:ext>
            </a:extLst>
          </p:cNvPr>
          <p:cNvSpPr txBox="1"/>
          <p:nvPr/>
        </p:nvSpPr>
        <p:spPr>
          <a:xfrm>
            <a:off x="66448" y="3089540"/>
            <a:ext cx="1920205" cy="261610"/>
          </a:xfrm>
          <a:prstGeom prst="rect">
            <a:avLst/>
          </a:prstGeom>
          <a:noFill/>
        </p:spPr>
        <p:txBody>
          <a:bodyPr wrap="square" rtlCol="0">
            <a:spAutoFit/>
          </a:bodyPr>
          <a:lstStyle/>
          <a:p>
            <a:r>
              <a:rPr lang="en-AU" sz="1100" i="1" dirty="0"/>
              <a:t>Sustainability performance</a:t>
            </a:r>
          </a:p>
        </p:txBody>
      </p:sp>
      <p:sp>
        <p:nvSpPr>
          <p:cNvPr id="4232" name="TextBox 4231">
            <a:extLst>
              <a:ext uri="{FF2B5EF4-FFF2-40B4-BE49-F238E27FC236}">
                <a16:creationId xmlns:a16="http://schemas.microsoft.com/office/drawing/2014/main" id="{3EBADB5B-9B08-3A21-F37C-994D93AEDEA9}"/>
              </a:ext>
            </a:extLst>
          </p:cNvPr>
          <p:cNvSpPr txBox="1"/>
          <p:nvPr/>
        </p:nvSpPr>
        <p:spPr>
          <a:xfrm>
            <a:off x="63472" y="3647421"/>
            <a:ext cx="1517432" cy="430887"/>
          </a:xfrm>
          <a:prstGeom prst="rect">
            <a:avLst/>
          </a:prstGeom>
          <a:noFill/>
        </p:spPr>
        <p:txBody>
          <a:bodyPr wrap="square" rtlCol="0">
            <a:spAutoFit/>
          </a:bodyPr>
          <a:lstStyle/>
          <a:p>
            <a:r>
              <a:rPr lang="en-AU" sz="1100" i="1" dirty="0"/>
              <a:t>Sustainability performance</a:t>
            </a:r>
          </a:p>
        </p:txBody>
      </p:sp>
      <p:sp>
        <p:nvSpPr>
          <p:cNvPr id="4233" name="TextBox 4232">
            <a:extLst>
              <a:ext uri="{FF2B5EF4-FFF2-40B4-BE49-F238E27FC236}">
                <a16:creationId xmlns:a16="http://schemas.microsoft.com/office/drawing/2014/main" id="{14C43F36-8CEC-B57B-CF02-492859F187CF}"/>
              </a:ext>
            </a:extLst>
          </p:cNvPr>
          <p:cNvSpPr txBox="1"/>
          <p:nvPr/>
        </p:nvSpPr>
        <p:spPr>
          <a:xfrm>
            <a:off x="110013" y="4313400"/>
            <a:ext cx="1517432" cy="261610"/>
          </a:xfrm>
          <a:prstGeom prst="rect">
            <a:avLst/>
          </a:prstGeom>
          <a:noFill/>
        </p:spPr>
        <p:txBody>
          <a:bodyPr wrap="square" rtlCol="0">
            <a:spAutoFit/>
          </a:bodyPr>
          <a:lstStyle/>
          <a:p>
            <a:r>
              <a:rPr lang="en-AU" sz="1100" i="1" dirty="0"/>
              <a:t>Identity</a:t>
            </a:r>
          </a:p>
        </p:txBody>
      </p:sp>
      <p:sp>
        <p:nvSpPr>
          <p:cNvPr id="4234" name="TextBox 4233">
            <a:extLst>
              <a:ext uri="{FF2B5EF4-FFF2-40B4-BE49-F238E27FC236}">
                <a16:creationId xmlns:a16="http://schemas.microsoft.com/office/drawing/2014/main" id="{AD127E8C-FE72-E568-ECF3-B1DFAD1E6735}"/>
              </a:ext>
            </a:extLst>
          </p:cNvPr>
          <p:cNvSpPr txBox="1"/>
          <p:nvPr/>
        </p:nvSpPr>
        <p:spPr>
          <a:xfrm>
            <a:off x="105524" y="4905806"/>
            <a:ext cx="1517432" cy="261610"/>
          </a:xfrm>
          <a:prstGeom prst="rect">
            <a:avLst/>
          </a:prstGeom>
          <a:noFill/>
        </p:spPr>
        <p:txBody>
          <a:bodyPr wrap="square" rtlCol="0">
            <a:spAutoFit/>
          </a:bodyPr>
          <a:lstStyle/>
          <a:p>
            <a:r>
              <a:rPr lang="en-AU" sz="1100" i="1" dirty="0"/>
              <a:t>Lifecycle</a:t>
            </a:r>
          </a:p>
        </p:txBody>
      </p:sp>
      <p:sp>
        <p:nvSpPr>
          <p:cNvPr id="4235" name="TextBox 4234">
            <a:extLst>
              <a:ext uri="{FF2B5EF4-FFF2-40B4-BE49-F238E27FC236}">
                <a16:creationId xmlns:a16="http://schemas.microsoft.com/office/drawing/2014/main" id="{9A9B1832-543F-80C3-781A-D8C670BC925F}"/>
              </a:ext>
            </a:extLst>
          </p:cNvPr>
          <p:cNvSpPr txBox="1"/>
          <p:nvPr/>
        </p:nvSpPr>
        <p:spPr>
          <a:xfrm>
            <a:off x="108405" y="5471279"/>
            <a:ext cx="2162994" cy="430887"/>
          </a:xfrm>
          <a:prstGeom prst="rect">
            <a:avLst/>
          </a:prstGeom>
          <a:noFill/>
        </p:spPr>
        <p:txBody>
          <a:bodyPr wrap="square" rtlCol="0">
            <a:spAutoFit/>
          </a:bodyPr>
          <a:lstStyle/>
          <a:p>
            <a:r>
              <a:rPr lang="en-AU" sz="1100" i="1" dirty="0"/>
              <a:t>Shipments supplier-&gt;buyer</a:t>
            </a:r>
          </a:p>
          <a:p>
            <a:r>
              <a:rPr lang="en-AU" sz="1100" i="1" dirty="0"/>
              <a:t>Transformation inputs-&gt;outputs</a:t>
            </a:r>
          </a:p>
        </p:txBody>
      </p:sp>
      <p:sp>
        <p:nvSpPr>
          <p:cNvPr id="4236" name="TextBox 4235">
            <a:extLst>
              <a:ext uri="{FF2B5EF4-FFF2-40B4-BE49-F238E27FC236}">
                <a16:creationId xmlns:a16="http://schemas.microsoft.com/office/drawing/2014/main" id="{91E95B55-044B-D87F-C39C-EE9BB458C6E9}"/>
              </a:ext>
            </a:extLst>
          </p:cNvPr>
          <p:cNvSpPr txBox="1"/>
          <p:nvPr/>
        </p:nvSpPr>
        <p:spPr>
          <a:xfrm>
            <a:off x="1643845" y="1005445"/>
            <a:ext cx="8377301" cy="400110"/>
          </a:xfrm>
          <a:prstGeom prst="rect">
            <a:avLst/>
          </a:prstGeom>
          <a:noFill/>
        </p:spPr>
        <p:txBody>
          <a:bodyPr wrap="square" rtlCol="0">
            <a:spAutoFit/>
          </a:bodyPr>
          <a:lstStyle/>
          <a:p>
            <a:pPr algn="ctr"/>
            <a:r>
              <a:rPr lang="en-AU" sz="2000" b="1" dirty="0">
                <a:solidFill>
                  <a:schemeClr val="accent1"/>
                </a:solidFill>
              </a:rPr>
              <a:t>Scope of recommendation 49 – global transparency at scale</a:t>
            </a:r>
          </a:p>
        </p:txBody>
      </p:sp>
    </p:spTree>
    <p:extLst>
      <p:ext uri="{BB962C8B-B14F-4D97-AF65-F5344CB8AC3E}">
        <p14:creationId xmlns:p14="http://schemas.microsoft.com/office/powerpoint/2010/main" val="98808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DC948F38-ED72-836C-ABBB-33707A093D9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915B903-FF0E-5765-B2AE-78C52C0C7425}"/>
              </a:ext>
            </a:extLst>
          </p:cNvPr>
          <p:cNvSpPr txBox="1"/>
          <p:nvPr/>
        </p:nvSpPr>
        <p:spPr>
          <a:xfrm>
            <a:off x="4461578" y="2598003"/>
            <a:ext cx="3196003" cy="830997"/>
          </a:xfrm>
          <a:prstGeom prst="rect">
            <a:avLst/>
          </a:prstGeom>
          <a:noFill/>
        </p:spPr>
        <p:txBody>
          <a:bodyPr wrap="none" rtlCol="0">
            <a:spAutoFit/>
          </a:bodyPr>
          <a:lstStyle/>
          <a:p>
            <a:r>
              <a:rPr lang="en-AU" sz="4800" dirty="0">
                <a:solidFill>
                  <a:schemeClr val="bg1"/>
                </a:solidFill>
              </a:rPr>
              <a:t>Governance</a:t>
            </a:r>
          </a:p>
        </p:txBody>
      </p:sp>
    </p:spTree>
    <p:extLst>
      <p:ext uri="{BB962C8B-B14F-4D97-AF65-F5344CB8AC3E}">
        <p14:creationId xmlns:p14="http://schemas.microsoft.com/office/powerpoint/2010/main" val="42776706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115074</TotalTime>
  <Words>1770</Words>
  <Application>Microsoft Macintosh PowerPoint</Application>
  <PresentationFormat>Widescreen</PresentationFormat>
  <Paragraphs>388</Paragraphs>
  <Slides>13</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Arial</vt:lpstr>
      <vt:lpstr>Arial Black</vt:lpstr>
      <vt:lpstr>Calibri</vt:lpstr>
      <vt:lpstr>Calibri Light</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CAREC meeting</dc:title>
  <dc:creator>Ian Watt</dc:creator>
  <cp:lastModifiedBy>Steve Capell</cp:lastModifiedBy>
  <cp:revision>298</cp:revision>
  <cp:lastPrinted>2024-02-01T04:18:00Z</cp:lastPrinted>
  <dcterms:created xsi:type="dcterms:W3CDTF">2019-08-14T01:25:40Z</dcterms:created>
  <dcterms:modified xsi:type="dcterms:W3CDTF">2025-04-20T00:47:05Z</dcterms:modified>
</cp:coreProperties>
</file>