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715" r:id="rId3"/>
  </p:sldMasterIdLst>
  <p:notesMasterIdLst>
    <p:notesMasterId r:id="rId80"/>
  </p:notesMasterIdLst>
  <p:handoutMasterIdLst>
    <p:handoutMasterId r:id="rId81"/>
  </p:handoutMasterIdLst>
  <p:sldIdLst>
    <p:sldId id="551" r:id="rId4"/>
    <p:sldId id="1536" r:id="rId5"/>
    <p:sldId id="1607" r:id="rId6"/>
    <p:sldId id="1599" r:id="rId7"/>
    <p:sldId id="1503" r:id="rId8"/>
    <p:sldId id="1466" r:id="rId9"/>
    <p:sldId id="1465" r:id="rId10"/>
    <p:sldId id="1600" r:id="rId11"/>
    <p:sldId id="1461" r:id="rId12"/>
    <p:sldId id="1608" r:id="rId13"/>
    <p:sldId id="1460" r:id="rId14"/>
    <p:sldId id="1606" r:id="rId15"/>
    <p:sldId id="1513" r:id="rId16"/>
    <p:sldId id="1601" r:id="rId17"/>
    <p:sldId id="1602" r:id="rId18"/>
    <p:sldId id="1603" r:id="rId19"/>
    <p:sldId id="1453" r:id="rId20"/>
    <p:sldId id="1477" r:id="rId21"/>
    <p:sldId id="1479" r:id="rId22"/>
    <p:sldId id="1475" r:id="rId23"/>
    <p:sldId id="1478" r:id="rId24"/>
    <p:sldId id="1505" r:id="rId25"/>
    <p:sldId id="1490" r:id="rId26"/>
    <p:sldId id="1542" r:id="rId27"/>
    <p:sldId id="1543" r:id="rId28"/>
    <p:sldId id="1544" r:id="rId29"/>
    <p:sldId id="1545" r:id="rId30"/>
    <p:sldId id="1546" r:id="rId31"/>
    <p:sldId id="1547" r:id="rId32"/>
    <p:sldId id="1548" r:id="rId33"/>
    <p:sldId id="1549" r:id="rId34"/>
    <p:sldId id="1550" r:id="rId35"/>
    <p:sldId id="1510" r:id="rId36"/>
    <p:sldId id="1511" r:id="rId37"/>
    <p:sldId id="1512" r:id="rId38"/>
    <p:sldId id="1514" r:id="rId39"/>
    <p:sldId id="1515" r:id="rId40"/>
    <p:sldId id="1517" r:id="rId41"/>
    <p:sldId id="1551" r:id="rId42"/>
    <p:sldId id="1537" r:id="rId43"/>
    <p:sldId id="1523" r:id="rId44"/>
    <p:sldId id="1538" r:id="rId45"/>
    <p:sldId id="1521" r:id="rId46"/>
    <p:sldId id="1522" r:id="rId47"/>
    <p:sldId id="1524" r:id="rId48"/>
    <p:sldId id="1525" r:id="rId49"/>
    <p:sldId id="1526" r:id="rId50"/>
    <p:sldId id="1527" r:id="rId51"/>
    <p:sldId id="1528" r:id="rId52"/>
    <p:sldId id="1529" r:id="rId53"/>
    <p:sldId id="1530" r:id="rId54"/>
    <p:sldId id="1552" r:id="rId55"/>
    <p:sldId id="1553" r:id="rId56"/>
    <p:sldId id="1554" r:id="rId57"/>
    <p:sldId id="1555" r:id="rId58"/>
    <p:sldId id="1556" r:id="rId59"/>
    <p:sldId id="1557" r:id="rId60"/>
    <p:sldId id="1558" r:id="rId61"/>
    <p:sldId id="1559" r:id="rId62"/>
    <p:sldId id="1576" r:id="rId63"/>
    <p:sldId id="1577" r:id="rId64"/>
    <p:sldId id="1578" r:id="rId65"/>
    <p:sldId id="1579" r:id="rId66"/>
    <p:sldId id="1580" r:id="rId67"/>
    <p:sldId id="1581" r:id="rId68"/>
    <p:sldId id="1582" r:id="rId69"/>
    <p:sldId id="1583" r:id="rId70"/>
    <p:sldId id="1584" r:id="rId71"/>
    <p:sldId id="1585" r:id="rId72"/>
    <p:sldId id="1586" r:id="rId73"/>
    <p:sldId id="1587" r:id="rId74"/>
    <p:sldId id="1588" r:id="rId75"/>
    <p:sldId id="1589" r:id="rId76"/>
    <p:sldId id="1596" r:id="rId77"/>
    <p:sldId id="1597" r:id="rId78"/>
    <p:sldId id="1598" r:id="rId79"/>
  </p:sldIdLst>
  <p:sldSz cx="9144000" cy="6858000" type="screen4x3"/>
  <p:notesSz cx="6815138" cy="9931400"/>
  <p:custDataLst>
    <p:tags r:id="rId8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C64"/>
    <a:srgbClr val="0E706E"/>
    <a:srgbClr val="FF7C80"/>
    <a:srgbClr val="0000FF"/>
    <a:srgbClr val="FF9999"/>
    <a:srgbClr val="0D7157"/>
    <a:srgbClr val="FFCC00"/>
    <a:srgbClr val="99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6" autoAdjust="0"/>
    <p:restoredTop sz="87772" autoAdjust="0"/>
  </p:normalViewPr>
  <p:slideViewPr>
    <p:cSldViewPr>
      <p:cViewPr varScale="1">
        <p:scale>
          <a:sx n="111" d="100"/>
          <a:sy n="111" d="100"/>
        </p:scale>
        <p:origin x="1380" y="138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viewProps" Target="view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61" Type="http://schemas.openxmlformats.org/officeDocument/2006/relationships/slide" Target="slides/slide58.xml"/><Relationship Id="rId8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华文细黑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  <a:pPr>
                <a:defRPr/>
              </a:pPr>
              <a:t>2017/2/13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61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Arial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Arial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777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pPr algn="r" eaLnBrk="1" hangingPunct="1"/>
              <a:t>1</a:t>
            </a:fld>
            <a:endParaRPr lang="en-US" altLang="zh-CN" sz="1200" i="0"/>
          </a:p>
        </p:txBody>
      </p:sp>
    </p:spTree>
    <p:extLst>
      <p:ext uri="{BB962C8B-B14F-4D97-AF65-F5344CB8AC3E}">
        <p14:creationId xmlns:p14="http://schemas.microsoft.com/office/powerpoint/2010/main" val="89715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1pPr>
            <a:lvl2pPr marL="700453" indent="-269405" eaLnBrk="0" hangingPunct="0"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2pPr>
            <a:lvl3pPr marL="1077620" indent="-215524" eaLnBrk="0" hangingPunct="0"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3pPr>
            <a:lvl4pPr marL="1508669" indent="-215524" eaLnBrk="0" hangingPunct="0"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4pPr>
            <a:lvl5pPr marL="1939717" indent="-215524" eaLnBrk="0" hangingPunct="0"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5pPr>
            <a:lvl6pPr marL="2370765" indent="-215524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6pPr>
            <a:lvl7pPr marL="2801813" indent="-215524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7pPr>
            <a:lvl8pPr marL="3232861" indent="-215524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8pPr>
            <a:lvl9pPr marL="3663909" indent="-215524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eaLnBrk="1" hangingPunct="1"/>
            <a:fld id="{44799E48-D669-48C7-B227-E101B190558E}" type="slidenum">
              <a:rPr lang="en-US" altLang="zh-CN" sz="110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15</a:t>
            </a:fld>
            <a:endParaRPr lang="en-US" altLang="zh-CN" sz="11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7459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3874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CE2BF8-7B8D-44E3-92EE-5C3067DEEE52}" type="slidenum">
              <a:rPr lang="en-US" altLang="zh-CN" sz="1100" i="0" smtClean="0"/>
              <a:pPr/>
              <a:t>36</a:t>
            </a:fld>
            <a:endParaRPr lang="en-US" altLang="zh-CN" sz="1100" i="0" smtClean="0"/>
          </a:p>
        </p:txBody>
      </p:sp>
    </p:spTree>
    <p:extLst>
      <p:ext uri="{BB962C8B-B14F-4D97-AF65-F5344CB8AC3E}">
        <p14:creationId xmlns:p14="http://schemas.microsoft.com/office/powerpoint/2010/main" val="2382505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4D8D43-B4FE-4C9D-9660-E5CE3AE88197}" type="slidenum">
              <a:rPr lang="en-US" altLang="zh-CN" sz="1100" i="0" smtClean="0"/>
              <a:pPr/>
              <a:t>37</a:t>
            </a:fld>
            <a:endParaRPr lang="en-US" altLang="zh-CN" sz="1100" i="0" smtClean="0"/>
          </a:p>
        </p:txBody>
      </p:sp>
    </p:spTree>
    <p:extLst>
      <p:ext uri="{BB962C8B-B14F-4D97-AF65-F5344CB8AC3E}">
        <p14:creationId xmlns:p14="http://schemas.microsoft.com/office/powerpoint/2010/main" val="198341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029A2C-C7C5-495D-A014-B2139C7AF0D4}" type="slidenum">
              <a:rPr lang="en-US" altLang="zh-CN" sz="1100" i="0" smtClean="0"/>
              <a:pPr/>
              <a:t>38</a:t>
            </a:fld>
            <a:endParaRPr lang="en-US" altLang="zh-CN" sz="1100" i="0" smtClean="0"/>
          </a:p>
        </p:txBody>
      </p:sp>
    </p:spTree>
    <p:extLst>
      <p:ext uri="{BB962C8B-B14F-4D97-AF65-F5344CB8AC3E}">
        <p14:creationId xmlns:p14="http://schemas.microsoft.com/office/powerpoint/2010/main" val="326693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029A2C-C7C5-495D-A014-B2139C7AF0D4}" type="slidenum">
              <a:rPr lang="en-US" altLang="zh-CN" sz="1100" i="0" smtClean="0"/>
              <a:pPr/>
              <a:t>39</a:t>
            </a:fld>
            <a:endParaRPr lang="en-US" altLang="zh-CN" sz="1100" i="0" smtClean="0"/>
          </a:p>
        </p:txBody>
      </p:sp>
    </p:spTree>
    <p:extLst>
      <p:ext uri="{BB962C8B-B14F-4D97-AF65-F5344CB8AC3E}">
        <p14:creationId xmlns:p14="http://schemas.microsoft.com/office/powerpoint/2010/main" val="309631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9B77AA-D4DC-4A0B-9454-6C380FE9EACA}" type="slidenum">
              <a:rPr lang="en-US" altLang="zh-CN" sz="1100" i="0" smtClean="0"/>
              <a:pPr/>
              <a:t>43</a:t>
            </a:fld>
            <a:endParaRPr lang="en-US" altLang="zh-CN" sz="1100" i="0" smtClean="0"/>
          </a:p>
        </p:txBody>
      </p:sp>
    </p:spTree>
    <p:extLst>
      <p:ext uri="{BB962C8B-B14F-4D97-AF65-F5344CB8AC3E}">
        <p14:creationId xmlns:p14="http://schemas.microsoft.com/office/powerpoint/2010/main" val="249857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70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570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669240" indent="-257400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029601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44144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185328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26512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67696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08880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500643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39D3C67-C948-4D9A-9979-B49B29D4C651}" type="slidenum">
              <a:rPr lang="en-US" altLang="zh-CN" sz="1000">
                <a:solidFill>
                  <a:schemeClr val="tx1"/>
                </a:solidFill>
                <a:latin typeface="Arial" pitchFamily="34" charset="0"/>
              </a:rPr>
              <a:pPr eaLnBrk="1" hangingPunct="1"/>
              <a:t>56</a:t>
            </a:fld>
            <a:endParaRPr lang="en-US" altLang="zh-CN" sz="10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4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  <a:pPr>
                <a:defRPr/>
              </a:pPr>
              <a:t>2017/2/13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88137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237686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4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08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68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3493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692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01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55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22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  <a:pPr>
                <a:defRPr/>
              </a:pPr>
              <a:t>2017/2/13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081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4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58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05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00049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6775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0982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4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  <a:pPr>
                <a:defRPr/>
              </a:pPr>
              <a:t>2017/2/13 Monday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3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  <a:pPr>
                <a:defRPr/>
              </a:pPr>
              <a:t>2017/2/13 Monday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89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  <a:pPr>
                <a:defRPr/>
              </a:pPr>
              <a:t>2017/2/13 Monday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01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  <a:pPr>
                <a:defRPr/>
              </a:pPr>
              <a:t>2017/2/13 Monday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2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  <a:pPr>
                <a:defRPr/>
              </a:pPr>
              <a:t>2017/2/13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8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  <a:pPr>
                <a:defRPr/>
              </a:pPr>
              <a:t>2017/2/13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83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19590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  <a:pPr>
                <a:defRPr/>
              </a:pPr>
              <a:t>2017/2/13 Monday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>
            <a:grpSpLocks/>
          </p:cNvGrpSpPr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04" r:id="rId2"/>
    <p:sldLayoutId id="2147484105" r:id="rId3"/>
    <p:sldLayoutId id="2147484118" r:id="rId4"/>
    <p:sldLayoutId id="2147484119" r:id="rId5"/>
    <p:sldLayoutId id="2147484120" r:id="rId6"/>
    <p:sldLayoutId id="2147484121" r:id="rId7"/>
    <p:sldLayoutId id="214748412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17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89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1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3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5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五段流水</a:t>
            </a:r>
            <a:r>
              <a:rPr lang="en-US" altLang="zh-CN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2017-02</a:t>
            </a:r>
            <a:r>
              <a:rPr lang="zh-CN" altLang="en-US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7" name="Picture 131" descr="j0242087[1]"/>
          <p:cNvPicPr>
            <a:picLocks noChangeAspect="1" noChangeArrowheads="1"/>
          </p:cNvPicPr>
          <p:nvPr/>
        </p:nvPicPr>
        <p:blipFill>
          <a:blip r:embed="rId4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25538"/>
            <a:ext cx="2808287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black">
          <a:xfrm>
            <a:off x="143000" y="2492896"/>
            <a:ext cx="90010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400" i="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虐我千百遍，搞定流水线</a:t>
            </a:r>
            <a:endParaRPr lang="zh-CN" altLang="en-US" sz="5400" i="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4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课程设计实验环境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LOGISIM</a:t>
            </a:r>
            <a:endParaRPr lang="zh-CN" altLang="en-US" dirty="0"/>
          </a:p>
          <a:p>
            <a:pPr lvl="1"/>
            <a:r>
              <a:rPr lang="zh-CN" altLang="en-US" dirty="0"/>
              <a:t>后续路线图均</a:t>
            </a:r>
            <a:r>
              <a:rPr lang="zh-CN" altLang="en-US" dirty="0" smtClean="0"/>
              <a:t>以</a:t>
            </a:r>
            <a:r>
              <a:rPr lang="en-US" altLang="zh-CN" dirty="0" smtClean="0"/>
              <a:t>LOGISIM</a:t>
            </a:r>
            <a:r>
              <a:rPr lang="zh-CN" altLang="en-US" dirty="0" smtClean="0"/>
              <a:t>为</a:t>
            </a:r>
            <a:r>
              <a:rPr lang="zh-CN" altLang="en-US" dirty="0"/>
              <a:t>例</a:t>
            </a:r>
          </a:p>
          <a:p>
            <a:pPr lvl="1"/>
            <a:r>
              <a:rPr lang="zh-CN" altLang="en-US" dirty="0"/>
              <a:t>在此平台下先完成单周期</a:t>
            </a:r>
            <a:r>
              <a:rPr lang="zh-CN" altLang="en-US" dirty="0" smtClean="0"/>
              <a:t>方案，直至重定向流水机制</a:t>
            </a:r>
            <a:endParaRPr lang="zh-CN" altLang="en-US" dirty="0"/>
          </a:p>
          <a:p>
            <a:r>
              <a:rPr lang="en-US" altLang="zh-CN" dirty="0" smtClean="0"/>
              <a:t>FPGA</a:t>
            </a:r>
            <a:r>
              <a:rPr dirty="0" smtClean="0"/>
              <a:t>开发板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先在</a:t>
            </a:r>
            <a:r>
              <a:rPr lang="en-US" altLang="zh-CN" dirty="0" smtClean="0">
                <a:solidFill>
                  <a:schemeClr val="tx1"/>
                </a:solidFill>
              </a:rPr>
              <a:t>LOGISIM</a:t>
            </a:r>
            <a:r>
              <a:rPr lang="zh-CN" altLang="en-US" dirty="0" smtClean="0">
                <a:solidFill>
                  <a:schemeClr val="tx1"/>
                </a:solidFill>
              </a:rPr>
              <a:t>实现虚拟仿真再开始</a:t>
            </a:r>
            <a:r>
              <a:rPr lang="en-US" altLang="zh-CN" dirty="0" smtClean="0">
                <a:solidFill>
                  <a:schemeClr val="tx1"/>
                </a:solidFill>
              </a:rPr>
              <a:t>FPGA</a:t>
            </a:r>
            <a:r>
              <a:rPr lang="zh-CN" altLang="en-US" dirty="0" smtClean="0">
                <a:solidFill>
                  <a:schemeClr val="tx1"/>
                </a:solidFill>
              </a:rPr>
              <a:t>实验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建议完成所有虚拟实验后再开始领板子</a:t>
            </a:r>
            <a:endParaRPr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B1F8334-7960-4D1A-BF0C-5998C4CC231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</a:t>
            </a:r>
            <a:r>
              <a:rPr lang="zh-CN" altLang="en-US" dirty="0" smtClean="0"/>
              <a:t>路径及评分标准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- </a:t>
            </a:r>
            <a:endParaRPr lang="en-US" altLang="zh-CN"/>
          </a:p>
        </p:txBody>
      </p:sp>
      <p:cxnSp>
        <p:nvCxnSpPr>
          <p:cNvPr id="35" name="Straight Connector 25"/>
          <p:cNvCxnSpPr/>
          <p:nvPr/>
        </p:nvCxnSpPr>
        <p:spPr>
          <a:xfrm>
            <a:off x="1813634" y="1534968"/>
            <a:ext cx="1527513" cy="0"/>
          </a:xfrm>
          <a:prstGeom prst="line">
            <a:avLst/>
          </a:prstGeom>
          <a:noFill/>
          <a:ln w="38100" cap="rnd" cmpd="sng" algn="ctr">
            <a:solidFill>
              <a:srgbClr val="29B9A6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6" name="Straight Connector 34"/>
          <p:cNvCxnSpPr/>
          <p:nvPr/>
        </p:nvCxnSpPr>
        <p:spPr>
          <a:xfrm>
            <a:off x="4122176" y="1534968"/>
            <a:ext cx="1527513" cy="0"/>
          </a:xfrm>
          <a:prstGeom prst="line">
            <a:avLst/>
          </a:prstGeom>
          <a:noFill/>
          <a:ln w="38100" cap="rnd" cmpd="sng" algn="ctr">
            <a:solidFill>
              <a:srgbClr val="F47264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7" name="Straight Connector 39"/>
          <p:cNvCxnSpPr/>
          <p:nvPr/>
        </p:nvCxnSpPr>
        <p:spPr>
          <a:xfrm>
            <a:off x="6412859" y="1534968"/>
            <a:ext cx="1527513" cy="0"/>
          </a:xfrm>
          <a:prstGeom prst="line">
            <a:avLst/>
          </a:prstGeom>
          <a:noFill/>
          <a:ln w="38100" cap="rnd" cmpd="sng" algn="ctr">
            <a:solidFill>
              <a:srgbClr val="F8D35E"/>
            </a:solidFill>
            <a:prstDash val="dash"/>
            <a:miter lim="800000"/>
            <a:headEnd type="oval"/>
            <a:tailEnd type="none"/>
          </a:ln>
          <a:effectLst/>
        </p:spPr>
      </p:cxnSp>
      <p:cxnSp>
        <p:nvCxnSpPr>
          <p:cNvPr id="38" name="Elbow Connector 44"/>
          <p:cNvCxnSpPr/>
          <p:nvPr/>
        </p:nvCxnSpPr>
        <p:spPr>
          <a:xfrm rot="5400000">
            <a:off x="6250936" y="1584501"/>
            <a:ext cx="1763180" cy="1615693"/>
          </a:xfrm>
          <a:prstGeom prst="bentConnector3">
            <a:avLst>
              <a:gd name="adj1" fmla="val 100560"/>
            </a:avLst>
          </a:prstGeom>
          <a:noFill/>
          <a:ln w="38100" cap="flat" cmpd="sng" algn="ctr">
            <a:solidFill>
              <a:srgbClr val="F8D35E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39" name="Straight Connector 67"/>
          <p:cNvCxnSpPr/>
          <p:nvPr/>
        </p:nvCxnSpPr>
        <p:spPr>
          <a:xfrm flipH="1">
            <a:off x="4089587" y="3298148"/>
            <a:ext cx="1527513" cy="0"/>
          </a:xfrm>
          <a:prstGeom prst="line">
            <a:avLst/>
          </a:prstGeom>
          <a:noFill/>
          <a:ln w="38100" cap="rnd" cmpd="sng" algn="ctr">
            <a:solidFill>
              <a:srgbClr val="29B9A6"/>
            </a:solidFill>
            <a:prstDash val="dash"/>
            <a:miter lim="800000"/>
            <a:headEnd type="oval"/>
            <a:tailEnd type="triangle"/>
          </a:ln>
          <a:effectLst/>
        </p:spPr>
      </p:cxnSp>
      <p:cxnSp>
        <p:nvCxnSpPr>
          <p:cNvPr id="40" name="Straight Connector 68"/>
          <p:cNvCxnSpPr/>
          <p:nvPr/>
        </p:nvCxnSpPr>
        <p:spPr>
          <a:xfrm flipH="1">
            <a:off x="1781045" y="3298148"/>
            <a:ext cx="1527513" cy="0"/>
          </a:xfrm>
          <a:prstGeom prst="line">
            <a:avLst/>
          </a:prstGeom>
          <a:noFill/>
          <a:ln w="38100" cap="rnd" cmpd="sng" algn="ctr">
            <a:solidFill>
              <a:srgbClr val="F47264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54" name="Elbow Connector 44"/>
          <p:cNvCxnSpPr/>
          <p:nvPr/>
        </p:nvCxnSpPr>
        <p:spPr>
          <a:xfrm>
            <a:off x="1474969" y="4328768"/>
            <a:ext cx="771787" cy="644272"/>
          </a:xfrm>
          <a:prstGeom prst="bentConnector3">
            <a:avLst>
              <a:gd name="adj1" fmla="val -1644"/>
            </a:avLst>
          </a:prstGeom>
          <a:noFill/>
          <a:ln w="38100" cap="flat" cmpd="sng" algn="ctr">
            <a:solidFill>
              <a:srgbClr val="F8D35E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2" name="Straight Connector 25"/>
          <p:cNvCxnSpPr/>
          <p:nvPr/>
        </p:nvCxnSpPr>
        <p:spPr>
          <a:xfrm>
            <a:off x="2972479" y="4973040"/>
            <a:ext cx="1527513" cy="0"/>
          </a:xfrm>
          <a:prstGeom prst="line">
            <a:avLst/>
          </a:prstGeom>
          <a:noFill/>
          <a:ln w="38100" cap="rnd" cmpd="sng" algn="ctr">
            <a:solidFill>
              <a:srgbClr val="29B9A6"/>
            </a:solidFill>
            <a:prstDash val="dash"/>
            <a:miter lim="800000"/>
            <a:headEnd type="oval"/>
            <a:tailEnd type="triangle"/>
          </a:ln>
          <a:effectLst/>
        </p:spPr>
      </p:cxnSp>
      <p:cxnSp>
        <p:nvCxnSpPr>
          <p:cNvPr id="66" name="Straight Connector 34"/>
          <p:cNvCxnSpPr/>
          <p:nvPr/>
        </p:nvCxnSpPr>
        <p:spPr>
          <a:xfrm>
            <a:off x="5220072" y="4973040"/>
            <a:ext cx="1527513" cy="0"/>
          </a:xfrm>
          <a:prstGeom prst="line">
            <a:avLst/>
          </a:prstGeom>
          <a:noFill/>
          <a:ln w="38100" cap="rnd" cmpd="sng" algn="ctr">
            <a:solidFill>
              <a:srgbClr val="F47264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115" name="组合 114"/>
          <p:cNvGrpSpPr/>
          <p:nvPr/>
        </p:nvGrpSpPr>
        <p:grpSpPr>
          <a:xfrm>
            <a:off x="5576704" y="3077207"/>
            <a:ext cx="2451680" cy="1232719"/>
            <a:chOff x="5504696" y="3152766"/>
            <a:chExt cx="2451680" cy="1232719"/>
          </a:xfrm>
        </p:grpSpPr>
        <p:sp>
          <p:nvSpPr>
            <p:cNvPr id="50" name="文本框 49"/>
            <p:cNvSpPr txBox="1"/>
            <p:nvPr/>
          </p:nvSpPr>
          <p:spPr>
            <a:xfrm>
              <a:off x="5504696" y="3575785"/>
              <a:ext cx="1443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86BC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气泡流水线 </a:t>
              </a:r>
              <a:r>
                <a:rPr lang="en-US" altLang="zh-CN" sz="1400" b="1" i="0" dirty="0" smtClean="0">
                  <a:solidFill>
                    <a:srgbClr val="86BC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48</a:t>
              </a:r>
              <a:endParaRPr lang="zh-CN" altLang="en-US" sz="1400" b="1" i="0" dirty="0">
                <a:solidFill>
                  <a:srgbClr val="86BC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508104" y="3853032"/>
              <a:ext cx="2448272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solidFill>
                    <a:srgbClr val="86BC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数据冲突检测，</a:t>
              </a:r>
              <a:r>
                <a:rPr lang="zh-CN" altLang="en-US" sz="1100" i="0" dirty="0">
                  <a:solidFill>
                    <a:srgbClr val="86BC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处理分支冲突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solidFill>
                    <a:srgbClr val="86BC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插入气泡解决数据冲突（跑起来了耶）</a:t>
              </a:r>
              <a:endParaRPr lang="zh-CN" altLang="en-US" sz="1100" i="0" dirty="0">
                <a:solidFill>
                  <a:srgbClr val="86BC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57"/>
            <p:cNvSpPr>
              <a:spLocks noEditPoints="1"/>
            </p:cNvSpPr>
            <p:nvPr/>
          </p:nvSpPr>
          <p:spPr bwMode="auto">
            <a:xfrm>
              <a:off x="5729070" y="3152766"/>
              <a:ext cx="406553" cy="406551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rgbClr val="86BC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86BC64"/>
                </a:solidFill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131269" y="1268760"/>
            <a:ext cx="1753798" cy="1322796"/>
            <a:chOff x="1059261" y="1344319"/>
            <a:chExt cx="1753798" cy="1322796"/>
          </a:xfrm>
        </p:grpSpPr>
        <p:sp>
          <p:nvSpPr>
            <p:cNvPr id="41" name="文本框 40"/>
            <p:cNvSpPr txBox="1"/>
            <p:nvPr/>
          </p:nvSpPr>
          <p:spPr>
            <a:xfrm>
              <a:off x="1059261" y="1857414"/>
              <a:ext cx="1299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扩充指令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59261" y="2134662"/>
              <a:ext cx="1753798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支持所有指令（开工）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编写有展示度的测试程序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Freeform 245"/>
            <p:cNvSpPr>
              <a:spLocks/>
            </p:cNvSpPr>
            <p:nvPr/>
          </p:nvSpPr>
          <p:spPr bwMode="auto">
            <a:xfrm>
              <a:off x="1081322" y="1344319"/>
              <a:ext cx="414992" cy="414992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F472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4499992" y="4658512"/>
            <a:ext cx="2187688" cy="1396935"/>
            <a:chOff x="4427984" y="4734071"/>
            <a:chExt cx="2187688" cy="1396935"/>
          </a:xfrm>
        </p:grpSpPr>
        <p:sp>
          <p:nvSpPr>
            <p:cNvPr id="67" name="文本框 66"/>
            <p:cNvSpPr txBox="1"/>
            <p:nvPr/>
          </p:nvSpPr>
          <p:spPr>
            <a:xfrm>
              <a:off x="4427984" y="5308435"/>
              <a:ext cx="18462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流水线优化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r>
                <a:rPr lang="en-US" altLang="zh-CN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73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427984" y="5598553"/>
              <a:ext cx="2187688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分支预测机制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boss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来了！！！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Freeform 15"/>
            <p:cNvSpPr>
              <a:spLocks noEditPoints="1"/>
            </p:cNvSpPr>
            <p:nvPr/>
          </p:nvSpPr>
          <p:spPr bwMode="auto">
            <a:xfrm>
              <a:off x="4572000" y="4734071"/>
              <a:ext cx="398312" cy="485063"/>
            </a:xfrm>
            <a:custGeom>
              <a:avLst/>
              <a:gdLst>
                <a:gd name="T0" fmla="*/ 18 w 36"/>
                <a:gd name="T1" fmla="*/ 5 h 44"/>
                <a:gd name="T2" fmla="*/ 36 w 36"/>
                <a:gd name="T3" fmla="*/ 23 h 44"/>
                <a:gd name="T4" fmla="*/ 22 w 36"/>
                <a:gd name="T5" fmla="*/ 40 h 44"/>
                <a:gd name="T6" fmla="*/ 31 w 36"/>
                <a:gd name="T7" fmla="*/ 43 h 44"/>
                <a:gd name="T8" fmla="*/ 31 w 36"/>
                <a:gd name="T9" fmla="*/ 44 h 44"/>
                <a:gd name="T10" fmla="*/ 5 w 36"/>
                <a:gd name="T11" fmla="*/ 44 h 44"/>
                <a:gd name="T12" fmla="*/ 5 w 36"/>
                <a:gd name="T13" fmla="*/ 43 h 44"/>
                <a:gd name="T14" fmla="*/ 13 w 36"/>
                <a:gd name="T15" fmla="*/ 40 h 44"/>
                <a:gd name="T16" fmla="*/ 0 w 36"/>
                <a:gd name="T17" fmla="*/ 23 h 44"/>
                <a:gd name="T18" fmla="*/ 18 w 36"/>
                <a:gd name="T19" fmla="*/ 5 h 44"/>
                <a:gd name="T20" fmla="*/ 18 w 36"/>
                <a:gd name="T21" fmla="*/ 5 h 44"/>
                <a:gd name="T22" fmla="*/ 17 w 36"/>
                <a:gd name="T23" fmla="*/ 21 h 44"/>
                <a:gd name="T24" fmla="*/ 16 w 36"/>
                <a:gd name="T25" fmla="*/ 16 h 44"/>
                <a:gd name="T26" fmla="*/ 18 w 36"/>
                <a:gd name="T27" fmla="*/ 14 h 44"/>
                <a:gd name="T28" fmla="*/ 19 w 36"/>
                <a:gd name="T29" fmla="*/ 16 h 44"/>
                <a:gd name="T30" fmla="*/ 18 w 36"/>
                <a:gd name="T31" fmla="*/ 21 h 44"/>
                <a:gd name="T32" fmla="*/ 19 w 36"/>
                <a:gd name="T33" fmla="*/ 23 h 44"/>
                <a:gd name="T34" fmla="*/ 19 w 36"/>
                <a:gd name="T35" fmla="*/ 24 h 44"/>
                <a:gd name="T36" fmla="*/ 24 w 36"/>
                <a:gd name="T37" fmla="*/ 28 h 44"/>
                <a:gd name="T38" fmla="*/ 27 w 36"/>
                <a:gd name="T39" fmla="*/ 32 h 44"/>
                <a:gd name="T40" fmla="*/ 22 w 36"/>
                <a:gd name="T41" fmla="*/ 29 h 44"/>
                <a:gd name="T42" fmla="*/ 19 w 36"/>
                <a:gd name="T43" fmla="*/ 24 h 44"/>
                <a:gd name="T44" fmla="*/ 18 w 36"/>
                <a:gd name="T45" fmla="*/ 25 h 44"/>
                <a:gd name="T46" fmla="*/ 16 w 36"/>
                <a:gd name="T47" fmla="*/ 23 h 44"/>
                <a:gd name="T48" fmla="*/ 17 w 36"/>
                <a:gd name="T49" fmla="*/ 21 h 44"/>
                <a:gd name="T50" fmla="*/ 17 w 36"/>
                <a:gd name="T51" fmla="*/ 21 h 44"/>
                <a:gd name="T52" fmla="*/ 4 w 36"/>
                <a:gd name="T53" fmla="*/ 22 h 44"/>
                <a:gd name="T54" fmla="*/ 6 w 36"/>
                <a:gd name="T55" fmla="*/ 22 h 44"/>
                <a:gd name="T56" fmla="*/ 6 w 36"/>
                <a:gd name="T57" fmla="*/ 24 h 44"/>
                <a:gd name="T58" fmla="*/ 4 w 36"/>
                <a:gd name="T59" fmla="*/ 24 h 44"/>
                <a:gd name="T60" fmla="*/ 17 w 36"/>
                <a:gd name="T61" fmla="*/ 37 h 44"/>
                <a:gd name="T62" fmla="*/ 17 w 36"/>
                <a:gd name="T63" fmla="*/ 35 h 44"/>
                <a:gd name="T64" fmla="*/ 18 w 36"/>
                <a:gd name="T65" fmla="*/ 35 h 44"/>
                <a:gd name="T66" fmla="*/ 18 w 36"/>
                <a:gd name="T67" fmla="*/ 37 h 44"/>
                <a:gd name="T68" fmla="*/ 32 w 36"/>
                <a:gd name="T69" fmla="*/ 24 h 44"/>
                <a:gd name="T70" fmla="*/ 29 w 36"/>
                <a:gd name="T71" fmla="*/ 24 h 44"/>
                <a:gd name="T72" fmla="*/ 29 w 36"/>
                <a:gd name="T73" fmla="*/ 22 h 44"/>
                <a:gd name="T74" fmla="*/ 32 w 36"/>
                <a:gd name="T75" fmla="*/ 22 h 44"/>
                <a:gd name="T76" fmla="*/ 18 w 36"/>
                <a:gd name="T77" fmla="*/ 9 h 44"/>
                <a:gd name="T78" fmla="*/ 18 w 36"/>
                <a:gd name="T79" fmla="*/ 11 h 44"/>
                <a:gd name="T80" fmla="*/ 17 w 36"/>
                <a:gd name="T81" fmla="*/ 11 h 44"/>
                <a:gd name="T82" fmla="*/ 17 w 36"/>
                <a:gd name="T83" fmla="*/ 9 h 44"/>
                <a:gd name="T84" fmla="*/ 4 w 36"/>
                <a:gd name="T85" fmla="*/ 22 h 44"/>
                <a:gd name="T86" fmla="*/ 4 w 36"/>
                <a:gd name="T87" fmla="*/ 22 h 44"/>
                <a:gd name="T88" fmla="*/ 17 w 36"/>
                <a:gd name="T89" fmla="*/ 0 h 44"/>
                <a:gd name="T90" fmla="*/ 19 w 36"/>
                <a:gd name="T91" fmla="*/ 0 h 44"/>
                <a:gd name="T92" fmla="*/ 20 w 36"/>
                <a:gd name="T93" fmla="*/ 2 h 44"/>
                <a:gd name="T94" fmla="*/ 20 w 36"/>
                <a:gd name="T95" fmla="*/ 4 h 44"/>
                <a:gd name="T96" fmla="*/ 18 w 36"/>
                <a:gd name="T97" fmla="*/ 3 h 44"/>
                <a:gd name="T98" fmla="*/ 15 w 36"/>
                <a:gd name="T99" fmla="*/ 4 h 44"/>
                <a:gd name="T100" fmla="*/ 15 w 36"/>
                <a:gd name="T101" fmla="*/ 2 h 44"/>
                <a:gd name="T102" fmla="*/ 17 w 36"/>
                <a:gd name="T103" fmla="*/ 0 h 44"/>
                <a:gd name="T104" fmla="*/ 17 w 36"/>
                <a:gd name="T10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" h="44">
                  <a:moveTo>
                    <a:pt x="18" y="5"/>
                  </a:moveTo>
                  <a:cubicBezTo>
                    <a:pt x="27" y="5"/>
                    <a:pt x="36" y="13"/>
                    <a:pt x="36" y="23"/>
                  </a:cubicBezTo>
                  <a:cubicBezTo>
                    <a:pt x="36" y="31"/>
                    <a:pt x="30" y="39"/>
                    <a:pt x="22" y="4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6" y="39"/>
                    <a:pt x="0" y="31"/>
                    <a:pt x="0" y="23"/>
                  </a:cubicBezTo>
                  <a:cubicBezTo>
                    <a:pt x="0" y="13"/>
                    <a:pt x="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lose/>
                  <a:moveTo>
                    <a:pt x="17" y="21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2"/>
                    <a:pt x="19" y="22"/>
                    <a:pt x="19" y="23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7" y="25"/>
                    <a:pt x="16" y="24"/>
                    <a:pt x="16" y="23"/>
                  </a:cubicBezTo>
                  <a:cubicBezTo>
                    <a:pt x="16" y="22"/>
                    <a:pt x="16" y="22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lose/>
                  <a:moveTo>
                    <a:pt x="4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31"/>
                    <a:pt x="10" y="36"/>
                    <a:pt x="17" y="37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5" y="36"/>
                    <a:pt x="31" y="31"/>
                    <a:pt x="3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1" y="15"/>
                    <a:pt x="25" y="9"/>
                    <a:pt x="18" y="9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0" y="9"/>
                    <a:pt x="4" y="15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1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1"/>
                    <a:pt x="20" y="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018002" y="3150121"/>
            <a:ext cx="1753798" cy="1159805"/>
            <a:chOff x="945994" y="3225680"/>
            <a:chExt cx="1753798" cy="1159805"/>
          </a:xfrm>
        </p:grpSpPr>
        <p:sp>
          <p:nvSpPr>
            <p:cNvPr id="47" name="文本框 46"/>
            <p:cNvSpPr txBox="1"/>
            <p:nvPr/>
          </p:nvSpPr>
          <p:spPr>
            <a:xfrm>
              <a:off x="945994" y="3575785"/>
              <a:ext cx="175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i="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b="1" i="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 </a:t>
              </a:r>
              <a:r>
                <a:rPr lang="en-US" altLang="zh-CN" sz="1400" b="1" i="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62</a:t>
              </a:r>
              <a:endParaRPr lang="zh-CN" altLang="en-US" sz="1400" b="1" i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45994" y="3853032"/>
              <a:ext cx="1753798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上板调试（告别</a:t>
              </a:r>
              <a:r>
                <a:rPr lang="en-US" altLang="zh-CN" sz="1100" i="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抓</a:t>
              </a:r>
              <a:r>
                <a:rPr lang="zh-CN" altLang="en-US" sz="1100" i="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狂，抓狂，抓狂</a:t>
              </a:r>
              <a:endParaRPr lang="zh-CN" altLang="en-US" sz="1100" i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Freeform 27"/>
            <p:cNvSpPr>
              <a:spLocks noEditPoints="1"/>
            </p:cNvSpPr>
            <p:nvPr/>
          </p:nvSpPr>
          <p:spPr bwMode="auto">
            <a:xfrm>
              <a:off x="1100748" y="3225680"/>
              <a:ext cx="424311" cy="303209"/>
            </a:xfrm>
            <a:custGeom>
              <a:avLst/>
              <a:gdLst>
                <a:gd name="T0" fmla="*/ 392 w 392"/>
                <a:gd name="T1" fmla="*/ 40 h 280"/>
                <a:gd name="T2" fmla="*/ 392 w 392"/>
                <a:gd name="T3" fmla="*/ 16 h 280"/>
                <a:gd name="T4" fmla="*/ 376 w 392"/>
                <a:gd name="T5" fmla="*/ 0 h 280"/>
                <a:gd name="T6" fmla="*/ 16 w 392"/>
                <a:gd name="T7" fmla="*/ 0 h 280"/>
                <a:gd name="T8" fmla="*/ 0 w 392"/>
                <a:gd name="T9" fmla="*/ 16 h 280"/>
                <a:gd name="T10" fmla="*/ 0 w 392"/>
                <a:gd name="T11" fmla="*/ 40 h 280"/>
                <a:gd name="T12" fmla="*/ 40 w 392"/>
                <a:gd name="T13" fmla="*/ 40 h 280"/>
                <a:gd name="T14" fmla="*/ 40 w 392"/>
                <a:gd name="T15" fmla="*/ 80 h 280"/>
                <a:gd name="T16" fmla="*/ 0 w 392"/>
                <a:gd name="T17" fmla="*/ 80 h 280"/>
                <a:gd name="T18" fmla="*/ 0 w 392"/>
                <a:gd name="T19" fmla="*/ 120 h 280"/>
                <a:gd name="T20" fmla="*/ 40 w 392"/>
                <a:gd name="T21" fmla="*/ 120 h 280"/>
                <a:gd name="T22" fmla="*/ 40 w 392"/>
                <a:gd name="T23" fmla="*/ 160 h 280"/>
                <a:gd name="T24" fmla="*/ 0 w 392"/>
                <a:gd name="T25" fmla="*/ 160 h 280"/>
                <a:gd name="T26" fmla="*/ 0 w 392"/>
                <a:gd name="T27" fmla="*/ 200 h 280"/>
                <a:gd name="T28" fmla="*/ 40 w 392"/>
                <a:gd name="T29" fmla="*/ 200 h 280"/>
                <a:gd name="T30" fmla="*/ 40 w 392"/>
                <a:gd name="T31" fmla="*/ 240 h 280"/>
                <a:gd name="T32" fmla="*/ 0 w 392"/>
                <a:gd name="T33" fmla="*/ 240 h 280"/>
                <a:gd name="T34" fmla="*/ 0 w 392"/>
                <a:gd name="T35" fmla="*/ 264 h 280"/>
                <a:gd name="T36" fmla="*/ 16 w 392"/>
                <a:gd name="T37" fmla="*/ 280 h 280"/>
                <a:gd name="T38" fmla="*/ 376 w 392"/>
                <a:gd name="T39" fmla="*/ 280 h 280"/>
                <a:gd name="T40" fmla="*/ 392 w 392"/>
                <a:gd name="T41" fmla="*/ 264 h 280"/>
                <a:gd name="T42" fmla="*/ 392 w 392"/>
                <a:gd name="T43" fmla="*/ 240 h 280"/>
                <a:gd name="T44" fmla="*/ 352 w 392"/>
                <a:gd name="T45" fmla="*/ 240 h 280"/>
                <a:gd name="T46" fmla="*/ 352 w 392"/>
                <a:gd name="T47" fmla="*/ 200 h 280"/>
                <a:gd name="T48" fmla="*/ 392 w 392"/>
                <a:gd name="T49" fmla="*/ 200 h 280"/>
                <a:gd name="T50" fmla="*/ 392 w 392"/>
                <a:gd name="T51" fmla="*/ 160 h 280"/>
                <a:gd name="T52" fmla="*/ 352 w 392"/>
                <a:gd name="T53" fmla="*/ 160 h 280"/>
                <a:gd name="T54" fmla="*/ 352 w 392"/>
                <a:gd name="T55" fmla="*/ 120 h 280"/>
                <a:gd name="T56" fmla="*/ 392 w 392"/>
                <a:gd name="T57" fmla="*/ 120 h 280"/>
                <a:gd name="T58" fmla="*/ 392 w 392"/>
                <a:gd name="T59" fmla="*/ 80 h 280"/>
                <a:gd name="T60" fmla="*/ 352 w 392"/>
                <a:gd name="T61" fmla="*/ 80 h 280"/>
                <a:gd name="T62" fmla="*/ 352 w 392"/>
                <a:gd name="T63" fmla="*/ 40 h 280"/>
                <a:gd name="T64" fmla="*/ 392 w 392"/>
                <a:gd name="T65" fmla="*/ 40 h 280"/>
                <a:gd name="T66" fmla="*/ 152 w 392"/>
                <a:gd name="T67" fmla="*/ 200 h 280"/>
                <a:gd name="T68" fmla="*/ 152 w 392"/>
                <a:gd name="T69" fmla="*/ 80 h 280"/>
                <a:gd name="T70" fmla="*/ 252 w 392"/>
                <a:gd name="T71" fmla="*/ 140 h 280"/>
                <a:gd name="T72" fmla="*/ 152 w 392"/>
                <a:gd name="T73" fmla="*/ 20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2" h="280">
                  <a:moveTo>
                    <a:pt x="392" y="40"/>
                  </a:moveTo>
                  <a:cubicBezTo>
                    <a:pt x="392" y="16"/>
                    <a:pt x="392" y="16"/>
                    <a:pt x="392" y="16"/>
                  </a:cubicBezTo>
                  <a:cubicBezTo>
                    <a:pt x="392" y="7"/>
                    <a:pt x="385" y="0"/>
                    <a:pt x="3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240"/>
                    <a:pt x="40" y="240"/>
                    <a:pt x="40" y="24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3"/>
                    <a:pt x="7" y="280"/>
                    <a:pt x="16" y="280"/>
                  </a:cubicBezTo>
                  <a:cubicBezTo>
                    <a:pt x="376" y="280"/>
                    <a:pt x="376" y="280"/>
                    <a:pt x="376" y="280"/>
                  </a:cubicBezTo>
                  <a:cubicBezTo>
                    <a:pt x="385" y="280"/>
                    <a:pt x="392" y="273"/>
                    <a:pt x="392" y="264"/>
                  </a:cubicBezTo>
                  <a:cubicBezTo>
                    <a:pt x="392" y="240"/>
                    <a:pt x="392" y="240"/>
                    <a:pt x="392" y="240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00"/>
                    <a:pt x="352" y="200"/>
                    <a:pt x="352" y="200"/>
                  </a:cubicBezTo>
                  <a:cubicBezTo>
                    <a:pt x="392" y="200"/>
                    <a:pt x="392" y="200"/>
                    <a:pt x="392" y="200"/>
                  </a:cubicBezTo>
                  <a:cubicBezTo>
                    <a:pt x="392" y="160"/>
                    <a:pt x="392" y="160"/>
                    <a:pt x="392" y="160"/>
                  </a:cubicBezTo>
                  <a:cubicBezTo>
                    <a:pt x="352" y="160"/>
                    <a:pt x="352" y="160"/>
                    <a:pt x="352" y="160"/>
                  </a:cubicBezTo>
                  <a:cubicBezTo>
                    <a:pt x="352" y="120"/>
                    <a:pt x="352" y="120"/>
                    <a:pt x="352" y="120"/>
                  </a:cubicBezTo>
                  <a:cubicBezTo>
                    <a:pt x="392" y="120"/>
                    <a:pt x="392" y="120"/>
                    <a:pt x="392" y="120"/>
                  </a:cubicBezTo>
                  <a:cubicBezTo>
                    <a:pt x="392" y="80"/>
                    <a:pt x="392" y="80"/>
                    <a:pt x="39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2" y="40"/>
                    <a:pt x="352" y="40"/>
                    <a:pt x="352" y="40"/>
                  </a:cubicBezTo>
                  <a:lnTo>
                    <a:pt x="392" y="40"/>
                  </a:lnTo>
                  <a:close/>
                  <a:moveTo>
                    <a:pt x="152" y="200"/>
                  </a:moveTo>
                  <a:cubicBezTo>
                    <a:pt x="152" y="80"/>
                    <a:pt x="152" y="80"/>
                    <a:pt x="152" y="80"/>
                  </a:cubicBezTo>
                  <a:cubicBezTo>
                    <a:pt x="252" y="140"/>
                    <a:pt x="252" y="140"/>
                    <a:pt x="252" y="140"/>
                  </a:cubicBezTo>
                  <a:lnTo>
                    <a:pt x="152" y="2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580112" y="1317801"/>
            <a:ext cx="2448534" cy="1283614"/>
            <a:chOff x="5508104" y="1393360"/>
            <a:chExt cx="2448534" cy="1283614"/>
          </a:xfrm>
        </p:grpSpPr>
        <p:sp>
          <p:nvSpPr>
            <p:cNvPr id="44" name="文本框 43"/>
            <p:cNvSpPr txBox="1"/>
            <p:nvPr/>
          </p:nvSpPr>
          <p:spPr>
            <a:xfrm>
              <a:off x="5508104" y="1857414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理想流水线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508366" y="2144521"/>
              <a:ext cx="2448272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设计流水段间接口部件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（好矬，只能跑几条指令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96" name="Freeform 13"/>
            <p:cNvSpPr>
              <a:spLocks noEditPoints="1"/>
            </p:cNvSpPr>
            <p:nvPr/>
          </p:nvSpPr>
          <p:spPr bwMode="auto">
            <a:xfrm rot="2908013">
              <a:off x="5690482" y="1379420"/>
              <a:ext cx="435910" cy="463789"/>
            </a:xfrm>
            <a:custGeom>
              <a:avLst/>
              <a:gdLst>
                <a:gd name="T0" fmla="*/ 40 w 70"/>
                <a:gd name="T1" fmla="*/ 42 h 74"/>
                <a:gd name="T2" fmla="*/ 41 w 70"/>
                <a:gd name="T3" fmla="*/ 48 h 74"/>
                <a:gd name="T4" fmla="*/ 37 w 70"/>
                <a:gd name="T5" fmla="*/ 59 h 74"/>
                <a:gd name="T6" fmla="*/ 29 w 70"/>
                <a:gd name="T7" fmla="*/ 69 h 74"/>
                <a:gd name="T8" fmla="*/ 18 w 70"/>
                <a:gd name="T9" fmla="*/ 74 h 74"/>
                <a:gd name="T10" fmla="*/ 6 w 70"/>
                <a:gd name="T11" fmla="*/ 70 h 74"/>
                <a:gd name="T12" fmla="*/ 6 w 70"/>
                <a:gd name="T13" fmla="*/ 70 h 74"/>
                <a:gd name="T14" fmla="*/ 1 w 70"/>
                <a:gd name="T15" fmla="*/ 59 h 74"/>
                <a:gd name="T16" fmla="*/ 5 w 70"/>
                <a:gd name="T17" fmla="*/ 47 h 74"/>
                <a:gd name="T18" fmla="*/ 13 w 70"/>
                <a:gd name="T19" fmla="*/ 38 h 74"/>
                <a:gd name="T20" fmla="*/ 24 w 70"/>
                <a:gd name="T21" fmla="*/ 33 h 74"/>
                <a:gd name="T22" fmla="*/ 30 w 70"/>
                <a:gd name="T23" fmla="*/ 33 h 74"/>
                <a:gd name="T24" fmla="*/ 23 w 70"/>
                <a:gd name="T25" fmla="*/ 42 h 74"/>
                <a:gd name="T26" fmla="*/ 19 w 70"/>
                <a:gd name="T27" fmla="*/ 44 h 74"/>
                <a:gd name="T28" fmla="*/ 11 w 70"/>
                <a:gd name="T29" fmla="*/ 53 h 74"/>
                <a:gd name="T30" fmla="*/ 9 w 70"/>
                <a:gd name="T31" fmla="*/ 58 h 74"/>
                <a:gd name="T32" fmla="*/ 12 w 70"/>
                <a:gd name="T33" fmla="*/ 64 h 74"/>
                <a:gd name="T34" fmla="*/ 12 w 70"/>
                <a:gd name="T35" fmla="*/ 64 h 74"/>
                <a:gd name="T36" fmla="*/ 17 w 70"/>
                <a:gd name="T37" fmla="*/ 65 h 74"/>
                <a:gd name="T38" fmla="*/ 23 w 70"/>
                <a:gd name="T39" fmla="*/ 63 h 74"/>
                <a:gd name="T40" fmla="*/ 31 w 70"/>
                <a:gd name="T41" fmla="*/ 54 h 74"/>
                <a:gd name="T42" fmla="*/ 32 w 70"/>
                <a:gd name="T43" fmla="*/ 50 h 74"/>
                <a:gd name="T44" fmla="*/ 40 w 70"/>
                <a:gd name="T45" fmla="*/ 42 h 74"/>
                <a:gd name="T46" fmla="*/ 64 w 70"/>
                <a:gd name="T47" fmla="*/ 4 h 74"/>
                <a:gd name="T48" fmla="*/ 52 w 70"/>
                <a:gd name="T49" fmla="*/ 0 h 74"/>
                <a:gd name="T50" fmla="*/ 41 w 70"/>
                <a:gd name="T51" fmla="*/ 5 h 74"/>
                <a:gd name="T52" fmla="*/ 33 w 70"/>
                <a:gd name="T53" fmla="*/ 15 h 74"/>
                <a:gd name="T54" fmla="*/ 29 w 70"/>
                <a:gd name="T55" fmla="*/ 26 h 74"/>
                <a:gd name="T56" fmla="*/ 31 w 70"/>
                <a:gd name="T57" fmla="*/ 32 h 74"/>
                <a:gd name="T58" fmla="*/ 38 w 70"/>
                <a:gd name="T59" fmla="*/ 24 h 74"/>
                <a:gd name="T60" fmla="*/ 40 w 70"/>
                <a:gd name="T61" fmla="*/ 20 h 74"/>
                <a:gd name="T62" fmla="*/ 47 w 70"/>
                <a:gd name="T63" fmla="*/ 11 h 74"/>
                <a:gd name="T64" fmla="*/ 53 w 70"/>
                <a:gd name="T65" fmla="*/ 9 h 74"/>
                <a:gd name="T66" fmla="*/ 58 w 70"/>
                <a:gd name="T67" fmla="*/ 10 h 74"/>
                <a:gd name="T68" fmla="*/ 58 w 70"/>
                <a:gd name="T69" fmla="*/ 10 h 74"/>
                <a:gd name="T70" fmla="*/ 61 w 70"/>
                <a:gd name="T71" fmla="*/ 16 h 74"/>
                <a:gd name="T72" fmla="*/ 59 w 70"/>
                <a:gd name="T73" fmla="*/ 21 h 74"/>
                <a:gd name="T74" fmla="*/ 51 w 70"/>
                <a:gd name="T75" fmla="*/ 30 h 74"/>
                <a:gd name="T76" fmla="*/ 48 w 70"/>
                <a:gd name="T77" fmla="*/ 32 h 74"/>
                <a:gd name="T78" fmla="*/ 41 w 70"/>
                <a:gd name="T79" fmla="*/ 41 h 74"/>
                <a:gd name="T80" fmla="*/ 46 w 70"/>
                <a:gd name="T81" fmla="*/ 41 h 74"/>
                <a:gd name="T82" fmla="*/ 57 w 70"/>
                <a:gd name="T83" fmla="*/ 36 h 74"/>
                <a:gd name="T84" fmla="*/ 65 w 70"/>
                <a:gd name="T85" fmla="*/ 27 h 74"/>
                <a:gd name="T86" fmla="*/ 69 w 70"/>
                <a:gd name="T87" fmla="*/ 15 h 74"/>
                <a:gd name="T88" fmla="*/ 64 w 70"/>
                <a:gd name="T89" fmla="*/ 4 h 74"/>
                <a:gd name="T90" fmla="*/ 64 w 70"/>
                <a:gd name="T91" fmla="*/ 4 h 74"/>
                <a:gd name="T92" fmla="*/ 49 w 70"/>
                <a:gd name="T93" fmla="*/ 21 h 74"/>
                <a:gd name="T94" fmla="*/ 43 w 70"/>
                <a:gd name="T95" fmla="*/ 21 h 74"/>
                <a:gd name="T96" fmla="*/ 22 w 70"/>
                <a:gd name="T97" fmla="*/ 45 h 74"/>
                <a:gd name="T98" fmla="*/ 23 w 70"/>
                <a:gd name="T99" fmla="*/ 52 h 74"/>
                <a:gd name="T100" fmla="*/ 23 w 70"/>
                <a:gd name="T101" fmla="*/ 52 h 74"/>
                <a:gd name="T102" fmla="*/ 29 w 70"/>
                <a:gd name="T103" fmla="*/ 51 h 74"/>
                <a:gd name="T104" fmla="*/ 50 w 70"/>
                <a:gd name="T105" fmla="*/ 27 h 74"/>
                <a:gd name="T106" fmla="*/ 49 w 70"/>
                <a:gd name="T107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347864" y="1304402"/>
            <a:ext cx="1894990" cy="1287154"/>
            <a:chOff x="3275856" y="1379961"/>
            <a:chExt cx="1894990" cy="1287154"/>
          </a:xfrm>
        </p:grpSpPr>
        <p:sp>
          <p:nvSpPr>
            <p:cNvPr id="43" name="文本框 42"/>
            <p:cNvSpPr txBox="1"/>
            <p:nvPr/>
          </p:nvSpPr>
          <p:spPr>
            <a:xfrm>
              <a:off x="3275856" y="1857414"/>
              <a:ext cx="1299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中断支持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275856" y="2134662"/>
              <a:ext cx="1894990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设计中断相关硬件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设计中断演示程序（及格了）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3426794" y="1379961"/>
              <a:ext cx="411817" cy="379351"/>
              <a:chOff x="4076704" y="3759197"/>
              <a:chExt cx="1530351" cy="1409703"/>
            </a:xfrm>
            <a:solidFill>
              <a:schemeClr val="accent1">
                <a:lumMod val="60000"/>
                <a:lumOff val="40000"/>
              </a:schemeClr>
            </a:solidFill>
            <a:effectLst>
              <a:outerShdw blurRad="889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grpSpPr>
          <p:sp>
            <p:nvSpPr>
              <p:cNvPr id="99" name="Freeform 244"/>
              <p:cNvSpPr>
                <a:spLocks noEditPoints="1"/>
              </p:cNvSpPr>
              <p:nvPr/>
            </p:nvSpPr>
            <p:spPr bwMode="auto">
              <a:xfrm>
                <a:off x="4692656" y="3759197"/>
                <a:ext cx="914399" cy="915985"/>
              </a:xfrm>
              <a:custGeom>
                <a:avLst/>
                <a:gdLst>
                  <a:gd name="T0" fmla="*/ 221 w 244"/>
                  <a:gd name="T1" fmla="*/ 22 h 244"/>
                  <a:gd name="T2" fmla="*/ 141 w 244"/>
                  <a:gd name="T3" fmla="*/ 22 h 244"/>
                  <a:gd name="T4" fmla="*/ 0 w 244"/>
                  <a:gd name="T5" fmla="*/ 164 h 244"/>
                  <a:gd name="T6" fmla="*/ 80 w 244"/>
                  <a:gd name="T7" fmla="*/ 244 h 244"/>
                  <a:gd name="T8" fmla="*/ 221 w 244"/>
                  <a:gd name="T9" fmla="*/ 102 h 244"/>
                  <a:gd name="T10" fmla="*/ 221 w 244"/>
                  <a:gd name="T11" fmla="*/ 22 h 244"/>
                  <a:gd name="T12" fmla="*/ 48 w 244"/>
                  <a:gd name="T13" fmla="*/ 165 h 244"/>
                  <a:gd name="T14" fmla="*/ 38 w 244"/>
                  <a:gd name="T15" fmla="*/ 156 h 244"/>
                  <a:gd name="T16" fmla="*/ 158 w 244"/>
                  <a:gd name="T17" fmla="*/ 36 h 244"/>
                  <a:gd name="T18" fmla="*/ 168 w 244"/>
                  <a:gd name="T19" fmla="*/ 36 h 244"/>
                  <a:gd name="T20" fmla="*/ 168 w 244"/>
                  <a:gd name="T21" fmla="*/ 46 h 244"/>
                  <a:gd name="T22" fmla="*/ 48 w 244"/>
                  <a:gd name="T23" fmla="*/ 165 h 244"/>
                  <a:gd name="T24" fmla="*/ 68 w 244"/>
                  <a:gd name="T25" fmla="*/ 185 h 244"/>
                  <a:gd name="T26" fmla="*/ 58 w 244"/>
                  <a:gd name="T27" fmla="*/ 176 h 244"/>
                  <a:gd name="T28" fmla="*/ 188 w 244"/>
                  <a:gd name="T29" fmla="*/ 46 h 244"/>
                  <a:gd name="T30" fmla="*/ 197 w 244"/>
                  <a:gd name="T31" fmla="*/ 46 h 244"/>
                  <a:gd name="T32" fmla="*/ 197 w 244"/>
                  <a:gd name="T33" fmla="*/ 56 h 244"/>
                  <a:gd name="T34" fmla="*/ 68 w 244"/>
                  <a:gd name="T35" fmla="*/ 185 h 244"/>
                  <a:gd name="T36" fmla="*/ 88 w 244"/>
                  <a:gd name="T37" fmla="*/ 205 h 244"/>
                  <a:gd name="T38" fmla="*/ 78 w 244"/>
                  <a:gd name="T39" fmla="*/ 196 h 244"/>
                  <a:gd name="T40" fmla="*/ 198 w 244"/>
                  <a:gd name="T41" fmla="*/ 76 h 244"/>
                  <a:gd name="T42" fmla="*/ 207 w 244"/>
                  <a:gd name="T43" fmla="*/ 76 h 244"/>
                  <a:gd name="T44" fmla="*/ 207 w 244"/>
                  <a:gd name="T45" fmla="*/ 86 h 244"/>
                  <a:gd name="T46" fmla="*/ 88 w 244"/>
                  <a:gd name="T47" fmla="*/ 20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4" h="244">
                    <a:moveTo>
                      <a:pt x="221" y="22"/>
                    </a:moveTo>
                    <a:cubicBezTo>
                      <a:pt x="199" y="0"/>
                      <a:pt x="163" y="0"/>
                      <a:pt x="141" y="22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80" y="244"/>
                      <a:pt x="80" y="244"/>
                      <a:pt x="80" y="244"/>
                    </a:cubicBezTo>
                    <a:cubicBezTo>
                      <a:pt x="221" y="102"/>
                      <a:pt x="221" y="102"/>
                      <a:pt x="221" y="102"/>
                    </a:cubicBezTo>
                    <a:cubicBezTo>
                      <a:pt x="244" y="80"/>
                      <a:pt x="244" y="44"/>
                      <a:pt x="221" y="22"/>
                    </a:cubicBezTo>
                    <a:close/>
                    <a:moveTo>
                      <a:pt x="48" y="165"/>
                    </a:moveTo>
                    <a:cubicBezTo>
                      <a:pt x="38" y="156"/>
                      <a:pt x="38" y="156"/>
                      <a:pt x="38" y="15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1" y="34"/>
                      <a:pt x="165" y="34"/>
                      <a:pt x="168" y="36"/>
                    </a:cubicBezTo>
                    <a:cubicBezTo>
                      <a:pt x="170" y="39"/>
                      <a:pt x="170" y="43"/>
                      <a:pt x="168" y="46"/>
                    </a:cubicBezTo>
                    <a:lnTo>
                      <a:pt x="48" y="165"/>
                    </a:lnTo>
                    <a:close/>
                    <a:moveTo>
                      <a:pt x="68" y="185"/>
                    </a:moveTo>
                    <a:cubicBezTo>
                      <a:pt x="58" y="176"/>
                      <a:pt x="58" y="176"/>
                      <a:pt x="58" y="176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91" y="44"/>
                      <a:pt x="195" y="44"/>
                      <a:pt x="197" y="46"/>
                    </a:cubicBezTo>
                    <a:cubicBezTo>
                      <a:pt x="200" y="49"/>
                      <a:pt x="200" y="53"/>
                      <a:pt x="197" y="56"/>
                    </a:cubicBezTo>
                    <a:lnTo>
                      <a:pt x="68" y="185"/>
                    </a:lnTo>
                    <a:close/>
                    <a:moveTo>
                      <a:pt x="88" y="205"/>
                    </a:moveTo>
                    <a:cubicBezTo>
                      <a:pt x="78" y="196"/>
                      <a:pt x="78" y="196"/>
                      <a:pt x="78" y="196"/>
                    </a:cubicBezTo>
                    <a:cubicBezTo>
                      <a:pt x="198" y="76"/>
                      <a:pt x="198" y="76"/>
                      <a:pt x="198" y="76"/>
                    </a:cubicBezTo>
                    <a:cubicBezTo>
                      <a:pt x="200" y="73"/>
                      <a:pt x="205" y="73"/>
                      <a:pt x="207" y="76"/>
                    </a:cubicBezTo>
                    <a:cubicBezTo>
                      <a:pt x="210" y="79"/>
                      <a:pt x="210" y="83"/>
                      <a:pt x="207" y="86"/>
                    </a:cubicBezTo>
                    <a:lnTo>
                      <a:pt x="88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45"/>
              <p:cNvSpPr>
                <a:spLocks/>
              </p:cNvSpPr>
              <p:nvPr/>
            </p:nvSpPr>
            <p:spPr bwMode="auto">
              <a:xfrm>
                <a:off x="4186241" y="4540247"/>
                <a:ext cx="633415" cy="628648"/>
              </a:xfrm>
              <a:custGeom>
                <a:avLst/>
                <a:gdLst>
                  <a:gd name="T0" fmla="*/ 257 w 399"/>
                  <a:gd name="T1" fmla="*/ 236 h 396"/>
                  <a:gd name="T2" fmla="*/ 241 w 399"/>
                  <a:gd name="T3" fmla="*/ 219 h 396"/>
                  <a:gd name="T4" fmla="*/ 399 w 399"/>
                  <a:gd name="T5" fmla="*/ 61 h 396"/>
                  <a:gd name="T6" fmla="*/ 335 w 399"/>
                  <a:gd name="T7" fmla="*/ 0 h 396"/>
                  <a:gd name="T8" fmla="*/ 179 w 399"/>
                  <a:gd name="T9" fmla="*/ 156 h 396"/>
                  <a:gd name="T10" fmla="*/ 160 w 399"/>
                  <a:gd name="T11" fmla="*/ 139 h 396"/>
                  <a:gd name="T12" fmla="*/ 125 w 399"/>
                  <a:gd name="T13" fmla="*/ 160 h 396"/>
                  <a:gd name="T14" fmla="*/ 0 w 399"/>
                  <a:gd name="T15" fmla="*/ 359 h 396"/>
                  <a:gd name="T16" fmla="*/ 38 w 399"/>
                  <a:gd name="T17" fmla="*/ 396 h 396"/>
                  <a:gd name="T18" fmla="*/ 236 w 399"/>
                  <a:gd name="T19" fmla="*/ 274 h 396"/>
                  <a:gd name="T20" fmla="*/ 257 w 399"/>
                  <a:gd name="T21" fmla="*/ 23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396">
                    <a:moveTo>
                      <a:pt x="257" y="236"/>
                    </a:moveTo>
                    <a:lnTo>
                      <a:pt x="241" y="219"/>
                    </a:lnTo>
                    <a:lnTo>
                      <a:pt x="399" y="61"/>
                    </a:lnTo>
                    <a:lnTo>
                      <a:pt x="335" y="0"/>
                    </a:lnTo>
                    <a:lnTo>
                      <a:pt x="179" y="156"/>
                    </a:lnTo>
                    <a:lnTo>
                      <a:pt x="160" y="139"/>
                    </a:lnTo>
                    <a:lnTo>
                      <a:pt x="125" y="160"/>
                    </a:lnTo>
                    <a:lnTo>
                      <a:pt x="0" y="359"/>
                    </a:lnTo>
                    <a:lnTo>
                      <a:pt x="38" y="396"/>
                    </a:lnTo>
                    <a:lnTo>
                      <a:pt x="236" y="274"/>
                    </a:lnTo>
                    <a:lnTo>
                      <a:pt x="257" y="2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46"/>
              <p:cNvSpPr>
                <a:spLocks/>
              </p:cNvSpPr>
              <p:nvPr/>
            </p:nvSpPr>
            <p:spPr bwMode="auto">
              <a:xfrm>
                <a:off x="4076704" y="3771898"/>
                <a:ext cx="671513" cy="669923"/>
              </a:xfrm>
              <a:custGeom>
                <a:avLst/>
                <a:gdLst>
                  <a:gd name="T0" fmla="*/ 90 w 179"/>
                  <a:gd name="T1" fmla="*/ 0 h 179"/>
                  <a:gd name="T2" fmla="*/ 67 w 179"/>
                  <a:gd name="T3" fmla="*/ 3 h 179"/>
                  <a:gd name="T4" fmla="*/ 70 w 179"/>
                  <a:gd name="T5" fmla="*/ 5 h 179"/>
                  <a:gd name="T6" fmla="*/ 102 w 179"/>
                  <a:gd name="T7" fmla="*/ 37 h 179"/>
                  <a:gd name="T8" fmla="*/ 102 w 179"/>
                  <a:gd name="T9" fmla="*/ 96 h 179"/>
                  <a:gd name="T10" fmla="*/ 42 w 179"/>
                  <a:gd name="T11" fmla="*/ 96 h 179"/>
                  <a:gd name="T12" fmla="*/ 10 w 179"/>
                  <a:gd name="T13" fmla="*/ 64 h 179"/>
                  <a:gd name="T14" fmla="*/ 6 w 179"/>
                  <a:gd name="T15" fmla="*/ 59 h 179"/>
                  <a:gd name="T16" fmla="*/ 0 w 179"/>
                  <a:gd name="T17" fmla="*/ 89 h 179"/>
                  <a:gd name="T18" fmla="*/ 90 w 179"/>
                  <a:gd name="T19" fmla="*/ 179 h 179"/>
                  <a:gd name="T20" fmla="*/ 179 w 179"/>
                  <a:gd name="T21" fmla="*/ 89 h 179"/>
                  <a:gd name="T22" fmla="*/ 90 w 179"/>
                  <a:gd name="T2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179">
                    <a:moveTo>
                      <a:pt x="90" y="0"/>
                    </a:moveTo>
                    <a:cubicBezTo>
                      <a:pt x="82" y="0"/>
                      <a:pt x="75" y="1"/>
                      <a:pt x="67" y="3"/>
                    </a:cubicBezTo>
                    <a:cubicBezTo>
                      <a:pt x="68" y="4"/>
                      <a:pt x="69" y="4"/>
                      <a:pt x="70" y="5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18" y="53"/>
                      <a:pt x="118" y="80"/>
                      <a:pt x="102" y="96"/>
                    </a:cubicBezTo>
                    <a:cubicBezTo>
                      <a:pt x="85" y="113"/>
                      <a:pt x="59" y="113"/>
                      <a:pt x="42" y="96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7" y="61"/>
                      <a:pt x="6" y="59"/>
                    </a:cubicBezTo>
                    <a:cubicBezTo>
                      <a:pt x="2" y="68"/>
                      <a:pt x="0" y="79"/>
                      <a:pt x="0" y="89"/>
                    </a:cubicBezTo>
                    <a:cubicBezTo>
                      <a:pt x="0" y="139"/>
                      <a:pt x="40" y="179"/>
                      <a:pt x="90" y="179"/>
                    </a:cubicBezTo>
                    <a:cubicBezTo>
                      <a:pt x="139" y="179"/>
                      <a:pt x="179" y="139"/>
                      <a:pt x="179" y="89"/>
                    </a:cubicBezTo>
                    <a:cubicBezTo>
                      <a:pt x="179" y="40"/>
                      <a:pt x="139" y="0"/>
                      <a:pt x="9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47"/>
              <p:cNvSpPr>
                <a:spLocks noEditPoints="1"/>
              </p:cNvSpPr>
              <p:nvPr/>
            </p:nvSpPr>
            <p:spPr bwMode="auto">
              <a:xfrm>
                <a:off x="4905373" y="4565649"/>
                <a:ext cx="604837" cy="603251"/>
              </a:xfrm>
              <a:custGeom>
                <a:avLst/>
                <a:gdLst>
                  <a:gd name="T0" fmla="*/ 142 w 161"/>
                  <a:gd name="T1" fmla="*/ 142 h 161"/>
                  <a:gd name="T2" fmla="*/ 142 w 161"/>
                  <a:gd name="T3" fmla="*/ 71 h 161"/>
                  <a:gd name="T4" fmla="*/ 70 w 161"/>
                  <a:gd name="T5" fmla="*/ 0 h 161"/>
                  <a:gd name="T6" fmla="*/ 0 w 161"/>
                  <a:gd name="T7" fmla="*/ 70 h 161"/>
                  <a:gd name="T8" fmla="*/ 72 w 161"/>
                  <a:gd name="T9" fmla="*/ 142 h 161"/>
                  <a:gd name="T10" fmla="*/ 142 w 161"/>
                  <a:gd name="T11" fmla="*/ 142 h 161"/>
                  <a:gd name="T12" fmla="*/ 94 w 161"/>
                  <a:gd name="T13" fmla="*/ 94 h 161"/>
                  <a:gd name="T14" fmla="*/ 123 w 161"/>
                  <a:gd name="T15" fmla="*/ 94 h 161"/>
                  <a:gd name="T16" fmla="*/ 123 w 161"/>
                  <a:gd name="T17" fmla="*/ 123 h 161"/>
                  <a:gd name="T18" fmla="*/ 94 w 161"/>
                  <a:gd name="T19" fmla="*/ 123 h 161"/>
                  <a:gd name="T20" fmla="*/ 94 w 161"/>
                  <a:gd name="T21" fmla="*/ 9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1" h="161">
                    <a:moveTo>
                      <a:pt x="142" y="142"/>
                    </a:moveTo>
                    <a:cubicBezTo>
                      <a:pt x="161" y="122"/>
                      <a:pt x="161" y="91"/>
                      <a:pt x="142" y="7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72" y="142"/>
                      <a:pt x="72" y="142"/>
                      <a:pt x="72" y="142"/>
                    </a:cubicBezTo>
                    <a:cubicBezTo>
                      <a:pt x="91" y="161"/>
                      <a:pt x="122" y="161"/>
                      <a:pt x="142" y="142"/>
                    </a:cubicBezTo>
                    <a:close/>
                    <a:moveTo>
                      <a:pt x="94" y="94"/>
                    </a:moveTo>
                    <a:cubicBezTo>
                      <a:pt x="102" y="86"/>
                      <a:pt x="115" y="86"/>
                      <a:pt x="123" y="94"/>
                    </a:cubicBezTo>
                    <a:cubicBezTo>
                      <a:pt x="131" y="102"/>
                      <a:pt x="131" y="115"/>
                      <a:pt x="123" y="123"/>
                    </a:cubicBezTo>
                    <a:cubicBezTo>
                      <a:pt x="115" y="131"/>
                      <a:pt x="102" y="131"/>
                      <a:pt x="94" y="123"/>
                    </a:cubicBezTo>
                    <a:cubicBezTo>
                      <a:pt x="86" y="115"/>
                      <a:pt x="86" y="102"/>
                      <a:pt x="94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2152183" y="4704784"/>
            <a:ext cx="1937404" cy="1338405"/>
            <a:chOff x="2080175" y="4780343"/>
            <a:chExt cx="1937404" cy="1338405"/>
          </a:xfrm>
        </p:grpSpPr>
        <p:sp>
          <p:nvSpPr>
            <p:cNvPr id="63" name="文本框 62"/>
            <p:cNvSpPr txBox="1"/>
            <p:nvPr/>
          </p:nvSpPr>
          <p:spPr>
            <a:xfrm>
              <a:off x="2080175" y="5309047"/>
              <a:ext cx="193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 </a:t>
              </a: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断流水线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080176" y="5586295"/>
              <a:ext cx="1753798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流水线中断机制实现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（是不是有点小牛叉）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Freeform 11"/>
            <p:cNvSpPr>
              <a:spLocks noEditPoints="1"/>
            </p:cNvSpPr>
            <p:nvPr/>
          </p:nvSpPr>
          <p:spPr bwMode="auto">
            <a:xfrm>
              <a:off x="2274137" y="4780343"/>
              <a:ext cx="497663" cy="510184"/>
            </a:xfrm>
            <a:custGeom>
              <a:avLst/>
              <a:gdLst>
                <a:gd name="T0" fmla="*/ 33 w 67"/>
                <a:gd name="T1" fmla="*/ 32 h 69"/>
                <a:gd name="T2" fmla="*/ 37 w 67"/>
                <a:gd name="T3" fmla="*/ 36 h 69"/>
                <a:gd name="T4" fmla="*/ 41 w 67"/>
                <a:gd name="T5" fmla="*/ 46 h 69"/>
                <a:gd name="T6" fmla="*/ 40 w 67"/>
                <a:gd name="T7" fmla="*/ 56 h 69"/>
                <a:gd name="T8" fmla="*/ 32 w 67"/>
                <a:gd name="T9" fmla="*/ 62 h 69"/>
                <a:gd name="T10" fmla="*/ 24 w 67"/>
                <a:gd name="T11" fmla="*/ 65 h 69"/>
                <a:gd name="T12" fmla="*/ 15 w 67"/>
                <a:gd name="T13" fmla="*/ 64 h 69"/>
                <a:gd name="T14" fmla="*/ 9 w 67"/>
                <a:gd name="T15" fmla="*/ 60 h 69"/>
                <a:gd name="T16" fmla="*/ 5 w 67"/>
                <a:gd name="T17" fmla="*/ 54 h 69"/>
                <a:gd name="T18" fmla="*/ 4 w 67"/>
                <a:gd name="T19" fmla="*/ 45 h 69"/>
                <a:gd name="T20" fmla="*/ 8 w 67"/>
                <a:gd name="T21" fmla="*/ 37 h 69"/>
                <a:gd name="T22" fmla="*/ 13 w 67"/>
                <a:gd name="T23" fmla="*/ 29 h 69"/>
                <a:gd name="T24" fmla="*/ 24 w 67"/>
                <a:gd name="T25" fmla="*/ 28 h 69"/>
                <a:gd name="T26" fmla="*/ 53 w 67"/>
                <a:gd name="T27" fmla="*/ 14 h 69"/>
                <a:gd name="T28" fmla="*/ 46 w 67"/>
                <a:gd name="T29" fmla="*/ 16 h 69"/>
                <a:gd name="T30" fmla="*/ 43 w 67"/>
                <a:gd name="T31" fmla="*/ 18 h 69"/>
                <a:gd name="T32" fmla="*/ 39 w 67"/>
                <a:gd name="T33" fmla="*/ 25 h 69"/>
                <a:gd name="T34" fmla="*/ 39 w 67"/>
                <a:gd name="T35" fmla="*/ 32 h 69"/>
                <a:gd name="T36" fmla="*/ 44 w 67"/>
                <a:gd name="T37" fmla="*/ 37 h 69"/>
                <a:gd name="T38" fmla="*/ 50 w 67"/>
                <a:gd name="T39" fmla="*/ 40 h 69"/>
                <a:gd name="T40" fmla="*/ 56 w 67"/>
                <a:gd name="T41" fmla="*/ 40 h 69"/>
                <a:gd name="T42" fmla="*/ 60 w 67"/>
                <a:gd name="T43" fmla="*/ 38 h 69"/>
                <a:gd name="T44" fmla="*/ 64 w 67"/>
                <a:gd name="T45" fmla="*/ 34 h 69"/>
                <a:gd name="T46" fmla="*/ 65 w 67"/>
                <a:gd name="T47" fmla="*/ 28 h 69"/>
                <a:gd name="T48" fmla="*/ 63 w 67"/>
                <a:gd name="T49" fmla="*/ 22 h 69"/>
                <a:gd name="T50" fmla="*/ 60 w 67"/>
                <a:gd name="T51" fmla="*/ 16 h 69"/>
                <a:gd name="T52" fmla="*/ 57 w 67"/>
                <a:gd name="T53" fmla="*/ 25 h 69"/>
                <a:gd name="T54" fmla="*/ 49 w 67"/>
                <a:gd name="T55" fmla="*/ 31 h 69"/>
                <a:gd name="T56" fmla="*/ 55 w 67"/>
                <a:gd name="T57" fmla="*/ 27 h 69"/>
                <a:gd name="T58" fmla="*/ 51 w 67"/>
                <a:gd name="T59" fmla="*/ 30 h 69"/>
                <a:gd name="T60" fmla="*/ 55 w 67"/>
                <a:gd name="T61" fmla="*/ 27 h 69"/>
                <a:gd name="T62" fmla="*/ 52 w 67"/>
                <a:gd name="T63" fmla="*/ 36 h 69"/>
                <a:gd name="T64" fmla="*/ 54 w 67"/>
                <a:gd name="T65" fmla="*/ 20 h 69"/>
                <a:gd name="T66" fmla="*/ 28 w 67"/>
                <a:gd name="T67" fmla="*/ 1 h 69"/>
                <a:gd name="T68" fmla="*/ 21 w 67"/>
                <a:gd name="T69" fmla="*/ 3 h 69"/>
                <a:gd name="T70" fmla="*/ 18 w 67"/>
                <a:gd name="T71" fmla="*/ 5 h 69"/>
                <a:gd name="T72" fmla="*/ 14 w 67"/>
                <a:gd name="T73" fmla="*/ 12 h 69"/>
                <a:gd name="T74" fmla="*/ 14 w 67"/>
                <a:gd name="T75" fmla="*/ 19 h 69"/>
                <a:gd name="T76" fmla="*/ 19 w 67"/>
                <a:gd name="T77" fmla="*/ 23 h 69"/>
                <a:gd name="T78" fmla="*/ 25 w 67"/>
                <a:gd name="T79" fmla="*/ 26 h 69"/>
                <a:gd name="T80" fmla="*/ 31 w 67"/>
                <a:gd name="T81" fmla="*/ 26 h 69"/>
                <a:gd name="T82" fmla="*/ 35 w 67"/>
                <a:gd name="T83" fmla="*/ 24 h 69"/>
                <a:gd name="T84" fmla="*/ 39 w 67"/>
                <a:gd name="T85" fmla="*/ 20 h 69"/>
                <a:gd name="T86" fmla="*/ 40 w 67"/>
                <a:gd name="T87" fmla="*/ 14 h 69"/>
                <a:gd name="T88" fmla="*/ 38 w 67"/>
                <a:gd name="T89" fmla="*/ 8 h 69"/>
                <a:gd name="T90" fmla="*/ 35 w 67"/>
                <a:gd name="T91" fmla="*/ 2 h 69"/>
                <a:gd name="T92" fmla="*/ 32 w 67"/>
                <a:gd name="T93" fmla="*/ 12 h 69"/>
                <a:gd name="T94" fmla="*/ 24 w 67"/>
                <a:gd name="T95" fmla="*/ 18 h 69"/>
                <a:gd name="T96" fmla="*/ 30 w 67"/>
                <a:gd name="T97" fmla="*/ 13 h 69"/>
                <a:gd name="T98" fmla="*/ 26 w 67"/>
                <a:gd name="T99" fmla="*/ 16 h 69"/>
                <a:gd name="T100" fmla="*/ 30 w 67"/>
                <a:gd name="T101" fmla="*/ 13 h 69"/>
                <a:gd name="T102" fmla="*/ 27 w 67"/>
                <a:gd name="T103" fmla="*/ 23 h 69"/>
                <a:gd name="T104" fmla="*/ 29 w 67"/>
                <a:gd name="T105" fmla="*/ 7 h 69"/>
                <a:gd name="T106" fmla="*/ 14 w 67"/>
                <a:gd name="T107" fmla="*/ 48 h 69"/>
                <a:gd name="T108" fmla="*/ 28 w 67"/>
                <a:gd name="T109" fmla="*/ 48 h 69"/>
                <a:gd name="T110" fmla="*/ 21 w 67"/>
                <a:gd name="T111" fmla="*/ 45 h 69"/>
                <a:gd name="T112" fmla="*/ 21 w 67"/>
                <a:gd name="T113" fmla="*/ 52 h 69"/>
                <a:gd name="T114" fmla="*/ 29 w 67"/>
                <a:gd name="T115" fmla="*/ 40 h 69"/>
                <a:gd name="T116" fmla="*/ 13 w 67"/>
                <a:gd name="T117" fmla="*/ 56 h 69"/>
                <a:gd name="T118" fmla="*/ 29 w 67"/>
                <a:gd name="T119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" h="69">
                  <a:moveTo>
                    <a:pt x="24" y="31"/>
                  </a:moveTo>
                  <a:cubicBezTo>
                    <a:pt x="25" y="32"/>
                    <a:pt x="26" y="32"/>
                    <a:pt x="27" y="32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1" y="30"/>
                    <a:pt x="32" y="31"/>
                    <a:pt x="33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3" y="36"/>
                    <a:pt x="33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7"/>
                    <a:pt x="39" y="39"/>
                    <a:pt x="40" y="40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3"/>
                    <a:pt x="38" y="44"/>
                    <a:pt x="38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2" y="48"/>
                    <a:pt x="42" y="49"/>
                    <a:pt x="41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2"/>
                    <a:pt x="37" y="53"/>
                    <a:pt x="37" y="54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9" y="58"/>
                    <a:pt x="38" y="60"/>
                    <a:pt x="37" y="61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60"/>
                    <a:pt x="33" y="60"/>
                    <a:pt x="33" y="60"/>
                  </a:cubicBezTo>
                  <a:cubicBezTo>
                    <a:pt x="33" y="61"/>
                    <a:pt x="32" y="61"/>
                    <a:pt x="32" y="62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2" y="66"/>
                    <a:pt x="30" y="67"/>
                    <a:pt x="29" y="67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5"/>
                    <a:pt x="25" y="65"/>
                    <a:pt x="24" y="65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2" y="69"/>
                    <a:pt x="20" y="69"/>
                    <a:pt x="18" y="69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7" y="65"/>
                    <a:pt x="16" y="65"/>
                    <a:pt x="15" y="64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1" y="67"/>
                    <a:pt x="10" y="66"/>
                    <a:pt x="9" y="65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1"/>
                    <a:pt x="9" y="61"/>
                    <a:pt x="9" y="60"/>
                  </a:cubicBezTo>
                  <a:cubicBezTo>
                    <a:pt x="8" y="60"/>
                    <a:pt x="8" y="60"/>
                    <a:pt x="8" y="59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59"/>
                    <a:pt x="2" y="58"/>
                    <a:pt x="2" y="56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4" y="53"/>
                    <a:pt x="4" y="52"/>
                    <a:pt x="4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49"/>
                    <a:pt x="0" y="47"/>
                    <a:pt x="1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4"/>
                    <a:pt x="4" y="43"/>
                    <a:pt x="5" y="4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8"/>
                    <a:pt x="3" y="37"/>
                    <a:pt x="5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9" y="36"/>
                  </a:cubicBezTo>
                  <a:cubicBezTo>
                    <a:pt x="9" y="36"/>
                    <a:pt x="10" y="35"/>
                    <a:pt x="10" y="35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1"/>
                    <a:pt x="11" y="30"/>
                    <a:pt x="13" y="2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1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2" y="28"/>
                    <a:pt x="24" y="28"/>
                  </a:cubicBezTo>
                  <a:cubicBezTo>
                    <a:pt x="24" y="31"/>
                    <a:pt x="24" y="31"/>
                    <a:pt x="24" y="31"/>
                  </a:cubicBezTo>
                  <a:close/>
                  <a:moveTo>
                    <a:pt x="56" y="17"/>
                  </a:moveTo>
                  <a:cubicBezTo>
                    <a:pt x="56" y="14"/>
                    <a:pt x="56" y="14"/>
                    <a:pt x="56" y="14"/>
                  </a:cubicBezTo>
                  <a:cubicBezTo>
                    <a:pt x="55" y="14"/>
                    <a:pt x="54" y="14"/>
                    <a:pt x="53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0" y="1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5"/>
                    <a:pt x="47" y="15"/>
                    <a:pt x="46" y="16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9"/>
                    <a:pt x="45" y="19"/>
                  </a:cubicBezTo>
                  <a:cubicBezTo>
                    <a:pt x="45" y="19"/>
                    <a:pt x="45" y="19"/>
                    <a:pt x="45" y="2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9"/>
                    <a:pt x="41" y="20"/>
                    <a:pt x="41" y="21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4"/>
                    <a:pt x="42" y="24"/>
                    <a:pt x="41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6"/>
                    <a:pt x="38" y="27"/>
                    <a:pt x="39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40" y="34"/>
                    <a:pt x="41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6"/>
                  </a:cubicBezTo>
                  <a:cubicBezTo>
                    <a:pt x="44" y="36"/>
                    <a:pt x="44" y="36"/>
                    <a:pt x="44" y="37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4" y="39"/>
                    <a:pt x="45" y="40"/>
                    <a:pt x="46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8" y="39"/>
                    <a:pt x="49" y="39"/>
                    <a:pt x="50" y="40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1" y="42"/>
                    <a:pt x="52" y="43"/>
                    <a:pt x="53" y="42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5" y="40"/>
                    <a:pt x="56" y="4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8" y="42"/>
                    <a:pt x="59" y="41"/>
                    <a:pt x="60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3"/>
                    <a:pt x="64" y="32"/>
                    <a:pt x="64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0"/>
                    <a:pt x="67" y="29"/>
                    <a:pt x="67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27"/>
                    <a:pt x="65" y="26"/>
                    <a:pt x="64" y="25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3"/>
                    <a:pt x="66" y="22"/>
                    <a:pt x="65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1"/>
                    <a:pt x="62" y="21"/>
                    <a:pt x="62" y="21"/>
                  </a:cubicBezTo>
                  <a:cubicBezTo>
                    <a:pt x="62" y="20"/>
                    <a:pt x="62" y="20"/>
                    <a:pt x="61" y="2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7"/>
                    <a:pt x="61" y="16"/>
                    <a:pt x="60" y="1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17"/>
                    <a:pt x="57" y="17"/>
                    <a:pt x="56" y="17"/>
                  </a:cubicBezTo>
                  <a:close/>
                  <a:moveTo>
                    <a:pt x="53" y="23"/>
                  </a:moveTo>
                  <a:cubicBezTo>
                    <a:pt x="55" y="23"/>
                    <a:pt x="56" y="24"/>
                    <a:pt x="57" y="25"/>
                  </a:cubicBezTo>
                  <a:cubicBezTo>
                    <a:pt x="58" y="26"/>
                    <a:pt x="58" y="27"/>
                    <a:pt x="58" y="29"/>
                  </a:cubicBezTo>
                  <a:cubicBezTo>
                    <a:pt x="58" y="30"/>
                    <a:pt x="57" y="31"/>
                    <a:pt x="56" y="32"/>
                  </a:cubicBezTo>
                  <a:cubicBezTo>
                    <a:pt x="55" y="33"/>
                    <a:pt x="54" y="33"/>
                    <a:pt x="52" y="33"/>
                  </a:cubicBezTo>
                  <a:cubicBezTo>
                    <a:pt x="51" y="33"/>
                    <a:pt x="50" y="32"/>
                    <a:pt x="49" y="31"/>
                  </a:cubicBezTo>
                  <a:cubicBezTo>
                    <a:pt x="48" y="30"/>
                    <a:pt x="48" y="29"/>
                    <a:pt x="48" y="28"/>
                  </a:cubicBezTo>
                  <a:cubicBezTo>
                    <a:pt x="48" y="26"/>
                    <a:pt x="49" y="25"/>
                    <a:pt x="50" y="24"/>
                  </a:cubicBezTo>
                  <a:cubicBezTo>
                    <a:pt x="51" y="23"/>
                    <a:pt x="52" y="23"/>
                    <a:pt x="53" y="23"/>
                  </a:cubicBezTo>
                  <a:close/>
                  <a:moveTo>
                    <a:pt x="55" y="27"/>
                  </a:moveTo>
                  <a:cubicBezTo>
                    <a:pt x="55" y="27"/>
                    <a:pt x="55" y="28"/>
                    <a:pt x="55" y="28"/>
                  </a:cubicBezTo>
                  <a:cubicBezTo>
                    <a:pt x="55" y="29"/>
                    <a:pt x="55" y="30"/>
                    <a:pt x="54" y="30"/>
                  </a:cubicBezTo>
                  <a:cubicBezTo>
                    <a:pt x="54" y="30"/>
                    <a:pt x="53" y="31"/>
                    <a:pt x="53" y="31"/>
                  </a:cubicBezTo>
                  <a:cubicBezTo>
                    <a:pt x="52" y="30"/>
                    <a:pt x="51" y="30"/>
                    <a:pt x="51" y="30"/>
                  </a:cubicBezTo>
                  <a:cubicBezTo>
                    <a:pt x="51" y="29"/>
                    <a:pt x="50" y="29"/>
                    <a:pt x="51" y="28"/>
                  </a:cubicBezTo>
                  <a:cubicBezTo>
                    <a:pt x="51" y="27"/>
                    <a:pt x="51" y="27"/>
                    <a:pt x="51" y="26"/>
                  </a:cubicBezTo>
                  <a:cubicBezTo>
                    <a:pt x="52" y="26"/>
                    <a:pt x="52" y="26"/>
                    <a:pt x="53" y="26"/>
                  </a:cubicBezTo>
                  <a:cubicBezTo>
                    <a:pt x="54" y="26"/>
                    <a:pt x="54" y="26"/>
                    <a:pt x="55" y="27"/>
                  </a:cubicBezTo>
                  <a:close/>
                  <a:moveTo>
                    <a:pt x="59" y="23"/>
                  </a:moveTo>
                  <a:cubicBezTo>
                    <a:pt x="60" y="25"/>
                    <a:pt x="61" y="27"/>
                    <a:pt x="61" y="29"/>
                  </a:cubicBezTo>
                  <a:cubicBezTo>
                    <a:pt x="60" y="31"/>
                    <a:pt x="59" y="33"/>
                    <a:pt x="58" y="34"/>
                  </a:cubicBezTo>
                  <a:cubicBezTo>
                    <a:pt x="56" y="36"/>
                    <a:pt x="54" y="36"/>
                    <a:pt x="52" y="36"/>
                  </a:cubicBezTo>
                  <a:cubicBezTo>
                    <a:pt x="50" y="36"/>
                    <a:pt x="48" y="35"/>
                    <a:pt x="47" y="33"/>
                  </a:cubicBezTo>
                  <a:cubicBezTo>
                    <a:pt x="45" y="32"/>
                    <a:pt x="45" y="30"/>
                    <a:pt x="45" y="27"/>
                  </a:cubicBezTo>
                  <a:cubicBezTo>
                    <a:pt x="45" y="25"/>
                    <a:pt x="46" y="23"/>
                    <a:pt x="48" y="22"/>
                  </a:cubicBezTo>
                  <a:cubicBezTo>
                    <a:pt x="50" y="21"/>
                    <a:pt x="52" y="20"/>
                    <a:pt x="54" y="20"/>
                  </a:cubicBezTo>
                  <a:cubicBezTo>
                    <a:pt x="56" y="21"/>
                    <a:pt x="58" y="22"/>
                    <a:pt x="59" y="23"/>
                  </a:cubicBezTo>
                  <a:close/>
                  <a:moveTo>
                    <a:pt x="31" y="3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6" y="3"/>
                    <a:pt x="25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2" y="2"/>
                    <a:pt x="21" y="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6" y="7"/>
                    <a:pt x="16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1"/>
                    <a:pt x="16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4"/>
                    <a:pt x="14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7"/>
                    <a:pt x="16" y="1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6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8" y="22"/>
                    <a:pt x="19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6"/>
                    <a:pt x="20" y="27"/>
                    <a:pt x="21" y="2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4" y="26"/>
                    <a:pt x="25" y="26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7" y="29"/>
                    <a:pt x="28" y="29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30" y="27"/>
                    <a:pt x="31" y="26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5" y="25"/>
                    <a:pt x="35" y="24"/>
                    <a:pt x="35" y="24"/>
                  </a:cubicBezTo>
                  <a:cubicBezTo>
                    <a:pt x="36" y="24"/>
                    <a:pt x="36" y="24"/>
                    <a:pt x="36" y="2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19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7"/>
                    <a:pt x="42" y="16"/>
                    <a:pt x="42" y="15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3"/>
                    <a:pt x="40" y="13"/>
                    <a:pt x="40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10"/>
                    <a:pt x="41" y="9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7" y="8"/>
                    <a:pt x="37" y="7"/>
                  </a:cubicBezTo>
                  <a:cubicBezTo>
                    <a:pt x="37" y="7"/>
                    <a:pt x="37" y="7"/>
                    <a:pt x="36" y="7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6" y="3"/>
                    <a:pt x="35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3"/>
                  </a:cubicBezTo>
                  <a:close/>
                  <a:moveTo>
                    <a:pt x="28" y="10"/>
                  </a:moveTo>
                  <a:cubicBezTo>
                    <a:pt x="30" y="10"/>
                    <a:pt x="31" y="11"/>
                    <a:pt x="32" y="12"/>
                  </a:cubicBezTo>
                  <a:cubicBezTo>
                    <a:pt x="33" y="13"/>
                    <a:pt x="33" y="14"/>
                    <a:pt x="33" y="15"/>
                  </a:cubicBezTo>
                  <a:cubicBezTo>
                    <a:pt x="33" y="17"/>
                    <a:pt x="32" y="18"/>
                    <a:pt x="31" y="19"/>
                  </a:cubicBezTo>
                  <a:cubicBezTo>
                    <a:pt x="30" y="20"/>
                    <a:pt x="29" y="20"/>
                    <a:pt x="27" y="20"/>
                  </a:cubicBezTo>
                  <a:cubicBezTo>
                    <a:pt x="26" y="20"/>
                    <a:pt x="25" y="19"/>
                    <a:pt x="24" y="18"/>
                  </a:cubicBezTo>
                  <a:cubicBezTo>
                    <a:pt x="23" y="17"/>
                    <a:pt x="23" y="16"/>
                    <a:pt x="23" y="14"/>
                  </a:cubicBezTo>
                  <a:cubicBezTo>
                    <a:pt x="23" y="13"/>
                    <a:pt x="24" y="12"/>
                    <a:pt x="25" y="11"/>
                  </a:cubicBezTo>
                  <a:cubicBezTo>
                    <a:pt x="26" y="10"/>
                    <a:pt x="27" y="10"/>
                    <a:pt x="28" y="10"/>
                  </a:cubicBezTo>
                  <a:close/>
                  <a:moveTo>
                    <a:pt x="30" y="13"/>
                  </a:moveTo>
                  <a:cubicBezTo>
                    <a:pt x="30" y="14"/>
                    <a:pt x="30" y="14"/>
                    <a:pt x="30" y="15"/>
                  </a:cubicBezTo>
                  <a:cubicBezTo>
                    <a:pt x="30" y="16"/>
                    <a:pt x="30" y="16"/>
                    <a:pt x="29" y="17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26" y="14"/>
                    <a:pt x="26" y="13"/>
                    <a:pt x="26" y="13"/>
                  </a:cubicBezTo>
                  <a:cubicBezTo>
                    <a:pt x="27" y="13"/>
                    <a:pt x="28" y="12"/>
                    <a:pt x="28" y="13"/>
                  </a:cubicBezTo>
                  <a:cubicBezTo>
                    <a:pt x="29" y="13"/>
                    <a:pt x="29" y="13"/>
                    <a:pt x="30" y="13"/>
                  </a:cubicBezTo>
                  <a:close/>
                  <a:moveTo>
                    <a:pt x="34" y="10"/>
                  </a:moveTo>
                  <a:cubicBezTo>
                    <a:pt x="35" y="11"/>
                    <a:pt x="36" y="14"/>
                    <a:pt x="36" y="16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1" y="22"/>
                    <a:pt x="29" y="23"/>
                    <a:pt x="27" y="23"/>
                  </a:cubicBezTo>
                  <a:cubicBezTo>
                    <a:pt x="25" y="22"/>
                    <a:pt x="23" y="21"/>
                    <a:pt x="22" y="20"/>
                  </a:cubicBezTo>
                  <a:cubicBezTo>
                    <a:pt x="21" y="18"/>
                    <a:pt x="20" y="16"/>
                    <a:pt x="20" y="14"/>
                  </a:cubicBezTo>
                  <a:cubicBezTo>
                    <a:pt x="20" y="12"/>
                    <a:pt x="21" y="10"/>
                    <a:pt x="23" y="9"/>
                  </a:cubicBezTo>
                  <a:cubicBezTo>
                    <a:pt x="25" y="7"/>
                    <a:pt x="27" y="7"/>
                    <a:pt x="29" y="7"/>
                  </a:cubicBezTo>
                  <a:cubicBezTo>
                    <a:pt x="31" y="7"/>
                    <a:pt x="33" y="8"/>
                    <a:pt x="34" y="10"/>
                  </a:cubicBezTo>
                  <a:close/>
                  <a:moveTo>
                    <a:pt x="21" y="41"/>
                  </a:moveTo>
                  <a:cubicBezTo>
                    <a:pt x="19" y="41"/>
                    <a:pt x="17" y="42"/>
                    <a:pt x="16" y="43"/>
                  </a:cubicBezTo>
                  <a:cubicBezTo>
                    <a:pt x="14" y="44"/>
                    <a:pt x="14" y="46"/>
                    <a:pt x="14" y="48"/>
                  </a:cubicBezTo>
                  <a:cubicBezTo>
                    <a:pt x="14" y="50"/>
                    <a:pt x="14" y="52"/>
                    <a:pt x="16" y="54"/>
                  </a:cubicBezTo>
                  <a:cubicBezTo>
                    <a:pt x="17" y="55"/>
                    <a:pt x="19" y="56"/>
                    <a:pt x="21" y="56"/>
                  </a:cubicBezTo>
                  <a:cubicBezTo>
                    <a:pt x="23" y="56"/>
                    <a:pt x="25" y="55"/>
                    <a:pt x="26" y="54"/>
                  </a:cubicBezTo>
                  <a:cubicBezTo>
                    <a:pt x="28" y="52"/>
                    <a:pt x="28" y="50"/>
                    <a:pt x="28" y="48"/>
                  </a:cubicBezTo>
                  <a:cubicBezTo>
                    <a:pt x="28" y="46"/>
                    <a:pt x="28" y="44"/>
                    <a:pt x="26" y="43"/>
                  </a:cubicBezTo>
                  <a:cubicBezTo>
                    <a:pt x="25" y="42"/>
                    <a:pt x="23" y="41"/>
                    <a:pt x="21" y="41"/>
                  </a:cubicBezTo>
                  <a:close/>
                  <a:moveTo>
                    <a:pt x="23" y="46"/>
                  </a:moveTo>
                  <a:cubicBezTo>
                    <a:pt x="23" y="45"/>
                    <a:pt x="22" y="45"/>
                    <a:pt x="21" y="45"/>
                  </a:cubicBezTo>
                  <a:cubicBezTo>
                    <a:pt x="20" y="45"/>
                    <a:pt x="19" y="45"/>
                    <a:pt x="19" y="46"/>
                  </a:cubicBezTo>
                  <a:cubicBezTo>
                    <a:pt x="18" y="47"/>
                    <a:pt x="18" y="47"/>
                    <a:pt x="18" y="48"/>
                  </a:cubicBezTo>
                  <a:cubicBezTo>
                    <a:pt x="18" y="49"/>
                    <a:pt x="18" y="50"/>
                    <a:pt x="19" y="51"/>
                  </a:cubicBezTo>
                  <a:cubicBezTo>
                    <a:pt x="19" y="51"/>
                    <a:pt x="20" y="52"/>
                    <a:pt x="21" y="52"/>
                  </a:cubicBezTo>
                  <a:cubicBezTo>
                    <a:pt x="22" y="52"/>
                    <a:pt x="23" y="51"/>
                    <a:pt x="23" y="51"/>
                  </a:cubicBezTo>
                  <a:cubicBezTo>
                    <a:pt x="24" y="50"/>
                    <a:pt x="24" y="49"/>
                    <a:pt x="24" y="48"/>
                  </a:cubicBezTo>
                  <a:cubicBezTo>
                    <a:pt x="24" y="47"/>
                    <a:pt x="24" y="47"/>
                    <a:pt x="23" y="46"/>
                  </a:cubicBezTo>
                  <a:close/>
                  <a:moveTo>
                    <a:pt x="29" y="40"/>
                  </a:moveTo>
                  <a:cubicBezTo>
                    <a:pt x="27" y="38"/>
                    <a:pt x="24" y="37"/>
                    <a:pt x="21" y="37"/>
                  </a:cubicBezTo>
                  <a:cubicBezTo>
                    <a:pt x="18" y="37"/>
                    <a:pt x="15" y="38"/>
                    <a:pt x="13" y="40"/>
                  </a:cubicBezTo>
                  <a:cubicBezTo>
                    <a:pt x="11" y="42"/>
                    <a:pt x="10" y="45"/>
                    <a:pt x="10" y="48"/>
                  </a:cubicBezTo>
                  <a:cubicBezTo>
                    <a:pt x="10" y="51"/>
                    <a:pt x="11" y="54"/>
                    <a:pt x="13" y="56"/>
                  </a:cubicBezTo>
                  <a:cubicBezTo>
                    <a:pt x="15" y="58"/>
                    <a:pt x="18" y="60"/>
                    <a:pt x="21" y="60"/>
                  </a:cubicBezTo>
                  <a:cubicBezTo>
                    <a:pt x="24" y="60"/>
                    <a:pt x="27" y="58"/>
                    <a:pt x="29" y="56"/>
                  </a:cubicBezTo>
                  <a:cubicBezTo>
                    <a:pt x="31" y="54"/>
                    <a:pt x="32" y="51"/>
                    <a:pt x="32" y="48"/>
                  </a:cubicBezTo>
                  <a:cubicBezTo>
                    <a:pt x="32" y="45"/>
                    <a:pt x="31" y="42"/>
                    <a:pt x="29" y="40"/>
                  </a:cubicBezTo>
                  <a:close/>
                </a:path>
              </a:pathLst>
            </a:custGeom>
            <a:solidFill>
              <a:srgbClr val="0E7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3275856" y="3001806"/>
            <a:ext cx="1753798" cy="1308120"/>
            <a:chOff x="3203848" y="3077365"/>
            <a:chExt cx="1753798" cy="1308120"/>
          </a:xfrm>
        </p:grpSpPr>
        <p:sp>
          <p:nvSpPr>
            <p:cNvPr id="49" name="文本框 48"/>
            <p:cNvSpPr txBox="1"/>
            <p:nvPr/>
          </p:nvSpPr>
          <p:spPr>
            <a:xfrm>
              <a:off x="3203848" y="3575785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51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203848" y="3853032"/>
              <a:ext cx="1753798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重定向机制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控制器改造（自信心爆棚）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16"/>
            <p:cNvSpPr>
              <a:spLocks noEditPoints="1"/>
            </p:cNvSpPr>
            <p:nvPr/>
          </p:nvSpPr>
          <p:spPr bwMode="auto">
            <a:xfrm>
              <a:off x="3433618" y="3077365"/>
              <a:ext cx="455586" cy="371718"/>
            </a:xfrm>
            <a:custGeom>
              <a:avLst/>
              <a:gdLst>
                <a:gd name="T0" fmla="*/ 22 w 67"/>
                <a:gd name="T1" fmla="*/ 52 h 52"/>
                <a:gd name="T2" fmla="*/ 30 w 67"/>
                <a:gd name="T3" fmla="*/ 52 h 52"/>
                <a:gd name="T4" fmla="*/ 32 w 67"/>
                <a:gd name="T5" fmla="*/ 51 h 52"/>
                <a:gd name="T6" fmla="*/ 32 w 67"/>
                <a:gd name="T7" fmla="*/ 34 h 52"/>
                <a:gd name="T8" fmla="*/ 27 w 67"/>
                <a:gd name="T9" fmla="*/ 31 h 52"/>
                <a:gd name="T10" fmla="*/ 20 w 67"/>
                <a:gd name="T11" fmla="*/ 35 h 52"/>
                <a:gd name="T12" fmla="*/ 20 w 67"/>
                <a:gd name="T13" fmla="*/ 51 h 52"/>
                <a:gd name="T14" fmla="*/ 22 w 67"/>
                <a:gd name="T15" fmla="*/ 52 h 52"/>
                <a:gd name="T16" fmla="*/ 0 w 67"/>
                <a:gd name="T17" fmla="*/ 34 h 52"/>
                <a:gd name="T18" fmla="*/ 25 w 67"/>
                <a:gd name="T19" fmla="*/ 19 h 52"/>
                <a:gd name="T20" fmla="*/ 27 w 67"/>
                <a:gd name="T21" fmla="*/ 18 h 52"/>
                <a:gd name="T22" fmla="*/ 28 w 67"/>
                <a:gd name="T23" fmla="*/ 19 h 52"/>
                <a:gd name="T24" fmla="*/ 36 w 67"/>
                <a:gd name="T25" fmla="*/ 23 h 52"/>
                <a:gd name="T26" fmla="*/ 56 w 67"/>
                <a:gd name="T27" fmla="*/ 6 h 52"/>
                <a:gd name="T28" fmla="*/ 53 w 67"/>
                <a:gd name="T29" fmla="*/ 3 h 52"/>
                <a:gd name="T30" fmla="*/ 60 w 67"/>
                <a:gd name="T31" fmla="*/ 1 h 52"/>
                <a:gd name="T32" fmla="*/ 67 w 67"/>
                <a:gd name="T33" fmla="*/ 0 h 52"/>
                <a:gd name="T34" fmla="*/ 65 w 67"/>
                <a:gd name="T35" fmla="*/ 7 h 52"/>
                <a:gd name="T36" fmla="*/ 63 w 67"/>
                <a:gd name="T37" fmla="*/ 14 h 52"/>
                <a:gd name="T38" fmla="*/ 60 w 67"/>
                <a:gd name="T39" fmla="*/ 10 h 52"/>
                <a:gd name="T40" fmla="*/ 38 w 67"/>
                <a:gd name="T41" fmla="*/ 29 h 52"/>
                <a:gd name="T42" fmla="*/ 36 w 67"/>
                <a:gd name="T43" fmla="*/ 31 h 52"/>
                <a:gd name="T44" fmla="*/ 35 w 67"/>
                <a:gd name="T45" fmla="*/ 30 h 52"/>
                <a:gd name="T46" fmla="*/ 27 w 67"/>
                <a:gd name="T47" fmla="*/ 25 h 52"/>
                <a:gd name="T48" fmla="*/ 3 w 67"/>
                <a:gd name="T49" fmla="*/ 39 h 52"/>
                <a:gd name="T50" fmla="*/ 0 w 67"/>
                <a:gd name="T51" fmla="*/ 34 h 52"/>
                <a:gd name="T52" fmla="*/ 6 w 67"/>
                <a:gd name="T53" fmla="*/ 52 h 52"/>
                <a:gd name="T54" fmla="*/ 14 w 67"/>
                <a:gd name="T55" fmla="*/ 52 h 52"/>
                <a:gd name="T56" fmla="*/ 16 w 67"/>
                <a:gd name="T57" fmla="*/ 51 h 52"/>
                <a:gd name="T58" fmla="*/ 16 w 67"/>
                <a:gd name="T59" fmla="*/ 38 h 52"/>
                <a:gd name="T60" fmla="*/ 4 w 67"/>
                <a:gd name="T61" fmla="*/ 44 h 52"/>
                <a:gd name="T62" fmla="*/ 4 w 67"/>
                <a:gd name="T63" fmla="*/ 51 h 52"/>
                <a:gd name="T64" fmla="*/ 6 w 67"/>
                <a:gd name="T65" fmla="*/ 52 h 52"/>
                <a:gd name="T66" fmla="*/ 38 w 67"/>
                <a:gd name="T67" fmla="*/ 52 h 52"/>
                <a:gd name="T68" fmla="*/ 46 w 67"/>
                <a:gd name="T69" fmla="*/ 52 h 52"/>
                <a:gd name="T70" fmla="*/ 48 w 67"/>
                <a:gd name="T71" fmla="*/ 51 h 52"/>
                <a:gd name="T72" fmla="*/ 48 w 67"/>
                <a:gd name="T73" fmla="*/ 27 h 52"/>
                <a:gd name="T74" fmla="*/ 48 w 67"/>
                <a:gd name="T75" fmla="*/ 27 h 52"/>
                <a:gd name="T76" fmla="*/ 37 w 67"/>
                <a:gd name="T77" fmla="*/ 37 h 52"/>
                <a:gd name="T78" fmla="*/ 37 w 67"/>
                <a:gd name="T79" fmla="*/ 36 h 52"/>
                <a:gd name="T80" fmla="*/ 37 w 67"/>
                <a:gd name="T81" fmla="*/ 51 h 52"/>
                <a:gd name="T82" fmla="*/ 38 w 67"/>
                <a:gd name="T83" fmla="*/ 52 h 52"/>
                <a:gd name="T84" fmla="*/ 55 w 67"/>
                <a:gd name="T85" fmla="*/ 52 h 52"/>
                <a:gd name="T86" fmla="*/ 62 w 67"/>
                <a:gd name="T87" fmla="*/ 52 h 52"/>
                <a:gd name="T88" fmla="*/ 64 w 67"/>
                <a:gd name="T89" fmla="*/ 51 h 52"/>
                <a:gd name="T90" fmla="*/ 64 w 67"/>
                <a:gd name="T91" fmla="*/ 22 h 52"/>
                <a:gd name="T92" fmla="*/ 60 w 67"/>
                <a:gd name="T93" fmla="*/ 17 h 52"/>
                <a:gd name="T94" fmla="*/ 53 w 67"/>
                <a:gd name="T95" fmla="*/ 23 h 52"/>
                <a:gd name="T96" fmla="*/ 53 w 67"/>
                <a:gd name="T97" fmla="*/ 51 h 52"/>
                <a:gd name="T98" fmla="*/ 55 w 67"/>
                <a:gd name="T9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" h="52">
                  <a:moveTo>
                    <a:pt x="22" y="52"/>
                  </a:moveTo>
                  <a:cubicBezTo>
                    <a:pt x="25" y="52"/>
                    <a:pt x="28" y="52"/>
                    <a:pt x="30" y="52"/>
                  </a:cubicBezTo>
                  <a:cubicBezTo>
                    <a:pt x="31" y="52"/>
                    <a:pt x="32" y="52"/>
                    <a:pt x="32" y="51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2"/>
                    <a:pt x="21" y="52"/>
                    <a:pt x="22" y="52"/>
                  </a:cubicBezTo>
                  <a:close/>
                  <a:moveTo>
                    <a:pt x="0" y="34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4"/>
                    <a:pt x="0" y="34"/>
                    <a:pt x="0" y="34"/>
                  </a:cubicBezTo>
                  <a:close/>
                  <a:moveTo>
                    <a:pt x="6" y="5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5" y="52"/>
                    <a:pt x="16" y="52"/>
                    <a:pt x="16" y="5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5" y="52"/>
                    <a:pt x="6" y="52"/>
                  </a:cubicBezTo>
                  <a:close/>
                  <a:moveTo>
                    <a:pt x="38" y="52"/>
                  </a:moveTo>
                  <a:cubicBezTo>
                    <a:pt x="41" y="52"/>
                    <a:pt x="44" y="52"/>
                    <a:pt x="46" y="52"/>
                  </a:cubicBezTo>
                  <a:cubicBezTo>
                    <a:pt x="47" y="52"/>
                    <a:pt x="48" y="52"/>
                    <a:pt x="48" y="51"/>
                  </a:cubicBezTo>
                  <a:cubicBezTo>
                    <a:pt x="48" y="43"/>
                    <a:pt x="48" y="3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2"/>
                    <a:pt x="37" y="52"/>
                    <a:pt x="38" y="52"/>
                  </a:cubicBezTo>
                  <a:close/>
                  <a:moveTo>
                    <a:pt x="55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3" y="52"/>
                    <a:pt x="64" y="52"/>
                    <a:pt x="64" y="51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2"/>
                    <a:pt x="54" y="52"/>
                    <a:pt x="55" y="5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6830214" y="4735143"/>
            <a:ext cx="1846242" cy="798283"/>
            <a:chOff x="6758206" y="4810702"/>
            <a:chExt cx="1846242" cy="798283"/>
          </a:xfrm>
        </p:grpSpPr>
        <p:sp>
          <p:nvSpPr>
            <p:cNvPr id="70" name="文本框 69"/>
            <p:cNvSpPr txBox="1"/>
            <p:nvPr/>
          </p:nvSpPr>
          <p:spPr>
            <a:xfrm>
              <a:off x="6758206" y="5301208"/>
              <a:ext cx="18462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FF7C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顺利通关（爽）</a:t>
              </a:r>
              <a:endParaRPr lang="zh-CN" altLang="en-US" sz="1400" b="1" i="0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7" name="组合 207"/>
            <p:cNvPicPr>
              <a:picLocks noChangeArrowheads="1"/>
            </p:cNvPicPr>
            <p:nvPr/>
          </p:nvPicPr>
          <p:blipFill>
            <a:blip r:embed="rId2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810702"/>
              <a:ext cx="518160" cy="40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962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多</a:t>
            </a:r>
            <a:r>
              <a:rPr lang="zh-CN" altLang="en-US" b="1" dirty="0">
                <a:solidFill>
                  <a:srgbClr val="FF0000"/>
                </a:solidFill>
              </a:rPr>
              <a:t>讨论，多讨论，多</a:t>
            </a:r>
            <a:r>
              <a:rPr lang="zh-CN" altLang="en-US" b="1" dirty="0" smtClean="0">
                <a:solidFill>
                  <a:srgbClr val="FF0000"/>
                </a:solidFill>
              </a:rPr>
              <a:t>讨论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没有愚蠢的问题，不要闭门造车</a:t>
            </a:r>
            <a:endParaRPr lang="en-US" altLang="zh-CN" dirty="0" smtClean="0"/>
          </a:p>
          <a:p>
            <a:pPr lvl="1"/>
            <a:r>
              <a:rPr lang="zh-CN" altLang="en-US" dirty="0"/>
              <a:t>方案不是唯一的，但一定要想清楚！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存</a:t>
            </a:r>
            <a:r>
              <a:rPr lang="zh-CN" altLang="en-US" dirty="0" smtClean="0"/>
              <a:t>盘，存网盘，别存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r>
              <a:rPr lang="zh-CN" altLang="en-US" dirty="0" smtClean="0"/>
              <a:t>要通关，要通关，要通关</a:t>
            </a:r>
            <a:endParaRPr dirty="0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E8529C5-D33F-47E9-81DB-55D10E1BEC2B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本身中断比较麻烦，设计需简化，达成目标即可</a:t>
            </a:r>
            <a:endParaRPr lang="en-US" altLang="zh-CN" dirty="0" smtClean="0"/>
          </a:p>
          <a:p>
            <a:pPr lvl="0"/>
            <a:r>
              <a:rPr lang="zh-CN" altLang="zh-CN" dirty="0"/>
              <a:t>中断识别问题</a:t>
            </a:r>
            <a:r>
              <a:rPr lang="zh-CN" altLang="zh-CN" dirty="0" smtClean="0"/>
              <a:t>，</a:t>
            </a:r>
            <a:r>
              <a:rPr lang="zh-CN" altLang="en-US" dirty="0"/>
              <a:t>见</a:t>
            </a:r>
            <a:r>
              <a:rPr lang="zh-CN" altLang="en-US" dirty="0" smtClean="0"/>
              <a:t>后页</a:t>
            </a:r>
            <a:r>
              <a:rPr lang="zh-CN" altLang="zh-CN" dirty="0" smtClean="0"/>
              <a:t>的</a:t>
            </a:r>
            <a:r>
              <a:rPr lang="zh-CN" altLang="zh-CN" dirty="0"/>
              <a:t>中断仲裁</a:t>
            </a:r>
            <a:r>
              <a:rPr lang="zh-CN" altLang="zh-CN" dirty="0" smtClean="0"/>
              <a:t>电路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lvl="0"/>
            <a:r>
              <a:rPr lang="zh-CN" altLang="en-US" dirty="0" smtClean="0"/>
              <a:t>中断过程参考教材上流程图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中断</a:t>
            </a:r>
            <a:r>
              <a:rPr lang="zh-CN" altLang="zh-CN" dirty="0"/>
              <a:t>隐</a:t>
            </a:r>
            <a:r>
              <a:rPr lang="zh-CN" altLang="zh-CN" dirty="0" smtClean="0"/>
              <a:t>指令</a:t>
            </a:r>
            <a:r>
              <a:rPr lang="zh-CN" altLang="en-US" dirty="0" smtClean="0"/>
              <a:t>如何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，这个过程中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部件如何动作</a:t>
            </a:r>
            <a:endParaRPr lang="zh-CN" altLang="zh-CN" dirty="0"/>
          </a:p>
          <a:p>
            <a:pPr lvl="0"/>
            <a:r>
              <a:rPr lang="zh-CN" altLang="zh-CN" dirty="0" smtClean="0"/>
              <a:t>开</a:t>
            </a:r>
            <a:r>
              <a:rPr lang="zh-CN" altLang="zh-CN" dirty="0"/>
              <a:t>中断，关中断通过</a:t>
            </a:r>
            <a:r>
              <a:rPr lang="en-US" altLang="zh-CN" dirty="0"/>
              <a:t>CP0</a:t>
            </a:r>
            <a:r>
              <a:rPr lang="zh-CN" altLang="zh-CN" dirty="0"/>
              <a:t>寄存器访问指令实现，</a:t>
            </a:r>
            <a:r>
              <a:rPr lang="en-US" altLang="zh-CN" dirty="0"/>
              <a:t>CP0</a:t>
            </a:r>
            <a:r>
              <a:rPr lang="zh-CN" altLang="zh-CN" dirty="0" smtClean="0"/>
              <a:t>可以</a:t>
            </a:r>
            <a:r>
              <a:rPr lang="zh-CN" altLang="en-US" dirty="0" smtClean="0"/>
              <a:t>简化？</a:t>
            </a:r>
            <a:endParaRPr lang="zh-CN" altLang="zh-CN" dirty="0"/>
          </a:p>
          <a:p>
            <a:pPr lvl="0"/>
            <a:r>
              <a:rPr lang="zh-CN" altLang="zh-CN" dirty="0"/>
              <a:t>保存现场需要保存哪些内容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流水线中断需要考虑哪些问题？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CP0</a:t>
            </a:r>
            <a:r>
              <a:rPr lang="zh-CN" altLang="en-US" dirty="0" smtClean="0"/>
              <a:t>寄存器组放在流水线哪个阶段？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0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中断屏蔽方式</a:t>
            </a:r>
          </a:p>
        </p:txBody>
      </p:sp>
      <p:graphicFrame>
        <p:nvGraphicFramePr>
          <p:cNvPr id="54276" name="对象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691680" y="1522189"/>
          <a:ext cx="5832648" cy="400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Picture" r:id="rId4" imgW="2895480" imgH="1989000" progId="Word.Picture.8">
                  <p:embed/>
                </p:oleObj>
              </mc:Choice>
              <mc:Fallback>
                <p:oleObj name="Picture" r:id="rId4" imgW="2895480" imgH="1989000" progId="Word.Picture.8">
                  <p:embed/>
                  <p:pic>
                    <p:nvPicPr>
                      <p:cNvPr id="54276" name="对象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522189"/>
                        <a:ext cx="5832648" cy="4006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68144" y="2204864"/>
            <a:ext cx="36004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响</a:t>
            </a:r>
            <a:endParaRPr lang="en-US" altLang="zh-CN" i="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应</a:t>
            </a:r>
            <a:endParaRPr lang="en-US" altLang="zh-CN" i="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优</a:t>
            </a:r>
            <a:endParaRPr lang="en-US" altLang="zh-CN" i="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先</a:t>
            </a:r>
            <a:endParaRPr lang="en-US" altLang="zh-CN" i="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级</a:t>
            </a:r>
            <a:endParaRPr lang="zh-CN" altLang="en-US" i="0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383868" y="4437112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373101" y="4002472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83868" y="4802336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83868" y="5198380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2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3491880" y="2564904"/>
            <a:ext cx="1927855" cy="398152"/>
          </a:xfrm>
          <a:prstGeom prst="rect">
            <a:avLst/>
          </a:prstGeom>
          <a:solidFill>
            <a:srgbClr val="FF66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关中断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491880" y="3030845"/>
            <a:ext cx="1927855" cy="398152"/>
          </a:xfrm>
          <a:prstGeom prst="rect">
            <a:avLst/>
          </a:prstGeom>
          <a:solidFill>
            <a:srgbClr val="FF66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保存断点</a:t>
            </a:r>
            <a:r>
              <a:rPr lang="en-US" altLang="zh-CN" sz="1400" i="0" dirty="0" smtClean="0">
                <a:solidFill>
                  <a:schemeClr val="dk1"/>
                </a:solidFill>
              </a:rPr>
              <a:t>---PC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压栈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68582" y="3501005"/>
            <a:ext cx="1927855" cy="398152"/>
          </a:xfrm>
          <a:prstGeom prst="rect">
            <a:avLst/>
          </a:prstGeom>
          <a:solidFill>
            <a:srgbClr val="FF66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中断识别，地址</a:t>
            </a:r>
            <a:r>
              <a:rPr lang="en-US" altLang="zh-CN" sz="1400" i="0" dirty="0" smtClean="0">
                <a:solidFill>
                  <a:schemeClr val="dk1"/>
                </a:solidFill>
                <a:sym typeface="Wingdings" pitchFamily="2" charset="2"/>
              </a:rPr>
              <a:t>PC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4657518" y="2236222"/>
            <a:ext cx="73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1800" dirty="0" smtClean="0">
                <a:latin typeface="Tahoma" pitchFamily="34" charset="0"/>
                <a:ea typeface="宋体" pitchFamily="2" charset="-122"/>
              </a:rPr>
              <a:t>Yes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4" name="Text Box 5"/>
          <p:cNvSpPr txBox="1">
            <a:spLocks noChangeArrowheads="1"/>
          </p:cNvSpPr>
          <p:nvPr/>
        </p:nvSpPr>
        <p:spPr bwMode="auto">
          <a:xfrm>
            <a:off x="3282674" y="1586641"/>
            <a:ext cx="577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1800" dirty="0" smtClean="0">
                <a:latin typeface="Tahoma" pitchFamily="34" charset="0"/>
                <a:ea typeface="宋体" pitchFamily="2" charset="-122"/>
              </a:rPr>
              <a:t>No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860603" y="1340768"/>
            <a:ext cx="1193434" cy="874094"/>
            <a:chOff x="740325" y="2747927"/>
            <a:chExt cx="936104" cy="875907"/>
          </a:xfrm>
          <a:solidFill>
            <a:srgbClr val="00B050"/>
          </a:solidFill>
        </p:grpSpPr>
        <p:cxnSp>
          <p:nvCxnSpPr>
            <p:cNvPr id="86" name="直接箭头连接符 85"/>
            <p:cNvCxnSpPr/>
            <p:nvPr/>
          </p:nvCxnSpPr>
          <p:spPr>
            <a:xfrm>
              <a:off x="1208377" y="2747927"/>
              <a:ext cx="0" cy="463407"/>
            </a:xfrm>
            <a:prstGeom prst="straightConnector1">
              <a:avLst/>
            </a:prstGeom>
            <a:grpFill/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六边形 86"/>
            <p:cNvSpPr/>
            <p:nvPr/>
          </p:nvSpPr>
          <p:spPr>
            <a:xfrm>
              <a:off x="740325" y="3211334"/>
              <a:ext cx="936104" cy="412500"/>
            </a:xfrm>
            <a:prstGeom prst="hexagon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i="0" dirty="0">
                  <a:solidFill>
                    <a:schemeClr val="dk1"/>
                  </a:solidFill>
                </a:rPr>
                <a:t>中断</a:t>
              </a:r>
            </a:p>
          </p:txBody>
        </p:sp>
      </p:grpSp>
      <p:cxnSp>
        <p:nvCxnSpPr>
          <p:cNvPr id="91" name="肘形连接符 90"/>
          <p:cNvCxnSpPr/>
          <p:nvPr/>
        </p:nvCxnSpPr>
        <p:spPr>
          <a:xfrm rot="16200000" flipH="1">
            <a:off x="4310967" y="331831"/>
            <a:ext cx="288032" cy="1648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491880" y="476672"/>
            <a:ext cx="1927855" cy="360040"/>
          </a:xfrm>
          <a:prstGeom prst="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取指令</a:t>
            </a:r>
          </a:p>
        </p:txBody>
      </p:sp>
      <p:sp>
        <p:nvSpPr>
          <p:cNvPr id="93" name="矩形 92"/>
          <p:cNvSpPr/>
          <p:nvPr/>
        </p:nvSpPr>
        <p:spPr>
          <a:xfrm>
            <a:off x="3491880" y="1124744"/>
            <a:ext cx="1927855" cy="360040"/>
          </a:xfrm>
          <a:prstGeom prst="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执行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指令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cxnSp>
        <p:nvCxnSpPr>
          <p:cNvPr id="94" name="直接箭头连接符 93"/>
          <p:cNvCxnSpPr>
            <a:stCxn id="92" idx="2"/>
            <a:endCxn id="93" idx="0"/>
          </p:cNvCxnSpPr>
          <p:nvPr/>
        </p:nvCxnSpPr>
        <p:spPr>
          <a:xfrm>
            <a:off x="4455808" y="836712"/>
            <a:ext cx="0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3491880" y="4159417"/>
            <a:ext cx="1927855" cy="418919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保护现场和屏蔽字</a:t>
            </a:r>
            <a:endParaRPr lang="en-US" altLang="zh-CN" sz="1400" i="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设置新的屏蔽字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491880" y="4637851"/>
            <a:ext cx="1927855" cy="398152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开中断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68582" y="5095518"/>
            <a:ext cx="1927855" cy="398152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设备中断服务子程序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468582" y="5553185"/>
            <a:ext cx="1927855" cy="398152"/>
          </a:xfrm>
          <a:prstGeom prst="rect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i="0" dirty="0" smtClean="0">
                <a:solidFill>
                  <a:schemeClr val="dk1"/>
                </a:solidFill>
              </a:rPr>
              <a:t>关中断，恢复现场，开中断</a:t>
            </a:r>
            <a:endParaRPr lang="zh-CN" altLang="en-US" sz="1100" i="0" dirty="0">
              <a:solidFill>
                <a:schemeClr val="dk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468582" y="6010852"/>
            <a:ext cx="1927855" cy="398152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中断返回 断点</a:t>
            </a:r>
            <a:r>
              <a:rPr lang="en-US" altLang="zh-CN" sz="1400" i="0" dirty="0" smtClean="0">
                <a:solidFill>
                  <a:schemeClr val="dk1"/>
                </a:solidFill>
                <a:sym typeface="Wingdings" pitchFamily="2" charset="2"/>
              </a:rPr>
              <a:t>PC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cxnSp>
        <p:nvCxnSpPr>
          <p:cNvPr id="100" name="直接箭头连接符 99"/>
          <p:cNvCxnSpPr>
            <a:endCxn id="80" idx="0"/>
          </p:cNvCxnSpPr>
          <p:nvPr/>
        </p:nvCxnSpPr>
        <p:spPr>
          <a:xfrm flipH="1">
            <a:off x="4455808" y="2276872"/>
            <a:ext cx="1512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87" idx="3"/>
            <a:endCxn id="92" idx="1"/>
          </p:cNvCxnSpPr>
          <p:nvPr/>
        </p:nvCxnSpPr>
        <p:spPr>
          <a:xfrm rot="10800000">
            <a:off x="3491881" y="656693"/>
            <a:ext cx="368723" cy="1352347"/>
          </a:xfrm>
          <a:prstGeom prst="bentConnector3">
            <a:avLst>
              <a:gd name="adj1" fmla="val 217107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>
            <a:off x="4455808" y="3907781"/>
            <a:ext cx="1512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99" idx="3"/>
            <a:endCxn id="92" idx="3"/>
          </p:cNvCxnSpPr>
          <p:nvPr/>
        </p:nvCxnSpPr>
        <p:spPr>
          <a:xfrm flipV="1">
            <a:off x="5396437" y="656692"/>
            <a:ext cx="23298" cy="5553236"/>
          </a:xfrm>
          <a:prstGeom prst="bentConnector3">
            <a:avLst>
              <a:gd name="adj1" fmla="val 226486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2778618" y="2605554"/>
            <a:ext cx="593903" cy="1327502"/>
            <a:chOff x="593721" y="2533546"/>
            <a:chExt cx="593903" cy="132750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683568" y="2533546"/>
              <a:ext cx="504056" cy="1327502"/>
              <a:chOff x="-324544" y="2533546"/>
              <a:chExt cx="1008112" cy="1327502"/>
            </a:xfrm>
          </p:grpSpPr>
          <p:cxnSp>
            <p:nvCxnSpPr>
              <p:cNvPr id="143" name="直接连接符 142"/>
              <p:cNvCxnSpPr/>
              <p:nvPr/>
            </p:nvCxnSpPr>
            <p:spPr>
              <a:xfrm>
                <a:off x="-324544" y="253354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>
                <a:off x="467544" y="2533546"/>
                <a:ext cx="0" cy="1302227"/>
              </a:xfrm>
              <a:prstGeom prst="line">
                <a:avLst/>
              </a:prstGeom>
              <a:ln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-324544" y="3861048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/>
            <p:cNvSpPr txBox="1"/>
            <p:nvPr/>
          </p:nvSpPr>
          <p:spPr>
            <a:xfrm>
              <a:off x="593721" y="2671726"/>
              <a:ext cx="4320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latin typeface="微软雅黑" pitchFamily="34" charset="-122"/>
                  <a:ea typeface="微软雅黑" pitchFamily="34" charset="-122"/>
                </a:rPr>
                <a:t>中断</a:t>
              </a:r>
              <a:endParaRPr lang="en-US" altLang="zh-CN" sz="1600" i="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i="0" dirty="0">
                  <a:latin typeface="微软雅黑" pitchFamily="34" charset="-122"/>
                  <a:ea typeface="微软雅黑" pitchFamily="34" charset="-122"/>
                </a:rPr>
                <a:t>周期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2778618" y="4187329"/>
            <a:ext cx="593903" cy="2236088"/>
            <a:chOff x="593721" y="2533546"/>
            <a:chExt cx="593903" cy="1327502"/>
          </a:xfrm>
        </p:grpSpPr>
        <p:grpSp>
          <p:nvGrpSpPr>
            <p:cNvPr id="147" name="组合 146"/>
            <p:cNvGrpSpPr/>
            <p:nvPr/>
          </p:nvGrpSpPr>
          <p:grpSpPr>
            <a:xfrm>
              <a:off x="683568" y="2533546"/>
              <a:ext cx="504056" cy="1327502"/>
              <a:chOff x="-324544" y="2533546"/>
              <a:chExt cx="1008112" cy="1327502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-324544" y="253354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67544" y="2533546"/>
                <a:ext cx="0" cy="1302227"/>
              </a:xfrm>
              <a:prstGeom prst="line">
                <a:avLst/>
              </a:prstGeom>
              <a:ln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-324544" y="3861048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93721" y="2733201"/>
              <a:ext cx="432048" cy="93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latin typeface="微软雅黑" pitchFamily="34" charset="-122"/>
                  <a:ea typeface="微软雅黑" pitchFamily="34" charset="-122"/>
                </a:rPr>
                <a:t>中断</a:t>
              </a:r>
              <a:endParaRPr lang="en-US" altLang="zh-CN" sz="1600" i="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i="0" dirty="0" smtClean="0">
                  <a:latin typeface="微软雅黑" pitchFamily="34" charset="-122"/>
                  <a:ea typeface="微软雅黑" pitchFamily="34" charset="-122"/>
                </a:rPr>
                <a:t>服务程序</a:t>
              </a:r>
              <a:endParaRPr lang="zh-CN" altLang="en-US" sz="1600" i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211823" y="764704"/>
            <a:ext cx="432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/>
              <a:t>多</a:t>
            </a:r>
            <a:r>
              <a:rPr lang="zh-CN" altLang="en-US" b="1" i="0" dirty="0" smtClean="0"/>
              <a:t>重</a:t>
            </a:r>
            <a:r>
              <a:rPr lang="zh-CN" altLang="en-US" b="1" i="0" dirty="0"/>
              <a:t>中断</a:t>
            </a:r>
          </a:p>
        </p:txBody>
      </p:sp>
    </p:spTree>
    <p:extLst>
      <p:ext uri="{BB962C8B-B14F-4D97-AF65-F5344CB8AC3E}">
        <p14:creationId xmlns:p14="http://schemas.microsoft.com/office/powerpoint/2010/main" val="18521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/>
      <p:bldP spid="84" grpId="0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</a:t>
            </a:r>
            <a:r>
              <a:rPr lang="en-US" altLang="zh-CN" smtClean="0"/>
              <a:t>CPU</a:t>
            </a:r>
            <a:r>
              <a:rPr lang="zh-CN" altLang="en-US" smtClean="0"/>
              <a:t>设计一般路线图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>
              <a:defRPr/>
            </a:pPr>
            <a:r>
              <a:rPr dirty="0" smtClean="0"/>
              <a:t>构建主要功能部件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PC  </a:t>
            </a:r>
            <a:r>
              <a:rPr dirty="0" smtClean="0"/>
              <a:t>指令存储器</a:t>
            </a:r>
            <a:r>
              <a:rPr lang="en-US" altLang="zh-CN" dirty="0" smtClean="0"/>
              <a:t>IM</a:t>
            </a:r>
            <a:r>
              <a:rPr dirty="0" smtClean="0"/>
              <a:t>   寄存器堆</a:t>
            </a:r>
            <a:r>
              <a:rPr lang="en-US" altLang="zh-CN" dirty="0" smtClean="0"/>
              <a:t>RF</a:t>
            </a:r>
            <a:r>
              <a:rPr dirty="0" smtClean="0"/>
              <a:t>   运算器</a:t>
            </a:r>
            <a:r>
              <a:rPr lang="en-US" altLang="zh-CN" dirty="0" smtClean="0"/>
              <a:t>ALU  </a:t>
            </a:r>
            <a:r>
              <a:rPr dirty="0" smtClean="0"/>
              <a:t> 数据存储器</a:t>
            </a:r>
            <a:r>
              <a:rPr lang="en-US" altLang="zh-CN" dirty="0" smtClean="0"/>
              <a:t>DM    </a:t>
            </a:r>
          </a:p>
          <a:p>
            <a:pPr lvl="1">
              <a:defRPr/>
            </a:pPr>
            <a:r>
              <a:rPr dirty="0" smtClean="0">
                <a:solidFill>
                  <a:srgbClr val="0000FF"/>
                </a:solidFill>
              </a:rPr>
              <a:t>地址转移逻辑</a:t>
            </a:r>
            <a:r>
              <a:rPr lang="en-US" altLang="zh-CN" dirty="0" smtClean="0">
                <a:solidFill>
                  <a:srgbClr val="0000FF"/>
                </a:solidFill>
              </a:rPr>
              <a:t>NPC  </a:t>
            </a:r>
            <a:r>
              <a:rPr dirty="0" smtClean="0">
                <a:solidFill>
                  <a:srgbClr val="0000FF"/>
                </a:solidFill>
              </a:rPr>
              <a:t> 控制器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zh-CN" dirty="0" err="1" smtClean="0"/>
              <a:t>logisim</a:t>
            </a:r>
            <a:r>
              <a:rPr dirty="0" smtClean="0"/>
              <a:t>中选用适当部件完成前</a:t>
            </a:r>
            <a:r>
              <a:rPr lang="en-US" altLang="zh-CN" dirty="0" smtClean="0"/>
              <a:t>5</a:t>
            </a:r>
            <a:r>
              <a:rPr dirty="0" smtClean="0"/>
              <a:t>个部件</a:t>
            </a:r>
            <a:endParaRPr lang="en-US" altLang="zh-CN" dirty="0" smtClean="0"/>
          </a:p>
          <a:p>
            <a:pPr>
              <a:defRPr/>
            </a:pPr>
            <a:r>
              <a:rPr dirty="0" smtClean="0"/>
              <a:t>构造第一条指令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选取最简单的</a:t>
            </a:r>
            <a:r>
              <a:rPr lang="en-US" altLang="zh-CN" dirty="0" smtClean="0"/>
              <a:t>R</a:t>
            </a:r>
            <a:r>
              <a:rPr dirty="0" smtClean="0"/>
              <a:t>型指令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按指令功能构建数据通路，控制信号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logisim</a:t>
            </a:r>
            <a:r>
              <a:rPr dirty="0"/>
              <a:t>中</a:t>
            </a:r>
            <a:r>
              <a:rPr dirty="0" smtClean="0"/>
              <a:t>连接，测试通过</a:t>
            </a:r>
            <a:endParaRPr lang="en-US" altLang="zh-CN" dirty="0" smtClean="0"/>
          </a:p>
          <a:p>
            <a:pPr>
              <a:defRPr/>
            </a:pPr>
            <a:r>
              <a:rPr dirty="0" smtClean="0"/>
              <a:t>增加其他指令，修改增加线路，逐条调试</a:t>
            </a:r>
            <a:endParaRPr lang="en-US" altLang="zh-CN" dirty="0" smtClean="0"/>
          </a:p>
          <a:p>
            <a:pPr>
              <a:defRPr/>
            </a:pPr>
            <a:r>
              <a:rPr dirty="0" smtClean="0"/>
              <a:t>跳转到上一步，直到所有指令设计完成。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主要功能部件，封装实现</a:t>
            </a: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BFB42EED-954C-4B52-A6A2-8095A04AD804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154113" y="1700213"/>
            <a:ext cx="774700" cy="1762125"/>
            <a:chOff x="2293820" y="2417792"/>
            <a:chExt cx="988142" cy="1734394"/>
          </a:xfrm>
        </p:grpSpPr>
        <p:sp>
          <p:nvSpPr>
            <p:cNvPr id="7" name="矩形 6"/>
            <p:cNvSpPr/>
            <p:nvPr/>
          </p:nvSpPr>
          <p:spPr>
            <a:xfrm>
              <a:off x="2411263" y="2417792"/>
              <a:ext cx="789704" cy="1714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38" name="文本框 8"/>
            <p:cNvSpPr txBox="1">
              <a:spLocks noChangeArrowheads="1"/>
            </p:cNvSpPr>
            <p:nvPr/>
          </p:nvSpPr>
          <p:spPr bwMode="auto">
            <a:xfrm>
              <a:off x="2411761" y="3697564"/>
              <a:ext cx="870201" cy="45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指令</a:t>
              </a:r>
              <a:endParaRPr lang="en-US" altLang="zh-CN" sz="1200" b="1" i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存储器</a:t>
              </a:r>
            </a:p>
          </p:txBody>
        </p:sp>
        <p:sp>
          <p:nvSpPr>
            <p:cNvPr id="25639" name="文本框 16"/>
            <p:cNvSpPr txBox="1">
              <a:spLocks noChangeArrowheads="1"/>
            </p:cNvSpPr>
            <p:nvPr/>
          </p:nvSpPr>
          <p:spPr bwMode="auto">
            <a:xfrm>
              <a:off x="2293820" y="2818274"/>
              <a:ext cx="630272" cy="272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Addr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40" name="文本框 17"/>
            <p:cNvSpPr txBox="1">
              <a:spLocks noChangeArrowheads="1"/>
            </p:cNvSpPr>
            <p:nvPr/>
          </p:nvSpPr>
          <p:spPr bwMode="auto">
            <a:xfrm>
              <a:off x="2625123" y="3202701"/>
              <a:ext cx="5126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Data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814763" y="1620838"/>
            <a:ext cx="1036637" cy="2592387"/>
            <a:chOff x="2358972" y="2420888"/>
            <a:chExt cx="1041194" cy="1728192"/>
          </a:xfrm>
        </p:grpSpPr>
        <p:sp>
          <p:nvSpPr>
            <p:cNvPr id="20" name="矩形 19"/>
            <p:cNvSpPr/>
            <p:nvPr/>
          </p:nvSpPr>
          <p:spPr>
            <a:xfrm>
              <a:off x="2411589" y="2420888"/>
              <a:ext cx="935959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30" name="文本框 20"/>
            <p:cNvSpPr txBox="1">
              <a:spLocks noChangeArrowheads="1"/>
            </p:cNvSpPr>
            <p:nvPr/>
          </p:nvSpPr>
          <p:spPr bwMode="auto">
            <a:xfrm>
              <a:off x="2475942" y="3942648"/>
              <a:ext cx="80428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寄存器堆</a:t>
              </a:r>
            </a:p>
          </p:txBody>
        </p:sp>
        <p:sp>
          <p:nvSpPr>
            <p:cNvPr id="25631" name="文本框 21"/>
            <p:cNvSpPr txBox="1">
              <a:spLocks noChangeArrowheads="1"/>
            </p:cNvSpPr>
            <p:nvPr/>
          </p:nvSpPr>
          <p:spPr bwMode="auto">
            <a:xfrm>
              <a:off x="2373917" y="2526939"/>
              <a:ext cx="591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Read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Reg1#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32" name="文本框 22"/>
            <p:cNvSpPr txBox="1">
              <a:spLocks noChangeArrowheads="1"/>
            </p:cNvSpPr>
            <p:nvPr/>
          </p:nvSpPr>
          <p:spPr bwMode="auto">
            <a:xfrm>
              <a:off x="2358972" y="3255751"/>
              <a:ext cx="5191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Write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Reg#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33" name="文本框 23"/>
            <p:cNvSpPr txBox="1">
              <a:spLocks noChangeArrowheads="1"/>
            </p:cNvSpPr>
            <p:nvPr/>
          </p:nvSpPr>
          <p:spPr bwMode="auto">
            <a:xfrm>
              <a:off x="2373916" y="2869029"/>
              <a:ext cx="591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Read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Reg2#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34" name="文本框 24"/>
            <p:cNvSpPr txBox="1">
              <a:spLocks noChangeArrowheads="1"/>
            </p:cNvSpPr>
            <p:nvPr/>
          </p:nvSpPr>
          <p:spPr bwMode="auto">
            <a:xfrm>
              <a:off x="2911665" y="2834717"/>
              <a:ext cx="48850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Reg1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35" name="文本框 25"/>
            <p:cNvSpPr txBox="1">
              <a:spLocks noChangeArrowheads="1"/>
            </p:cNvSpPr>
            <p:nvPr/>
          </p:nvSpPr>
          <p:spPr bwMode="auto">
            <a:xfrm>
              <a:off x="2905349" y="3340272"/>
              <a:ext cx="48850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Reg2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36" name="文本框 26"/>
            <p:cNvSpPr txBox="1">
              <a:spLocks noChangeArrowheads="1"/>
            </p:cNvSpPr>
            <p:nvPr/>
          </p:nvSpPr>
          <p:spPr bwMode="auto">
            <a:xfrm>
              <a:off x="2379465" y="3634586"/>
              <a:ext cx="5368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Write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data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7542213" y="2228850"/>
            <a:ext cx="1020762" cy="1727200"/>
            <a:chOff x="2319221" y="2420888"/>
            <a:chExt cx="1106649" cy="1728192"/>
          </a:xfrm>
        </p:grpSpPr>
        <p:sp>
          <p:nvSpPr>
            <p:cNvPr id="38" name="矩形 37"/>
            <p:cNvSpPr/>
            <p:nvPr/>
          </p:nvSpPr>
          <p:spPr>
            <a:xfrm>
              <a:off x="2412159" y="2420888"/>
              <a:ext cx="936263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25" name="文本框 38"/>
            <p:cNvSpPr txBox="1">
              <a:spLocks noChangeArrowheads="1"/>
            </p:cNvSpPr>
            <p:nvPr/>
          </p:nvSpPr>
          <p:spPr bwMode="auto">
            <a:xfrm>
              <a:off x="2319221" y="3853777"/>
              <a:ext cx="11066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数据存储器</a:t>
              </a:r>
            </a:p>
          </p:txBody>
        </p:sp>
        <p:sp>
          <p:nvSpPr>
            <p:cNvPr id="25626" name="文本框 39"/>
            <p:cNvSpPr txBox="1">
              <a:spLocks noChangeArrowheads="1"/>
            </p:cNvSpPr>
            <p:nvPr/>
          </p:nvSpPr>
          <p:spPr bwMode="auto">
            <a:xfrm>
              <a:off x="2341348" y="2818274"/>
              <a:ext cx="5352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Addr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27" name="文本框 40"/>
            <p:cNvSpPr txBox="1">
              <a:spLocks noChangeArrowheads="1"/>
            </p:cNvSpPr>
            <p:nvPr/>
          </p:nvSpPr>
          <p:spPr bwMode="auto">
            <a:xfrm>
              <a:off x="2865284" y="3110806"/>
              <a:ext cx="5247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Read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Data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28" name="文本框 41"/>
            <p:cNvSpPr txBox="1">
              <a:spLocks noChangeArrowheads="1"/>
            </p:cNvSpPr>
            <p:nvPr/>
          </p:nvSpPr>
          <p:spPr bwMode="auto">
            <a:xfrm>
              <a:off x="2382374" y="3441049"/>
              <a:ext cx="5595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Write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Data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2216150" y="1668463"/>
            <a:ext cx="519113" cy="2544762"/>
            <a:chOff x="2307926" y="2420888"/>
            <a:chExt cx="909576" cy="1728192"/>
          </a:xfrm>
        </p:grpSpPr>
        <p:sp>
          <p:nvSpPr>
            <p:cNvPr id="53" name="矩形 52"/>
            <p:cNvSpPr/>
            <p:nvPr/>
          </p:nvSpPr>
          <p:spPr>
            <a:xfrm>
              <a:off x="2410845" y="2420888"/>
              <a:ext cx="675922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19" name="文本框 53"/>
            <p:cNvSpPr txBox="1">
              <a:spLocks noChangeArrowheads="1"/>
            </p:cNvSpPr>
            <p:nvPr/>
          </p:nvSpPr>
          <p:spPr bwMode="auto">
            <a:xfrm>
              <a:off x="2653972" y="3565867"/>
              <a:ext cx="189771" cy="547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格式解析</a:t>
              </a:r>
            </a:p>
          </p:txBody>
        </p:sp>
        <p:sp>
          <p:nvSpPr>
            <p:cNvPr id="25620" name="文本框 56"/>
            <p:cNvSpPr txBox="1">
              <a:spLocks noChangeArrowheads="1"/>
            </p:cNvSpPr>
            <p:nvPr/>
          </p:nvSpPr>
          <p:spPr bwMode="auto">
            <a:xfrm>
              <a:off x="2307926" y="2963693"/>
              <a:ext cx="419296" cy="18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21" name="文本框 57"/>
            <p:cNvSpPr txBox="1">
              <a:spLocks noChangeArrowheads="1"/>
            </p:cNvSpPr>
            <p:nvPr/>
          </p:nvSpPr>
          <p:spPr bwMode="auto">
            <a:xfrm>
              <a:off x="2623576" y="2556514"/>
              <a:ext cx="33866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Rs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22" name="文本框 58"/>
            <p:cNvSpPr txBox="1">
              <a:spLocks noChangeArrowheads="1"/>
            </p:cNvSpPr>
            <p:nvPr/>
          </p:nvSpPr>
          <p:spPr bwMode="auto">
            <a:xfrm>
              <a:off x="2619803" y="2856557"/>
              <a:ext cx="571051" cy="18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Rt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23" name="文本框 60"/>
            <p:cNvSpPr txBox="1">
              <a:spLocks noChangeArrowheads="1"/>
            </p:cNvSpPr>
            <p:nvPr/>
          </p:nvSpPr>
          <p:spPr bwMode="auto">
            <a:xfrm>
              <a:off x="2590245" y="3309388"/>
              <a:ext cx="627257" cy="18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Rd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477838" y="1700213"/>
            <a:ext cx="433387" cy="1284287"/>
            <a:chOff x="1156368" y="2348880"/>
            <a:chExt cx="582659" cy="1728192"/>
          </a:xfrm>
        </p:grpSpPr>
        <p:sp>
          <p:nvSpPr>
            <p:cNvPr id="5" name="矩形 4"/>
            <p:cNvSpPr/>
            <p:nvPr/>
          </p:nvSpPr>
          <p:spPr>
            <a:xfrm>
              <a:off x="1252410" y="2348880"/>
              <a:ext cx="433260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dirty="0"/>
            </a:p>
          </p:txBody>
        </p:sp>
        <p:sp>
          <p:nvSpPr>
            <p:cNvPr id="25617" name="文本框 7"/>
            <p:cNvSpPr txBox="1">
              <a:spLocks noChangeArrowheads="1"/>
            </p:cNvSpPr>
            <p:nvPr/>
          </p:nvSpPr>
          <p:spPr bwMode="auto">
            <a:xfrm>
              <a:off x="1156368" y="3059087"/>
              <a:ext cx="5826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  <a:ea typeface="华文细黑" panose="02010600040101010101" pitchFamily="2" charset="-122"/>
                </a:rPr>
                <a:t>PC</a:t>
              </a:r>
              <a:endParaRPr lang="zh-CN" altLang="en-US" sz="120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5888038" y="2109788"/>
            <a:ext cx="720725" cy="1436687"/>
            <a:chOff x="5975328" y="2929016"/>
            <a:chExt cx="721740" cy="1436088"/>
          </a:xfrm>
        </p:grpSpPr>
        <p:sp>
          <p:nvSpPr>
            <p:cNvPr id="29" name="流程图: 手动操作 28"/>
            <p:cNvSpPr/>
            <p:nvPr/>
          </p:nvSpPr>
          <p:spPr>
            <a:xfrm rot="16200000">
              <a:off x="5618153" y="3322754"/>
              <a:ext cx="1436088" cy="648612"/>
            </a:xfrm>
            <a:prstGeom prst="flowChartManualOpe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612" name="文本框 30"/>
            <p:cNvSpPr txBox="1">
              <a:spLocks noChangeArrowheads="1"/>
            </p:cNvSpPr>
            <p:nvPr/>
          </p:nvSpPr>
          <p:spPr bwMode="auto">
            <a:xfrm>
              <a:off x="5975328" y="3077548"/>
              <a:ext cx="2888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13" name="文本框 31"/>
            <p:cNvSpPr txBox="1">
              <a:spLocks noChangeArrowheads="1"/>
            </p:cNvSpPr>
            <p:nvPr/>
          </p:nvSpPr>
          <p:spPr bwMode="auto">
            <a:xfrm>
              <a:off x="5975328" y="3896145"/>
              <a:ext cx="2888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14" name="文本框 33"/>
            <p:cNvSpPr txBox="1">
              <a:spLocks noChangeArrowheads="1"/>
            </p:cNvSpPr>
            <p:nvPr/>
          </p:nvSpPr>
          <p:spPr bwMode="auto">
            <a:xfrm>
              <a:off x="6336198" y="3508559"/>
              <a:ext cx="2888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Z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615" name="文本框 34"/>
            <p:cNvSpPr txBox="1">
              <a:spLocks noChangeArrowheads="1"/>
            </p:cNvSpPr>
            <p:nvPr/>
          </p:nvSpPr>
          <p:spPr bwMode="auto">
            <a:xfrm>
              <a:off x="6211037" y="3853626"/>
              <a:ext cx="4860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ALU</a:t>
              </a:r>
              <a:endParaRPr lang="zh-CN" altLang="en-US" sz="1200" b="1" i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309563" y="4608513"/>
            <a:ext cx="8218487" cy="2005012"/>
          </a:xfrm>
        </p:spPr>
        <p:txBody>
          <a:bodyPr/>
          <a:lstStyle/>
          <a:p>
            <a:pPr>
              <a:defRPr/>
            </a:pPr>
            <a:r>
              <a:rPr dirty="0" smtClean="0"/>
              <a:t>构建主要功能部件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PC  </a:t>
            </a:r>
            <a:r>
              <a:rPr dirty="0" smtClean="0"/>
              <a:t>指令存储器</a:t>
            </a:r>
            <a:r>
              <a:rPr lang="en-US" altLang="zh-CN" dirty="0" smtClean="0"/>
              <a:t>IM</a:t>
            </a:r>
            <a:r>
              <a:rPr dirty="0" smtClean="0"/>
              <a:t>   寄存器堆</a:t>
            </a:r>
            <a:r>
              <a:rPr lang="en-US" altLang="zh-CN" dirty="0" smtClean="0"/>
              <a:t>RF</a:t>
            </a:r>
            <a:r>
              <a:rPr dirty="0" smtClean="0"/>
              <a:t>   运算器</a:t>
            </a:r>
            <a:r>
              <a:rPr lang="en-US" altLang="zh-CN" dirty="0" smtClean="0"/>
              <a:t>ALU  </a:t>
            </a:r>
            <a:r>
              <a:rPr dirty="0" smtClean="0"/>
              <a:t> 数据存储器</a:t>
            </a:r>
            <a:r>
              <a:rPr lang="en-US" altLang="zh-CN" dirty="0" smtClean="0"/>
              <a:t>DM </a:t>
            </a:r>
          </a:p>
          <a:p>
            <a:pPr lvl="1">
              <a:defRPr/>
            </a:pPr>
            <a:r>
              <a:rPr dirty="0" smtClean="0"/>
              <a:t>具体封装实现，考虑清楚具体控制信号，输入输出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pPr lvl="1">
              <a:defRPr/>
            </a:pPr>
            <a:r>
              <a:rPr dirty="0" smtClean="0"/>
              <a:t>考虑后续流水线布局，功能部件封装尺寸不能过大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add $rd, $rs, $rt   $rd=$rs+$rt</a:t>
            </a: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9A00B8F6-4C3E-4E0D-82AE-E209C099D998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26628" name="组合 9"/>
          <p:cNvGrpSpPr>
            <a:grpSpLocks/>
          </p:cNvGrpSpPr>
          <p:nvPr/>
        </p:nvGrpSpPr>
        <p:grpSpPr bwMode="auto">
          <a:xfrm>
            <a:off x="1154113" y="1700213"/>
            <a:ext cx="774700" cy="1762125"/>
            <a:chOff x="2293820" y="2417792"/>
            <a:chExt cx="988142" cy="1734394"/>
          </a:xfrm>
        </p:grpSpPr>
        <p:sp>
          <p:nvSpPr>
            <p:cNvPr id="7" name="矩形 6"/>
            <p:cNvSpPr/>
            <p:nvPr/>
          </p:nvSpPr>
          <p:spPr>
            <a:xfrm>
              <a:off x="2411263" y="2417792"/>
              <a:ext cx="789704" cy="1714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73" name="文本框 8"/>
            <p:cNvSpPr txBox="1">
              <a:spLocks noChangeArrowheads="1"/>
            </p:cNvSpPr>
            <p:nvPr/>
          </p:nvSpPr>
          <p:spPr bwMode="auto">
            <a:xfrm>
              <a:off x="2411761" y="3697564"/>
              <a:ext cx="870201" cy="45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指令</a:t>
              </a:r>
              <a:endParaRPr lang="en-US" altLang="zh-CN" sz="1200" b="1" i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存储器</a:t>
              </a:r>
            </a:p>
          </p:txBody>
        </p:sp>
        <p:sp>
          <p:nvSpPr>
            <p:cNvPr id="26674" name="文本框 16"/>
            <p:cNvSpPr txBox="1">
              <a:spLocks noChangeArrowheads="1"/>
            </p:cNvSpPr>
            <p:nvPr/>
          </p:nvSpPr>
          <p:spPr bwMode="auto">
            <a:xfrm>
              <a:off x="2293820" y="2818274"/>
              <a:ext cx="630272" cy="272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Addr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75" name="文本框 17"/>
            <p:cNvSpPr txBox="1">
              <a:spLocks noChangeArrowheads="1"/>
            </p:cNvSpPr>
            <p:nvPr/>
          </p:nvSpPr>
          <p:spPr bwMode="auto">
            <a:xfrm>
              <a:off x="2625123" y="3202701"/>
              <a:ext cx="5126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Data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6629" name="组合 18"/>
          <p:cNvGrpSpPr>
            <a:grpSpLocks/>
          </p:cNvGrpSpPr>
          <p:nvPr/>
        </p:nvGrpSpPr>
        <p:grpSpPr bwMode="auto">
          <a:xfrm>
            <a:off x="3814763" y="1620838"/>
            <a:ext cx="1036637" cy="2592387"/>
            <a:chOff x="2358972" y="2420888"/>
            <a:chExt cx="1041194" cy="1728192"/>
          </a:xfrm>
        </p:grpSpPr>
        <p:sp>
          <p:nvSpPr>
            <p:cNvPr id="20" name="矩形 19"/>
            <p:cNvSpPr/>
            <p:nvPr/>
          </p:nvSpPr>
          <p:spPr>
            <a:xfrm>
              <a:off x="2411589" y="2420888"/>
              <a:ext cx="935959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65" name="文本框 20"/>
            <p:cNvSpPr txBox="1">
              <a:spLocks noChangeArrowheads="1"/>
            </p:cNvSpPr>
            <p:nvPr/>
          </p:nvSpPr>
          <p:spPr bwMode="auto">
            <a:xfrm>
              <a:off x="2475942" y="3942648"/>
              <a:ext cx="80428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寄存器堆</a:t>
              </a:r>
            </a:p>
          </p:txBody>
        </p:sp>
        <p:sp>
          <p:nvSpPr>
            <p:cNvPr id="26666" name="文本框 21"/>
            <p:cNvSpPr txBox="1">
              <a:spLocks noChangeArrowheads="1"/>
            </p:cNvSpPr>
            <p:nvPr/>
          </p:nvSpPr>
          <p:spPr bwMode="auto">
            <a:xfrm>
              <a:off x="2373917" y="2526939"/>
              <a:ext cx="591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Read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Reg1#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67" name="文本框 22"/>
            <p:cNvSpPr txBox="1">
              <a:spLocks noChangeArrowheads="1"/>
            </p:cNvSpPr>
            <p:nvPr/>
          </p:nvSpPr>
          <p:spPr bwMode="auto">
            <a:xfrm>
              <a:off x="2358972" y="3255751"/>
              <a:ext cx="5191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Write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Reg#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68" name="文本框 23"/>
            <p:cNvSpPr txBox="1">
              <a:spLocks noChangeArrowheads="1"/>
            </p:cNvSpPr>
            <p:nvPr/>
          </p:nvSpPr>
          <p:spPr bwMode="auto">
            <a:xfrm>
              <a:off x="2373916" y="2869029"/>
              <a:ext cx="591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Read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Reg2#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69" name="文本框 24"/>
            <p:cNvSpPr txBox="1">
              <a:spLocks noChangeArrowheads="1"/>
            </p:cNvSpPr>
            <p:nvPr/>
          </p:nvSpPr>
          <p:spPr bwMode="auto">
            <a:xfrm>
              <a:off x="2911665" y="2834717"/>
              <a:ext cx="48850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Reg1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70" name="文本框 25"/>
            <p:cNvSpPr txBox="1">
              <a:spLocks noChangeArrowheads="1"/>
            </p:cNvSpPr>
            <p:nvPr/>
          </p:nvSpPr>
          <p:spPr bwMode="auto">
            <a:xfrm>
              <a:off x="2905349" y="3340272"/>
              <a:ext cx="48850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Reg2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71" name="文本框 26"/>
            <p:cNvSpPr txBox="1">
              <a:spLocks noChangeArrowheads="1"/>
            </p:cNvSpPr>
            <p:nvPr/>
          </p:nvSpPr>
          <p:spPr bwMode="auto">
            <a:xfrm>
              <a:off x="2379465" y="3634586"/>
              <a:ext cx="5368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Write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data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6630" name="组合 36"/>
          <p:cNvGrpSpPr>
            <a:grpSpLocks/>
          </p:cNvGrpSpPr>
          <p:nvPr/>
        </p:nvGrpSpPr>
        <p:grpSpPr bwMode="auto">
          <a:xfrm>
            <a:off x="7542213" y="2228850"/>
            <a:ext cx="1020762" cy="1727200"/>
            <a:chOff x="2319221" y="2420888"/>
            <a:chExt cx="1106649" cy="1728192"/>
          </a:xfrm>
        </p:grpSpPr>
        <p:sp>
          <p:nvSpPr>
            <p:cNvPr id="38" name="矩形 37"/>
            <p:cNvSpPr/>
            <p:nvPr/>
          </p:nvSpPr>
          <p:spPr>
            <a:xfrm>
              <a:off x="2412159" y="2420888"/>
              <a:ext cx="936263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60" name="文本框 38"/>
            <p:cNvSpPr txBox="1">
              <a:spLocks noChangeArrowheads="1"/>
            </p:cNvSpPr>
            <p:nvPr/>
          </p:nvSpPr>
          <p:spPr bwMode="auto">
            <a:xfrm>
              <a:off x="2319221" y="3853777"/>
              <a:ext cx="11066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数据存储器</a:t>
              </a:r>
            </a:p>
          </p:txBody>
        </p:sp>
        <p:sp>
          <p:nvSpPr>
            <p:cNvPr id="26661" name="文本框 39"/>
            <p:cNvSpPr txBox="1">
              <a:spLocks noChangeArrowheads="1"/>
            </p:cNvSpPr>
            <p:nvPr/>
          </p:nvSpPr>
          <p:spPr bwMode="auto">
            <a:xfrm>
              <a:off x="2341348" y="2818274"/>
              <a:ext cx="5352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Addr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62" name="文本框 40"/>
            <p:cNvSpPr txBox="1">
              <a:spLocks noChangeArrowheads="1"/>
            </p:cNvSpPr>
            <p:nvPr/>
          </p:nvSpPr>
          <p:spPr bwMode="auto">
            <a:xfrm>
              <a:off x="2865284" y="3110806"/>
              <a:ext cx="5247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Read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Data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63" name="文本框 41"/>
            <p:cNvSpPr txBox="1">
              <a:spLocks noChangeArrowheads="1"/>
            </p:cNvSpPr>
            <p:nvPr/>
          </p:nvSpPr>
          <p:spPr bwMode="auto">
            <a:xfrm>
              <a:off x="2382374" y="3441049"/>
              <a:ext cx="5595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Write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Data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831850" y="2286000"/>
            <a:ext cx="4143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32" name="组合 51"/>
          <p:cNvGrpSpPr>
            <a:grpSpLocks/>
          </p:cNvGrpSpPr>
          <p:nvPr/>
        </p:nvGrpSpPr>
        <p:grpSpPr bwMode="auto">
          <a:xfrm>
            <a:off x="2216150" y="1668463"/>
            <a:ext cx="522288" cy="2544762"/>
            <a:chOff x="2307926" y="2420888"/>
            <a:chExt cx="916803" cy="1728192"/>
          </a:xfrm>
        </p:grpSpPr>
        <p:sp>
          <p:nvSpPr>
            <p:cNvPr id="53" name="矩形 52"/>
            <p:cNvSpPr/>
            <p:nvPr/>
          </p:nvSpPr>
          <p:spPr>
            <a:xfrm>
              <a:off x="2411032" y="2420888"/>
              <a:ext cx="674365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54" name="文本框 53"/>
            <p:cNvSpPr txBox="1">
              <a:spLocks noChangeArrowheads="1"/>
            </p:cNvSpPr>
            <p:nvPr/>
          </p:nvSpPr>
          <p:spPr bwMode="auto">
            <a:xfrm>
              <a:off x="2653972" y="3565867"/>
              <a:ext cx="189771" cy="547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格式解析</a:t>
              </a:r>
            </a:p>
          </p:txBody>
        </p:sp>
        <p:sp>
          <p:nvSpPr>
            <p:cNvPr id="26655" name="文本框 56"/>
            <p:cNvSpPr txBox="1">
              <a:spLocks noChangeArrowheads="1"/>
            </p:cNvSpPr>
            <p:nvPr/>
          </p:nvSpPr>
          <p:spPr bwMode="auto">
            <a:xfrm>
              <a:off x="2307926" y="2963693"/>
              <a:ext cx="419296" cy="18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56" name="文本框 57"/>
            <p:cNvSpPr txBox="1">
              <a:spLocks noChangeArrowheads="1"/>
            </p:cNvSpPr>
            <p:nvPr/>
          </p:nvSpPr>
          <p:spPr bwMode="auto">
            <a:xfrm>
              <a:off x="2623576" y="2556514"/>
              <a:ext cx="33866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Rs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57" name="文本框 58"/>
            <p:cNvSpPr txBox="1">
              <a:spLocks noChangeArrowheads="1"/>
            </p:cNvSpPr>
            <p:nvPr/>
          </p:nvSpPr>
          <p:spPr bwMode="auto">
            <a:xfrm>
              <a:off x="2614382" y="2862786"/>
              <a:ext cx="571051" cy="18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Rt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58" name="文本框 60"/>
            <p:cNvSpPr txBox="1">
              <a:spLocks noChangeArrowheads="1"/>
            </p:cNvSpPr>
            <p:nvPr/>
          </p:nvSpPr>
          <p:spPr bwMode="auto">
            <a:xfrm>
              <a:off x="2597472" y="3308888"/>
              <a:ext cx="627257" cy="18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Rd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68" name="直接箭头连接符 67"/>
          <p:cNvCxnSpPr/>
          <p:nvPr/>
        </p:nvCxnSpPr>
        <p:spPr>
          <a:xfrm>
            <a:off x="1870075" y="2614613"/>
            <a:ext cx="4143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659063" y="2022475"/>
            <a:ext cx="12112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816475" y="2411413"/>
            <a:ext cx="11239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4816475" y="3192463"/>
            <a:ext cx="11239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2659063" y="2457450"/>
            <a:ext cx="12112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2659063" y="3138488"/>
            <a:ext cx="12112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39" name="组合 10"/>
          <p:cNvGrpSpPr>
            <a:grpSpLocks/>
          </p:cNvGrpSpPr>
          <p:nvPr/>
        </p:nvGrpSpPr>
        <p:grpSpPr bwMode="auto">
          <a:xfrm>
            <a:off x="477838" y="1700213"/>
            <a:ext cx="433387" cy="1284287"/>
            <a:chOff x="1156368" y="2348880"/>
            <a:chExt cx="582659" cy="1728192"/>
          </a:xfrm>
        </p:grpSpPr>
        <p:sp>
          <p:nvSpPr>
            <p:cNvPr id="5" name="矩形 4"/>
            <p:cNvSpPr/>
            <p:nvPr/>
          </p:nvSpPr>
          <p:spPr>
            <a:xfrm>
              <a:off x="1252410" y="2348880"/>
              <a:ext cx="433260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dirty="0"/>
            </a:p>
          </p:txBody>
        </p:sp>
        <p:sp>
          <p:nvSpPr>
            <p:cNvPr id="26652" name="文本框 7"/>
            <p:cNvSpPr txBox="1">
              <a:spLocks noChangeArrowheads="1"/>
            </p:cNvSpPr>
            <p:nvPr/>
          </p:nvSpPr>
          <p:spPr bwMode="auto">
            <a:xfrm>
              <a:off x="1156368" y="3059087"/>
              <a:ext cx="5826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  <a:ea typeface="华文细黑" panose="02010600040101010101" pitchFamily="2" charset="-122"/>
                </a:rPr>
                <a:t>PC</a:t>
              </a:r>
              <a:endParaRPr lang="zh-CN" altLang="en-US" sz="120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cxnSp>
        <p:nvCxnSpPr>
          <p:cNvPr id="81" name="直接箭头连接符 80"/>
          <p:cNvCxnSpPr/>
          <p:nvPr/>
        </p:nvCxnSpPr>
        <p:spPr>
          <a:xfrm>
            <a:off x="6537325" y="2779713"/>
            <a:ext cx="11033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41" name="组合 35"/>
          <p:cNvGrpSpPr>
            <a:grpSpLocks/>
          </p:cNvGrpSpPr>
          <p:nvPr/>
        </p:nvGrpSpPr>
        <p:grpSpPr bwMode="auto">
          <a:xfrm>
            <a:off x="5888038" y="2109788"/>
            <a:ext cx="720725" cy="1436687"/>
            <a:chOff x="5975328" y="2929016"/>
            <a:chExt cx="721740" cy="1436088"/>
          </a:xfrm>
        </p:grpSpPr>
        <p:sp>
          <p:nvSpPr>
            <p:cNvPr id="29" name="流程图: 手动操作 28"/>
            <p:cNvSpPr/>
            <p:nvPr/>
          </p:nvSpPr>
          <p:spPr>
            <a:xfrm rot="16200000">
              <a:off x="5618153" y="3322754"/>
              <a:ext cx="1436088" cy="648612"/>
            </a:xfrm>
            <a:prstGeom prst="flowChartManualOpe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647" name="文本框 30"/>
            <p:cNvSpPr txBox="1">
              <a:spLocks noChangeArrowheads="1"/>
            </p:cNvSpPr>
            <p:nvPr/>
          </p:nvSpPr>
          <p:spPr bwMode="auto">
            <a:xfrm>
              <a:off x="5975328" y="3077548"/>
              <a:ext cx="2888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48" name="文本框 31"/>
            <p:cNvSpPr txBox="1">
              <a:spLocks noChangeArrowheads="1"/>
            </p:cNvSpPr>
            <p:nvPr/>
          </p:nvSpPr>
          <p:spPr bwMode="auto">
            <a:xfrm>
              <a:off x="5975328" y="3896145"/>
              <a:ext cx="2888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49" name="文本框 33"/>
            <p:cNvSpPr txBox="1">
              <a:spLocks noChangeArrowheads="1"/>
            </p:cNvSpPr>
            <p:nvPr/>
          </p:nvSpPr>
          <p:spPr bwMode="auto">
            <a:xfrm>
              <a:off x="6336198" y="3508559"/>
              <a:ext cx="2888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Z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50" name="文本框 34"/>
            <p:cNvSpPr txBox="1">
              <a:spLocks noChangeArrowheads="1"/>
            </p:cNvSpPr>
            <p:nvPr/>
          </p:nvSpPr>
          <p:spPr bwMode="auto">
            <a:xfrm>
              <a:off x="6211037" y="3853626"/>
              <a:ext cx="4860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ALU</a:t>
              </a:r>
              <a:endParaRPr lang="zh-CN" altLang="en-US" sz="1200" b="1" i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88" name="直接箭头连接符 87"/>
          <p:cNvCxnSpPr/>
          <p:nvPr/>
        </p:nvCxnSpPr>
        <p:spPr>
          <a:xfrm>
            <a:off x="7089775" y="2779713"/>
            <a:ext cx="0" cy="203358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3365500" y="4810125"/>
            <a:ext cx="3724275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3365500" y="3616325"/>
            <a:ext cx="0" cy="119380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3365500" y="3616325"/>
            <a:ext cx="501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328245"/>
          </a:xfrm>
        </p:spPr>
        <p:txBody>
          <a:bodyPr/>
          <a:lstStyle/>
          <a:p>
            <a:r>
              <a:rPr dirty="0" smtClean="0"/>
              <a:t>按班级顺序</a:t>
            </a:r>
            <a:r>
              <a:rPr lang="zh-CN" altLang="en-US" dirty="0" smtClean="0"/>
              <a:t>、团队顺序从前到后</a:t>
            </a:r>
            <a:r>
              <a:rPr dirty="0" smtClean="0"/>
              <a:t>分区就坐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小组成员尽量坐在一起，方便交流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尽快上报小组名称</a:t>
            </a:r>
            <a:endParaRPr lang="en-US" altLang="zh-CN" dirty="0" smtClean="0"/>
          </a:p>
          <a:p>
            <a:r>
              <a:rPr lang="zh-CN" altLang="en-US" dirty="0" smtClean="0"/>
              <a:t>课设资料下载</a:t>
            </a:r>
            <a:endParaRPr lang="en-US" altLang="zh-CN" dirty="0" smtClean="0"/>
          </a:p>
          <a:p>
            <a:pPr lvl="1"/>
            <a:r>
              <a:rPr lang="zh-CN" altLang="en-US" dirty="0"/>
              <a:t>链接</a:t>
            </a:r>
            <a:r>
              <a:rPr lang="en-US" altLang="zh-CN" dirty="0"/>
              <a:t>: https://pan.baidu.com/s/1b9JH98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密码</a:t>
            </a:r>
            <a:r>
              <a:rPr lang="en-US" altLang="zh-CN" dirty="0"/>
              <a:t>: </a:t>
            </a:r>
            <a:r>
              <a:rPr lang="en-US" altLang="zh-CN" dirty="0" err="1"/>
              <a:t>gsjq</a:t>
            </a:r>
            <a:endParaRPr lang="en-US" altLang="zh-CN" dirty="0" smtClean="0"/>
          </a:p>
          <a:p>
            <a:r>
              <a:rPr dirty="0" smtClean="0"/>
              <a:t>注册</a:t>
            </a:r>
            <a:r>
              <a:rPr lang="en-US" altLang="zh-CN" dirty="0" smtClean="0"/>
              <a:t>tower</a:t>
            </a:r>
            <a:r>
              <a:rPr dirty="0" smtClean="0"/>
              <a:t>论坛账号</a:t>
            </a:r>
            <a:r>
              <a:rPr lang="zh-CN" altLang="en-US" dirty="0" smtClean="0"/>
              <a:t>进行互动交流</a:t>
            </a:r>
            <a:endParaRPr lang="en-US" altLang="zh-CN" dirty="0" smtClean="0"/>
          </a:p>
          <a:p>
            <a:pPr lvl="1"/>
            <a:r>
              <a:rPr lang="en-US" altLang="zh-CN" u="sng" dirty="0" smtClean="0">
                <a:solidFill>
                  <a:srgbClr val="0070C0"/>
                </a:solidFill>
              </a:rPr>
              <a:t>http://tower.im</a:t>
            </a:r>
            <a:endParaRPr lang="en-US" u="sng" dirty="0" smtClean="0">
              <a:solidFill>
                <a:srgbClr val="0070C0"/>
              </a:solidFill>
            </a:endParaRPr>
          </a:p>
          <a:p>
            <a:pPr lvl="1"/>
            <a:r>
              <a:rPr dirty="0" smtClean="0"/>
              <a:t>昵称命名格式： </a:t>
            </a:r>
            <a:r>
              <a:rPr lang="en-US" altLang="zh-CN" dirty="0" smtClean="0"/>
              <a:t>1306</a:t>
            </a:r>
            <a:r>
              <a:rPr dirty="0" smtClean="0"/>
              <a:t>吴晨</a:t>
            </a:r>
            <a:endParaRPr lang="en-US" altLang="zh-CN" dirty="0" smtClean="0"/>
          </a:p>
          <a:p>
            <a:pPr lvl="1"/>
            <a:r>
              <a:rPr dirty="0" smtClean="0"/>
              <a:t>教师授权后即可看到相关版面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DF0D738-672E-46C8-8BB9-B43606314CD0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3" y="3335581"/>
            <a:ext cx="3240360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addi $rt, $rs, 12     $rt=$rs+12</a:t>
            </a: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E4B80F39-A31E-4689-854D-16EE4AFDAA5A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27652" name="组合 9"/>
          <p:cNvGrpSpPr>
            <a:grpSpLocks/>
          </p:cNvGrpSpPr>
          <p:nvPr/>
        </p:nvGrpSpPr>
        <p:grpSpPr bwMode="auto">
          <a:xfrm>
            <a:off x="1133475" y="1728788"/>
            <a:ext cx="774700" cy="1760537"/>
            <a:chOff x="2293820" y="2417792"/>
            <a:chExt cx="988142" cy="1734394"/>
          </a:xfrm>
        </p:grpSpPr>
        <p:sp>
          <p:nvSpPr>
            <p:cNvPr id="7" name="矩形 6"/>
            <p:cNvSpPr/>
            <p:nvPr/>
          </p:nvSpPr>
          <p:spPr>
            <a:xfrm>
              <a:off x="2411263" y="2417792"/>
              <a:ext cx="789704" cy="1714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27" name="文本框 8"/>
            <p:cNvSpPr txBox="1">
              <a:spLocks noChangeArrowheads="1"/>
            </p:cNvSpPr>
            <p:nvPr/>
          </p:nvSpPr>
          <p:spPr bwMode="auto">
            <a:xfrm>
              <a:off x="2411761" y="3697564"/>
              <a:ext cx="870201" cy="45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指令</a:t>
              </a:r>
              <a:endParaRPr lang="en-US" altLang="zh-CN" sz="1200" b="1" i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存储器</a:t>
              </a:r>
            </a:p>
          </p:txBody>
        </p:sp>
        <p:sp>
          <p:nvSpPr>
            <p:cNvPr id="27728" name="文本框 16"/>
            <p:cNvSpPr txBox="1">
              <a:spLocks noChangeArrowheads="1"/>
            </p:cNvSpPr>
            <p:nvPr/>
          </p:nvSpPr>
          <p:spPr bwMode="auto">
            <a:xfrm>
              <a:off x="2293820" y="2818274"/>
              <a:ext cx="630272" cy="272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Addr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29" name="文本框 17"/>
            <p:cNvSpPr txBox="1">
              <a:spLocks noChangeArrowheads="1"/>
            </p:cNvSpPr>
            <p:nvPr/>
          </p:nvSpPr>
          <p:spPr bwMode="auto">
            <a:xfrm>
              <a:off x="2579599" y="3202701"/>
              <a:ext cx="603687" cy="272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Data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7653" name="组合 18"/>
          <p:cNvGrpSpPr>
            <a:grpSpLocks/>
          </p:cNvGrpSpPr>
          <p:nvPr/>
        </p:nvGrpSpPr>
        <p:grpSpPr bwMode="auto">
          <a:xfrm>
            <a:off x="3794125" y="1649413"/>
            <a:ext cx="1036638" cy="2592387"/>
            <a:chOff x="2358972" y="2420888"/>
            <a:chExt cx="1041194" cy="1728192"/>
          </a:xfrm>
        </p:grpSpPr>
        <p:sp>
          <p:nvSpPr>
            <p:cNvPr id="20" name="矩形 19"/>
            <p:cNvSpPr/>
            <p:nvPr/>
          </p:nvSpPr>
          <p:spPr>
            <a:xfrm>
              <a:off x="2411590" y="2420888"/>
              <a:ext cx="935958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19" name="文本框 20"/>
            <p:cNvSpPr txBox="1">
              <a:spLocks noChangeArrowheads="1"/>
            </p:cNvSpPr>
            <p:nvPr/>
          </p:nvSpPr>
          <p:spPr bwMode="auto">
            <a:xfrm>
              <a:off x="2475942" y="3942648"/>
              <a:ext cx="80428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寄存器堆</a:t>
              </a:r>
            </a:p>
          </p:txBody>
        </p:sp>
        <p:sp>
          <p:nvSpPr>
            <p:cNvPr id="27720" name="文本框 21"/>
            <p:cNvSpPr txBox="1">
              <a:spLocks noChangeArrowheads="1"/>
            </p:cNvSpPr>
            <p:nvPr/>
          </p:nvSpPr>
          <p:spPr bwMode="auto">
            <a:xfrm>
              <a:off x="2373917" y="2526939"/>
              <a:ext cx="591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Read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Reg1#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21" name="文本框 22"/>
            <p:cNvSpPr txBox="1">
              <a:spLocks noChangeArrowheads="1"/>
            </p:cNvSpPr>
            <p:nvPr/>
          </p:nvSpPr>
          <p:spPr bwMode="auto">
            <a:xfrm>
              <a:off x="2358972" y="3255751"/>
              <a:ext cx="5191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Write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Reg#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22" name="文本框 23"/>
            <p:cNvSpPr txBox="1">
              <a:spLocks noChangeArrowheads="1"/>
            </p:cNvSpPr>
            <p:nvPr/>
          </p:nvSpPr>
          <p:spPr bwMode="auto">
            <a:xfrm>
              <a:off x="2373916" y="2869029"/>
              <a:ext cx="591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Read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Reg2#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23" name="文本框 24"/>
            <p:cNvSpPr txBox="1">
              <a:spLocks noChangeArrowheads="1"/>
            </p:cNvSpPr>
            <p:nvPr/>
          </p:nvSpPr>
          <p:spPr bwMode="auto">
            <a:xfrm>
              <a:off x="2911665" y="2834717"/>
              <a:ext cx="48850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Reg1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24" name="文本框 25"/>
            <p:cNvSpPr txBox="1">
              <a:spLocks noChangeArrowheads="1"/>
            </p:cNvSpPr>
            <p:nvPr/>
          </p:nvSpPr>
          <p:spPr bwMode="auto">
            <a:xfrm>
              <a:off x="2905349" y="3340272"/>
              <a:ext cx="48850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Reg2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25" name="文本框 26"/>
            <p:cNvSpPr txBox="1">
              <a:spLocks noChangeArrowheads="1"/>
            </p:cNvSpPr>
            <p:nvPr/>
          </p:nvSpPr>
          <p:spPr bwMode="auto">
            <a:xfrm>
              <a:off x="2361638" y="3663703"/>
              <a:ext cx="5368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Write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data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7654" name="组合 36"/>
          <p:cNvGrpSpPr>
            <a:grpSpLocks/>
          </p:cNvGrpSpPr>
          <p:nvPr/>
        </p:nvGrpSpPr>
        <p:grpSpPr bwMode="auto">
          <a:xfrm>
            <a:off x="7521575" y="2255838"/>
            <a:ext cx="1020763" cy="1728787"/>
            <a:chOff x="2319221" y="2420888"/>
            <a:chExt cx="1106649" cy="1728192"/>
          </a:xfrm>
        </p:grpSpPr>
        <p:sp>
          <p:nvSpPr>
            <p:cNvPr id="38" name="矩形 37"/>
            <p:cNvSpPr/>
            <p:nvPr/>
          </p:nvSpPr>
          <p:spPr>
            <a:xfrm>
              <a:off x="2412159" y="2420888"/>
              <a:ext cx="936262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14" name="文本框 38"/>
            <p:cNvSpPr txBox="1">
              <a:spLocks noChangeArrowheads="1"/>
            </p:cNvSpPr>
            <p:nvPr/>
          </p:nvSpPr>
          <p:spPr bwMode="auto">
            <a:xfrm>
              <a:off x="2319221" y="3853777"/>
              <a:ext cx="11066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数据存储器</a:t>
              </a:r>
            </a:p>
          </p:txBody>
        </p:sp>
        <p:sp>
          <p:nvSpPr>
            <p:cNvPr id="27715" name="文本框 39"/>
            <p:cNvSpPr txBox="1">
              <a:spLocks noChangeArrowheads="1"/>
            </p:cNvSpPr>
            <p:nvPr/>
          </p:nvSpPr>
          <p:spPr bwMode="auto">
            <a:xfrm>
              <a:off x="2341348" y="2818274"/>
              <a:ext cx="5352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Addr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16" name="文本框 40"/>
            <p:cNvSpPr txBox="1">
              <a:spLocks noChangeArrowheads="1"/>
            </p:cNvSpPr>
            <p:nvPr/>
          </p:nvSpPr>
          <p:spPr bwMode="auto">
            <a:xfrm>
              <a:off x="2865284" y="3110806"/>
              <a:ext cx="5247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Read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Data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17" name="文本框 41"/>
            <p:cNvSpPr txBox="1">
              <a:spLocks noChangeArrowheads="1"/>
            </p:cNvSpPr>
            <p:nvPr/>
          </p:nvSpPr>
          <p:spPr bwMode="auto">
            <a:xfrm>
              <a:off x="2385289" y="3485212"/>
              <a:ext cx="5595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Write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Data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811213" y="2314575"/>
            <a:ext cx="4143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56" name="组合 51"/>
          <p:cNvGrpSpPr>
            <a:grpSpLocks/>
          </p:cNvGrpSpPr>
          <p:nvPr/>
        </p:nvGrpSpPr>
        <p:grpSpPr bwMode="auto">
          <a:xfrm>
            <a:off x="2195513" y="1695450"/>
            <a:ext cx="523875" cy="2546350"/>
            <a:chOff x="2307926" y="2420888"/>
            <a:chExt cx="919451" cy="1728192"/>
          </a:xfrm>
        </p:grpSpPr>
        <p:sp>
          <p:nvSpPr>
            <p:cNvPr id="53" name="矩形 52"/>
            <p:cNvSpPr/>
            <p:nvPr/>
          </p:nvSpPr>
          <p:spPr>
            <a:xfrm>
              <a:off x="2411015" y="2420888"/>
              <a:ext cx="674264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07" name="文本框 53"/>
            <p:cNvSpPr txBox="1">
              <a:spLocks noChangeArrowheads="1"/>
            </p:cNvSpPr>
            <p:nvPr/>
          </p:nvSpPr>
          <p:spPr bwMode="auto">
            <a:xfrm>
              <a:off x="2519201" y="3144056"/>
              <a:ext cx="189771" cy="547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格式解析</a:t>
              </a:r>
            </a:p>
          </p:txBody>
        </p:sp>
        <p:sp>
          <p:nvSpPr>
            <p:cNvPr id="27708" name="文本框 56"/>
            <p:cNvSpPr txBox="1">
              <a:spLocks noChangeArrowheads="1"/>
            </p:cNvSpPr>
            <p:nvPr/>
          </p:nvSpPr>
          <p:spPr bwMode="auto">
            <a:xfrm>
              <a:off x="2307926" y="2963693"/>
              <a:ext cx="419296" cy="18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09" name="文本框 57"/>
            <p:cNvSpPr txBox="1">
              <a:spLocks noChangeArrowheads="1"/>
            </p:cNvSpPr>
            <p:nvPr/>
          </p:nvSpPr>
          <p:spPr bwMode="auto">
            <a:xfrm>
              <a:off x="2623576" y="2556514"/>
              <a:ext cx="33866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Rs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10" name="文本框 58"/>
            <p:cNvSpPr txBox="1">
              <a:spLocks noChangeArrowheads="1"/>
            </p:cNvSpPr>
            <p:nvPr/>
          </p:nvSpPr>
          <p:spPr bwMode="auto">
            <a:xfrm>
              <a:off x="2621321" y="2855612"/>
              <a:ext cx="571051" cy="18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Rt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11" name="文本框 60"/>
            <p:cNvSpPr txBox="1">
              <a:spLocks noChangeArrowheads="1"/>
            </p:cNvSpPr>
            <p:nvPr/>
          </p:nvSpPr>
          <p:spPr bwMode="auto">
            <a:xfrm>
              <a:off x="2587992" y="3302021"/>
              <a:ext cx="627257" cy="18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Rd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12" name="文本框 124"/>
            <p:cNvSpPr txBox="1">
              <a:spLocks noChangeArrowheads="1"/>
            </p:cNvSpPr>
            <p:nvPr/>
          </p:nvSpPr>
          <p:spPr bwMode="auto">
            <a:xfrm>
              <a:off x="2358434" y="3713247"/>
              <a:ext cx="868943" cy="18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IMM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68" name="直接箭头连接符 67"/>
          <p:cNvCxnSpPr/>
          <p:nvPr/>
        </p:nvCxnSpPr>
        <p:spPr>
          <a:xfrm>
            <a:off x="1849438" y="2643188"/>
            <a:ext cx="4143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638425" y="2051050"/>
            <a:ext cx="12112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795838" y="2438400"/>
            <a:ext cx="11239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2638425" y="2484438"/>
            <a:ext cx="12112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61" name="组合 10"/>
          <p:cNvGrpSpPr>
            <a:grpSpLocks/>
          </p:cNvGrpSpPr>
          <p:nvPr/>
        </p:nvGrpSpPr>
        <p:grpSpPr bwMode="auto">
          <a:xfrm>
            <a:off x="457200" y="1728788"/>
            <a:ext cx="433388" cy="1282700"/>
            <a:chOff x="1156368" y="2348880"/>
            <a:chExt cx="582659" cy="1728192"/>
          </a:xfrm>
        </p:grpSpPr>
        <p:sp>
          <p:nvSpPr>
            <p:cNvPr id="5" name="矩形 4"/>
            <p:cNvSpPr/>
            <p:nvPr/>
          </p:nvSpPr>
          <p:spPr>
            <a:xfrm>
              <a:off x="1252411" y="2348880"/>
              <a:ext cx="433258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dirty="0"/>
            </a:p>
          </p:txBody>
        </p:sp>
        <p:sp>
          <p:nvSpPr>
            <p:cNvPr id="27705" name="文本框 7"/>
            <p:cNvSpPr txBox="1">
              <a:spLocks noChangeArrowheads="1"/>
            </p:cNvSpPr>
            <p:nvPr/>
          </p:nvSpPr>
          <p:spPr bwMode="auto">
            <a:xfrm>
              <a:off x="1156368" y="3059087"/>
              <a:ext cx="5826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  <a:ea typeface="华文细黑" panose="02010600040101010101" pitchFamily="2" charset="-122"/>
                </a:rPr>
                <a:t>PC</a:t>
              </a:r>
              <a:endParaRPr lang="zh-CN" altLang="en-US" sz="120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cxnSp>
        <p:nvCxnSpPr>
          <p:cNvPr id="81" name="直接箭头连接符 80"/>
          <p:cNvCxnSpPr/>
          <p:nvPr/>
        </p:nvCxnSpPr>
        <p:spPr>
          <a:xfrm>
            <a:off x="6516688" y="2806700"/>
            <a:ext cx="11033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63" name="组合 35"/>
          <p:cNvGrpSpPr>
            <a:grpSpLocks/>
          </p:cNvGrpSpPr>
          <p:nvPr/>
        </p:nvGrpSpPr>
        <p:grpSpPr bwMode="auto">
          <a:xfrm>
            <a:off x="5867400" y="2138363"/>
            <a:ext cx="720725" cy="1435100"/>
            <a:chOff x="5975328" y="2929016"/>
            <a:chExt cx="721740" cy="1436088"/>
          </a:xfrm>
        </p:grpSpPr>
        <p:sp>
          <p:nvSpPr>
            <p:cNvPr id="29" name="流程图: 手动操作 28"/>
            <p:cNvSpPr/>
            <p:nvPr/>
          </p:nvSpPr>
          <p:spPr>
            <a:xfrm rot="16200000">
              <a:off x="5618155" y="3322754"/>
              <a:ext cx="1436088" cy="648612"/>
            </a:xfrm>
            <a:prstGeom prst="flowChartManualOpe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700" name="文本框 30"/>
            <p:cNvSpPr txBox="1">
              <a:spLocks noChangeArrowheads="1"/>
            </p:cNvSpPr>
            <p:nvPr/>
          </p:nvSpPr>
          <p:spPr bwMode="auto">
            <a:xfrm>
              <a:off x="5975328" y="3077548"/>
              <a:ext cx="2888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01" name="文本框 31"/>
            <p:cNvSpPr txBox="1">
              <a:spLocks noChangeArrowheads="1"/>
            </p:cNvSpPr>
            <p:nvPr/>
          </p:nvSpPr>
          <p:spPr bwMode="auto">
            <a:xfrm>
              <a:off x="5975328" y="3896145"/>
              <a:ext cx="2888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02" name="文本框 33"/>
            <p:cNvSpPr txBox="1">
              <a:spLocks noChangeArrowheads="1"/>
            </p:cNvSpPr>
            <p:nvPr/>
          </p:nvSpPr>
          <p:spPr bwMode="auto">
            <a:xfrm>
              <a:off x="6336198" y="3508559"/>
              <a:ext cx="2888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Z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703" name="文本框 34"/>
            <p:cNvSpPr txBox="1">
              <a:spLocks noChangeArrowheads="1"/>
            </p:cNvSpPr>
            <p:nvPr/>
          </p:nvSpPr>
          <p:spPr bwMode="auto">
            <a:xfrm>
              <a:off x="6211037" y="3853626"/>
              <a:ext cx="4860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ALU</a:t>
              </a:r>
              <a:endParaRPr lang="zh-CN" altLang="en-US" sz="1200" b="1" i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88" name="直接箭头连接符 87"/>
          <p:cNvCxnSpPr/>
          <p:nvPr/>
        </p:nvCxnSpPr>
        <p:spPr>
          <a:xfrm>
            <a:off x="7069138" y="2806700"/>
            <a:ext cx="0" cy="177323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 flipV="1">
            <a:off x="3244850" y="4564063"/>
            <a:ext cx="3833813" cy="158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3214688" y="3881438"/>
            <a:ext cx="6429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>
            <a:grpSpLocks/>
          </p:cNvGrpSpPr>
          <p:nvPr/>
        </p:nvGrpSpPr>
        <p:grpSpPr bwMode="auto">
          <a:xfrm>
            <a:off x="3894138" y="4913313"/>
            <a:ext cx="833437" cy="433387"/>
            <a:chOff x="4313900" y="5805264"/>
            <a:chExt cx="834164" cy="432048"/>
          </a:xfrm>
        </p:grpSpPr>
        <p:sp>
          <p:nvSpPr>
            <p:cNvPr id="122" name="流程图: 手动输入 121"/>
            <p:cNvSpPr/>
            <p:nvPr/>
          </p:nvSpPr>
          <p:spPr>
            <a:xfrm>
              <a:off x="4313900" y="5805264"/>
              <a:ext cx="834164" cy="432048"/>
            </a:xfrm>
            <a:prstGeom prst="flowChartManualIn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698" name="文本框 122"/>
            <p:cNvSpPr txBox="1">
              <a:spLocks noChangeArrowheads="1"/>
            </p:cNvSpPr>
            <p:nvPr/>
          </p:nvSpPr>
          <p:spPr bwMode="auto">
            <a:xfrm>
              <a:off x="4407816" y="5959314"/>
              <a:ext cx="6463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扩展器</a:t>
              </a:r>
            </a:p>
          </p:txBody>
        </p:sp>
      </p:grpSp>
      <p:grpSp>
        <p:nvGrpSpPr>
          <p:cNvPr id="203" name="组合 202"/>
          <p:cNvGrpSpPr>
            <a:grpSpLocks/>
          </p:cNvGrpSpPr>
          <p:nvPr/>
        </p:nvGrpSpPr>
        <p:grpSpPr bwMode="auto">
          <a:xfrm>
            <a:off x="4743450" y="3529013"/>
            <a:ext cx="293688" cy="1601787"/>
            <a:chOff x="4742772" y="3529398"/>
            <a:chExt cx="293835" cy="1600689"/>
          </a:xfrm>
        </p:grpSpPr>
        <p:cxnSp>
          <p:nvCxnSpPr>
            <p:cNvPr id="126" name="直接箭头连接符 125"/>
            <p:cNvCxnSpPr/>
            <p:nvPr/>
          </p:nvCxnSpPr>
          <p:spPr>
            <a:xfrm>
              <a:off x="5036607" y="3529398"/>
              <a:ext cx="0" cy="1600689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flipH="1">
              <a:off x="4742772" y="5123741"/>
              <a:ext cx="293835" cy="0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组合 203"/>
          <p:cNvGrpSpPr>
            <a:grpSpLocks/>
          </p:cNvGrpSpPr>
          <p:nvPr/>
        </p:nvGrpSpPr>
        <p:grpSpPr bwMode="auto">
          <a:xfrm>
            <a:off x="2638425" y="3736975"/>
            <a:ext cx="1273175" cy="1387475"/>
            <a:chOff x="2639092" y="3737641"/>
            <a:chExt cx="1271984" cy="1386158"/>
          </a:xfrm>
        </p:grpSpPr>
        <p:cxnSp>
          <p:nvCxnSpPr>
            <p:cNvPr id="134" name="直接箭头连接符 133"/>
            <p:cNvCxnSpPr/>
            <p:nvPr/>
          </p:nvCxnSpPr>
          <p:spPr>
            <a:xfrm flipH="1">
              <a:off x="2883338" y="5123799"/>
              <a:ext cx="1027738" cy="0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 flipV="1">
              <a:off x="2883338" y="3737641"/>
              <a:ext cx="0" cy="138615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H="1">
              <a:off x="2639092" y="3742399"/>
              <a:ext cx="244246" cy="0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>
            <a:grpSpLocks/>
          </p:cNvGrpSpPr>
          <p:nvPr/>
        </p:nvGrpSpPr>
        <p:grpSpPr bwMode="auto">
          <a:xfrm>
            <a:off x="2638425" y="2471738"/>
            <a:ext cx="1208088" cy="933450"/>
            <a:chOff x="2639092" y="2471907"/>
            <a:chExt cx="1208126" cy="933503"/>
          </a:xfrm>
        </p:grpSpPr>
        <p:cxnSp>
          <p:nvCxnSpPr>
            <p:cNvPr id="80" name="直接箭头连接符 79"/>
            <p:cNvCxnSpPr/>
            <p:nvPr/>
          </p:nvCxnSpPr>
          <p:spPr>
            <a:xfrm>
              <a:off x="2639092" y="3165683"/>
              <a:ext cx="49055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83" name="组合 142"/>
            <p:cNvGrpSpPr>
              <a:grpSpLocks/>
            </p:cNvGrpSpPr>
            <p:nvPr/>
          </p:nvGrpSpPr>
          <p:grpSpPr bwMode="auto">
            <a:xfrm>
              <a:off x="3111478" y="2648925"/>
              <a:ext cx="429356" cy="756485"/>
              <a:chOff x="5975328" y="2970215"/>
              <a:chExt cx="884460" cy="1574589"/>
            </a:xfrm>
          </p:grpSpPr>
          <p:sp>
            <p:nvSpPr>
              <p:cNvPr id="144" name="流程图: 手动操作 143"/>
              <p:cNvSpPr/>
              <p:nvPr/>
            </p:nvSpPr>
            <p:spPr>
              <a:xfrm rot="16200000">
                <a:off x="5645600" y="3365179"/>
                <a:ext cx="1434152" cy="647521"/>
              </a:xfrm>
              <a:prstGeom prst="flowChartManualOpe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7688" name="文本框 144"/>
              <p:cNvSpPr txBox="1">
                <a:spLocks noChangeArrowheads="1"/>
              </p:cNvSpPr>
              <p:nvPr/>
            </p:nvSpPr>
            <p:spPr bwMode="auto">
              <a:xfrm>
                <a:off x="5975328" y="3077547"/>
                <a:ext cx="529004" cy="576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0">
                    <a:solidFill>
                      <a:srgbClr val="86BC64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endParaRPr lang="zh-CN" altLang="en-US" sz="1200" b="1" i="0">
                  <a:solidFill>
                    <a:srgbClr val="86BC64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7689" name="文本框 145"/>
              <p:cNvSpPr txBox="1">
                <a:spLocks noChangeArrowheads="1"/>
              </p:cNvSpPr>
              <p:nvPr/>
            </p:nvSpPr>
            <p:spPr bwMode="auto">
              <a:xfrm>
                <a:off x="5975328" y="3793536"/>
                <a:ext cx="529004" cy="576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0">
                    <a:solidFill>
                      <a:srgbClr val="86BC64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endParaRPr lang="zh-CN" altLang="en-US" sz="1200" b="1" i="0">
                  <a:solidFill>
                    <a:srgbClr val="86BC64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7690" name="文本框 146"/>
              <p:cNvSpPr txBox="1">
                <a:spLocks noChangeArrowheads="1"/>
              </p:cNvSpPr>
              <p:nvPr/>
            </p:nvSpPr>
            <p:spPr bwMode="auto">
              <a:xfrm>
                <a:off x="6189398" y="3436943"/>
                <a:ext cx="670390" cy="576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O</a:t>
                </a:r>
                <a:endParaRPr lang="zh-CN" altLang="en-US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7691" name="文本框 147"/>
              <p:cNvSpPr txBox="1">
                <a:spLocks noChangeArrowheads="1"/>
              </p:cNvSpPr>
              <p:nvPr/>
            </p:nvSpPr>
            <p:spPr bwMode="auto">
              <a:xfrm>
                <a:off x="6153495" y="4267806"/>
                <a:ext cx="529311" cy="276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MUX</a:t>
                </a:r>
                <a:endPara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cxnSp>
          <p:nvCxnSpPr>
            <p:cNvPr id="150" name="直接箭头连接符 149"/>
            <p:cNvCxnSpPr/>
            <p:nvPr/>
          </p:nvCxnSpPr>
          <p:spPr>
            <a:xfrm flipV="1">
              <a:off x="2985178" y="2471907"/>
              <a:ext cx="0" cy="334981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 flipH="1">
              <a:off x="2985178" y="2806888"/>
              <a:ext cx="155580" cy="0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 flipH="1">
              <a:off x="3463031" y="3030739"/>
              <a:ext cx="384187" cy="0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组合 201"/>
          <p:cNvGrpSpPr>
            <a:grpSpLocks/>
          </p:cNvGrpSpPr>
          <p:nvPr/>
        </p:nvGrpSpPr>
        <p:grpSpPr bwMode="auto">
          <a:xfrm>
            <a:off x="4795838" y="2717800"/>
            <a:ext cx="1123950" cy="928688"/>
            <a:chOff x="4795909" y="2717477"/>
            <a:chExt cx="1123129" cy="929504"/>
          </a:xfrm>
        </p:grpSpPr>
        <p:cxnSp>
          <p:nvCxnSpPr>
            <p:cNvPr id="76" name="直接箭头连接符 75"/>
            <p:cNvCxnSpPr/>
            <p:nvPr/>
          </p:nvCxnSpPr>
          <p:spPr>
            <a:xfrm>
              <a:off x="4795909" y="3221157"/>
              <a:ext cx="48066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>
              <a:off x="5505003" y="3305368"/>
              <a:ext cx="4140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75" name="组合 111"/>
            <p:cNvGrpSpPr>
              <a:grpSpLocks/>
            </p:cNvGrpSpPr>
            <p:nvPr/>
          </p:nvGrpSpPr>
          <p:grpSpPr bwMode="auto">
            <a:xfrm>
              <a:off x="5233698" y="2717477"/>
              <a:ext cx="429356" cy="929504"/>
              <a:chOff x="5975328" y="2471582"/>
              <a:chExt cx="884460" cy="1934721"/>
            </a:xfrm>
          </p:grpSpPr>
          <p:sp>
            <p:nvSpPr>
              <p:cNvPr id="113" name="流程图: 手动操作 112"/>
              <p:cNvSpPr/>
              <p:nvPr/>
            </p:nvSpPr>
            <p:spPr>
              <a:xfrm rot="16200000">
                <a:off x="5643348" y="3365124"/>
                <a:ext cx="1435331" cy="647027"/>
              </a:xfrm>
              <a:prstGeom prst="flowChartManualOpe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7678" name="文本框 113"/>
              <p:cNvSpPr txBox="1">
                <a:spLocks noChangeArrowheads="1"/>
              </p:cNvSpPr>
              <p:nvPr/>
            </p:nvSpPr>
            <p:spPr bwMode="auto">
              <a:xfrm>
                <a:off x="5975328" y="3077548"/>
                <a:ext cx="25680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0">
                    <a:solidFill>
                      <a:srgbClr val="86BC64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endParaRPr lang="zh-CN" altLang="en-US" sz="1200" b="1" i="0">
                  <a:solidFill>
                    <a:srgbClr val="86BC64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7679" name="文本框 114"/>
              <p:cNvSpPr txBox="1">
                <a:spLocks noChangeArrowheads="1"/>
              </p:cNvSpPr>
              <p:nvPr/>
            </p:nvSpPr>
            <p:spPr bwMode="auto">
              <a:xfrm>
                <a:off x="5975328" y="3793536"/>
                <a:ext cx="256802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0">
                    <a:solidFill>
                      <a:srgbClr val="86BC64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endParaRPr lang="zh-CN" altLang="en-US" sz="1200" b="1" i="0">
                  <a:solidFill>
                    <a:srgbClr val="86BC64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7680" name="文本框 115"/>
              <p:cNvSpPr txBox="1">
                <a:spLocks noChangeArrowheads="1"/>
              </p:cNvSpPr>
              <p:nvPr/>
            </p:nvSpPr>
            <p:spPr bwMode="auto">
              <a:xfrm>
                <a:off x="6189398" y="3436943"/>
                <a:ext cx="670390" cy="576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O</a:t>
                </a:r>
                <a:endParaRPr lang="zh-CN" altLang="en-US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7681" name="文本框 116"/>
              <p:cNvSpPr txBox="1">
                <a:spLocks noChangeArrowheads="1"/>
              </p:cNvSpPr>
              <p:nvPr/>
            </p:nvSpPr>
            <p:spPr bwMode="auto">
              <a:xfrm>
                <a:off x="6119806" y="2471582"/>
                <a:ext cx="529311" cy="276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MUX</a:t>
                </a:r>
                <a:endPara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cxnSp>
          <p:nvCxnSpPr>
            <p:cNvPr id="127" name="直接箭头连接符 126"/>
            <p:cNvCxnSpPr/>
            <p:nvPr/>
          </p:nvCxnSpPr>
          <p:spPr>
            <a:xfrm flipH="1">
              <a:off x="5037033" y="3524636"/>
              <a:ext cx="207810" cy="0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直接箭头连接符 182"/>
          <p:cNvCxnSpPr/>
          <p:nvPr/>
        </p:nvCxnSpPr>
        <p:spPr>
          <a:xfrm flipV="1">
            <a:off x="3233738" y="3876675"/>
            <a:ext cx="0" cy="68738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Lw $r0, 1($r1)        $r0=Mem[($r1)+1]</a:t>
            </a: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D18BEB9-6D47-466F-AABE-FE3ACC2C82E7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28676" name="组合 9"/>
          <p:cNvGrpSpPr>
            <a:grpSpLocks/>
          </p:cNvGrpSpPr>
          <p:nvPr/>
        </p:nvGrpSpPr>
        <p:grpSpPr bwMode="auto">
          <a:xfrm>
            <a:off x="1133475" y="1728788"/>
            <a:ext cx="774700" cy="1760537"/>
            <a:chOff x="2293820" y="2417792"/>
            <a:chExt cx="988142" cy="1734394"/>
          </a:xfrm>
        </p:grpSpPr>
        <p:sp>
          <p:nvSpPr>
            <p:cNvPr id="7" name="矩形 6"/>
            <p:cNvSpPr/>
            <p:nvPr/>
          </p:nvSpPr>
          <p:spPr>
            <a:xfrm>
              <a:off x="2411263" y="2417792"/>
              <a:ext cx="789704" cy="1714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79" name="文本框 8"/>
            <p:cNvSpPr txBox="1">
              <a:spLocks noChangeArrowheads="1"/>
            </p:cNvSpPr>
            <p:nvPr/>
          </p:nvSpPr>
          <p:spPr bwMode="auto">
            <a:xfrm>
              <a:off x="2411761" y="3697564"/>
              <a:ext cx="870201" cy="45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指令</a:t>
              </a:r>
              <a:endParaRPr lang="en-US" altLang="zh-CN" sz="1200" b="1" i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存储器</a:t>
              </a:r>
            </a:p>
          </p:txBody>
        </p:sp>
        <p:sp>
          <p:nvSpPr>
            <p:cNvPr id="28780" name="文本框 16"/>
            <p:cNvSpPr txBox="1">
              <a:spLocks noChangeArrowheads="1"/>
            </p:cNvSpPr>
            <p:nvPr/>
          </p:nvSpPr>
          <p:spPr bwMode="auto">
            <a:xfrm>
              <a:off x="2293820" y="2818274"/>
              <a:ext cx="630272" cy="272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Addr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81" name="文本框 17"/>
            <p:cNvSpPr txBox="1">
              <a:spLocks noChangeArrowheads="1"/>
            </p:cNvSpPr>
            <p:nvPr/>
          </p:nvSpPr>
          <p:spPr bwMode="auto">
            <a:xfrm>
              <a:off x="2625123" y="3202701"/>
              <a:ext cx="5126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Data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677" name="组合 18"/>
          <p:cNvGrpSpPr>
            <a:grpSpLocks/>
          </p:cNvGrpSpPr>
          <p:nvPr/>
        </p:nvGrpSpPr>
        <p:grpSpPr bwMode="auto">
          <a:xfrm>
            <a:off x="3794125" y="1649413"/>
            <a:ext cx="1036638" cy="2592387"/>
            <a:chOff x="2358972" y="2420888"/>
            <a:chExt cx="1041194" cy="1728192"/>
          </a:xfrm>
        </p:grpSpPr>
        <p:sp>
          <p:nvSpPr>
            <p:cNvPr id="20" name="矩形 19"/>
            <p:cNvSpPr/>
            <p:nvPr/>
          </p:nvSpPr>
          <p:spPr>
            <a:xfrm>
              <a:off x="2411590" y="2420888"/>
              <a:ext cx="935958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71" name="文本框 20"/>
            <p:cNvSpPr txBox="1">
              <a:spLocks noChangeArrowheads="1"/>
            </p:cNvSpPr>
            <p:nvPr/>
          </p:nvSpPr>
          <p:spPr bwMode="auto">
            <a:xfrm>
              <a:off x="2475942" y="3942648"/>
              <a:ext cx="80428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寄存器堆</a:t>
              </a:r>
            </a:p>
          </p:txBody>
        </p:sp>
        <p:sp>
          <p:nvSpPr>
            <p:cNvPr id="28772" name="文本框 21"/>
            <p:cNvSpPr txBox="1">
              <a:spLocks noChangeArrowheads="1"/>
            </p:cNvSpPr>
            <p:nvPr/>
          </p:nvSpPr>
          <p:spPr bwMode="auto">
            <a:xfrm>
              <a:off x="2373917" y="2526939"/>
              <a:ext cx="591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Read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Reg1#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73" name="文本框 22"/>
            <p:cNvSpPr txBox="1">
              <a:spLocks noChangeArrowheads="1"/>
            </p:cNvSpPr>
            <p:nvPr/>
          </p:nvSpPr>
          <p:spPr bwMode="auto">
            <a:xfrm>
              <a:off x="2358972" y="3255751"/>
              <a:ext cx="5191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Write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Reg#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74" name="文本框 23"/>
            <p:cNvSpPr txBox="1">
              <a:spLocks noChangeArrowheads="1"/>
            </p:cNvSpPr>
            <p:nvPr/>
          </p:nvSpPr>
          <p:spPr bwMode="auto">
            <a:xfrm>
              <a:off x="2373916" y="2869029"/>
              <a:ext cx="591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Read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Reg2#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75" name="文本框 24"/>
            <p:cNvSpPr txBox="1">
              <a:spLocks noChangeArrowheads="1"/>
            </p:cNvSpPr>
            <p:nvPr/>
          </p:nvSpPr>
          <p:spPr bwMode="auto">
            <a:xfrm>
              <a:off x="2911665" y="2834717"/>
              <a:ext cx="48850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Reg1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76" name="文本框 25"/>
            <p:cNvSpPr txBox="1">
              <a:spLocks noChangeArrowheads="1"/>
            </p:cNvSpPr>
            <p:nvPr/>
          </p:nvSpPr>
          <p:spPr bwMode="auto">
            <a:xfrm>
              <a:off x="2905349" y="3340272"/>
              <a:ext cx="48850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Reg2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77" name="文本框 26"/>
            <p:cNvSpPr txBox="1">
              <a:spLocks noChangeArrowheads="1"/>
            </p:cNvSpPr>
            <p:nvPr/>
          </p:nvSpPr>
          <p:spPr bwMode="auto">
            <a:xfrm>
              <a:off x="2361638" y="3663703"/>
              <a:ext cx="5368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Write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data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678" name="组合 36"/>
          <p:cNvGrpSpPr>
            <a:grpSpLocks/>
          </p:cNvGrpSpPr>
          <p:nvPr/>
        </p:nvGrpSpPr>
        <p:grpSpPr bwMode="auto">
          <a:xfrm>
            <a:off x="7521575" y="2255838"/>
            <a:ext cx="1020763" cy="1728787"/>
            <a:chOff x="2319221" y="2420888"/>
            <a:chExt cx="1106649" cy="1728192"/>
          </a:xfrm>
        </p:grpSpPr>
        <p:sp>
          <p:nvSpPr>
            <p:cNvPr id="38" name="矩形 37"/>
            <p:cNvSpPr/>
            <p:nvPr/>
          </p:nvSpPr>
          <p:spPr>
            <a:xfrm>
              <a:off x="2412159" y="2420888"/>
              <a:ext cx="936262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66" name="文本框 38"/>
            <p:cNvSpPr txBox="1">
              <a:spLocks noChangeArrowheads="1"/>
            </p:cNvSpPr>
            <p:nvPr/>
          </p:nvSpPr>
          <p:spPr bwMode="auto">
            <a:xfrm>
              <a:off x="2319221" y="3853777"/>
              <a:ext cx="11066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数据存储器</a:t>
              </a:r>
            </a:p>
          </p:txBody>
        </p:sp>
        <p:sp>
          <p:nvSpPr>
            <p:cNvPr id="28767" name="文本框 39"/>
            <p:cNvSpPr txBox="1">
              <a:spLocks noChangeArrowheads="1"/>
            </p:cNvSpPr>
            <p:nvPr/>
          </p:nvSpPr>
          <p:spPr bwMode="auto">
            <a:xfrm>
              <a:off x="2341348" y="2818274"/>
              <a:ext cx="5352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Addr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68" name="文本框 40"/>
            <p:cNvSpPr txBox="1">
              <a:spLocks noChangeArrowheads="1"/>
            </p:cNvSpPr>
            <p:nvPr/>
          </p:nvSpPr>
          <p:spPr bwMode="auto">
            <a:xfrm>
              <a:off x="2865284" y="3110806"/>
              <a:ext cx="5247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Read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Data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69" name="文本框 41"/>
            <p:cNvSpPr txBox="1">
              <a:spLocks noChangeArrowheads="1"/>
            </p:cNvSpPr>
            <p:nvPr/>
          </p:nvSpPr>
          <p:spPr bwMode="auto">
            <a:xfrm>
              <a:off x="2385289" y="3485212"/>
              <a:ext cx="5595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Write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Data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811213" y="2314575"/>
            <a:ext cx="4143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80" name="组合 51"/>
          <p:cNvGrpSpPr>
            <a:grpSpLocks/>
          </p:cNvGrpSpPr>
          <p:nvPr/>
        </p:nvGrpSpPr>
        <p:grpSpPr bwMode="auto">
          <a:xfrm>
            <a:off x="2195513" y="1695450"/>
            <a:ext cx="534987" cy="2546350"/>
            <a:chOff x="2307926" y="2420888"/>
            <a:chExt cx="938070" cy="1728192"/>
          </a:xfrm>
        </p:grpSpPr>
        <p:sp>
          <p:nvSpPr>
            <p:cNvPr id="53" name="矩形 52"/>
            <p:cNvSpPr/>
            <p:nvPr/>
          </p:nvSpPr>
          <p:spPr>
            <a:xfrm>
              <a:off x="2410918" y="2420888"/>
              <a:ext cx="676414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59" name="文本框 53"/>
            <p:cNvSpPr txBox="1">
              <a:spLocks noChangeArrowheads="1"/>
            </p:cNvSpPr>
            <p:nvPr/>
          </p:nvSpPr>
          <p:spPr bwMode="auto">
            <a:xfrm>
              <a:off x="2519201" y="3144056"/>
              <a:ext cx="189771" cy="547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格式解析</a:t>
              </a:r>
            </a:p>
          </p:txBody>
        </p:sp>
        <p:sp>
          <p:nvSpPr>
            <p:cNvPr id="28760" name="文本框 56"/>
            <p:cNvSpPr txBox="1">
              <a:spLocks noChangeArrowheads="1"/>
            </p:cNvSpPr>
            <p:nvPr/>
          </p:nvSpPr>
          <p:spPr bwMode="auto">
            <a:xfrm>
              <a:off x="2307926" y="2963693"/>
              <a:ext cx="587913" cy="18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IR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61" name="文本框 57"/>
            <p:cNvSpPr txBox="1">
              <a:spLocks noChangeArrowheads="1"/>
            </p:cNvSpPr>
            <p:nvPr/>
          </p:nvSpPr>
          <p:spPr bwMode="auto">
            <a:xfrm>
              <a:off x="2623576" y="2556514"/>
              <a:ext cx="33866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Rs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62" name="文本框 58"/>
            <p:cNvSpPr txBox="1">
              <a:spLocks noChangeArrowheads="1"/>
            </p:cNvSpPr>
            <p:nvPr/>
          </p:nvSpPr>
          <p:spPr bwMode="auto">
            <a:xfrm>
              <a:off x="2578830" y="2855612"/>
              <a:ext cx="571051" cy="18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Rt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63" name="文本框 60"/>
            <p:cNvSpPr txBox="1">
              <a:spLocks noChangeArrowheads="1"/>
            </p:cNvSpPr>
            <p:nvPr/>
          </p:nvSpPr>
          <p:spPr bwMode="auto">
            <a:xfrm>
              <a:off x="2618739" y="3309121"/>
              <a:ext cx="627257" cy="18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Rd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64" name="文本框 124"/>
            <p:cNvSpPr txBox="1">
              <a:spLocks noChangeArrowheads="1"/>
            </p:cNvSpPr>
            <p:nvPr/>
          </p:nvSpPr>
          <p:spPr bwMode="auto">
            <a:xfrm>
              <a:off x="2358434" y="3713247"/>
              <a:ext cx="868943" cy="18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IMM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68" name="直接箭头连接符 67"/>
          <p:cNvCxnSpPr/>
          <p:nvPr/>
        </p:nvCxnSpPr>
        <p:spPr>
          <a:xfrm>
            <a:off x="1849438" y="2643188"/>
            <a:ext cx="4143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638425" y="2051050"/>
            <a:ext cx="12112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795838" y="2438400"/>
            <a:ext cx="11239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4795838" y="3221038"/>
            <a:ext cx="4810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2638425" y="2484438"/>
            <a:ext cx="12112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2638425" y="3167063"/>
            <a:ext cx="4905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87" name="组合 10"/>
          <p:cNvGrpSpPr>
            <a:grpSpLocks/>
          </p:cNvGrpSpPr>
          <p:nvPr/>
        </p:nvGrpSpPr>
        <p:grpSpPr bwMode="auto">
          <a:xfrm>
            <a:off x="457200" y="1728788"/>
            <a:ext cx="433388" cy="1282700"/>
            <a:chOff x="1156368" y="2348880"/>
            <a:chExt cx="582659" cy="1728192"/>
          </a:xfrm>
        </p:grpSpPr>
        <p:sp>
          <p:nvSpPr>
            <p:cNvPr id="5" name="矩形 4"/>
            <p:cNvSpPr/>
            <p:nvPr/>
          </p:nvSpPr>
          <p:spPr>
            <a:xfrm>
              <a:off x="1252411" y="2348880"/>
              <a:ext cx="433258" cy="1728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dirty="0"/>
            </a:p>
          </p:txBody>
        </p:sp>
        <p:sp>
          <p:nvSpPr>
            <p:cNvPr id="28757" name="文本框 7"/>
            <p:cNvSpPr txBox="1">
              <a:spLocks noChangeArrowheads="1"/>
            </p:cNvSpPr>
            <p:nvPr/>
          </p:nvSpPr>
          <p:spPr bwMode="auto">
            <a:xfrm>
              <a:off x="1156368" y="3059087"/>
              <a:ext cx="5826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  <a:ea typeface="华文细黑" panose="02010600040101010101" pitchFamily="2" charset="-122"/>
                </a:rPr>
                <a:t>PC</a:t>
              </a:r>
              <a:endParaRPr lang="zh-CN" altLang="en-US" sz="120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cxnSp>
        <p:nvCxnSpPr>
          <p:cNvPr id="81" name="直接箭头连接符 80"/>
          <p:cNvCxnSpPr/>
          <p:nvPr/>
        </p:nvCxnSpPr>
        <p:spPr>
          <a:xfrm>
            <a:off x="6516688" y="2806700"/>
            <a:ext cx="11033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89" name="组合 35"/>
          <p:cNvGrpSpPr>
            <a:grpSpLocks/>
          </p:cNvGrpSpPr>
          <p:nvPr/>
        </p:nvGrpSpPr>
        <p:grpSpPr bwMode="auto">
          <a:xfrm>
            <a:off x="5867400" y="2138363"/>
            <a:ext cx="720725" cy="1435100"/>
            <a:chOff x="5975328" y="2929016"/>
            <a:chExt cx="721740" cy="1436088"/>
          </a:xfrm>
        </p:grpSpPr>
        <p:sp>
          <p:nvSpPr>
            <p:cNvPr id="29" name="流程图: 手动操作 28"/>
            <p:cNvSpPr/>
            <p:nvPr/>
          </p:nvSpPr>
          <p:spPr>
            <a:xfrm rot="16200000">
              <a:off x="5618155" y="3322754"/>
              <a:ext cx="1436088" cy="648612"/>
            </a:xfrm>
            <a:prstGeom prst="flowChartManualOpe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752" name="文本框 30"/>
            <p:cNvSpPr txBox="1">
              <a:spLocks noChangeArrowheads="1"/>
            </p:cNvSpPr>
            <p:nvPr/>
          </p:nvSpPr>
          <p:spPr bwMode="auto">
            <a:xfrm>
              <a:off x="5975328" y="3077548"/>
              <a:ext cx="2888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53" name="文本框 31"/>
            <p:cNvSpPr txBox="1">
              <a:spLocks noChangeArrowheads="1"/>
            </p:cNvSpPr>
            <p:nvPr/>
          </p:nvSpPr>
          <p:spPr bwMode="auto">
            <a:xfrm>
              <a:off x="5975328" y="3896145"/>
              <a:ext cx="2888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54" name="文本框 33"/>
            <p:cNvSpPr txBox="1">
              <a:spLocks noChangeArrowheads="1"/>
            </p:cNvSpPr>
            <p:nvPr/>
          </p:nvSpPr>
          <p:spPr bwMode="auto">
            <a:xfrm>
              <a:off x="6336198" y="3508559"/>
              <a:ext cx="2888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Z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55" name="文本框 34"/>
            <p:cNvSpPr txBox="1">
              <a:spLocks noChangeArrowheads="1"/>
            </p:cNvSpPr>
            <p:nvPr/>
          </p:nvSpPr>
          <p:spPr bwMode="auto">
            <a:xfrm>
              <a:off x="6211037" y="3853626"/>
              <a:ext cx="4860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ALU</a:t>
              </a:r>
              <a:endParaRPr lang="zh-CN" altLang="en-US" sz="1200" b="1" i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88" name="直接箭头连接符 87"/>
          <p:cNvCxnSpPr/>
          <p:nvPr/>
        </p:nvCxnSpPr>
        <p:spPr>
          <a:xfrm>
            <a:off x="7069138" y="2806700"/>
            <a:ext cx="0" cy="177323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 flipV="1">
            <a:off x="3244850" y="4564063"/>
            <a:ext cx="3833813" cy="158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5505450" y="3305175"/>
            <a:ext cx="4143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93" name="组合 111"/>
          <p:cNvGrpSpPr>
            <a:grpSpLocks/>
          </p:cNvGrpSpPr>
          <p:nvPr/>
        </p:nvGrpSpPr>
        <p:grpSpPr bwMode="auto">
          <a:xfrm>
            <a:off x="5233988" y="2717800"/>
            <a:ext cx="428625" cy="928688"/>
            <a:chOff x="5975328" y="2471582"/>
            <a:chExt cx="884460" cy="1934721"/>
          </a:xfrm>
        </p:grpSpPr>
        <p:sp>
          <p:nvSpPr>
            <p:cNvPr id="113" name="流程图: 手动操作 112"/>
            <p:cNvSpPr/>
            <p:nvPr/>
          </p:nvSpPr>
          <p:spPr>
            <a:xfrm rot="16200000">
              <a:off x="5644203" y="3364336"/>
              <a:ext cx="1435331" cy="648604"/>
            </a:xfrm>
            <a:prstGeom prst="flowChartManualOpe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747" name="文本框 113"/>
            <p:cNvSpPr txBox="1">
              <a:spLocks noChangeArrowheads="1"/>
            </p:cNvSpPr>
            <p:nvPr/>
          </p:nvSpPr>
          <p:spPr bwMode="auto">
            <a:xfrm>
              <a:off x="5975328" y="3077548"/>
              <a:ext cx="2568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86BC64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endParaRPr lang="zh-CN" altLang="en-US" sz="1200" b="1" i="0">
                <a:solidFill>
                  <a:srgbClr val="86BC64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48" name="文本框 114"/>
            <p:cNvSpPr txBox="1">
              <a:spLocks noChangeArrowheads="1"/>
            </p:cNvSpPr>
            <p:nvPr/>
          </p:nvSpPr>
          <p:spPr bwMode="auto">
            <a:xfrm>
              <a:off x="5975328" y="3793536"/>
              <a:ext cx="256802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86BC64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1200" b="1" i="0">
                <a:solidFill>
                  <a:srgbClr val="86BC64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49" name="文本框 115"/>
            <p:cNvSpPr txBox="1">
              <a:spLocks noChangeArrowheads="1"/>
            </p:cNvSpPr>
            <p:nvPr/>
          </p:nvSpPr>
          <p:spPr bwMode="auto">
            <a:xfrm>
              <a:off x="6189398" y="3436943"/>
              <a:ext cx="670390" cy="576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O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50" name="文本框 116"/>
            <p:cNvSpPr txBox="1">
              <a:spLocks noChangeArrowheads="1"/>
            </p:cNvSpPr>
            <p:nvPr/>
          </p:nvSpPr>
          <p:spPr bwMode="auto">
            <a:xfrm>
              <a:off x="6119806" y="2471582"/>
              <a:ext cx="529311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MUX</a:t>
              </a:r>
              <a:endParaRPr lang="zh-CN" altLang="en-US" sz="1200" b="1" i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694" name="组合 123"/>
          <p:cNvGrpSpPr>
            <a:grpSpLocks/>
          </p:cNvGrpSpPr>
          <p:nvPr/>
        </p:nvGrpSpPr>
        <p:grpSpPr bwMode="auto">
          <a:xfrm>
            <a:off x="3894138" y="4913313"/>
            <a:ext cx="833437" cy="433387"/>
            <a:chOff x="4313900" y="5805264"/>
            <a:chExt cx="834164" cy="432048"/>
          </a:xfrm>
        </p:grpSpPr>
        <p:sp>
          <p:nvSpPr>
            <p:cNvPr id="122" name="流程图: 手动输入 121"/>
            <p:cNvSpPr/>
            <p:nvPr/>
          </p:nvSpPr>
          <p:spPr>
            <a:xfrm>
              <a:off x="4313900" y="5805264"/>
              <a:ext cx="834164" cy="432048"/>
            </a:xfrm>
            <a:prstGeom prst="flowChartManualIn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745" name="文本框 122"/>
            <p:cNvSpPr txBox="1">
              <a:spLocks noChangeArrowheads="1"/>
            </p:cNvSpPr>
            <p:nvPr/>
          </p:nvSpPr>
          <p:spPr bwMode="auto">
            <a:xfrm>
              <a:off x="4407816" y="5959314"/>
              <a:ext cx="6463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扩展器</a:t>
              </a:r>
            </a:p>
          </p:txBody>
        </p:sp>
      </p:grpSp>
      <p:cxnSp>
        <p:nvCxnSpPr>
          <p:cNvPr id="126" name="直接箭头连接符 125"/>
          <p:cNvCxnSpPr/>
          <p:nvPr/>
        </p:nvCxnSpPr>
        <p:spPr>
          <a:xfrm>
            <a:off x="5037138" y="3529013"/>
            <a:ext cx="0" cy="160178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H="1">
            <a:off x="5037138" y="3524250"/>
            <a:ext cx="206375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>
            <a:off x="4743450" y="5124450"/>
            <a:ext cx="29368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>
            <a:off x="2884488" y="5124450"/>
            <a:ext cx="1027112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V="1">
            <a:off x="2884488" y="3736975"/>
            <a:ext cx="0" cy="13874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H="1">
            <a:off x="2638425" y="3743325"/>
            <a:ext cx="246063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01" name="组合 142"/>
          <p:cNvGrpSpPr>
            <a:grpSpLocks/>
          </p:cNvGrpSpPr>
          <p:nvPr/>
        </p:nvGrpSpPr>
        <p:grpSpPr bwMode="auto">
          <a:xfrm>
            <a:off x="3111500" y="2649538"/>
            <a:ext cx="428625" cy="755650"/>
            <a:chOff x="5975328" y="2970215"/>
            <a:chExt cx="884460" cy="1574589"/>
          </a:xfrm>
        </p:grpSpPr>
        <p:sp>
          <p:nvSpPr>
            <p:cNvPr id="144" name="流程图: 手动操作 143"/>
            <p:cNvSpPr/>
            <p:nvPr/>
          </p:nvSpPr>
          <p:spPr>
            <a:xfrm rot="16200000">
              <a:off x="5644043" y="3363740"/>
              <a:ext cx="1435655" cy="648604"/>
            </a:xfrm>
            <a:prstGeom prst="flowChartManualOpe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740" name="文本框 144"/>
            <p:cNvSpPr txBox="1">
              <a:spLocks noChangeArrowheads="1"/>
            </p:cNvSpPr>
            <p:nvPr/>
          </p:nvSpPr>
          <p:spPr bwMode="auto">
            <a:xfrm>
              <a:off x="5975328" y="3077548"/>
              <a:ext cx="2568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86BC64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endParaRPr lang="zh-CN" altLang="en-US" sz="1200" b="1" i="0">
                <a:solidFill>
                  <a:srgbClr val="86BC64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41" name="文本框 145"/>
            <p:cNvSpPr txBox="1">
              <a:spLocks noChangeArrowheads="1"/>
            </p:cNvSpPr>
            <p:nvPr/>
          </p:nvSpPr>
          <p:spPr bwMode="auto">
            <a:xfrm>
              <a:off x="5975328" y="3793536"/>
              <a:ext cx="256802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86BC64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1200" b="1" i="0">
                <a:solidFill>
                  <a:srgbClr val="86BC64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42" name="文本框 146"/>
            <p:cNvSpPr txBox="1">
              <a:spLocks noChangeArrowheads="1"/>
            </p:cNvSpPr>
            <p:nvPr/>
          </p:nvSpPr>
          <p:spPr bwMode="auto">
            <a:xfrm>
              <a:off x="6189398" y="3436943"/>
              <a:ext cx="670390" cy="576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O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43" name="文本框 147"/>
            <p:cNvSpPr txBox="1">
              <a:spLocks noChangeArrowheads="1"/>
            </p:cNvSpPr>
            <p:nvPr/>
          </p:nvSpPr>
          <p:spPr bwMode="auto">
            <a:xfrm>
              <a:off x="6153495" y="4267806"/>
              <a:ext cx="529311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MUX</a:t>
              </a:r>
              <a:endParaRPr lang="zh-CN" altLang="en-US" sz="1200" b="1" i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150" name="直接箭头连接符 149"/>
          <p:cNvCxnSpPr/>
          <p:nvPr/>
        </p:nvCxnSpPr>
        <p:spPr>
          <a:xfrm flipV="1">
            <a:off x="2984500" y="2471738"/>
            <a:ext cx="0" cy="33496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H="1">
            <a:off x="2984500" y="2806700"/>
            <a:ext cx="157163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H="1">
            <a:off x="3462338" y="3030538"/>
            <a:ext cx="384175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932363" y="3221038"/>
            <a:ext cx="2687637" cy="498475"/>
            <a:chOff x="4932040" y="3220575"/>
            <a:chExt cx="2688622" cy="499537"/>
          </a:xfrm>
        </p:grpSpPr>
        <p:cxnSp>
          <p:nvCxnSpPr>
            <p:cNvPr id="160" name="直接箭头连接符 159"/>
            <p:cNvCxnSpPr/>
            <p:nvPr/>
          </p:nvCxnSpPr>
          <p:spPr>
            <a:xfrm>
              <a:off x="4932040" y="3220575"/>
              <a:ext cx="0" cy="499537"/>
            </a:xfrm>
            <a:prstGeom prst="straightConnector1">
              <a:avLst/>
            </a:prstGeom>
            <a:ln w="19050">
              <a:solidFill>
                <a:srgbClr val="86BC6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 flipH="1">
              <a:off x="4932040" y="3708975"/>
              <a:ext cx="2688622" cy="0"/>
            </a:xfrm>
            <a:prstGeom prst="straightConnector1">
              <a:avLst/>
            </a:prstGeom>
            <a:ln w="19050">
              <a:solidFill>
                <a:srgbClr val="86BC6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直接箭头连接符 182"/>
          <p:cNvCxnSpPr/>
          <p:nvPr/>
        </p:nvCxnSpPr>
        <p:spPr>
          <a:xfrm flipV="1">
            <a:off x="3233738" y="4044950"/>
            <a:ext cx="0" cy="51911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051175" y="3163888"/>
            <a:ext cx="5697538" cy="1646237"/>
            <a:chOff x="3051252" y="3163688"/>
            <a:chExt cx="5697212" cy="1646941"/>
          </a:xfrm>
        </p:grpSpPr>
        <p:cxnSp>
          <p:nvCxnSpPr>
            <p:cNvPr id="92" name="直接箭头连接符 91"/>
            <p:cNvCxnSpPr/>
            <p:nvPr/>
          </p:nvCxnSpPr>
          <p:spPr>
            <a:xfrm flipH="1" flipV="1">
              <a:off x="3051252" y="3746549"/>
              <a:ext cx="303196" cy="0"/>
            </a:xfrm>
            <a:prstGeom prst="straightConnector1">
              <a:avLst/>
            </a:prstGeom>
            <a:ln w="19050">
              <a:solidFill>
                <a:srgbClr val="86BC6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/>
            <p:nvPr/>
          </p:nvCxnSpPr>
          <p:spPr>
            <a:xfrm flipV="1">
              <a:off x="3054427" y="3737020"/>
              <a:ext cx="0" cy="1060903"/>
            </a:xfrm>
            <a:prstGeom prst="straightConnector1">
              <a:avLst/>
            </a:prstGeom>
            <a:ln w="19050">
              <a:solidFill>
                <a:srgbClr val="86BC6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/>
            <p:nvPr/>
          </p:nvCxnSpPr>
          <p:spPr>
            <a:xfrm flipH="1" flipV="1">
              <a:off x="3063951" y="4785218"/>
              <a:ext cx="5684513" cy="25411"/>
            </a:xfrm>
            <a:prstGeom prst="straightConnector1">
              <a:avLst/>
            </a:prstGeom>
            <a:ln w="19050">
              <a:solidFill>
                <a:srgbClr val="86BC6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 flipV="1">
              <a:off x="8748464" y="3163688"/>
              <a:ext cx="0" cy="1646941"/>
            </a:xfrm>
            <a:prstGeom prst="straightConnector1">
              <a:avLst/>
            </a:prstGeom>
            <a:ln w="19050">
              <a:solidFill>
                <a:srgbClr val="86BC6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/>
            <p:nvPr/>
          </p:nvCxnSpPr>
          <p:spPr>
            <a:xfrm flipH="1">
              <a:off x="8470667" y="3163688"/>
              <a:ext cx="277797" cy="0"/>
            </a:xfrm>
            <a:prstGeom prst="straightConnector1">
              <a:avLst/>
            </a:prstGeom>
            <a:ln w="19050">
              <a:solidFill>
                <a:srgbClr val="86BC6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接箭头连接符 196"/>
          <p:cNvCxnSpPr/>
          <p:nvPr/>
        </p:nvCxnSpPr>
        <p:spPr>
          <a:xfrm flipH="1" flipV="1">
            <a:off x="3232150" y="4052888"/>
            <a:ext cx="303213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292475" y="3592513"/>
            <a:ext cx="565150" cy="755650"/>
            <a:chOff x="3292196" y="3592055"/>
            <a:chExt cx="564975" cy="756485"/>
          </a:xfrm>
        </p:grpSpPr>
        <p:cxnSp>
          <p:nvCxnSpPr>
            <p:cNvPr id="94" name="直接箭头连接符 93"/>
            <p:cNvCxnSpPr/>
            <p:nvPr/>
          </p:nvCxnSpPr>
          <p:spPr>
            <a:xfrm>
              <a:off x="3355676" y="3881299"/>
              <a:ext cx="50149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26" name="组合 169"/>
            <p:cNvGrpSpPr>
              <a:grpSpLocks/>
            </p:cNvGrpSpPr>
            <p:nvPr/>
          </p:nvGrpSpPr>
          <p:grpSpPr bwMode="auto">
            <a:xfrm>
              <a:off x="3292196" y="3592055"/>
              <a:ext cx="429356" cy="756485"/>
              <a:chOff x="5975328" y="2970215"/>
              <a:chExt cx="884460" cy="1574589"/>
            </a:xfrm>
          </p:grpSpPr>
          <p:sp>
            <p:nvSpPr>
              <p:cNvPr id="171" name="流程图: 手动操作 170"/>
              <p:cNvSpPr/>
              <p:nvPr/>
            </p:nvSpPr>
            <p:spPr>
              <a:xfrm rot="16200000">
                <a:off x="5643266" y="3364393"/>
                <a:ext cx="1435655" cy="647299"/>
              </a:xfrm>
              <a:prstGeom prst="flowChartManualOpe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8728" name="文本框 171"/>
              <p:cNvSpPr txBox="1">
                <a:spLocks noChangeArrowheads="1"/>
              </p:cNvSpPr>
              <p:nvPr/>
            </p:nvSpPr>
            <p:spPr bwMode="auto">
              <a:xfrm>
                <a:off x="5975328" y="3077547"/>
                <a:ext cx="529004" cy="576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0">
                    <a:solidFill>
                      <a:srgbClr val="86BC64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endParaRPr lang="zh-CN" altLang="en-US" sz="1200" b="1" i="0">
                  <a:solidFill>
                    <a:srgbClr val="86BC64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8729" name="文本框 172"/>
              <p:cNvSpPr txBox="1">
                <a:spLocks noChangeArrowheads="1"/>
              </p:cNvSpPr>
              <p:nvPr/>
            </p:nvSpPr>
            <p:spPr bwMode="auto">
              <a:xfrm>
                <a:off x="5975328" y="3793536"/>
                <a:ext cx="529004" cy="576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0">
                    <a:solidFill>
                      <a:srgbClr val="86BC64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endParaRPr lang="zh-CN" altLang="en-US" sz="1200" b="1" i="0">
                  <a:solidFill>
                    <a:srgbClr val="86BC64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8730" name="文本框 173"/>
              <p:cNvSpPr txBox="1">
                <a:spLocks noChangeArrowheads="1"/>
              </p:cNvSpPr>
              <p:nvPr/>
            </p:nvSpPr>
            <p:spPr bwMode="auto">
              <a:xfrm>
                <a:off x="6189398" y="3436943"/>
                <a:ext cx="670390" cy="576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O</a:t>
                </a:r>
                <a:endParaRPr lang="zh-CN" altLang="en-US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8731" name="文本框 174"/>
              <p:cNvSpPr txBox="1">
                <a:spLocks noChangeArrowheads="1"/>
              </p:cNvSpPr>
              <p:nvPr/>
            </p:nvSpPr>
            <p:spPr bwMode="auto">
              <a:xfrm>
                <a:off x="6153495" y="4267806"/>
                <a:ext cx="529311" cy="276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MUX</a:t>
                </a:r>
                <a:endPara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1006475" y="2317750"/>
            <a:ext cx="307975" cy="2395538"/>
            <a:chOff x="1006594" y="2318355"/>
            <a:chExt cx="308244" cy="2394517"/>
          </a:xfrm>
        </p:grpSpPr>
        <p:cxnSp>
          <p:nvCxnSpPr>
            <p:cNvPr id="105" name="直接箭头连接符 104"/>
            <p:cNvCxnSpPr/>
            <p:nvPr/>
          </p:nvCxnSpPr>
          <p:spPr>
            <a:xfrm flipV="1">
              <a:off x="1017717" y="2318355"/>
              <a:ext cx="0" cy="2394517"/>
            </a:xfrm>
            <a:prstGeom prst="straightConnector1">
              <a:avLst/>
            </a:prstGeom>
            <a:ln w="19050">
              <a:solidFill>
                <a:srgbClr val="86BC6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>
              <a:off x="1006594" y="4712872"/>
              <a:ext cx="308244" cy="0"/>
            </a:xfrm>
            <a:prstGeom prst="straightConnector1">
              <a:avLst/>
            </a:prstGeom>
            <a:ln w="19050">
              <a:solidFill>
                <a:srgbClr val="86BC6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>
            <a:grpSpLocks/>
          </p:cNvGrpSpPr>
          <p:nvPr/>
        </p:nvGrpSpPr>
        <p:grpSpPr bwMode="auto">
          <a:xfrm>
            <a:off x="1114425" y="4448175"/>
            <a:ext cx="754063" cy="931863"/>
            <a:chOff x="2321712" y="2417792"/>
            <a:chExt cx="961515" cy="890437"/>
          </a:xfrm>
        </p:grpSpPr>
        <p:sp>
          <p:nvSpPr>
            <p:cNvPr id="97" name="矩形 96"/>
            <p:cNvSpPr/>
            <p:nvPr/>
          </p:nvSpPr>
          <p:spPr>
            <a:xfrm>
              <a:off x="2410779" y="2417792"/>
              <a:ext cx="791479" cy="8904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100" i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19" name="文本框 97"/>
            <p:cNvSpPr txBox="1">
              <a:spLocks noChangeArrowheads="1"/>
            </p:cNvSpPr>
            <p:nvPr/>
          </p:nvSpPr>
          <p:spPr bwMode="auto">
            <a:xfrm>
              <a:off x="2349749" y="2670730"/>
              <a:ext cx="870202" cy="45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转移</a:t>
              </a:r>
              <a:endParaRPr lang="en-US" altLang="zh-CN" sz="1200" b="1" i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部件</a:t>
              </a:r>
            </a:p>
          </p:txBody>
        </p:sp>
        <p:sp>
          <p:nvSpPr>
            <p:cNvPr id="28720" name="文本框 98"/>
            <p:cNvSpPr txBox="1">
              <a:spLocks noChangeArrowheads="1"/>
            </p:cNvSpPr>
            <p:nvPr/>
          </p:nvSpPr>
          <p:spPr bwMode="auto">
            <a:xfrm>
              <a:off x="2341987" y="2476499"/>
              <a:ext cx="470760" cy="272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86BC64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PC</a:t>
              </a:r>
              <a:endParaRPr lang="zh-CN" altLang="en-US" sz="1200" b="1" i="0">
                <a:solidFill>
                  <a:srgbClr val="86BC64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21" name="文本框 99"/>
            <p:cNvSpPr txBox="1">
              <a:spLocks noChangeArrowheads="1"/>
            </p:cNvSpPr>
            <p:nvPr/>
          </p:nvSpPr>
          <p:spPr bwMode="auto">
            <a:xfrm>
              <a:off x="2661135" y="2473578"/>
              <a:ext cx="622092" cy="272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NPC</a:t>
              </a:r>
              <a:endParaRPr lang="zh-CN" altLang="en-US" sz="1200" b="1" i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22" name="文本框 100"/>
            <p:cNvSpPr txBox="1">
              <a:spLocks noChangeArrowheads="1"/>
            </p:cNvSpPr>
            <p:nvPr/>
          </p:nvSpPr>
          <p:spPr bwMode="auto">
            <a:xfrm>
              <a:off x="2321712" y="3035456"/>
              <a:ext cx="673216" cy="272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offset</a:t>
              </a:r>
              <a:endParaRPr lang="zh-CN" altLang="en-US" sz="1200" b="1" i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312738" y="2359025"/>
            <a:ext cx="1790700" cy="3303588"/>
            <a:chOff x="312789" y="2358701"/>
            <a:chExt cx="1790065" cy="3303907"/>
          </a:xfrm>
        </p:grpSpPr>
        <p:cxnSp>
          <p:nvCxnSpPr>
            <p:cNvPr id="109" name="直接箭头连接符 108"/>
            <p:cNvCxnSpPr/>
            <p:nvPr/>
          </p:nvCxnSpPr>
          <p:spPr>
            <a:xfrm>
              <a:off x="1794988" y="4700490"/>
              <a:ext cx="307866" cy="0"/>
            </a:xfrm>
            <a:prstGeom prst="straightConnector1">
              <a:avLst/>
            </a:prstGeom>
            <a:ln w="19050">
              <a:solidFill>
                <a:srgbClr val="86BC6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V="1">
              <a:off x="2102854" y="4700490"/>
              <a:ext cx="0" cy="960530"/>
            </a:xfrm>
            <a:prstGeom prst="straightConnector1">
              <a:avLst/>
            </a:prstGeom>
            <a:ln w="19050">
              <a:solidFill>
                <a:srgbClr val="86BC6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>
              <a:off x="323897" y="5662608"/>
              <a:ext cx="1778957" cy="0"/>
            </a:xfrm>
            <a:prstGeom prst="straightConnector1">
              <a:avLst/>
            </a:prstGeom>
            <a:ln w="19050">
              <a:solidFill>
                <a:srgbClr val="86BC6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V="1">
              <a:off x="328658" y="2369815"/>
              <a:ext cx="0" cy="3291205"/>
            </a:xfrm>
            <a:prstGeom prst="straightConnector1">
              <a:avLst/>
            </a:prstGeom>
            <a:ln w="19050">
              <a:solidFill>
                <a:srgbClr val="86BC6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H="1">
              <a:off x="312789" y="2358701"/>
              <a:ext cx="215823" cy="0"/>
            </a:xfrm>
            <a:prstGeom prst="straightConnector1">
              <a:avLst/>
            </a:prstGeom>
            <a:ln w="19050">
              <a:solidFill>
                <a:srgbClr val="86BC6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设计基本步骤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smtClean="0"/>
              <a:t>封装主要功能部件 </a:t>
            </a:r>
          </a:p>
          <a:p>
            <a:r>
              <a:rPr smtClean="0"/>
              <a:t>构建基本数据通路 </a:t>
            </a:r>
          </a:p>
          <a:p>
            <a:r>
              <a:rPr smtClean="0"/>
              <a:t>编写测试程序，熟悉汇编器</a:t>
            </a:r>
          </a:p>
          <a:p>
            <a:r>
              <a:rPr smtClean="0"/>
              <a:t>调试</a:t>
            </a:r>
            <a:r>
              <a:rPr lang="en-US" altLang="zh-CN" smtClean="0"/>
              <a:t>R</a:t>
            </a:r>
            <a:r>
              <a:rPr smtClean="0"/>
              <a:t>型指令 </a:t>
            </a:r>
          </a:p>
          <a:p>
            <a:r>
              <a:rPr smtClean="0"/>
              <a:t>调试</a:t>
            </a:r>
            <a:r>
              <a:rPr lang="en-US" altLang="zh-CN" smtClean="0"/>
              <a:t>I</a:t>
            </a:r>
            <a:r>
              <a:rPr smtClean="0"/>
              <a:t>型指令 </a:t>
            </a:r>
          </a:p>
          <a:p>
            <a:r>
              <a:rPr smtClean="0"/>
              <a:t>调试</a:t>
            </a:r>
            <a:r>
              <a:rPr lang="en-US" altLang="zh-CN" smtClean="0"/>
              <a:t>J</a:t>
            </a:r>
            <a:r>
              <a:rPr smtClean="0"/>
              <a:t>型指令 </a:t>
            </a:r>
          </a:p>
          <a:p>
            <a:r>
              <a:rPr smtClean="0"/>
              <a:t>封装控制器 </a:t>
            </a:r>
          </a:p>
          <a:p>
            <a:r>
              <a:rPr smtClean="0"/>
              <a:t>测试标准测试程序 </a:t>
            </a:r>
          </a:p>
          <a:p>
            <a:endParaRPr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931C1109-C894-4EF3-A5FE-FEF57FA3D803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完整单周期</a:t>
            </a:r>
            <a:r>
              <a:rPr lang="en-US" altLang="zh-CN" smtClean="0"/>
              <a:t>MIPS</a:t>
            </a:r>
            <a:r>
              <a:rPr lang="zh-CN" altLang="en-US" smtClean="0"/>
              <a:t>处理器示意图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BB9172-89BF-4DC9-BA8F-0AC42DC4A457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3072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12875"/>
            <a:ext cx="8315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</a:t>
            </a:r>
            <a:r>
              <a:rPr lang="en-US" altLang="zh-CN" smtClean="0"/>
              <a:t>CPU</a:t>
            </a:r>
            <a:r>
              <a:rPr lang="zh-CN" altLang="en-US" smtClean="0"/>
              <a:t>设计一般路线问题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>
              <a:defRPr/>
            </a:pPr>
            <a:r>
              <a:rPr dirty="0" smtClean="0"/>
              <a:t>迭代式设计模式，复杂</a:t>
            </a:r>
            <a:r>
              <a:rPr dirty="0"/>
              <a:t>度高，开发周期长，正确率低</a:t>
            </a:r>
            <a:endParaRPr lang="en-US" altLang="zh-CN" dirty="0"/>
          </a:p>
          <a:p>
            <a:pPr lvl="1">
              <a:defRPr/>
            </a:pPr>
            <a:r>
              <a:rPr dirty="0" smtClean="0"/>
              <a:t>新增不同类型指令可能会修改全图</a:t>
            </a:r>
            <a:endParaRPr lang="en-US" altLang="zh-CN" dirty="0" smtClean="0"/>
          </a:p>
          <a:p>
            <a:pPr lvl="1">
              <a:defRPr/>
            </a:pPr>
            <a:r>
              <a:rPr dirty="0"/>
              <a:t>复杂度高，图的布局对开发有较大影响</a:t>
            </a:r>
            <a:endParaRPr lang="en-US" altLang="zh-CN" dirty="0"/>
          </a:p>
          <a:p>
            <a:pPr lvl="1">
              <a:defRPr/>
            </a:pPr>
            <a:r>
              <a:rPr dirty="0" smtClean="0"/>
              <a:t>错误</a:t>
            </a:r>
            <a:r>
              <a:rPr dirty="0"/>
              <a:t>易传递，修复代价</a:t>
            </a:r>
            <a:r>
              <a:rPr dirty="0" smtClean="0"/>
              <a:t>高，修改</a:t>
            </a:r>
            <a:r>
              <a:rPr dirty="0"/>
              <a:t>错误可能导致图的大量</a:t>
            </a:r>
            <a:r>
              <a:rPr dirty="0" smtClean="0"/>
              <a:t>变更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难以</a:t>
            </a:r>
            <a:r>
              <a:rPr dirty="0"/>
              <a:t>追溯，设计过程难以复现</a:t>
            </a:r>
            <a:endParaRPr lang="en-US" altLang="zh-CN" dirty="0"/>
          </a:p>
          <a:p>
            <a:pPr lvl="1">
              <a:defRPr/>
            </a:pPr>
            <a:r>
              <a:rPr dirty="0"/>
              <a:t>每增加一条指令备份一个版本</a:t>
            </a:r>
            <a:endParaRPr lang="en-US" altLang="zh-CN" dirty="0"/>
          </a:p>
          <a:p>
            <a:pPr>
              <a:defRPr/>
            </a:pPr>
            <a:r>
              <a:rPr dirty="0" smtClean="0"/>
              <a:t>需要工程化的方法</a:t>
            </a:r>
            <a:endParaRPr dirty="0"/>
          </a:p>
          <a:p>
            <a:pPr lvl="1">
              <a:defRPr/>
            </a:pPr>
            <a:endParaRPr lang="en-US" altLang="zh-CN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92C4EE75-7EB8-46A9-8657-7C133A535BC1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</a:t>
            </a:r>
            <a:r>
              <a:rPr lang="en-US" altLang="zh-CN" smtClean="0"/>
              <a:t>CPU</a:t>
            </a:r>
            <a:r>
              <a:rPr lang="zh-CN" altLang="en-US" smtClean="0"/>
              <a:t>设计工程化路线图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>
              <a:defRPr/>
            </a:pPr>
            <a:r>
              <a:rPr dirty="0" smtClean="0"/>
              <a:t>选择指令系统</a:t>
            </a:r>
            <a:endParaRPr lang="en-US" altLang="zh-CN" dirty="0" smtClean="0"/>
          </a:p>
          <a:p>
            <a:pPr>
              <a:defRPr/>
            </a:pPr>
            <a:r>
              <a:rPr dirty="0" smtClean="0"/>
              <a:t>构建主要功能部件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PC  </a:t>
            </a:r>
            <a:r>
              <a:rPr dirty="0" smtClean="0"/>
              <a:t>指令存储器</a:t>
            </a:r>
            <a:r>
              <a:rPr lang="en-US" altLang="zh-CN" dirty="0" smtClean="0"/>
              <a:t>IM</a:t>
            </a:r>
            <a:r>
              <a:rPr dirty="0" smtClean="0"/>
              <a:t>   寄存器堆</a:t>
            </a:r>
            <a:r>
              <a:rPr lang="en-US" altLang="zh-CN" dirty="0" smtClean="0"/>
              <a:t>RF</a:t>
            </a:r>
            <a:r>
              <a:rPr dirty="0" smtClean="0"/>
              <a:t>   运算器</a:t>
            </a:r>
            <a:r>
              <a:rPr lang="en-US" altLang="zh-CN" dirty="0" smtClean="0"/>
              <a:t>ALU  </a:t>
            </a:r>
            <a:r>
              <a:rPr dirty="0" smtClean="0"/>
              <a:t> 数据存储器</a:t>
            </a:r>
            <a:r>
              <a:rPr lang="en-US" altLang="zh-CN" dirty="0" smtClean="0"/>
              <a:t>DM    </a:t>
            </a:r>
          </a:p>
          <a:p>
            <a:pPr lvl="1">
              <a:defRPr/>
            </a:pPr>
            <a:r>
              <a:rPr dirty="0" smtClean="0">
                <a:solidFill>
                  <a:srgbClr val="0000FF"/>
                </a:solidFill>
              </a:rPr>
              <a:t>立即数扩展器  地址转移逻辑</a:t>
            </a:r>
            <a:r>
              <a:rPr lang="en-US" altLang="zh-CN" dirty="0" smtClean="0">
                <a:solidFill>
                  <a:srgbClr val="0000FF"/>
                </a:solidFill>
              </a:rPr>
              <a:t>NPC  </a:t>
            </a:r>
            <a:r>
              <a:rPr dirty="0" smtClean="0">
                <a:solidFill>
                  <a:srgbClr val="0000FF"/>
                </a:solidFill>
              </a:rPr>
              <a:t> 控制器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zh-CN" dirty="0" err="1" smtClean="0"/>
              <a:t>logisim</a:t>
            </a:r>
            <a:r>
              <a:rPr dirty="0" smtClean="0"/>
              <a:t>中选用适当部件完成前</a:t>
            </a:r>
            <a:r>
              <a:rPr lang="en-US" altLang="zh-CN" dirty="0" smtClean="0"/>
              <a:t>5</a:t>
            </a:r>
            <a:r>
              <a:rPr dirty="0" smtClean="0"/>
              <a:t>个部件</a:t>
            </a:r>
            <a:endParaRPr lang="en-US" altLang="zh-CN" dirty="0" smtClean="0"/>
          </a:p>
          <a:p>
            <a:pPr>
              <a:defRPr/>
            </a:pPr>
            <a:r>
              <a:rPr dirty="0" smtClean="0"/>
              <a:t>一次性构建所有数据通路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5</a:t>
            </a:r>
            <a:r>
              <a:rPr dirty="0" smtClean="0"/>
              <a:t>大功能部件之间的连接关系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不同指令数据通路不一样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指令规模越大，连接越复杂，难度提升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采用工程化的方法一次性解决</a:t>
            </a:r>
            <a:endParaRPr lang="en-US" altLang="zh-CN" dirty="0" smtClean="0"/>
          </a:p>
          <a:p>
            <a:pPr>
              <a:defRPr/>
            </a:pPr>
            <a:r>
              <a:rPr dirty="0" smtClean="0"/>
              <a:t>构建控制器、地址转移逻辑</a:t>
            </a:r>
            <a:r>
              <a:rPr lang="en-US" altLang="zh-CN" dirty="0" smtClean="0"/>
              <a:t>NPC</a:t>
            </a:r>
            <a:r>
              <a:rPr dirty="0" smtClean="0"/>
              <a:t>等</a:t>
            </a:r>
            <a:endParaRPr lang="en-US" altLang="zh-CN" dirty="0" smtClean="0"/>
          </a:p>
          <a:p>
            <a:pPr>
              <a:defRPr/>
            </a:pPr>
            <a:r>
              <a:rPr dirty="0" smtClean="0"/>
              <a:t>部件连接，控点连接，调试</a:t>
            </a: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构建数据通路工程化方法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smtClean="0"/>
              <a:t>指令系统数据通路表格</a:t>
            </a:r>
            <a:endParaRPr lang="en-US" altLang="zh-CN" smtClean="0"/>
          </a:p>
          <a:p>
            <a:pPr lvl="1"/>
            <a:r>
              <a:rPr smtClean="0"/>
              <a:t>描述各部件之间的连接关系</a:t>
            </a:r>
            <a:endParaRPr lang="en-US" altLang="zh-CN" smtClean="0"/>
          </a:p>
          <a:p>
            <a:pPr lvl="1"/>
            <a:r>
              <a:rPr smtClean="0"/>
              <a:t>记录各部件</a:t>
            </a:r>
            <a:r>
              <a:rPr smtClean="0">
                <a:solidFill>
                  <a:srgbClr val="0000FF"/>
                </a:solidFill>
              </a:rPr>
              <a:t>输入端</a:t>
            </a:r>
            <a:r>
              <a:rPr smtClean="0"/>
              <a:t>数据来源</a:t>
            </a:r>
            <a:endParaRPr lang="en-US" altLang="zh-CN" smtClean="0"/>
          </a:p>
          <a:p>
            <a:pPr lvl="1"/>
            <a:r>
              <a:rPr smtClean="0">
                <a:solidFill>
                  <a:srgbClr val="0000FF"/>
                </a:solidFill>
              </a:rPr>
              <a:t>忽略控制类</a:t>
            </a:r>
            <a:r>
              <a:rPr smtClean="0"/>
              <a:t>信号</a:t>
            </a:r>
            <a:endParaRPr lang="en-US" altLang="zh-CN" smtClean="0"/>
          </a:p>
          <a:p>
            <a:pPr lvl="1"/>
            <a:r>
              <a:rPr smtClean="0"/>
              <a:t>仅保留</a:t>
            </a:r>
            <a:r>
              <a:rPr smtClean="0">
                <a:solidFill>
                  <a:srgbClr val="0000FF"/>
                </a:solidFill>
              </a:rPr>
              <a:t>数据类</a:t>
            </a:r>
            <a:r>
              <a:rPr smtClean="0"/>
              <a:t>信号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A81396E-DBE1-4C86-87A2-151D5BFA695F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28650" y="4221163"/>
            <a:ext cx="7985125" cy="1520825"/>
            <a:chOff x="628245" y="4221088"/>
            <a:chExt cx="7985779" cy="1521643"/>
          </a:xfrm>
        </p:grpSpPr>
        <p:graphicFrame>
          <p:nvGraphicFramePr>
            <p:cNvPr id="33798" name="对象 21"/>
            <p:cNvGraphicFramePr>
              <a:graphicFrameLocks noChangeAspect="1"/>
            </p:cNvGraphicFramePr>
            <p:nvPr/>
          </p:nvGraphicFramePr>
          <p:xfrm>
            <a:off x="628245" y="4221088"/>
            <a:ext cx="7985779" cy="1152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7" name="工作表" r:id="rId3" imgW="5128386" imgH="739245" progId="Excel.Sheet.12">
                    <p:embed/>
                  </p:oleObj>
                </mc:Choice>
                <mc:Fallback>
                  <p:oleObj name="工作表" r:id="rId3" imgW="5128386" imgH="739245" progId="Excel.Sheet.12">
                    <p:embed/>
                    <p:pic>
                      <p:nvPicPr>
                        <p:cNvPr id="0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245" y="4221088"/>
                          <a:ext cx="7985779" cy="1152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9" name="文本框 22"/>
            <p:cNvSpPr txBox="1">
              <a:spLocks noChangeArrowheads="1"/>
            </p:cNvSpPr>
            <p:nvPr/>
          </p:nvSpPr>
          <p:spPr bwMode="auto">
            <a:xfrm>
              <a:off x="3059832" y="5373399"/>
              <a:ext cx="27238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主要功能部件输入来源表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单条指令数据通路构建方法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smtClean="0"/>
              <a:t>Step1</a:t>
            </a:r>
            <a:r>
              <a:rPr smtClean="0"/>
              <a:t>： 阅读单条指令，改写成</a:t>
            </a:r>
            <a:r>
              <a:rPr lang="en-US" altLang="zh-CN" smtClean="0"/>
              <a:t>RTL</a:t>
            </a:r>
          </a:p>
          <a:p>
            <a:r>
              <a:rPr smtClean="0"/>
              <a:t>根据</a:t>
            </a:r>
            <a:r>
              <a:rPr lang="en-US" altLang="zh-CN" smtClean="0"/>
              <a:t>RTL</a:t>
            </a:r>
            <a:r>
              <a:rPr smtClean="0"/>
              <a:t>功能填写对应指令的数据通路表</a:t>
            </a:r>
            <a:endParaRPr lang="en-US" altLang="zh-CN" smtClean="0"/>
          </a:p>
          <a:p>
            <a:r>
              <a:rPr smtClean="0"/>
              <a:t>如发现新增需求，进入</a:t>
            </a:r>
            <a:r>
              <a:rPr lang="en-US" altLang="zh-CN" smtClean="0"/>
              <a:t>Step2</a:t>
            </a:r>
          </a:p>
          <a:p>
            <a:r>
              <a:rPr lang="en-US" altLang="zh-CN" smtClean="0"/>
              <a:t>Step2</a:t>
            </a:r>
            <a:r>
              <a:rPr smtClean="0"/>
              <a:t>： 新增需求的处理</a:t>
            </a:r>
            <a:endParaRPr lang="en-US" altLang="zh-CN" smtClean="0"/>
          </a:p>
          <a:p>
            <a:pPr lvl="1"/>
            <a:r>
              <a:rPr smtClean="0"/>
              <a:t>合并至已有部件 （修改已有部件功能，输入，输出）</a:t>
            </a:r>
            <a:endParaRPr lang="en-US" altLang="zh-CN" smtClean="0"/>
          </a:p>
          <a:p>
            <a:pPr lvl="1"/>
            <a:r>
              <a:rPr smtClean="0"/>
              <a:t>新增新的部件    （新增部件功能，输入，输出）</a:t>
            </a:r>
            <a:endParaRPr lang="en-US" altLang="zh-CN" smtClean="0"/>
          </a:p>
          <a:p>
            <a:r>
              <a:rPr lang="en-US" altLang="zh-CN" smtClean="0"/>
              <a:t>Step3</a:t>
            </a:r>
            <a:r>
              <a:rPr smtClean="0"/>
              <a:t>： 对新增部件设置输入来源</a:t>
            </a:r>
            <a:endParaRPr lang="en-US" altLang="zh-CN" smtClean="0"/>
          </a:p>
          <a:p>
            <a:pPr lvl="1"/>
            <a:endParaRPr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03232D5-926C-4C0B-BF9F-20077B626E3B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smtClean="0"/>
              <a:t>or $rd,$rs,$rt   </a:t>
            </a:r>
            <a:r>
              <a:rPr smtClean="0"/>
              <a:t>根据指令功能给出</a:t>
            </a:r>
            <a:r>
              <a:rPr lang="en-US" altLang="zh-CN" smtClean="0"/>
              <a:t>RTL</a:t>
            </a:r>
            <a:r>
              <a:rPr smtClean="0"/>
              <a:t>描述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R[rd]</a:t>
            </a:r>
            <a:r>
              <a:rPr lang="en-US" altLang="zh-CN" smtClean="0">
                <a:sym typeface="Wingdings" panose="05000000000000000000" pitchFamily="2" charset="2"/>
              </a:rPr>
              <a:t>R[rs] | R[rt]   PCPC+1  </a:t>
            </a:r>
          </a:p>
          <a:p>
            <a:r>
              <a:rPr smtClean="0"/>
              <a:t>根据</a:t>
            </a:r>
            <a:r>
              <a:rPr lang="en-US" altLang="zh-CN" smtClean="0"/>
              <a:t>RTL</a:t>
            </a:r>
            <a:r>
              <a:rPr smtClean="0"/>
              <a:t>，确定各部件之间的连接关系</a:t>
            </a:r>
            <a:endParaRPr lang="en-US" altLang="zh-CN" smtClean="0"/>
          </a:p>
          <a:p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40750380-DD67-44C0-8DDC-4B71CD119F2E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539750" y="4792663"/>
            <a:ext cx="7985125" cy="1520825"/>
            <a:chOff x="539552" y="4792291"/>
            <a:chExt cx="7985779" cy="1521643"/>
          </a:xfrm>
        </p:grpSpPr>
        <p:graphicFrame>
          <p:nvGraphicFramePr>
            <p:cNvPr id="35880" name="对象 21"/>
            <p:cNvGraphicFramePr>
              <a:graphicFrameLocks noChangeAspect="1"/>
            </p:cNvGraphicFramePr>
            <p:nvPr/>
          </p:nvGraphicFramePr>
          <p:xfrm>
            <a:off x="539552" y="4792291"/>
            <a:ext cx="7985779" cy="1152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9" name="工作表" r:id="rId3" imgW="5128386" imgH="739245" progId="Excel.Sheet.12">
                    <p:embed/>
                  </p:oleObj>
                </mc:Choice>
                <mc:Fallback>
                  <p:oleObj name="工作表" r:id="rId3" imgW="5128386" imgH="739245" progId="Excel.Sheet.12">
                    <p:embed/>
                    <p:pic>
                      <p:nvPicPr>
                        <p:cNvPr id="0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4792291"/>
                          <a:ext cx="7985779" cy="1152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1" name="文本框 22"/>
            <p:cNvSpPr txBox="1">
              <a:spLocks noChangeArrowheads="1"/>
            </p:cNvSpPr>
            <p:nvPr/>
          </p:nvSpPr>
          <p:spPr bwMode="auto">
            <a:xfrm>
              <a:off x="2971139" y="5944602"/>
              <a:ext cx="27238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主要功能部件输入来源表</a:t>
              </a:r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1835150" y="2676525"/>
            <a:ext cx="5754688" cy="428625"/>
            <a:chOff x="1835696" y="2676073"/>
            <a:chExt cx="5754687" cy="428625"/>
          </a:xfrm>
        </p:grpSpPr>
        <p:sp>
          <p:nvSpPr>
            <p:cNvPr id="7" name="矩形 7"/>
            <p:cNvSpPr/>
            <p:nvPr/>
          </p:nvSpPr>
          <p:spPr>
            <a:xfrm>
              <a:off x="1835696" y="2676073"/>
              <a:ext cx="1036638" cy="428625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ysClr val="window" lastClr="FFFFFF"/>
                  </a:solidFill>
                  <a:latin typeface="Calibri"/>
                  <a:ea typeface="宋体"/>
                </a:rPr>
                <a:t>0000</a:t>
              </a:r>
              <a:endParaRPr lang="zh-CN" altLang="en-US" i="0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矩形 24"/>
            <p:cNvSpPr/>
            <p:nvPr/>
          </p:nvSpPr>
          <p:spPr>
            <a:xfrm>
              <a:off x="2929484" y="2676073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ysClr val="window" lastClr="FFFFFF"/>
                  </a:solidFill>
                  <a:latin typeface="Calibri"/>
                  <a:ea typeface="宋体"/>
                </a:rPr>
                <a:t>R</a:t>
              </a:r>
              <a:r>
                <a:rPr lang="en-US" altLang="zh-CN" i="0" kern="0" baseline="-25000" dirty="0">
                  <a:solidFill>
                    <a:sysClr val="window" lastClr="FFFFFF"/>
                  </a:solidFill>
                  <a:latin typeface="Calibri"/>
                  <a:ea typeface="宋体"/>
                </a:rPr>
                <a:t>S</a:t>
              </a:r>
              <a:endParaRPr lang="zh-CN" altLang="en-US" i="0" kern="0" baseline="-250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" name="矩形 25"/>
            <p:cNvSpPr/>
            <p:nvPr/>
          </p:nvSpPr>
          <p:spPr>
            <a:xfrm>
              <a:off x="3843884" y="2676073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 err="1">
                  <a:solidFill>
                    <a:sysClr val="window" lastClr="FFFFFF"/>
                  </a:solidFill>
                  <a:latin typeface="Calibri"/>
                  <a:ea typeface="宋体"/>
                </a:rPr>
                <a:t>R</a:t>
              </a:r>
              <a:r>
                <a:rPr lang="en-US" altLang="zh-CN" i="0" kern="0" baseline="-25000" dirty="0" err="1">
                  <a:solidFill>
                    <a:sysClr val="window" lastClr="FFFFFF"/>
                  </a:solidFill>
                  <a:latin typeface="Calibri"/>
                  <a:ea typeface="宋体"/>
                </a:rPr>
                <a:t>t</a:t>
              </a:r>
              <a:endParaRPr lang="zh-CN" altLang="en-US" i="0" kern="0" baseline="-250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矩形 26"/>
            <p:cNvSpPr/>
            <p:nvPr/>
          </p:nvSpPr>
          <p:spPr>
            <a:xfrm>
              <a:off x="5674270" y="2676073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ysClr val="window" lastClr="FFFFFF"/>
                  </a:solidFill>
                  <a:latin typeface="Calibri"/>
                  <a:ea typeface="宋体"/>
                </a:rPr>
                <a:t>0</a:t>
              </a:r>
              <a:endParaRPr lang="zh-CN" altLang="en-US" i="0" kern="0" baseline="-250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矩形 27"/>
            <p:cNvSpPr/>
            <p:nvPr/>
          </p:nvSpPr>
          <p:spPr>
            <a:xfrm>
              <a:off x="4759870" y="2676073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ysClr val="window" lastClr="FFFFFF"/>
                  </a:solidFill>
                  <a:latin typeface="Calibri"/>
                  <a:ea typeface="宋体"/>
                </a:rPr>
                <a:t>R</a:t>
              </a:r>
              <a:r>
                <a:rPr lang="en-US" altLang="zh-CN" i="0" kern="0" baseline="-25000" dirty="0">
                  <a:solidFill>
                    <a:sysClr val="window" lastClr="FFFFFF"/>
                  </a:solidFill>
                  <a:latin typeface="Calibri"/>
                  <a:ea typeface="宋体"/>
                </a:rPr>
                <a:t>d</a:t>
              </a:r>
              <a:endParaRPr lang="zh-CN" altLang="en-US" i="0" kern="0" baseline="-250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矩形 26"/>
            <p:cNvSpPr/>
            <p:nvPr/>
          </p:nvSpPr>
          <p:spPr>
            <a:xfrm>
              <a:off x="6588670" y="2676073"/>
              <a:ext cx="1001713" cy="428625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ysClr val="window" lastClr="FFFFFF"/>
                  </a:solidFill>
                  <a:latin typeface="Calibri"/>
                  <a:ea typeface="宋体"/>
                </a:rPr>
                <a:t>0</a:t>
              </a:r>
              <a:endParaRPr lang="zh-CN" altLang="en-US" i="0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1835150" y="1611313"/>
            <a:ext cx="5754688" cy="798512"/>
            <a:chOff x="1835696" y="1611575"/>
            <a:chExt cx="5754687" cy="798512"/>
          </a:xfrm>
        </p:grpSpPr>
        <p:sp>
          <p:nvSpPr>
            <p:cNvPr id="13" name="矩形 7"/>
            <p:cNvSpPr/>
            <p:nvPr/>
          </p:nvSpPr>
          <p:spPr>
            <a:xfrm>
              <a:off x="1835696" y="1981462"/>
              <a:ext cx="1036638" cy="428625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ysClr val="window" lastClr="FFFFFF"/>
                  </a:solidFill>
                  <a:latin typeface="Calibri"/>
                  <a:ea typeface="宋体"/>
                </a:rPr>
                <a:t>OP</a:t>
              </a:r>
              <a:endParaRPr lang="zh-CN" altLang="en-US" i="0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矩形 24"/>
            <p:cNvSpPr/>
            <p:nvPr/>
          </p:nvSpPr>
          <p:spPr>
            <a:xfrm>
              <a:off x="2929484" y="1981462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ysClr val="window" lastClr="FFFFFF"/>
                  </a:solidFill>
                  <a:latin typeface="Calibri"/>
                  <a:ea typeface="宋体"/>
                </a:rPr>
                <a:t>R</a:t>
              </a:r>
              <a:r>
                <a:rPr lang="en-US" altLang="zh-CN" i="0" kern="0" baseline="-25000" dirty="0">
                  <a:solidFill>
                    <a:sysClr val="window" lastClr="FFFFFF"/>
                  </a:solidFill>
                  <a:latin typeface="Calibri"/>
                  <a:ea typeface="宋体"/>
                </a:rPr>
                <a:t>S</a:t>
              </a:r>
              <a:endParaRPr lang="zh-CN" altLang="en-US" i="0" kern="0" baseline="-250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5" name="矩形 25"/>
            <p:cNvSpPr/>
            <p:nvPr/>
          </p:nvSpPr>
          <p:spPr>
            <a:xfrm>
              <a:off x="3843884" y="1981462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 err="1">
                  <a:solidFill>
                    <a:sysClr val="window" lastClr="FFFFFF"/>
                  </a:solidFill>
                  <a:latin typeface="Calibri"/>
                  <a:ea typeface="宋体"/>
                </a:rPr>
                <a:t>R</a:t>
              </a:r>
              <a:r>
                <a:rPr lang="en-US" altLang="zh-CN" i="0" kern="0" baseline="-25000" dirty="0" err="1">
                  <a:solidFill>
                    <a:sysClr val="window" lastClr="FFFFFF"/>
                  </a:solidFill>
                  <a:latin typeface="Calibri"/>
                  <a:ea typeface="宋体"/>
                </a:rPr>
                <a:t>t</a:t>
              </a:r>
              <a:endParaRPr lang="zh-CN" altLang="en-US" i="0" kern="0" baseline="-250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6" name="矩形 26"/>
            <p:cNvSpPr/>
            <p:nvPr/>
          </p:nvSpPr>
          <p:spPr>
            <a:xfrm>
              <a:off x="5674270" y="1981462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 err="1">
                  <a:solidFill>
                    <a:sysClr val="window" lastClr="FFFFFF"/>
                  </a:solidFill>
                  <a:latin typeface="Calibri"/>
                  <a:ea typeface="宋体"/>
                </a:rPr>
                <a:t>shamt</a:t>
              </a:r>
              <a:endParaRPr lang="zh-CN" altLang="en-US" i="0" kern="0" baseline="-250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7" name="矩形 27"/>
            <p:cNvSpPr/>
            <p:nvPr/>
          </p:nvSpPr>
          <p:spPr>
            <a:xfrm>
              <a:off x="4759870" y="1981462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ysClr val="window" lastClr="FFFFFF"/>
                  </a:solidFill>
                  <a:latin typeface="Calibri"/>
                  <a:ea typeface="宋体"/>
                </a:rPr>
                <a:t>R</a:t>
              </a:r>
              <a:r>
                <a:rPr lang="en-US" altLang="zh-CN" i="0" kern="0" baseline="-25000" dirty="0">
                  <a:solidFill>
                    <a:sysClr val="window" lastClr="FFFFFF"/>
                  </a:solidFill>
                  <a:latin typeface="Calibri"/>
                  <a:ea typeface="宋体"/>
                </a:rPr>
                <a:t>d</a:t>
              </a:r>
              <a:endParaRPr lang="zh-CN" altLang="en-US" i="0" kern="0" baseline="-250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8" name="TextBox 11"/>
            <p:cNvSpPr txBox="1"/>
            <p:nvPr/>
          </p:nvSpPr>
          <p:spPr>
            <a:xfrm>
              <a:off x="1953171" y="1611575"/>
              <a:ext cx="89058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rgbClr val="0070C0"/>
                  </a:solidFill>
                  <a:ea typeface="华文细黑" pitchFamily="2" charset="-122"/>
                </a:rPr>
                <a:t>4bits</a:t>
              </a:r>
              <a:endParaRPr lang="zh-CN" altLang="en-US" i="0" kern="0" dirty="0">
                <a:solidFill>
                  <a:srgbClr val="0070C0"/>
                </a:solidFill>
                <a:ea typeface="华文细黑" pitchFamily="2" charset="-122"/>
              </a:endParaRPr>
            </a:p>
          </p:txBody>
        </p:sp>
        <p:sp>
          <p:nvSpPr>
            <p:cNvPr id="19" name="矩形 26"/>
            <p:cNvSpPr/>
            <p:nvPr/>
          </p:nvSpPr>
          <p:spPr>
            <a:xfrm>
              <a:off x="6588670" y="1981462"/>
              <a:ext cx="1001713" cy="428625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 err="1">
                  <a:solidFill>
                    <a:sysClr val="window" lastClr="FFFFFF"/>
                  </a:solidFill>
                  <a:latin typeface="Calibri"/>
                  <a:ea typeface="宋体"/>
                </a:rPr>
                <a:t>funct</a:t>
              </a:r>
              <a:endParaRPr lang="zh-CN" altLang="en-US" i="0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2916784" y="1611575"/>
              <a:ext cx="890587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rgbClr val="0070C0"/>
                  </a:solidFill>
                  <a:ea typeface="华文细黑" pitchFamily="2" charset="-122"/>
                </a:rPr>
                <a:t>2bits</a:t>
              </a:r>
              <a:endParaRPr lang="zh-CN" altLang="en-US" i="0" kern="0" dirty="0">
                <a:solidFill>
                  <a:srgbClr val="0070C0"/>
                </a:solidFill>
                <a:ea typeface="华文细黑" pitchFamily="2" charset="-122"/>
              </a:endParaRP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3780384" y="1611575"/>
              <a:ext cx="892175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rgbClr val="0070C0"/>
                  </a:solidFill>
                  <a:ea typeface="华文细黑" pitchFamily="2" charset="-122"/>
                </a:rPr>
                <a:t>2bits</a:t>
              </a:r>
              <a:endParaRPr lang="zh-CN" altLang="en-US" i="0" kern="0" dirty="0">
                <a:solidFill>
                  <a:srgbClr val="0070C0"/>
                </a:solidFill>
                <a:ea typeface="华文细黑" pitchFamily="2" charset="-122"/>
              </a:endParaRPr>
            </a:p>
          </p:txBody>
        </p:sp>
        <p:sp>
          <p:nvSpPr>
            <p:cNvPr id="24" name="TextBox 15"/>
            <p:cNvSpPr txBox="1"/>
            <p:nvPr/>
          </p:nvSpPr>
          <p:spPr>
            <a:xfrm>
              <a:off x="4717008" y="1611575"/>
              <a:ext cx="890587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rgbClr val="0070C0"/>
                  </a:solidFill>
                  <a:ea typeface="华文细黑" pitchFamily="2" charset="-122"/>
                </a:rPr>
                <a:t>2bits</a:t>
              </a:r>
              <a:endParaRPr lang="zh-CN" altLang="en-US" i="0" kern="0" dirty="0">
                <a:solidFill>
                  <a:srgbClr val="0070C0"/>
                </a:solidFill>
                <a:ea typeface="华文细黑" pitchFamily="2" charset="-122"/>
              </a:endParaRPr>
            </a:p>
          </p:txBody>
        </p:sp>
        <p:sp>
          <p:nvSpPr>
            <p:cNvPr id="25" name="TextBox 16"/>
            <p:cNvSpPr txBox="1"/>
            <p:nvPr/>
          </p:nvSpPr>
          <p:spPr>
            <a:xfrm>
              <a:off x="5652045" y="1611575"/>
              <a:ext cx="892175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rgbClr val="0070C0"/>
                  </a:solidFill>
                  <a:ea typeface="华文细黑" pitchFamily="2" charset="-122"/>
                </a:rPr>
                <a:t>3bits</a:t>
              </a:r>
              <a:endParaRPr lang="zh-CN" altLang="en-US" i="0" kern="0" dirty="0">
                <a:solidFill>
                  <a:srgbClr val="0070C0"/>
                </a:solidFill>
                <a:ea typeface="华文细黑" pitchFamily="2" charset="-122"/>
              </a:endParaRPr>
            </a:p>
          </p:txBody>
        </p:sp>
        <p:sp>
          <p:nvSpPr>
            <p:cNvPr id="26" name="TextBox 17"/>
            <p:cNvSpPr txBox="1"/>
            <p:nvPr/>
          </p:nvSpPr>
          <p:spPr>
            <a:xfrm>
              <a:off x="6660108" y="1611575"/>
              <a:ext cx="892175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rgbClr val="0070C0"/>
                  </a:solidFill>
                  <a:ea typeface="华文细黑" pitchFamily="2" charset="-122"/>
                </a:rPr>
                <a:t>3bits</a:t>
              </a:r>
              <a:endParaRPr lang="zh-CN" altLang="en-US" i="0" kern="0" dirty="0">
                <a:solidFill>
                  <a:srgbClr val="0070C0"/>
                </a:solidFill>
                <a:ea typeface="华文细黑" pitchFamily="2" charset="-122"/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98463" y="5370513"/>
            <a:ext cx="76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OR</a:t>
            </a:r>
            <a:endParaRPr lang="zh-CN" altLang="en-US" sz="1400" i="0"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165225" y="5360988"/>
            <a:ext cx="765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PC+1</a:t>
            </a:r>
            <a:endParaRPr lang="zh-CN" altLang="en-US" sz="1400" i="0"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1881188" y="5360988"/>
            <a:ext cx="765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PC</a:t>
            </a:r>
            <a:endParaRPr lang="zh-CN" altLang="en-US" sz="1400" i="0"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2795588" y="53689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RS</a:t>
            </a:r>
            <a:endParaRPr lang="zh-CN" altLang="en-US" sz="1400" i="0"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3540125" y="5368925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RT</a:t>
            </a:r>
            <a:endParaRPr lang="zh-CN" altLang="en-US" sz="1400" i="0"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4284663" y="5368925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RD</a:t>
            </a:r>
            <a:endParaRPr lang="zh-CN" altLang="en-US" sz="1400" i="0"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4981575" y="5375275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ALU</a:t>
            </a:r>
            <a:endParaRPr lang="zh-CN" altLang="en-US" sz="1400" i="0"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5694363" y="5373688"/>
            <a:ext cx="606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RF.D1</a:t>
            </a:r>
            <a:endParaRPr lang="zh-CN" altLang="en-US" sz="1400" i="0"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6408738" y="5372100"/>
            <a:ext cx="6048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RF.D2</a:t>
            </a:r>
            <a:endParaRPr lang="zh-CN" altLang="en-US" sz="1400" i="0"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cxnSp>
        <p:nvCxnSpPr>
          <p:cNvPr id="38" name="直接箭头连接符 37"/>
          <p:cNvCxnSpPr>
            <a:endCxn id="35" idx="0"/>
          </p:cNvCxnSpPr>
          <p:nvPr/>
        </p:nvCxnSpPr>
        <p:spPr>
          <a:xfrm>
            <a:off x="2646363" y="4076700"/>
            <a:ext cx="2587625" cy="129857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1" idx="0"/>
          </p:cNvCxnSpPr>
          <p:nvPr/>
        </p:nvCxnSpPr>
        <p:spPr>
          <a:xfrm>
            <a:off x="2220913" y="4022725"/>
            <a:ext cx="827087" cy="1346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3" idx="0"/>
          </p:cNvCxnSpPr>
          <p:nvPr/>
        </p:nvCxnSpPr>
        <p:spPr>
          <a:xfrm>
            <a:off x="3186113" y="4052888"/>
            <a:ext cx="606425" cy="13160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4" idx="0"/>
          </p:cNvCxnSpPr>
          <p:nvPr/>
        </p:nvCxnSpPr>
        <p:spPr>
          <a:xfrm>
            <a:off x="1220788" y="3959225"/>
            <a:ext cx="3314700" cy="1409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692275" y="4043363"/>
            <a:ext cx="2478088" cy="1290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ori</a:t>
            </a:r>
            <a:r>
              <a:rPr lang="en-US" altLang="zh-CN" dirty="0"/>
              <a:t> $rt,$rs,1   </a:t>
            </a:r>
            <a:r>
              <a:rPr dirty="0"/>
              <a:t>根据指令功能给出</a:t>
            </a:r>
            <a:r>
              <a:rPr lang="en-US" altLang="zh-CN" dirty="0"/>
              <a:t>RTL</a:t>
            </a:r>
            <a:r>
              <a:rPr dirty="0"/>
              <a:t>描述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/>
              <a:t>R[</a:t>
            </a:r>
            <a:r>
              <a:rPr lang="en-US" altLang="zh-CN" dirty="0" err="1"/>
              <a:t>rt</a:t>
            </a:r>
            <a:r>
              <a:rPr lang="en-US" altLang="zh-CN" dirty="0"/>
              <a:t>]</a:t>
            </a:r>
            <a:r>
              <a:rPr lang="en-US" altLang="zh-CN" dirty="0">
                <a:sym typeface="Wingdings" panose="05000000000000000000" pitchFamily="2" charset="2"/>
              </a:rPr>
              <a:t>R[</a:t>
            </a:r>
            <a:r>
              <a:rPr lang="en-US" altLang="zh-CN" dirty="0" err="1">
                <a:sym typeface="Wingdings" panose="05000000000000000000" pitchFamily="2" charset="2"/>
              </a:rPr>
              <a:t>rs</a:t>
            </a:r>
            <a:r>
              <a:rPr lang="en-US" altLang="zh-CN" dirty="0">
                <a:sym typeface="Wingdings" panose="05000000000000000000" pitchFamily="2" charset="2"/>
              </a:rPr>
              <a:t>] | </a:t>
            </a:r>
            <a:r>
              <a:rPr lang="en-US" altLang="zh-CN" dirty="0" smtClean="0">
                <a:sym typeface="Wingdings" panose="05000000000000000000" pitchFamily="2" charset="2"/>
              </a:rPr>
              <a:t>Sign-Ext</a:t>
            </a:r>
            <a:r>
              <a:rPr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IMM</a:t>
            </a:r>
            <a:r>
              <a:rPr dirty="0" smtClean="0">
                <a:sym typeface="Wingdings" panose="05000000000000000000" pitchFamily="2" charset="2"/>
              </a:rPr>
              <a:t>）</a:t>
            </a:r>
            <a:r>
              <a:rPr lang="en-US" altLang="zh-CN" dirty="0" smtClean="0">
                <a:sym typeface="Wingdings" panose="05000000000000000000" pitchFamily="2" charset="2"/>
              </a:rPr>
              <a:t>  </a:t>
            </a:r>
            <a:r>
              <a:rPr lang="en-US" altLang="zh-CN" dirty="0">
                <a:sym typeface="Wingdings" panose="05000000000000000000" pitchFamily="2" charset="2"/>
              </a:rPr>
              <a:t>PCPC+1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5C47CD87-9B49-4E47-BDAD-F23E1AF27ED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98463" y="5370513"/>
            <a:ext cx="76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ORI</a:t>
            </a:r>
            <a:endParaRPr lang="zh-CN" altLang="en-US" sz="1400" i="0"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165225" y="5360988"/>
            <a:ext cx="765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PC+1</a:t>
            </a:r>
            <a:endParaRPr lang="zh-CN" altLang="en-US" sz="1400" i="0"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1881188" y="5360988"/>
            <a:ext cx="765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PC</a:t>
            </a:r>
            <a:endParaRPr lang="zh-CN" altLang="en-US" sz="1400" i="0"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2795588" y="53689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RS</a:t>
            </a:r>
            <a:endParaRPr lang="zh-CN" altLang="en-US" sz="1400" i="0"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4284663" y="5368925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RT</a:t>
            </a:r>
            <a:endParaRPr lang="zh-CN" altLang="en-US" sz="1400" i="0"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4981575" y="5375275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ALU</a:t>
            </a:r>
            <a:endParaRPr lang="zh-CN" altLang="en-US" sz="1400" i="0"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5694363" y="5373688"/>
            <a:ext cx="606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RF.D1</a:t>
            </a:r>
            <a:endParaRPr lang="zh-CN" altLang="en-US" sz="1400" i="0"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1835150" y="1611313"/>
            <a:ext cx="5781675" cy="1493837"/>
            <a:chOff x="1835696" y="1611575"/>
            <a:chExt cx="5781569" cy="1493123"/>
          </a:xfrm>
        </p:grpSpPr>
        <p:sp>
          <p:nvSpPr>
            <p:cNvPr id="40" name="矩形 7"/>
            <p:cNvSpPr/>
            <p:nvPr/>
          </p:nvSpPr>
          <p:spPr>
            <a:xfrm>
              <a:off x="1835696" y="2676278"/>
              <a:ext cx="1036619" cy="42842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ysClr val="window" lastClr="FFFFFF"/>
                  </a:solidFill>
                  <a:latin typeface="Calibri"/>
                  <a:ea typeface="宋体"/>
                </a:rPr>
                <a:t>0011</a:t>
              </a:r>
              <a:endParaRPr lang="zh-CN" altLang="en-US" i="0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2" name="矩形 24"/>
            <p:cNvSpPr/>
            <p:nvPr/>
          </p:nvSpPr>
          <p:spPr>
            <a:xfrm>
              <a:off x="2929464" y="2676278"/>
              <a:ext cx="857234" cy="42842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ysClr val="window" lastClr="FFFFFF"/>
                  </a:solidFill>
                  <a:latin typeface="Calibri"/>
                  <a:ea typeface="宋体"/>
                </a:rPr>
                <a:t>R</a:t>
              </a:r>
              <a:r>
                <a:rPr lang="en-US" altLang="zh-CN" i="0" kern="0" baseline="-25000" dirty="0">
                  <a:solidFill>
                    <a:sysClr val="window" lastClr="FFFFFF"/>
                  </a:solidFill>
                  <a:latin typeface="Calibri"/>
                  <a:ea typeface="宋体"/>
                </a:rPr>
                <a:t>S</a:t>
              </a:r>
              <a:endParaRPr lang="zh-CN" altLang="en-US" i="0" kern="0" baseline="-250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4" name="矩形 25"/>
            <p:cNvSpPr/>
            <p:nvPr/>
          </p:nvSpPr>
          <p:spPr>
            <a:xfrm>
              <a:off x="3843847" y="2676278"/>
              <a:ext cx="857234" cy="42842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 err="1">
                  <a:solidFill>
                    <a:sysClr val="window" lastClr="FFFFFF"/>
                  </a:solidFill>
                  <a:latin typeface="Calibri"/>
                  <a:ea typeface="宋体"/>
                </a:rPr>
                <a:t>R</a:t>
              </a:r>
              <a:r>
                <a:rPr lang="en-US" altLang="zh-CN" i="0" kern="0" baseline="-25000" dirty="0" err="1">
                  <a:solidFill>
                    <a:sysClr val="window" lastClr="FFFFFF"/>
                  </a:solidFill>
                  <a:latin typeface="Calibri"/>
                  <a:ea typeface="宋体"/>
                </a:rPr>
                <a:t>t</a:t>
              </a:r>
              <a:endParaRPr lang="zh-CN" altLang="en-US" i="0" kern="0" baseline="-250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矩形 26"/>
            <p:cNvSpPr/>
            <p:nvPr/>
          </p:nvSpPr>
          <p:spPr>
            <a:xfrm>
              <a:off x="4788392" y="2676278"/>
              <a:ext cx="2801887" cy="428420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ysClr val="window" lastClr="FFFFFF"/>
                  </a:solidFill>
                  <a:latin typeface="Calibri"/>
                  <a:ea typeface="宋体"/>
                </a:rPr>
                <a:t>1</a:t>
              </a:r>
              <a:endParaRPr lang="zh-CN" altLang="en-US" i="0" kern="0" baseline="-250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7" name="矩形 7"/>
            <p:cNvSpPr/>
            <p:nvPr/>
          </p:nvSpPr>
          <p:spPr>
            <a:xfrm>
              <a:off x="1835696" y="1981285"/>
              <a:ext cx="1036619" cy="42842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ysClr val="window" lastClr="FFFFFF"/>
                  </a:solidFill>
                  <a:latin typeface="Calibri"/>
                  <a:ea typeface="宋体"/>
                </a:rPr>
                <a:t>OP</a:t>
              </a:r>
              <a:endParaRPr lang="zh-CN" altLang="en-US" i="0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矩形 24"/>
            <p:cNvSpPr/>
            <p:nvPr/>
          </p:nvSpPr>
          <p:spPr>
            <a:xfrm>
              <a:off x="2929464" y="1981285"/>
              <a:ext cx="857234" cy="42842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ysClr val="window" lastClr="FFFFFF"/>
                  </a:solidFill>
                  <a:latin typeface="Calibri"/>
                  <a:ea typeface="宋体"/>
                </a:rPr>
                <a:t>R</a:t>
              </a:r>
              <a:r>
                <a:rPr lang="en-US" altLang="zh-CN" i="0" kern="0" baseline="-25000" dirty="0">
                  <a:solidFill>
                    <a:sysClr val="window" lastClr="FFFFFF"/>
                  </a:solidFill>
                  <a:latin typeface="Calibri"/>
                  <a:ea typeface="宋体"/>
                </a:rPr>
                <a:t>S</a:t>
              </a:r>
              <a:endParaRPr lang="zh-CN" altLang="en-US" i="0" kern="0" baseline="-250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9" name="矩形 25"/>
            <p:cNvSpPr/>
            <p:nvPr/>
          </p:nvSpPr>
          <p:spPr>
            <a:xfrm>
              <a:off x="3843847" y="1981285"/>
              <a:ext cx="857234" cy="42842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 err="1">
                  <a:solidFill>
                    <a:sysClr val="window" lastClr="FFFFFF"/>
                  </a:solidFill>
                  <a:latin typeface="Calibri"/>
                  <a:ea typeface="宋体"/>
                </a:rPr>
                <a:t>R</a:t>
              </a:r>
              <a:r>
                <a:rPr lang="en-US" altLang="zh-CN" i="0" kern="0" baseline="-25000" dirty="0" err="1">
                  <a:solidFill>
                    <a:sysClr val="window" lastClr="FFFFFF"/>
                  </a:solidFill>
                  <a:latin typeface="Calibri"/>
                  <a:ea typeface="宋体"/>
                </a:rPr>
                <a:t>t</a:t>
              </a:r>
              <a:endParaRPr lang="zh-CN" altLang="en-US" i="0" kern="0" baseline="-250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0" name="TextBox 11"/>
            <p:cNvSpPr txBox="1"/>
            <p:nvPr/>
          </p:nvSpPr>
          <p:spPr>
            <a:xfrm>
              <a:off x="1953169" y="1611575"/>
              <a:ext cx="890572" cy="3697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rgbClr val="0070C0"/>
                  </a:solidFill>
                  <a:ea typeface="华文细黑" pitchFamily="2" charset="-122"/>
                </a:rPr>
                <a:t>4bits</a:t>
              </a:r>
              <a:endParaRPr lang="zh-CN" altLang="en-US" i="0" kern="0" dirty="0">
                <a:solidFill>
                  <a:srgbClr val="0070C0"/>
                </a:solidFill>
                <a:ea typeface="华文细黑" pitchFamily="2" charset="-122"/>
              </a:endParaRPr>
            </a:p>
          </p:txBody>
        </p:sp>
        <p:sp>
          <p:nvSpPr>
            <p:cNvPr id="51" name="TextBox 13"/>
            <p:cNvSpPr txBox="1"/>
            <p:nvPr/>
          </p:nvSpPr>
          <p:spPr>
            <a:xfrm>
              <a:off x="2916764" y="1611575"/>
              <a:ext cx="890571" cy="3697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rgbClr val="0070C0"/>
                  </a:solidFill>
                  <a:ea typeface="华文细黑" pitchFamily="2" charset="-122"/>
                </a:rPr>
                <a:t>2bits</a:t>
              </a:r>
              <a:endParaRPr lang="zh-CN" altLang="en-US" i="0" kern="0" dirty="0">
                <a:solidFill>
                  <a:srgbClr val="0070C0"/>
                </a:solidFill>
                <a:ea typeface="华文细黑" pitchFamily="2" charset="-122"/>
              </a:endParaRPr>
            </a:p>
          </p:txBody>
        </p:sp>
        <p:sp>
          <p:nvSpPr>
            <p:cNvPr id="52" name="TextBox 14"/>
            <p:cNvSpPr txBox="1"/>
            <p:nvPr/>
          </p:nvSpPr>
          <p:spPr>
            <a:xfrm>
              <a:off x="3780348" y="1611575"/>
              <a:ext cx="892159" cy="3697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rgbClr val="0070C0"/>
                  </a:solidFill>
                  <a:ea typeface="华文细黑" pitchFamily="2" charset="-122"/>
                </a:rPr>
                <a:t>2bits</a:t>
              </a:r>
              <a:endParaRPr lang="zh-CN" altLang="en-US" i="0" kern="0" dirty="0">
                <a:solidFill>
                  <a:srgbClr val="0070C0"/>
                </a:solidFill>
                <a:ea typeface="华文细黑" pitchFamily="2" charset="-122"/>
              </a:endParaRPr>
            </a:p>
          </p:txBody>
        </p:sp>
        <p:sp>
          <p:nvSpPr>
            <p:cNvPr id="53" name="TextBox 15"/>
            <p:cNvSpPr txBox="1"/>
            <p:nvPr/>
          </p:nvSpPr>
          <p:spPr>
            <a:xfrm>
              <a:off x="4716956" y="1611575"/>
              <a:ext cx="890571" cy="3697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rgbClr val="0070C0"/>
                  </a:solidFill>
                  <a:ea typeface="华文细黑" pitchFamily="2" charset="-122"/>
                </a:rPr>
                <a:t>2bits</a:t>
              </a:r>
              <a:endParaRPr lang="zh-CN" altLang="en-US" i="0" kern="0" dirty="0">
                <a:solidFill>
                  <a:srgbClr val="0070C0"/>
                </a:solidFill>
                <a:ea typeface="华文细黑" pitchFamily="2" charset="-122"/>
              </a:endParaRPr>
            </a:p>
          </p:txBody>
        </p:sp>
        <p:sp>
          <p:nvSpPr>
            <p:cNvPr id="54" name="TextBox 16"/>
            <p:cNvSpPr txBox="1"/>
            <p:nvPr/>
          </p:nvSpPr>
          <p:spPr>
            <a:xfrm>
              <a:off x="5651976" y="1611575"/>
              <a:ext cx="892159" cy="3697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rgbClr val="0070C0"/>
                  </a:solidFill>
                  <a:ea typeface="华文细黑" pitchFamily="2" charset="-122"/>
                </a:rPr>
                <a:t>3bits</a:t>
              </a:r>
              <a:endParaRPr lang="zh-CN" altLang="en-US" i="0" kern="0" dirty="0">
                <a:solidFill>
                  <a:srgbClr val="0070C0"/>
                </a:solidFill>
                <a:ea typeface="华文细黑" pitchFamily="2" charset="-122"/>
              </a:endParaRPr>
            </a:p>
          </p:txBody>
        </p:sp>
        <p:sp>
          <p:nvSpPr>
            <p:cNvPr id="55" name="TextBox 17"/>
            <p:cNvSpPr txBox="1"/>
            <p:nvPr/>
          </p:nvSpPr>
          <p:spPr>
            <a:xfrm>
              <a:off x="6660021" y="1611575"/>
              <a:ext cx="892159" cy="3697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rgbClr val="0070C0"/>
                  </a:solidFill>
                  <a:ea typeface="华文细黑" pitchFamily="2" charset="-122"/>
                </a:rPr>
                <a:t>3bits</a:t>
              </a:r>
              <a:endParaRPr lang="zh-CN" altLang="en-US" i="0" kern="0" dirty="0">
                <a:solidFill>
                  <a:srgbClr val="0070C0"/>
                </a:solidFill>
                <a:ea typeface="华文细黑" pitchFamily="2" charset="-122"/>
              </a:endParaRPr>
            </a:p>
          </p:txBody>
        </p:sp>
        <p:sp>
          <p:nvSpPr>
            <p:cNvPr id="56" name="矩形 26"/>
            <p:cNvSpPr/>
            <p:nvPr/>
          </p:nvSpPr>
          <p:spPr>
            <a:xfrm>
              <a:off x="4815379" y="1981285"/>
              <a:ext cx="2801886" cy="428420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>
                  <a:solidFill>
                    <a:sysClr val="window" lastClr="FFFFFF"/>
                  </a:solidFill>
                  <a:latin typeface="Calibri"/>
                  <a:ea typeface="宋体"/>
                </a:rPr>
                <a:t>IMM</a:t>
              </a:r>
              <a:endParaRPr lang="zh-CN" altLang="en-US" i="0" kern="0" baseline="-250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3" name="组合 72"/>
          <p:cNvGrpSpPr>
            <a:grpSpLocks/>
          </p:cNvGrpSpPr>
          <p:nvPr/>
        </p:nvGrpSpPr>
        <p:grpSpPr bwMode="auto">
          <a:xfrm>
            <a:off x="398463" y="4792663"/>
            <a:ext cx="8126412" cy="1520825"/>
            <a:chOff x="399059" y="4792291"/>
            <a:chExt cx="8126272" cy="1521643"/>
          </a:xfrm>
        </p:grpSpPr>
        <p:graphicFrame>
          <p:nvGraphicFramePr>
            <p:cNvPr id="36886" name="对象 21"/>
            <p:cNvGraphicFramePr>
              <a:graphicFrameLocks noChangeAspect="1"/>
            </p:cNvGraphicFramePr>
            <p:nvPr/>
          </p:nvGraphicFramePr>
          <p:xfrm>
            <a:off x="539552" y="4792291"/>
            <a:ext cx="7985779" cy="1152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8" name="工作表" r:id="rId3" imgW="5128386" imgH="739245" progId="Excel.Sheet.12">
                    <p:embed/>
                  </p:oleObj>
                </mc:Choice>
                <mc:Fallback>
                  <p:oleObj name="工作表" r:id="rId3" imgW="5128386" imgH="739245" progId="Excel.Sheet.12">
                    <p:embed/>
                    <p:pic>
                      <p:nvPicPr>
                        <p:cNvPr id="0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4792291"/>
                          <a:ext cx="7985779" cy="1152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7" name="文本框 22"/>
            <p:cNvSpPr txBox="1">
              <a:spLocks noChangeArrowheads="1"/>
            </p:cNvSpPr>
            <p:nvPr/>
          </p:nvSpPr>
          <p:spPr bwMode="auto">
            <a:xfrm>
              <a:off x="2971139" y="5944602"/>
              <a:ext cx="27238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i="0">
                  <a:latin typeface="华文楷体" panose="02010600040101010101" pitchFamily="2" charset="-122"/>
                  <a:ea typeface="华文楷体" panose="02010600040101010101" pitchFamily="2" charset="-122"/>
                </a:rPr>
                <a:t>主要功能部件输入来源表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99059" y="5635706"/>
              <a:ext cx="765162" cy="30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400" i="0" dirty="0">
                  <a:solidFill>
                    <a:schemeClr val="bg1">
                      <a:lumMod val="75000"/>
                    </a:schemeClr>
                  </a:solidFill>
                  <a:latin typeface="Mistral" panose="03090702030407020403" pitchFamily="66" charset="0"/>
                  <a:ea typeface="HAKUYOGuiFanZi3500" panose="02000600000000000000" pitchFamily="2" charset="-122"/>
                  <a:cs typeface="HAKUYOGuiFanZi3500" panose="02000600000000000000" pitchFamily="2" charset="-122"/>
                </a:rPr>
                <a:t>OR</a:t>
              </a:r>
              <a:endParaRPr lang="zh-CN" altLang="en-US" sz="1400" i="0" dirty="0">
                <a:solidFill>
                  <a:schemeClr val="bg1">
                    <a:lumMod val="75000"/>
                  </a:schemeClr>
                </a:solidFill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164221" y="5626176"/>
              <a:ext cx="765162" cy="30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hangingPunct="1">
                <a:defRPr/>
              </a:pPr>
              <a:r>
                <a:rPr lang="en-US" altLang="zh-CN" sz="1400" i="0" dirty="0">
                  <a:solidFill>
                    <a:schemeClr val="bg1">
                      <a:lumMod val="75000"/>
                    </a:schemeClr>
                  </a:solidFill>
                  <a:latin typeface="Mistral" panose="03090702030407020403" pitchFamily="66" charset="0"/>
                  <a:ea typeface="HAKUYOGuiFanZi3500" panose="02000600000000000000" pitchFamily="2" charset="-122"/>
                  <a:cs typeface="HAKUYOGuiFanZi3500" panose="02000600000000000000" pitchFamily="2" charset="-122"/>
                </a:rPr>
                <a:t>PC+1</a:t>
              </a:r>
              <a:endParaRPr lang="zh-CN" altLang="en-US" sz="1400" i="0" dirty="0">
                <a:solidFill>
                  <a:schemeClr val="bg1">
                    <a:lumMod val="75000"/>
                  </a:schemeClr>
                </a:solidFill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880170" y="5626176"/>
              <a:ext cx="766750" cy="30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hangingPunct="1">
                <a:defRPr/>
              </a:pPr>
              <a:r>
                <a:rPr lang="en-US" altLang="zh-CN" sz="1400" i="0" dirty="0">
                  <a:solidFill>
                    <a:schemeClr val="bg1">
                      <a:lumMod val="75000"/>
                    </a:schemeClr>
                  </a:solidFill>
                  <a:latin typeface="Mistral" panose="03090702030407020403" pitchFamily="66" charset="0"/>
                  <a:ea typeface="HAKUYOGuiFanZi3500" panose="02000600000000000000" pitchFamily="2" charset="-122"/>
                  <a:cs typeface="HAKUYOGuiFanZi3500" panose="02000600000000000000" pitchFamily="2" charset="-122"/>
                </a:rPr>
                <a:t>PC</a:t>
              </a:r>
              <a:endParaRPr lang="zh-CN" altLang="en-US" sz="1400" i="0" dirty="0">
                <a:solidFill>
                  <a:schemeClr val="bg1">
                    <a:lumMod val="75000"/>
                  </a:schemeClr>
                </a:solidFill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96143" y="5632530"/>
              <a:ext cx="503228" cy="30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400" i="0" dirty="0">
                  <a:solidFill>
                    <a:schemeClr val="bg1">
                      <a:lumMod val="75000"/>
                    </a:schemeClr>
                  </a:solidFill>
                  <a:latin typeface="Mistral" panose="03090702030407020403" pitchFamily="66" charset="0"/>
                  <a:ea typeface="HAKUYOGuiFanZi3500" panose="02000600000000000000" pitchFamily="2" charset="-122"/>
                  <a:cs typeface="HAKUYOGuiFanZi3500" panose="02000600000000000000" pitchFamily="2" charset="-122"/>
                </a:rPr>
                <a:t>RS</a:t>
              </a:r>
              <a:endParaRPr lang="zh-CN" altLang="en-US" sz="1400" i="0" dirty="0">
                <a:solidFill>
                  <a:schemeClr val="bg1">
                    <a:lumMod val="75000"/>
                  </a:schemeClr>
                </a:solidFill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540667" y="5632530"/>
              <a:ext cx="503229" cy="30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400" i="0" dirty="0">
                  <a:solidFill>
                    <a:schemeClr val="bg1">
                      <a:lumMod val="75000"/>
                    </a:schemeClr>
                  </a:solidFill>
                  <a:latin typeface="Mistral" panose="03090702030407020403" pitchFamily="66" charset="0"/>
                  <a:ea typeface="HAKUYOGuiFanZi3500" panose="02000600000000000000" pitchFamily="2" charset="-122"/>
                  <a:cs typeface="HAKUYOGuiFanZi3500" panose="02000600000000000000" pitchFamily="2" charset="-122"/>
                </a:rPr>
                <a:t>RT</a:t>
              </a:r>
              <a:endParaRPr lang="zh-CN" altLang="en-US" sz="1400" i="0" dirty="0">
                <a:solidFill>
                  <a:schemeClr val="bg1">
                    <a:lumMod val="75000"/>
                  </a:schemeClr>
                </a:solidFill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283604" y="5632530"/>
              <a:ext cx="504816" cy="30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400" i="0" dirty="0">
                  <a:solidFill>
                    <a:schemeClr val="bg1">
                      <a:lumMod val="75000"/>
                    </a:schemeClr>
                  </a:solidFill>
                  <a:latin typeface="Mistral" panose="03090702030407020403" pitchFamily="66" charset="0"/>
                  <a:ea typeface="HAKUYOGuiFanZi3500" panose="02000600000000000000" pitchFamily="2" charset="-122"/>
                  <a:cs typeface="HAKUYOGuiFanZi3500" panose="02000600000000000000" pitchFamily="2" charset="-122"/>
                </a:rPr>
                <a:t>RD</a:t>
              </a:r>
              <a:endParaRPr lang="zh-CN" altLang="en-US" sz="1400" i="0" dirty="0">
                <a:solidFill>
                  <a:schemeClr val="bg1">
                    <a:lumMod val="75000"/>
                  </a:schemeClr>
                </a:solidFill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982092" y="5640472"/>
              <a:ext cx="503229" cy="3065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400" i="0" dirty="0">
                  <a:solidFill>
                    <a:schemeClr val="bg1">
                      <a:lumMod val="75000"/>
                    </a:schemeClr>
                  </a:solidFill>
                  <a:latin typeface="Mistral" panose="03090702030407020403" pitchFamily="66" charset="0"/>
                  <a:ea typeface="HAKUYOGuiFanZi3500" panose="02000600000000000000" pitchFamily="2" charset="-122"/>
                  <a:cs typeface="HAKUYOGuiFanZi3500" panose="02000600000000000000" pitchFamily="2" charset="-122"/>
                </a:rPr>
                <a:t>ALU</a:t>
              </a:r>
              <a:endParaRPr lang="zh-CN" altLang="en-US" sz="1400" i="0" dirty="0">
                <a:solidFill>
                  <a:schemeClr val="bg1">
                    <a:lumMod val="75000"/>
                  </a:schemeClr>
                </a:solidFill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694868" y="5638883"/>
              <a:ext cx="604827" cy="3065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400" i="0" dirty="0">
                  <a:solidFill>
                    <a:schemeClr val="bg1">
                      <a:lumMod val="75000"/>
                    </a:schemeClr>
                  </a:solidFill>
                  <a:latin typeface="Mistral" panose="03090702030407020403" pitchFamily="66" charset="0"/>
                  <a:ea typeface="HAKUYOGuiFanZi3500" panose="02000600000000000000" pitchFamily="2" charset="-122"/>
                  <a:cs typeface="HAKUYOGuiFanZi3500" panose="02000600000000000000" pitchFamily="2" charset="-122"/>
                </a:rPr>
                <a:t>RF.D1</a:t>
              </a:r>
              <a:endParaRPr lang="zh-CN" altLang="en-US" sz="1400" i="0" dirty="0">
                <a:solidFill>
                  <a:schemeClr val="bg1">
                    <a:lumMod val="75000"/>
                  </a:schemeClr>
                </a:solidFill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407642" y="5635706"/>
              <a:ext cx="606415" cy="30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400" i="0" dirty="0">
                  <a:solidFill>
                    <a:schemeClr val="bg1">
                      <a:lumMod val="75000"/>
                    </a:schemeClr>
                  </a:solidFill>
                  <a:latin typeface="Mistral" panose="03090702030407020403" pitchFamily="66" charset="0"/>
                  <a:ea typeface="HAKUYOGuiFanZi3500" panose="02000600000000000000" pitchFamily="2" charset="-122"/>
                  <a:cs typeface="HAKUYOGuiFanZi3500" panose="02000600000000000000" pitchFamily="2" charset="-122"/>
                </a:rPr>
                <a:t>RF.D2</a:t>
              </a:r>
              <a:endParaRPr lang="zh-CN" altLang="en-US" sz="1400" i="0" dirty="0">
                <a:solidFill>
                  <a:schemeClr val="bg1">
                    <a:lumMod val="75000"/>
                  </a:schemeClr>
                </a:solidFill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endParaRPr>
            </a:p>
          </p:txBody>
        </p:sp>
      </p:grpSp>
      <p:sp>
        <p:nvSpPr>
          <p:cNvPr id="66" name="文本框 65"/>
          <p:cNvSpPr txBox="1">
            <a:spLocks noChangeArrowheads="1"/>
          </p:cNvSpPr>
          <p:nvPr/>
        </p:nvSpPr>
        <p:spPr bwMode="auto">
          <a:xfrm>
            <a:off x="6388100" y="5359400"/>
            <a:ext cx="604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  <a:latin typeface="Mistral" panose="03090702030407020403" pitchFamily="66" charset="0"/>
                <a:ea typeface="HAKUYOGuiFanZi3500" panose="02000600000000000000" pitchFamily="2" charset="-122"/>
                <a:cs typeface="HAKUYOGuiFanZi3500" panose="02000600000000000000" pitchFamily="2" charset="-122"/>
              </a:rPr>
              <a:t>S-EXT</a:t>
            </a:r>
            <a:endParaRPr lang="zh-CN" altLang="en-US" sz="1400" i="0">
              <a:solidFill>
                <a:srgbClr val="FF0000"/>
              </a:solidFill>
              <a:latin typeface="Mistral" panose="03090702030407020403" pitchFamily="66" charset="0"/>
              <a:ea typeface="HAKUYOGuiFanZi3500" panose="02000600000000000000" pitchFamily="2" charset="-122"/>
              <a:cs typeface="HAKUYOGuiFanZi3500" panose="02000600000000000000" pitchFamily="2" charset="-122"/>
            </a:endParaRPr>
          </a:p>
        </p:txBody>
      </p:sp>
      <p:cxnSp>
        <p:nvCxnSpPr>
          <p:cNvPr id="67" name="直接箭头连接符 66"/>
          <p:cNvCxnSpPr>
            <a:stCxn id="66" idx="0"/>
          </p:cNvCxnSpPr>
          <p:nvPr/>
        </p:nvCxnSpPr>
        <p:spPr>
          <a:xfrm flipV="1">
            <a:off x="6689725" y="4364038"/>
            <a:ext cx="747713" cy="9953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26"/>
          <p:cNvSpPr/>
          <p:nvPr/>
        </p:nvSpPr>
        <p:spPr>
          <a:xfrm>
            <a:off x="6543675" y="3937000"/>
            <a:ext cx="1898650" cy="4286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dirty="0">
                <a:solidFill>
                  <a:sysClr val="window" lastClr="FFFFFF"/>
                </a:solidFill>
                <a:latin typeface="Calibri"/>
                <a:ea typeface="宋体"/>
              </a:rPr>
              <a:t>需要新增扩展器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1692275" y="3959225"/>
            <a:ext cx="4103688" cy="1374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4" idx="0"/>
          </p:cNvCxnSpPr>
          <p:nvPr/>
        </p:nvCxnSpPr>
        <p:spPr>
          <a:xfrm>
            <a:off x="1220788" y="3959225"/>
            <a:ext cx="3314700" cy="1409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1" idx="0"/>
          </p:cNvCxnSpPr>
          <p:nvPr/>
        </p:nvCxnSpPr>
        <p:spPr>
          <a:xfrm>
            <a:off x="2220913" y="4022725"/>
            <a:ext cx="827087" cy="1346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5" idx="0"/>
          </p:cNvCxnSpPr>
          <p:nvPr/>
        </p:nvCxnSpPr>
        <p:spPr>
          <a:xfrm>
            <a:off x="2646363" y="4076700"/>
            <a:ext cx="2587625" cy="129857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186113" y="4052888"/>
            <a:ext cx="3597275" cy="13144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9" grpId="0"/>
      <p:bldP spid="30" grpId="0"/>
      <p:bldP spid="31" grpId="0"/>
      <p:bldP spid="34" grpId="0"/>
      <p:bldP spid="35" grpId="0"/>
      <p:bldP spid="36" grpId="0"/>
      <p:bldP spid="66" grpId="0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助教平台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公众号：微助教</a:t>
            </a:r>
          </a:p>
          <a:p>
            <a:r>
              <a:rPr lang="zh-CN" altLang="en-US" dirty="0"/>
              <a:t>课堂编号：</a:t>
            </a:r>
            <a:r>
              <a:rPr lang="en-US" altLang="zh-CN" dirty="0">
                <a:solidFill>
                  <a:srgbClr val="00B050"/>
                </a:solidFill>
              </a:rPr>
              <a:t>B715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、关注“微助教”公众号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、根据系统回复注册个人真实信息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、点击“学生”分组下</a:t>
            </a:r>
            <a:r>
              <a:rPr lang="zh-CN" altLang="en-US" dirty="0" smtClean="0"/>
              <a:t>“加入课堂”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、输入</a:t>
            </a:r>
            <a:r>
              <a:rPr lang="zh-CN" altLang="en-US" dirty="0"/>
              <a:t>课堂编号即可加入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3494385"/>
            <a:ext cx="3095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56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1152525"/>
          </a:xfrm>
        </p:spPr>
        <p:txBody>
          <a:bodyPr/>
          <a:lstStyle/>
          <a:p>
            <a:r>
              <a:rPr smtClean="0"/>
              <a:t>新增部件后扩展表格</a:t>
            </a:r>
            <a:endParaRPr lang="en-US" altLang="zh-CN" smtClean="0"/>
          </a:p>
          <a:p>
            <a:r>
              <a:rPr smtClean="0"/>
              <a:t>增加扩展器输入</a:t>
            </a:r>
            <a:endParaRPr lang="en-US" altLang="zh-CN" smtClean="0"/>
          </a:p>
          <a:p>
            <a:r>
              <a:rPr smtClean="0"/>
              <a:t>依此类推完成所有指令数据通路的分析</a:t>
            </a:r>
            <a:endParaRPr lang="en-US" altLang="zh-CN" smtClean="0"/>
          </a:p>
          <a:p>
            <a:r>
              <a:rPr smtClean="0"/>
              <a:t>完成数据通路表格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B7EA6143-A757-468A-8A0D-5BC820E4030D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9750" y="3213100"/>
          <a:ext cx="81962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1" name="工作表" r:id="rId3" imgW="4678572" imgH="739245" progId="Excel.Sheet.12">
                  <p:embed/>
                </p:oleObj>
              </mc:Choice>
              <mc:Fallback>
                <p:oleObj name="工作表" r:id="rId3" imgW="4678572" imgH="739245" progId="Excel.Sheet.12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13100"/>
                        <a:ext cx="819626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多指令数据通路合并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1655763"/>
          </a:xfrm>
        </p:spPr>
        <p:txBody>
          <a:bodyPr/>
          <a:lstStyle/>
          <a:p>
            <a:r>
              <a:rPr smtClean="0"/>
              <a:t>垂直方向合并，去除重复项</a:t>
            </a:r>
            <a:endParaRPr lang="en-US" altLang="zh-CN" smtClean="0"/>
          </a:p>
          <a:p>
            <a:r>
              <a:rPr smtClean="0"/>
              <a:t>多输入用</a:t>
            </a:r>
            <a:r>
              <a:rPr lang="en-US" altLang="zh-CN" smtClean="0"/>
              <a:t>MUX</a:t>
            </a:r>
            <a:r>
              <a:rPr smtClean="0"/>
              <a:t>综合，</a:t>
            </a:r>
            <a:r>
              <a:rPr lang="en-US" altLang="zh-CN" smtClean="0"/>
              <a:t>MUX</a:t>
            </a:r>
            <a:r>
              <a:rPr smtClean="0"/>
              <a:t>选择信号由控制器生成</a:t>
            </a:r>
            <a:endParaRPr lang="en-US" altLang="zh-CN" smtClean="0"/>
          </a:p>
          <a:p>
            <a:r>
              <a:rPr smtClean="0"/>
              <a:t>输入源为空的要注意</a:t>
            </a:r>
            <a:endParaRPr lang="en-US" altLang="zh-CN" smtClean="0"/>
          </a:p>
          <a:p>
            <a:pPr lvl="1"/>
            <a:r>
              <a:rPr smtClean="0"/>
              <a:t>如其他输入不影响指令执行，直接忽略</a:t>
            </a:r>
            <a:endParaRPr lang="en-US" altLang="zh-CN" smtClean="0"/>
          </a:p>
          <a:p>
            <a:pPr lvl="1"/>
            <a:r>
              <a:rPr smtClean="0"/>
              <a:t>否则必须增加控制</a:t>
            </a:r>
          </a:p>
        </p:txBody>
      </p:sp>
      <p:graphicFrame>
        <p:nvGraphicFramePr>
          <p:cNvPr id="38916" name="对象 5"/>
          <p:cNvGraphicFramePr>
            <a:graphicFrameLocks noChangeAspect="1"/>
          </p:cNvGraphicFramePr>
          <p:nvPr/>
        </p:nvGraphicFramePr>
        <p:xfrm>
          <a:off x="211138" y="3644900"/>
          <a:ext cx="8721725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4" name="工作表" r:id="rId3" imgW="5608320" imgH="1775323" progId="Excel.Sheet.12">
                  <p:embed/>
                </p:oleObj>
              </mc:Choice>
              <mc:Fallback>
                <p:oleObj name="工作表" r:id="rId3" imgW="5608320" imgH="1775323" progId="Excel.Sheet.12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3644900"/>
                        <a:ext cx="8721725" cy="275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控制信号综合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1727200"/>
          </a:xfrm>
        </p:spPr>
        <p:txBody>
          <a:bodyPr/>
          <a:lstStyle/>
          <a:p>
            <a:r>
              <a:rPr smtClean="0"/>
              <a:t>控制信号综合，据此生成控制器，并封装。</a:t>
            </a:r>
            <a:endParaRPr lang="en-US" altLang="zh-CN" smtClean="0"/>
          </a:p>
          <a:p>
            <a:r>
              <a:rPr smtClean="0"/>
              <a:t>实现其他新增功能部件，实现系统，调试</a:t>
            </a:r>
            <a:endParaRPr lang="en-US" altLang="zh-CN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C8AE62A2-F5A8-4E48-830A-8B9A66F8C2DA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00113" y="2185988"/>
          <a:ext cx="7204075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9" name="工作表" r:id="rId3" imgW="6842724" imgH="3848047" progId="Excel.Sheet.12">
                  <p:embed/>
                </p:oleObj>
              </mc:Choice>
              <mc:Fallback>
                <p:oleObj name="工作表" r:id="rId3" imgW="6842724" imgH="3848047" progId="Excel.Sheet.12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85988"/>
                        <a:ext cx="7204075" cy="405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设计内容基本无法在一本书里面弄清楚，建议大家</a:t>
            </a:r>
            <a:r>
              <a:rPr dirty="0" smtClean="0"/>
              <a:t>阅读参考</a:t>
            </a:r>
            <a:r>
              <a:rPr altLang="zh-CN" dirty="0" smtClean="0"/>
              <a:t>文献。</a:t>
            </a:r>
          </a:p>
          <a:p>
            <a:r>
              <a:rPr altLang="zh-CN" dirty="0" smtClean="0"/>
              <a:t>可以使用任何</a:t>
            </a:r>
            <a:r>
              <a:rPr lang="en-US" altLang="zh-CN" dirty="0" err="1" smtClean="0"/>
              <a:t>logisim</a:t>
            </a:r>
            <a:r>
              <a:rPr altLang="zh-CN" dirty="0" smtClean="0"/>
              <a:t>内建的电路组件</a:t>
            </a:r>
            <a:endParaRPr lang="en-US" altLang="zh-CN" dirty="0" smtClean="0"/>
          </a:p>
          <a:p>
            <a:r>
              <a:rPr dirty="0" smtClean="0">
                <a:solidFill>
                  <a:srgbClr val="C00000"/>
                </a:solidFill>
              </a:rPr>
              <a:t>控制器电路</a:t>
            </a:r>
            <a:r>
              <a:rPr dirty="0" smtClean="0"/>
              <a:t>必须用逻辑表达式生成，每个信号均应有逻辑表达式，便于书写报告，</a:t>
            </a:r>
            <a:r>
              <a:rPr lang="zh-CN" altLang="en-US" dirty="0" smtClean="0">
                <a:solidFill>
                  <a:srgbClr val="C00000"/>
                </a:solidFill>
              </a:rPr>
              <a:t>避免</a:t>
            </a:r>
            <a:r>
              <a:rPr dirty="0" smtClean="0">
                <a:solidFill>
                  <a:srgbClr val="C00000"/>
                </a:solidFill>
              </a:rPr>
              <a:t>使用比较器</a:t>
            </a:r>
            <a:r>
              <a:rPr dirty="0" smtClean="0"/>
              <a:t>。</a:t>
            </a:r>
            <a:endParaRPr altLang="zh-CN" dirty="0" smtClean="0"/>
          </a:p>
          <a:p>
            <a:r>
              <a:rPr altLang="zh-CN" dirty="0" smtClean="0"/>
              <a:t>指令</a:t>
            </a:r>
            <a:r>
              <a:rPr lang="en-US" altLang="zh-CN" dirty="0" smtClean="0"/>
              <a:t>ROM</a:t>
            </a:r>
            <a:r>
              <a:rPr altLang="zh-CN" dirty="0" smtClean="0"/>
              <a:t>和数据</a:t>
            </a:r>
            <a:r>
              <a:rPr lang="en-US" altLang="zh-CN" dirty="0" smtClean="0"/>
              <a:t>RAM</a:t>
            </a:r>
            <a:r>
              <a:rPr altLang="zh-CN" dirty="0" smtClean="0"/>
              <a:t>必须在</a:t>
            </a:r>
            <a:r>
              <a:rPr lang="en-US" altLang="zh-CN" dirty="0" smtClean="0"/>
              <a:t>main</a:t>
            </a:r>
            <a:r>
              <a:rPr altLang="zh-CN" dirty="0" smtClean="0"/>
              <a:t>电路中可见，不能封装在子电路中。</a:t>
            </a:r>
          </a:p>
          <a:p>
            <a:r>
              <a:rPr altLang="zh-CN" dirty="0" smtClean="0"/>
              <a:t>显示模块应该在主电路中可见。</a:t>
            </a:r>
          </a:p>
          <a:p>
            <a:r>
              <a:rPr altLang="zh-CN" dirty="0" smtClean="0"/>
              <a:t>主要部件之间还是需要适当连线，隧道工具不能</a:t>
            </a:r>
            <a:r>
              <a:rPr lang="zh-CN" altLang="en-US" dirty="0" smtClean="0"/>
              <a:t>滥用</a:t>
            </a:r>
            <a:r>
              <a:rPr altLang="zh-CN" dirty="0" smtClean="0"/>
              <a:t>，要能看清楚各部件之间的连接关系。</a:t>
            </a:r>
            <a:endParaRPr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22E7DAF-2889-448B-B116-4874EA163C2B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尽可能使用标签工具注释电路，包括控制信号，数据通路，显示模块，总线等，会</a:t>
            </a:r>
            <a:r>
              <a:rPr lang="zh-CN" altLang="en-US" dirty="0" smtClean="0"/>
              <a:t>使得</a:t>
            </a:r>
            <a:r>
              <a:rPr altLang="zh-CN" dirty="0" smtClean="0"/>
              <a:t>电路更加容易调试！</a:t>
            </a:r>
          </a:p>
          <a:p>
            <a:r>
              <a:rPr altLang="zh-CN" dirty="0" smtClean="0"/>
              <a:t>注意标签以及注释的命名规范，过长的命名会对后续的画图连接造成影响。</a:t>
            </a:r>
          </a:p>
          <a:p>
            <a:r>
              <a:rPr lang="en-US" altLang="zh-CN" dirty="0" err="1" smtClean="0"/>
              <a:t>Logisim</a:t>
            </a:r>
            <a:r>
              <a:rPr altLang="zh-CN" dirty="0" smtClean="0"/>
              <a:t>中可以将不同的模块用不同的颜色区分，建议用颜色区分各接口部件和关键模块。</a:t>
            </a:r>
          </a:p>
          <a:p>
            <a:r>
              <a:rPr altLang="zh-CN" dirty="0" smtClean="0"/>
              <a:t>接口部件封装尽可能封装的长一点，否则控制线多了以后不方便布线。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控制器建议用表达式自动生成</a:t>
            </a:r>
            <a:r>
              <a:rPr lang="zh-CN" altLang="en-US" dirty="0" smtClean="0"/>
              <a:t>，比手工画要简单</a:t>
            </a:r>
            <a:endParaRPr lang="en-US" altLang="zh-CN" dirty="0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断点调试</a:t>
            </a:r>
            <a:r>
              <a:rPr lang="zh-CN" altLang="en-US" dirty="0" smtClean="0">
                <a:solidFill>
                  <a:srgbClr val="FF0000"/>
                </a:solidFill>
              </a:rPr>
              <a:t>功能</a:t>
            </a:r>
            <a:r>
              <a:rPr lang="zh-CN" altLang="en-US" smtClean="0">
                <a:solidFill>
                  <a:srgbClr val="FF0000"/>
                </a:solidFill>
              </a:rPr>
              <a:t>非常有用，建议单周期调试一定要加。</a:t>
            </a:r>
            <a:endParaRPr dirty="0" smtClean="0">
              <a:solidFill>
                <a:srgbClr val="FF0000"/>
              </a:solidFill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25475D5-BAEE-4591-91C2-01065CEAE16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PC</a:t>
            </a:r>
            <a:r>
              <a:rPr altLang="zh-CN" dirty="0" smtClean="0"/>
              <a:t>，</a:t>
            </a:r>
            <a:r>
              <a:rPr lang="en-US" altLang="zh-CN" dirty="0" smtClean="0"/>
              <a:t>IR</a:t>
            </a:r>
            <a:r>
              <a:rPr altLang="zh-CN" dirty="0" smtClean="0"/>
              <a:t>最好一直传递到最后一级，这样方便观测流水线运行的状况。</a:t>
            </a:r>
          </a:p>
          <a:p>
            <a:r>
              <a:rPr altLang="zh-CN" dirty="0" smtClean="0"/>
              <a:t>流水线各级是否产生气泡可以用</a:t>
            </a:r>
            <a:r>
              <a:rPr lang="en-US" altLang="zh-CN" dirty="0" smtClean="0"/>
              <a:t>LED</a:t>
            </a:r>
            <a:r>
              <a:rPr altLang="zh-CN" dirty="0" smtClean="0"/>
              <a:t>指示灯显示，方便观察流水线运行状况。</a:t>
            </a:r>
          </a:p>
          <a:p>
            <a:r>
              <a:rPr altLang="zh-CN" dirty="0" smtClean="0"/>
              <a:t>各里程碑版本经过充分测试后，备份后再开新的分支进行新的开发，以避免新版本无法开发成功，老版本又检查不了的悲剧。</a:t>
            </a:r>
            <a:endParaRPr lang="en-US" altLang="zh-CN" dirty="0" smtClean="0"/>
          </a:p>
          <a:p>
            <a:endParaRPr lang="en-US" altLang="zh-CN" dirty="0"/>
          </a:p>
          <a:p>
            <a:endParaRPr dirty="0" smtClean="0"/>
          </a:p>
          <a:p>
            <a:endParaRPr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E4FA6DE5-705A-4898-AC75-8E907B0EB41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流水线原理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smtClean="0"/>
              <a:t>1.</a:t>
            </a:r>
            <a:r>
              <a:rPr smtClean="0"/>
              <a:t>时间并行            </a:t>
            </a:r>
          </a:p>
          <a:p>
            <a:pPr lvl="1"/>
            <a:r>
              <a:rPr smtClean="0"/>
              <a:t>把任务分成若干子任务，使子任务在流水线的各阶段并发地执行</a:t>
            </a:r>
          </a:p>
          <a:p>
            <a:r>
              <a:rPr lang="en-US" altLang="zh-CN" smtClean="0"/>
              <a:t>2.</a:t>
            </a:r>
            <a:r>
              <a:rPr smtClean="0"/>
              <a:t>空间并行</a:t>
            </a:r>
          </a:p>
          <a:p>
            <a:pPr lvl="1"/>
            <a:r>
              <a:rPr smtClean="0"/>
              <a:t>资源重复     多处理器系统和多计算机系统</a:t>
            </a:r>
          </a:p>
          <a:p>
            <a:r>
              <a:rPr lang="en-US" altLang="zh-CN" smtClean="0"/>
              <a:t>3.</a:t>
            </a:r>
            <a:r>
              <a:rPr smtClean="0"/>
              <a:t>时间并行</a:t>
            </a:r>
            <a:r>
              <a:rPr lang="en-US" altLang="zh-CN" smtClean="0"/>
              <a:t>+</a:t>
            </a:r>
            <a:r>
              <a:rPr smtClean="0"/>
              <a:t>空间并行</a:t>
            </a:r>
          </a:p>
          <a:p>
            <a:pPr lvl="1"/>
            <a:r>
              <a:rPr smtClean="0"/>
              <a:t>时间重叠和资源重复的综合应用。</a:t>
            </a:r>
          </a:p>
          <a:p>
            <a:pPr lvl="1"/>
            <a:r>
              <a:rPr smtClean="0"/>
              <a:t>奔腾</a:t>
            </a:r>
            <a:r>
              <a:rPr lang="en-US" altLang="zh-CN" smtClean="0"/>
              <a:t>CPU</a:t>
            </a:r>
            <a:r>
              <a:rPr smtClean="0"/>
              <a:t>采用超标量流水技术，一个机器周期执行两条指令。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EC991B6-5936-4E9E-97D3-C2F1B841F96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指令周期细分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dirty="0" smtClean="0">
                <a:latin typeface="华文新魏" panose="02010800040101010101" pitchFamily="2" charset="-122"/>
              </a:rPr>
              <a:t> </a:t>
            </a:r>
            <a:r>
              <a:rPr dirty="0" smtClean="0">
                <a:latin typeface="华文新魏" panose="02010800040101010101" pitchFamily="2" charset="-122"/>
              </a:rPr>
              <a:t>取指令    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IF    (Instruction Fetch)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dirty="0" smtClean="0">
                <a:latin typeface="华文新魏" panose="02010800040101010101" pitchFamily="2" charset="-122"/>
              </a:rPr>
              <a:t> </a:t>
            </a:r>
            <a:r>
              <a:rPr dirty="0" smtClean="0">
                <a:latin typeface="华文新魏" panose="02010800040101010101" pitchFamily="2" charset="-122"/>
              </a:rPr>
              <a:t>指令译码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ID    (Instruction Decode)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dirty="0" smtClean="0">
                <a:latin typeface="华文新魏" panose="02010800040101010101" pitchFamily="2" charset="-122"/>
              </a:rPr>
              <a:t> </a:t>
            </a:r>
            <a:r>
              <a:rPr dirty="0" smtClean="0">
                <a:latin typeface="华文新魏" panose="02010800040101010101" pitchFamily="2" charset="-122"/>
              </a:rPr>
              <a:t>执行运算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EX   (Execution)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dirty="0" smtClean="0">
                <a:latin typeface="华文新魏" panose="02010800040101010101" pitchFamily="2" charset="-122"/>
              </a:rPr>
              <a:t> 访</a:t>
            </a:r>
            <a:r>
              <a:rPr dirty="0">
                <a:latin typeface="华文新魏" panose="02010800040101010101" pitchFamily="2" charset="-122"/>
              </a:rPr>
              <a:t>存阶段 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MEM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dirty="0" smtClean="0">
                <a:latin typeface="华文新魏" panose="02010800040101010101" pitchFamily="2" charset="-122"/>
              </a:rPr>
              <a:t> </a:t>
            </a:r>
            <a:r>
              <a:rPr dirty="0" smtClean="0">
                <a:latin typeface="华文新魏" panose="02010800040101010101" pitchFamily="2" charset="-122"/>
              </a:rPr>
              <a:t>结果写回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WB  (Write Back)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    一条指令不一定经历所有阶段</a:t>
            </a:r>
            <a:endParaRPr lang="en-US" altLang="zh-CN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endParaRPr lang="en-US" altLang="zh-CN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endParaRPr lang="en-US" altLang="zh-CN" dirty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endParaRPr lang="en-US" altLang="zh-CN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endParaRPr lang="en-US" altLang="zh-CN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defRPr/>
            </a:pPr>
            <a:endParaRPr lang="en-US" altLang="zh-CN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CC8AC56B-A394-44A0-BF4E-240AB134C0C5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2127250" y="4797425"/>
            <a:ext cx="576263" cy="792163"/>
          </a:xfrm>
          <a:prstGeom prst="rect">
            <a:avLst/>
          </a:prstGeom>
          <a:solidFill>
            <a:srgbClr val="CCFF66"/>
          </a:solidFill>
          <a:ln w="19050" algn="ctr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3279775" y="4797425"/>
            <a:ext cx="576263" cy="792163"/>
          </a:xfrm>
          <a:prstGeom prst="rect">
            <a:avLst/>
          </a:prstGeom>
          <a:solidFill>
            <a:srgbClr val="66FF33"/>
          </a:solidFill>
          <a:ln w="19050" algn="ctr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4432300" y="4797425"/>
            <a:ext cx="576263" cy="792163"/>
          </a:xfrm>
          <a:prstGeom prst="rect">
            <a:avLst/>
          </a:prstGeom>
          <a:solidFill>
            <a:srgbClr val="FFCC00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EX</a:t>
            </a: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5583238" y="4797425"/>
            <a:ext cx="576262" cy="792163"/>
          </a:xfrm>
          <a:prstGeom prst="rect">
            <a:avLst/>
          </a:prstGeom>
          <a:solidFill>
            <a:srgbClr val="FF9900"/>
          </a:solidFill>
          <a:ln w="19050" algn="ctr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MEM</a:t>
            </a:r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1408113" y="5157788"/>
            <a:ext cx="719137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2705100" y="5157788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3857625" y="5157788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5010150" y="5157788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6161088" y="5157788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Rectangle 7"/>
          <p:cNvSpPr>
            <a:spLocks noChangeArrowheads="1"/>
          </p:cNvSpPr>
          <p:nvPr/>
        </p:nvSpPr>
        <p:spPr bwMode="auto">
          <a:xfrm>
            <a:off x="6732588" y="4797425"/>
            <a:ext cx="576262" cy="792163"/>
          </a:xfrm>
          <a:prstGeom prst="rect">
            <a:avLst/>
          </a:prstGeom>
          <a:solidFill>
            <a:srgbClr val="FF9900"/>
          </a:solidFill>
          <a:ln w="19050" algn="ctr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WB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 Black" panose="020B0A04020102020204" pitchFamily="34" charset="0"/>
              </a:rPr>
              <a:t>非流水线时空图</a:t>
            </a:r>
          </a:p>
        </p:txBody>
      </p:sp>
      <p:sp>
        <p:nvSpPr>
          <p:cNvPr id="50211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406B9736-C5E3-4113-8FC7-9E119B552F13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22918" y="1772816"/>
            <a:ext cx="7097170" cy="3781487"/>
            <a:chOff x="375162" y="1508779"/>
            <a:chExt cx="7928596" cy="4224485"/>
          </a:xfrm>
        </p:grpSpPr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7031579" y="2054126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88580" name="Rectangle 4"/>
            <p:cNvSpPr>
              <a:spLocks noChangeArrowheads="1"/>
            </p:cNvSpPr>
            <p:nvPr/>
          </p:nvSpPr>
          <p:spPr bwMode="auto">
            <a:xfrm>
              <a:off x="1191573" y="4651921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0180" name="Line 5"/>
            <p:cNvSpPr>
              <a:spLocks noChangeShapeType="1"/>
            </p:cNvSpPr>
            <p:nvPr/>
          </p:nvSpPr>
          <p:spPr bwMode="auto">
            <a:xfrm>
              <a:off x="1193160" y="5301208"/>
              <a:ext cx="67738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50181" name="Line 6"/>
            <p:cNvSpPr>
              <a:spLocks noChangeShapeType="1"/>
            </p:cNvSpPr>
            <p:nvPr/>
          </p:nvSpPr>
          <p:spPr bwMode="auto">
            <a:xfrm flipH="1" flipV="1">
              <a:off x="1193160" y="1669656"/>
              <a:ext cx="0" cy="36315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50182" name="Text Box 7"/>
            <p:cNvSpPr txBox="1">
              <a:spLocks noChangeArrowheads="1"/>
            </p:cNvSpPr>
            <p:nvPr/>
          </p:nvSpPr>
          <p:spPr bwMode="auto">
            <a:xfrm>
              <a:off x="7232575" y="5323865"/>
              <a:ext cx="1008063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时间</a:t>
              </a:r>
              <a:r>
                <a:rPr lang="en-US" altLang="zh-CN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</a:t>
              </a:r>
              <a:endParaRPr lang="en-US" altLang="zh-CN" sz="1600" b="1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83" name="Line 8"/>
            <p:cNvSpPr>
              <a:spLocks noChangeShapeType="1"/>
            </p:cNvSpPr>
            <p:nvPr/>
          </p:nvSpPr>
          <p:spPr bwMode="auto">
            <a:xfrm>
              <a:off x="1191573" y="46519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4" name="Line 9"/>
            <p:cNvSpPr>
              <a:spLocks noChangeShapeType="1"/>
            </p:cNvSpPr>
            <p:nvPr/>
          </p:nvSpPr>
          <p:spPr bwMode="auto">
            <a:xfrm flipV="1">
              <a:off x="18392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5" name="Line 10"/>
            <p:cNvSpPr>
              <a:spLocks noChangeShapeType="1"/>
            </p:cNvSpPr>
            <p:nvPr/>
          </p:nvSpPr>
          <p:spPr bwMode="auto">
            <a:xfrm flipV="1">
              <a:off x="24869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6" name="Line 11"/>
            <p:cNvSpPr>
              <a:spLocks noChangeShapeType="1"/>
            </p:cNvSpPr>
            <p:nvPr/>
          </p:nvSpPr>
          <p:spPr bwMode="auto">
            <a:xfrm flipV="1">
              <a:off x="3134673" y="2059534"/>
              <a:ext cx="0" cy="3241673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7" name="Line 12"/>
            <p:cNvSpPr>
              <a:spLocks noChangeShapeType="1"/>
            </p:cNvSpPr>
            <p:nvPr/>
          </p:nvSpPr>
          <p:spPr bwMode="auto">
            <a:xfrm flipV="1">
              <a:off x="4424239" y="2708821"/>
              <a:ext cx="0" cy="259238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8" name="Line 13"/>
            <p:cNvSpPr>
              <a:spLocks noChangeShapeType="1"/>
            </p:cNvSpPr>
            <p:nvPr/>
          </p:nvSpPr>
          <p:spPr bwMode="auto">
            <a:xfrm flipV="1">
              <a:off x="50719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9" name="Line 14"/>
            <p:cNvSpPr>
              <a:spLocks noChangeShapeType="1"/>
            </p:cNvSpPr>
            <p:nvPr/>
          </p:nvSpPr>
          <p:spPr bwMode="auto">
            <a:xfrm flipV="1">
              <a:off x="57196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0" name="Line 15"/>
            <p:cNvSpPr>
              <a:spLocks noChangeShapeType="1"/>
            </p:cNvSpPr>
            <p:nvPr/>
          </p:nvSpPr>
          <p:spPr bwMode="auto">
            <a:xfrm flipV="1">
              <a:off x="6367339" y="2054126"/>
              <a:ext cx="0" cy="3247082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1" name="Line 16"/>
            <p:cNvSpPr>
              <a:spLocks noChangeShapeType="1"/>
            </p:cNvSpPr>
            <p:nvPr/>
          </p:nvSpPr>
          <p:spPr bwMode="auto">
            <a:xfrm flipV="1">
              <a:off x="7016627" y="2708821"/>
              <a:ext cx="0" cy="259238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2" name="Line 17"/>
            <p:cNvSpPr>
              <a:spLocks noChangeShapeType="1"/>
            </p:cNvSpPr>
            <p:nvPr/>
          </p:nvSpPr>
          <p:spPr bwMode="auto">
            <a:xfrm>
              <a:off x="1191573" y="4004221"/>
              <a:ext cx="6545034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3" name="Line 18"/>
            <p:cNvSpPr>
              <a:spLocks noChangeShapeType="1"/>
            </p:cNvSpPr>
            <p:nvPr/>
          </p:nvSpPr>
          <p:spPr bwMode="auto">
            <a:xfrm>
              <a:off x="1191573" y="33565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4" name="Line 19"/>
            <p:cNvSpPr>
              <a:spLocks noChangeShapeType="1"/>
            </p:cNvSpPr>
            <p:nvPr/>
          </p:nvSpPr>
          <p:spPr bwMode="auto">
            <a:xfrm>
              <a:off x="1191573" y="2708821"/>
              <a:ext cx="6473026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8" name="Text Box 23"/>
            <p:cNvSpPr txBox="1">
              <a:spLocks noChangeArrowheads="1"/>
            </p:cNvSpPr>
            <p:nvPr/>
          </p:nvSpPr>
          <p:spPr bwMode="auto">
            <a:xfrm>
              <a:off x="615310" y="4796382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IF</a:t>
              </a:r>
              <a:endParaRPr lang="en-US" altLang="zh-CN" sz="1600" i="0" baseline="-250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99" name="Text Box 24"/>
            <p:cNvSpPr txBox="1">
              <a:spLocks noChangeArrowheads="1"/>
            </p:cNvSpPr>
            <p:nvPr/>
          </p:nvSpPr>
          <p:spPr bwMode="auto">
            <a:xfrm>
              <a:off x="615310" y="4148684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ID</a:t>
              </a:r>
              <a:endParaRPr lang="en-US" altLang="zh-CN" sz="1600" i="0" baseline="-250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0" name="Text Box 25"/>
            <p:cNvSpPr txBox="1">
              <a:spLocks noChangeArrowheads="1"/>
            </p:cNvSpPr>
            <p:nvPr/>
          </p:nvSpPr>
          <p:spPr bwMode="auto">
            <a:xfrm>
              <a:off x="615310" y="3462882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EX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1" name="Text Box 26"/>
            <p:cNvSpPr txBox="1">
              <a:spLocks noChangeArrowheads="1"/>
            </p:cNvSpPr>
            <p:nvPr/>
          </p:nvSpPr>
          <p:spPr bwMode="auto">
            <a:xfrm>
              <a:off x="433966" y="2859220"/>
              <a:ext cx="950273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MEM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2" name="Text Box 27"/>
            <p:cNvSpPr txBox="1">
              <a:spLocks noChangeArrowheads="1"/>
            </p:cNvSpPr>
            <p:nvPr/>
          </p:nvSpPr>
          <p:spPr bwMode="auto">
            <a:xfrm>
              <a:off x="375162" y="1508779"/>
              <a:ext cx="935038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空间</a:t>
              </a:r>
              <a:r>
                <a:rPr lang="en-US" altLang="zh-CN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  <a:endParaRPr lang="en-US" altLang="zh-CN" sz="1600" b="1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88607" name="Rectangle 31"/>
            <p:cNvSpPr>
              <a:spLocks noChangeArrowheads="1"/>
            </p:cNvSpPr>
            <p:nvPr/>
          </p:nvSpPr>
          <p:spPr bwMode="auto">
            <a:xfrm>
              <a:off x="6368927" y="2708821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88609" name="Text Box 33"/>
            <p:cNvSpPr txBox="1">
              <a:spLocks noChangeArrowheads="1"/>
            </p:cNvSpPr>
            <p:nvPr/>
          </p:nvSpPr>
          <p:spPr bwMode="auto">
            <a:xfrm>
              <a:off x="4275142" y="1620152"/>
              <a:ext cx="792162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1688610" name="Text Box 34"/>
            <p:cNvSpPr txBox="1">
              <a:spLocks noChangeArrowheads="1"/>
            </p:cNvSpPr>
            <p:nvPr/>
          </p:nvSpPr>
          <p:spPr bwMode="auto">
            <a:xfrm>
              <a:off x="7511596" y="1669657"/>
              <a:ext cx="792162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1688611" name="Line 35"/>
            <p:cNvSpPr>
              <a:spLocks noChangeShapeType="1"/>
            </p:cNvSpPr>
            <p:nvPr/>
          </p:nvSpPr>
          <p:spPr bwMode="auto">
            <a:xfrm flipH="1" flipV="1">
              <a:off x="7678483" y="1669655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V="1">
              <a:off x="3783960" y="2102230"/>
              <a:ext cx="0" cy="319897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1182564" y="2059721"/>
              <a:ext cx="584901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1836435" y="400263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2481297" y="3353345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3135467" y="270980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783221" y="2061310"/>
              <a:ext cx="639135" cy="640701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5725923" y="3345983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5079416" y="3991625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4427547" y="4646511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569789" y="2230805"/>
              <a:ext cx="678628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WB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88608" name="Line 32"/>
            <p:cNvSpPr>
              <a:spLocks noChangeShapeType="1"/>
            </p:cNvSpPr>
            <p:nvPr/>
          </p:nvSpPr>
          <p:spPr bwMode="auto">
            <a:xfrm flipV="1">
              <a:off x="4424239" y="1669656"/>
              <a:ext cx="0" cy="36315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 Black" panose="020B0A04020102020204" pitchFamily="34" charset="0"/>
              </a:rPr>
              <a:t>流水线时空图</a:t>
            </a:r>
          </a:p>
        </p:txBody>
      </p:sp>
      <p:sp>
        <p:nvSpPr>
          <p:cNvPr id="50211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406B9736-C5E3-4113-8FC7-9E119B552F13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3608" y="1916832"/>
            <a:ext cx="6554634" cy="3800621"/>
            <a:chOff x="375162" y="1508779"/>
            <a:chExt cx="7322503" cy="4245861"/>
          </a:xfrm>
        </p:grpSpPr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4439092" y="2060516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88580" name="Rectangle 4"/>
            <p:cNvSpPr>
              <a:spLocks noChangeArrowheads="1"/>
            </p:cNvSpPr>
            <p:nvPr/>
          </p:nvSpPr>
          <p:spPr bwMode="auto">
            <a:xfrm>
              <a:off x="1191573" y="4651921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0180" name="Line 5"/>
            <p:cNvSpPr>
              <a:spLocks noChangeShapeType="1"/>
            </p:cNvSpPr>
            <p:nvPr/>
          </p:nvSpPr>
          <p:spPr bwMode="auto">
            <a:xfrm>
              <a:off x="1193161" y="5301208"/>
              <a:ext cx="6504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50181" name="Line 6"/>
            <p:cNvSpPr>
              <a:spLocks noChangeShapeType="1"/>
            </p:cNvSpPr>
            <p:nvPr/>
          </p:nvSpPr>
          <p:spPr bwMode="auto">
            <a:xfrm flipH="1" flipV="1">
              <a:off x="1193160" y="1669656"/>
              <a:ext cx="0" cy="36315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50182" name="Text Box 7"/>
            <p:cNvSpPr txBox="1">
              <a:spLocks noChangeArrowheads="1"/>
            </p:cNvSpPr>
            <p:nvPr/>
          </p:nvSpPr>
          <p:spPr bwMode="auto">
            <a:xfrm>
              <a:off x="6689601" y="5345241"/>
              <a:ext cx="1008063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时间</a:t>
              </a:r>
              <a:r>
                <a:rPr lang="en-US" altLang="zh-CN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</a:t>
              </a:r>
              <a:endParaRPr lang="en-US" altLang="zh-CN" sz="1600" b="1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83" name="Line 8"/>
            <p:cNvSpPr>
              <a:spLocks noChangeShapeType="1"/>
            </p:cNvSpPr>
            <p:nvPr/>
          </p:nvSpPr>
          <p:spPr bwMode="auto">
            <a:xfrm>
              <a:off x="1191573" y="46519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4" name="Line 9"/>
            <p:cNvSpPr>
              <a:spLocks noChangeShapeType="1"/>
            </p:cNvSpPr>
            <p:nvPr/>
          </p:nvSpPr>
          <p:spPr bwMode="auto">
            <a:xfrm flipV="1">
              <a:off x="18392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5" name="Line 10"/>
            <p:cNvSpPr>
              <a:spLocks noChangeShapeType="1"/>
            </p:cNvSpPr>
            <p:nvPr/>
          </p:nvSpPr>
          <p:spPr bwMode="auto">
            <a:xfrm flipV="1">
              <a:off x="24869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6" name="Line 11"/>
            <p:cNvSpPr>
              <a:spLocks noChangeShapeType="1"/>
            </p:cNvSpPr>
            <p:nvPr/>
          </p:nvSpPr>
          <p:spPr bwMode="auto">
            <a:xfrm flipV="1">
              <a:off x="3134673" y="2059534"/>
              <a:ext cx="0" cy="3241673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7" name="Line 12"/>
            <p:cNvSpPr>
              <a:spLocks noChangeShapeType="1"/>
            </p:cNvSpPr>
            <p:nvPr/>
          </p:nvSpPr>
          <p:spPr bwMode="auto">
            <a:xfrm flipV="1">
              <a:off x="4424239" y="2708821"/>
              <a:ext cx="0" cy="259238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8" name="Line 13"/>
            <p:cNvSpPr>
              <a:spLocks noChangeShapeType="1"/>
            </p:cNvSpPr>
            <p:nvPr/>
          </p:nvSpPr>
          <p:spPr bwMode="auto">
            <a:xfrm flipV="1">
              <a:off x="50719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9" name="Line 14"/>
            <p:cNvSpPr>
              <a:spLocks noChangeShapeType="1"/>
            </p:cNvSpPr>
            <p:nvPr/>
          </p:nvSpPr>
          <p:spPr bwMode="auto">
            <a:xfrm flipV="1">
              <a:off x="57196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0" name="Line 15"/>
            <p:cNvSpPr>
              <a:spLocks noChangeShapeType="1"/>
            </p:cNvSpPr>
            <p:nvPr/>
          </p:nvSpPr>
          <p:spPr bwMode="auto">
            <a:xfrm flipV="1">
              <a:off x="6367339" y="2054126"/>
              <a:ext cx="0" cy="3247082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1" name="Line 16"/>
            <p:cNvSpPr>
              <a:spLocks noChangeShapeType="1"/>
            </p:cNvSpPr>
            <p:nvPr/>
          </p:nvSpPr>
          <p:spPr bwMode="auto">
            <a:xfrm flipV="1">
              <a:off x="7016627" y="2029551"/>
              <a:ext cx="0" cy="3271656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2" name="Line 17"/>
            <p:cNvSpPr>
              <a:spLocks noChangeShapeType="1"/>
            </p:cNvSpPr>
            <p:nvPr/>
          </p:nvSpPr>
          <p:spPr bwMode="auto">
            <a:xfrm>
              <a:off x="1191575" y="4004221"/>
              <a:ext cx="647302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3" name="Line 18"/>
            <p:cNvSpPr>
              <a:spLocks noChangeShapeType="1"/>
            </p:cNvSpPr>
            <p:nvPr/>
          </p:nvSpPr>
          <p:spPr bwMode="auto">
            <a:xfrm>
              <a:off x="1191573" y="33565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4" name="Line 19"/>
            <p:cNvSpPr>
              <a:spLocks noChangeShapeType="1"/>
            </p:cNvSpPr>
            <p:nvPr/>
          </p:nvSpPr>
          <p:spPr bwMode="auto">
            <a:xfrm>
              <a:off x="1191573" y="2708821"/>
              <a:ext cx="6473026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8" name="Text Box 23"/>
            <p:cNvSpPr txBox="1">
              <a:spLocks noChangeArrowheads="1"/>
            </p:cNvSpPr>
            <p:nvPr/>
          </p:nvSpPr>
          <p:spPr bwMode="auto">
            <a:xfrm>
              <a:off x="615310" y="4796382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IF</a:t>
              </a:r>
              <a:endParaRPr lang="en-US" altLang="zh-CN" sz="1600" i="0" baseline="-250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99" name="Text Box 24"/>
            <p:cNvSpPr txBox="1">
              <a:spLocks noChangeArrowheads="1"/>
            </p:cNvSpPr>
            <p:nvPr/>
          </p:nvSpPr>
          <p:spPr bwMode="auto">
            <a:xfrm>
              <a:off x="615310" y="4148684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ID</a:t>
              </a:r>
              <a:endParaRPr lang="en-US" altLang="zh-CN" sz="1600" i="0" baseline="-250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0" name="Text Box 25"/>
            <p:cNvSpPr txBox="1">
              <a:spLocks noChangeArrowheads="1"/>
            </p:cNvSpPr>
            <p:nvPr/>
          </p:nvSpPr>
          <p:spPr bwMode="auto">
            <a:xfrm>
              <a:off x="615310" y="3462882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EX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1" name="Text Box 26"/>
            <p:cNvSpPr txBox="1">
              <a:spLocks noChangeArrowheads="1"/>
            </p:cNvSpPr>
            <p:nvPr/>
          </p:nvSpPr>
          <p:spPr bwMode="auto">
            <a:xfrm>
              <a:off x="433966" y="2859220"/>
              <a:ext cx="950273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MEM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2" name="Text Box 27"/>
            <p:cNvSpPr txBox="1">
              <a:spLocks noChangeArrowheads="1"/>
            </p:cNvSpPr>
            <p:nvPr/>
          </p:nvSpPr>
          <p:spPr bwMode="auto">
            <a:xfrm>
              <a:off x="375162" y="1508779"/>
              <a:ext cx="935038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空间</a:t>
              </a:r>
              <a:r>
                <a:rPr lang="en-US" altLang="zh-CN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  <a:endParaRPr lang="en-US" altLang="zh-CN" sz="1600" b="1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88607" name="Rectangle 31"/>
            <p:cNvSpPr>
              <a:spLocks noChangeArrowheads="1"/>
            </p:cNvSpPr>
            <p:nvPr/>
          </p:nvSpPr>
          <p:spPr bwMode="auto">
            <a:xfrm>
              <a:off x="3776440" y="2715210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88609" name="Text Box 33"/>
            <p:cNvSpPr txBox="1">
              <a:spLocks noChangeArrowheads="1"/>
            </p:cNvSpPr>
            <p:nvPr/>
          </p:nvSpPr>
          <p:spPr bwMode="auto">
            <a:xfrm>
              <a:off x="4275142" y="1620152"/>
              <a:ext cx="792162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1688610" name="Text Box 34"/>
            <p:cNvSpPr txBox="1">
              <a:spLocks noChangeArrowheads="1"/>
            </p:cNvSpPr>
            <p:nvPr/>
          </p:nvSpPr>
          <p:spPr bwMode="auto">
            <a:xfrm>
              <a:off x="4858287" y="1609757"/>
              <a:ext cx="792162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V="1">
              <a:off x="3783960" y="2102230"/>
              <a:ext cx="0" cy="319897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1182564" y="2059721"/>
              <a:ext cx="584901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1836435" y="400263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2481297" y="3353345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3135467" y="270980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783226" y="2061591"/>
              <a:ext cx="639135" cy="640701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3133436" y="3352372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2486929" y="3998014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1835060" y="4652900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569789" y="2230805"/>
              <a:ext cx="678628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WB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5067832" y="2065929"/>
              <a:ext cx="647699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4423977" y="2713628"/>
              <a:ext cx="647699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8" name="Rectangle 22"/>
            <p:cNvSpPr>
              <a:spLocks noChangeArrowheads="1"/>
            </p:cNvSpPr>
            <p:nvPr/>
          </p:nvSpPr>
          <p:spPr bwMode="auto">
            <a:xfrm>
              <a:off x="3780121" y="3361326"/>
              <a:ext cx="647699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9" name="Rectangle 22"/>
            <p:cNvSpPr>
              <a:spLocks noChangeArrowheads="1"/>
            </p:cNvSpPr>
            <p:nvPr/>
          </p:nvSpPr>
          <p:spPr bwMode="auto">
            <a:xfrm>
              <a:off x="3136266" y="4009025"/>
              <a:ext cx="647699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0" name="Rectangle 22"/>
            <p:cNvSpPr>
              <a:spLocks noChangeArrowheads="1"/>
            </p:cNvSpPr>
            <p:nvPr/>
          </p:nvSpPr>
          <p:spPr bwMode="auto">
            <a:xfrm>
              <a:off x="2483108" y="4650968"/>
              <a:ext cx="647700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5702919" y="2068502"/>
              <a:ext cx="647699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5070701" y="2716747"/>
              <a:ext cx="647699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4423203" y="3359339"/>
              <a:ext cx="647699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3789196" y="4013030"/>
              <a:ext cx="647699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3120577" y="4647926"/>
              <a:ext cx="656228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14" name="Rectangle 22"/>
            <p:cNvSpPr>
              <a:spLocks noChangeArrowheads="1"/>
            </p:cNvSpPr>
            <p:nvPr/>
          </p:nvSpPr>
          <p:spPr bwMode="auto">
            <a:xfrm>
              <a:off x="6357716" y="2059534"/>
              <a:ext cx="647699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4" name="Rectangle 22"/>
            <p:cNvSpPr>
              <a:spLocks noChangeArrowheads="1"/>
            </p:cNvSpPr>
            <p:nvPr/>
          </p:nvSpPr>
          <p:spPr bwMode="auto">
            <a:xfrm>
              <a:off x="5718379" y="2707813"/>
              <a:ext cx="647699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5" name="Rectangle 22"/>
            <p:cNvSpPr>
              <a:spLocks noChangeArrowheads="1"/>
            </p:cNvSpPr>
            <p:nvPr/>
          </p:nvSpPr>
          <p:spPr bwMode="auto">
            <a:xfrm>
              <a:off x="5079043" y="3356092"/>
              <a:ext cx="647699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6" name="Rectangle 22"/>
            <p:cNvSpPr>
              <a:spLocks noChangeArrowheads="1"/>
            </p:cNvSpPr>
            <p:nvPr/>
          </p:nvSpPr>
          <p:spPr bwMode="auto">
            <a:xfrm>
              <a:off x="4439706" y="4004372"/>
              <a:ext cx="647699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7" name="Rectangle 22"/>
            <p:cNvSpPr>
              <a:spLocks noChangeArrowheads="1"/>
            </p:cNvSpPr>
            <p:nvPr/>
          </p:nvSpPr>
          <p:spPr bwMode="auto">
            <a:xfrm>
              <a:off x="3779332" y="4653590"/>
              <a:ext cx="647700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9" name="Text Box 34"/>
            <p:cNvSpPr txBox="1">
              <a:spLocks noChangeArrowheads="1"/>
            </p:cNvSpPr>
            <p:nvPr/>
          </p:nvSpPr>
          <p:spPr bwMode="auto">
            <a:xfrm>
              <a:off x="5478016" y="1620152"/>
              <a:ext cx="7921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600" i="0" baseline="-250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88608" name="Line 32"/>
            <p:cNvSpPr>
              <a:spLocks noChangeShapeType="1"/>
            </p:cNvSpPr>
            <p:nvPr/>
          </p:nvSpPr>
          <p:spPr bwMode="auto">
            <a:xfrm flipV="1">
              <a:off x="4424239" y="1669656"/>
              <a:ext cx="0" cy="36315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3" name="Text Box 34"/>
            <p:cNvSpPr txBox="1">
              <a:spLocks noChangeArrowheads="1"/>
            </p:cNvSpPr>
            <p:nvPr/>
          </p:nvSpPr>
          <p:spPr bwMode="auto">
            <a:xfrm>
              <a:off x="6779108" y="1630615"/>
              <a:ext cx="7921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endParaRPr lang="en-US" altLang="zh-CN" sz="1600" i="0" baseline="-250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4442175" y="4651274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6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75" name="Rectangle 31"/>
            <p:cNvSpPr>
              <a:spLocks noChangeArrowheads="1"/>
            </p:cNvSpPr>
            <p:nvPr/>
          </p:nvSpPr>
          <p:spPr bwMode="auto">
            <a:xfrm>
              <a:off x="5085662" y="4652253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7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76" name="Rectangle 22"/>
            <p:cNvSpPr>
              <a:spLocks noChangeArrowheads="1"/>
            </p:cNvSpPr>
            <p:nvPr/>
          </p:nvSpPr>
          <p:spPr bwMode="auto">
            <a:xfrm>
              <a:off x="5710649" y="4656681"/>
              <a:ext cx="647700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8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77" name="Rectangle 22"/>
            <p:cNvSpPr>
              <a:spLocks noChangeArrowheads="1"/>
            </p:cNvSpPr>
            <p:nvPr/>
          </p:nvSpPr>
          <p:spPr bwMode="auto">
            <a:xfrm>
              <a:off x="6389451" y="4650968"/>
              <a:ext cx="647700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9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5083246" y="4005814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6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80" name="Rectangle 31"/>
            <p:cNvSpPr>
              <a:spLocks noChangeArrowheads="1"/>
            </p:cNvSpPr>
            <p:nvPr/>
          </p:nvSpPr>
          <p:spPr bwMode="auto">
            <a:xfrm>
              <a:off x="5726733" y="4006793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7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81" name="Rectangle 22"/>
            <p:cNvSpPr>
              <a:spLocks noChangeArrowheads="1"/>
            </p:cNvSpPr>
            <p:nvPr/>
          </p:nvSpPr>
          <p:spPr bwMode="auto">
            <a:xfrm>
              <a:off x="6384083" y="4010616"/>
              <a:ext cx="647700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8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5739633" y="3346029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6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83" name="Rectangle 31"/>
            <p:cNvSpPr>
              <a:spLocks noChangeArrowheads="1"/>
            </p:cNvSpPr>
            <p:nvPr/>
          </p:nvSpPr>
          <p:spPr bwMode="auto">
            <a:xfrm>
              <a:off x="6383120" y="3347008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7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6369459" y="2692476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6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8" name="Line 35"/>
            <p:cNvSpPr>
              <a:spLocks noChangeShapeType="1"/>
            </p:cNvSpPr>
            <p:nvPr/>
          </p:nvSpPr>
          <p:spPr bwMode="auto">
            <a:xfrm flipH="1" flipV="1">
              <a:off x="5067305" y="1682498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0" name="Line 35"/>
            <p:cNvSpPr>
              <a:spLocks noChangeShapeType="1"/>
            </p:cNvSpPr>
            <p:nvPr/>
          </p:nvSpPr>
          <p:spPr bwMode="auto">
            <a:xfrm flipH="1" flipV="1">
              <a:off x="5715532" y="1682498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2" name="Text Box 34"/>
            <p:cNvSpPr txBox="1">
              <a:spLocks noChangeArrowheads="1"/>
            </p:cNvSpPr>
            <p:nvPr/>
          </p:nvSpPr>
          <p:spPr bwMode="auto">
            <a:xfrm>
              <a:off x="6128562" y="1625384"/>
              <a:ext cx="7921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endParaRPr lang="en-US" altLang="zh-CN" sz="1600" i="0" baseline="-250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88611" name="Line 35"/>
            <p:cNvSpPr>
              <a:spLocks noChangeShapeType="1"/>
            </p:cNvSpPr>
            <p:nvPr/>
          </p:nvSpPr>
          <p:spPr bwMode="auto">
            <a:xfrm flipH="1" flipV="1">
              <a:off x="7025757" y="1674459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1" name="Line 35"/>
            <p:cNvSpPr>
              <a:spLocks noChangeShapeType="1"/>
            </p:cNvSpPr>
            <p:nvPr/>
          </p:nvSpPr>
          <p:spPr bwMode="auto">
            <a:xfrm flipH="1" flipV="1">
              <a:off x="6366078" y="1665446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5287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指导检查教师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01" y="1548806"/>
            <a:ext cx="1381703" cy="184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19" y="1556792"/>
            <a:ext cx="1453406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7" y="1529018"/>
            <a:ext cx="1385965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920262" y="3461513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秦磊华 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69820" y="35028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谭志虎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77517" y="3497590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胡迪青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25" y="1529017"/>
            <a:ext cx="1388004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 b="1"/>
          <a:stretch/>
        </p:blipFill>
        <p:spPr>
          <a:xfrm>
            <a:off x="5684122" y="1519391"/>
            <a:ext cx="1289970" cy="1860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7523635" y="3500812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姚杰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99579" y="3500812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吴非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71131" y="4438156"/>
            <a:ext cx="8218487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i="0" kern="0" dirty="0" smtClean="0"/>
              <a:t>指导检查教师</a:t>
            </a:r>
          </a:p>
          <a:p>
            <a:pPr lvl="1"/>
            <a:r>
              <a:rPr lang="en-US" altLang="zh-CN" sz="1800" i="0" kern="0" dirty="0" smtClean="0"/>
              <a:t>1</a:t>
            </a:r>
            <a:r>
              <a:rPr lang="zh-CN" altLang="en-US" sz="1800" i="0" kern="0" dirty="0" smtClean="0"/>
              <a:t>班：秦磊华   </a:t>
            </a:r>
            <a:r>
              <a:rPr lang="en-US" altLang="zh-CN" sz="1800" i="0" kern="0" dirty="0" smtClean="0"/>
              <a:t>2</a:t>
            </a:r>
            <a:r>
              <a:rPr lang="zh-CN" altLang="en-US" sz="1800" i="0" kern="0" dirty="0" smtClean="0"/>
              <a:t>班：谭志虎    </a:t>
            </a:r>
            <a:r>
              <a:rPr lang="en-US" altLang="zh-CN" sz="1800" i="0" kern="0" dirty="0" smtClean="0"/>
              <a:t>3</a:t>
            </a:r>
            <a:r>
              <a:rPr lang="zh-CN" altLang="en-US" sz="1800" i="0" kern="0" dirty="0" smtClean="0"/>
              <a:t>班：吴  非     </a:t>
            </a:r>
            <a:r>
              <a:rPr lang="en-US" altLang="zh-CN" sz="1800" i="0" kern="0" dirty="0" smtClean="0"/>
              <a:t>4</a:t>
            </a:r>
            <a:r>
              <a:rPr lang="zh-CN" altLang="en-US" sz="1800" i="0" kern="0" dirty="0" smtClean="0"/>
              <a:t>班：胡迪青</a:t>
            </a:r>
          </a:p>
          <a:p>
            <a:pPr lvl="1"/>
            <a:r>
              <a:rPr lang="en-US" altLang="zh-CN" sz="1800" i="0" kern="0" dirty="0" smtClean="0"/>
              <a:t>7</a:t>
            </a:r>
            <a:r>
              <a:rPr lang="zh-CN" altLang="en-US" sz="1800" i="0" kern="0" dirty="0" smtClean="0"/>
              <a:t>班：秦磊华   </a:t>
            </a:r>
            <a:r>
              <a:rPr lang="en-US" altLang="zh-CN" sz="1800" i="0" kern="0" dirty="0" smtClean="0"/>
              <a:t>8</a:t>
            </a:r>
            <a:r>
              <a:rPr lang="zh-CN" altLang="en-US" sz="1800" i="0" kern="0" dirty="0" smtClean="0"/>
              <a:t>班：姚杰       </a:t>
            </a:r>
            <a:r>
              <a:rPr lang="en-US" altLang="zh-CN" sz="1800" i="0" kern="0" dirty="0" smtClean="0"/>
              <a:t>9</a:t>
            </a:r>
            <a:r>
              <a:rPr lang="zh-CN" altLang="en-US" sz="1800" i="0" kern="0" dirty="0" smtClean="0"/>
              <a:t>班：谭志虎  </a:t>
            </a:r>
            <a:r>
              <a:rPr lang="en-US" altLang="zh-CN" sz="1800" i="0" kern="0" dirty="0" smtClean="0"/>
              <a:t>10</a:t>
            </a:r>
            <a:r>
              <a:rPr lang="zh-CN" altLang="en-US" sz="1800" i="0" kern="0" dirty="0" smtClean="0"/>
              <a:t>班：胡迪青</a:t>
            </a:r>
            <a:endParaRPr lang="zh-CN" altLang="en-US" i="0" kern="0" dirty="0" smtClean="0"/>
          </a:p>
          <a:p>
            <a:endParaRPr lang="zh-CN" altLang="en-US" i="0" kern="0" dirty="0" smtClean="0"/>
          </a:p>
        </p:txBody>
      </p:sp>
    </p:spTree>
    <p:extLst>
      <p:ext uri="{BB962C8B-B14F-4D97-AF65-F5344CB8AC3E}">
        <p14:creationId xmlns:p14="http://schemas.microsoft.com/office/powerpoint/2010/main" val="16511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为何要使用流水线技术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dirty="0" smtClean="0"/>
              <a:t>单周期</a:t>
            </a:r>
            <a:r>
              <a:rPr lang="en-US" altLang="zh-CN" dirty="0" smtClean="0"/>
              <a:t>CPI=1</a:t>
            </a:r>
          </a:p>
          <a:p>
            <a:r>
              <a:rPr lang="en-US" altLang="zh-CN" dirty="0" smtClean="0"/>
              <a:t>T=IF+ID+EX+MEM+WB</a:t>
            </a:r>
          </a:p>
          <a:p>
            <a:endParaRPr lang="en-US" altLang="zh-CN" dirty="0" smtClean="0"/>
          </a:p>
          <a:p>
            <a:r>
              <a:rPr dirty="0" smtClean="0"/>
              <a:t>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dirty="0" smtClean="0"/>
              <a:t>流水线理想性能</a:t>
            </a:r>
            <a:r>
              <a:rPr lang="en-US" altLang="zh-CN" dirty="0" smtClean="0"/>
              <a:t>T/5</a:t>
            </a:r>
            <a:r>
              <a:rPr dirty="0" smtClean="0"/>
              <a:t>，</a:t>
            </a:r>
            <a:endParaRPr lang="en-US" altLang="zh-CN" dirty="0" smtClean="0"/>
          </a:p>
          <a:p>
            <a:r>
              <a:rPr dirty="0" smtClean="0"/>
              <a:t>流水线充满后每隔一个</a:t>
            </a:r>
            <a:r>
              <a:rPr lang="en-US" altLang="zh-CN" dirty="0" smtClean="0"/>
              <a:t>T/5</a:t>
            </a:r>
            <a:r>
              <a:rPr dirty="0" smtClean="0"/>
              <a:t>，完成一条指令</a:t>
            </a:r>
            <a:endParaRPr lang="en-US" altLang="zh-CN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EDC4B2E6-DC32-42E5-A497-67CF555F9B73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理想流水线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832475"/>
          </a:xfrm>
        </p:spPr>
        <p:txBody>
          <a:bodyPr/>
          <a:lstStyle/>
          <a:p>
            <a:r>
              <a:rPr dirty="0" smtClean="0"/>
              <a:t>所有对象均通过同样的部件（阶段）</a:t>
            </a:r>
          </a:p>
          <a:p>
            <a:r>
              <a:rPr dirty="0" smtClean="0"/>
              <a:t>不同阶段之间无共享资源</a:t>
            </a:r>
          </a:p>
          <a:p>
            <a:r>
              <a:rPr dirty="0" smtClean="0"/>
              <a:t>各段传输延迟一致（取最慢的同步）</a:t>
            </a:r>
          </a:p>
          <a:p>
            <a:r>
              <a:rPr dirty="0" smtClean="0"/>
              <a:t>进入流水线的对象不受其他阶段的影响</a:t>
            </a:r>
          </a:p>
          <a:p>
            <a:r>
              <a:rPr dirty="0" smtClean="0"/>
              <a:t>适合工业流水线</a:t>
            </a:r>
          </a:p>
          <a:p>
            <a:endParaRPr dirty="0" smtClean="0"/>
          </a:p>
          <a:p>
            <a:endParaRPr dirty="0" smtClean="0"/>
          </a:p>
          <a:p>
            <a:endParaRPr lang="en-US" dirty="0" smtClean="0"/>
          </a:p>
          <a:p>
            <a:r>
              <a:rPr dirty="0" smtClean="0"/>
              <a:t>绿色部件为各段间接口，各段间通过接口传递什么？</a:t>
            </a:r>
          </a:p>
          <a:p>
            <a:pPr lvl="1"/>
            <a:r>
              <a:rPr dirty="0" smtClean="0"/>
              <a:t>待加工的数据、控制数据加工的控制信号、反馈信号</a:t>
            </a:r>
            <a:endParaRPr lang="en-US" altLang="zh-CN" dirty="0" smtClean="0"/>
          </a:p>
          <a:p>
            <a:pPr lvl="1"/>
            <a:r>
              <a:rPr dirty="0" smtClean="0"/>
              <a:t>否则后段无法对数据 进行处理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FCC690E-6991-4A05-AC38-5AAC33802043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94434" y="3538538"/>
            <a:ext cx="7566866" cy="1258887"/>
            <a:chOff x="294434" y="3538538"/>
            <a:chExt cx="7566866" cy="1258887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862013" y="3538538"/>
              <a:ext cx="6999287" cy="862012"/>
              <a:chOff x="-287" y="837"/>
              <a:chExt cx="5878" cy="725"/>
            </a:xfrm>
          </p:grpSpPr>
          <p:sp>
            <p:nvSpPr>
              <p:cNvPr id="56331" name="Rectangle 5"/>
              <p:cNvSpPr>
                <a:spLocks noChangeArrowheads="1"/>
              </p:cNvSpPr>
              <p:nvPr/>
            </p:nvSpPr>
            <p:spPr bwMode="auto">
              <a:xfrm>
                <a:off x="951" y="845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2" name="Rectangle 6"/>
              <p:cNvSpPr>
                <a:spLocks noChangeArrowheads="1"/>
              </p:cNvSpPr>
              <p:nvPr/>
            </p:nvSpPr>
            <p:spPr bwMode="auto">
              <a:xfrm>
                <a:off x="1759" y="893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3" name="Line 7"/>
              <p:cNvSpPr>
                <a:spLocks noChangeShapeType="1"/>
              </p:cNvSpPr>
              <p:nvPr/>
            </p:nvSpPr>
            <p:spPr bwMode="auto">
              <a:xfrm>
                <a:off x="1575" y="1197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4" name="Rectangle 8"/>
              <p:cNvSpPr>
                <a:spLocks noChangeArrowheads="1"/>
              </p:cNvSpPr>
              <p:nvPr/>
            </p:nvSpPr>
            <p:spPr bwMode="auto">
              <a:xfrm>
                <a:off x="223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5" name="Rectangle 9"/>
              <p:cNvSpPr>
                <a:spLocks noChangeArrowheads="1"/>
              </p:cNvSpPr>
              <p:nvPr/>
            </p:nvSpPr>
            <p:spPr bwMode="auto">
              <a:xfrm>
                <a:off x="3039" y="885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6" name="Line 10"/>
              <p:cNvSpPr>
                <a:spLocks noChangeShapeType="1"/>
              </p:cNvSpPr>
              <p:nvPr/>
            </p:nvSpPr>
            <p:spPr bwMode="auto">
              <a:xfrm>
                <a:off x="285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7" name="Rectangle 11"/>
              <p:cNvSpPr>
                <a:spLocks noChangeArrowheads="1"/>
              </p:cNvSpPr>
              <p:nvPr/>
            </p:nvSpPr>
            <p:spPr bwMode="auto">
              <a:xfrm>
                <a:off x="351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8" name="Rectangle 12"/>
              <p:cNvSpPr>
                <a:spLocks noChangeArrowheads="1"/>
              </p:cNvSpPr>
              <p:nvPr/>
            </p:nvSpPr>
            <p:spPr bwMode="auto">
              <a:xfrm>
                <a:off x="4319" y="885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9" name="Line 13"/>
              <p:cNvSpPr>
                <a:spLocks noChangeShapeType="1"/>
              </p:cNvSpPr>
              <p:nvPr/>
            </p:nvSpPr>
            <p:spPr bwMode="auto">
              <a:xfrm>
                <a:off x="413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0" name="Rectangle 14"/>
              <p:cNvSpPr>
                <a:spLocks noChangeArrowheads="1"/>
              </p:cNvSpPr>
              <p:nvPr/>
            </p:nvSpPr>
            <p:spPr bwMode="auto">
              <a:xfrm>
                <a:off x="479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41" name="Line 15"/>
              <p:cNvSpPr>
                <a:spLocks noChangeShapeType="1"/>
              </p:cNvSpPr>
              <p:nvPr/>
            </p:nvSpPr>
            <p:spPr bwMode="auto">
              <a:xfrm>
                <a:off x="541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2" name="Rectangle 16"/>
              <p:cNvSpPr>
                <a:spLocks noChangeArrowheads="1"/>
              </p:cNvSpPr>
              <p:nvPr/>
            </p:nvSpPr>
            <p:spPr bwMode="auto">
              <a:xfrm>
                <a:off x="495" y="889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43" name="Line 17"/>
              <p:cNvSpPr>
                <a:spLocks noChangeShapeType="1"/>
              </p:cNvSpPr>
              <p:nvPr/>
            </p:nvSpPr>
            <p:spPr bwMode="auto">
              <a:xfrm flipV="1">
                <a:off x="703" y="1199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112" y="1085"/>
                <a:ext cx="288" cy="2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charset="0"/>
                  </a:rPr>
                  <a:t>ID</a:t>
                </a:r>
                <a:endParaRPr lang="en-US" sz="1350" dirty="0">
                  <a:solidFill>
                    <a:srgbClr val="56127A"/>
                  </a:solidFill>
                  <a:latin typeface="Verdana" charset="0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373" y="1081"/>
                <a:ext cx="308" cy="2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charset="0"/>
                  </a:rPr>
                  <a:t>EX</a:t>
                </a:r>
                <a:endParaRPr lang="en-US" sz="1350" dirty="0">
                  <a:solidFill>
                    <a:srgbClr val="56127A"/>
                  </a:solidFill>
                  <a:latin typeface="Verdana" charset="0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89" y="1075"/>
                <a:ext cx="45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charset="0"/>
                  </a:rPr>
                  <a:t>MEM</a:t>
                </a:r>
                <a:endParaRPr lang="en-US" sz="1350" dirty="0">
                  <a:solidFill>
                    <a:srgbClr val="56127A"/>
                  </a:solidFill>
                  <a:latin typeface="Verdana" charset="0"/>
                </a:endParaRP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4916" y="1049"/>
                <a:ext cx="359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charset="0"/>
                  </a:rPr>
                  <a:t>WB</a:t>
                </a:r>
                <a:endParaRPr lang="en-US" sz="1350" dirty="0">
                  <a:solidFill>
                    <a:srgbClr val="56127A"/>
                  </a:solidFill>
                  <a:latin typeface="Verdana" charset="0"/>
                </a:endParaRPr>
              </a:p>
            </p:txBody>
          </p:sp>
          <p:sp>
            <p:nvSpPr>
              <p:cNvPr id="56348" name="Line 22"/>
              <p:cNvSpPr>
                <a:spLocks noChangeShapeType="1"/>
              </p:cNvSpPr>
              <p:nvPr/>
            </p:nvSpPr>
            <p:spPr bwMode="auto">
              <a:xfrm flipV="1">
                <a:off x="4536" y="1190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9" name="Line 23"/>
              <p:cNvSpPr>
                <a:spLocks noChangeShapeType="1"/>
              </p:cNvSpPr>
              <p:nvPr/>
            </p:nvSpPr>
            <p:spPr bwMode="auto">
              <a:xfrm flipV="1">
                <a:off x="3254" y="1185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0" name="Line 24"/>
              <p:cNvSpPr>
                <a:spLocks noChangeShapeType="1"/>
              </p:cNvSpPr>
              <p:nvPr/>
            </p:nvSpPr>
            <p:spPr bwMode="auto">
              <a:xfrm flipV="1">
                <a:off x="1969" y="1183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1" name="Line 25"/>
              <p:cNvSpPr>
                <a:spLocks noChangeShapeType="1"/>
              </p:cNvSpPr>
              <p:nvPr/>
            </p:nvSpPr>
            <p:spPr bwMode="auto">
              <a:xfrm>
                <a:off x="321" y="1210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2" name="Rectangle 5"/>
              <p:cNvSpPr>
                <a:spLocks noChangeArrowheads="1"/>
              </p:cNvSpPr>
              <p:nvPr/>
            </p:nvSpPr>
            <p:spPr bwMode="auto">
              <a:xfrm>
                <a:off x="-287" y="858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18"/>
              <p:cNvSpPr>
                <a:spLocks noChangeArrowheads="1"/>
              </p:cNvSpPr>
              <p:nvPr/>
            </p:nvSpPr>
            <p:spPr bwMode="auto">
              <a:xfrm>
                <a:off x="-104" y="1095"/>
                <a:ext cx="260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charset="0"/>
                  </a:rPr>
                  <a:t>IF</a:t>
                </a:r>
                <a:endParaRPr lang="en-US" sz="1350" dirty="0">
                  <a:solidFill>
                    <a:srgbClr val="56127A"/>
                  </a:solidFill>
                  <a:latin typeface="Verdana" charset="0"/>
                </a:endParaRPr>
              </a:p>
            </p:txBody>
          </p:sp>
        </p:grpSp>
        <p:cxnSp>
          <p:nvCxnSpPr>
            <p:cNvPr id="3" name="直接连接符 2"/>
            <p:cNvCxnSpPr/>
            <p:nvPr/>
          </p:nvCxnSpPr>
          <p:spPr>
            <a:xfrm>
              <a:off x="611188" y="4797425"/>
              <a:ext cx="5854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stCxn id="56342" idx="2"/>
            </p:cNvCxnSpPr>
            <p:nvPr/>
          </p:nvCxnSpPr>
          <p:spPr>
            <a:xfrm>
              <a:off x="1911350" y="4314825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3416300" y="4310063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4922838" y="4305300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465888" y="4300538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294434" y="445306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CLK</a:t>
              </a:r>
              <a:endParaRPr lang="zh-CN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smtClean="0"/>
              <a:t>现实是残酷的</a:t>
            </a:r>
            <a:endParaRPr lang="en-US" altLang="zh-CN" smtClean="0"/>
          </a:p>
          <a:p>
            <a:r>
              <a:rPr smtClean="0"/>
              <a:t>指令不适合流水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9CF2C4D4-52F0-42D1-AF2C-6142643FEC35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指令流水线？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>
              <a:defRPr/>
            </a:pPr>
            <a:endParaRPr lang="en-US" u="sng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u="sng" dirty="0" smtClean="0">
                <a:solidFill>
                  <a:srgbClr val="FF0000"/>
                </a:solidFill>
              </a:rPr>
              <a:t>资源相关</a:t>
            </a:r>
          </a:p>
          <a:p>
            <a:pPr lvl="1">
              <a:defRPr/>
            </a:pPr>
            <a:r>
              <a:rPr dirty="0" smtClean="0"/>
              <a:t>取操作数与取指令都需要访问主存，</a:t>
            </a:r>
          </a:p>
          <a:p>
            <a:pPr>
              <a:defRPr/>
            </a:pPr>
            <a:r>
              <a:rPr dirty="0" smtClean="0"/>
              <a:t>数据相关</a:t>
            </a:r>
          </a:p>
          <a:p>
            <a:pPr lvl="1">
              <a:defRPr/>
            </a:pPr>
            <a:r>
              <a:rPr dirty="0" smtClean="0"/>
              <a:t>后一条指令的操作数依赖于前一条指令的执行结果</a:t>
            </a:r>
          </a:p>
          <a:p>
            <a:pPr>
              <a:defRPr/>
            </a:pPr>
            <a:r>
              <a:rPr dirty="0" smtClean="0"/>
              <a:t>分支相关</a:t>
            </a:r>
          </a:p>
          <a:p>
            <a:pPr lvl="1">
              <a:defRPr/>
            </a:pPr>
            <a:r>
              <a:rPr dirty="0" smtClean="0"/>
              <a:t>转移指令使得流水线发生中断</a:t>
            </a: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EC4E3C6-B289-4FEA-9189-66CDF5AD622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</a:t>
            </a:r>
            <a:r>
              <a:rPr lang="en-US" altLang="zh-CN" smtClean="0"/>
              <a:t>MIPS</a:t>
            </a:r>
            <a:r>
              <a:rPr lang="zh-CN" altLang="en-US" smtClean="0"/>
              <a:t>处理器改流水线</a:t>
            </a:r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0460E6A6-BD39-4DE4-872C-4232818E88B4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042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12875"/>
            <a:ext cx="8315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单周期改五段流水（分段）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341438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E7043FF-F71D-4507-9F1A-940F21855C66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23913" y="4749800"/>
            <a:ext cx="1728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IF </a:t>
            </a:r>
            <a:r>
              <a:rPr lang="zh-CN" altLang="en-US" sz="1600" i="0">
                <a:solidFill>
                  <a:srgbClr val="FF0000"/>
                </a:solidFill>
              </a:rPr>
              <a:t>取指令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913063" y="4749800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ID </a:t>
            </a:r>
            <a:r>
              <a:rPr lang="zh-CN" altLang="en-US" sz="1600" i="0">
                <a:solidFill>
                  <a:srgbClr val="FF0000"/>
                </a:solidFill>
              </a:rPr>
              <a:t>译码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784725" y="4749800"/>
            <a:ext cx="1728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EX </a:t>
            </a:r>
            <a:r>
              <a:rPr lang="zh-CN" altLang="en-US" sz="1600" i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296025" y="4749800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Mem </a:t>
            </a:r>
            <a:r>
              <a:rPr lang="zh-CN" altLang="en-US" sz="1600" i="0">
                <a:solidFill>
                  <a:srgbClr val="FF0000"/>
                </a:solidFill>
              </a:rPr>
              <a:t>访存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664450" y="4757738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WB </a:t>
            </a:r>
            <a:r>
              <a:rPr lang="zh-CN" altLang="en-US" sz="1600" i="0">
                <a:solidFill>
                  <a:srgbClr val="FF0000"/>
                </a:solidFill>
              </a:rPr>
              <a:t>写回</a:t>
            </a:r>
          </a:p>
        </p:txBody>
      </p:sp>
      <p:sp>
        <p:nvSpPr>
          <p:cNvPr id="61450" name="内容占位符 2"/>
          <p:cNvSpPr txBox="1">
            <a:spLocks/>
          </p:cNvSpPr>
          <p:nvPr/>
        </p:nvSpPr>
        <p:spPr bwMode="auto">
          <a:xfrm>
            <a:off x="401638" y="5516563"/>
            <a:ext cx="82184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i="0"/>
              <a:t>分段原则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消除结构相关的理想流水线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4006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dirty="0" smtClean="0"/>
              <a:t>消除通路中结构相关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指令数据存储器分离</a:t>
            </a:r>
            <a:endParaRPr lang="en-US" altLang="zh-CN" dirty="0" smtClean="0"/>
          </a:p>
          <a:p>
            <a:pPr>
              <a:defRPr/>
            </a:pPr>
            <a:r>
              <a:rPr dirty="0" smtClean="0"/>
              <a:t>将指令过程分成</a:t>
            </a:r>
            <a:r>
              <a:rPr lang="en-US" altLang="zh-CN" dirty="0" smtClean="0"/>
              <a:t>5</a:t>
            </a:r>
            <a:r>
              <a:rPr dirty="0" smtClean="0"/>
              <a:t>个阶段 （所有指令至少</a:t>
            </a:r>
            <a:r>
              <a:rPr lang="en-US" altLang="zh-CN" dirty="0" smtClean="0"/>
              <a:t>3</a:t>
            </a:r>
            <a:r>
              <a:rPr dirty="0" smtClean="0"/>
              <a:t>个阶段）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IF  ID  EX MEM WB</a:t>
            </a:r>
          </a:p>
          <a:p>
            <a:pPr>
              <a:defRPr/>
            </a:pPr>
            <a:r>
              <a:rPr dirty="0" smtClean="0"/>
              <a:t>不同阶段之间设置缓冲接口部件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构建各阶段之间的接口部件（本质是寄存器）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流水线通过接口传递与指令相关的数据信息，控制信息，反馈信息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后续部件对数据的加工处理依赖于前阶段传递过来的信息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ID</a:t>
            </a:r>
            <a:r>
              <a:rPr dirty="0" smtClean="0"/>
              <a:t>段译码生成该指令的所有控制信号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控制信号向后传递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后续部件控制信号不再单独生成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单周期</a:t>
            </a:r>
            <a:r>
              <a:rPr lang="en-US" altLang="zh-CN" dirty="0" smtClean="0"/>
              <a:t>CPU</a:t>
            </a:r>
            <a:r>
              <a:rPr dirty="0" smtClean="0"/>
              <a:t>实现中的控制器在</a:t>
            </a:r>
            <a:r>
              <a:rPr lang="en-US" altLang="zh-CN" dirty="0" smtClean="0"/>
              <a:t>ID</a:t>
            </a:r>
            <a:r>
              <a:rPr dirty="0" smtClean="0"/>
              <a:t>段复用</a:t>
            </a:r>
            <a:endParaRPr lang="en-US" altLang="zh-CN" dirty="0" smtClean="0"/>
          </a:p>
          <a:p>
            <a:pPr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段流水控制信号传递</a:t>
            </a:r>
          </a:p>
        </p:txBody>
      </p:sp>
      <p:pic>
        <p:nvPicPr>
          <p:cNvPr id="63491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052513"/>
            <a:ext cx="8142287" cy="5040312"/>
          </a:xfrm>
        </p:spPr>
      </p:pic>
      <p:sp>
        <p:nvSpPr>
          <p:cNvPr id="634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BA83FB22-E462-4A98-A60C-979D46EE24D1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-360363" y="5300663"/>
            <a:ext cx="172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IF </a:t>
            </a:r>
            <a:r>
              <a:rPr lang="zh-CN" altLang="en-US" sz="1600" i="0">
                <a:solidFill>
                  <a:srgbClr val="FF0000"/>
                </a:solidFill>
              </a:rPr>
              <a:t>取指令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476375" y="5300663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ID </a:t>
            </a:r>
            <a:r>
              <a:rPr lang="zh-CN" altLang="en-US" sz="1600" i="0">
                <a:solidFill>
                  <a:srgbClr val="FF0000"/>
                </a:solidFill>
              </a:rPr>
              <a:t>译码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646488" y="5308600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EX </a:t>
            </a:r>
            <a:r>
              <a:rPr lang="zh-CN" altLang="en-US" sz="1600" i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807075" y="5287963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Mem </a:t>
            </a:r>
            <a:r>
              <a:rPr lang="zh-CN" altLang="en-US" sz="1600" i="0">
                <a:solidFill>
                  <a:srgbClr val="FF0000"/>
                </a:solidFill>
              </a:rPr>
              <a:t>访存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667625" y="5308600"/>
            <a:ext cx="172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WB </a:t>
            </a:r>
            <a:r>
              <a:rPr lang="zh-CN" altLang="en-US" sz="1600" i="0">
                <a:solidFill>
                  <a:srgbClr val="FF0000"/>
                </a:solidFill>
              </a:rPr>
              <a:t>写回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100138" y="3644900"/>
            <a:ext cx="346075" cy="381000"/>
            <a:chOff x="265311" y="5063698"/>
            <a:chExt cx="346249" cy="381526"/>
          </a:xfrm>
        </p:grpSpPr>
        <p:sp>
          <p:nvSpPr>
            <p:cNvPr id="12" name="矩形 11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itchFamily="2" charset="-122"/>
                </a:rPr>
                <a:t>PC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109663" y="4244975"/>
            <a:ext cx="346075" cy="382588"/>
            <a:chOff x="265311" y="5063698"/>
            <a:chExt cx="346249" cy="381526"/>
          </a:xfrm>
        </p:grpSpPr>
        <p:sp>
          <p:nvSpPr>
            <p:cNvPr id="18" name="矩形 17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itchFamily="2" charset="-122"/>
                </a:rPr>
                <a:t>IR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348038" y="3613150"/>
            <a:ext cx="346075" cy="381000"/>
            <a:chOff x="265311" y="5063698"/>
            <a:chExt cx="346249" cy="381526"/>
          </a:xfrm>
        </p:grpSpPr>
        <p:sp>
          <p:nvSpPr>
            <p:cNvPr id="20" name="矩形 19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itchFamily="2" charset="-122"/>
                </a:rPr>
                <a:t>PC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336925" y="4087813"/>
            <a:ext cx="346075" cy="381000"/>
            <a:chOff x="265311" y="5063698"/>
            <a:chExt cx="346249" cy="381526"/>
          </a:xfrm>
        </p:grpSpPr>
        <p:sp>
          <p:nvSpPr>
            <p:cNvPr id="24" name="矩形 23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itchFamily="2" charset="-122"/>
                </a:rPr>
                <a:t>A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3336925" y="4551363"/>
            <a:ext cx="346075" cy="382587"/>
            <a:chOff x="265311" y="5063698"/>
            <a:chExt cx="346249" cy="381526"/>
          </a:xfrm>
        </p:grpSpPr>
        <p:sp>
          <p:nvSpPr>
            <p:cNvPr id="28" name="矩形 27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itchFamily="2" charset="-122"/>
                </a:rPr>
                <a:t>B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3335338" y="5016500"/>
            <a:ext cx="346075" cy="382588"/>
            <a:chOff x="265311" y="5063698"/>
            <a:chExt cx="346249" cy="381526"/>
          </a:xfrm>
        </p:grpSpPr>
        <p:sp>
          <p:nvSpPr>
            <p:cNvPr id="31" name="矩形 30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itchFamily="2" charset="-122"/>
                </a:rPr>
                <a:t>IMM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5521325" y="3592513"/>
            <a:ext cx="346075" cy="381000"/>
            <a:chOff x="265311" y="5063698"/>
            <a:chExt cx="346249" cy="381526"/>
          </a:xfrm>
        </p:grpSpPr>
        <p:sp>
          <p:nvSpPr>
            <p:cNvPr id="34" name="矩形 33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itchFamily="2" charset="-122"/>
                </a:rPr>
                <a:t>Alu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7667625" y="3579813"/>
            <a:ext cx="346075" cy="382587"/>
            <a:chOff x="265311" y="5063698"/>
            <a:chExt cx="346249" cy="381526"/>
          </a:xfrm>
        </p:grpSpPr>
        <p:sp>
          <p:nvSpPr>
            <p:cNvPr id="40" name="矩形 39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itchFamily="2" charset="-122"/>
                </a:rPr>
                <a:t>Alu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7672388" y="4097338"/>
            <a:ext cx="347662" cy="381000"/>
            <a:chOff x="265311" y="5063698"/>
            <a:chExt cx="346249" cy="381526"/>
          </a:xfrm>
        </p:grpSpPr>
        <p:sp>
          <p:nvSpPr>
            <p:cNvPr id="43" name="矩形 42"/>
            <p:cNvSpPr/>
            <p:nvPr/>
          </p:nvSpPr>
          <p:spPr>
            <a:xfrm>
              <a:off x="319067" y="5095492"/>
              <a:ext cx="216603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itchFamily="2" charset="-122"/>
                </a:rPr>
                <a:t>Md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接口定义（仅供参考）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472113"/>
          </a:xfrm>
        </p:spPr>
        <p:txBody>
          <a:bodyPr/>
          <a:lstStyle/>
          <a:p>
            <a:r>
              <a:rPr lang="en-US" altLang="zh-CN" sz="1800" smtClean="0"/>
              <a:t>IF</a:t>
            </a:r>
            <a:r>
              <a:rPr lang="en-US" altLang="zh-CN" sz="1800" smtClean="0">
                <a:sym typeface="Wingdings" panose="05000000000000000000" pitchFamily="2" charset="2"/>
              </a:rPr>
              <a:t>IF/ID   </a:t>
            </a:r>
          </a:p>
          <a:p>
            <a:pPr lvl="1"/>
            <a:r>
              <a:rPr sz="1600" smtClean="0"/>
              <a:t>数据  </a:t>
            </a:r>
            <a:r>
              <a:rPr lang="en-US" altLang="zh-CN" sz="1600" smtClean="0"/>
              <a:t>IR</a:t>
            </a:r>
          </a:p>
          <a:p>
            <a:r>
              <a:rPr lang="en-US" altLang="zh-CN" sz="1800" smtClean="0"/>
              <a:t>ID</a:t>
            </a:r>
            <a:r>
              <a:rPr lang="en-US" altLang="zh-CN" sz="1800" smtClean="0">
                <a:sym typeface="Wingdings" panose="05000000000000000000" pitchFamily="2" charset="2"/>
              </a:rPr>
              <a:t>ID/EX</a:t>
            </a:r>
          </a:p>
          <a:p>
            <a:pPr lvl="1"/>
            <a:r>
              <a:rPr sz="1600" smtClean="0"/>
              <a:t>数据  </a:t>
            </a:r>
            <a:r>
              <a:rPr lang="en-US" altLang="zh-CN" sz="1600" smtClean="0"/>
              <a:t>IR  WriteReg#  A  B</a:t>
            </a:r>
          </a:p>
          <a:p>
            <a:pPr lvl="1"/>
            <a:r>
              <a:rPr sz="1600" smtClean="0"/>
              <a:t>控制  </a:t>
            </a:r>
            <a:r>
              <a:rPr lang="en-US" altLang="zh-CN" sz="1600" smtClean="0"/>
              <a:t>ALU OP</a:t>
            </a:r>
            <a:r>
              <a:rPr sz="1600" smtClean="0"/>
              <a:t>、</a:t>
            </a:r>
            <a:r>
              <a:rPr lang="en-US" altLang="zh-CN" sz="1600" smtClean="0"/>
              <a:t>IMM</a:t>
            </a:r>
            <a:r>
              <a:rPr sz="1600" smtClean="0"/>
              <a:t>、</a:t>
            </a:r>
            <a:r>
              <a:rPr lang="en-US" altLang="zh-CN" sz="1600" smtClean="0"/>
              <a:t>ALUSrc</a:t>
            </a:r>
            <a:r>
              <a:rPr sz="1600" smtClean="0"/>
              <a:t>、 </a:t>
            </a:r>
            <a:r>
              <a:rPr lang="en-US" altLang="zh-CN" sz="1600" smtClean="0"/>
              <a:t>beq</a:t>
            </a:r>
            <a:r>
              <a:rPr sz="1600" smtClean="0"/>
              <a:t>，</a:t>
            </a:r>
            <a:r>
              <a:rPr lang="en-US" altLang="zh-CN" sz="1600" smtClean="0"/>
              <a:t>bne</a:t>
            </a:r>
            <a:r>
              <a:rPr sz="1600" smtClean="0"/>
              <a:t>，</a:t>
            </a:r>
            <a:r>
              <a:rPr lang="en-US" altLang="zh-CN" sz="1600" smtClean="0"/>
              <a:t>jmp</a:t>
            </a:r>
          </a:p>
          <a:p>
            <a:pPr lvl="1"/>
            <a:r>
              <a:rPr lang="en-US" altLang="zh-CN" sz="1600" smtClean="0">
                <a:solidFill>
                  <a:srgbClr val="0000FF"/>
                </a:solidFill>
              </a:rPr>
              <a:t>MemReq   MemWrite  RegWrite  MemRead</a:t>
            </a:r>
          </a:p>
          <a:p>
            <a:r>
              <a:rPr lang="en-US" altLang="zh-CN" sz="1800" smtClean="0"/>
              <a:t>EX</a:t>
            </a:r>
            <a:r>
              <a:rPr lang="en-US" altLang="zh-CN" sz="1800" smtClean="0">
                <a:sym typeface="Wingdings" panose="05000000000000000000" pitchFamily="2" charset="2"/>
              </a:rPr>
              <a:t>EX/MEM</a:t>
            </a:r>
          </a:p>
          <a:p>
            <a:pPr lvl="1"/>
            <a:r>
              <a:rPr sz="1600" smtClean="0"/>
              <a:t>数据  </a:t>
            </a:r>
            <a:r>
              <a:rPr lang="en-US" altLang="zh-CN" sz="1600" smtClean="0"/>
              <a:t>IR </a:t>
            </a:r>
            <a:r>
              <a:rPr sz="1600" smtClean="0"/>
              <a:t> </a:t>
            </a:r>
            <a:r>
              <a:rPr lang="en-US" altLang="zh-CN" sz="1600" smtClean="0"/>
              <a:t>WriteReg#  AluResult  Rt </a:t>
            </a:r>
          </a:p>
          <a:p>
            <a:pPr lvl="1"/>
            <a:r>
              <a:rPr sz="1600" smtClean="0">
                <a:solidFill>
                  <a:srgbClr val="0000FF"/>
                </a:solidFill>
              </a:rPr>
              <a:t>控制  </a:t>
            </a:r>
            <a:r>
              <a:rPr lang="en-US" altLang="zh-CN" sz="1600" smtClean="0">
                <a:solidFill>
                  <a:srgbClr val="0000FF"/>
                </a:solidFill>
              </a:rPr>
              <a:t>MemReq   MemWrite  RegWrite  MemRead</a:t>
            </a:r>
          </a:p>
          <a:p>
            <a:r>
              <a:rPr lang="en-US" altLang="zh-CN" sz="1800" smtClean="0"/>
              <a:t>MEM</a:t>
            </a:r>
            <a:r>
              <a:rPr lang="en-US" altLang="zh-CN" sz="1800" smtClean="0">
                <a:sym typeface="Wingdings" panose="05000000000000000000" pitchFamily="2" charset="2"/>
              </a:rPr>
              <a:t>MEM/WB</a:t>
            </a:r>
          </a:p>
          <a:p>
            <a:pPr lvl="1"/>
            <a:r>
              <a:rPr sz="1600" smtClean="0"/>
              <a:t>数据  </a:t>
            </a:r>
            <a:r>
              <a:rPr lang="en-US" altLang="zh-CN" sz="1600" smtClean="0"/>
              <a:t>WriteReg#  </a:t>
            </a:r>
            <a:r>
              <a:rPr lang="en-US" altLang="zh-CN" sz="1600" smtClean="0">
                <a:solidFill>
                  <a:srgbClr val="0000FF"/>
                </a:solidFill>
              </a:rPr>
              <a:t>WriteBackData</a:t>
            </a:r>
            <a:endParaRPr lang="en-US" altLang="zh-CN" sz="1600" smtClean="0"/>
          </a:p>
          <a:p>
            <a:pPr lvl="1"/>
            <a:r>
              <a:rPr sz="1600" smtClean="0"/>
              <a:t>控制  </a:t>
            </a:r>
            <a:r>
              <a:rPr lang="en-US" altLang="zh-CN" sz="1600" smtClean="0">
                <a:solidFill>
                  <a:srgbClr val="0000FF"/>
                </a:solidFill>
              </a:rPr>
              <a:t>RegWrite </a:t>
            </a:r>
          </a:p>
          <a:p>
            <a:pPr lvl="1"/>
            <a:endParaRPr lang="en-US" altLang="zh-CN" sz="1600" smtClean="0">
              <a:solidFill>
                <a:srgbClr val="0000FF"/>
              </a:solidFill>
            </a:endParaRPr>
          </a:p>
          <a:p>
            <a:r>
              <a:rPr lang="en-US" altLang="zh-CN" sz="1800" smtClean="0"/>
              <a:t>PC IR</a:t>
            </a:r>
            <a:r>
              <a:rPr sz="1800" smtClean="0"/>
              <a:t>请全部传递，便于流水线调试</a:t>
            </a:r>
            <a:endParaRPr lang="en-US" altLang="zh-CN" sz="1800" smtClean="0"/>
          </a:p>
          <a:p>
            <a:endParaRPr lang="en-US" altLang="zh-CN" smtClean="0">
              <a:sym typeface="Wingdings" panose="05000000000000000000" pitchFamily="2" charset="2"/>
            </a:endParaRPr>
          </a:p>
          <a:p>
            <a:endParaRPr lang="en-US" altLang="zh-CN" smtClean="0">
              <a:sym typeface="Wingdings" panose="05000000000000000000" pitchFamily="2" charset="2"/>
            </a:endParaRP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6AEFB3F-F886-4DDE-96EB-979CCA96C5C3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数据相关</a:t>
            </a: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5F946D79-2281-48BA-AB26-F121DB08E377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554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add $0,$1,$2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161088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and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7524750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lw $1,$2,4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$0=$1+$2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0896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$1=$1&amp;$2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5247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$1=Mem[$2+4]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纪律要求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543550"/>
          </a:xfrm>
        </p:spPr>
        <p:txBody>
          <a:bodyPr/>
          <a:lstStyle/>
          <a:p>
            <a:pPr>
              <a:defRPr/>
            </a:pPr>
            <a:r>
              <a:rPr dirty="0" smtClean="0"/>
              <a:t>严格考勤   周一</a:t>
            </a:r>
            <a:r>
              <a:rPr lang="en-US" altLang="zh-CN" dirty="0" smtClean="0"/>
              <a:t>~</a:t>
            </a:r>
            <a:r>
              <a:rPr dirty="0" smtClean="0"/>
              <a:t>周五 </a:t>
            </a:r>
            <a:r>
              <a:rPr lang="en-US" altLang="zh-CN" dirty="0" smtClean="0"/>
              <a:t>8:00-11:00   14:00-17:00</a:t>
            </a:r>
          </a:p>
          <a:p>
            <a:pPr lvl="1">
              <a:defRPr/>
            </a:pPr>
            <a:r>
              <a:rPr dirty="0" smtClean="0"/>
              <a:t>迟到，早退按缺勤处理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9</a:t>
            </a:r>
            <a:r>
              <a:rPr lang="zh-CN" altLang="en-US" dirty="0" smtClean="0"/>
              <a:t>天</a:t>
            </a:r>
            <a:r>
              <a:rPr lang="en-US" altLang="zh-CN" dirty="0" smtClean="0"/>
              <a:t>18</a:t>
            </a:r>
            <a:r>
              <a:rPr lang="zh-CN" altLang="en-US" dirty="0" smtClean="0"/>
              <a:t>次考勤</a:t>
            </a:r>
            <a:r>
              <a:rPr lang="en-US" altLang="zh-CN" dirty="0" smtClean="0"/>
              <a:t>14</a:t>
            </a:r>
            <a:r>
              <a:rPr lang="zh-CN" altLang="en-US" dirty="0" smtClean="0"/>
              <a:t>次为满分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无需请假</a:t>
            </a:r>
            <a:endParaRPr lang="en-US" altLang="zh-CN" dirty="0" smtClean="0"/>
          </a:p>
          <a:p>
            <a:pPr>
              <a:defRPr/>
            </a:pPr>
            <a:r>
              <a:rPr dirty="0" smtClean="0"/>
              <a:t>每日通过提交工作进度</a:t>
            </a:r>
            <a:endParaRPr lang="en-US" altLang="zh-CN" dirty="0"/>
          </a:p>
          <a:p>
            <a:pPr lvl="1">
              <a:defRPr/>
            </a:pPr>
            <a:r>
              <a:rPr dirty="0" smtClean="0"/>
              <a:t>每日</a:t>
            </a:r>
            <a:r>
              <a:rPr lang="en-US" altLang="zh-CN" dirty="0" smtClean="0"/>
              <a:t>24:00</a:t>
            </a:r>
            <a:r>
              <a:rPr dirty="0" smtClean="0"/>
              <a:t>之前提交当日进度，未提交按缺勤处理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边实验，边写报告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在课设报告中</a:t>
            </a:r>
            <a:r>
              <a:rPr dirty="0" smtClean="0"/>
              <a:t>记录当日故障，解决方法，否则不验收</a:t>
            </a:r>
            <a:endParaRPr lang="en-US" altLang="zh-CN" dirty="0" smtClean="0"/>
          </a:p>
          <a:p>
            <a:pPr marL="0" lvl="1" indent="0">
              <a:buNone/>
              <a:defRPr/>
            </a:pPr>
            <a:endParaRPr lang="en-US" altLang="zh-CN" sz="2400" dirty="0" smtClean="0">
              <a:solidFill>
                <a:schemeClr val="tx1"/>
              </a:solidFill>
              <a:cs typeface="+mn-cs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09F2A60-37EB-4BF1-A2D5-B2CC40660FCD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相关检测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smtClean="0"/>
              <a:t>ID</a:t>
            </a:r>
            <a:r>
              <a:rPr smtClean="0"/>
              <a:t>段进行检测</a:t>
            </a:r>
            <a:endParaRPr lang="en-US" altLang="zh-CN" smtClean="0"/>
          </a:p>
          <a:p>
            <a:r>
              <a:rPr smtClean="0"/>
              <a:t>不同类型指令有区分</a:t>
            </a:r>
            <a:endParaRPr lang="en-US" altLang="zh-CN" smtClean="0"/>
          </a:p>
          <a:p>
            <a:pPr lvl="1"/>
            <a:r>
              <a:rPr lang="en-US" altLang="zh-CN" smtClean="0"/>
              <a:t>R</a:t>
            </a:r>
            <a:r>
              <a:rPr smtClean="0"/>
              <a:t>型指令</a:t>
            </a:r>
            <a:endParaRPr lang="en-US" altLang="zh-CN" smtClean="0"/>
          </a:p>
          <a:p>
            <a:pPr lvl="2"/>
            <a:r>
              <a:rPr smtClean="0"/>
              <a:t>涉及两个源操作数</a:t>
            </a:r>
            <a:r>
              <a:rPr lang="en-US" altLang="zh-CN" smtClean="0"/>
              <a:t>Rs,Rt</a:t>
            </a:r>
          </a:p>
          <a:p>
            <a:pPr lvl="1"/>
            <a:r>
              <a:rPr lang="en-US" altLang="zh-CN" smtClean="0"/>
              <a:t>I</a:t>
            </a:r>
            <a:r>
              <a:rPr smtClean="0"/>
              <a:t>型指令</a:t>
            </a:r>
            <a:endParaRPr lang="en-US" altLang="zh-CN" smtClean="0"/>
          </a:p>
          <a:p>
            <a:pPr lvl="2"/>
            <a:r>
              <a:rPr smtClean="0"/>
              <a:t>涉及一个或两个源操作数</a:t>
            </a:r>
            <a:r>
              <a:rPr lang="en-US" altLang="zh-CN" smtClean="0"/>
              <a:t>Rs</a:t>
            </a:r>
            <a:r>
              <a:rPr smtClean="0"/>
              <a:t>（</a:t>
            </a:r>
            <a:r>
              <a:rPr lang="en-US" altLang="zh-CN" smtClean="0"/>
              <a:t>Lui</a:t>
            </a:r>
            <a:r>
              <a:rPr smtClean="0"/>
              <a:t>无相关）</a:t>
            </a:r>
            <a:endParaRPr lang="en-US" altLang="zh-CN" smtClean="0"/>
          </a:p>
          <a:p>
            <a:pPr lvl="1"/>
            <a:r>
              <a:rPr smtClean="0"/>
              <a:t>其他分支指令（</a:t>
            </a:r>
            <a:r>
              <a:rPr lang="en-US" altLang="zh-CN" smtClean="0"/>
              <a:t>Beq</a:t>
            </a:r>
            <a:r>
              <a:rPr smtClean="0"/>
              <a:t>，</a:t>
            </a:r>
            <a:r>
              <a:rPr lang="en-US" altLang="zh-CN" smtClean="0"/>
              <a:t>Bne, Bgt</a:t>
            </a:r>
            <a:r>
              <a:rPr smtClean="0"/>
              <a:t>）</a:t>
            </a:r>
            <a:endParaRPr lang="en-US" altLang="zh-CN" smtClean="0"/>
          </a:p>
          <a:p>
            <a:pPr lvl="2"/>
            <a:r>
              <a:rPr smtClean="0"/>
              <a:t>涉及两个源操作数</a:t>
            </a:r>
            <a:r>
              <a:rPr lang="en-US" altLang="zh-CN" smtClean="0"/>
              <a:t>Rs,Rt</a:t>
            </a:r>
          </a:p>
          <a:p>
            <a:pPr lvl="1"/>
            <a:r>
              <a:rPr lang="en-US" altLang="zh-CN" smtClean="0"/>
              <a:t>J</a:t>
            </a:r>
            <a:r>
              <a:rPr smtClean="0"/>
              <a:t>型指令（无相关</a:t>
            </a:r>
            <a:r>
              <a:rPr lang="en-US" altLang="zh-CN" smtClean="0"/>
              <a:t>,</a:t>
            </a:r>
            <a:r>
              <a:rPr smtClean="0"/>
              <a:t>直接产生分支相关信号）</a:t>
            </a:r>
            <a:endParaRPr lang="en-US" altLang="zh-CN" smtClean="0"/>
          </a:p>
          <a:p>
            <a:pPr lvl="1"/>
            <a:r>
              <a:rPr smtClean="0"/>
              <a:t>相关数据需与后续段中的结果寄存器编号比较</a:t>
            </a:r>
            <a:endParaRPr lang="en-US" altLang="zh-CN" smtClean="0"/>
          </a:p>
          <a:p>
            <a:pPr lvl="2"/>
            <a:r>
              <a:rPr lang="en-US" altLang="zh-CN" smtClean="0"/>
              <a:t>EX.WriteReg </a:t>
            </a:r>
            <a:r>
              <a:rPr smtClean="0"/>
              <a:t>  </a:t>
            </a:r>
            <a:r>
              <a:rPr lang="en-US" altLang="zh-CN" smtClean="0"/>
              <a:t>Mem.WriteReg    WB.WriteReg  </a:t>
            </a:r>
            <a:r>
              <a:rPr smtClean="0"/>
              <a:t>？？？</a:t>
            </a:r>
          </a:p>
          <a:p>
            <a:pPr lvl="2"/>
            <a:r>
              <a:rPr smtClean="0"/>
              <a:t>写回信号</a:t>
            </a:r>
            <a:endParaRPr lang="en-US" altLang="zh-CN" smtClean="0"/>
          </a:p>
          <a:p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>
              <a:buFont typeface="Wingdings" pitchFamily="2" charset="2"/>
              <a:buChar char="u"/>
              <a:defRPr/>
            </a:pPr>
            <a:r>
              <a:rPr dirty="0"/>
              <a:t>软件方法</a:t>
            </a:r>
          </a:p>
          <a:p>
            <a:pPr lvl="1">
              <a:buFont typeface="Wingdings" pitchFamily="2" charset="2"/>
              <a:buChar char="u"/>
              <a:defRPr/>
            </a:pPr>
            <a:r>
              <a:rPr dirty="0"/>
              <a:t>插入空指令</a:t>
            </a:r>
          </a:p>
          <a:p>
            <a:pPr lvl="1">
              <a:buFont typeface="Wingdings" pitchFamily="2" charset="2"/>
              <a:buChar char="u"/>
              <a:defRPr/>
            </a:pPr>
            <a:r>
              <a:rPr dirty="0"/>
              <a:t>调整程序顺序，是相关性在流水线中消失</a:t>
            </a:r>
            <a:endParaRPr lang="en-US" altLang="zh-CN" dirty="0"/>
          </a:p>
          <a:p>
            <a:pPr lvl="1">
              <a:buFont typeface="Wingdings" pitchFamily="2" charset="2"/>
              <a:buChar char="u"/>
              <a:defRPr/>
            </a:pPr>
            <a:r>
              <a:rPr dirty="0"/>
              <a:t>编译器完成</a:t>
            </a:r>
          </a:p>
          <a:p>
            <a:pPr>
              <a:buFont typeface="Wingdings" pitchFamily="2" charset="2"/>
              <a:buChar char="u"/>
              <a:defRPr/>
            </a:pPr>
            <a:r>
              <a:rPr dirty="0"/>
              <a:t>硬件方法</a:t>
            </a:r>
          </a:p>
          <a:p>
            <a:pPr lvl="1">
              <a:buFont typeface="Wingdings" pitchFamily="2" charset="2"/>
              <a:buChar char="u"/>
              <a:defRPr/>
            </a:pPr>
            <a:r>
              <a:rPr dirty="0"/>
              <a:t>寄存器堆写入和读出过程分离（先写后读，下跳沿写</a:t>
            </a:r>
            <a:r>
              <a:rPr dirty="0" smtClean="0"/>
              <a:t>）</a:t>
            </a:r>
            <a:endParaRPr dirty="0"/>
          </a:p>
          <a:p>
            <a:pPr lvl="1">
              <a:buFont typeface="Wingdings" pitchFamily="2" charset="2"/>
              <a:buChar char="u"/>
              <a:defRPr/>
            </a:pPr>
            <a:r>
              <a:rPr dirty="0" smtClean="0"/>
              <a:t>插入气泡</a:t>
            </a:r>
            <a:endParaRPr dirty="0"/>
          </a:p>
          <a:p>
            <a:pPr marL="1212850" lvl="2" indent="-355600">
              <a:buFont typeface="Wingdings" pitchFamily="2" charset="2"/>
              <a:buChar char="p"/>
              <a:defRPr/>
            </a:pPr>
            <a:r>
              <a:rPr dirty="0"/>
              <a:t>向流水线后段插入气泡</a:t>
            </a:r>
          </a:p>
          <a:p>
            <a:pPr marL="1212850" lvl="2" indent="-355600">
              <a:buFont typeface="Wingdings" pitchFamily="2" charset="2"/>
              <a:buChar char="p"/>
              <a:defRPr/>
            </a:pPr>
            <a:r>
              <a:rPr dirty="0"/>
              <a:t>向前给出流水线阻塞信号</a:t>
            </a:r>
            <a:endParaRPr lang="en-US" altLang="zh-CN" dirty="0"/>
          </a:p>
          <a:p>
            <a:pPr marL="1212850" lvl="2" indent="-355600">
              <a:buFont typeface="Wingdings" pitchFamily="2" charset="2"/>
              <a:buChar char="p"/>
              <a:defRPr/>
            </a:pPr>
            <a:r>
              <a:rPr dirty="0" smtClean="0"/>
              <a:t>避免当前指令被新指令取代</a:t>
            </a:r>
            <a:endParaRPr lang="en-US" dirty="0" smtClean="0"/>
          </a:p>
          <a:p>
            <a:pPr lvl="1">
              <a:buFont typeface="Wingdings" pitchFamily="2" charset="2"/>
              <a:buChar char="u"/>
              <a:defRPr/>
            </a:pPr>
            <a:r>
              <a:rPr dirty="0" smtClean="0"/>
              <a:t>数据重定向</a:t>
            </a:r>
            <a:r>
              <a:rPr lang="en-US" altLang="zh-CN" dirty="0"/>
              <a:t>bypass</a:t>
            </a:r>
          </a:p>
          <a:p>
            <a:pPr lvl="2">
              <a:defRPr/>
            </a:pPr>
            <a:r>
              <a:rPr dirty="0"/>
              <a:t>将后端处理后的数据（还没来得及写回）重定向</a:t>
            </a:r>
          </a:p>
          <a:p>
            <a:pPr>
              <a:defRPr/>
            </a:pPr>
            <a:endParaRPr dirty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3399C19-475A-47A8-9C01-72147D6EE1B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理想流水线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832475"/>
          </a:xfrm>
        </p:spPr>
        <p:txBody>
          <a:bodyPr/>
          <a:lstStyle/>
          <a:p>
            <a:r>
              <a:rPr dirty="0" smtClean="0"/>
              <a:t>所有对象均通过同样的部件（阶段）</a:t>
            </a:r>
          </a:p>
          <a:p>
            <a:r>
              <a:rPr dirty="0" smtClean="0"/>
              <a:t>不同阶段之间无共享资源</a:t>
            </a:r>
          </a:p>
          <a:p>
            <a:r>
              <a:rPr dirty="0" smtClean="0"/>
              <a:t>各段传输延迟一致（取最慢的同步）</a:t>
            </a:r>
          </a:p>
          <a:p>
            <a:r>
              <a:rPr dirty="0" smtClean="0"/>
              <a:t>进入流水线的对象不受其他阶段的影响</a:t>
            </a:r>
          </a:p>
          <a:p>
            <a:r>
              <a:rPr dirty="0" smtClean="0"/>
              <a:t>适合工业流水线</a:t>
            </a:r>
          </a:p>
          <a:p>
            <a:endParaRPr dirty="0" smtClean="0"/>
          </a:p>
          <a:p>
            <a:endParaRPr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63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理想指令流水线</a:t>
            </a:r>
            <a:endParaRPr lang="zh-CN" altLang="en-US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395536" y="2802148"/>
            <a:ext cx="8218487" cy="437126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将指令过程分成</a:t>
            </a:r>
            <a:r>
              <a:rPr lang="en-US" altLang="zh-CN" dirty="0"/>
              <a:t>5</a:t>
            </a:r>
            <a:r>
              <a:rPr lang="zh-CN" altLang="en-US" dirty="0"/>
              <a:t>个阶段 （所有指令至少</a:t>
            </a:r>
            <a:r>
              <a:rPr lang="en-US" altLang="zh-CN" dirty="0"/>
              <a:t>3</a:t>
            </a:r>
            <a:r>
              <a:rPr lang="zh-CN" altLang="en-US" dirty="0"/>
              <a:t>个阶段）</a:t>
            </a:r>
          </a:p>
          <a:p>
            <a:pPr lvl="1">
              <a:defRPr/>
            </a:pP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WB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不同阶段之间设置缓冲接口</a:t>
            </a:r>
            <a:r>
              <a:rPr lang="zh-CN" altLang="en-US" dirty="0" smtClean="0"/>
              <a:t>部件（绿色部分）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接口部件本质</a:t>
            </a:r>
            <a:r>
              <a:rPr lang="zh-CN" altLang="en-US" dirty="0"/>
              <a:t>是</a:t>
            </a:r>
            <a:r>
              <a:rPr lang="zh-CN" altLang="en-US" dirty="0" smtClean="0"/>
              <a:t>寄存器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各段通过</a:t>
            </a:r>
            <a:r>
              <a:rPr lang="zh-CN" altLang="en-US" dirty="0"/>
              <a:t>接口传递与指令相关的</a:t>
            </a:r>
            <a:r>
              <a:rPr lang="zh-CN" altLang="en-US" dirty="0" smtClean="0"/>
              <a:t>数据，控制，</a:t>
            </a:r>
            <a:r>
              <a:rPr lang="zh-CN" altLang="en-US" dirty="0"/>
              <a:t>反馈信息</a:t>
            </a:r>
          </a:p>
          <a:p>
            <a:pPr lvl="1">
              <a:defRPr/>
            </a:pPr>
            <a:r>
              <a:rPr lang="zh-CN" altLang="en-US" dirty="0" smtClean="0"/>
              <a:t>对数据</a:t>
            </a:r>
            <a:r>
              <a:rPr lang="zh-CN" altLang="en-US" dirty="0"/>
              <a:t>的加工处理依赖于</a:t>
            </a:r>
            <a:r>
              <a:rPr lang="zh-CN" altLang="en-US" dirty="0" smtClean="0"/>
              <a:t>前段接口传递</a:t>
            </a:r>
            <a:r>
              <a:rPr lang="zh-CN" altLang="en-US" dirty="0"/>
              <a:t>过来的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冒险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)</a:t>
            </a:r>
            <a:r>
              <a:rPr lang="zh-CN" altLang="en-US" dirty="0" smtClean="0"/>
              <a:t>给流水线带来诸多实际实现问题</a:t>
            </a:r>
            <a:endParaRPr lang="zh-CN" altLang="en-US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BDD6998-2548-45D9-A073-54692EDE773B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83568" y="1988840"/>
            <a:ext cx="6244017" cy="500572"/>
            <a:chOff x="221871" y="4300538"/>
            <a:chExt cx="6244017" cy="50057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21871" y="4797425"/>
              <a:ext cx="6244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870125" y="4310063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3416300" y="4310063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4922838" y="4305300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465888" y="4300538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545259" y="4318510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43310" y="1226840"/>
            <a:ext cx="7979687" cy="1277374"/>
            <a:chOff x="-80808" y="1268760"/>
            <a:chExt cx="7979687" cy="127737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63774" y="1268760"/>
              <a:ext cx="7435105" cy="862012"/>
              <a:chOff x="-653" y="837"/>
              <a:chExt cx="6244" cy="725"/>
            </a:xfrm>
          </p:grpSpPr>
          <p:sp>
            <p:nvSpPr>
              <p:cNvPr id="49163" name="Rectangle 5"/>
              <p:cNvSpPr>
                <a:spLocks noChangeArrowheads="1"/>
              </p:cNvSpPr>
              <p:nvPr/>
            </p:nvSpPr>
            <p:spPr bwMode="auto">
              <a:xfrm>
                <a:off x="951" y="845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64" name="Rectangle 6"/>
              <p:cNvSpPr>
                <a:spLocks noChangeArrowheads="1"/>
              </p:cNvSpPr>
              <p:nvPr/>
            </p:nvSpPr>
            <p:spPr bwMode="auto">
              <a:xfrm>
                <a:off x="1759" y="893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65" name="Line 7"/>
              <p:cNvSpPr>
                <a:spLocks noChangeShapeType="1"/>
              </p:cNvSpPr>
              <p:nvPr/>
            </p:nvSpPr>
            <p:spPr bwMode="auto">
              <a:xfrm>
                <a:off x="1575" y="1197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6" name="Rectangle 8"/>
              <p:cNvSpPr>
                <a:spLocks noChangeArrowheads="1"/>
              </p:cNvSpPr>
              <p:nvPr/>
            </p:nvSpPr>
            <p:spPr bwMode="auto">
              <a:xfrm>
                <a:off x="223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67" name="Rectangle 9"/>
              <p:cNvSpPr>
                <a:spLocks noChangeArrowheads="1"/>
              </p:cNvSpPr>
              <p:nvPr/>
            </p:nvSpPr>
            <p:spPr bwMode="auto">
              <a:xfrm>
                <a:off x="3039" y="885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68" name="Line 10"/>
              <p:cNvSpPr>
                <a:spLocks noChangeShapeType="1"/>
              </p:cNvSpPr>
              <p:nvPr/>
            </p:nvSpPr>
            <p:spPr bwMode="auto">
              <a:xfrm>
                <a:off x="285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9" name="Rectangle 11"/>
              <p:cNvSpPr>
                <a:spLocks noChangeArrowheads="1"/>
              </p:cNvSpPr>
              <p:nvPr/>
            </p:nvSpPr>
            <p:spPr bwMode="auto">
              <a:xfrm>
                <a:off x="351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70" name="Rectangle 12"/>
              <p:cNvSpPr>
                <a:spLocks noChangeArrowheads="1"/>
              </p:cNvSpPr>
              <p:nvPr/>
            </p:nvSpPr>
            <p:spPr bwMode="auto">
              <a:xfrm>
                <a:off x="4319" y="885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71" name="Line 13"/>
              <p:cNvSpPr>
                <a:spLocks noChangeShapeType="1"/>
              </p:cNvSpPr>
              <p:nvPr/>
            </p:nvSpPr>
            <p:spPr bwMode="auto">
              <a:xfrm>
                <a:off x="413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2" name="Rectangle 14"/>
              <p:cNvSpPr>
                <a:spLocks noChangeArrowheads="1"/>
              </p:cNvSpPr>
              <p:nvPr/>
            </p:nvSpPr>
            <p:spPr bwMode="auto">
              <a:xfrm>
                <a:off x="479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73" name="Line 15"/>
              <p:cNvSpPr>
                <a:spLocks noChangeShapeType="1"/>
              </p:cNvSpPr>
              <p:nvPr/>
            </p:nvSpPr>
            <p:spPr bwMode="auto">
              <a:xfrm>
                <a:off x="541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4" name="Rectangle 16"/>
              <p:cNvSpPr>
                <a:spLocks noChangeArrowheads="1"/>
              </p:cNvSpPr>
              <p:nvPr/>
            </p:nvSpPr>
            <p:spPr bwMode="auto">
              <a:xfrm>
                <a:off x="495" y="889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75" name="Line 17"/>
              <p:cNvSpPr>
                <a:spLocks noChangeShapeType="1"/>
              </p:cNvSpPr>
              <p:nvPr/>
            </p:nvSpPr>
            <p:spPr bwMode="auto">
              <a:xfrm flipV="1">
                <a:off x="703" y="1199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112" y="1085"/>
                <a:ext cx="288" cy="2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charset="0"/>
                  </a:rPr>
                  <a:t>ID</a:t>
                </a:r>
                <a:endParaRPr lang="en-US" sz="1350" dirty="0">
                  <a:solidFill>
                    <a:srgbClr val="56127A"/>
                  </a:solidFill>
                  <a:latin typeface="Verdana" charset="0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373" y="1081"/>
                <a:ext cx="308" cy="2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charset="0"/>
                  </a:rPr>
                  <a:t>EX</a:t>
                </a:r>
                <a:endParaRPr lang="en-US" sz="1350" dirty="0">
                  <a:solidFill>
                    <a:srgbClr val="56127A"/>
                  </a:solidFill>
                  <a:latin typeface="Verdana" charset="0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89" y="1075"/>
                <a:ext cx="45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charset="0"/>
                  </a:rPr>
                  <a:t>MEM</a:t>
                </a:r>
                <a:endParaRPr lang="en-US" sz="1350" dirty="0">
                  <a:solidFill>
                    <a:srgbClr val="56127A"/>
                  </a:solidFill>
                  <a:latin typeface="Verdana" charset="0"/>
                </a:endParaRP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4916" y="1049"/>
                <a:ext cx="359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charset="0"/>
                  </a:rPr>
                  <a:t>WB</a:t>
                </a:r>
                <a:endParaRPr lang="en-US" sz="1350" dirty="0">
                  <a:solidFill>
                    <a:srgbClr val="56127A"/>
                  </a:solidFill>
                  <a:latin typeface="Verdana" charset="0"/>
                </a:endParaRPr>
              </a:p>
            </p:txBody>
          </p:sp>
          <p:sp>
            <p:nvSpPr>
              <p:cNvPr id="49180" name="Line 22"/>
              <p:cNvSpPr>
                <a:spLocks noChangeShapeType="1"/>
              </p:cNvSpPr>
              <p:nvPr/>
            </p:nvSpPr>
            <p:spPr bwMode="auto">
              <a:xfrm flipV="1">
                <a:off x="4536" y="1190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1" name="Line 23"/>
              <p:cNvSpPr>
                <a:spLocks noChangeShapeType="1"/>
              </p:cNvSpPr>
              <p:nvPr/>
            </p:nvSpPr>
            <p:spPr bwMode="auto">
              <a:xfrm flipV="1">
                <a:off x="3254" y="1185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2" name="Line 24"/>
              <p:cNvSpPr>
                <a:spLocks noChangeShapeType="1"/>
              </p:cNvSpPr>
              <p:nvPr/>
            </p:nvSpPr>
            <p:spPr bwMode="auto">
              <a:xfrm flipV="1">
                <a:off x="1969" y="1183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3" name="Line 25"/>
              <p:cNvSpPr>
                <a:spLocks noChangeShapeType="1"/>
              </p:cNvSpPr>
              <p:nvPr/>
            </p:nvSpPr>
            <p:spPr bwMode="auto">
              <a:xfrm>
                <a:off x="321" y="1210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4" name="Rectangle 5"/>
              <p:cNvSpPr>
                <a:spLocks noChangeArrowheads="1"/>
              </p:cNvSpPr>
              <p:nvPr/>
            </p:nvSpPr>
            <p:spPr bwMode="auto">
              <a:xfrm>
                <a:off x="-287" y="858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18"/>
              <p:cNvSpPr>
                <a:spLocks noChangeArrowheads="1"/>
              </p:cNvSpPr>
              <p:nvPr/>
            </p:nvSpPr>
            <p:spPr bwMode="auto">
              <a:xfrm>
                <a:off x="-104" y="1095"/>
                <a:ext cx="260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charset="0"/>
                  </a:rPr>
                  <a:t>IF</a:t>
                </a:r>
                <a:endParaRPr lang="en-US" sz="1350" dirty="0">
                  <a:solidFill>
                    <a:srgbClr val="56127A"/>
                  </a:solidFill>
                  <a:latin typeface="Verdana" charset="0"/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-653" y="893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 flipV="1">
                <a:off x="-420" y="1169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-80808" y="2176802"/>
              <a:ext cx="633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CLK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20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单周期改五段流水（分段）</a:t>
            </a:r>
          </a:p>
        </p:txBody>
      </p:sp>
      <p:pic>
        <p:nvPicPr>
          <p:cNvPr id="5427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341438"/>
            <a:ext cx="8655050" cy="4113212"/>
          </a:xfrm>
        </p:spPr>
      </p:pic>
      <p:sp>
        <p:nvSpPr>
          <p:cNvPr id="5427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CB5A5A1B-85F4-4610-8182-CC53706072B2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23913" y="4749800"/>
            <a:ext cx="1728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IF </a:t>
            </a:r>
            <a:r>
              <a:rPr lang="zh-CN" altLang="en-US" sz="1600" i="0">
                <a:solidFill>
                  <a:srgbClr val="FF0000"/>
                </a:solidFill>
              </a:rPr>
              <a:t>取指令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913063" y="4749800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ID </a:t>
            </a:r>
            <a:r>
              <a:rPr lang="zh-CN" altLang="en-US" sz="1600" i="0">
                <a:solidFill>
                  <a:srgbClr val="FF0000"/>
                </a:solidFill>
              </a:rPr>
              <a:t>译码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784725" y="4749800"/>
            <a:ext cx="1728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EX </a:t>
            </a:r>
            <a:r>
              <a:rPr lang="zh-CN" altLang="en-US" sz="1600" i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296025" y="4749800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Mem </a:t>
            </a:r>
            <a:r>
              <a:rPr lang="zh-CN" altLang="en-US" sz="1600" i="0">
                <a:solidFill>
                  <a:srgbClr val="FF0000"/>
                </a:solidFill>
              </a:rPr>
              <a:t>访存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664450" y="4757738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WB </a:t>
            </a:r>
            <a:r>
              <a:rPr lang="zh-CN" altLang="en-US" sz="1600" i="0">
                <a:solidFill>
                  <a:srgbClr val="FF0000"/>
                </a:solidFill>
              </a:rPr>
              <a:t>写回</a:t>
            </a:r>
          </a:p>
        </p:txBody>
      </p:sp>
      <p:sp>
        <p:nvSpPr>
          <p:cNvPr id="54282" name="内容占位符 2"/>
          <p:cNvSpPr txBox="1">
            <a:spLocks/>
          </p:cNvSpPr>
          <p:nvPr/>
        </p:nvSpPr>
        <p:spPr bwMode="auto">
          <a:xfrm>
            <a:off x="4151828" y="5496152"/>
            <a:ext cx="448017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i="0" dirty="0"/>
              <a:t>分段</a:t>
            </a:r>
            <a:r>
              <a:rPr lang="zh-CN" altLang="en-US" sz="2000" i="0" dirty="0" smtClean="0"/>
              <a:t>原则</a:t>
            </a:r>
            <a:endParaRPr lang="en-US" altLang="zh-CN" sz="2000" i="0" dirty="0"/>
          </a:p>
          <a:p>
            <a:pPr lvl="1" algn="l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i="0" kern="0" dirty="0" smtClean="0"/>
              <a:t>各段时间均等</a:t>
            </a:r>
            <a:endParaRPr lang="en-US" altLang="zh-CN" sz="1800" i="0" kern="0" dirty="0" smtClean="0"/>
          </a:p>
          <a:p>
            <a:pPr lvl="1" algn="l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i="0" kern="0" dirty="0" smtClean="0"/>
              <a:t>流水线深度？</a:t>
            </a:r>
            <a:endParaRPr lang="en-US" altLang="zh-CN" sz="1800" i="0" kern="0" dirty="0"/>
          </a:p>
          <a:p>
            <a:pPr lvl="1" algn="l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1800" i="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395537" y="5516563"/>
            <a:ext cx="3744416" cy="1124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i="0" kern="0" dirty="0" smtClean="0"/>
              <a:t>消除通路中资源相关</a:t>
            </a:r>
          </a:p>
          <a:p>
            <a:pPr lvl="1">
              <a:defRPr/>
            </a:pPr>
            <a:r>
              <a:rPr lang="zh-CN" altLang="en-US" i="0" kern="0" dirty="0" smtClean="0"/>
              <a:t>指令数据存储器分离</a:t>
            </a:r>
            <a:endParaRPr lang="en-US" altLang="zh-CN" i="0" kern="0" dirty="0" smtClean="0"/>
          </a:p>
          <a:p>
            <a:pPr lvl="1">
              <a:defRPr/>
            </a:pPr>
            <a:r>
              <a:rPr lang="zh-CN" altLang="en-US" i="0" kern="0" dirty="0" smtClean="0"/>
              <a:t>读写寄存器如何处理？</a:t>
            </a:r>
            <a:endParaRPr lang="en-US" altLang="zh-CN" i="0" kern="0" dirty="0" smtClean="0"/>
          </a:p>
          <a:p>
            <a:pPr lvl="1">
              <a:defRPr/>
            </a:pPr>
            <a:endParaRPr lang="zh-CN" altLang="en-US" i="0" kern="0" dirty="0" smtClean="0"/>
          </a:p>
          <a:p>
            <a:pPr>
              <a:defRPr/>
            </a:pPr>
            <a:endParaRPr lang="zh-CN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253763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段流水控制数据与信号传递</a:t>
            </a:r>
          </a:p>
        </p:txBody>
      </p:sp>
      <p:pic>
        <p:nvPicPr>
          <p:cNvPr id="5632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813" y="868114"/>
            <a:ext cx="7901627" cy="4891336"/>
          </a:xfrm>
        </p:spPr>
      </p:pic>
      <p:sp>
        <p:nvSpPr>
          <p:cNvPr id="5632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04090627-EBAD-4767-8C6F-56FE0EF52E7F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-265031" y="5002478"/>
            <a:ext cx="172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 dirty="0">
                <a:solidFill>
                  <a:srgbClr val="FF0000"/>
                </a:solidFill>
              </a:rPr>
              <a:t>IF </a:t>
            </a:r>
            <a:r>
              <a:rPr lang="zh-CN" altLang="en-US" sz="1600" i="0" dirty="0">
                <a:solidFill>
                  <a:srgbClr val="FF0000"/>
                </a:solidFill>
              </a:rPr>
              <a:t>取指令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476623" y="5012283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 dirty="0">
                <a:solidFill>
                  <a:srgbClr val="FF0000"/>
                </a:solidFill>
              </a:rPr>
              <a:t>ID </a:t>
            </a:r>
            <a:r>
              <a:rPr lang="zh-CN" altLang="en-US" sz="1600" i="0" dirty="0">
                <a:solidFill>
                  <a:srgbClr val="FF0000"/>
                </a:solidFill>
              </a:rPr>
              <a:t>译码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646736" y="5020220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EX </a:t>
            </a:r>
            <a:r>
              <a:rPr lang="zh-CN" altLang="en-US" sz="1600" i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807323" y="4999583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Mem </a:t>
            </a:r>
            <a:r>
              <a:rPr lang="zh-CN" altLang="en-US" sz="1600" i="0">
                <a:solidFill>
                  <a:srgbClr val="FF0000"/>
                </a:solidFill>
              </a:rPr>
              <a:t>访存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667873" y="5020220"/>
            <a:ext cx="172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WB </a:t>
            </a:r>
            <a:r>
              <a:rPr lang="zh-CN" altLang="en-US" sz="1600" i="0">
                <a:solidFill>
                  <a:srgbClr val="FF0000"/>
                </a:solidFill>
              </a:rPr>
              <a:t>写回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100386" y="3356520"/>
            <a:ext cx="346075" cy="381000"/>
            <a:chOff x="265311" y="5063698"/>
            <a:chExt cx="346249" cy="381526"/>
          </a:xfrm>
        </p:grpSpPr>
        <p:sp>
          <p:nvSpPr>
            <p:cNvPr id="12" name="矩形 11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itchFamily="2" charset="-122"/>
                </a:rPr>
                <a:t>PC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109911" y="3956595"/>
            <a:ext cx="346075" cy="382588"/>
            <a:chOff x="265311" y="5063698"/>
            <a:chExt cx="346249" cy="381526"/>
          </a:xfrm>
        </p:grpSpPr>
        <p:sp>
          <p:nvSpPr>
            <p:cNvPr id="18" name="矩形 17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itchFamily="2" charset="-122"/>
                </a:rPr>
                <a:t>IR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251282" y="3332893"/>
            <a:ext cx="346075" cy="381000"/>
            <a:chOff x="265311" y="5063698"/>
            <a:chExt cx="346249" cy="381526"/>
          </a:xfrm>
        </p:grpSpPr>
        <p:sp>
          <p:nvSpPr>
            <p:cNvPr id="20" name="矩形 19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itchFamily="2" charset="-122"/>
                </a:rPr>
                <a:t>PC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263982" y="3808958"/>
            <a:ext cx="346075" cy="381000"/>
            <a:chOff x="265311" y="5063698"/>
            <a:chExt cx="346249" cy="381526"/>
          </a:xfrm>
        </p:grpSpPr>
        <p:sp>
          <p:nvSpPr>
            <p:cNvPr id="24" name="矩形 23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itchFamily="2" charset="-122"/>
                </a:rPr>
                <a:t>A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3263982" y="4272508"/>
            <a:ext cx="346075" cy="382587"/>
            <a:chOff x="265311" y="5063698"/>
            <a:chExt cx="346249" cy="381526"/>
          </a:xfrm>
        </p:grpSpPr>
        <p:sp>
          <p:nvSpPr>
            <p:cNvPr id="28" name="矩形 27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itchFamily="2" charset="-122"/>
                </a:rPr>
                <a:t>B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3262395" y="4737645"/>
            <a:ext cx="346075" cy="382588"/>
            <a:chOff x="265311" y="5063698"/>
            <a:chExt cx="346249" cy="381526"/>
          </a:xfrm>
        </p:grpSpPr>
        <p:sp>
          <p:nvSpPr>
            <p:cNvPr id="31" name="矩形 30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itchFamily="2" charset="-122"/>
                </a:rPr>
                <a:t>IMM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5369936" y="3297936"/>
            <a:ext cx="346075" cy="381000"/>
            <a:chOff x="265311" y="5063698"/>
            <a:chExt cx="346249" cy="381526"/>
          </a:xfrm>
        </p:grpSpPr>
        <p:sp>
          <p:nvSpPr>
            <p:cNvPr id="34" name="矩形 33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itchFamily="2" charset="-122"/>
                </a:rPr>
                <a:t>Alu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7495381" y="3296349"/>
            <a:ext cx="346075" cy="382587"/>
            <a:chOff x="265311" y="5063698"/>
            <a:chExt cx="346249" cy="381526"/>
          </a:xfrm>
        </p:grpSpPr>
        <p:sp>
          <p:nvSpPr>
            <p:cNvPr id="40" name="矩形 39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itchFamily="2" charset="-122"/>
                </a:rPr>
                <a:t>Alu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7493794" y="3797845"/>
            <a:ext cx="347662" cy="381000"/>
            <a:chOff x="265311" y="5063698"/>
            <a:chExt cx="346249" cy="381526"/>
          </a:xfrm>
        </p:grpSpPr>
        <p:sp>
          <p:nvSpPr>
            <p:cNvPr id="43" name="矩形 42"/>
            <p:cNvSpPr/>
            <p:nvPr/>
          </p:nvSpPr>
          <p:spPr>
            <a:xfrm>
              <a:off x="319067" y="5095492"/>
              <a:ext cx="216603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itchFamily="2" charset="-122"/>
                </a:rPr>
                <a:t>Md</a:t>
              </a:r>
              <a:endParaRPr lang="zh-CN" altLang="en-US" sz="1050" b="1" dirty="0">
                <a:ea typeface="华文细黑" pitchFamily="2" charset="-122"/>
              </a:endParaRPr>
            </a:p>
          </p:txBody>
        </p:sp>
      </p:grp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640439" y="5843090"/>
            <a:ext cx="8218487" cy="83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i="0" kern="0" dirty="0" smtClean="0"/>
              <a:t>ID</a:t>
            </a:r>
            <a:r>
              <a:rPr lang="zh-CN" altLang="en-US" sz="2000" i="0" kern="0" dirty="0" smtClean="0"/>
              <a:t>段译码生成该指令的所有控制信号</a:t>
            </a:r>
          </a:p>
          <a:p>
            <a:pPr lvl="1">
              <a:defRPr/>
            </a:pPr>
            <a:r>
              <a:rPr lang="zh-CN" altLang="en-US" sz="1800" i="0" kern="0" dirty="0" smtClean="0"/>
              <a:t>控制信号向后传递，后续部件控制信号不再单独生成</a:t>
            </a:r>
          </a:p>
          <a:p>
            <a:pPr>
              <a:defRPr/>
            </a:pPr>
            <a:endParaRPr lang="zh-CN" altLang="en-US" sz="2000" i="0" kern="0" dirty="0"/>
          </a:p>
        </p:txBody>
      </p:sp>
    </p:spTree>
    <p:extLst>
      <p:ext uri="{BB962C8B-B14F-4D97-AF65-F5344CB8AC3E}">
        <p14:creationId xmlns:p14="http://schemas.microsoft.com/office/powerpoint/2010/main" val="39094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流水线的相关冲突（</a:t>
            </a:r>
            <a:r>
              <a:rPr lang="en-US" altLang="zh-CN" dirty="0" err="1" smtClean="0"/>
              <a:t>hazzard</a:t>
            </a:r>
            <a:r>
              <a:rPr lang="zh-CN" altLang="en-US" dirty="0" smtClean="0"/>
              <a:t>）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资源相关</a:t>
            </a:r>
          </a:p>
          <a:p>
            <a:pPr lvl="1"/>
            <a:r>
              <a:rPr lang="zh-CN" altLang="en-US" dirty="0" smtClean="0"/>
              <a:t>取操作数与取指令都需要访问主存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多周期方案中计算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、分支地址，运算指令  复用</a:t>
            </a:r>
            <a:r>
              <a:rPr lang="en-US" altLang="zh-CN" dirty="0" smtClean="0"/>
              <a:t>ALU</a:t>
            </a:r>
          </a:p>
          <a:p>
            <a:pPr lvl="1"/>
            <a:r>
              <a:rPr lang="zh-CN" altLang="en-US" dirty="0" smtClean="0"/>
              <a:t>增加部件消除</a:t>
            </a:r>
          </a:p>
          <a:p>
            <a:r>
              <a:rPr lang="zh-CN" altLang="en-US" dirty="0" smtClean="0"/>
              <a:t>数据相关</a:t>
            </a:r>
          </a:p>
          <a:p>
            <a:pPr lvl="1"/>
            <a:r>
              <a:rPr lang="zh-CN" altLang="en-US" dirty="0" smtClean="0"/>
              <a:t>指令操作数依赖于前一条指令的执行结果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引起流水线停顿直到数据写回</a:t>
            </a:r>
          </a:p>
          <a:p>
            <a:r>
              <a:rPr lang="zh-CN" altLang="en-US" dirty="0" smtClean="0"/>
              <a:t>分支相关</a:t>
            </a:r>
          </a:p>
          <a:p>
            <a:pPr lvl="1"/>
            <a:r>
              <a:rPr lang="zh-CN" altLang="en-US" dirty="0" smtClean="0"/>
              <a:t>转移指令使得流水线发生中断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提前取出指令作废，流水线清空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数据相关</a:t>
            </a:r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21B6FC0-32DE-468F-ACDF-909B2EBAC152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58372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add $0,$1,$2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161088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and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7524750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lw $1,$2,4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$0=$1+$2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0896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$1=$1&amp;$2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5247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$1=Mem[$2+4]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2744442" y="2708920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ID</a:t>
            </a:r>
            <a:r>
              <a:rPr lang="zh-CN" altLang="en-US" sz="1400" i="0" dirty="0" smtClean="0">
                <a:solidFill>
                  <a:srgbClr val="FF0000"/>
                </a:solidFill>
              </a:rPr>
              <a:t>段取操作数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95536" y="6009332"/>
            <a:ext cx="8218487" cy="1164084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ID</a:t>
            </a:r>
            <a:r>
              <a:rPr lang="zh-CN" altLang="en-US" dirty="0" smtClean="0"/>
              <a:t>段所需数据可能还未及时写回，涉及前续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6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数据相关处理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增加相关检测判定逻辑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当前指令读寄存器编号与后续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条指令写寄存器编号相同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当前指令可能有</a:t>
            </a:r>
            <a:r>
              <a:rPr lang="en-US" altLang="zh-CN" dirty="0" smtClean="0"/>
              <a:t>0~2</a:t>
            </a:r>
            <a:r>
              <a:rPr lang="zh-CN" altLang="en-US" dirty="0" smtClean="0"/>
              <a:t>个读寄存器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条指令可能有</a:t>
            </a:r>
            <a:r>
              <a:rPr lang="en-US" altLang="zh-CN" dirty="0" smtClean="0"/>
              <a:t>0~1</a:t>
            </a:r>
            <a:r>
              <a:rPr lang="zh-CN" altLang="en-US" dirty="0" smtClean="0"/>
              <a:t>个写寄存器</a:t>
            </a:r>
            <a:endParaRPr lang="en-US" altLang="zh-CN" dirty="0" smtClean="0"/>
          </a:p>
          <a:p>
            <a:r>
              <a:rPr lang="zh-CN" altLang="en-US" dirty="0" smtClean="0"/>
              <a:t>相关处理逻辑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流水线停顿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数据重定向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相关检测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ID</a:t>
            </a:r>
            <a:r>
              <a:rPr dirty="0" smtClean="0"/>
              <a:t>段进行检测</a:t>
            </a:r>
            <a:endParaRPr lang="en-US" altLang="zh-CN" dirty="0" smtClean="0"/>
          </a:p>
          <a:p>
            <a:r>
              <a:rPr dirty="0" smtClean="0"/>
              <a:t>不同类型指令有区分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dirty="0" smtClean="0"/>
              <a:t>型指令</a:t>
            </a:r>
            <a:endParaRPr lang="en-US" altLang="zh-CN" dirty="0" smtClean="0"/>
          </a:p>
          <a:p>
            <a:pPr lvl="2"/>
            <a:r>
              <a:rPr dirty="0" smtClean="0"/>
              <a:t>涉及两个源操作数</a:t>
            </a:r>
            <a:r>
              <a:rPr lang="en-US" altLang="zh-CN" dirty="0" err="1" smtClean="0"/>
              <a:t>Rs,Rt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</a:t>
            </a:r>
            <a:r>
              <a:rPr dirty="0" smtClean="0"/>
              <a:t>型指令</a:t>
            </a:r>
            <a:endParaRPr lang="en-US" altLang="zh-CN" dirty="0" smtClean="0"/>
          </a:p>
          <a:p>
            <a:pPr lvl="2"/>
            <a:r>
              <a:rPr dirty="0" smtClean="0"/>
              <a:t>涉及一个或两个源操作数</a:t>
            </a:r>
            <a:r>
              <a:rPr lang="en-US" altLang="zh-CN" dirty="0" err="1"/>
              <a:t>Rs,Rt</a:t>
            </a:r>
            <a:endParaRPr lang="en-US" altLang="zh-CN" dirty="0"/>
          </a:p>
          <a:p>
            <a:pPr lvl="1"/>
            <a:r>
              <a:rPr dirty="0" smtClean="0"/>
              <a:t>其他分支指令（</a:t>
            </a:r>
            <a:r>
              <a:rPr lang="en-US" altLang="zh-CN" dirty="0" err="1" smtClean="0"/>
              <a:t>Beq</a:t>
            </a:r>
            <a:r>
              <a:rPr dirty="0" smtClean="0"/>
              <a:t>，</a:t>
            </a:r>
            <a:r>
              <a:rPr lang="en-US" altLang="zh-CN" dirty="0" err="1" smtClean="0"/>
              <a:t>Bne</a:t>
            </a:r>
            <a:r>
              <a:rPr dirty="0" smtClean="0"/>
              <a:t>）</a:t>
            </a:r>
            <a:endParaRPr lang="en-US" altLang="zh-CN" dirty="0" smtClean="0"/>
          </a:p>
          <a:p>
            <a:pPr lvl="2"/>
            <a:r>
              <a:rPr dirty="0" smtClean="0"/>
              <a:t>涉及两个源操作数</a:t>
            </a:r>
            <a:r>
              <a:rPr lang="en-US" altLang="zh-CN" dirty="0" err="1" smtClean="0"/>
              <a:t>Rs,Rt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</a:t>
            </a:r>
            <a:r>
              <a:rPr dirty="0" smtClean="0"/>
              <a:t>型指令（无相关</a:t>
            </a:r>
            <a:r>
              <a:rPr lang="en-US" altLang="zh-CN" dirty="0" smtClean="0"/>
              <a:t>,</a:t>
            </a:r>
            <a:r>
              <a:rPr dirty="0" smtClean="0"/>
              <a:t>直接产生分支相关信号）</a:t>
            </a:r>
            <a:endParaRPr lang="en-US" altLang="zh-CN" dirty="0" smtClean="0"/>
          </a:p>
          <a:p>
            <a:pPr lvl="1"/>
            <a:r>
              <a:rPr dirty="0" smtClean="0"/>
              <a:t>相关数据需与后续段中的结果寄存器编号比较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EX.WriteReg</a:t>
            </a:r>
            <a:r>
              <a:rPr lang="en-US" altLang="zh-CN" dirty="0" smtClean="0"/>
              <a:t> </a:t>
            </a:r>
            <a:r>
              <a:rPr dirty="0" smtClean="0"/>
              <a:t>  </a:t>
            </a:r>
            <a:r>
              <a:rPr lang="en-US" altLang="zh-CN" dirty="0" err="1" smtClean="0"/>
              <a:t>Mem.WriteReg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WB.WriteReg</a:t>
            </a:r>
            <a:r>
              <a:rPr lang="en-US" altLang="zh-CN" dirty="0" smtClean="0"/>
              <a:t>  </a:t>
            </a:r>
          </a:p>
          <a:p>
            <a:pPr lvl="2"/>
            <a:r>
              <a:rPr dirty="0" smtClean="0"/>
              <a:t>写回信号</a:t>
            </a:r>
            <a:endParaRPr lang="en-US" altLang="zh-CN" dirty="0" smtClean="0"/>
          </a:p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8995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进度安排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课程设计的总体时间为</a:t>
            </a:r>
            <a:r>
              <a:rPr lang="en-US" altLang="zh-CN" dirty="0" smtClean="0"/>
              <a:t>2</a:t>
            </a:r>
            <a:r>
              <a:rPr altLang="zh-CN" dirty="0" smtClean="0"/>
              <a:t>周，具体安排如下</a:t>
            </a:r>
            <a:r>
              <a:rPr lang="en-US" altLang="zh-CN" dirty="0" smtClean="0"/>
              <a:t>: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</a:t>
            </a:r>
            <a:r>
              <a:rPr altLang="zh-CN" dirty="0" smtClean="0"/>
              <a:t>天：到实验室布置任务和集中讲解。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1~3</a:t>
            </a:r>
            <a:r>
              <a:rPr altLang="zh-CN" dirty="0" smtClean="0"/>
              <a:t>天：学生查阅资料，开始方案设计。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4</a:t>
            </a:r>
            <a:r>
              <a:rPr altLang="zh-CN" dirty="0" smtClean="0"/>
              <a:t>天：中期进度检查，单周期验收检查</a:t>
            </a:r>
            <a:r>
              <a:rPr dirty="0" smtClean="0"/>
              <a:t>，</a:t>
            </a:r>
            <a:r>
              <a:rPr b="1" u="sng" dirty="0" smtClean="0">
                <a:solidFill>
                  <a:srgbClr val="0000FF"/>
                </a:solidFill>
              </a:rPr>
              <a:t>同时检查报告</a:t>
            </a:r>
            <a:r>
              <a:rPr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阶段性成果</a:t>
            </a:r>
            <a:r>
              <a:rPr dirty="0" smtClean="0"/>
              <a:t>随时检查。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10</a:t>
            </a:r>
            <a:r>
              <a:rPr altLang="zh-CN" dirty="0" smtClean="0"/>
              <a:t>天：最终结果验收。</a:t>
            </a:r>
            <a:r>
              <a:rPr lang="zh-CN" altLang="en-US" dirty="0" smtClean="0"/>
              <a:t>（不做任何形式的延期）</a:t>
            </a:r>
            <a:endParaRPr altLang="zh-CN" dirty="0" smtClean="0"/>
          </a:p>
          <a:p>
            <a:r>
              <a:rPr lang="zh-CN" altLang="en-US" dirty="0" smtClean="0"/>
              <a:t>报告不得超过</a:t>
            </a:r>
            <a:r>
              <a:rPr lang="en-US" altLang="zh-CN" dirty="0" smtClean="0"/>
              <a:t>66</a:t>
            </a:r>
            <a:r>
              <a:rPr lang="zh-CN" altLang="en-US" dirty="0" smtClean="0"/>
              <a:t>页，第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周周一交报告</a:t>
            </a:r>
            <a:endParaRPr lang="en-US" altLang="zh-CN" smtClean="0"/>
          </a:p>
          <a:p>
            <a:r>
              <a:rPr lang="zh-CN" altLang="en-US" smtClean="0"/>
              <a:t>按</a:t>
            </a:r>
            <a:r>
              <a:rPr lang="zh-CN" altLang="en-US" dirty="0" smtClean="0"/>
              <a:t>班为单位提交电子版即可，具体规范见任务书</a:t>
            </a:r>
            <a:endParaRPr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A1EEBC5-FD96-43CD-B907-3958E548B78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数据相关处理机制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>
              <a:buFont typeface="Wingdings" pitchFamily="2" charset="2"/>
              <a:buChar char="u"/>
              <a:defRPr/>
            </a:pPr>
            <a:r>
              <a:rPr dirty="0" smtClean="0"/>
              <a:t>软件方法</a:t>
            </a:r>
            <a:r>
              <a:rPr lang="zh-CN" altLang="en-US" dirty="0" smtClean="0"/>
              <a:t>（编译器完成）</a:t>
            </a:r>
            <a:endParaRPr dirty="0" smtClean="0"/>
          </a:p>
          <a:p>
            <a:pPr lvl="1">
              <a:buFont typeface="Wingdings" pitchFamily="2" charset="2"/>
              <a:buChar char="u"/>
              <a:defRPr/>
            </a:pPr>
            <a:r>
              <a:rPr dirty="0" smtClean="0"/>
              <a:t>插入空指令</a:t>
            </a:r>
            <a:endParaRPr dirty="0"/>
          </a:p>
          <a:p>
            <a:pPr lvl="1">
              <a:buFont typeface="Wingdings" pitchFamily="2" charset="2"/>
              <a:buChar char="u"/>
              <a:defRPr/>
            </a:pPr>
            <a:r>
              <a:rPr dirty="0"/>
              <a:t>调整程序顺序</a:t>
            </a:r>
            <a:r>
              <a:rPr dirty="0" smtClean="0"/>
              <a:t>，</a:t>
            </a:r>
            <a:r>
              <a:rPr lang="zh-CN" altLang="en-US" dirty="0" smtClean="0"/>
              <a:t>使</a:t>
            </a:r>
            <a:r>
              <a:rPr dirty="0" smtClean="0"/>
              <a:t>相关性在流水线中消失</a:t>
            </a:r>
            <a:endParaRPr lang="en-US" altLang="zh-CN" dirty="0"/>
          </a:p>
          <a:p>
            <a:pPr>
              <a:buFont typeface="Wingdings" pitchFamily="2" charset="2"/>
              <a:buChar char="u"/>
              <a:defRPr/>
            </a:pPr>
            <a:r>
              <a:rPr dirty="0" smtClean="0"/>
              <a:t>硬件方法</a:t>
            </a:r>
            <a:endParaRPr dirty="0"/>
          </a:p>
          <a:p>
            <a:pPr lvl="1">
              <a:buFont typeface="Wingdings" pitchFamily="2" charset="2"/>
              <a:buChar char="u"/>
              <a:defRPr/>
            </a:pPr>
            <a:r>
              <a:rPr dirty="0" smtClean="0"/>
              <a:t>寄存器堆写入和读出过程分离（先写后读，下跳沿写）</a:t>
            </a:r>
            <a:endParaRPr dirty="0"/>
          </a:p>
          <a:p>
            <a:pPr lvl="1">
              <a:buFont typeface="Wingdings" pitchFamily="2" charset="2"/>
              <a:buChar char="u"/>
              <a:defRPr/>
            </a:pPr>
            <a:r>
              <a:rPr dirty="0" smtClean="0"/>
              <a:t>插入气泡</a:t>
            </a:r>
            <a:r>
              <a:rPr lang="zh-CN" altLang="en-US" dirty="0" smtClean="0"/>
              <a:t>（空操作）</a:t>
            </a:r>
            <a:endParaRPr dirty="0"/>
          </a:p>
          <a:p>
            <a:pPr marL="1212850" lvl="2" indent="-355600">
              <a:buFont typeface="Wingdings" pitchFamily="2" charset="2"/>
              <a:buChar char="p"/>
              <a:defRPr/>
            </a:pPr>
            <a:r>
              <a:rPr sz="1800" dirty="0" smtClean="0"/>
              <a:t>向后段插入气泡</a:t>
            </a:r>
            <a:r>
              <a:rPr lang="zh-CN" altLang="en-US" sz="1800" dirty="0" smtClean="0">
                <a:solidFill>
                  <a:srgbClr val="FF0000"/>
                </a:solidFill>
              </a:rPr>
              <a:t>（接口信号清零，最关键的是写回信号）</a:t>
            </a:r>
            <a:endParaRPr sz="1800" dirty="0">
              <a:solidFill>
                <a:srgbClr val="FF0000"/>
              </a:solidFill>
            </a:endParaRPr>
          </a:p>
          <a:p>
            <a:pPr marL="1212850" lvl="2" indent="-355600">
              <a:buFont typeface="Wingdings" pitchFamily="2" charset="2"/>
              <a:buChar char="p"/>
              <a:defRPr/>
            </a:pPr>
            <a:r>
              <a:rPr sz="1800" dirty="0" smtClean="0"/>
              <a:t>向前给出阻塞信号</a:t>
            </a:r>
            <a:r>
              <a:rPr lang="zh-CN" altLang="en-US" sz="1800" dirty="0">
                <a:solidFill>
                  <a:srgbClr val="FF0000"/>
                </a:solidFill>
              </a:rPr>
              <a:t>（流水线停顿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r>
              <a:rPr sz="1800" dirty="0" smtClean="0"/>
              <a:t>避免当前指令被新指令取代</a:t>
            </a:r>
            <a:endParaRPr lang="en-US" sz="1800" dirty="0" smtClean="0"/>
          </a:p>
          <a:p>
            <a:pPr lvl="1">
              <a:buFont typeface="Wingdings" pitchFamily="2" charset="2"/>
              <a:buChar char="u"/>
              <a:defRPr/>
            </a:pPr>
            <a:r>
              <a:rPr dirty="0" smtClean="0"/>
              <a:t>数据重定向</a:t>
            </a:r>
            <a:r>
              <a:rPr lang="en-US" altLang="zh-CN" dirty="0" smtClean="0"/>
              <a:t>bypass</a:t>
            </a:r>
            <a:r>
              <a:rPr lang="zh-CN" altLang="en-US" dirty="0" smtClean="0"/>
              <a:t>（数据旁路）</a:t>
            </a:r>
            <a:endParaRPr lang="en-US" altLang="zh-CN" dirty="0"/>
          </a:p>
          <a:p>
            <a:pPr lvl="2">
              <a:defRPr/>
            </a:pPr>
            <a:r>
              <a:rPr sz="1800" dirty="0"/>
              <a:t>将后端处理后的数据（还没来得及写回）</a:t>
            </a:r>
            <a:r>
              <a:rPr sz="1800" dirty="0" smtClean="0"/>
              <a:t>重定向</a:t>
            </a:r>
            <a:endParaRPr lang="en-US" sz="1800" dirty="0" smtClean="0"/>
          </a:p>
          <a:p>
            <a:pPr lvl="2">
              <a:defRPr/>
            </a:pPr>
            <a:r>
              <a:rPr lang="zh-CN" altLang="en-US" sz="1800" dirty="0" smtClean="0"/>
              <a:t>数据在哪就从哪送到运算器</a:t>
            </a:r>
            <a:endParaRPr sz="1800" dirty="0"/>
          </a:p>
          <a:p>
            <a:pPr>
              <a:defRPr/>
            </a:pPr>
            <a:endParaRPr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41A740E-49FA-40B0-AD78-4A87C4B6CF35}" type="slidenum"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7361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7CBB1FC-EE12-46DE-88A8-D648CFB20B92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8612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add $0,$1,$2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161088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and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$3,$</a:t>
            </a:r>
            <a:r>
              <a:rPr lang="en-US" altLang="zh-CN" sz="1400" i="0" dirty="0">
                <a:solidFill>
                  <a:srgbClr val="FF0000"/>
                </a:solidFill>
              </a:rPr>
              <a:t>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$0=$1+$2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0896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$3=$</a:t>
            </a:r>
            <a:r>
              <a:rPr lang="en-US" altLang="zh-CN" sz="1400" i="0" dirty="0">
                <a:solidFill>
                  <a:srgbClr val="FF0000"/>
                </a:solidFill>
              </a:rPr>
              <a:t>1&amp;$2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913360" y="1750219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785316" y="1738710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913360" y="5382487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785316" y="5370978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2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A64178A-F981-47C6-886C-20DEA03FC698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9636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add $0,$1,$2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$0=$1+$2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i="0" dirty="0" smtClean="0">
                <a:solidFill>
                  <a:srgbClr val="FF0000"/>
                </a:solidFill>
              </a:rPr>
              <a:t>气泡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48388" y="176847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or $1,$1,$2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76950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667625" y="1742517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and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$3,$</a:t>
            </a:r>
            <a:r>
              <a:rPr lang="en-US" altLang="zh-CN" sz="1400" i="0" dirty="0">
                <a:solidFill>
                  <a:srgbClr val="FF0000"/>
                </a:solidFill>
              </a:rPr>
              <a:t>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596336" y="5379244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$3=$</a:t>
            </a:r>
            <a:r>
              <a:rPr lang="en-US" altLang="zh-CN" sz="1400" i="0" dirty="0">
                <a:solidFill>
                  <a:srgbClr val="FF0000"/>
                </a:solidFill>
              </a:rPr>
              <a:t>1&amp;$2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14638" y="1719498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14638" y="5350904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721612" y="1742517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765677" y="5358606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436364" y="1725269"/>
            <a:ext cx="1113147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436364" y="5356675"/>
            <a:ext cx="1113147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74037" y="224710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>
                <a:solidFill>
                  <a:srgbClr val="7030A0"/>
                </a:solidFill>
              </a:rPr>
              <a:t>前段停顿</a:t>
            </a:r>
            <a:endParaRPr lang="zh-CN" altLang="en-US" i="0" dirty="0">
              <a:solidFill>
                <a:srgbClr val="7030A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66980" y="27480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>
                <a:solidFill>
                  <a:srgbClr val="7030A0"/>
                </a:solidFill>
              </a:rPr>
              <a:t>后段插气泡</a:t>
            </a:r>
            <a:endParaRPr lang="zh-CN" altLang="en-US" i="0" dirty="0">
              <a:solidFill>
                <a:srgbClr val="7030A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74036" y="253683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>
                <a:solidFill>
                  <a:srgbClr val="7030A0"/>
                </a:solidFill>
              </a:rPr>
              <a:t>等待数据</a:t>
            </a:r>
            <a:endParaRPr lang="zh-CN" altLang="en-US" i="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5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4" grpId="0" animBg="1"/>
      <p:bldP spid="25" grpId="0" animBg="1"/>
      <p:bldP spid="2" grpId="0"/>
      <p:bldP spid="26" grpId="0"/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8B35602-9A0A-400B-B76D-1AEA8CF2BF57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7066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$0=$1+$2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48388" y="176847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76950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651750" y="1768475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or $1,$1,$2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580313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77328" y="1760774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821393" y="5376863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550664" y="176077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594729" y="537686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978162" y="1757984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959570" y="1756965"/>
            <a:ext cx="1113147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972303" y="5366302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953711" y="5365283"/>
            <a:ext cx="1113147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8B35602-9A0A-400B-B76D-1AEA8CF2BF57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7066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$0=$1+$2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48388" y="176847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76950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77328" y="1760774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821393" y="5376863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550664" y="176077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594729" y="537686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963528" y="175798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err="1" smtClean="0">
                <a:solidFill>
                  <a:srgbClr val="FFCC00"/>
                </a:solidFill>
              </a:rPr>
              <a:t>nop</a:t>
            </a:r>
            <a:endParaRPr lang="zh-CN" altLang="en-US" sz="1400" i="0" dirty="0">
              <a:solidFill>
                <a:srgbClr val="FFCC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007593" y="537407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>
                <a:solidFill>
                  <a:srgbClr val="FFCC00"/>
                </a:solidFill>
              </a:rPr>
              <a:t>nop</a:t>
            </a:r>
            <a:endParaRPr lang="zh-CN" altLang="en-US" sz="1400" i="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8B35602-9A0A-400B-B76D-1AEA8CF2BF57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7066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537034" y="170080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4524002" y="5397092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$0=$1+$2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48388" y="176847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76950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550664" y="176077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594729" y="537686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963528" y="175798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err="1" smtClean="0">
                <a:solidFill>
                  <a:srgbClr val="FFCC00"/>
                </a:solidFill>
              </a:rPr>
              <a:t>nop</a:t>
            </a:r>
            <a:endParaRPr lang="zh-CN" altLang="en-US" sz="1400" i="0" dirty="0">
              <a:solidFill>
                <a:srgbClr val="FFCC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007593" y="537407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>
                <a:solidFill>
                  <a:srgbClr val="FFCC00"/>
                </a:solidFill>
              </a:rPr>
              <a:t>nop</a:t>
            </a:r>
            <a:endParaRPr lang="zh-CN" altLang="en-US" sz="1400" i="0" dirty="0">
              <a:solidFill>
                <a:srgbClr val="FFCC00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2794482" y="170411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New </a:t>
            </a:r>
            <a:r>
              <a:rPr lang="en-US" altLang="zh-CN" sz="1400" i="0" dirty="0" err="1">
                <a:solidFill>
                  <a:srgbClr val="FF0000"/>
                </a:solidFill>
              </a:rPr>
              <a:t>inctruction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气泡处理流程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524001" y="1397000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524001" y="176896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524001" y="1057726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IF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WB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534346" y="213980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534346" y="251064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534346" y="288148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534346" y="325232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534346" y="3623164"/>
          <a:ext cx="297599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1534346" y="399400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534346" y="4361680"/>
          <a:ext cx="2975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 j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1534346" y="4729844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 j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1534346" y="5094844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6j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1540284" y="5459844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6j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1546222" y="5833360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16</a:t>
                      </a:r>
                      <a:endParaRPr lang="zh-CN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 j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572000" y="2510644"/>
            <a:ext cx="205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指令</a:t>
            </a:r>
            <a:r>
              <a:rPr lang="en-US" altLang="zh-CN" i="0" dirty="0" smtClean="0"/>
              <a:t>4</a:t>
            </a:r>
            <a:r>
              <a:rPr lang="zh-CN" altLang="en-US" i="0" dirty="0" smtClean="0"/>
              <a:t>与</a:t>
            </a:r>
            <a:r>
              <a:rPr lang="en-US" altLang="zh-CN" i="0" dirty="0" smtClean="0"/>
              <a:t>3</a:t>
            </a:r>
            <a:r>
              <a:rPr lang="zh-CN" altLang="en-US" i="0" dirty="0" smtClean="0"/>
              <a:t>数据相关</a:t>
            </a:r>
            <a:endParaRPr lang="zh-CN" altLang="en-US" i="0" dirty="0"/>
          </a:p>
        </p:txBody>
      </p:sp>
      <p:sp>
        <p:nvSpPr>
          <p:cNvPr id="21" name="文本框 20"/>
          <p:cNvSpPr txBox="1"/>
          <p:nvPr/>
        </p:nvSpPr>
        <p:spPr>
          <a:xfrm>
            <a:off x="4572000" y="472551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i="0" dirty="0" smtClean="0"/>
              <a:t>指令</a:t>
            </a:r>
            <a:r>
              <a:rPr lang="en-US" altLang="zh-CN" i="0" dirty="0" smtClean="0"/>
              <a:t>6</a:t>
            </a:r>
            <a:r>
              <a:rPr lang="zh-CN" altLang="en-US" i="0" dirty="0" smtClean="0"/>
              <a:t>为跳转指令</a:t>
            </a:r>
            <a:endParaRPr lang="zh-CN" altLang="en-US" i="0" dirty="0"/>
          </a:p>
        </p:txBody>
      </p:sp>
      <p:sp>
        <p:nvSpPr>
          <p:cNvPr id="22" name="文本框 21"/>
          <p:cNvSpPr txBox="1"/>
          <p:nvPr/>
        </p:nvSpPr>
        <p:spPr>
          <a:xfrm>
            <a:off x="4531666" y="5517232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i="0" dirty="0" smtClean="0"/>
              <a:t>清空误取的指令，同步</a:t>
            </a:r>
            <a:r>
              <a:rPr lang="en-US" altLang="zh-CN" i="0" dirty="0" smtClean="0"/>
              <a:t>/</a:t>
            </a:r>
            <a:r>
              <a:rPr lang="zh-CN" altLang="en-US" i="0" dirty="0" smtClean="0"/>
              <a:t>异步清空？</a:t>
            </a:r>
            <a:endParaRPr lang="zh-CN" altLang="en-US" i="0" dirty="0"/>
          </a:p>
        </p:txBody>
      </p:sp>
      <p:sp>
        <p:nvSpPr>
          <p:cNvPr id="23" name="文本框 22"/>
          <p:cNvSpPr txBox="1"/>
          <p:nvPr/>
        </p:nvSpPr>
        <p:spPr>
          <a:xfrm>
            <a:off x="4572000" y="3250662"/>
            <a:ext cx="272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相关插入气泡，前段暂停</a:t>
            </a:r>
            <a:endParaRPr lang="zh-CN" altLang="en-US" i="0" dirty="0"/>
          </a:p>
        </p:txBody>
      </p:sp>
      <p:sp>
        <p:nvSpPr>
          <p:cNvPr id="24" name="文本框 23"/>
          <p:cNvSpPr txBox="1"/>
          <p:nvPr/>
        </p:nvSpPr>
        <p:spPr>
          <a:xfrm>
            <a:off x="4572000" y="3606394"/>
            <a:ext cx="272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仍然相关，继续插入气泡</a:t>
            </a:r>
            <a:endParaRPr lang="zh-CN" altLang="en-US" i="0" dirty="0"/>
          </a:p>
        </p:txBody>
      </p:sp>
      <p:sp>
        <p:nvSpPr>
          <p:cNvPr id="25" name="文本框 24"/>
          <p:cNvSpPr txBox="1"/>
          <p:nvPr/>
        </p:nvSpPr>
        <p:spPr>
          <a:xfrm>
            <a:off x="4570776" y="3977269"/>
            <a:ext cx="272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仍然相关，继续插入气泡</a:t>
            </a:r>
            <a:endParaRPr lang="zh-CN" altLang="en-US" i="0" dirty="0"/>
          </a:p>
        </p:txBody>
      </p:sp>
      <p:sp>
        <p:nvSpPr>
          <p:cNvPr id="26" name="文本框 25"/>
          <p:cNvSpPr txBox="1"/>
          <p:nvPr/>
        </p:nvSpPr>
        <p:spPr>
          <a:xfrm>
            <a:off x="4544792" y="43561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相关解除，流水线继续</a:t>
            </a:r>
            <a:endParaRPr lang="zh-CN" altLang="en-US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4574954" y="2854802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指令</a:t>
            </a:r>
            <a:r>
              <a:rPr lang="en-US" altLang="zh-CN" i="0" dirty="0" smtClean="0"/>
              <a:t>4 ID</a:t>
            </a:r>
            <a:r>
              <a:rPr lang="zh-CN" altLang="en-US" i="0" dirty="0" smtClean="0"/>
              <a:t>段不能取到正确数据</a:t>
            </a:r>
            <a:endParaRPr lang="zh-CN" altLang="en-US" i="0" dirty="0"/>
          </a:p>
        </p:txBody>
      </p:sp>
    </p:spTree>
    <p:extLst>
      <p:ext uri="{BB962C8B-B14F-4D97-AF65-F5344CB8AC3E}">
        <p14:creationId xmlns:p14="http://schemas.microsoft.com/office/powerpoint/2010/main" val="18018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分支相关</a:t>
            </a:r>
          </a:p>
        </p:txBody>
      </p:sp>
      <p:pic>
        <p:nvPicPr>
          <p:cNvPr id="63491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525" y="1268413"/>
            <a:ext cx="8655050" cy="4113212"/>
          </a:xfrm>
        </p:spPr>
      </p:pic>
      <p:sp>
        <p:nvSpPr>
          <p:cNvPr id="6349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E1AEB04-05E7-4869-8396-88F4C5DDFA25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Jmp 0001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$0=$1+$2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0001</a:t>
            </a:r>
            <a:r>
              <a:rPr lang="en-US" altLang="zh-CN" sz="1400" i="0">
                <a:solidFill>
                  <a:srgbClr val="FF0000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04531" y="1798266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sub </a:t>
            </a:r>
            <a:r>
              <a:rPr lang="en-US" altLang="zh-CN" sz="1400" i="0" dirty="0">
                <a:solidFill>
                  <a:srgbClr val="FF0000"/>
                </a:solidFill>
              </a:rPr>
              <a:t>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37707" y="221670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>
                <a:solidFill>
                  <a:srgbClr val="7030A0"/>
                </a:solidFill>
              </a:rPr>
              <a:t>无用指令</a:t>
            </a:r>
            <a:endParaRPr lang="zh-CN" altLang="en-US" i="0" dirty="0">
              <a:solidFill>
                <a:srgbClr val="7030A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59632" y="249289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>
                <a:solidFill>
                  <a:srgbClr val="7030A0"/>
                </a:solidFill>
              </a:rPr>
              <a:t>无用指令</a:t>
            </a:r>
            <a:endParaRPr lang="zh-CN" altLang="en-US" i="0" dirty="0">
              <a:solidFill>
                <a:srgbClr val="7030A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87094" y="1750219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8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分支相关</a:t>
            </a:r>
          </a:p>
        </p:txBody>
      </p:sp>
      <p:pic>
        <p:nvPicPr>
          <p:cNvPr id="63491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525" y="1268413"/>
            <a:ext cx="8655050" cy="4113212"/>
          </a:xfrm>
        </p:spPr>
      </p:pic>
      <p:sp>
        <p:nvSpPr>
          <p:cNvPr id="6349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E1AEB04-05E7-4869-8396-88F4C5DDFA25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510336" y="1772816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nop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273800" y="17973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>
                <a:solidFill>
                  <a:srgbClr val="FF0000"/>
                </a:solidFill>
              </a:rPr>
              <a:t>Jmp</a:t>
            </a:r>
            <a:r>
              <a:rPr lang="en-US" altLang="zh-CN" sz="1400" i="0" dirty="0">
                <a:solidFill>
                  <a:srgbClr val="FF0000"/>
                </a:solidFill>
              </a:rPr>
              <a:t> 0001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202363" y="54057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0001</a:t>
            </a:r>
            <a:r>
              <a:rPr lang="en-US" altLang="zh-CN" sz="1400" i="0">
                <a:solidFill>
                  <a:srgbClr val="FF0000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04531" y="1798266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i="0" dirty="0" smtClean="0">
                <a:solidFill>
                  <a:srgbClr val="FF0000"/>
                </a:solidFill>
              </a:rPr>
              <a:t>正确指令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740356" y="177281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nop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64943" y="1761305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945468" y="1768390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5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插入气泡总结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气泡</a:t>
            </a:r>
            <a:r>
              <a:rPr lang="en-US" altLang="zh-CN" dirty="0" smtClean="0"/>
              <a:t>=</a:t>
            </a:r>
            <a:r>
              <a:rPr lang="zh-CN" altLang="en-US" dirty="0" smtClean="0"/>
              <a:t>空操作</a:t>
            </a:r>
            <a:endParaRPr lang="en-US" altLang="zh-CN" dirty="0" smtClean="0"/>
          </a:p>
          <a:p>
            <a:r>
              <a:rPr lang="zh-CN" altLang="en-US" dirty="0" smtClean="0"/>
              <a:t>数据相关时需插入气泡</a:t>
            </a:r>
            <a:endParaRPr lang="zh-CN" altLang="en-US" dirty="0"/>
          </a:p>
          <a:p>
            <a:pPr lvl="1"/>
            <a:r>
              <a:rPr lang="zh-CN" altLang="en-US" dirty="0"/>
              <a:t>向后段</a:t>
            </a:r>
            <a:r>
              <a:rPr lang="zh-CN" altLang="en-US" dirty="0" smtClean="0"/>
              <a:t>插入一个气泡</a:t>
            </a:r>
            <a:r>
              <a:rPr lang="zh-CN" altLang="en-US" dirty="0"/>
              <a:t>（接口信号清零，最关键的是写回信号）</a:t>
            </a:r>
          </a:p>
          <a:p>
            <a:pPr lvl="1"/>
            <a:r>
              <a:rPr lang="zh-CN" altLang="en-US" dirty="0"/>
              <a:t>向前给出阻塞信号（流水线停顿）避免当前指令被新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r>
              <a:rPr lang="zh-CN" altLang="en-US" dirty="0" smtClean="0"/>
              <a:t>分支相关时</a:t>
            </a:r>
          </a:p>
          <a:p>
            <a:pPr lvl="1"/>
            <a:r>
              <a:rPr lang="zh-CN" altLang="en-US" dirty="0" smtClean="0"/>
              <a:t>向前段发出清零信号，清除误取的指令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后续指令继续执行</a:t>
            </a:r>
          </a:p>
          <a:p>
            <a:r>
              <a:rPr lang="zh-CN" altLang="en-US" dirty="0" smtClean="0"/>
              <a:t>气泡过多，效率较低</a:t>
            </a:r>
            <a:endParaRPr lang="en-US" altLang="zh-CN" dirty="0" smtClean="0"/>
          </a:p>
          <a:p>
            <a:r>
              <a:rPr lang="zh-CN" altLang="en-US" dirty="0" smtClean="0"/>
              <a:t>进一步优化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</a:t>
            </a:r>
            <a:r>
              <a:rPr lang="zh-CN" altLang="en-US" dirty="0"/>
              <a:t>堆写入和读出过程分离（先写后读，下跳沿写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数据重定向（</a:t>
            </a:r>
            <a:r>
              <a:rPr lang="en-US" altLang="zh-CN" dirty="0" smtClean="0"/>
              <a:t>forwarding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bypass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成绩评定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dirty="0" smtClean="0"/>
              <a:t>成绩构成</a:t>
            </a:r>
            <a:endParaRPr altLang="zh-CN" dirty="0" smtClean="0"/>
          </a:p>
          <a:p>
            <a:pPr lvl="1"/>
            <a:r>
              <a:rPr altLang="zh-CN" dirty="0" smtClean="0"/>
              <a:t>设计过程和结果占</a:t>
            </a:r>
            <a:r>
              <a:rPr lang="en-US" altLang="zh-CN" dirty="0" smtClean="0"/>
              <a:t>70%</a:t>
            </a:r>
          </a:p>
          <a:p>
            <a:pPr lvl="1"/>
            <a:r>
              <a:rPr altLang="zh-CN" dirty="0" smtClean="0"/>
              <a:t>报告部分占</a:t>
            </a:r>
            <a:r>
              <a:rPr lang="en-US" altLang="zh-CN" dirty="0" smtClean="0"/>
              <a:t>          30%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dirty="0" smtClean="0"/>
              <a:t>缺勤直接负分（</a:t>
            </a:r>
            <a:r>
              <a:rPr lang="en-US" altLang="zh-CN" dirty="0" smtClean="0"/>
              <a:t>10%</a:t>
            </a:r>
            <a:r>
              <a:rPr dirty="0" smtClean="0"/>
              <a:t>），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缺勤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r>
              <a:rPr lang="zh-CN" altLang="en-US" dirty="0"/>
              <a:t>，不扣分</a:t>
            </a:r>
          </a:p>
          <a:p>
            <a:pPr lvl="2"/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r>
              <a:rPr lang="zh-CN" altLang="en-US" dirty="0"/>
              <a:t>扣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</a:t>
            </a:r>
            <a:r>
              <a:rPr lang="zh-CN" altLang="en-US" dirty="0"/>
              <a:t>扣</a:t>
            </a:r>
            <a:r>
              <a:rPr lang="en-US" altLang="zh-CN" dirty="0"/>
              <a:t>10</a:t>
            </a:r>
            <a:r>
              <a:rPr lang="zh-CN" altLang="en-US" dirty="0"/>
              <a:t>分，</a:t>
            </a:r>
          </a:p>
          <a:p>
            <a:pPr lvl="2"/>
            <a:r>
              <a:rPr lang="en-US" altLang="zh-CN" dirty="0" smtClean="0"/>
              <a:t>7</a:t>
            </a:r>
            <a:r>
              <a:rPr lang="zh-CN" altLang="en-US" dirty="0" smtClean="0"/>
              <a:t>次</a:t>
            </a:r>
            <a:r>
              <a:rPr lang="zh-CN" altLang="en-US" dirty="0"/>
              <a:t>以上按缺勤</a:t>
            </a:r>
            <a:r>
              <a:rPr lang="en-US" altLang="zh-CN" dirty="0"/>
              <a:t>1/3</a:t>
            </a:r>
            <a:r>
              <a:rPr lang="zh-CN" altLang="en-US" dirty="0"/>
              <a:t>记，无最终成绩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抄袭或被抄袭  </a:t>
            </a:r>
            <a:r>
              <a:rPr lang="en-US" altLang="zh-CN" dirty="0"/>
              <a:t>0</a:t>
            </a:r>
            <a:r>
              <a:rPr lang="zh-CN" altLang="en-US" dirty="0" smtClean="0"/>
              <a:t>分，报告查重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成果可以看，不能借，切记把电子版给猪队友</a:t>
            </a:r>
            <a:endParaRPr lang="en-US" altLang="zh-CN" dirty="0" smtClean="0"/>
          </a:p>
          <a:p>
            <a:pPr lvl="2"/>
            <a:endParaRPr lang="zh-CN" altLang="en-US" dirty="0"/>
          </a:p>
          <a:p>
            <a:pPr marL="914400" lvl="2" indent="0">
              <a:buNone/>
            </a:pPr>
            <a:r>
              <a:rPr dirty="0" smtClean="0">
                <a:solidFill>
                  <a:schemeClr val="bg1"/>
                </a:solidFill>
              </a:rPr>
              <a:t>缺勤</a:t>
            </a:r>
            <a:r>
              <a:rPr lang="en-US" altLang="zh-CN" dirty="0" smtClean="0">
                <a:solidFill>
                  <a:schemeClr val="bg1"/>
                </a:solidFill>
              </a:rPr>
              <a:t>1/3</a:t>
            </a:r>
            <a:r>
              <a:rPr dirty="0" smtClean="0">
                <a:solidFill>
                  <a:schemeClr val="bg1"/>
                </a:solidFill>
              </a:rPr>
              <a:t>记，无最终成绩。</a:t>
            </a:r>
            <a:endParaRPr altLang="zh-CN" dirty="0" smtClean="0">
              <a:solidFill>
                <a:schemeClr val="bg1"/>
              </a:solidFill>
            </a:endParaRPr>
          </a:p>
          <a:p>
            <a:endParaRPr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511046F-2086-45B6-BCCE-A62E0EB66C27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数据重定向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525" y="1268413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8342E3-5C57-460A-9222-6DD341A22CFE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161088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and </a:t>
            </a:r>
            <a:r>
              <a:rPr lang="en-US" altLang="zh-CN" sz="1400" i="0" smtClean="0">
                <a:solidFill>
                  <a:srgbClr val="FF0000"/>
                </a:solidFill>
              </a:rPr>
              <a:t>$1,$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3,$4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516813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>
                <a:solidFill>
                  <a:srgbClr val="00B0F0"/>
                </a:solidFill>
              </a:rPr>
              <a:t>lw</a:t>
            </a:r>
            <a:r>
              <a:rPr lang="en-US" altLang="zh-CN" sz="1400" i="0" dirty="0">
                <a:solidFill>
                  <a:srgbClr val="00B0F0"/>
                </a:solidFill>
              </a:rPr>
              <a:t> </a:t>
            </a:r>
            <a:r>
              <a:rPr lang="en-US" altLang="zh-CN" sz="1400" i="0" dirty="0" smtClean="0">
                <a:solidFill>
                  <a:srgbClr val="00B0F0"/>
                </a:solidFill>
              </a:rPr>
              <a:t>$2,$3,4</a:t>
            </a:r>
            <a:endParaRPr lang="zh-CN" altLang="en-US" sz="1400" i="0" dirty="0">
              <a:solidFill>
                <a:srgbClr val="00B0F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0896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$1=$3&amp;$4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5247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00B0F0"/>
                </a:solidFill>
              </a:rPr>
              <a:t>$2=Mem[$3+4</a:t>
            </a:r>
            <a:r>
              <a:rPr lang="en-US" altLang="zh-CN" sz="1400" i="0" dirty="0">
                <a:solidFill>
                  <a:srgbClr val="00B0F0"/>
                </a:solidFill>
              </a:rPr>
              <a:t>]</a:t>
            </a:r>
            <a:endParaRPr lang="zh-CN" altLang="en-US" sz="1400" i="0" dirty="0">
              <a:solidFill>
                <a:srgbClr val="00B0F0"/>
              </a:solidFill>
            </a:endParaRPr>
          </a:p>
        </p:txBody>
      </p:sp>
      <p:sp>
        <p:nvSpPr>
          <p:cNvPr id="2" name="弧形 1"/>
          <p:cNvSpPr/>
          <p:nvPr/>
        </p:nvSpPr>
        <p:spPr>
          <a:xfrm>
            <a:off x="5220072" y="2954337"/>
            <a:ext cx="1368151" cy="802166"/>
          </a:xfrm>
          <a:prstGeom prst="arc">
            <a:avLst>
              <a:gd name="adj1" fmla="val 11588496"/>
              <a:gd name="adj2" fmla="val 1466506"/>
            </a:avLst>
          </a:prstGeom>
          <a:ln w="3492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弧形 14"/>
          <p:cNvSpPr/>
          <p:nvPr/>
        </p:nvSpPr>
        <p:spPr>
          <a:xfrm flipV="1">
            <a:off x="5148263" y="3502025"/>
            <a:ext cx="3013075" cy="719138"/>
          </a:xfrm>
          <a:prstGeom prst="arc">
            <a:avLst>
              <a:gd name="adj1" fmla="val 11052364"/>
              <a:gd name="adj2" fmla="val 599535"/>
            </a:avLst>
          </a:prstGeom>
          <a:ln w="34925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flipV="1">
            <a:off x="5220071" y="3585607"/>
            <a:ext cx="2967337" cy="1284765"/>
          </a:xfrm>
          <a:prstGeom prst="arc">
            <a:avLst>
              <a:gd name="adj1" fmla="val 10507202"/>
              <a:gd name="adj2" fmla="val 20879148"/>
            </a:avLst>
          </a:prstGeom>
          <a:ln w="34925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8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Use</a:t>
            </a:r>
            <a:r>
              <a:rPr lang="zh-CN" altLang="en-US" dirty="0" smtClean="0"/>
              <a:t>相关（</a:t>
            </a:r>
            <a:r>
              <a:rPr lang="zh-CN" altLang="en-US" dirty="0" smtClean="0">
                <a:solidFill>
                  <a:srgbClr val="FF0000"/>
                </a:solidFill>
              </a:rPr>
              <a:t>不能重定向</a:t>
            </a:r>
            <a:r>
              <a:rPr lang="zh-CN" altLang="en-US" dirty="0" smtClean="0"/>
              <a:t>）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048154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8342E3-5C57-460A-9222-6DD341A22CFE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761037" y="1552979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345213" y="156417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Lw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 </a:t>
            </a:r>
            <a:r>
              <a:rPr lang="en-US" altLang="zh-CN" sz="1400" i="0" dirty="0">
                <a:solidFill>
                  <a:srgbClr val="FF0000"/>
                </a:solidFill>
              </a:rPr>
              <a:t>$1,$2,4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689600" y="5161366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$1=$1 | 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456069" y="514390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$1=Mem[$2+4]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5" name="弧形 14"/>
          <p:cNvSpPr/>
          <p:nvPr/>
        </p:nvSpPr>
        <p:spPr>
          <a:xfrm flipV="1">
            <a:off x="5337301" y="3281766"/>
            <a:ext cx="2519362" cy="719138"/>
          </a:xfrm>
          <a:prstGeom prst="arc">
            <a:avLst>
              <a:gd name="adj1" fmla="val 11052364"/>
              <a:gd name="adj2" fmla="val 596115"/>
            </a:avLst>
          </a:prstGeom>
          <a:ln w="3492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5618337"/>
            <a:ext cx="8218488" cy="65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dirty="0" smtClean="0"/>
              <a:t>执行段路径时间过长</a:t>
            </a:r>
            <a:r>
              <a:rPr lang="en-US" altLang="zh-CN" i="0" kern="0" dirty="0" smtClean="0"/>
              <a:t>=</a:t>
            </a:r>
            <a:r>
              <a:rPr lang="zh-CN" altLang="en-US" i="0" kern="0" dirty="0" smtClean="0"/>
              <a:t>访存时间</a:t>
            </a:r>
            <a:r>
              <a:rPr lang="en-US" altLang="zh-CN" i="0" kern="0" dirty="0" smtClean="0"/>
              <a:t>+ALU</a:t>
            </a:r>
            <a:r>
              <a:rPr lang="zh-CN" altLang="en-US" i="0" kern="0" dirty="0" smtClean="0"/>
              <a:t>时间</a:t>
            </a:r>
            <a:endParaRPr lang="en-US" altLang="zh-CN" i="0" kern="0" dirty="0" smtClean="0"/>
          </a:p>
          <a:p>
            <a:r>
              <a:rPr lang="zh-CN" altLang="en-US" i="0" kern="0" dirty="0" smtClean="0"/>
              <a:t>正确方法：</a:t>
            </a:r>
            <a:r>
              <a:rPr lang="en-US" altLang="zh-CN" i="0" kern="0" dirty="0" smtClean="0"/>
              <a:t>ID</a:t>
            </a:r>
            <a:r>
              <a:rPr lang="zh-CN" altLang="en-US" i="0" kern="0" dirty="0" smtClean="0"/>
              <a:t>段发现</a:t>
            </a:r>
            <a:r>
              <a:rPr lang="en-US" altLang="zh-CN" i="0" kern="0" dirty="0" smtClean="0"/>
              <a:t>Load-Use</a:t>
            </a:r>
            <a:r>
              <a:rPr lang="zh-CN" altLang="en-US" i="0" kern="0" dirty="0" smtClean="0"/>
              <a:t>相关，</a:t>
            </a:r>
            <a:r>
              <a:rPr lang="zh-CN" altLang="en-US" b="1" i="0" u="sng" kern="0" dirty="0" smtClean="0">
                <a:solidFill>
                  <a:srgbClr val="FF0000"/>
                </a:solidFill>
              </a:rPr>
              <a:t>插入一个气泡</a:t>
            </a:r>
          </a:p>
        </p:txBody>
      </p:sp>
      <p:sp>
        <p:nvSpPr>
          <p:cNvPr id="3" name="乘号 2"/>
          <p:cNvSpPr/>
          <p:nvPr/>
        </p:nvSpPr>
        <p:spPr>
          <a:xfrm>
            <a:off x="6921574" y="3600295"/>
            <a:ext cx="576064" cy="6480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Use</a:t>
            </a:r>
            <a:r>
              <a:rPr lang="zh-CN" altLang="en-US" dirty="0" smtClean="0"/>
              <a:t>相关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048154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8342E3-5C57-460A-9222-6DD341A22CFE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792430" y="156417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or $1,$1,$2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688806" y="1549722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Lw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 </a:t>
            </a:r>
            <a:r>
              <a:rPr lang="en-US" altLang="zh-CN" sz="1400" i="0" dirty="0">
                <a:solidFill>
                  <a:srgbClr val="FF0000"/>
                </a:solidFill>
              </a:rPr>
              <a:t>$1,$2,4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003937" y="5107180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$1=$1 | 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731137" y="5092724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$1=Mem[$2+4]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5536" y="5618337"/>
            <a:ext cx="8218488" cy="65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dirty="0" smtClean="0"/>
              <a:t>ID</a:t>
            </a:r>
            <a:r>
              <a:rPr lang="zh-CN" altLang="en-US" i="0" kern="0" dirty="0" smtClean="0"/>
              <a:t>段发现</a:t>
            </a:r>
            <a:r>
              <a:rPr lang="en-US" altLang="zh-CN" i="0" kern="0" dirty="0" smtClean="0"/>
              <a:t>Load-Use</a:t>
            </a:r>
            <a:r>
              <a:rPr lang="zh-CN" altLang="en-US" i="0" kern="0" dirty="0" smtClean="0"/>
              <a:t>相关，插入一个气泡</a:t>
            </a:r>
          </a:p>
        </p:txBody>
      </p:sp>
    </p:spTree>
    <p:extLst>
      <p:ext uri="{BB962C8B-B14F-4D97-AF65-F5344CB8AC3E}">
        <p14:creationId xmlns:p14="http://schemas.microsoft.com/office/powerpoint/2010/main" val="33571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Use</a:t>
            </a:r>
            <a:r>
              <a:rPr lang="zh-CN" altLang="en-US" dirty="0" smtClean="0"/>
              <a:t>相关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048154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8342E3-5C57-460A-9222-6DD341A22CFE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792430" y="156417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or $1,$1,$2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688806" y="1549722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Nop</a:t>
            </a:r>
            <a:r>
              <a:rPr lang="zh-CN" altLang="en-US" sz="1400" i="0" dirty="0" smtClean="0">
                <a:solidFill>
                  <a:srgbClr val="FF0000"/>
                </a:solidFill>
              </a:rPr>
              <a:t>（气泡）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003937" y="5107180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$1=$1 | 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731137" y="5092724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Nop</a:t>
            </a:r>
            <a:r>
              <a:rPr lang="zh-CN" altLang="en-US" sz="1400" i="0" dirty="0" smtClean="0">
                <a:solidFill>
                  <a:srgbClr val="FF0000"/>
                </a:solidFill>
              </a:rPr>
              <a:t>（气泡）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5536" y="5618337"/>
            <a:ext cx="8218488" cy="65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dirty="0" smtClean="0"/>
              <a:t>ID</a:t>
            </a:r>
            <a:r>
              <a:rPr lang="zh-CN" altLang="en-US" i="0" kern="0" dirty="0" smtClean="0"/>
              <a:t>段发现</a:t>
            </a:r>
            <a:r>
              <a:rPr lang="en-US" altLang="zh-CN" i="0" kern="0" dirty="0" smtClean="0"/>
              <a:t>Load-Use</a:t>
            </a:r>
            <a:r>
              <a:rPr lang="zh-CN" altLang="en-US" i="0" kern="0" dirty="0" smtClean="0"/>
              <a:t>相关，插入一个气泡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385996" y="512667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$1=Mem[$2+4]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395581" y="1535561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Lw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 </a:t>
            </a:r>
            <a:r>
              <a:rPr lang="en-US" altLang="zh-CN" sz="1400" i="0" dirty="0">
                <a:solidFill>
                  <a:srgbClr val="FF0000"/>
                </a:solidFill>
              </a:rPr>
              <a:t>$1,$2,4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全冒险处理机制的流水</a:t>
            </a:r>
            <a:r>
              <a:rPr lang="en-US" altLang="zh-CN" smtClean="0"/>
              <a:t>CPU</a:t>
            </a:r>
            <a:endParaRPr lang="zh-CN" altLang="en-US" smtClean="0"/>
          </a:p>
        </p:txBody>
      </p:sp>
      <p:pic>
        <p:nvPicPr>
          <p:cNvPr id="75779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25538"/>
            <a:ext cx="9240838" cy="5354637"/>
          </a:xfrm>
        </p:spPr>
      </p:pic>
      <p:sp>
        <p:nvSpPr>
          <p:cNvPr id="7578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5D72206E-D76F-47CE-86E4-4B1087CDB549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411760" y="817761"/>
            <a:ext cx="4896544" cy="307777"/>
          </a:xfrm>
          <a:prstGeom prst="rect">
            <a:avLst/>
          </a:prstGeom>
          <a:solidFill>
            <a:srgbClr val="FFC000"/>
          </a:solidFill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i="0" dirty="0" smtClean="0">
                <a:solidFill>
                  <a:srgbClr val="FF0000"/>
                </a:solidFill>
              </a:rPr>
              <a:t>分支指令在哪个阶段完成？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Why</a:t>
            </a:r>
            <a:r>
              <a:rPr lang="zh-CN" altLang="en-US" sz="1400" i="0" dirty="0" smtClean="0">
                <a:solidFill>
                  <a:srgbClr val="FF0000"/>
                </a:solidFill>
              </a:rPr>
              <a:t>？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2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LOGISIM</a:t>
            </a:r>
            <a:r>
              <a:rPr lang="zh-CN" altLang="en-US" dirty="0" smtClean="0"/>
              <a:t>流水示意图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6" y="908720"/>
            <a:ext cx="8432105" cy="379444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pPr>
                <a:defRPr/>
              </a:pPr>
              <a:t>75</a:t>
            </a:fld>
            <a:r>
              <a:rPr lang="en-US" altLang="zh-CN" smtClean="0"/>
              <a:t>- </a:t>
            </a:r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4814962"/>
            <a:ext cx="8218488" cy="12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dirty="0" smtClean="0"/>
              <a:t>接口部件封装尽可能封装的长一点，分段清晰。</a:t>
            </a:r>
            <a:endParaRPr lang="en-US" altLang="zh-CN" i="0" kern="0" dirty="0" smtClean="0"/>
          </a:p>
          <a:p>
            <a:r>
              <a:rPr lang="zh-CN" altLang="en-US" i="0" kern="0" dirty="0" smtClean="0"/>
              <a:t>连接清晰，不滥用隧道</a:t>
            </a:r>
            <a:endParaRPr lang="en-US" altLang="zh-CN" i="0" kern="0" dirty="0" smtClean="0"/>
          </a:p>
          <a:p>
            <a:r>
              <a:rPr lang="zh-CN" altLang="en-US" i="0" kern="0" dirty="0" smtClean="0"/>
              <a:t>布局合理，适度封装</a:t>
            </a:r>
          </a:p>
          <a:p>
            <a:endParaRPr lang="zh-CN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30454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流水需要考虑的问题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 smtClean="0"/>
              <a:t>流水分段原则（各段时间均衡，否则按慢速同步）</a:t>
            </a:r>
            <a:endParaRPr lang="en-US" altLang="zh-CN" dirty="0" smtClean="0"/>
          </a:p>
          <a:p>
            <a:r>
              <a:rPr lang="zh-CN" altLang="en-US" dirty="0" smtClean="0"/>
              <a:t>分支指令在那个阶段完成，为什么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无误取的实现虽然在</a:t>
            </a:r>
            <a:r>
              <a:rPr lang="en-US" altLang="zh-CN" dirty="0" err="1" smtClean="0"/>
              <a:t>logsim</a:t>
            </a:r>
            <a:r>
              <a:rPr lang="zh-CN" altLang="en-US" dirty="0" smtClean="0"/>
              <a:t>中可实现，但实际不可行，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译码段与写回段之间的数据相关是否必须插入气泡？</a:t>
            </a:r>
            <a:endParaRPr lang="en-US" altLang="zh-CN" dirty="0" smtClean="0"/>
          </a:p>
          <a:p>
            <a:r>
              <a:rPr lang="en-US" altLang="zh-CN" dirty="0" err="1" smtClean="0"/>
              <a:t>Syscall</a:t>
            </a:r>
            <a:r>
              <a:rPr lang="zh-CN" altLang="en-US" dirty="0" smtClean="0"/>
              <a:t>是否有数据相关，如何处理？</a:t>
            </a:r>
            <a:endParaRPr lang="en-US" altLang="zh-CN" dirty="0" smtClean="0"/>
          </a:p>
          <a:p>
            <a:r>
              <a:rPr lang="en-US" altLang="zh-CN" dirty="0"/>
              <a:t>Load Use</a:t>
            </a:r>
            <a:r>
              <a:rPr lang="zh-CN" altLang="en-US" dirty="0"/>
              <a:t>冲突能否重定向解决</a:t>
            </a:r>
            <a:r>
              <a:rPr lang="en-US" altLang="zh-CN" dirty="0"/>
              <a:t>,why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流水线中断时中断哪条指令，如果有两条指令同时完成如何处理？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dirty="0" smtClean="0"/>
          </a:p>
          <a:p>
            <a:endParaRPr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E4FA6DE5-705A-4898-AC75-8E907B0EB41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4554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课程设计团队天梯赛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每班</a:t>
            </a:r>
            <a:r>
              <a:rPr lang="en-US" altLang="zh-CN" dirty="0" smtClean="0"/>
              <a:t>4-5</a:t>
            </a:r>
            <a:r>
              <a:rPr lang="zh-CN" altLang="en-US" dirty="0" smtClean="0"/>
              <a:t>只队伍，各班前两名团队有分数奖励（</a:t>
            </a:r>
            <a:r>
              <a:rPr lang="en-US" altLang="zh-CN" dirty="0" smtClean="0"/>
              <a:t>2/1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队伍已经按组成成绩平均分配</a:t>
            </a:r>
            <a:endParaRPr lang="en-US" altLang="zh-CN" dirty="0" smtClean="0"/>
          </a:p>
          <a:p>
            <a:pPr lvl="1"/>
            <a:r>
              <a:rPr lang="zh-CN" altLang="en-US" dirty="0"/>
              <a:t>组</a:t>
            </a:r>
            <a:r>
              <a:rPr lang="zh-CN" altLang="en-US" dirty="0" smtClean="0"/>
              <a:t>原不及格的队员成绩不计入团队总成绩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重修生</a:t>
            </a:r>
            <a:r>
              <a:rPr lang="en-US" altLang="zh-CN" dirty="0" smtClean="0"/>
              <a:t>/</a:t>
            </a:r>
            <a:r>
              <a:rPr lang="zh-CN" altLang="en-US" dirty="0" smtClean="0"/>
              <a:t>留级生可加入</a:t>
            </a:r>
            <a:r>
              <a:rPr lang="zh-CN" altLang="en-US" dirty="0"/>
              <a:t>团队</a:t>
            </a:r>
            <a:r>
              <a:rPr lang="zh-CN" altLang="en-US" dirty="0" smtClean="0"/>
              <a:t>，</a:t>
            </a:r>
            <a:r>
              <a:rPr lang="zh-CN" altLang="en-US" dirty="0"/>
              <a:t>不计</a:t>
            </a:r>
            <a:r>
              <a:rPr lang="zh-CN" altLang="en-US" dirty="0" smtClean="0"/>
              <a:t>入团队总成绩</a:t>
            </a:r>
            <a:endParaRPr lang="en-US" altLang="zh-CN" dirty="0"/>
          </a:p>
          <a:p>
            <a:r>
              <a:rPr lang="zh-CN" altLang="en-US" dirty="0" smtClean="0"/>
              <a:t>共同学习，互帮互助，团队精神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每日上午</a:t>
            </a:r>
            <a:r>
              <a:rPr lang="en-US" altLang="zh-CN" dirty="0" smtClean="0"/>
              <a:t>8:00-8:30</a:t>
            </a:r>
            <a:r>
              <a:rPr lang="zh-CN" altLang="en-US" dirty="0" smtClean="0"/>
              <a:t>团队会议，轮值主席，轮值记录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提升学习效率，提高总体成绩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可交流方法，思想，不允许共享代码</a:t>
            </a:r>
            <a:endParaRPr lang="en-US" altLang="zh-CN" dirty="0" smtClean="0"/>
          </a:p>
          <a:p>
            <a:pPr lvl="1"/>
            <a:r>
              <a:rPr lang="zh-CN" altLang="en-US" dirty="0"/>
              <a:t>团队</a:t>
            </a:r>
            <a:r>
              <a:rPr lang="zh-CN" altLang="en-US" dirty="0" smtClean="0"/>
              <a:t>内有抄袭者团队全体罚分（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各团队自选团队杰出贡献奖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人（加</a:t>
            </a:r>
            <a:r>
              <a:rPr lang="en-US" altLang="zh-CN" dirty="0" smtClean="0"/>
              <a:t>2/1</a:t>
            </a:r>
            <a:r>
              <a:rPr lang="zh-CN" altLang="en-US" dirty="0" smtClean="0"/>
              <a:t>分</a:t>
            </a:r>
            <a:r>
              <a:rPr lang="zh-CN" altLang="en-US" dirty="0"/>
              <a:t>奖励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奖励分数加到总分中，加爆为止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0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课程设计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任务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FPGA</a:t>
            </a:r>
            <a:r>
              <a:rPr lang="zh-CN" altLang="en-US" dirty="0"/>
              <a:t>开发板设计</a:t>
            </a:r>
            <a:r>
              <a:rPr lang="en-US" altLang="zh-CN" dirty="0"/>
              <a:t>5</a:t>
            </a:r>
            <a:r>
              <a:rPr lang="zh-CN" altLang="en-US" dirty="0"/>
              <a:t>段流水</a:t>
            </a:r>
            <a:r>
              <a:rPr lang="en-US" altLang="zh-CN" dirty="0" smtClean="0"/>
              <a:t>CPU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27+4</a:t>
            </a:r>
            <a:r>
              <a:rPr lang="zh-CN" altLang="en-US" dirty="0" smtClean="0"/>
              <a:t>条教师指定的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指令（每人一个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位代号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5</a:t>
            </a:r>
            <a:r>
              <a:rPr lang="zh-CN" altLang="en-US" dirty="0"/>
              <a:t>段流水机制，可处理数据冒险，结构冒险，分支冒险</a:t>
            </a:r>
          </a:p>
          <a:p>
            <a:pPr lvl="1"/>
            <a:r>
              <a:rPr lang="zh-CN" altLang="en-US" dirty="0"/>
              <a:t>扩展功能（中断机制，动态分支预测）</a:t>
            </a:r>
          </a:p>
          <a:p>
            <a:pPr lvl="1"/>
            <a:r>
              <a:rPr lang="zh-CN" altLang="en-US" dirty="0"/>
              <a:t>能正确运行标准测试程序</a:t>
            </a:r>
          </a:p>
          <a:p>
            <a:pPr lvl="1"/>
            <a:r>
              <a:rPr lang="zh-CN" altLang="en-US" dirty="0" smtClean="0"/>
              <a:t>能</a:t>
            </a:r>
            <a:r>
              <a:rPr lang="zh-CN" altLang="en-US" dirty="0"/>
              <a:t>正确运行自编测试程序，测试程序应能涵盖所有指令</a:t>
            </a:r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自动统计功能</a:t>
            </a:r>
          </a:p>
          <a:p>
            <a:pPr lvl="2"/>
            <a:r>
              <a:rPr lang="zh-CN" altLang="en-US" dirty="0" smtClean="0"/>
              <a:t>运行</a:t>
            </a:r>
            <a:r>
              <a:rPr dirty="0" smtClean="0"/>
              <a:t>周期</a:t>
            </a:r>
            <a:r>
              <a:rPr lang="zh-CN" altLang="en-US" dirty="0" smtClean="0"/>
              <a:t>数</a:t>
            </a:r>
            <a:endParaRPr lang="en-US" dirty="0" smtClean="0"/>
          </a:p>
          <a:p>
            <a:pPr lvl="2"/>
            <a:r>
              <a:rPr lang="zh-CN" altLang="en-US" dirty="0" smtClean="0"/>
              <a:t>插入气泡数 ，</a:t>
            </a:r>
            <a:r>
              <a:rPr lang="en-US" altLang="zh-CN" dirty="0" smtClean="0"/>
              <a:t>Load Use</a:t>
            </a:r>
            <a:r>
              <a:rPr lang="zh-CN" altLang="en-US" dirty="0" smtClean="0"/>
              <a:t>冲突次数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无条件跳转次数，有条件成功跳转次数，失败跳转次数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Syscall</a:t>
            </a:r>
            <a:r>
              <a:rPr lang="zh-CN" altLang="en-US" dirty="0" smtClean="0"/>
              <a:t>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分支预测成功，失败次数等（分支预测相关）</a:t>
            </a:r>
            <a:endParaRPr lang="en-US" altLang="zh-CN" dirty="0" smtClean="0"/>
          </a:p>
          <a:p>
            <a:pPr lvl="1"/>
            <a:endParaRPr lang="en-US" altLang="zh-CN" sz="1400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2BC62F6-6537-4918-8C33-008A1C15FA1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7200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None/>
          <a:tabLst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7200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None/>
          <a:tabLst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  <a:ea typeface="华文新魏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12400</TotalTime>
  <Words>3558</Words>
  <Application>Microsoft Office PowerPoint</Application>
  <PresentationFormat>全屏显示(4:3)</PresentationFormat>
  <Paragraphs>1073</Paragraphs>
  <Slides>76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96" baseType="lpstr">
      <vt:lpstr>HAKUYOGuiFanZi3500</vt:lpstr>
      <vt:lpstr>黑体</vt:lpstr>
      <vt:lpstr>华文楷体</vt:lpstr>
      <vt:lpstr>华文细黑</vt:lpstr>
      <vt:lpstr>华文新魏</vt:lpstr>
      <vt:lpstr>华文中宋</vt:lpstr>
      <vt:lpstr>宋体</vt:lpstr>
      <vt:lpstr>微软雅黑</vt:lpstr>
      <vt:lpstr>Arial</vt:lpstr>
      <vt:lpstr>Arial Black</vt:lpstr>
      <vt:lpstr>Calibri</vt:lpstr>
      <vt:lpstr>Mistral</vt:lpstr>
      <vt:lpstr>Tahoma</vt:lpstr>
      <vt:lpstr>Verdana</vt:lpstr>
      <vt:lpstr>Wingdings</vt:lpstr>
      <vt:lpstr>2_nordridesign</vt:lpstr>
      <vt:lpstr>1_nordridesign</vt:lpstr>
      <vt:lpstr>1_Profile</vt:lpstr>
      <vt:lpstr>Picture</vt:lpstr>
      <vt:lpstr>工作表</vt:lpstr>
      <vt:lpstr>PowerPoint 演示文稿</vt:lpstr>
      <vt:lpstr>准备工作</vt:lpstr>
      <vt:lpstr>微助教平台</vt:lpstr>
      <vt:lpstr>指导检查教师</vt:lpstr>
      <vt:lpstr>纪律要求 </vt:lpstr>
      <vt:lpstr>进度安排</vt:lpstr>
      <vt:lpstr>成绩评定</vt:lpstr>
      <vt:lpstr>课程设计团队天梯赛</vt:lpstr>
      <vt:lpstr>课程设计任务</vt:lpstr>
      <vt:lpstr>PowerPoint 演示文稿</vt:lpstr>
      <vt:lpstr>课程设计实验环境</vt:lpstr>
      <vt:lpstr>课程设计路径及评分标准</vt:lpstr>
      <vt:lpstr>注意事项</vt:lpstr>
      <vt:lpstr>中断机制</vt:lpstr>
      <vt:lpstr>中断屏蔽方式</vt:lpstr>
      <vt:lpstr>PowerPoint 演示文稿</vt:lpstr>
      <vt:lpstr>单周期CPU设计一般路线图</vt:lpstr>
      <vt:lpstr>主要功能部件，封装实现</vt:lpstr>
      <vt:lpstr>add $rd, $rs, $rt   $rd=$rs+$rt</vt:lpstr>
      <vt:lpstr>addi $rt, $rs, 12     $rt=$rs+12</vt:lpstr>
      <vt:lpstr>Lw $r0, 1($r1)        $r0=Mem[($r1)+1]</vt:lpstr>
      <vt:lpstr>设计基本步骤</vt:lpstr>
      <vt:lpstr>完整单周期MIPS处理器示意图</vt:lpstr>
      <vt:lpstr>单周期CPU设计一般路线问题</vt:lpstr>
      <vt:lpstr>单周期CPU设计工程化路线图</vt:lpstr>
      <vt:lpstr>构建数据通路工程化方法</vt:lpstr>
      <vt:lpstr>单条指令数据通路构建方法</vt:lpstr>
      <vt:lpstr>例子</vt:lpstr>
      <vt:lpstr>例子</vt:lpstr>
      <vt:lpstr>例子</vt:lpstr>
      <vt:lpstr>多指令数据通路合并</vt:lpstr>
      <vt:lpstr>控制信号综合</vt:lpstr>
      <vt:lpstr>注意事项</vt:lpstr>
      <vt:lpstr>注意事项</vt:lpstr>
      <vt:lpstr>注意事项</vt:lpstr>
      <vt:lpstr>流水线原理</vt:lpstr>
      <vt:lpstr>指令周期细分</vt:lpstr>
      <vt:lpstr>非流水线时空图</vt:lpstr>
      <vt:lpstr>流水线时空图</vt:lpstr>
      <vt:lpstr>为何要使用流水线技术</vt:lpstr>
      <vt:lpstr>理想流水线</vt:lpstr>
      <vt:lpstr>PowerPoint 演示文稿</vt:lpstr>
      <vt:lpstr>指令流水线？</vt:lpstr>
      <vt:lpstr>单周期MIPS处理器改流水线</vt:lpstr>
      <vt:lpstr>单周期改五段流水（分段）</vt:lpstr>
      <vt:lpstr>消除结构相关的理想流水线</vt:lpstr>
      <vt:lpstr>5段流水控制信号传递</vt:lpstr>
      <vt:lpstr>接口定义（仅供参考）</vt:lpstr>
      <vt:lpstr>数据相关</vt:lpstr>
      <vt:lpstr>相关检测</vt:lpstr>
      <vt:lpstr>数据相关</vt:lpstr>
      <vt:lpstr>理想流水线</vt:lpstr>
      <vt:lpstr>理想指令流水线</vt:lpstr>
      <vt:lpstr>单周期改五段流水（分段）</vt:lpstr>
      <vt:lpstr>5段流水控制数据与信号传递</vt:lpstr>
      <vt:lpstr>流水线的相关冲突（hazzard）</vt:lpstr>
      <vt:lpstr>数据相关</vt:lpstr>
      <vt:lpstr>数据相关处理</vt:lpstr>
      <vt:lpstr>相关检测</vt:lpstr>
      <vt:lpstr>数据相关处理机制</vt:lpstr>
      <vt:lpstr>插入气泡</vt:lpstr>
      <vt:lpstr>插入气泡</vt:lpstr>
      <vt:lpstr>插入气泡</vt:lpstr>
      <vt:lpstr>插入气泡</vt:lpstr>
      <vt:lpstr>插入气泡</vt:lpstr>
      <vt:lpstr>气泡处理流程</vt:lpstr>
      <vt:lpstr>分支相关</vt:lpstr>
      <vt:lpstr>分支相关</vt:lpstr>
      <vt:lpstr>插入气泡总结</vt:lpstr>
      <vt:lpstr>数据重定向</vt:lpstr>
      <vt:lpstr>Load Use相关（不能重定向）</vt:lpstr>
      <vt:lpstr>Load Use相关</vt:lpstr>
      <vt:lpstr>Load Use相关</vt:lpstr>
      <vt:lpstr>全冒险处理机制的流水CPU</vt:lpstr>
      <vt:lpstr>LOGISIM流水示意图</vt:lpstr>
      <vt:lpstr>流水需要考虑的问题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谭志虎</cp:lastModifiedBy>
  <cp:revision>991</cp:revision>
  <dcterms:created xsi:type="dcterms:W3CDTF">2009-09-14T03:13:49Z</dcterms:created>
  <dcterms:modified xsi:type="dcterms:W3CDTF">2017-02-12T23:14:31Z</dcterms:modified>
</cp:coreProperties>
</file>