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2"/>
  </p:notesMasterIdLst>
  <p:sldIdLst>
    <p:sldId id="256" r:id="rId2"/>
    <p:sldId id="258" r:id="rId3"/>
    <p:sldId id="257" r:id="rId4"/>
    <p:sldId id="262" r:id="rId5"/>
    <p:sldId id="259" r:id="rId6"/>
    <p:sldId id="260" r:id="rId7"/>
    <p:sldId id="296" r:id="rId8"/>
    <p:sldId id="261" r:id="rId9"/>
    <p:sldId id="298" r:id="rId10"/>
    <p:sldId id="300" r:id="rId11"/>
    <p:sldId id="301" r:id="rId12"/>
    <p:sldId id="318" r:id="rId13"/>
    <p:sldId id="263" r:id="rId14"/>
    <p:sldId id="299" r:id="rId15"/>
    <p:sldId id="302" r:id="rId16"/>
    <p:sldId id="303" r:id="rId17"/>
    <p:sldId id="265" r:id="rId18"/>
    <p:sldId id="264" r:id="rId19"/>
    <p:sldId id="319" r:id="rId20"/>
    <p:sldId id="305" r:id="rId21"/>
    <p:sldId id="306" r:id="rId22"/>
    <p:sldId id="307" r:id="rId23"/>
    <p:sldId id="308" r:id="rId24"/>
    <p:sldId id="309" r:id="rId25"/>
    <p:sldId id="310" r:id="rId26"/>
    <p:sldId id="313" r:id="rId27"/>
    <p:sldId id="314" r:id="rId28"/>
    <p:sldId id="315" r:id="rId29"/>
    <p:sldId id="316" r:id="rId30"/>
    <p:sldId id="278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Nunito" panose="020B0604020202020204" charset="0"/>
      <p:regular r:id="rId37"/>
      <p:bold r:id="rId38"/>
      <p:italic r:id="rId39"/>
      <p:boldItalic r:id="rId40"/>
    </p:embeddedFont>
    <p:embeddedFont>
      <p:font typeface="Amatic SC" panose="020B0604020202020204" charset="-79"/>
      <p:regular r:id="rId41"/>
      <p:bold r:id="rId42"/>
    </p:embeddedFont>
    <p:embeddedFont>
      <p:font typeface="Nunito SemiBold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E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918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40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3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430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521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67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677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658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891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385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71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86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187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534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849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759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30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632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610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42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152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300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9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288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633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74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21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96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16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09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91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92098" y="118412"/>
            <a:ext cx="999919" cy="4320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항해</a:t>
            </a:r>
            <a: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99 8</a:t>
            </a: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기 </a:t>
            </a:r>
            <a: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Node.JS</a:t>
            </a:r>
            <a:endParaRPr sz="20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3" name="Google Shape;183;p15"/>
          <p:cNvSpPr txBox="1">
            <a:spLocks noGrp="1"/>
          </p:cNvSpPr>
          <p:nvPr/>
        </p:nvSpPr>
        <p:spPr>
          <a:xfrm>
            <a:off x="2367673" y="1591977"/>
            <a:ext cx="4467304" cy="153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객체 </a:t>
            </a:r>
            <a:r>
              <a:rPr lang="ko-KR" altLang="en-US" sz="44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</a:t>
            </a:r>
            <a:r>
              <a:rPr lang="en-US" altLang="ko-KR" sz="2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그리고 </a:t>
            </a: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구조분해할당</a:t>
            </a:r>
            <a:endParaRPr sz="4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4" name="Google Shape;183;p15"/>
          <p:cNvSpPr txBox="1">
            <a:spLocks/>
          </p:cNvSpPr>
          <p:nvPr/>
        </p:nvSpPr>
        <p:spPr>
          <a:xfrm>
            <a:off x="4704665" y="3283727"/>
            <a:ext cx="2157720" cy="4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altLang="ko-KR" sz="140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- </a:t>
            </a:r>
            <a:r>
              <a:rPr lang="ko-KR" altLang="en-US" sz="140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이민석</a:t>
            </a:r>
            <a:r>
              <a:rPr lang="en-US" altLang="ko-KR" sz="140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 unchaptered(git)</a:t>
            </a:r>
            <a:endParaRPr lang="en-US" sz="20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 ?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10463" y="1670314"/>
            <a:ext cx="15230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YOU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46123" y="1670315"/>
            <a:ext cx="18582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FRIENDS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165813" y="2178149"/>
            <a:ext cx="221367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kira-auf-der-heide-IPx7J1n_xUc-unsplash.jpg (640×42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567" y="2472092"/>
            <a:ext cx="2336165" cy="155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7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 ?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940" y="1893980"/>
            <a:ext cx="247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FUNCTION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0319" y="1893981"/>
            <a:ext cx="22316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FUNCTION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350009" y="2401815"/>
            <a:ext cx="221367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08" y="2909643"/>
            <a:ext cx="4257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Object Literal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266" y="1601552"/>
            <a:ext cx="4257675" cy="1400175"/>
          </a:xfrm>
          <a:prstGeom prst="rect">
            <a:avLst/>
          </a:prstGeom>
        </p:spPr>
      </p:pic>
      <p:sp>
        <p:nvSpPr>
          <p:cNvPr id="6" name="Google Shape;212;p18"/>
          <p:cNvSpPr txBox="1">
            <a:spLocks/>
          </p:cNvSpPr>
          <p:nvPr/>
        </p:nvSpPr>
        <p:spPr>
          <a:xfrm>
            <a:off x="1485316" y="3088054"/>
            <a:ext cx="6231168" cy="105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ko-KR" altLang="en-US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작성 방법은 </a:t>
            </a:r>
            <a:r>
              <a:rPr lang="en-US" altLang="ko-KR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{} </a:t>
            </a:r>
            <a:r>
              <a:rPr lang="ko-KR" altLang="en-US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괄호 안에</a:t>
            </a:r>
            <a:r>
              <a:rPr lang="en-US" altLang="ko-KR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</a:t>
            </a:r>
            <a:br>
              <a:rPr lang="en-US" altLang="ko-KR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</a:br>
            <a:r>
              <a:rPr lang="ko-KR" altLang="en-US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왼쪽에는 </a:t>
            </a:r>
            <a:r>
              <a:rPr lang="ko-KR" altLang="en-US" sz="2400" dirty="0" err="1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변수명</a:t>
            </a:r>
            <a:r>
              <a:rPr lang="en-US" altLang="ko-KR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    </a:t>
            </a:r>
            <a:r>
              <a:rPr lang="ko-KR" altLang="en-US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오른쪽에는 </a:t>
            </a:r>
            <a:r>
              <a:rPr lang="ko-KR" altLang="en-US" sz="2400" dirty="0" smtClean="0">
                <a:solidFill>
                  <a:srgbClr val="0070C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값</a:t>
            </a:r>
            <a:endParaRPr lang="en-US" altLang="ko-KR" sz="2400" dirty="0">
              <a:solidFill>
                <a:srgbClr val="0070C0"/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r>
              <a:rPr lang="ko-KR" altLang="en-US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왼쪽을 </a:t>
            </a:r>
            <a:r>
              <a:rPr lang="en-US" altLang="ko-KR" sz="2400" dirty="0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Key</a:t>
            </a:r>
            <a:r>
              <a:rPr lang="en-US" altLang="ko-KR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           </a:t>
            </a:r>
            <a:r>
              <a:rPr lang="ko-KR" altLang="en-US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오른쪽을 </a:t>
            </a:r>
            <a:r>
              <a:rPr lang="en-US" altLang="ko-KR" sz="2400" dirty="0" smtClean="0">
                <a:solidFill>
                  <a:srgbClr val="0070C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Value</a:t>
            </a:r>
            <a:r>
              <a:rPr lang="en-US" altLang="ko-KR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</a:t>
            </a:r>
            <a:r>
              <a:rPr lang="ko-KR" altLang="en-US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라고 부른다</a:t>
            </a:r>
            <a:r>
              <a:rPr lang="en-US" altLang="ko-KR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.</a:t>
            </a:r>
            <a:endParaRPr lang="en-US" altLang="ko-KR" sz="2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>
                <a:solidFill>
                  <a:schemeClr val="bg1">
                    <a:lumMod val="95000"/>
                  </a:schemeClr>
                </a:solidFill>
              </a:rPr>
              <a:t>Prac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b="0" dirty="0" smtClean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sz="2000" dirty="0" smtClean="0"/>
              <a:t>(1)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53" y="1354277"/>
            <a:ext cx="3693243" cy="310259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053670" y="3004007"/>
            <a:ext cx="4763" cy="342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12;p18"/>
          <p:cNvSpPr txBox="1">
            <a:spLocks/>
          </p:cNvSpPr>
          <p:nvPr/>
        </p:nvSpPr>
        <p:spPr>
          <a:xfrm>
            <a:off x="5152818" y="2529815"/>
            <a:ext cx="2276668" cy="146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사용 방법</a:t>
            </a:r>
            <a:endParaRPr lang="en-US" altLang="ko-KR" sz="18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pPr algn="ctr"/>
            <a:endParaRPr lang="en-US" altLang="ko-KR" sz="18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pPr algn="ctr"/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1. </a:t>
            </a:r>
            <a:r>
              <a:rPr lang="en-US" altLang="ko-KR" sz="18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user.username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/>
            </a:r>
            <a:b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</a:b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2. user[‘username’]</a:t>
            </a:r>
          </a:p>
          <a:p>
            <a:pPr algn="ctr"/>
            <a:endParaRPr lang="ko-KR" altLang="en-US" sz="18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10" name="Google Shape;212;p18"/>
          <p:cNvSpPr txBox="1">
            <a:spLocks/>
          </p:cNvSpPr>
          <p:nvPr/>
        </p:nvSpPr>
        <p:spPr>
          <a:xfrm>
            <a:off x="5152818" y="1782947"/>
            <a:ext cx="2276668" cy="57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객체의 </a:t>
            </a:r>
            <a:r>
              <a:rPr lang="en-US" altLang="ko-KR" sz="1800" dirty="0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Key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</a:t>
            </a:r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를 호출할 수 있는 방법은 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2</a:t>
            </a:r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가지가 있다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.</a:t>
            </a:r>
            <a:endParaRPr lang="ko-KR" altLang="en-US" sz="18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>
                <a:solidFill>
                  <a:schemeClr val="bg1">
                    <a:lumMod val="95000"/>
                  </a:schemeClr>
                </a:solidFill>
              </a:rPr>
              <a:t>Prac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b="0" dirty="0" smtClean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sz="2000" dirty="0" smtClean="0"/>
              <a:t>(2)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303020"/>
            <a:ext cx="3690126" cy="3294512"/>
          </a:xfrm>
          <a:prstGeom prst="rect">
            <a:avLst/>
          </a:prstGeom>
        </p:spPr>
      </p:pic>
      <p:sp>
        <p:nvSpPr>
          <p:cNvPr id="7" name="Google Shape;212;p18"/>
          <p:cNvSpPr txBox="1">
            <a:spLocks/>
          </p:cNvSpPr>
          <p:nvPr/>
        </p:nvSpPr>
        <p:spPr>
          <a:xfrm>
            <a:off x="4738378" y="1662342"/>
            <a:ext cx="3405702" cy="32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하지만 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user </a:t>
            </a:r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안에 정보가 많다면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?</a:t>
            </a:r>
            <a:endParaRPr lang="ko-KR" altLang="en-US" sz="18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8" name="Google Shape;212;p18"/>
          <p:cNvSpPr txBox="1">
            <a:spLocks/>
          </p:cNvSpPr>
          <p:nvPr/>
        </p:nvSpPr>
        <p:spPr>
          <a:xfrm>
            <a:off x="5352025" y="2145527"/>
            <a:ext cx="2276668" cy="146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altLang="ko-KR" sz="18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user.meta.age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?</a:t>
            </a:r>
          </a:p>
          <a:p>
            <a:pPr algn="ctr"/>
            <a:r>
              <a:rPr lang="en-US" altLang="ko-KR" sz="18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user.meta.phone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?</a:t>
            </a:r>
          </a:p>
          <a:p>
            <a:pPr algn="ctr"/>
            <a:endParaRPr lang="en-US" altLang="ko-KR" sz="18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pPr algn="ctr"/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이렇게 작성할 것인가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?</a:t>
            </a:r>
            <a:endParaRPr lang="ko-KR" altLang="en-US" sz="18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7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>
                <a:solidFill>
                  <a:schemeClr val="bg1">
                    <a:lumMod val="95000"/>
                  </a:schemeClr>
                </a:solidFill>
              </a:rPr>
              <a:t>Prac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b="0" dirty="0" smtClean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sz="2000" dirty="0" smtClean="0"/>
              <a:t>(2)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90" y="3916087"/>
            <a:ext cx="5477639" cy="2762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73" y="1390672"/>
            <a:ext cx="5239481" cy="226726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1789536" y="3486487"/>
            <a:ext cx="4763" cy="342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12;p18"/>
          <p:cNvSpPr txBox="1">
            <a:spLocks/>
          </p:cNvSpPr>
          <p:nvPr/>
        </p:nvSpPr>
        <p:spPr>
          <a:xfrm>
            <a:off x="6157555" y="2178303"/>
            <a:ext cx="2304239" cy="4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호출한 친구가</a:t>
            </a:r>
            <a:endParaRPr lang="en-US" altLang="ko-KR" sz="18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pPr algn="ctr"/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user </a:t>
            </a:r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안에 없다면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?</a:t>
            </a:r>
            <a:endParaRPr lang="ko-KR" altLang="en-US" sz="18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3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8943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 분해 할당</a:t>
            </a:r>
            <a:endParaRPr sz="4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Destructuring</a:t>
            </a:r>
            <a:endParaRPr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" name="Google Shape;213;p18"/>
          <p:cNvSpPr txBox="1">
            <a:spLocks/>
          </p:cNvSpPr>
          <p:nvPr/>
        </p:nvSpPr>
        <p:spPr>
          <a:xfrm>
            <a:off x="1773500" y="922600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unito"/>
              <a:buNone/>
              <a:defRPr sz="22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000"/>
              </a:spcAft>
            </a:pPr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객체의 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Key </a:t>
            </a:r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를 더</a:t>
            </a:r>
            <a:r>
              <a:rPr lang="en-US" altLang="ko-KR" sz="1800" dirty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</a:t>
            </a:r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짧게 부르기 위해서</a:t>
            </a: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…</a:t>
            </a:r>
            <a:endParaRPr lang="en-US" sz="18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6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65925" y="1068488"/>
            <a:ext cx="2879400" cy="19668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ko-KR" sz="2400" b="0" dirty="0"/>
              <a:t>The </a:t>
            </a:r>
            <a:r>
              <a:rPr lang="en-US" altLang="ko-KR" sz="2400" dirty="0" err="1"/>
              <a:t>destructuring</a:t>
            </a:r>
            <a:r>
              <a:rPr lang="en-US" altLang="ko-KR" sz="2400" dirty="0"/>
              <a:t> assignment</a:t>
            </a:r>
            <a:r>
              <a:rPr lang="en-US" altLang="ko-KR" sz="2400" b="0" dirty="0"/>
              <a:t> syntax is a JavaScript expression that makes it possible to unpack </a:t>
            </a:r>
            <a:r>
              <a:rPr lang="en-US" altLang="ko-KR" sz="2400" b="0" dirty="0">
                <a:solidFill>
                  <a:srgbClr val="FF0000"/>
                </a:solidFill>
              </a:rPr>
              <a:t>values from arrays</a:t>
            </a:r>
            <a:r>
              <a:rPr lang="en-US" altLang="ko-KR" sz="2400" b="0" dirty="0"/>
              <a:t>, or </a:t>
            </a:r>
            <a:r>
              <a:rPr lang="en-US" altLang="ko-KR" sz="2400" b="0" dirty="0">
                <a:solidFill>
                  <a:srgbClr val="FF0000"/>
                </a:solidFill>
              </a:rPr>
              <a:t>properties from objects</a:t>
            </a:r>
            <a:r>
              <a:rPr lang="en-US" altLang="ko-KR" sz="2400" b="0" dirty="0"/>
              <a:t>, into distinct variables.</a:t>
            </a:r>
            <a:endParaRPr sz="2400" dirty="0"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263;p24"/>
          <p:cNvSpPr txBox="1">
            <a:spLocks/>
          </p:cNvSpPr>
          <p:nvPr/>
        </p:nvSpPr>
        <p:spPr>
          <a:xfrm>
            <a:off x="1118325" y="3295650"/>
            <a:ext cx="2879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 smtClean="0"/>
              <a:t>Values from arrays</a:t>
            </a:r>
            <a:endParaRPr lang="en-US" altLang="ko-KR" sz="2400" b="0" dirty="0"/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Properties from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 e y w o r d</a:t>
            </a:r>
            <a:endParaRPr dirty="0"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582700" y="1874650"/>
            <a:ext cx="1497875" cy="982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</a:t>
            </a:r>
            <a:endParaRPr lang="en-US" altLang="ko-KR" sz="6000" b="1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54;p23"/>
          <p:cNvSpPr txBox="1">
            <a:spLocks noGrp="1"/>
          </p:cNvSpPr>
          <p:nvPr>
            <p:ph type="body" idx="1"/>
          </p:nvPr>
        </p:nvSpPr>
        <p:spPr>
          <a:xfrm>
            <a:off x="3697250" y="1874650"/>
            <a:ext cx="1497875" cy="982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분해</a:t>
            </a:r>
            <a:endParaRPr lang="en-US" altLang="ko-KR" sz="6000" b="1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11" name="Google Shape;254;p23"/>
          <p:cNvSpPr txBox="1">
            <a:spLocks noGrp="1"/>
          </p:cNvSpPr>
          <p:nvPr>
            <p:ph type="body" idx="1"/>
          </p:nvPr>
        </p:nvSpPr>
        <p:spPr>
          <a:xfrm>
            <a:off x="5811800" y="1874650"/>
            <a:ext cx="1497875" cy="982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할당</a:t>
            </a:r>
            <a:endParaRPr lang="en-US" altLang="ko-KR" sz="6000" b="1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80575" y="2366075"/>
            <a:ext cx="5095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195125" y="2357250"/>
            <a:ext cx="5095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Google Shape;254;p23"/>
          <p:cNvSpPr txBox="1">
            <a:spLocks noGrp="1"/>
          </p:cNvSpPr>
          <p:nvPr>
            <p:ph type="body" idx="1"/>
          </p:nvPr>
        </p:nvSpPr>
        <p:spPr>
          <a:xfrm>
            <a:off x="3891349" y="3329357"/>
            <a:ext cx="1109675" cy="474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재포장</a:t>
            </a:r>
            <a:r>
              <a:rPr lang="en-US" altLang="ko-KR" sz="2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 e y w o r d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54;p23"/>
          <p:cNvSpPr txBox="1">
            <a:spLocks noGrp="1"/>
          </p:cNvSpPr>
          <p:nvPr>
            <p:ph type="body" idx="1"/>
          </p:nvPr>
        </p:nvSpPr>
        <p:spPr>
          <a:xfrm>
            <a:off x="4387804" y="1704587"/>
            <a:ext cx="3789169" cy="8216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등호 표시 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‘ = ‘ 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를 기준으로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</a:t>
            </a:r>
            <a:b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</a:b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/>
            </a:r>
            <a:b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</a:b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우측에 있는 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{} [] 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는 </a:t>
            </a:r>
            <a:r>
              <a:rPr lang="ko-KR" altLang="en-US" sz="16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리터럴로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객체 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/ 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배열 생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성</a:t>
            </a:r>
            <a:endParaRPr lang="en-US" altLang="ko-KR" sz="16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22" y="1297517"/>
            <a:ext cx="3496163" cy="3048425"/>
          </a:xfrm>
          <a:prstGeom prst="rect">
            <a:avLst/>
          </a:prstGeom>
        </p:spPr>
      </p:pic>
      <p:sp>
        <p:nvSpPr>
          <p:cNvPr id="18" name="Google Shape;254;p23"/>
          <p:cNvSpPr txBox="1">
            <a:spLocks noGrp="1"/>
          </p:cNvSpPr>
          <p:nvPr>
            <p:ph type="body" idx="1"/>
          </p:nvPr>
        </p:nvSpPr>
        <p:spPr>
          <a:xfrm>
            <a:off x="4387803" y="2608831"/>
            <a:ext cx="3789169" cy="10620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좌측에 있는 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{} [] 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는 구조분해 로 내부에 작성한 </a:t>
            </a:r>
            <a:r>
              <a:rPr lang="ko-KR" altLang="en-US" sz="1600" dirty="0" err="1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변수명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이 객체 안에 </a:t>
            </a:r>
            <a:r>
              <a:rPr lang="en-US" altLang="ko-KR" sz="1600" dirty="0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Key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로 존재한다면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해당 </a:t>
            </a:r>
            <a:r>
              <a:rPr lang="en-US" altLang="ko-KR" sz="1600" dirty="0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Key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에 대응되는 </a:t>
            </a:r>
            <a:r>
              <a:rPr lang="en-US" altLang="ko-KR" sz="1600" dirty="0" smtClean="0">
                <a:solidFill>
                  <a:srgbClr val="0070C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Value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를 </a:t>
            </a:r>
            <a:r>
              <a:rPr lang="ko-KR" altLang="en-US" sz="1600" dirty="0" err="1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변수명</a:t>
            </a:r>
            <a:r>
              <a:rPr lang="ko-KR" altLang="en-US" sz="16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에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할당</a:t>
            </a:r>
            <a:endParaRPr lang="en-US" altLang="ko-KR" sz="16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9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subTitle" idx="4294967295"/>
          </p:nvPr>
        </p:nvSpPr>
        <p:spPr>
          <a:xfrm>
            <a:off x="1359850" y="3496507"/>
            <a:ext cx="6424200" cy="6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ko-KR" altLang="en-US" sz="20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커피 좋아하는 개발자</a:t>
            </a:r>
            <a:r>
              <a:rPr lang="en-US" altLang="ko-KR" sz="20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/>
            </a:r>
            <a:br>
              <a:rPr lang="en-US" altLang="ko-KR" sz="20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</a:br>
            <a:r>
              <a:rPr lang="ko-KR" altLang="en-US" sz="20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낮잠 자는 걸 좋아하는 개발자</a:t>
            </a:r>
            <a:endParaRPr lang="en-US" altLang="ko-KR" sz="20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l="31763" t="17039"/>
          <a:stretch/>
        </p:blipFill>
        <p:spPr>
          <a:xfrm>
            <a:off x="3173700" y="306925"/>
            <a:ext cx="2796600" cy="279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 txBox="1">
            <a:spLocks noGrp="1"/>
          </p:cNvSpPr>
          <p:nvPr>
            <p:ph type="ctrTitle" idx="4294967295"/>
          </p:nvPr>
        </p:nvSpPr>
        <p:spPr>
          <a:xfrm>
            <a:off x="1359850" y="2022238"/>
            <a:ext cx="6424200" cy="7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YEA!</a:t>
            </a:r>
            <a:endParaRPr sz="6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Google Shape;183;p15"/>
          <p:cNvSpPr txBox="1">
            <a:spLocks/>
          </p:cNvSpPr>
          <p:nvPr/>
        </p:nvSpPr>
        <p:spPr>
          <a:xfrm>
            <a:off x="598636" y="516504"/>
            <a:ext cx="1914319" cy="4320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항해</a:t>
            </a:r>
            <a:r>
              <a:rPr lang="en-US" altLang="ko-KR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99 8</a:t>
            </a:r>
            <a:r>
              <a:rPr lang="ko-KR" alt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기 </a:t>
            </a:r>
            <a:r>
              <a:rPr lang="en-US" altLang="ko-KR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Node.JS</a:t>
            </a:r>
            <a:endParaRPr lang="ko-KR" altLang="en-US" sz="20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>
                <a:solidFill>
                  <a:schemeClr val="bg1">
                    <a:lumMod val="95000"/>
                  </a:schemeClr>
                </a:solidFill>
              </a:rPr>
              <a:t>Prac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b="0" dirty="0" smtClean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sz="2000" dirty="0" smtClean="0"/>
              <a:t>(3)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99" y="1302736"/>
            <a:ext cx="3640541" cy="3183818"/>
          </a:xfrm>
          <a:prstGeom prst="rect">
            <a:avLst/>
          </a:prstGeom>
        </p:spPr>
      </p:pic>
      <p:sp>
        <p:nvSpPr>
          <p:cNvPr id="7" name="Google Shape;213;p18"/>
          <p:cNvSpPr txBox="1">
            <a:spLocks/>
          </p:cNvSpPr>
          <p:nvPr/>
        </p:nvSpPr>
        <p:spPr>
          <a:xfrm>
            <a:off x="5264150" y="683600"/>
            <a:ext cx="2045525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spcAft>
                <a:spcPts val="1000"/>
              </a:spcAft>
              <a:buFont typeface="Nunito"/>
              <a:buNone/>
            </a:pPr>
            <a:r>
              <a:rPr lang="ko-KR" altLang="en-US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구조분해 방식</a:t>
            </a:r>
            <a:endParaRPr lang="en-US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258286"/>
            <a:ext cx="3399711" cy="2447792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862138" y="1609725"/>
            <a:ext cx="2624137" cy="2290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54;p23"/>
          <p:cNvSpPr txBox="1">
            <a:spLocks noGrp="1"/>
          </p:cNvSpPr>
          <p:nvPr>
            <p:ph type="body" idx="1"/>
          </p:nvPr>
        </p:nvSpPr>
        <p:spPr>
          <a:xfrm>
            <a:off x="2265749" y="1792657"/>
            <a:ext cx="1677601" cy="2329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객체 </a:t>
            </a:r>
            <a:r>
              <a:rPr lang="ko-KR" altLang="en-US" sz="14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리터럴로</a:t>
            </a: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객체 생성</a:t>
            </a:r>
            <a:endParaRPr lang="en-US" altLang="ko-KR" sz="14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13" name="Google Shape;254;p23"/>
          <p:cNvSpPr txBox="1">
            <a:spLocks noGrp="1"/>
          </p:cNvSpPr>
          <p:nvPr>
            <p:ph type="body" idx="1"/>
          </p:nvPr>
        </p:nvSpPr>
        <p:spPr>
          <a:xfrm>
            <a:off x="5502679" y="1792657"/>
            <a:ext cx="2089150" cy="2329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구조분해로 새 변수에 값 할당</a:t>
            </a:r>
            <a:endParaRPr lang="en-US" altLang="ko-KR" sz="14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6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>
                <a:solidFill>
                  <a:schemeClr val="bg1">
                    <a:lumMod val="95000"/>
                  </a:schemeClr>
                </a:solidFill>
              </a:rPr>
              <a:t>Prac</a:t>
            </a:r>
            <a:r>
              <a:rPr lang="en-US" b="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b="0" dirty="0" smtClean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sz="2000" dirty="0" smtClean="0"/>
              <a:t>(4)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75" y="1409581"/>
            <a:ext cx="4354493" cy="1422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23" y="2825750"/>
            <a:ext cx="4337010" cy="1435099"/>
          </a:xfrm>
          <a:prstGeom prst="rect">
            <a:avLst/>
          </a:prstGeom>
        </p:spPr>
      </p:pic>
      <p:sp>
        <p:nvSpPr>
          <p:cNvPr id="9" name="Google Shape;213;p18"/>
          <p:cNvSpPr txBox="1">
            <a:spLocks/>
          </p:cNvSpPr>
          <p:nvPr/>
        </p:nvSpPr>
        <p:spPr>
          <a:xfrm>
            <a:off x="3702050" y="683600"/>
            <a:ext cx="3607625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spcAft>
                <a:spcPts val="1000"/>
              </a:spcAft>
              <a:buFont typeface="Nunito"/>
              <a:buNone/>
            </a:pPr>
            <a:r>
              <a:rPr lang="ko-KR" alt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매개변수 차원에서의 구조분해 방식</a:t>
            </a:r>
            <a:endParaRPr lang="en-US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8" name="Google Shape;254;p23"/>
          <p:cNvSpPr txBox="1">
            <a:spLocks noGrp="1"/>
          </p:cNvSpPr>
          <p:nvPr>
            <p:ph type="body" idx="1"/>
          </p:nvPr>
        </p:nvSpPr>
        <p:spPr>
          <a:xfrm>
            <a:off x="5461789" y="1553434"/>
            <a:ext cx="2815822" cy="491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매개변수도</a:t>
            </a:r>
            <a:r>
              <a:rPr lang="en-US" altLang="ko-KR" sz="1400" dirty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</a:t>
            </a: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누군가에게 넘겨 받기 때문에</a:t>
            </a:r>
            <a: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구조분해로 새 </a:t>
            </a:r>
            <a:r>
              <a:rPr lang="ko-KR" altLang="en-US" sz="1400" dirty="0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변수</a:t>
            </a: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에 값 할당 가능</a:t>
            </a:r>
            <a:endParaRPr lang="en-US" altLang="ko-KR" sz="14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7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8943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더 나아가서</a:t>
            </a:r>
            <a:endParaRPr sz="4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Object ++</a:t>
            </a:r>
            <a:endParaRPr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6635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Loop, with </a:t>
            </a:r>
            <a:r>
              <a:rPr lang="en-US" altLang="ko-KR" dirty="0" err="1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374775"/>
            <a:ext cx="4305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Loop, with </a:t>
            </a:r>
            <a:r>
              <a:rPr lang="en-US" dirty="0" err="1" smtClean="0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393616"/>
            <a:ext cx="4248743" cy="2991267"/>
          </a:xfrm>
          <a:prstGeom prst="rect">
            <a:avLst/>
          </a:prstGeom>
        </p:spPr>
      </p:pic>
      <p:sp>
        <p:nvSpPr>
          <p:cNvPr id="6" name="Google Shape;254;p23"/>
          <p:cNvSpPr txBox="1">
            <a:spLocks noGrp="1"/>
          </p:cNvSpPr>
          <p:nvPr>
            <p:ph type="body" idx="1"/>
          </p:nvPr>
        </p:nvSpPr>
        <p:spPr>
          <a:xfrm>
            <a:off x="5328474" y="1473199"/>
            <a:ext cx="2882075" cy="6985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For of </a:t>
            </a: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문법은 배열 및 객체</a:t>
            </a:r>
            <a:r>
              <a:rPr lang="en-US" altLang="ko-KR" sz="1400" dirty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</a:t>
            </a: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를 대상으로</a:t>
            </a:r>
            <a: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/>
            </a:r>
            <a:b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</a:br>
            <a: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/>
            </a:r>
            <a:b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</a:br>
            <a:r>
              <a:rPr lang="ko-KR" altLang="en-US" sz="1400" dirty="0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값</a:t>
            </a:r>
            <a:r>
              <a:rPr lang="en-US" altLang="ko-KR" sz="1400" dirty="0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 Value</a:t>
            </a:r>
            <a:r>
              <a:rPr lang="en-US" altLang="ko-KR" sz="1400" dirty="0" smtClean="0">
                <a:solidFill>
                  <a:schemeClr val="tx1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자리에 있는 친구들을 꺼내준다</a:t>
            </a:r>
            <a:r>
              <a:rPr lang="en-US" altLang="ko-KR" sz="1400" dirty="0" smtClean="0">
                <a:solidFill>
                  <a:schemeClr val="tx1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7" name="Google Shape;254;p23"/>
          <p:cNvSpPr txBox="1">
            <a:spLocks noGrp="1"/>
          </p:cNvSpPr>
          <p:nvPr>
            <p:ph type="body" idx="1"/>
          </p:nvPr>
        </p:nvSpPr>
        <p:spPr>
          <a:xfrm>
            <a:off x="5328473" y="2571349"/>
            <a:ext cx="2882075" cy="2417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배열은</a:t>
            </a:r>
            <a:r>
              <a:rPr lang="en-US" altLang="ko-KR" sz="1400" dirty="0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 Key </a:t>
            </a:r>
            <a:r>
              <a:rPr lang="ko-KR" altLang="en-US" sz="1400" dirty="0" smtClean="0">
                <a:solidFill>
                  <a:schemeClr val="tx1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자리에 </a:t>
            </a:r>
            <a:r>
              <a:rPr lang="en-US" altLang="ko-KR" sz="1400" dirty="0" smtClean="0">
                <a:solidFill>
                  <a:schemeClr val="tx1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Index </a:t>
            </a:r>
            <a:r>
              <a:rPr lang="ko-KR" altLang="en-US" sz="1400" dirty="0" smtClean="0">
                <a:solidFill>
                  <a:schemeClr val="tx1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가 있기 때문에</a:t>
            </a:r>
            <a:r>
              <a:rPr lang="en-US" altLang="ko-KR" sz="1400" dirty="0" smtClean="0">
                <a:solidFill>
                  <a:schemeClr val="tx1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683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Loop, with </a:t>
            </a:r>
            <a:r>
              <a:rPr lang="en-US" dirty="0" err="1" smtClean="0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380948"/>
            <a:ext cx="4344006" cy="2534004"/>
          </a:xfrm>
          <a:prstGeom prst="rect">
            <a:avLst/>
          </a:prstGeom>
        </p:spPr>
      </p:pic>
      <p:sp>
        <p:nvSpPr>
          <p:cNvPr id="6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912173" y="2647950"/>
            <a:ext cx="3777427" cy="2417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이 친구도 받는 부분이기 때문에 구조분해할당이 가능</a:t>
            </a:r>
            <a: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!!</a:t>
            </a:r>
            <a:endParaRPr lang="en-US" altLang="ko-KR" sz="1400" dirty="0" smtClean="0">
              <a:solidFill>
                <a:schemeClr val="tx1"/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2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Loop, with </a:t>
            </a:r>
            <a:r>
              <a:rPr lang="en-US" dirty="0" err="1" smtClean="0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25" y="1322211"/>
            <a:ext cx="4296375" cy="2524477"/>
          </a:xfrm>
          <a:prstGeom prst="rect">
            <a:avLst/>
          </a:prstGeom>
        </p:spPr>
      </p:pic>
      <p:sp>
        <p:nvSpPr>
          <p:cNvPr id="6" name="Google Shape;254;p23"/>
          <p:cNvSpPr txBox="1">
            <a:spLocks noGrp="1"/>
          </p:cNvSpPr>
          <p:nvPr>
            <p:ph type="body" idx="1"/>
          </p:nvPr>
        </p:nvSpPr>
        <p:spPr>
          <a:xfrm>
            <a:off x="1912173" y="2647950"/>
            <a:ext cx="3777427" cy="2417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역시나</a:t>
            </a:r>
            <a: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 </a:t>
            </a:r>
            <a:r>
              <a:rPr lang="ko-KR" altLang="en-US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기본값 할당도 가능</a:t>
            </a:r>
            <a:r>
              <a:rPr lang="en-US" altLang="ko-KR" sz="1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!</a:t>
            </a:r>
            <a:endParaRPr lang="en-US" altLang="ko-KR" sz="1400" dirty="0" smtClean="0">
              <a:solidFill>
                <a:schemeClr val="tx1"/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8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8943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조금만 더 나아가서</a:t>
            </a:r>
            <a:endParaRPr sz="4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Array ++</a:t>
            </a:r>
            <a:endParaRPr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 smtClean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1956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Loop, with </a:t>
            </a:r>
            <a:r>
              <a:rPr lang="en-US" dirty="0" err="1" smtClean="0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266493"/>
            <a:ext cx="4125684" cy="31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Loop, with </a:t>
            </a:r>
            <a:r>
              <a:rPr lang="en-US" dirty="0" err="1" smtClean="0"/>
              <a:t>destructuring</a:t>
            </a:r>
            <a:endParaRPr sz="2000"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1342829"/>
            <a:ext cx="430590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Loose JavaScript</a:t>
            </a: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;p17"/>
          <p:cNvSpPr txBox="1">
            <a:spLocks/>
          </p:cNvSpPr>
          <p:nvPr/>
        </p:nvSpPr>
        <p:spPr>
          <a:xfrm>
            <a:off x="2809503" y="737912"/>
            <a:ext cx="2574043" cy="40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1000"/>
              </a:spcAft>
              <a:buFont typeface="Nunito"/>
              <a:buNone/>
            </a:pPr>
            <a:r>
              <a:rPr lang="ko-KR" altLang="en-US" sz="20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문법이 재미 없는 이</a:t>
            </a:r>
            <a:r>
              <a:rPr lang="ko-KR" altLang="en-US" sz="2000" dirty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유</a:t>
            </a:r>
            <a:endParaRPr lang="en-US" altLang="ko-KR" sz="2000" dirty="0" smtClean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pic>
        <p:nvPicPr>
          <p:cNvPr id="1028" name="Picture 4" descr="sander-sammy-DIBwWsoshGE-unsplash (1).jpg (640×42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99" y="1712300"/>
            <a:ext cx="3509567" cy="234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83;p15"/>
          <p:cNvSpPr txBox="1">
            <a:spLocks/>
          </p:cNvSpPr>
          <p:nvPr/>
        </p:nvSpPr>
        <p:spPr>
          <a:xfrm>
            <a:off x="5080140" y="1849460"/>
            <a:ext cx="2229535" cy="193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- Why?</a:t>
            </a:r>
          </a:p>
          <a:p>
            <a:pPr algn="l"/>
            <a:endParaRPr lang="en-US" sz="2800" dirty="0" smtClean="0">
              <a:solidFill>
                <a:schemeClr val="bg1">
                  <a:lumMod val="50000"/>
                </a:schemeClr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pPr algn="l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- What?</a:t>
            </a:r>
          </a:p>
          <a:p>
            <a:pPr algn="l"/>
            <a:endParaRPr lang="en-US" sz="2800" dirty="0" smtClean="0">
              <a:solidFill>
                <a:schemeClr val="bg1">
                  <a:lumMod val="50000"/>
                </a:schemeClr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pPr algn="l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- How?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4294967295"/>
          </p:nvPr>
        </p:nvSpPr>
        <p:spPr>
          <a:xfrm>
            <a:off x="855300" y="2230438"/>
            <a:ext cx="3158100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Any </a:t>
            </a:r>
            <a:r>
              <a:rPr lang="en" b="1" dirty="0" smtClean="0">
                <a:highlight>
                  <a:schemeClr val="accent1"/>
                </a:highlight>
              </a:rPr>
              <a:t>questions?</a:t>
            </a:r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855300" y="1352638"/>
            <a:ext cx="3261300" cy="100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WHY</a:t>
            </a:r>
            <a:endParaRPr sz="7200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294967295"/>
          </p:nvPr>
        </p:nvSpPr>
        <p:spPr>
          <a:xfrm>
            <a:off x="855300" y="2417761"/>
            <a:ext cx="3261300" cy="349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ko-KR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for,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안정적</a:t>
            </a:r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이고 </a:t>
            </a:r>
            <a:r>
              <a:rPr lang="ko-KR" altLang="en-US" sz="2800" dirty="0" smtClean="0">
                <a:solidFill>
                  <a:schemeClr val="accent5">
                    <a:lumMod val="75000"/>
                  </a:schemeClr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효율적</a:t>
            </a:r>
            <a:r>
              <a:rPr lang="ko-KR" altLang="en-US" sz="18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인 코딩</a:t>
            </a:r>
            <a:endParaRPr sz="18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835165" y="1890645"/>
            <a:ext cx="2212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객체 </a:t>
            </a:r>
            <a:r>
              <a:rPr lang="ko-KR" altLang="en-US" sz="1600" dirty="0" err="1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</a:t>
            </a:r>
            <a:r>
              <a:rPr lang="en-US" altLang="ko-KR" sz="1600" dirty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/</a:t>
            </a:r>
            <a:r>
              <a:rPr lang="ko-KR" altLang="en-US" sz="1600" dirty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구조분해할당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8943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객체 </a:t>
            </a:r>
            <a:r>
              <a:rPr lang="ko-KR" altLang="en-US" sz="44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</a:t>
            </a:r>
            <a:endParaRPr sz="4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Object Literal</a:t>
            </a:r>
            <a:endParaRPr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619050" y="891550"/>
            <a:ext cx="1409900" cy="7181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 b="1" dirty="0" smtClean="0">
                <a:latin typeface="Amatic SC" panose="020B0604020202020204" charset="-79"/>
                <a:cs typeface="Amatic SC" panose="020B0604020202020204" charset="-79"/>
              </a:rPr>
              <a:t>Coding?</a:t>
            </a:r>
            <a:endParaRPr sz="3600" b="1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480048" y="2122587"/>
            <a:ext cx="22594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Function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60408" y="2122587"/>
            <a:ext cx="17870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latin typeface="Amatic SC" panose="020B0604020202020204" charset="-79"/>
                <a:cs typeface="Amatic SC" panose="020B0604020202020204" charset="-79"/>
              </a:rPr>
              <a:t>SERVICE</a:t>
            </a:r>
            <a:endParaRPr lang="ko-KR" altLang="en-US" sz="6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739451" y="2630415"/>
            <a:ext cx="221367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80017" y="2753524"/>
            <a:ext cx="7325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err="1" smtClean="0">
                <a:latin typeface="Amatic SC" panose="020B0604020202020204" charset="-79"/>
                <a:cs typeface="Amatic SC" panose="020B0604020202020204" charset="-79"/>
              </a:rPr>
              <a:t>Var</a:t>
            </a:r>
            <a:endParaRPr lang="ko-KR" altLang="en-US" sz="4400" dirty="0">
              <a:latin typeface="Amatic SC" panose="020B0604020202020204" charset="-79"/>
              <a:cs typeface="Amatic SC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619050" y="891550"/>
            <a:ext cx="1409900" cy="7181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 b="1" dirty="0" smtClean="0">
                <a:latin typeface="Amatic SC" panose="020B0604020202020204" charset="-79"/>
                <a:cs typeface="Amatic SC" panose="020B0604020202020204" charset="-79"/>
              </a:rPr>
              <a:t>Literal?</a:t>
            </a:r>
            <a:endParaRPr sz="3600" b="1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직사각형 8"/>
          <p:cNvSpPr/>
          <p:nvPr/>
        </p:nvSpPr>
        <p:spPr>
          <a:xfrm>
            <a:off x="1922008" y="2046387"/>
            <a:ext cx="5393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 err="1" smtClean="0">
                <a:latin typeface="Amatic SC" panose="020B0604020202020204" charset="-79"/>
                <a:cs typeface="Amatic SC" panose="020B0604020202020204" charset="-79"/>
              </a:rPr>
              <a:t>Const</a:t>
            </a:r>
            <a:r>
              <a:rPr lang="en-US" altLang="ko-KR" sz="4000" dirty="0" smtClean="0">
                <a:latin typeface="Amatic SC" panose="020B0604020202020204" charset="-79"/>
                <a:cs typeface="Amatic SC" panose="020B0604020202020204" charset="-79"/>
              </a:rPr>
              <a:t>  </a:t>
            </a:r>
            <a:r>
              <a:rPr lang="en-US" altLang="ko-KR" sz="4000" dirty="0" smtClean="0">
                <a:solidFill>
                  <a:srgbClr val="FF0000"/>
                </a:solidFill>
                <a:latin typeface="Amatic SC" panose="020B0604020202020204" charset="-79"/>
                <a:cs typeface="Amatic SC" panose="020B0604020202020204" charset="-79"/>
              </a:rPr>
              <a:t>username</a:t>
            </a:r>
            <a:r>
              <a:rPr lang="en-US" altLang="ko-KR" sz="4000" dirty="0" smtClean="0">
                <a:latin typeface="Amatic SC" panose="020B0604020202020204" charset="-79"/>
                <a:cs typeface="Amatic SC" panose="020B0604020202020204" charset="-79"/>
              </a:rPr>
              <a:t>  =  </a:t>
            </a:r>
            <a:r>
              <a:rPr lang="en-US" altLang="ko-KR" sz="4000" dirty="0" smtClean="0">
                <a:solidFill>
                  <a:srgbClr val="0070C0"/>
                </a:solidFill>
                <a:latin typeface="Amatic SC" panose="020B0604020202020204" charset="-79"/>
                <a:cs typeface="Amatic SC" panose="020B0604020202020204" charset="-79"/>
              </a:rPr>
              <a:t>‘</a:t>
            </a:r>
            <a:r>
              <a:rPr lang="en-US" altLang="ko-KR" sz="4000" dirty="0" err="1" smtClean="0">
                <a:solidFill>
                  <a:srgbClr val="0070C0"/>
                </a:solidFill>
                <a:latin typeface="Amatic SC" panose="020B0604020202020204" charset="-79"/>
                <a:cs typeface="Amatic SC" panose="020B0604020202020204" charset="-79"/>
              </a:rPr>
              <a:t>unchaptered</a:t>
            </a:r>
            <a:r>
              <a:rPr lang="en-US" altLang="ko-KR" sz="4000" dirty="0" smtClean="0">
                <a:solidFill>
                  <a:srgbClr val="0070C0"/>
                </a:solidFill>
                <a:latin typeface="Amatic SC" panose="020B0604020202020204" charset="-79"/>
                <a:cs typeface="Amatic SC" panose="020B0604020202020204" charset="-79"/>
              </a:rPr>
              <a:t>’</a:t>
            </a:r>
            <a:r>
              <a:rPr lang="en-US" altLang="ko-KR" sz="4000" dirty="0" smtClean="0">
                <a:latin typeface="Amatic SC" panose="020B0604020202020204" charset="-79"/>
                <a:cs typeface="Amatic SC" panose="020B0604020202020204" charset="-79"/>
              </a:rPr>
              <a:t>;</a:t>
            </a:r>
            <a:endParaRPr lang="ko-KR" altLang="en-US" sz="4000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10" name="Google Shape;212;p18"/>
          <p:cNvSpPr txBox="1">
            <a:spLocks/>
          </p:cNvSpPr>
          <p:nvPr/>
        </p:nvSpPr>
        <p:spPr>
          <a:xfrm>
            <a:off x="2998470" y="2697479"/>
            <a:ext cx="1620134" cy="2590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변수명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  </a:t>
            </a:r>
            <a:r>
              <a:rPr lang="ko-KR" altLang="en-US" sz="2000" dirty="0" smtClean="0">
                <a:solidFill>
                  <a:srgbClr val="FF000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식별자명</a:t>
            </a:r>
            <a:endParaRPr lang="ko-KR" altLang="en-US" sz="1600" dirty="0">
              <a:solidFill>
                <a:srgbClr val="FF0000"/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  <p:sp>
        <p:nvSpPr>
          <p:cNvPr id="11" name="Google Shape;212;p18"/>
          <p:cNvSpPr txBox="1">
            <a:spLocks/>
          </p:cNvSpPr>
          <p:nvPr/>
        </p:nvSpPr>
        <p:spPr>
          <a:xfrm>
            <a:off x="4926330" y="2697479"/>
            <a:ext cx="2388870" cy="2590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값</a:t>
            </a:r>
            <a:r>
              <a:rPr lang="en-US" altLang="ko-KR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, </a:t>
            </a:r>
            <a:r>
              <a:rPr lang="ko-KR" altLang="en-US" sz="16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그리고 </a:t>
            </a:r>
            <a:r>
              <a:rPr lang="ko-KR" altLang="en-US" sz="2000" dirty="0" smtClean="0">
                <a:solidFill>
                  <a:srgbClr val="0070C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문자열 </a:t>
            </a:r>
            <a:r>
              <a:rPr lang="ko-KR" altLang="en-US" sz="2000" dirty="0" err="1" smtClean="0">
                <a:solidFill>
                  <a:srgbClr val="0070C0"/>
                </a:solidFill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</a:t>
            </a:r>
            <a:endParaRPr lang="ko-KR" altLang="en-US" sz="2000" dirty="0">
              <a:solidFill>
                <a:srgbClr val="0070C0"/>
              </a:solidFill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6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Many Literal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00" y="1751567"/>
            <a:ext cx="4334480" cy="1152686"/>
          </a:xfrm>
          <a:prstGeom prst="rect">
            <a:avLst/>
          </a:prstGeom>
        </p:spPr>
      </p:pic>
      <p:sp>
        <p:nvSpPr>
          <p:cNvPr id="7" name="Google Shape;212;p18"/>
          <p:cNvSpPr txBox="1">
            <a:spLocks/>
          </p:cNvSpPr>
          <p:nvPr/>
        </p:nvSpPr>
        <p:spPr>
          <a:xfrm>
            <a:off x="1674390" y="3240370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ko-KR" altLang="en-US" sz="24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</a:t>
            </a:r>
            <a:endParaRPr lang="en-US" altLang="ko-KR" sz="2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pPr algn="ctr"/>
            <a:r>
              <a:rPr lang="en-US" altLang="ko-KR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= </a:t>
            </a:r>
            <a:r>
              <a:rPr lang="ko-KR" altLang="en-US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값</a:t>
            </a:r>
            <a:endParaRPr lang="ko-KR" altLang="en-US" sz="2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Object Literal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266" y="1601552"/>
            <a:ext cx="4257675" cy="1400175"/>
          </a:xfrm>
          <a:prstGeom prst="rect">
            <a:avLst/>
          </a:prstGeom>
        </p:spPr>
      </p:pic>
      <p:sp>
        <p:nvSpPr>
          <p:cNvPr id="6" name="Google Shape;212;p18"/>
          <p:cNvSpPr txBox="1">
            <a:spLocks/>
          </p:cNvSpPr>
          <p:nvPr/>
        </p:nvSpPr>
        <p:spPr>
          <a:xfrm>
            <a:off x="1590570" y="3279269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ko-KR" altLang="en-US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객체 </a:t>
            </a:r>
            <a:r>
              <a:rPr lang="ko-KR" altLang="en-US" sz="2400" dirty="0" err="1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리터럴</a:t>
            </a:r>
            <a:endParaRPr lang="en-US" altLang="ko-KR" sz="2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  <a:p>
            <a:pPr algn="ctr"/>
            <a:r>
              <a:rPr lang="en-US" altLang="ko-KR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= </a:t>
            </a:r>
            <a:r>
              <a:rPr lang="ko-KR" altLang="en-US" sz="2400" dirty="0" smtClean="0">
                <a:latin typeface="ON 여씨향약언해OTF Regular" panose="02020503020101020101" pitchFamily="18" charset="-127"/>
                <a:ea typeface="ON 여씨향약언해OTF Regular" panose="02020503020101020101" pitchFamily="18" charset="-127"/>
              </a:rPr>
              <a:t>객체를 의미하는 값</a:t>
            </a:r>
            <a:endParaRPr lang="ko-KR" altLang="en-US" sz="2400" dirty="0">
              <a:latin typeface="ON 여씨향약언해OTF Regular" panose="02020503020101020101" pitchFamily="18" charset="-127"/>
              <a:ea typeface="ON 여씨향약언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2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370</Words>
  <Application>Microsoft Office PowerPoint</Application>
  <PresentationFormat>화면 슬라이드 쇼(16:9)</PresentationFormat>
  <Paragraphs>125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Calibri</vt:lpstr>
      <vt:lpstr>Nunito</vt:lpstr>
      <vt:lpstr>ON 여씨향약언해OTF Regular</vt:lpstr>
      <vt:lpstr>Amatic SC</vt:lpstr>
      <vt:lpstr>Arial</vt:lpstr>
      <vt:lpstr>Nunito SemiBold</vt:lpstr>
      <vt:lpstr>Curio template</vt:lpstr>
      <vt:lpstr>항해99 8기 Node.JS</vt:lpstr>
      <vt:lpstr>YEA!</vt:lpstr>
      <vt:lpstr>Loose JavaScript</vt:lpstr>
      <vt:lpstr>WHY</vt:lpstr>
      <vt:lpstr>객체 리터럴</vt:lpstr>
      <vt:lpstr>PowerPoint 프레젠테이션</vt:lpstr>
      <vt:lpstr>PowerPoint 프레젠테이션</vt:lpstr>
      <vt:lpstr>Many Literal</vt:lpstr>
      <vt:lpstr>Object Literal</vt:lpstr>
      <vt:lpstr>WHY ?</vt:lpstr>
      <vt:lpstr>WHY ?</vt:lpstr>
      <vt:lpstr>Object Literal</vt:lpstr>
      <vt:lpstr>Prac, join api (1)</vt:lpstr>
      <vt:lpstr>Prac, join api (2)</vt:lpstr>
      <vt:lpstr>Prac, join api (2)</vt:lpstr>
      <vt:lpstr>구조 분해 할당</vt:lpstr>
      <vt:lpstr>The destructuring assignment syntax is a JavaScript expression that makes it possible to unpack values from arrays, or properties from objects, into distinct variables.</vt:lpstr>
      <vt:lpstr>K e y w o r d</vt:lpstr>
      <vt:lpstr>K e y w o r d</vt:lpstr>
      <vt:lpstr>Prac, join api (3)</vt:lpstr>
      <vt:lpstr>Prac, join api (4)</vt:lpstr>
      <vt:lpstr>더 나아가서</vt:lpstr>
      <vt:lpstr>Loop, with destructuring</vt:lpstr>
      <vt:lpstr>Loop, with destructuring</vt:lpstr>
      <vt:lpstr>Loop, with destructuring</vt:lpstr>
      <vt:lpstr>Loop, with destructuring</vt:lpstr>
      <vt:lpstr>조금만 더 나아가서</vt:lpstr>
      <vt:lpstr>Loop, with destructuring</vt:lpstr>
      <vt:lpstr>Loop, with destructuring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항해99 8기 Node.JS</dc:title>
  <cp:lastModifiedBy>82104</cp:lastModifiedBy>
  <cp:revision>18</cp:revision>
  <dcterms:modified xsi:type="dcterms:W3CDTF">2022-07-19T10:15:13Z</dcterms:modified>
</cp:coreProperties>
</file>