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5"/>
  </p:notesMasterIdLst>
  <p:sldIdLst>
    <p:sldId id="256" r:id="rId2"/>
    <p:sldId id="257" r:id="rId3"/>
    <p:sldId id="259" r:id="rId4"/>
    <p:sldId id="264" r:id="rId5"/>
    <p:sldId id="277" r:id="rId6"/>
    <p:sldId id="278" r:id="rId7"/>
    <p:sldId id="263" r:id="rId8"/>
    <p:sldId id="275" r:id="rId9"/>
    <p:sldId id="272" r:id="rId10"/>
    <p:sldId id="265" r:id="rId11"/>
    <p:sldId id="268" r:id="rId12"/>
    <p:sldId id="276"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0E6041-D2A5-4ADB-A641-5BE88D3AF7C9}">
          <p14:sldIdLst>
            <p14:sldId id="256"/>
            <p14:sldId id="257"/>
            <p14:sldId id="259"/>
            <p14:sldId id="264"/>
            <p14:sldId id="277"/>
            <p14:sldId id="278"/>
            <p14:sldId id="263"/>
            <p14:sldId id="275"/>
            <p14:sldId id="272"/>
            <p14:sldId id="265"/>
            <p14:sldId id="268"/>
            <p14:sldId id="27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3" initials="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5" autoAdjust="0"/>
    <p:restoredTop sz="96627" autoAdjust="0"/>
  </p:normalViewPr>
  <p:slideViewPr>
    <p:cSldViewPr>
      <p:cViewPr varScale="1">
        <p:scale>
          <a:sx n="114" d="100"/>
          <a:sy n="114" d="100"/>
        </p:scale>
        <p:origin x="2214" y="114"/>
      </p:cViewPr>
      <p:guideLst>
        <p:guide orient="horz" pos="2160"/>
        <p:guide pos="2880"/>
      </p:guideLst>
    </p:cSldViewPr>
  </p:slideViewPr>
  <p:outlineViewPr>
    <p:cViewPr>
      <p:scale>
        <a:sx n="33" d="100"/>
        <a:sy n="33" d="100"/>
      </p:scale>
      <p:origin x="0" y="-10560"/>
    </p:cViewPr>
  </p:outlineViewPr>
  <p:notesTextViewPr>
    <p:cViewPr>
      <p:scale>
        <a:sx n="1" d="1"/>
        <a:sy n="1" d="1"/>
      </p:scale>
      <p:origin x="0" y="0"/>
    </p:cViewPr>
  </p:notesTextViewPr>
  <p:notesViewPr>
    <p:cSldViewPr>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17096-438A-4891-A42F-287EBB23168E}" type="datetimeFigureOut">
              <a:rPr lang="en-US" smtClean="0"/>
              <a:t>6/23/2021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A6FE6-5D53-455E-A190-1DD199FF6DAE}" type="slidenum">
              <a:rPr lang="en-US" smtClean="0"/>
              <a:t>‹#›</a:t>
            </a:fld>
            <a:endParaRPr lang="en-US"/>
          </a:p>
        </p:txBody>
      </p:sp>
    </p:spTree>
    <p:extLst>
      <p:ext uri="{BB962C8B-B14F-4D97-AF65-F5344CB8AC3E}">
        <p14:creationId xmlns:p14="http://schemas.microsoft.com/office/powerpoint/2010/main" val="1254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Jacob Klimek and I’m a 5</a:t>
            </a:r>
            <a:r>
              <a:rPr lang="en-US" baseline="30000" dirty="0"/>
              <a:t>th</a:t>
            </a:r>
            <a:r>
              <a:rPr lang="en-US" dirty="0"/>
              <a:t> year student at the University of North Carolina at Chapel Hill. I really appreciate the opportunity to get to present, and today I’ll be talking about a joint paper I’m working on with Luca Maini, Josh Feng, and Thomas Hwang</a:t>
            </a:r>
            <a:r>
              <a:rPr lang="en-US" baseline="0" dirty="0"/>
              <a:t> titled Biosimilar Entry and the Pricing of Biologic Drugs. </a:t>
            </a:r>
            <a:r>
              <a:rPr lang="en-US" dirty="0"/>
              <a:t>We’re currently working on incorporating some feedback we’ve received from past presentations and hoping to submit the paper soon, so I’m really looking forward to hear your feedback and comments.</a:t>
            </a:r>
          </a:p>
        </p:txBody>
      </p:sp>
      <p:sp>
        <p:nvSpPr>
          <p:cNvPr id="4" name="Slide Number Placeholder 3"/>
          <p:cNvSpPr>
            <a:spLocks noGrp="1"/>
          </p:cNvSpPr>
          <p:nvPr>
            <p:ph type="sldNum" sz="quarter" idx="5"/>
          </p:nvPr>
        </p:nvSpPr>
        <p:spPr/>
        <p:txBody>
          <a:bodyPr/>
          <a:lstStyle/>
          <a:p>
            <a:fld id="{EAEA6FE6-5D53-455E-A190-1DD199FF6DAE}" type="slidenum">
              <a:rPr lang="en-US" smtClean="0"/>
              <a:t>1</a:t>
            </a:fld>
            <a:endParaRPr lang="en-US"/>
          </a:p>
        </p:txBody>
      </p:sp>
    </p:spTree>
    <p:extLst>
      <p:ext uri="{BB962C8B-B14F-4D97-AF65-F5344CB8AC3E}">
        <p14:creationId xmlns:p14="http://schemas.microsoft.com/office/powerpoint/2010/main" val="298300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 and </a:t>
            </a:r>
            <a:r>
              <a:rPr lang="en-US" dirty="0" err="1"/>
              <a:t>Salkever</a:t>
            </a:r>
            <a:endParaRPr lang="en-US" dirty="0"/>
          </a:p>
        </p:txBody>
      </p:sp>
      <p:sp>
        <p:nvSpPr>
          <p:cNvPr id="4" name="Slide Number Placeholder 3"/>
          <p:cNvSpPr>
            <a:spLocks noGrp="1"/>
          </p:cNvSpPr>
          <p:nvPr>
            <p:ph type="sldNum" sz="quarter" idx="10"/>
          </p:nvPr>
        </p:nvSpPr>
        <p:spPr/>
        <p:txBody>
          <a:bodyPr/>
          <a:lstStyle/>
          <a:p>
            <a:fld id="{EAEA6FE6-5D53-455E-A190-1DD199FF6DAE}" type="slidenum">
              <a:rPr lang="en-US" smtClean="0"/>
              <a:t>10</a:t>
            </a:fld>
            <a:endParaRPr lang="en-US"/>
          </a:p>
        </p:txBody>
      </p:sp>
    </p:spTree>
    <p:extLst>
      <p:ext uri="{BB962C8B-B14F-4D97-AF65-F5344CB8AC3E}">
        <p14:creationId xmlns:p14="http://schemas.microsoft.com/office/powerpoint/2010/main" val="300072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regression</a:t>
            </a:r>
            <a:r>
              <a:rPr lang="en-US" baseline="0" dirty="0"/>
              <a:t> specification is log linear, so two years after biosimilar entry we observe the net price of the incumbent drug falling by about 25%.</a:t>
            </a:r>
            <a:endParaRPr lang="en-US" dirty="0"/>
          </a:p>
        </p:txBody>
      </p:sp>
      <p:sp>
        <p:nvSpPr>
          <p:cNvPr id="4" name="Slide Number Placeholder 3"/>
          <p:cNvSpPr>
            <a:spLocks noGrp="1"/>
          </p:cNvSpPr>
          <p:nvPr>
            <p:ph type="sldNum" sz="quarter" idx="5"/>
          </p:nvPr>
        </p:nvSpPr>
        <p:spPr/>
        <p:txBody>
          <a:bodyPr/>
          <a:lstStyle/>
          <a:p>
            <a:fld id="{EAEA6FE6-5D53-455E-A190-1DD199FF6DAE}" type="slidenum">
              <a:rPr lang="en-US" smtClean="0"/>
              <a:t>11</a:t>
            </a:fld>
            <a:endParaRPr lang="en-US"/>
          </a:p>
        </p:txBody>
      </p:sp>
    </p:spTree>
    <p:extLst>
      <p:ext uri="{BB962C8B-B14F-4D97-AF65-F5344CB8AC3E}">
        <p14:creationId xmlns:p14="http://schemas.microsoft.com/office/powerpoint/2010/main" val="1383232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do see this differential response when</a:t>
            </a:r>
            <a:r>
              <a:rPr lang="en-US" baseline="0" dirty="0"/>
              <a:t> a biosimilar enters through the abbreviated pathway or through some other means.</a:t>
            </a:r>
          </a:p>
          <a:p>
            <a:r>
              <a:rPr lang="en-US" baseline="0" dirty="0"/>
              <a:t>When a biologic enters through an abbreviated pathway we observe a decrease in the net price with no drop in net price when a biosimilar enters through another means.</a:t>
            </a:r>
          </a:p>
          <a:p>
            <a:r>
              <a:rPr lang="en-US" baseline="0" dirty="0"/>
              <a:t>But, we observe a decline (although noisy) in formulary coverage for the other category of entrant and no drop in coverage for the abbreviated pathway.</a:t>
            </a:r>
          </a:p>
          <a:p>
            <a:r>
              <a:rPr lang="en-US" baseline="0" dirty="0"/>
              <a:t>This is just coverage rates, but we see a similar pattern for preferred and restricted rates as well.</a:t>
            </a:r>
          </a:p>
        </p:txBody>
      </p:sp>
      <p:sp>
        <p:nvSpPr>
          <p:cNvPr id="4" name="Slide Number Placeholder 3"/>
          <p:cNvSpPr>
            <a:spLocks noGrp="1"/>
          </p:cNvSpPr>
          <p:nvPr>
            <p:ph type="sldNum" sz="quarter" idx="5"/>
          </p:nvPr>
        </p:nvSpPr>
        <p:spPr/>
        <p:txBody>
          <a:bodyPr/>
          <a:lstStyle/>
          <a:p>
            <a:fld id="{EAEA6FE6-5D53-455E-A190-1DD199FF6DAE}" type="slidenum">
              <a:rPr lang="en-US" smtClean="0"/>
              <a:t>12</a:t>
            </a:fld>
            <a:endParaRPr lang="en-US"/>
          </a:p>
        </p:txBody>
      </p:sp>
    </p:spTree>
    <p:extLst>
      <p:ext uri="{BB962C8B-B14F-4D97-AF65-F5344CB8AC3E}">
        <p14:creationId xmlns:p14="http://schemas.microsoft.com/office/powerpoint/2010/main" val="121875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thing that could potentially be looked at in the future is how insulins respond to the new policy shock of being classified as biologics opening up the pathways for </a:t>
            </a:r>
            <a:r>
              <a:rPr lang="en-US" baseline="0" dirty="0" err="1"/>
              <a:t>biosimilars</a:t>
            </a:r>
            <a:r>
              <a:rPr lang="en-US" baseline="0" dirty="0"/>
              <a:t> to enter through the abbreviated pathway.</a:t>
            </a:r>
            <a:endParaRPr lang="en-US" dirty="0"/>
          </a:p>
        </p:txBody>
      </p:sp>
      <p:sp>
        <p:nvSpPr>
          <p:cNvPr id="4" name="Slide Number Placeholder 3"/>
          <p:cNvSpPr>
            <a:spLocks noGrp="1"/>
          </p:cNvSpPr>
          <p:nvPr>
            <p:ph type="sldNum" sz="quarter" idx="10"/>
          </p:nvPr>
        </p:nvSpPr>
        <p:spPr/>
        <p:txBody>
          <a:bodyPr/>
          <a:lstStyle/>
          <a:p>
            <a:fld id="{EAEA6FE6-5D53-455E-A190-1DD199FF6DAE}" type="slidenum">
              <a:rPr lang="en-US" smtClean="0"/>
              <a:t>13</a:t>
            </a:fld>
            <a:endParaRPr lang="en-US"/>
          </a:p>
        </p:txBody>
      </p:sp>
    </p:spTree>
    <p:extLst>
      <p:ext uri="{BB962C8B-B14F-4D97-AF65-F5344CB8AC3E}">
        <p14:creationId xmlns:p14="http://schemas.microsoft.com/office/powerpoint/2010/main" val="225414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there’s been an ongoing debate and it’s an open question about the best way to regulate biologic drug markets. To better understand where things are at it might be helpful to discuss prescription drug markets as a whole.</a:t>
            </a:r>
          </a:p>
          <a:p>
            <a:endParaRPr lang="en-US" dirty="0"/>
          </a:p>
          <a:p>
            <a:r>
              <a:rPr lang="en-US" dirty="0"/>
              <a:t>Prescription drug markets in the past have been characterized by easy to copy products. To promote innovation, one solution that has been practiced is to grant temporary exclusivity for new brand name drugs.</a:t>
            </a:r>
          </a:p>
          <a:p>
            <a:endParaRPr lang="en-US" dirty="0"/>
          </a:p>
          <a:p>
            <a:r>
              <a:rPr lang="en-US" dirty="0"/>
              <a:t>Drugs approved before roughly 2000 were generally small molecule drugs, one example of which is Lipitor. These drugs are characterized by compounds that can be manufactured and copied exactly,</a:t>
            </a:r>
            <a:r>
              <a:rPr lang="en-US" baseline="0" dirty="0"/>
              <a:t> so patents protecting the sales exclusivity of a drug for a certain time incentivizes new drug innovation. But, after a patent expires, regulation on how to approve generics may be helpful.</a:t>
            </a:r>
          </a:p>
          <a:p>
            <a:endParaRPr lang="en-US" dirty="0"/>
          </a:p>
          <a:p>
            <a:r>
              <a:rPr lang="en-US" dirty="0"/>
              <a:t>So,</a:t>
            </a:r>
            <a:r>
              <a:rPr lang="en-US" baseline="0" dirty="0"/>
              <a:t> i</a:t>
            </a:r>
            <a:r>
              <a:rPr lang="en-US" dirty="0"/>
              <a:t>n 1984, the Hatch Waxman Act was signed in</a:t>
            </a:r>
            <a:r>
              <a:rPr lang="en-US" baseline="0" dirty="0"/>
              <a:t> part to regulate drug markets after loss of exclusivity. The act encouraged generic entry by streamlining the process and making it simpler.</a:t>
            </a:r>
            <a:endParaRPr lang="en-US" dirty="0"/>
          </a:p>
          <a:p>
            <a:endParaRPr lang="en-US" dirty="0"/>
          </a:p>
          <a:p>
            <a:r>
              <a:rPr lang="en-US" dirty="0"/>
              <a:t>Then, we see generics enter, brand volume tends to fall by over 90%, and policymakers generally are happy with the results.</a:t>
            </a:r>
          </a:p>
          <a:p>
            <a:endParaRPr lang="en-US" dirty="0"/>
          </a:p>
          <a:p>
            <a:r>
              <a:rPr lang="en-US" dirty="0" err="1"/>
              <a:t>TOday</a:t>
            </a:r>
            <a:r>
              <a:rPr lang="en-US" dirty="0"/>
              <a:t>, we are seeing a growing share of a different type of drug, namely biologics, in the prescription drug market.</a:t>
            </a:r>
          </a:p>
          <a:p>
            <a:r>
              <a:rPr lang="en-US" dirty="0"/>
              <a:t>Biologics differ from small molecule drugs in that they are grown from living organisms, and not a chemical compound that’s manufactured.</a:t>
            </a:r>
          </a:p>
          <a:p>
            <a:endParaRPr lang="en-US" dirty="0"/>
          </a:p>
          <a:p>
            <a:r>
              <a:rPr lang="en-US" dirty="0"/>
              <a:t>As a result, they are harder to copy exactly.</a:t>
            </a:r>
          </a:p>
          <a:p>
            <a:endParaRPr lang="en-US" dirty="0"/>
          </a:p>
          <a:p>
            <a:r>
              <a:rPr lang="en-US" dirty="0"/>
              <a:t>Biologics are important in the drug landscape because they tend to be very expensive. They make up about 2% of prescriptions, but 37% of net spending according to a 2017 IQVIA report.</a:t>
            </a:r>
          </a:p>
          <a:p>
            <a:r>
              <a:rPr lang="en-US" dirty="0"/>
              <a:t>It also just so happens that many biologics are starting to lose exclusivity. So now there is a debate about how to effectively regulate biologics after loss-of-exclusivity</a:t>
            </a:r>
            <a:r>
              <a:rPr lang="en-US" baseline="0" dirty="0"/>
              <a:t> in a way similar to Hatch-Waxman.</a:t>
            </a:r>
            <a:endParaRPr lang="en-US" dirty="0"/>
          </a:p>
          <a:p>
            <a:endParaRPr lang="en-US" dirty="0"/>
          </a:p>
          <a:p>
            <a:r>
              <a:rPr lang="en-US" dirty="0"/>
              <a:t>Beyond just their structures, biologics tend to be different than small molecule drugs in that they tend to take much more time and money to develop.</a:t>
            </a:r>
          </a:p>
        </p:txBody>
      </p:sp>
      <p:sp>
        <p:nvSpPr>
          <p:cNvPr id="4" name="Slide Number Placeholder 3"/>
          <p:cNvSpPr>
            <a:spLocks noGrp="1"/>
          </p:cNvSpPr>
          <p:nvPr>
            <p:ph type="sldNum" sz="quarter" idx="5"/>
          </p:nvPr>
        </p:nvSpPr>
        <p:spPr/>
        <p:txBody>
          <a:bodyPr/>
          <a:lstStyle/>
          <a:p>
            <a:fld id="{EAEA6FE6-5D53-455E-A190-1DD199FF6DAE}" type="slidenum">
              <a:rPr lang="en-US" smtClean="0"/>
              <a:t>2</a:t>
            </a:fld>
            <a:endParaRPr lang="en-US"/>
          </a:p>
        </p:txBody>
      </p:sp>
    </p:spTree>
    <p:extLst>
      <p:ext uri="{BB962C8B-B14F-4D97-AF65-F5344CB8AC3E}">
        <p14:creationId xmlns:p14="http://schemas.microsoft.com/office/powerpoint/2010/main" val="333424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try to answer how do incumbent biologics manufacturers respond to the entry of biosimilars?</a:t>
            </a:r>
          </a:p>
          <a:p>
            <a:r>
              <a:rPr lang="en-US" dirty="0"/>
              <a:t>This might be important for a couple of reasons:</a:t>
            </a:r>
          </a:p>
          <a:p>
            <a:pPr marL="228600" indent="-228600">
              <a:buAutoNum type="arabicPeriod"/>
            </a:pPr>
            <a:r>
              <a:rPr lang="en-US" dirty="0"/>
              <a:t>Answering this question sheds some light about whether or not biosimilars are drugs that should even be encouraged through regulation.</a:t>
            </a:r>
          </a:p>
          <a:p>
            <a:pPr marL="228600" indent="-228600">
              <a:buAutoNum type="arabicPeriod"/>
            </a:pPr>
            <a:r>
              <a:rPr lang="en-US" dirty="0"/>
              <a:t>It’s also already clear that biosimilars break away from their small molecule generic counterparts in terms of list price and market penetration. Our results give suggestive evidence about why.</a:t>
            </a:r>
          </a:p>
          <a:p>
            <a:pPr marL="0" indent="0">
              <a:buNone/>
            </a:pPr>
            <a:endParaRPr lang="en-US" dirty="0"/>
          </a:p>
          <a:p>
            <a:endParaRPr lang="en-US" dirty="0"/>
          </a:p>
          <a:p>
            <a:r>
              <a:rPr lang="en-US" dirty="0"/>
              <a:t>Previous work has focused on list prices or net prices of individual markets. A 2019 paper in JAMA Open by San-Juan-Rodriguez and others graphically looked at the price trend of a few molecules like filgrastim and infliximab. </a:t>
            </a:r>
          </a:p>
          <a:p>
            <a:r>
              <a:rPr lang="en-US" dirty="0"/>
              <a:t>We analyze the net price and formulary data using a difference in difference approach with data on a large set of drugs in the US market.</a:t>
            </a:r>
          </a:p>
          <a:p>
            <a:endParaRPr lang="en-US" dirty="0"/>
          </a:p>
          <a:p>
            <a:r>
              <a:rPr lang="en-US" dirty="0"/>
              <a:t>Before I get any further, I thought it would be helpful to clarify that we use the term biosimilar somewhat loosely. What I mean by that is there are a few biologic drugs that have either an exact brand name competitor or a similar competitor that was approved through the original biologics application and not the pathway created by the Biologics Price Competition and Innovation Act. One example of this is </a:t>
            </a:r>
            <a:r>
              <a:rPr lang="en-US" dirty="0" err="1"/>
              <a:t>Granix</a:t>
            </a:r>
            <a:r>
              <a:rPr lang="en-US" dirty="0"/>
              <a:t> which was approved through the original BLA because it predated the established pathway created by the FDA. This is not something we do uniquely in the literature, for example, the paper I cited by San-Juan-Rodriguez and others looks at insulin-glargine, and insulins have just in the last year been recodified as biologics allowing for similar drugs to be approved through the biosimilar pathway.</a:t>
            </a:r>
          </a:p>
          <a:p>
            <a:endParaRPr lang="en-US" dirty="0"/>
          </a:p>
          <a:p>
            <a:r>
              <a:rPr lang="en-US" dirty="0"/>
              <a:t>So the second question we look at is whether or not there is heterogeneity in incumbents’ responses along any of our available measures.</a:t>
            </a:r>
          </a:p>
          <a:p>
            <a:r>
              <a:rPr lang="en-US" dirty="0"/>
              <a:t>A variation in response can provide suggestive evidence on what exactly is driving incumbent responses. This may be important as it would point to future trends, and any potential responses to new policies. Because what we might care about is how to spur competition even more, but it’s clear that incumbent firms are willing to fight entrants.</a:t>
            </a:r>
          </a:p>
          <a:p>
            <a:endParaRPr lang="en-US" dirty="0"/>
          </a:p>
          <a:p>
            <a:r>
              <a:rPr lang="en-US" dirty="0"/>
              <a:t>To answer this question, we compare biosimilars approved through different mechanisms, namely the abbreviated pathways and other means of approval.</a:t>
            </a:r>
          </a:p>
        </p:txBody>
      </p:sp>
      <p:sp>
        <p:nvSpPr>
          <p:cNvPr id="4" name="Slide Number Placeholder 3"/>
          <p:cNvSpPr>
            <a:spLocks noGrp="1"/>
          </p:cNvSpPr>
          <p:nvPr>
            <p:ph type="sldNum" sz="quarter" idx="5"/>
          </p:nvPr>
        </p:nvSpPr>
        <p:spPr/>
        <p:txBody>
          <a:bodyPr/>
          <a:lstStyle/>
          <a:p>
            <a:fld id="{EAEA6FE6-5D53-455E-A190-1DD199FF6DAE}" type="slidenum">
              <a:rPr lang="en-US" smtClean="0"/>
              <a:t>3</a:t>
            </a:fld>
            <a:endParaRPr lang="en-US"/>
          </a:p>
        </p:txBody>
      </p:sp>
    </p:spTree>
    <p:extLst>
      <p:ext uri="{BB962C8B-B14F-4D97-AF65-F5344CB8AC3E}">
        <p14:creationId xmlns:p14="http://schemas.microsoft.com/office/powerpoint/2010/main" val="305895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core specification is a straightforward two-way-fixed-effects approach</a:t>
            </a:r>
            <a:r>
              <a:rPr lang="en-US" baseline="0" dirty="0"/>
              <a:t> </a:t>
            </a:r>
            <a:r>
              <a:rPr lang="en-US" dirty="0"/>
              <a:t>focusing on biologic drugs including insulins at the drug-year level.</a:t>
            </a:r>
          </a:p>
          <a:p>
            <a:endParaRPr lang="en-US" dirty="0"/>
          </a:p>
          <a:p>
            <a:r>
              <a:rPr lang="en-US" dirty="0"/>
              <a:t>We also modify the regression</a:t>
            </a:r>
            <a:r>
              <a:rPr lang="en-US" baseline="0" dirty="0"/>
              <a:t> to allow for there to be time-varying effects. This boils down to interacting the entry counter with a year since entry indicator.</a:t>
            </a:r>
          </a:p>
          <a:p>
            <a:endParaRPr lang="en-US" baseline="0" dirty="0"/>
          </a:p>
          <a:p>
            <a:r>
              <a:rPr lang="en-US" baseline="0" dirty="0"/>
              <a:t>As discussed earlier, we split out the biologics and see if there are heterogeneous effects of entry for different pathways.</a:t>
            </a:r>
          </a:p>
          <a:p>
            <a:endParaRPr lang="en-US" dirty="0"/>
          </a:p>
          <a:p>
            <a:r>
              <a:rPr lang="en-US" dirty="0"/>
              <a:t>One example</a:t>
            </a:r>
            <a:r>
              <a:rPr lang="en-US" baseline="0" dirty="0"/>
              <a:t> of a different control group used was limiting to specific classes of drugs that see a biosimilar enter within class. Our results are generally robust to choice of control group</a:t>
            </a:r>
          </a:p>
          <a:p>
            <a:endParaRPr lang="en-US" baseline="0" dirty="0"/>
          </a:p>
          <a:p>
            <a:r>
              <a:rPr lang="en-US" baseline="0" dirty="0"/>
              <a:t>There have been recent econometric developments that have called into question the validity of two-way fixed-effects without further adjustments.</a:t>
            </a:r>
          </a:p>
          <a:p>
            <a:endParaRPr lang="en-US" baseline="0" dirty="0"/>
          </a:p>
          <a:p>
            <a:r>
              <a:rPr lang="en-US" baseline="0" dirty="0"/>
              <a:t>Specifically, the Sun and Abraham paper discusses modifications that can be made when “treatment” timing varies across treated observations.</a:t>
            </a:r>
          </a:p>
          <a:p>
            <a:endParaRPr lang="en-US" baseline="0" dirty="0"/>
          </a:p>
          <a:p>
            <a:r>
              <a:rPr lang="en-US" baseline="0" dirty="0"/>
              <a:t>Our specification of an entry counter partially addresses these issues. </a:t>
            </a:r>
          </a:p>
          <a:p>
            <a:r>
              <a:rPr lang="en-US" dirty="0"/>
              <a:t>Also,</a:t>
            </a:r>
            <a:r>
              <a:rPr lang="en-US" baseline="0" dirty="0"/>
              <a:t> w</a:t>
            </a:r>
            <a:r>
              <a:rPr lang="en-US" dirty="0"/>
              <a:t>hen the number of untreated</a:t>
            </a:r>
            <a:r>
              <a:rPr lang="en-US" baseline="0" dirty="0"/>
              <a:t> observations is much larger than the number of treated we’re less worried because one of the main concerns is that future treated observations serving as controls for past treated events, and with a large control group.</a:t>
            </a:r>
          </a:p>
          <a:p>
            <a:endParaRPr lang="en-US" baseline="0" dirty="0"/>
          </a:p>
          <a:p>
            <a:r>
              <a:rPr lang="en-US" baseline="0" dirty="0"/>
              <a:t>We also are fighting up against having a limited number of treated observations so there’s only so much we can do. But the solution might not necessarily be to just wait for more data because it’s clear the policy landscape affecting biologics is not stationary so comparisons over an even larger time span will have issues with identifying a treatment effect.</a:t>
            </a:r>
          </a:p>
          <a:p>
            <a:endParaRPr lang="en-US" baseline="0" dirty="0"/>
          </a:p>
          <a:p>
            <a:r>
              <a:rPr lang="en-US" baseline="0" dirty="0"/>
              <a:t>Talk about limitations</a:t>
            </a:r>
          </a:p>
          <a:p>
            <a:pPr marL="228600" indent="-228600">
              <a:buAutoNum type="arabicPeriod"/>
            </a:pPr>
            <a:r>
              <a:rPr lang="en-US" baseline="0" dirty="0"/>
              <a:t>We don’t have a lot of data</a:t>
            </a:r>
          </a:p>
          <a:p>
            <a:pPr marL="685800" lvl="1" indent="-228600">
              <a:buAutoNum type="arabicPeriod"/>
            </a:pPr>
            <a:r>
              <a:rPr lang="en-US" baseline="0" dirty="0"/>
              <a:t>But more data might exacerbate other identification issues.</a:t>
            </a:r>
          </a:p>
        </p:txBody>
      </p:sp>
      <p:sp>
        <p:nvSpPr>
          <p:cNvPr id="4" name="Slide Number Placeholder 3"/>
          <p:cNvSpPr>
            <a:spLocks noGrp="1"/>
          </p:cNvSpPr>
          <p:nvPr>
            <p:ph type="sldNum" sz="quarter" idx="5"/>
          </p:nvPr>
        </p:nvSpPr>
        <p:spPr/>
        <p:txBody>
          <a:bodyPr/>
          <a:lstStyle/>
          <a:p>
            <a:fld id="{EAEA6FE6-5D53-455E-A190-1DD199FF6DAE}" type="slidenum">
              <a:rPr lang="en-US" smtClean="0"/>
              <a:t>4</a:t>
            </a:fld>
            <a:endParaRPr lang="en-US"/>
          </a:p>
        </p:txBody>
      </p:sp>
    </p:spTree>
    <p:extLst>
      <p:ext uri="{BB962C8B-B14F-4D97-AF65-F5344CB8AC3E}">
        <p14:creationId xmlns:p14="http://schemas.microsoft.com/office/powerpoint/2010/main" val="53328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a:t>
            </a:r>
            <a:r>
              <a:rPr lang="en-US" baseline="0" dirty="0"/>
              <a:t> so now let’s discuss results from our main specification.</a:t>
            </a:r>
            <a:endParaRPr lang="en-US" dirty="0"/>
          </a:p>
          <a:p>
            <a:endParaRPr lang="en-US" dirty="0"/>
          </a:p>
          <a:p>
            <a:r>
              <a:rPr lang="en-US" dirty="0"/>
              <a:t>First, we see biosimilar</a:t>
            </a:r>
            <a:r>
              <a:rPr lang="en-US" baseline="0" dirty="0"/>
              <a:t> entry is not associated with a change in the log of the wholesale acquisition cost.</a:t>
            </a:r>
            <a:endParaRPr lang="en-US" dirty="0"/>
          </a:p>
        </p:txBody>
      </p:sp>
      <p:sp>
        <p:nvSpPr>
          <p:cNvPr id="4" name="Slide Number Placeholder 3"/>
          <p:cNvSpPr>
            <a:spLocks noGrp="1"/>
          </p:cNvSpPr>
          <p:nvPr>
            <p:ph type="sldNum" sz="quarter" idx="5"/>
          </p:nvPr>
        </p:nvSpPr>
        <p:spPr/>
        <p:txBody>
          <a:bodyPr/>
          <a:lstStyle/>
          <a:p>
            <a:fld id="{EAEA6FE6-5D53-455E-A190-1DD199FF6DAE}" type="slidenum">
              <a:rPr lang="en-US" smtClean="0"/>
              <a:t>5</a:t>
            </a:fld>
            <a:endParaRPr lang="en-US"/>
          </a:p>
        </p:txBody>
      </p:sp>
    </p:spTree>
    <p:extLst>
      <p:ext uri="{BB962C8B-B14F-4D97-AF65-F5344CB8AC3E}">
        <p14:creationId xmlns:p14="http://schemas.microsoft.com/office/powerpoint/2010/main" val="253103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 is associated with a statistically significant</a:t>
            </a:r>
            <a:r>
              <a:rPr lang="en-US" baseline="0" dirty="0"/>
              <a:t> decrease in net price. The coefficient translates to a roughly 19% drop in </a:t>
            </a:r>
          </a:p>
          <a:p>
            <a:endParaRPr lang="en-US" baseline="0" dirty="0"/>
          </a:p>
          <a:p>
            <a:r>
              <a:rPr lang="en-US" baseline="0" dirty="0"/>
              <a:t>We also see no effect of entry on units sold. Keeping with the literature, we use age fixed effects for the units sold.</a:t>
            </a:r>
            <a:endParaRPr lang="en-US" dirty="0"/>
          </a:p>
        </p:txBody>
      </p:sp>
      <p:sp>
        <p:nvSpPr>
          <p:cNvPr id="4" name="Slide Number Placeholder 3"/>
          <p:cNvSpPr>
            <a:spLocks noGrp="1"/>
          </p:cNvSpPr>
          <p:nvPr>
            <p:ph type="sldNum" sz="quarter" idx="5"/>
          </p:nvPr>
        </p:nvSpPr>
        <p:spPr/>
        <p:txBody>
          <a:bodyPr/>
          <a:lstStyle/>
          <a:p>
            <a:fld id="{EAEA6FE6-5D53-455E-A190-1DD199FF6DAE}" type="slidenum">
              <a:rPr lang="en-US" smtClean="0"/>
              <a:t>6</a:t>
            </a:fld>
            <a:endParaRPr lang="en-US"/>
          </a:p>
        </p:txBody>
      </p:sp>
    </p:spTree>
    <p:extLst>
      <p:ext uri="{BB962C8B-B14F-4D97-AF65-F5344CB8AC3E}">
        <p14:creationId xmlns:p14="http://schemas.microsoft.com/office/powerpoint/2010/main" val="95000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specification where we allow</a:t>
            </a:r>
            <a:r>
              <a:rPr lang="en-US" baseline="0" dirty="0"/>
              <a:t> the coefficient to change with the number of years post entry, we see a similar pattern. WAC does not change, but within the first year we see a statistically significant decrease in net price that decreases over time</a:t>
            </a:r>
          </a:p>
          <a:p>
            <a:endParaRPr lang="en-US" baseline="0" dirty="0"/>
          </a:p>
          <a:p>
            <a:r>
              <a:rPr lang="en-US" baseline="0" dirty="0"/>
              <a:t>Clarify the specification.</a:t>
            </a:r>
          </a:p>
          <a:p>
            <a:endParaRPr lang="en-US" baseline="0" dirty="0"/>
          </a:p>
          <a:p>
            <a:r>
              <a:rPr lang="en-US" baseline="0" dirty="0"/>
              <a:t>WAC does not change after a biosimilar enters, while net price decreases steadily.</a:t>
            </a:r>
          </a:p>
          <a:p>
            <a:endParaRPr lang="en-US" dirty="0"/>
          </a:p>
        </p:txBody>
      </p:sp>
      <p:sp>
        <p:nvSpPr>
          <p:cNvPr id="4" name="Slide Number Placeholder 3"/>
          <p:cNvSpPr>
            <a:spLocks noGrp="1"/>
          </p:cNvSpPr>
          <p:nvPr>
            <p:ph type="sldNum" sz="quarter" idx="5"/>
          </p:nvPr>
        </p:nvSpPr>
        <p:spPr/>
        <p:txBody>
          <a:bodyPr/>
          <a:lstStyle/>
          <a:p>
            <a:fld id="{EAEA6FE6-5D53-455E-A190-1DD199FF6DAE}" type="slidenum">
              <a:rPr lang="en-US" smtClean="0"/>
              <a:t>7</a:t>
            </a:fld>
            <a:endParaRPr lang="en-US"/>
          </a:p>
        </p:txBody>
      </p:sp>
    </p:spTree>
    <p:extLst>
      <p:ext uri="{BB962C8B-B14F-4D97-AF65-F5344CB8AC3E}">
        <p14:creationId xmlns:p14="http://schemas.microsoft.com/office/powerpoint/2010/main" val="2546860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also look at the affect of biosimilar entry on formulary status. Formulary status dictates how preferred the drug is by the payer, and drugs with better formulary status are likely to be reimbursed more.</a:t>
            </a:r>
          </a:p>
          <a:p>
            <a:endParaRPr lang="en-US" baseline="0" dirty="0"/>
          </a:p>
          <a:p>
            <a:r>
              <a:rPr lang="en-US" dirty="0"/>
              <a:t>We </a:t>
            </a:r>
            <a:r>
              <a:rPr lang="en-US" baseline="0" dirty="0"/>
              <a:t>see that formulary coverage gets slightly worse for incumbent </a:t>
            </a:r>
            <a:r>
              <a:rPr lang="en-US" baseline="0" dirty="0" err="1"/>
              <a:t>biosimilars</a:t>
            </a:r>
            <a:r>
              <a:rPr lang="en-US" baseline="0" dirty="0"/>
              <a:t> after entry.</a:t>
            </a:r>
          </a:p>
          <a:p>
            <a:endParaRPr lang="en-US" baseline="0" dirty="0"/>
          </a:p>
          <a:p>
            <a:r>
              <a:rPr lang="en-US" baseline="0" dirty="0"/>
              <a:t>Our classification of preferred, unrestricted, and covered follows </a:t>
            </a:r>
            <a:r>
              <a:rPr lang="en-US" baseline="0" dirty="0" err="1"/>
              <a:t>Geruso</a:t>
            </a:r>
            <a:r>
              <a:rPr lang="en-US" baseline="0" dirty="0"/>
              <a:t> et al., 2019. Their paper breaks down the MMIT formulary classifications into several groups. The outcome of preferred refers to whether the drug had preferred or generic coverage. Unrestricted means that there were no restrictions like prior authorization/step or medical. Covered just means the drug is covered on the plan at all.</a:t>
            </a:r>
          </a:p>
          <a:p>
            <a:endParaRPr lang="en-US" baseline="0" dirty="0"/>
          </a:p>
          <a:p>
            <a:r>
              <a:rPr lang="en-US" baseline="0" dirty="0"/>
              <a:t>We do not observe a statistically significant change in coverage status, but we do see drugs getting bumped out of the preferred and unrestricted tiers.</a:t>
            </a:r>
            <a:endParaRPr lang="en-US" dirty="0"/>
          </a:p>
        </p:txBody>
      </p:sp>
      <p:sp>
        <p:nvSpPr>
          <p:cNvPr id="4" name="Slide Number Placeholder 3"/>
          <p:cNvSpPr>
            <a:spLocks noGrp="1"/>
          </p:cNvSpPr>
          <p:nvPr>
            <p:ph type="sldNum" sz="quarter" idx="5"/>
          </p:nvPr>
        </p:nvSpPr>
        <p:spPr/>
        <p:txBody>
          <a:bodyPr/>
          <a:lstStyle/>
          <a:p>
            <a:fld id="{EAEA6FE6-5D53-455E-A190-1DD199FF6DAE}" type="slidenum">
              <a:rPr lang="en-US" smtClean="0"/>
              <a:t>8</a:t>
            </a:fld>
            <a:endParaRPr lang="en-US"/>
          </a:p>
        </p:txBody>
      </p:sp>
    </p:spTree>
    <p:extLst>
      <p:ext uri="{BB962C8B-B14F-4D97-AF65-F5344CB8AC3E}">
        <p14:creationId xmlns:p14="http://schemas.microsoft.com/office/powerpoint/2010/main" val="400110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examine raw descriptive evidence</a:t>
            </a:r>
            <a:r>
              <a:rPr lang="en-US" baseline="0" dirty="0"/>
              <a:t> like drug and molecule specific trend graphs. We try different sets of controls, and we also used average sales price data to have ASP as an outcome. This wasn’t included in our main specification because the sample is smaller due to limited data. But in general, the robustness checks yield similar evidence to the story we find in our main specification.</a:t>
            </a:r>
          </a:p>
          <a:p>
            <a:endParaRPr lang="en-US" baseline="0" dirty="0"/>
          </a:p>
          <a:p>
            <a:r>
              <a:rPr lang="en-US" baseline="0" dirty="0"/>
              <a:t>So is price being used to deter entry? We tested an additional specification where we used FDA approval of a competing biosimilar and we saw no change in WAC or in net price after the approval of a drug.</a:t>
            </a:r>
          </a:p>
          <a:p>
            <a:r>
              <a:rPr lang="en-US" baseline="0" dirty="0"/>
              <a:t>So it seems likely that incumbent firms are more focused on patent litigation as a deterrent,  although this is not something we could test in our data. If the patent channel is weakened through regulation, we might see a different price response after approval. To be clear, we don’t necessarily mean a drop in the list price, but potentially a drop in the net price.</a:t>
            </a:r>
          </a:p>
          <a:p>
            <a:endParaRPr lang="en-US" baseline="0" dirty="0"/>
          </a:p>
          <a:p>
            <a:r>
              <a:rPr lang="en-US" baseline="0" dirty="0"/>
              <a:t>The big picture takeaways are that biosimilar competition actually is bringing down costs, just in a way that’s different relative to generics. As we covered earlier, small molecule drugs maintain price, lose 90% of their volume, and generics are automatically slotted into the lowest copay tier.</a:t>
            </a:r>
          </a:p>
          <a:p>
            <a:endParaRPr lang="en-US" baseline="0" dirty="0"/>
          </a:p>
          <a:p>
            <a:r>
              <a:rPr lang="en-US" baseline="0" dirty="0"/>
              <a:t>These results are consistent with a possible story where incumbents offer larger rebates to maintain formulary position while keeping the list price steady.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AEA6FE6-5D53-455E-A190-1DD199FF6DAE}" type="slidenum">
              <a:rPr lang="en-US" smtClean="0"/>
              <a:t>9</a:t>
            </a:fld>
            <a:endParaRPr lang="en-US"/>
          </a:p>
        </p:txBody>
      </p:sp>
    </p:spTree>
    <p:extLst>
      <p:ext uri="{BB962C8B-B14F-4D97-AF65-F5344CB8AC3E}">
        <p14:creationId xmlns:p14="http://schemas.microsoft.com/office/powerpoint/2010/main" val="312119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8A8BB-EEF6-427A-87A8-AA73E8C478BE}"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A8BB-EEF6-427A-87A8-AA73E8C478BE}"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A8BB-EEF6-427A-87A8-AA73E8C478BE}"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A8BB-EEF6-427A-87A8-AA73E8C478BE}"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8A8BB-EEF6-427A-87A8-AA73E8C478BE}"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8A8BB-EEF6-427A-87A8-AA73E8C478BE}"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38A8BB-EEF6-427A-87A8-AA73E8C478BE}"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38A8BB-EEF6-427A-87A8-AA73E8C478BE}"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A8BB-EEF6-427A-87A8-AA73E8C478BE}"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DEDD1-3023-43DA-AC06-5A9B0DF413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8A8BB-EEF6-427A-87A8-AA73E8C478BE}"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EDD1-3023-43DA-AC06-5A9B0DF413C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B38A8BB-EEF6-427A-87A8-AA73E8C478BE}" type="datetimeFigureOut">
              <a:rPr lang="en-US" smtClean="0"/>
              <a:t>6/23/2021</a:t>
            </a:fld>
            <a:endParaRPr lang="en-US"/>
          </a:p>
        </p:txBody>
      </p:sp>
      <p:sp>
        <p:nvSpPr>
          <p:cNvPr id="9" name="Slide Number Placeholder 8"/>
          <p:cNvSpPr>
            <a:spLocks noGrp="1"/>
          </p:cNvSpPr>
          <p:nvPr>
            <p:ph type="sldNum" sz="quarter" idx="11"/>
          </p:nvPr>
        </p:nvSpPr>
        <p:spPr/>
        <p:txBody>
          <a:bodyPr/>
          <a:lstStyle/>
          <a:p>
            <a:fld id="{1ACDEDD1-3023-43DA-AC06-5A9B0DF413C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CDEDD1-3023-43DA-AC06-5A9B0DF413C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B38A8BB-EEF6-427A-87A8-AA73E8C478BE}" type="datetimeFigureOut">
              <a:rPr lang="en-US" smtClean="0"/>
              <a:t>6/23/2021</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Biosimilar Entry and the Pricing of Biologic Drugs</a:t>
            </a:r>
            <a:endParaRPr lang="en-US" sz="3600" dirty="0"/>
          </a:p>
        </p:txBody>
      </p:sp>
      <p:sp>
        <p:nvSpPr>
          <p:cNvPr id="3" name="Subtitle 2"/>
          <p:cNvSpPr>
            <a:spLocks noGrp="1"/>
          </p:cNvSpPr>
          <p:nvPr>
            <p:ph type="subTitle" idx="1"/>
          </p:nvPr>
        </p:nvSpPr>
        <p:spPr/>
        <p:txBody>
          <a:bodyPr>
            <a:normAutofit fontScale="77500" lnSpcReduction="20000"/>
          </a:bodyPr>
          <a:lstStyle/>
          <a:p>
            <a:r>
              <a:rPr lang="en-US" dirty="0"/>
              <a:t>Luca Maini (UNC Chapel Hill)</a:t>
            </a:r>
          </a:p>
          <a:p>
            <a:r>
              <a:rPr lang="en-US" dirty="0"/>
              <a:t>Josh Feng (Utah Eccles)</a:t>
            </a:r>
          </a:p>
          <a:p>
            <a:r>
              <a:rPr lang="en-US" dirty="0"/>
              <a:t>Thomas Hwang (Harvard Medical School)</a:t>
            </a:r>
          </a:p>
          <a:p>
            <a:r>
              <a:rPr lang="en-US" dirty="0"/>
              <a:t>Jacob </a:t>
            </a:r>
            <a:r>
              <a:rPr lang="en-US" dirty="0" err="1"/>
              <a:t>Klimek</a:t>
            </a:r>
            <a:r>
              <a:rPr lang="en-US" dirty="0"/>
              <a:t> (UNC Chapel Hill)</a:t>
            </a:r>
          </a:p>
          <a:p>
            <a:endParaRPr lang="en-US" dirty="0"/>
          </a:p>
        </p:txBody>
      </p:sp>
    </p:spTree>
    <p:extLst>
      <p:ext uri="{BB962C8B-B14F-4D97-AF65-F5344CB8AC3E}">
        <p14:creationId xmlns:p14="http://schemas.microsoft.com/office/powerpoint/2010/main" val="96357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Heterogeneous Response Based on Entry Type?</a:t>
            </a:r>
          </a:p>
        </p:txBody>
      </p:sp>
      <p:sp>
        <p:nvSpPr>
          <p:cNvPr id="3" name="Content Placeholder 2"/>
          <p:cNvSpPr>
            <a:spLocks noGrp="1"/>
          </p:cNvSpPr>
          <p:nvPr>
            <p:ph sz="half" idx="1"/>
          </p:nvPr>
        </p:nvSpPr>
        <p:spPr>
          <a:xfrm>
            <a:off x="457200" y="1536192"/>
            <a:ext cx="4267200" cy="5245608"/>
          </a:xfrm>
        </p:spPr>
        <p:txBody>
          <a:bodyPr>
            <a:normAutofit fontScale="62500" lnSpcReduction="20000"/>
          </a:bodyPr>
          <a:lstStyle/>
          <a:p>
            <a:r>
              <a:rPr lang="en-US" dirty="0"/>
              <a:t>What might be driving the different response by biologic incumbents vs. small molecule?</a:t>
            </a:r>
          </a:p>
          <a:p>
            <a:endParaRPr lang="en-US" dirty="0"/>
          </a:p>
          <a:p>
            <a:r>
              <a:rPr lang="en-US" dirty="0"/>
              <a:t>Difference is consistent with a model based on Frank and </a:t>
            </a:r>
            <a:r>
              <a:rPr lang="en-US" dirty="0" err="1"/>
              <a:t>Salkever</a:t>
            </a:r>
            <a:r>
              <a:rPr lang="en-US" dirty="0"/>
              <a:t> (1992)</a:t>
            </a:r>
          </a:p>
          <a:p>
            <a:pPr lvl="1"/>
            <a:r>
              <a:rPr lang="en-US" dirty="0"/>
              <a:t>FS: some loyal consumers</a:t>
            </a:r>
          </a:p>
          <a:p>
            <a:pPr lvl="1"/>
            <a:r>
              <a:rPr lang="en-US" dirty="0"/>
              <a:t>Incumbent response differs based on difference perceived by other consumers</a:t>
            </a:r>
          </a:p>
          <a:p>
            <a:pPr lvl="1"/>
            <a:r>
              <a:rPr lang="en-US" dirty="0"/>
              <a:t>Incumbents will choose to </a:t>
            </a:r>
            <a:r>
              <a:rPr lang="en-US" b="1" dirty="0"/>
              <a:t>not compete on prices</a:t>
            </a:r>
            <a:r>
              <a:rPr lang="en-US" dirty="0"/>
              <a:t> if the entrant is </a:t>
            </a:r>
            <a:r>
              <a:rPr lang="en-US" b="1" dirty="0"/>
              <a:t>perceived to be similar enough</a:t>
            </a:r>
            <a:endParaRPr lang="en-US" dirty="0"/>
          </a:p>
          <a:p>
            <a:pPr lvl="1"/>
            <a:endParaRPr lang="en-US" b="1" dirty="0"/>
          </a:p>
          <a:p>
            <a:r>
              <a:rPr lang="en-US" dirty="0"/>
              <a:t>Exploit regulatory quirks to test this hypothesis within biologics </a:t>
            </a:r>
          </a:p>
          <a:p>
            <a:pPr lvl="1"/>
            <a:r>
              <a:rPr lang="en-US" dirty="0"/>
              <a:t>A few biosimilars were approved through “regular” approval channel for approving branded drugs</a:t>
            </a:r>
          </a:p>
          <a:p>
            <a:pPr lvl="1"/>
            <a:r>
              <a:rPr lang="en-US" dirty="0"/>
              <a:t>Tested on a larger sample, go beyond showing “equivalence”</a:t>
            </a:r>
          </a:p>
          <a:p>
            <a:pPr lvl="1"/>
            <a:r>
              <a:rPr lang="en-US" dirty="0"/>
              <a:t>Potentially perceived to have higher quality</a:t>
            </a:r>
          </a:p>
          <a:p>
            <a:pPr lvl="1"/>
            <a:endParaRPr lang="en-US" dirty="0"/>
          </a:p>
          <a:p>
            <a:r>
              <a:rPr lang="en-US" i="1" dirty="0"/>
              <a:t>Note</a:t>
            </a:r>
            <a:r>
              <a:rPr lang="en-US" dirty="0"/>
              <a:t>: imperfect test</a:t>
            </a:r>
            <a:endParaRPr lang="en-US" i="1"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24400" y="1752600"/>
            <a:ext cx="3657600" cy="2225799"/>
          </a:xfrm>
        </p:spPr>
      </p:pic>
    </p:spTree>
    <p:extLst>
      <p:ext uri="{BB962C8B-B14F-4D97-AF65-F5344CB8AC3E}">
        <p14:creationId xmlns:p14="http://schemas.microsoft.com/office/powerpoint/2010/main" val="113041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Suggestive Evidence – Net Prices </a:t>
            </a:r>
          </a:p>
        </p:txBody>
      </p:sp>
      <p:sp>
        <p:nvSpPr>
          <p:cNvPr id="4" name="Text Placeholder 3"/>
          <p:cNvSpPr>
            <a:spLocks noGrp="1"/>
          </p:cNvSpPr>
          <p:nvPr>
            <p:ph type="body" idx="1"/>
          </p:nvPr>
        </p:nvSpPr>
        <p:spPr/>
        <p:txBody>
          <a:bodyPr/>
          <a:lstStyle/>
          <a:p>
            <a:r>
              <a:rPr lang="en-US" dirty="0"/>
              <a:t>Abbreviated</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820483"/>
            <a:ext cx="3657599" cy="2660072"/>
          </a:xfrm>
        </p:spPr>
      </p:pic>
      <p:sp>
        <p:nvSpPr>
          <p:cNvPr id="6" name="Text Placeholder 5"/>
          <p:cNvSpPr>
            <a:spLocks noGrp="1"/>
          </p:cNvSpPr>
          <p:nvPr>
            <p:ph type="body" sz="quarter" idx="3"/>
          </p:nvPr>
        </p:nvSpPr>
        <p:spPr/>
        <p:txBody>
          <a:bodyPr/>
          <a:lstStyle/>
          <a:p>
            <a:r>
              <a:rPr lang="en-US" dirty="0"/>
              <a:t>Other</a:t>
            </a:r>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419600" y="2820483"/>
            <a:ext cx="3657599" cy="2660072"/>
          </a:xfrm>
        </p:spPr>
      </p:pic>
      <p:sp>
        <p:nvSpPr>
          <p:cNvPr id="10" name="TextBox 9"/>
          <p:cNvSpPr txBox="1"/>
          <p:nvPr/>
        </p:nvSpPr>
        <p:spPr>
          <a:xfrm>
            <a:off x="838200" y="5943600"/>
            <a:ext cx="6477000" cy="646331"/>
          </a:xfrm>
          <a:prstGeom prst="rect">
            <a:avLst/>
          </a:prstGeom>
          <a:noFill/>
          <a:ln w="38100">
            <a:solidFill>
              <a:srgbClr val="FF0000"/>
            </a:solidFill>
          </a:ln>
        </p:spPr>
        <p:txBody>
          <a:bodyPr wrap="square" rtlCol="0">
            <a:spAutoFit/>
          </a:bodyPr>
          <a:lstStyle/>
          <a:p>
            <a:r>
              <a:rPr lang="en-US" dirty="0"/>
              <a:t>Very noisy zero effect for “other”, point estimates generally less than those for “abbreviated”</a:t>
            </a:r>
          </a:p>
        </p:txBody>
      </p:sp>
    </p:spTree>
    <p:extLst>
      <p:ext uri="{BB962C8B-B14F-4D97-AF65-F5344CB8AC3E}">
        <p14:creationId xmlns:p14="http://schemas.microsoft.com/office/powerpoint/2010/main" val="156394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Suggestive Evidence – Formulary Coverage Rate</a:t>
            </a:r>
          </a:p>
        </p:txBody>
      </p:sp>
      <p:sp>
        <p:nvSpPr>
          <p:cNvPr id="4" name="Text Placeholder 3"/>
          <p:cNvSpPr>
            <a:spLocks noGrp="1"/>
          </p:cNvSpPr>
          <p:nvPr>
            <p:ph type="body" idx="1"/>
          </p:nvPr>
        </p:nvSpPr>
        <p:spPr/>
        <p:txBody>
          <a:bodyPr/>
          <a:lstStyle/>
          <a:p>
            <a:r>
              <a:rPr lang="en-US" dirty="0"/>
              <a:t>Abbreviated</a:t>
            </a:r>
          </a:p>
        </p:txBody>
      </p:sp>
      <p:sp>
        <p:nvSpPr>
          <p:cNvPr id="6" name="Text Placeholder 5"/>
          <p:cNvSpPr>
            <a:spLocks noGrp="1"/>
          </p:cNvSpPr>
          <p:nvPr>
            <p:ph type="body" sz="quarter" idx="3"/>
          </p:nvPr>
        </p:nvSpPr>
        <p:spPr/>
        <p:txBody>
          <a:bodyPr/>
          <a:lstStyle/>
          <a:p>
            <a:r>
              <a:rPr lang="en-US" dirty="0"/>
              <a:t>Other (Noisy)</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820483"/>
            <a:ext cx="3657599" cy="2660072"/>
          </a:xfrm>
        </p:spPr>
      </p:pic>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419600" y="2820483"/>
            <a:ext cx="3657599" cy="2660072"/>
          </a:xfrm>
        </p:spPr>
      </p:pic>
      <p:sp>
        <p:nvSpPr>
          <p:cNvPr id="11" name="TextBox 10"/>
          <p:cNvSpPr txBox="1"/>
          <p:nvPr/>
        </p:nvSpPr>
        <p:spPr>
          <a:xfrm>
            <a:off x="838200" y="5715000"/>
            <a:ext cx="6477000" cy="923330"/>
          </a:xfrm>
          <a:prstGeom prst="rect">
            <a:avLst/>
          </a:prstGeom>
          <a:noFill/>
          <a:ln w="38100">
            <a:solidFill>
              <a:srgbClr val="FF0000"/>
            </a:solidFill>
          </a:ln>
        </p:spPr>
        <p:txBody>
          <a:bodyPr wrap="square" rtlCol="0">
            <a:spAutoFit/>
          </a:bodyPr>
          <a:lstStyle/>
          <a:p>
            <a:r>
              <a:rPr lang="en-US" dirty="0"/>
              <a:t>Noisy effect for other (again), but larger subsequent coverage decrease (point estimate) than for abbreviated (AVG: 0.86</a:t>
            </a:r>
          </a:p>
          <a:p>
            <a:r>
              <a:rPr lang="en-US" dirty="0"/>
              <a:t>SD: 0.11). Similar patterns for other coverage outcomes.</a:t>
            </a:r>
          </a:p>
        </p:txBody>
      </p:sp>
    </p:spTree>
    <p:extLst>
      <p:ext uri="{BB962C8B-B14F-4D97-AF65-F5344CB8AC3E}">
        <p14:creationId xmlns:p14="http://schemas.microsoft.com/office/powerpoint/2010/main" val="318336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Summary</a:t>
            </a:r>
            <a:endParaRPr lang="en-US" dirty="0"/>
          </a:p>
        </p:txBody>
      </p:sp>
      <p:sp>
        <p:nvSpPr>
          <p:cNvPr id="3" name="Content Placeholder 2"/>
          <p:cNvSpPr>
            <a:spLocks noGrp="1"/>
          </p:cNvSpPr>
          <p:nvPr>
            <p:ph idx="1"/>
          </p:nvPr>
        </p:nvSpPr>
        <p:spPr/>
        <p:txBody>
          <a:bodyPr>
            <a:normAutofit/>
          </a:bodyPr>
          <a:lstStyle/>
          <a:p>
            <a:r>
              <a:rPr lang="en-US" dirty="0"/>
              <a:t>Provided evidence on the nature of competition between biologics and biosimilars under the current regulatory regime</a:t>
            </a:r>
          </a:p>
          <a:p>
            <a:pPr lvl="1"/>
            <a:r>
              <a:rPr lang="en-US" dirty="0"/>
              <a:t>Biologics offer greater discounts to maintain formulary position</a:t>
            </a:r>
          </a:p>
          <a:p>
            <a:pPr lvl="1"/>
            <a:r>
              <a:rPr lang="en-US" dirty="0"/>
              <a:t>Some evidence of heterogeneity by approval process</a:t>
            </a:r>
          </a:p>
          <a:p>
            <a:endParaRPr lang="en-US" dirty="0"/>
          </a:p>
          <a:p>
            <a:r>
              <a:rPr lang="en-US" dirty="0"/>
              <a:t>Implications</a:t>
            </a:r>
          </a:p>
          <a:p>
            <a:pPr lvl="1"/>
            <a:r>
              <a:rPr lang="en-US" dirty="0"/>
              <a:t>Biologics are currently competing on price</a:t>
            </a:r>
          </a:p>
          <a:p>
            <a:pPr lvl="1"/>
            <a:r>
              <a:rPr lang="en-US" dirty="0"/>
              <a:t>Potential policy implication of suggestive evidence</a:t>
            </a:r>
          </a:p>
          <a:p>
            <a:pPr lvl="2"/>
            <a:r>
              <a:rPr lang="en-US" dirty="0"/>
              <a:t>Greater consumer familiarity with </a:t>
            </a:r>
            <a:r>
              <a:rPr lang="en-US" dirty="0" err="1"/>
              <a:t>biosimilars</a:t>
            </a:r>
            <a:r>
              <a:rPr lang="en-US" dirty="0"/>
              <a:t> could move incumbent response towards those observed for small molecule incumbents</a:t>
            </a:r>
          </a:p>
          <a:p>
            <a:pPr lvl="2"/>
            <a:r>
              <a:rPr lang="en-US" dirty="0"/>
              <a:t>Advancing Education on Biosimilars Act (signed on 4/23/2021)</a:t>
            </a:r>
          </a:p>
        </p:txBody>
      </p:sp>
    </p:spTree>
    <p:extLst>
      <p:ext uri="{BB962C8B-B14F-4D97-AF65-F5344CB8AC3E}">
        <p14:creationId xmlns:p14="http://schemas.microsoft.com/office/powerpoint/2010/main" val="18704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Debate – How to Regulate Biologic Drugs Markets</a:t>
            </a:r>
          </a:p>
        </p:txBody>
      </p:sp>
      <p:sp>
        <p:nvSpPr>
          <p:cNvPr id="4" name="Content Placeholder 3"/>
          <p:cNvSpPr>
            <a:spLocks noGrp="1"/>
          </p:cNvSpPr>
          <p:nvPr>
            <p:ph sz="half" idx="1"/>
          </p:nvPr>
        </p:nvSpPr>
        <p:spPr>
          <a:xfrm>
            <a:off x="457200" y="1295400"/>
            <a:ext cx="3886200" cy="5486400"/>
          </a:xfrm>
        </p:spPr>
        <p:txBody>
          <a:bodyPr>
            <a:normAutofit fontScale="62500" lnSpcReduction="20000"/>
          </a:bodyPr>
          <a:lstStyle/>
          <a:p>
            <a:r>
              <a:rPr lang="en-US" dirty="0"/>
              <a:t>Drugs approved before 2000</a:t>
            </a:r>
          </a:p>
          <a:p>
            <a:pPr lvl="1"/>
            <a:r>
              <a:rPr lang="en-US" dirty="0"/>
              <a:t>Hatch-Waxman Act deals with regulation after loss of exclusivity (LOE)</a:t>
            </a:r>
          </a:p>
          <a:p>
            <a:pPr lvl="1"/>
            <a:r>
              <a:rPr lang="en-US" dirty="0"/>
              <a:t>Generic entry, 90%+ reduction in brand volume (policymakers generally happy) </a:t>
            </a:r>
          </a:p>
          <a:p>
            <a:pPr lvl="1"/>
            <a:endParaRPr lang="en-US" dirty="0"/>
          </a:p>
          <a:p>
            <a:r>
              <a:rPr lang="en-US" dirty="0"/>
              <a:t>Many recent drugs: biologics (e.g., </a:t>
            </a:r>
            <a:r>
              <a:rPr lang="en-US" dirty="0" err="1"/>
              <a:t>Humira</a:t>
            </a:r>
            <a:r>
              <a:rPr lang="en-US" dirty="0"/>
              <a:t>)</a:t>
            </a:r>
          </a:p>
          <a:p>
            <a:pPr lvl="1"/>
            <a:r>
              <a:rPr lang="en-US" dirty="0"/>
              <a:t>2% of prescriptions, 37% of net spending (IQVIA 2017)</a:t>
            </a:r>
          </a:p>
          <a:p>
            <a:pPr lvl="1"/>
            <a:r>
              <a:rPr lang="en-US" dirty="0"/>
              <a:t>BPCIA 2009 addresses regulation after LOE for biosimilars</a:t>
            </a:r>
          </a:p>
          <a:p>
            <a:pPr lvl="1"/>
            <a:r>
              <a:rPr lang="en-US" dirty="0"/>
              <a:t>Biologics seem to be maintaining volume and (list) prices are not going down after loss-of-exclusivity</a:t>
            </a:r>
          </a:p>
          <a:p>
            <a:pPr marL="411480" lvl="1" indent="0">
              <a:buNone/>
            </a:pPr>
            <a:endParaRPr lang="en-US" dirty="0"/>
          </a:p>
          <a:p>
            <a:r>
              <a:rPr lang="en-US" dirty="0"/>
              <a:t>Potential alternatives</a:t>
            </a:r>
          </a:p>
          <a:p>
            <a:pPr lvl="1"/>
            <a:r>
              <a:rPr lang="en-US" dirty="0"/>
              <a:t>Cost-plus regulations?</a:t>
            </a:r>
          </a:p>
          <a:p>
            <a:pPr lvl="1"/>
            <a:r>
              <a:rPr lang="en-US" dirty="0"/>
              <a:t>Recent bipartisan legislation/proposals: information, formulary ratings</a:t>
            </a:r>
          </a:p>
          <a:p>
            <a:endParaRPr lang="en-US" dirty="0"/>
          </a:p>
          <a:p>
            <a:pPr lvl="1"/>
            <a:endParaRPr lang="en-US" dirty="0"/>
          </a:p>
        </p:txBody>
      </p:sp>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256446" y="1676400"/>
            <a:ext cx="2363554" cy="121920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62400"/>
            <a:ext cx="2133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06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Research Questions</a:t>
            </a:r>
          </a:p>
        </p:txBody>
      </p:sp>
      <p:sp>
        <p:nvSpPr>
          <p:cNvPr id="5" name="Content Placeholder 4"/>
          <p:cNvSpPr>
            <a:spLocks noGrp="1"/>
          </p:cNvSpPr>
          <p:nvPr>
            <p:ph idx="1"/>
          </p:nvPr>
        </p:nvSpPr>
        <p:spPr/>
        <p:txBody>
          <a:bodyPr/>
          <a:lstStyle/>
          <a:p>
            <a:pPr marL="571500" indent="-457200">
              <a:buFont typeface="+mj-lt"/>
              <a:buAutoNum type="arabicPeriod"/>
            </a:pPr>
            <a:r>
              <a:rPr lang="en-US" dirty="0"/>
              <a:t>How do incumbent biologics manufacturers respond to the entry of biosimilars?</a:t>
            </a:r>
          </a:p>
          <a:p>
            <a:pPr lvl="1"/>
            <a:r>
              <a:rPr lang="en-US" dirty="0"/>
              <a:t>Previous work: analyses of list prices; net price evidence from individual markets </a:t>
            </a:r>
            <a:r>
              <a:rPr lang="en-US" sz="1800" dirty="0"/>
              <a:t>(San-Juan-Rodriguez et al., 2019)</a:t>
            </a:r>
            <a:endParaRPr lang="en-US" dirty="0"/>
          </a:p>
          <a:p>
            <a:pPr lvl="1"/>
            <a:r>
              <a:rPr lang="en-US" i="1" dirty="0"/>
              <a:t>Our paper</a:t>
            </a:r>
            <a:r>
              <a:rPr lang="en-US" dirty="0"/>
              <a:t>: analysis of net price and formulary data using diff-in-diff approach and all available data</a:t>
            </a:r>
          </a:p>
          <a:p>
            <a:pPr lvl="1"/>
            <a:endParaRPr lang="en-US" dirty="0"/>
          </a:p>
          <a:p>
            <a:pPr marL="571500" indent="-457200">
              <a:buFont typeface="+mj-lt"/>
              <a:buAutoNum type="arabicPeriod"/>
            </a:pPr>
            <a:r>
              <a:rPr lang="en-US" dirty="0"/>
              <a:t>Is there heterogeneity in incumbents’ responses?</a:t>
            </a:r>
          </a:p>
          <a:p>
            <a:pPr lvl="1"/>
            <a:r>
              <a:rPr lang="en-US" dirty="0"/>
              <a:t>Variation in response can provide suggestive evidence on the factors driving incumbent response =&gt; point to future trends, responses to potential policies</a:t>
            </a:r>
          </a:p>
          <a:p>
            <a:pPr lvl="1"/>
            <a:r>
              <a:rPr lang="en-US" i="1" dirty="0"/>
              <a:t>Our paper</a:t>
            </a:r>
            <a:r>
              <a:rPr lang="en-US" dirty="0"/>
              <a:t>: compare </a:t>
            </a:r>
            <a:r>
              <a:rPr lang="en-US" dirty="0" err="1"/>
              <a:t>biosimilars</a:t>
            </a:r>
            <a:r>
              <a:rPr lang="en-US" dirty="0"/>
              <a:t> approved through different mechanisms (suggestive evidence)</a:t>
            </a:r>
          </a:p>
        </p:txBody>
      </p:sp>
    </p:spTree>
    <p:extLst>
      <p:ext uri="{BB962C8B-B14F-4D97-AF65-F5344CB8AC3E}">
        <p14:creationId xmlns:p14="http://schemas.microsoft.com/office/powerpoint/2010/main" val="232664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Approach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7620000" cy="5029200"/>
              </a:xfrm>
            </p:spPr>
            <p:txBody>
              <a:bodyPr>
                <a:normAutofit fontScale="92500" lnSpcReduction="10000"/>
              </a:bodyPr>
              <a:lstStyle/>
              <a:p>
                <a:pPr marL="114300" indent="0">
                  <a:buNone/>
                </a:pPr>
                <a:r>
                  <a:rPr lang="en-US" b="1" dirty="0"/>
                  <a:t>Core specification</a:t>
                </a:r>
                <a:r>
                  <a:rPr lang="en-US" dirty="0"/>
                  <a:t>: two-way fixed-effects focusing on biologic drugs (including insulins) at the drug-year level</a:t>
                </a:r>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𝛼</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𝛿</m:t>
                          </m:r>
                        </m:e>
                        <m:sub>
                          <m:r>
                            <a:rPr lang="en-US" b="0" i="1" smtClean="0">
                              <a:latin typeface="Cambria Math"/>
                            </a:rPr>
                            <m:t>𝑡</m:t>
                          </m:r>
                        </m:sub>
                      </m:sSub>
                      <m:r>
                        <a:rPr lang="en-US" b="0" i="1" smtClean="0">
                          <a:latin typeface="Cambria Math"/>
                        </a:rPr>
                        <m:t>+</m:t>
                      </m:r>
                      <m:r>
                        <a:rPr lang="en-US" b="0" i="1" smtClean="0">
                          <a:latin typeface="Cambria Math"/>
                        </a:rPr>
                        <m:t>𝛽</m:t>
                      </m:r>
                      <m:r>
                        <a:rPr lang="en-US" b="0" i="1" smtClean="0">
                          <a:latin typeface="Cambria Math"/>
                        </a:rPr>
                        <m:t>×</m:t>
                      </m:r>
                      <m:r>
                        <a:rPr lang="en-US" b="0" i="1" smtClean="0">
                          <a:latin typeface="Cambria Math"/>
                        </a:rPr>
                        <m:t>𝐸𝑛𝑡𝑟𝑦𝐶𝑜𝑢𝑛𝑡𝑒</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𝑖𝑡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𝜖</m:t>
                          </m:r>
                        </m:e>
                        <m:sub>
                          <m:r>
                            <a:rPr lang="en-US" b="0" i="1" smtClean="0">
                              <a:latin typeface="Cambria Math"/>
                            </a:rPr>
                            <m:t>𝑖𝑡</m:t>
                          </m:r>
                        </m:sub>
                      </m:sSub>
                    </m:oMath>
                  </m:oMathPara>
                </a14:m>
                <a:endParaRPr lang="en-US" b="0" dirty="0"/>
              </a:p>
              <a:p>
                <a:pPr marL="114300" indent="0">
                  <a:buNone/>
                </a:pPr>
                <a:endParaRPr lang="en-US" dirty="0"/>
              </a:p>
              <a:p>
                <a:pPr marL="114300" indent="0">
                  <a:buNone/>
                </a:pPr>
                <a:r>
                  <a:rPr lang="en-US" dirty="0"/>
                  <a:t>Other specifications:</a:t>
                </a:r>
              </a:p>
              <a:p>
                <a:r>
                  <a:rPr lang="en-US" dirty="0"/>
                  <a:t>Time-varying effects</a:t>
                </a:r>
              </a:p>
              <a:p>
                <a:r>
                  <a:rPr lang="en-US" dirty="0"/>
                  <a:t>Heterogeneous effects</a:t>
                </a:r>
              </a:p>
              <a:p>
                <a:r>
                  <a:rPr lang="en-US" dirty="0"/>
                  <a:t>Different control groups</a:t>
                </a:r>
              </a:p>
              <a:p>
                <a:r>
                  <a:rPr lang="en-US" dirty="0"/>
                  <a:t>No time FE</a:t>
                </a:r>
              </a:p>
              <a:p>
                <a:pPr marL="114300" indent="0">
                  <a:buNone/>
                </a:pPr>
                <a:endParaRPr lang="en-US" dirty="0"/>
              </a:p>
              <a:p>
                <a:pPr marL="114300" indent="0">
                  <a:buNone/>
                </a:pPr>
                <a:r>
                  <a:rPr lang="en-US" dirty="0"/>
                  <a:t>Econometrics issues:</a:t>
                </a:r>
              </a:p>
              <a:p>
                <a:r>
                  <a:rPr lang="en-US" dirty="0"/>
                  <a:t>Specifications partly address econometrics issues (Sun and Abraham, 2021; Goodman-Bacon, 2021; many others). </a:t>
                </a:r>
              </a:p>
              <a:p>
                <a:r>
                  <a:rPr lang="en-US" dirty="0"/>
                  <a:t>Generally less worried because # untreated (184) &gt;&gt; # treated (10)</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7620000" cy="5029200"/>
              </a:xfrm>
              <a:blipFill>
                <a:blip r:embed="rId3"/>
                <a:stretch>
                  <a:fillRect t="-1333"/>
                </a:stretch>
              </a:blipFill>
            </p:spPr>
            <p:txBody>
              <a:bodyPr/>
              <a:lstStyle/>
              <a:p>
                <a:r>
                  <a:rPr lang="en-US">
                    <a:noFill/>
                  </a:rPr>
                  <a:t> </a:t>
                </a:r>
              </a:p>
            </p:txBody>
          </p:sp>
        </mc:Fallback>
      </mc:AlternateContent>
    </p:spTree>
    <p:extLst>
      <p:ext uri="{BB962C8B-B14F-4D97-AF65-F5344CB8AC3E}">
        <p14:creationId xmlns:p14="http://schemas.microsoft.com/office/powerpoint/2010/main" val="40888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Minimal List Price Response, Negative Response in Net Price, Noisy Volume Response </a:t>
            </a:r>
            <a:endParaRPr lang="en-US" sz="4000"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255861118"/>
              </p:ext>
            </p:extLst>
          </p:nvPr>
        </p:nvGraphicFramePr>
        <p:xfrm>
          <a:off x="457200" y="1600200"/>
          <a:ext cx="7620000"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Log(WAC)</a:t>
                      </a:r>
                    </a:p>
                  </a:txBody>
                  <a:tcPr/>
                </a:tc>
                <a:tc>
                  <a:txBody>
                    <a:bodyPr/>
                    <a:lstStyle/>
                    <a:p>
                      <a:r>
                        <a:rPr lang="en-US" dirty="0"/>
                        <a:t>Log(net price)</a:t>
                      </a:r>
                    </a:p>
                  </a:txBody>
                  <a:tcPr/>
                </a:tc>
                <a:tc>
                  <a:txBody>
                    <a:bodyPr/>
                    <a:lstStyle/>
                    <a:p>
                      <a:r>
                        <a:rPr lang="en-US" dirty="0"/>
                        <a:t>Log(units)</a:t>
                      </a:r>
                    </a:p>
                  </a:txBody>
                  <a:tcPr/>
                </a:tc>
                <a:extLst>
                  <a:ext uri="{0D108BD9-81ED-4DB2-BD59-A6C34878D82A}">
                    <a16:rowId xmlns:a16="http://schemas.microsoft.com/office/drawing/2014/main" val="10000"/>
                  </a:ext>
                </a:extLst>
              </a:tr>
              <a:tr h="370840">
                <a:tc>
                  <a:txBody>
                    <a:bodyPr/>
                    <a:lstStyle/>
                    <a:p>
                      <a:r>
                        <a:rPr lang="en-US" b="0" dirty="0"/>
                        <a:t>Biosimilar Entry Counter</a:t>
                      </a:r>
                    </a:p>
                  </a:txBody>
                  <a:tcPr/>
                </a:tc>
                <a:tc>
                  <a:txBody>
                    <a:bodyPr/>
                    <a:lstStyle/>
                    <a:p>
                      <a:r>
                        <a:rPr lang="en-US" dirty="0"/>
                        <a:t>0.0322</a:t>
                      </a:r>
                    </a:p>
                  </a:txBody>
                  <a:tcPr/>
                </a:tc>
                <a:tc>
                  <a:txBody>
                    <a:bodyPr/>
                    <a:lstStyle/>
                    <a:p>
                      <a:r>
                        <a:rPr lang="en-US" dirty="0"/>
                        <a:t>-0.173**</a:t>
                      </a:r>
                    </a:p>
                  </a:txBody>
                  <a:tcPr/>
                </a:tc>
                <a:tc>
                  <a:txBody>
                    <a:bodyPr/>
                    <a:lstStyle/>
                    <a:p>
                      <a:r>
                        <a:rPr lang="en-US" dirty="0"/>
                        <a:t>-0.0579</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dirty="0"/>
                        <a:t>(0.0489)</a:t>
                      </a:r>
                    </a:p>
                  </a:txBody>
                  <a:tcPr/>
                </a:tc>
                <a:tc>
                  <a:txBody>
                    <a:bodyPr/>
                    <a:lstStyle/>
                    <a:p>
                      <a:r>
                        <a:rPr lang="en-US" dirty="0"/>
                        <a:t>(0.0645)</a:t>
                      </a:r>
                    </a:p>
                  </a:txBody>
                  <a:tcPr/>
                </a:tc>
                <a:tc>
                  <a:txBody>
                    <a:bodyPr/>
                    <a:lstStyle/>
                    <a:p>
                      <a:r>
                        <a:rPr lang="en-US" dirty="0"/>
                        <a:t>(0.130)</a:t>
                      </a:r>
                    </a:p>
                  </a:txBody>
                  <a:tcPr/>
                </a:tc>
                <a:extLst>
                  <a:ext uri="{0D108BD9-81ED-4DB2-BD59-A6C34878D82A}">
                    <a16:rowId xmlns:a16="http://schemas.microsoft.com/office/drawing/2014/main" val="10002"/>
                  </a:ext>
                </a:extLst>
              </a:tr>
              <a:tr h="370840">
                <a:tc>
                  <a:txBody>
                    <a:bodyPr/>
                    <a:lstStyle/>
                    <a:p>
                      <a:r>
                        <a:rPr lang="en-US" dirty="0"/>
                        <a:t>Fixed Effects</a:t>
                      </a:r>
                    </a:p>
                  </a:txBody>
                  <a:tcPr/>
                </a:tc>
                <a:tc>
                  <a:txBody>
                    <a:bodyPr/>
                    <a:lstStyle/>
                    <a:p>
                      <a:r>
                        <a:rPr lang="en-US" dirty="0"/>
                        <a:t>Year</a:t>
                      </a:r>
                    </a:p>
                  </a:txBody>
                  <a:tcPr/>
                </a:tc>
                <a:tc>
                  <a:txBody>
                    <a:bodyPr/>
                    <a:lstStyle/>
                    <a:p>
                      <a:r>
                        <a:rPr lang="en-US" dirty="0"/>
                        <a:t>Year</a:t>
                      </a:r>
                    </a:p>
                  </a:txBody>
                  <a:tcPr/>
                </a:tc>
                <a:tc>
                  <a:txBody>
                    <a:bodyPr/>
                    <a:lstStyle/>
                    <a:p>
                      <a:r>
                        <a:rPr lang="en-US" dirty="0"/>
                        <a:t>Age</a:t>
                      </a:r>
                    </a:p>
                  </a:txBody>
                  <a:tcPr/>
                </a:tc>
                <a:extLst>
                  <a:ext uri="{0D108BD9-81ED-4DB2-BD59-A6C34878D82A}">
                    <a16:rowId xmlns:a16="http://schemas.microsoft.com/office/drawing/2014/main" val="10003"/>
                  </a:ext>
                </a:extLst>
              </a:tr>
              <a:tr h="370840">
                <a:tc>
                  <a:txBody>
                    <a:bodyPr/>
                    <a:lstStyle/>
                    <a:p>
                      <a:r>
                        <a:rPr lang="en-US" dirty="0"/>
                        <a:t>Observations</a:t>
                      </a:r>
                    </a:p>
                  </a:txBody>
                  <a:tcPr/>
                </a:tc>
                <a:tc>
                  <a:txBody>
                    <a:bodyPr/>
                    <a:lstStyle/>
                    <a:p>
                      <a:r>
                        <a:rPr lang="en-US" dirty="0"/>
                        <a:t>1438</a:t>
                      </a:r>
                    </a:p>
                  </a:txBody>
                  <a:tcPr/>
                </a:tc>
                <a:tc>
                  <a:txBody>
                    <a:bodyPr/>
                    <a:lstStyle/>
                    <a:p>
                      <a:r>
                        <a:rPr lang="en-US" dirty="0"/>
                        <a:t>1438</a:t>
                      </a:r>
                    </a:p>
                  </a:txBody>
                  <a:tcPr/>
                </a:tc>
                <a:tc>
                  <a:txBody>
                    <a:bodyPr/>
                    <a:lstStyle/>
                    <a:p>
                      <a:r>
                        <a:rPr lang="en-US" dirty="0"/>
                        <a:t>1438</a:t>
                      </a:r>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533400" y="3733800"/>
            <a:ext cx="7543800" cy="381000"/>
          </a:xfrm>
          <a:prstGeom prst="rect">
            <a:avLst/>
          </a:prstGeom>
          <a:noFill/>
        </p:spPr>
        <p:txBody>
          <a:bodyPr wrap="square" rtlCol="0">
            <a:spAutoFit/>
          </a:bodyPr>
          <a:lstStyle/>
          <a:p>
            <a:r>
              <a:rPr lang="en-US" i="1" dirty="0"/>
              <a:t>Note</a:t>
            </a:r>
            <a:r>
              <a:rPr lang="en-US" dirty="0"/>
              <a:t>: Standard errors are clustered at the product level</a:t>
            </a:r>
          </a:p>
        </p:txBody>
      </p:sp>
      <p:sp>
        <p:nvSpPr>
          <p:cNvPr id="3" name="Rectangle 2"/>
          <p:cNvSpPr/>
          <p:nvPr/>
        </p:nvSpPr>
        <p:spPr>
          <a:xfrm>
            <a:off x="2362200" y="1981200"/>
            <a:ext cx="1905000" cy="990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89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Minimal List Price Response, Negative Response in Net Price, Noisy Volume Response </a:t>
            </a:r>
            <a:endParaRPr lang="en-US" sz="4000"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323922247"/>
              </p:ext>
            </p:extLst>
          </p:nvPr>
        </p:nvGraphicFramePr>
        <p:xfrm>
          <a:off x="457200" y="1600200"/>
          <a:ext cx="7620000"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Log(WAC)</a:t>
                      </a:r>
                    </a:p>
                  </a:txBody>
                  <a:tcPr/>
                </a:tc>
                <a:tc>
                  <a:txBody>
                    <a:bodyPr/>
                    <a:lstStyle/>
                    <a:p>
                      <a:r>
                        <a:rPr lang="en-US" dirty="0"/>
                        <a:t>Log(net price)</a:t>
                      </a:r>
                    </a:p>
                  </a:txBody>
                  <a:tcPr/>
                </a:tc>
                <a:tc>
                  <a:txBody>
                    <a:bodyPr/>
                    <a:lstStyle/>
                    <a:p>
                      <a:r>
                        <a:rPr lang="en-US" dirty="0"/>
                        <a:t>Log(units)</a:t>
                      </a:r>
                    </a:p>
                  </a:txBody>
                  <a:tcPr/>
                </a:tc>
                <a:extLst>
                  <a:ext uri="{0D108BD9-81ED-4DB2-BD59-A6C34878D82A}">
                    <a16:rowId xmlns:a16="http://schemas.microsoft.com/office/drawing/2014/main" val="10000"/>
                  </a:ext>
                </a:extLst>
              </a:tr>
              <a:tr h="370840">
                <a:tc>
                  <a:txBody>
                    <a:bodyPr/>
                    <a:lstStyle/>
                    <a:p>
                      <a:r>
                        <a:rPr lang="en-US" b="0" dirty="0"/>
                        <a:t>Biosimilar Entry Counter</a:t>
                      </a:r>
                    </a:p>
                  </a:txBody>
                  <a:tcPr/>
                </a:tc>
                <a:tc>
                  <a:txBody>
                    <a:bodyPr/>
                    <a:lstStyle/>
                    <a:p>
                      <a:r>
                        <a:rPr lang="en-US" dirty="0"/>
                        <a:t>0.0322</a:t>
                      </a:r>
                    </a:p>
                  </a:txBody>
                  <a:tcPr/>
                </a:tc>
                <a:tc>
                  <a:txBody>
                    <a:bodyPr/>
                    <a:lstStyle/>
                    <a:p>
                      <a:r>
                        <a:rPr lang="en-US" dirty="0"/>
                        <a:t>-0.173**</a:t>
                      </a:r>
                    </a:p>
                  </a:txBody>
                  <a:tcPr/>
                </a:tc>
                <a:tc>
                  <a:txBody>
                    <a:bodyPr/>
                    <a:lstStyle/>
                    <a:p>
                      <a:r>
                        <a:rPr lang="en-US" dirty="0"/>
                        <a:t>-0.0579</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dirty="0"/>
                        <a:t>(0.0489)</a:t>
                      </a:r>
                    </a:p>
                  </a:txBody>
                  <a:tcPr/>
                </a:tc>
                <a:tc>
                  <a:txBody>
                    <a:bodyPr/>
                    <a:lstStyle/>
                    <a:p>
                      <a:r>
                        <a:rPr lang="en-US" dirty="0"/>
                        <a:t>(0.0645)</a:t>
                      </a:r>
                    </a:p>
                  </a:txBody>
                  <a:tcPr/>
                </a:tc>
                <a:tc>
                  <a:txBody>
                    <a:bodyPr/>
                    <a:lstStyle/>
                    <a:p>
                      <a:r>
                        <a:rPr lang="en-US" dirty="0"/>
                        <a:t>(0.130)</a:t>
                      </a:r>
                    </a:p>
                  </a:txBody>
                  <a:tcPr/>
                </a:tc>
                <a:extLst>
                  <a:ext uri="{0D108BD9-81ED-4DB2-BD59-A6C34878D82A}">
                    <a16:rowId xmlns:a16="http://schemas.microsoft.com/office/drawing/2014/main" val="10002"/>
                  </a:ext>
                </a:extLst>
              </a:tr>
              <a:tr h="370840">
                <a:tc>
                  <a:txBody>
                    <a:bodyPr/>
                    <a:lstStyle/>
                    <a:p>
                      <a:r>
                        <a:rPr lang="en-US" dirty="0"/>
                        <a:t>Fixed Effects</a:t>
                      </a:r>
                    </a:p>
                  </a:txBody>
                  <a:tcPr/>
                </a:tc>
                <a:tc>
                  <a:txBody>
                    <a:bodyPr/>
                    <a:lstStyle/>
                    <a:p>
                      <a:r>
                        <a:rPr lang="en-US" dirty="0"/>
                        <a:t>Year</a:t>
                      </a:r>
                    </a:p>
                  </a:txBody>
                  <a:tcPr/>
                </a:tc>
                <a:tc>
                  <a:txBody>
                    <a:bodyPr/>
                    <a:lstStyle/>
                    <a:p>
                      <a:r>
                        <a:rPr lang="en-US" dirty="0"/>
                        <a:t>Year</a:t>
                      </a:r>
                    </a:p>
                  </a:txBody>
                  <a:tcPr/>
                </a:tc>
                <a:tc>
                  <a:txBody>
                    <a:bodyPr/>
                    <a:lstStyle/>
                    <a:p>
                      <a:r>
                        <a:rPr lang="en-US" dirty="0"/>
                        <a:t>Age</a:t>
                      </a:r>
                    </a:p>
                  </a:txBody>
                  <a:tcPr/>
                </a:tc>
                <a:extLst>
                  <a:ext uri="{0D108BD9-81ED-4DB2-BD59-A6C34878D82A}">
                    <a16:rowId xmlns:a16="http://schemas.microsoft.com/office/drawing/2014/main" val="10003"/>
                  </a:ext>
                </a:extLst>
              </a:tr>
              <a:tr h="370840">
                <a:tc>
                  <a:txBody>
                    <a:bodyPr/>
                    <a:lstStyle/>
                    <a:p>
                      <a:r>
                        <a:rPr lang="en-US" dirty="0"/>
                        <a:t>Observations</a:t>
                      </a:r>
                    </a:p>
                  </a:txBody>
                  <a:tcPr/>
                </a:tc>
                <a:tc>
                  <a:txBody>
                    <a:bodyPr/>
                    <a:lstStyle/>
                    <a:p>
                      <a:r>
                        <a:rPr lang="en-US" dirty="0"/>
                        <a:t>1438</a:t>
                      </a:r>
                    </a:p>
                  </a:txBody>
                  <a:tcPr/>
                </a:tc>
                <a:tc>
                  <a:txBody>
                    <a:bodyPr/>
                    <a:lstStyle/>
                    <a:p>
                      <a:r>
                        <a:rPr lang="en-US" dirty="0"/>
                        <a:t>1438</a:t>
                      </a:r>
                    </a:p>
                  </a:txBody>
                  <a:tcPr/>
                </a:tc>
                <a:tc>
                  <a:txBody>
                    <a:bodyPr/>
                    <a:lstStyle/>
                    <a:p>
                      <a:r>
                        <a:rPr lang="en-US" dirty="0"/>
                        <a:t>1438</a:t>
                      </a:r>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533400" y="3733800"/>
            <a:ext cx="7543800" cy="381000"/>
          </a:xfrm>
          <a:prstGeom prst="rect">
            <a:avLst/>
          </a:prstGeom>
          <a:noFill/>
        </p:spPr>
        <p:txBody>
          <a:bodyPr wrap="square" rtlCol="0">
            <a:spAutoFit/>
          </a:bodyPr>
          <a:lstStyle/>
          <a:p>
            <a:r>
              <a:rPr lang="en-US" i="1" dirty="0"/>
              <a:t>Note</a:t>
            </a:r>
            <a:r>
              <a:rPr lang="en-US" dirty="0"/>
              <a:t>: Standard errors are clustered at the product level</a:t>
            </a:r>
          </a:p>
        </p:txBody>
      </p:sp>
      <p:sp>
        <p:nvSpPr>
          <p:cNvPr id="5" name="Rectangle 4"/>
          <p:cNvSpPr/>
          <p:nvPr/>
        </p:nvSpPr>
        <p:spPr>
          <a:xfrm>
            <a:off x="4267200" y="1981200"/>
            <a:ext cx="1905000" cy="990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51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Allowing for Time-Varying Responses</a:t>
            </a:r>
            <a:endParaRPr lang="en-US" dirty="0"/>
          </a:p>
        </p:txBody>
      </p:sp>
      <p:sp>
        <p:nvSpPr>
          <p:cNvPr id="8" name="Text Placeholder 7"/>
          <p:cNvSpPr>
            <a:spLocks noGrp="1"/>
          </p:cNvSpPr>
          <p:nvPr>
            <p:ph type="body" idx="1"/>
          </p:nvPr>
        </p:nvSpPr>
        <p:spPr/>
        <p:txBody>
          <a:bodyPr/>
          <a:lstStyle/>
          <a:p>
            <a:r>
              <a:rPr lang="en-US" dirty="0"/>
              <a:t>Log(WAC)</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820483"/>
            <a:ext cx="3657600" cy="2660072"/>
          </a:xfrm>
        </p:spPr>
      </p:pic>
      <p:sp>
        <p:nvSpPr>
          <p:cNvPr id="9" name="Text Placeholder 8"/>
          <p:cNvSpPr>
            <a:spLocks noGrp="1"/>
          </p:cNvSpPr>
          <p:nvPr>
            <p:ph type="body" sz="quarter" idx="3"/>
          </p:nvPr>
        </p:nvSpPr>
        <p:spPr/>
        <p:txBody>
          <a:bodyPr/>
          <a:lstStyle/>
          <a:p>
            <a:r>
              <a:rPr lang="en-US" dirty="0"/>
              <a:t>Log(net)</a:t>
            </a:r>
          </a:p>
        </p:txBody>
      </p:sp>
      <p:pic>
        <p:nvPicPr>
          <p:cNvPr id="7" name="Content Placeholder 6"/>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419600" y="2820483"/>
            <a:ext cx="3657600" cy="2660072"/>
          </a:xfrm>
        </p:spPr>
      </p:pic>
    </p:spTree>
    <p:extLst>
      <p:ext uri="{BB962C8B-B14F-4D97-AF65-F5344CB8AC3E}">
        <p14:creationId xmlns:p14="http://schemas.microsoft.com/office/powerpoint/2010/main" val="175354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Slightly Worse Formulary Coverage for Incumbent Biologics</a:t>
            </a:r>
            <a:endParaRPr lang="en-US" sz="4400"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70825943"/>
              </p:ext>
            </p:extLst>
          </p:nvPr>
        </p:nvGraphicFramePr>
        <p:xfrm>
          <a:off x="457200" y="1544320"/>
          <a:ext cx="7620000" cy="2763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Preferred</a:t>
                      </a:r>
                    </a:p>
                  </a:txBody>
                  <a:tcPr/>
                </a:tc>
                <a:tc>
                  <a:txBody>
                    <a:bodyPr/>
                    <a:lstStyle/>
                    <a:p>
                      <a:r>
                        <a:rPr lang="en-US" dirty="0"/>
                        <a:t>Unrestricted</a:t>
                      </a:r>
                    </a:p>
                  </a:txBody>
                  <a:tcPr/>
                </a:tc>
                <a:tc>
                  <a:txBody>
                    <a:bodyPr/>
                    <a:lstStyle/>
                    <a:p>
                      <a:r>
                        <a:rPr lang="en-US" dirty="0"/>
                        <a:t>Covered</a:t>
                      </a:r>
                    </a:p>
                  </a:txBody>
                  <a:tcPr/>
                </a:tc>
                <a:extLst>
                  <a:ext uri="{0D108BD9-81ED-4DB2-BD59-A6C34878D82A}">
                    <a16:rowId xmlns:a16="http://schemas.microsoft.com/office/drawing/2014/main" val="10000"/>
                  </a:ext>
                </a:extLst>
              </a:tr>
              <a:tr h="370840">
                <a:tc>
                  <a:txBody>
                    <a:bodyPr/>
                    <a:lstStyle/>
                    <a:p>
                      <a:r>
                        <a:rPr lang="en-US" b="0" dirty="0"/>
                        <a:t>Biosimilar Entry Counter</a:t>
                      </a:r>
                    </a:p>
                  </a:txBody>
                  <a:tcPr/>
                </a:tc>
                <a:tc>
                  <a:txBody>
                    <a:bodyPr/>
                    <a:lstStyle/>
                    <a:p>
                      <a:r>
                        <a:rPr lang="en-US" dirty="0"/>
                        <a:t>-0.0392**</a:t>
                      </a:r>
                    </a:p>
                  </a:txBody>
                  <a:tcPr/>
                </a:tc>
                <a:tc>
                  <a:txBody>
                    <a:bodyPr/>
                    <a:lstStyle/>
                    <a:p>
                      <a:r>
                        <a:rPr lang="en-US" dirty="0"/>
                        <a:t>-0.0227**</a:t>
                      </a:r>
                    </a:p>
                  </a:txBody>
                  <a:tcPr/>
                </a:tc>
                <a:tc>
                  <a:txBody>
                    <a:bodyPr/>
                    <a:lstStyle/>
                    <a:p>
                      <a:r>
                        <a:rPr lang="en-US" dirty="0"/>
                        <a:t>-0.0305</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dirty="0"/>
                        <a:t>(0.0112)</a:t>
                      </a:r>
                    </a:p>
                  </a:txBody>
                  <a:tcPr/>
                </a:tc>
                <a:tc>
                  <a:txBody>
                    <a:bodyPr/>
                    <a:lstStyle/>
                    <a:p>
                      <a:r>
                        <a:rPr lang="en-US" dirty="0"/>
                        <a:t>(0.0108)</a:t>
                      </a:r>
                    </a:p>
                  </a:txBody>
                  <a:tcPr/>
                </a:tc>
                <a:tc>
                  <a:txBody>
                    <a:bodyPr/>
                    <a:lstStyle/>
                    <a:p>
                      <a:r>
                        <a:rPr lang="en-US" dirty="0"/>
                        <a:t>(0.0194)</a:t>
                      </a:r>
                    </a:p>
                  </a:txBody>
                  <a:tcPr/>
                </a:tc>
                <a:extLst>
                  <a:ext uri="{0D108BD9-81ED-4DB2-BD59-A6C34878D82A}">
                    <a16:rowId xmlns:a16="http://schemas.microsoft.com/office/drawing/2014/main" val="10002"/>
                  </a:ext>
                </a:extLst>
              </a:tr>
              <a:tr h="370840">
                <a:tc>
                  <a:txBody>
                    <a:bodyPr/>
                    <a:lstStyle/>
                    <a:p>
                      <a:r>
                        <a:rPr lang="en-US" dirty="0"/>
                        <a:t>Fixed Effects</a:t>
                      </a:r>
                    </a:p>
                  </a:txBody>
                  <a:tcPr/>
                </a:tc>
                <a:tc>
                  <a:txBody>
                    <a:bodyPr/>
                    <a:lstStyle/>
                    <a:p>
                      <a:r>
                        <a:rPr lang="en-US" dirty="0"/>
                        <a:t>Year</a:t>
                      </a:r>
                    </a:p>
                  </a:txBody>
                  <a:tcPr/>
                </a:tc>
                <a:tc>
                  <a:txBody>
                    <a:bodyPr/>
                    <a:lstStyle/>
                    <a:p>
                      <a:r>
                        <a:rPr lang="en-US" dirty="0"/>
                        <a:t>Year</a:t>
                      </a:r>
                    </a:p>
                  </a:txBody>
                  <a:tcPr/>
                </a:tc>
                <a:tc>
                  <a:txBody>
                    <a:bodyPr/>
                    <a:lstStyle/>
                    <a:p>
                      <a:r>
                        <a:rPr lang="en-US" dirty="0"/>
                        <a:t>Year</a:t>
                      </a:r>
                    </a:p>
                  </a:txBody>
                  <a:tcPr/>
                </a:tc>
                <a:extLst>
                  <a:ext uri="{0D108BD9-81ED-4DB2-BD59-A6C34878D82A}">
                    <a16:rowId xmlns:a16="http://schemas.microsoft.com/office/drawing/2014/main" val="10003"/>
                  </a:ext>
                </a:extLst>
              </a:tr>
              <a:tr h="370840">
                <a:tc>
                  <a:txBody>
                    <a:bodyPr/>
                    <a:lstStyle/>
                    <a:p>
                      <a:r>
                        <a:rPr lang="en-US" dirty="0"/>
                        <a:t>Observations</a:t>
                      </a:r>
                    </a:p>
                  </a:txBody>
                  <a:tcPr/>
                </a:tc>
                <a:tc>
                  <a:txBody>
                    <a:bodyPr/>
                    <a:lstStyle/>
                    <a:p>
                      <a:r>
                        <a:rPr lang="en-US" dirty="0"/>
                        <a:t>552</a:t>
                      </a:r>
                    </a:p>
                  </a:txBody>
                  <a:tcPr/>
                </a:tc>
                <a:tc>
                  <a:txBody>
                    <a:bodyPr/>
                    <a:lstStyle/>
                    <a:p>
                      <a:r>
                        <a:rPr lang="en-US" dirty="0"/>
                        <a:t>552</a:t>
                      </a:r>
                    </a:p>
                  </a:txBody>
                  <a:tcPr/>
                </a:tc>
                <a:tc>
                  <a:txBody>
                    <a:bodyPr/>
                    <a:lstStyle/>
                    <a:p>
                      <a:r>
                        <a:rPr lang="en-US" dirty="0"/>
                        <a:t>552</a:t>
                      </a:r>
                    </a:p>
                  </a:txBody>
                  <a:tcPr/>
                </a:tc>
                <a:extLst>
                  <a:ext uri="{0D108BD9-81ED-4DB2-BD59-A6C34878D82A}">
                    <a16:rowId xmlns:a16="http://schemas.microsoft.com/office/drawing/2014/main" val="10004"/>
                  </a:ext>
                </a:extLst>
              </a:tr>
              <a:tr h="370840">
                <a:tc>
                  <a:txBody>
                    <a:bodyPr/>
                    <a:lstStyle/>
                    <a:p>
                      <a:r>
                        <a:rPr lang="en-US" dirty="0"/>
                        <a:t>Context</a:t>
                      </a:r>
                    </a:p>
                  </a:txBody>
                  <a:tcPr/>
                </a:tc>
                <a:tc>
                  <a:txBody>
                    <a:bodyPr/>
                    <a:lstStyle/>
                    <a:p>
                      <a:r>
                        <a:rPr lang="en-US" dirty="0"/>
                        <a:t>AVG: 0.2</a:t>
                      </a:r>
                    </a:p>
                    <a:p>
                      <a:r>
                        <a:rPr lang="en-US" dirty="0"/>
                        <a:t>SD: 0.17</a:t>
                      </a:r>
                    </a:p>
                  </a:txBody>
                  <a:tcPr/>
                </a:tc>
                <a:tc>
                  <a:txBody>
                    <a:bodyPr/>
                    <a:lstStyle/>
                    <a:p>
                      <a:r>
                        <a:rPr lang="en-US" dirty="0"/>
                        <a:t>AVG: 0.43</a:t>
                      </a:r>
                    </a:p>
                    <a:p>
                      <a:r>
                        <a:rPr lang="en-US" dirty="0"/>
                        <a:t>SD: 0.23</a:t>
                      </a:r>
                    </a:p>
                  </a:txBody>
                  <a:tcPr/>
                </a:tc>
                <a:tc>
                  <a:txBody>
                    <a:bodyPr/>
                    <a:lstStyle/>
                    <a:p>
                      <a:r>
                        <a:rPr lang="en-US" dirty="0"/>
                        <a:t>AVG: 0.86</a:t>
                      </a:r>
                    </a:p>
                    <a:p>
                      <a:r>
                        <a:rPr lang="en-US" dirty="0"/>
                        <a:t>SD: 0.11</a:t>
                      </a:r>
                    </a:p>
                  </a:txBody>
                  <a:tcPr/>
                </a:tc>
                <a:extLst>
                  <a:ext uri="{0D108BD9-81ED-4DB2-BD59-A6C34878D82A}">
                    <a16:rowId xmlns:a16="http://schemas.microsoft.com/office/drawing/2014/main" val="10005"/>
                  </a:ext>
                </a:extLst>
              </a:tr>
            </a:tbl>
          </a:graphicData>
        </a:graphic>
      </p:graphicFrame>
      <p:sp>
        <p:nvSpPr>
          <p:cNvPr id="13" name="TextBox 12"/>
          <p:cNvSpPr txBox="1"/>
          <p:nvPr/>
        </p:nvSpPr>
        <p:spPr>
          <a:xfrm>
            <a:off x="533400" y="4343400"/>
            <a:ext cx="7543800" cy="369332"/>
          </a:xfrm>
          <a:prstGeom prst="rect">
            <a:avLst/>
          </a:prstGeom>
          <a:noFill/>
        </p:spPr>
        <p:txBody>
          <a:bodyPr wrap="square" rtlCol="0">
            <a:spAutoFit/>
          </a:bodyPr>
          <a:lstStyle/>
          <a:p>
            <a:r>
              <a:rPr lang="en-US" i="1" dirty="0"/>
              <a:t>Note</a:t>
            </a:r>
            <a:r>
              <a:rPr lang="en-US" dirty="0"/>
              <a:t>: Standard errors are clustered at the product level</a:t>
            </a:r>
          </a:p>
        </p:txBody>
      </p:sp>
    </p:spTree>
    <p:extLst>
      <p:ext uri="{BB962C8B-B14F-4D97-AF65-F5344CB8AC3E}">
        <p14:creationId xmlns:p14="http://schemas.microsoft.com/office/powerpoint/2010/main" val="374176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Discussion of Core Findings</a:t>
            </a:r>
          </a:p>
        </p:txBody>
      </p:sp>
      <p:sp>
        <p:nvSpPr>
          <p:cNvPr id="3" name="Content Placeholder 2"/>
          <p:cNvSpPr>
            <a:spLocks noGrp="1"/>
          </p:cNvSpPr>
          <p:nvPr>
            <p:ph idx="1"/>
          </p:nvPr>
        </p:nvSpPr>
        <p:spPr>
          <a:xfrm>
            <a:off x="457200" y="1600200"/>
            <a:ext cx="7620000" cy="5029200"/>
          </a:xfrm>
        </p:spPr>
        <p:txBody>
          <a:bodyPr>
            <a:normAutofit fontScale="92500" lnSpcReduction="20000"/>
          </a:bodyPr>
          <a:lstStyle/>
          <a:p>
            <a:r>
              <a:rPr lang="en-US" dirty="0"/>
              <a:t>Robustness: raw descriptive evidence, different controls, ASP data</a:t>
            </a:r>
          </a:p>
          <a:p>
            <a:endParaRPr lang="en-US" i="1" dirty="0"/>
          </a:p>
          <a:p>
            <a:r>
              <a:rPr lang="en-US" dirty="0"/>
              <a:t>Using price to deter entry?</a:t>
            </a:r>
          </a:p>
          <a:p>
            <a:pPr lvl="1"/>
            <a:r>
              <a:rPr lang="en-US" dirty="0"/>
              <a:t>Evidence: no clear price response by incumbents after FDA </a:t>
            </a:r>
            <a:r>
              <a:rPr lang="en-US" i="1" dirty="0"/>
              <a:t>approval</a:t>
            </a:r>
            <a:r>
              <a:rPr lang="en-US" dirty="0"/>
              <a:t> of competing biosimilar</a:t>
            </a:r>
          </a:p>
          <a:p>
            <a:pPr lvl="1"/>
            <a:r>
              <a:rPr lang="en-US" dirty="0"/>
              <a:t>Likely to be more focused on patent litigation as a deterrent </a:t>
            </a:r>
          </a:p>
          <a:p>
            <a:pPr lvl="2"/>
            <a:r>
              <a:rPr lang="en-US" dirty="0"/>
              <a:t>If patent channel is weakened through regulation, might see different price response to approval</a:t>
            </a:r>
          </a:p>
          <a:p>
            <a:endParaRPr lang="en-US" dirty="0"/>
          </a:p>
          <a:p>
            <a:r>
              <a:rPr lang="en-US" dirty="0"/>
              <a:t>Big picture</a:t>
            </a:r>
          </a:p>
          <a:p>
            <a:pPr lvl="1"/>
            <a:r>
              <a:rPr lang="en-US" dirty="0"/>
              <a:t>Biosimilar competition is bringing down costs, just in a different way relative to generics:</a:t>
            </a:r>
          </a:p>
          <a:p>
            <a:pPr lvl="2"/>
            <a:r>
              <a:rPr lang="en-US" dirty="0"/>
              <a:t>Small molecule drugs: maintain price, lose 90%+ in volume</a:t>
            </a:r>
          </a:p>
          <a:p>
            <a:pPr lvl="2"/>
            <a:r>
              <a:rPr lang="en-US" dirty="0"/>
              <a:t>Formularies: generics automatically slotted into lowest copay tier</a:t>
            </a:r>
          </a:p>
          <a:p>
            <a:pPr lvl="1"/>
            <a:r>
              <a:rPr lang="en-US" dirty="0"/>
              <a:t>Results consistent with story of incumbents offering larger rebates to maintain formulary position</a:t>
            </a:r>
          </a:p>
          <a:p>
            <a:pPr lvl="2"/>
            <a:r>
              <a:rPr lang="en-US" dirty="0"/>
              <a:t>List price =&gt; no response</a:t>
            </a:r>
          </a:p>
          <a:p>
            <a:pPr marL="114300" indent="0">
              <a:buNone/>
            </a:pPr>
            <a:endParaRPr lang="en-US" dirty="0"/>
          </a:p>
          <a:p>
            <a:endParaRPr lang="en-US" dirty="0"/>
          </a:p>
        </p:txBody>
      </p:sp>
    </p:spTree>
    <p:extLst>
      <p:ext uri="{BB962C8B-B14F-4D97-AF65-F5344CB8AC3E}">
        <p14:creationId xmlns:p14="http://schemas.microsoft.com/office/powerpoint/2010/main" val="3409228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11853</TotalTime>
  <Words>2783</Words>
  <Application>Microsoft Office PowerPoint</Application>
  <PresentationFormat>On-screen Show (4:3)</PresentationFormat>
  <Paragraphs>258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Cambria Math</vt:lpstr>
      <vt:lpstr>Adjacency</vt:lpstr>
      <vt:lpstr>Biosimilar Entry and the Pricing of Biologic Drugs</vt:lpstr>
      <vt:lpstr>Debate – How to Regulate Biologic Drugs Markets</vt:lpstr>
      <vt:lpstr>Research Questions</vt:lpstr>
      <vt:lpstr>Empirical Approach</vt:lpstr>
      <vt:lpstr>Minimal List Price Response, Negative Response in Net Price, Noisy Volume Response </vt:lpstr>
      <vt:lpstr>Minimal List Price Response, Negative Response in Net Price, Noisy Volume Response </vt:lpstr>
      <vt:lpstr>Allowing for Time-Varying Responses</vt:lpstr>
      <vt:lpstr>Slightly Worse Formulary Coverage for Incumbent Biologics</vt:lpstr>
      <vt:lpstr>Discussion of Core Findings</vt:lpstr>
      <vt:lpstr>Heterogeneous Response Based on Entry Type?</vt:lpstr>
      <vt:lpstr>Suggestive Evidence – Net Prices </vt:lpstr>
      <vt:lpstr>Suggestive Evidence – Formulary Coverage Rate</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Intellectual Property</dc:title>
  <dc:creator>Josh</dc:creator>
  <cp:lastModifiedBy>Jacob Klimek</cp:lastModifiedBy>
  <cp:revision>2439</cp:revision>
  <dcterms:created xsi:type="dcterms:W3CDTF">2018-10-26T19:49:57Z</dcterms:created>
  <dcterms:modified xsi:type="dcterms:W3CDTF">2021-06-23T16:41:47Z</dcterms:modified>
</cp:coreProperties>
</file>