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0.xml" ContentType="application/vnd.openxmlformats-officedocument.presentationml.notesSlide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2.xml" ContentType="application/vnd.openxmlformats-officedocument.presentationml.notesSlide+xml"/>
  <Override PartName="/ppt/tags/tag48.xml" ContentType="application/vnd.openxmlformats-officedocument.presentationml.tags+xml"/>
  <Override PartName="/ppt/notesSlides/notesSlide23.xml" ContentType="application/vnd.openxmlformats-officedocument.presentationml.notesSlide+xml"/>
  <Override PartName="/ppt/tags/tag49.xml" ContentType="application/vnd.openxmlformats-officedocument.presentationml.tags+xml"/>
  <Override PartName="/ppt/notesSlides/notesSlide2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6.xml" ContentType="application/vnd.openxmlformats-officedocument.presentationml.notesSlide+xml"/>
  <Override PartName="/ppt/tags/tag60.xml" ContentType="application/vnd.openxmlformats-officedocument.presentationml.tags+xml"/>
  <Override PartName="/ppt/notesSlides/notesSlide27.xml" ContentType="application/vnd.openxmlformats-officedocument.presentationml.notesSlide+xml"/>
  <Override PartName="/ppt/tags/tag61.xml" ContentType="application/vnd.openxmlformats-officedocument.presentationml.tags+xml"/>
  <Override PartName="/ppt/notesSlides/notesSlide28.xml" ContentType="application/vnd.openxmlformats-officedocument.presentationml.notesSlide+xml"/>
  <Override PartName="/ppt/tags/tag62.xml" ContentType="application/vnd.openxmlformats-officedocument.presentationml.tags+xml"/>
  <Override PartName="/ppt/notesSlides/notesSlide29.xml" ContentType="application/vnd.openxmlformats-officedocument.presentationml.notesSlide+xml"/>
  <Override PartName="/ppt/tags/tag63.xml" ContentType="application/vnd.openxmlformats-officedocument.presentationml.tags+xml"/>
  <Override PartName="/ppt/notesSlides/notesSlide30.xml" ContentType="application/vnd.openxmlformats-officedocument.presentationml.notesSlide+xml"/>
  <Override PartName="/ppt/tags/tag64.xml" ContentType="application/vnd.openxmlformats-officedocument.presentationml.tags+xml"/>
  <Override PartName="/ppt/notesSlides/notesSlide31.xml" ContentType="application/vnd.openxmlformats-officedocument.presentationml.notesSlide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66.xml" ContentType="application/vnd.openxmlformats-officedocument.presentationml.tags+xml"/>
  <Override PartName="/ppt/notesSlides/notesSlide33.xml" ContentType="application/vnd.openxmlformats-officedocument.presentationml.notesSlide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68.xml" ContentType="application/vnd.openxmlformats-officedocument.presentationml.tags+xml"/>
  <Override PartName="/ppt/notesSlides/notesSlide35.xml" ContentType="application/vnd.openxmlformats-officedocument.presentationml.notesSlide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70.xml" ContentType="application/vnd.openxmlformats-officedocument.presentationml.tags+xml"/>
  <Override PartName="/ppt/notesSlides/notesSlide37.xml" ContentType="application/vnd.openxmlformats-officedocument.presentationml.notesSlide+xml"/>
  <Override PartName="/ppt/tags/tag71.xml" ContentType="application/vnd.openxmlformats-officedocument.presentationml.tags+xml"/>
  <Override PartName="/ppt/notesSlides/notesSlide38.xml" ContentType="application/vnd.openxmlformats-officedocument.presentationml.notesSlide+xml"/>
  <Override PartName="/ppt/tags/tag72.xml" ContentType="application/vnd.openxmlformats-officedocument.presentationml.tags+xml"/>
  <Override PartName="/ppt/notesSlides/notesSlide39.xml" ContentType="application/vnd.openxmlformats-officedocument.presentationml.notesSlide+xml"/>
  <Override PartName="/ppt/tags/tag73.xml" ContentType="application/vnd.openxmlformats-officedocument.presentationml.tags+xml"/>
  <Override PartName="/ppt/notesSlides/notesSlide40.xml" ContentType="application/vnd.openxmlformats-officedocument.presentationml.notesSlide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75.xml" ContentType="application/vnd.openxmlformats-officedocument.presentationml.tags+xml"/>
  <Override PartName="/ppt/notesSlides/notesSlide4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3.xml" ContentType="application/vnd.openxmlformats-officedocument.presentationml.notesSlide+xml"/>
  <Override PartName="/ppt/tags/tag83.xml" ContentType="application/vnd.openxmlformats-officedocument.presentationml.tags+xml"/>
  <Override PartName="/ppt/notesSlides/notesSlide44.xml" ContentType="application/vnd.openxmlformats-officedocument.presentationml.notesSlide+xml"/>
  <Override PartName="/ppt/tags/tag84.xml" ContentType="application/vnd.openxmlformats-officedocument.presentationml.tags+xml"/>
  <Override PartName="/ppt/notesSlides/notesSlide4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1111" r:id="rId3"/>
    <p:sldId id="269" r:id="rId4"/>
    <p:sldId id="271" r:id="rId5"/>
    <p:sldId id="1113" r:id="rId6"/>
    <p:sldId id="1114" r:id="rId7"/>
    <p:sldId id="1115" r:id="rId8"/>
    <p:sldId id="1139" r:id="rId9"/>
    <p:sldId id="266" r:id="rId10"/>
    <p:sldId id="1215" r:id="rId11"/>
    <p:sldId id="267" r:id="rId12"/>
    <p:sldId id="272" r:id="rId13"/>
    <p:sldId id="268" r:id="rId14"/>
    <p:sldId id="995" r:id="rId15"/>
    <p:sldId id="1140" r:id="rId16"/>
    <p:sldId id="1142" r:id="rId17"/>
    <p:sldId id="1143" r:id="rId18"/>
    <p:sldId id="1141" r:id="rId19"/>
    <p:sldId id="930" r:id="rId20"/>
    <p:sldId id="1144" r:id="rId21"/>
    <p:sldId id="938" r:id="rId22"/>
    <p:sldId id="937" r:id="rId23"/>
    <p:sldId id="1001" r:id="rId24"/>
    <p:sldId id="1003" r:id="rId25"/>
    <p:sldId id="1002" r:id="rId26"/>
    <p:sldId id="931" r:id="rId27"/>
    <p:sldId id="996" r:id="rId28"/>
    <p:sldId id="1146" r:id="rId29"/>
    <p:sldId id="994" r:id="rId30"/>
    <p:sldId id="1004" r:id="rId31"/>
    <p:sldId id="1005" r:id="rId32"/>
    <p:sldId id="1107" r:id="rId33"/>
    <p:sldId id="933" r:id="rId34"/>
    <p:sldId id="992" r:id="rId35"/>
    <p:sldId id="934" r:id="rId36"/>
    <p:sldId id="1006" r:id="rId37"/>
    <p:sldId id="1007" r:id="rId38"/>
    <p:sldId id="1008" r:id="rId39"/>
    <p:sldId id="1009" r:id="rId40"/>
    <p:sldId id="939" r:id="rId41"/>
    <p:sldId id="936" r:id="rId42"/>
    <p:sldId id="940" r:id="rId43"/>
    <p:sldId id="941" r:id="rId44"/>
    <p:sldId id="1147" r:id="rId45"/>
    <p:sldId id="1074" r:id="rId46"/>
    <p:sldId id="1075" r:id="rId47"/>
    <p:sldId id="1010" r:id="rId48"/>
    <p:sldId id="1011" r:id="rId49"/>
    <p:sldId id="1012" r:id="rId50"/>
    <p:sldId id="1013" r:id="rId51"/>
    <p:sldId id="1014" r:id="rId52"/>
    <p:sldId id="1015" r:id="rId53"/>
    <p:sldId id="1016" r:id="rId54"/>
    <p:sldId id="1017" r:id="rId55"/>
    <p:sldId id="1109" r:id="rId56"/>
    <p:sldId id="1216" r:id="rId57"/>
    <p:sldId id="1217" r:id="rId58"/>
    <p:sldId id="1218" r:id="rId59"/>
    <p:sldId id="1219" r:id="rId60"/>
    <p:sldId id="1220" r:id="rId61"/>
    <p:sldId id="1221" r:id="rId62"/>
    <p:sldId id="1222" r:id="rId63"/>
    <p:sldId id="1223" r:id="rId64"/>
    <p:sldId id="1224" r:id="rId65"/>
    <p:sldId id="1225" r:id="rId66"/>
    <p:sldId id="1226" r:id="rId67"/>
    <p:sldId id="1227" r:id="rId68"/>
    <p:sldId id="1228" r:id="rId69"/>
    <p:sldId id="1229" r:id="rId70"/>
    <p:sldId id="1230" r:id="rId71"/>
    <p:sldId id="1231" r:id="rId72"/>
    <p:sldId id="1232" r:id="rId73"/>
    <p:sldId id="1233" r:id="rId74"/>
    <p:sldId id="1234" r:id="rId75"/>
    <p:sldId id="1235" r:id="rId76"/>
    <p:sldId id="1236" r:id="rId77"/>
    <p:sldId id="1237" r:id="rId78"/>
    <p:sldId id="1238" r:id="rId79"/>
    <p:sldId id="1239" r:id="rId80"/>
    <p:sldId id="1240" r:id="rId81"/>
    <p:sldId id="1241" r:id="rId82"/>
    <p:sldId id="1242" r:id="rId83"/>
    <p:sldId id="1243" r:id="rId84"/>
    <p:sldId id="1244" r:id="rId85"/>
    <p:sldId id="1245" r:id="rId86"/>
    <p:sldId id="261" r:id="rId8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 autoAdjust="0"/>
    <p:restoredTop sz="68692" autoAdjust="0"/>
  </p:normalViewPr>
  <p:slideViewPr>
    <p:cSldViewPr snapToGrid="0" snapToObjects="1">
      <p:cViewPr>
        <p:scale>
          <a:sx n="50" d="100"/>
          <a:sy n="50" d="100"/>
        </p:scale>
        <p:origin x="-1158" y="-6"/>
      </p:cViewPr>
      <p:guideLst>
        <p:guide orient="horz" pos="2169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AF617-6303-4699-A039-ABF2B15EDFC4}" type="doc">
      <dgm:prSet loTypeId="urn:microsoft.com/office/officeart/2005/8/layout/arrow2#1" loCatId="process" qsTypeId="urn:microsoft.com/office/officeart/2005/8/quickstyle/simple4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91419CC4-647E-4CCA-889D-BCEEC33056B2}">
      <dgm:prSet/>
      <dgm:spPr/>
      <dgm:t>
        <a:bodyPr/>
        <a:lstStyle/>
        <a:p>
          <a:pPr rtl="0"/>
          <a:r>
            <a:rPr lang="zh-CN" b="1" i="0" baseline="0" dirty="0" smtClean="0">
              <a:latin typeface="微软雅黑" panose="020B0503020204020204" charset="-122"/>
              <a:ea typeface="微软雅黑" panose="020B0503020204020204" charset="-122"/>
            </a:rPr>
            <a:t>保证充足学习时间</a:t>
          </a:r>
          <a:endParaRPr lang="en-US" b="1" i="0" baseline="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19EBDB3-7454-4480-89BA-C5D6215E09DF}" type="parTrans" cxnId="{71D8658D-2813-4644-AEC3-E2FA9920B9D4}">
      <dgm:prSet/>
      <dgm:spPr/>
      <dgm:t>
        <a:bodyPr/>
        <a:lstStyle/>
        <a:p>
          <a:endParaRPr lang="zh-CN" altLang="en-US"/>
        </a:p>
      </dgm:t>
    </dgm:pt>
    <dgm:pt modelId="{75500624-B115-4601-8FD8-EA12C58CF676}" type="sibTrans" cxnId="{71D8658D-2813-4644-AEC3-E2FA9920B9D4}">
      <dgm:prSet/>
      <dgm:spPr/>
      <dgm:t>
        <a:bodyPr/>
        <a:lstStyle/>
        <a:p>
          <a:endParaRPr lang="zh-CN" altLang="en-US"/>
        </a:p>
      </dgm:t>
    </dgm:pt>
    <dgm:pt modelId="{36C0982F-A95A-4A13-9222-5C9F63A02CBB}">
      <dgm:prSet/>
      <dgm:spPr/>
      <dgm:t>
        <a:bodyPr/>
        <a:lstStyle/>
        <a:p>
          <a:pPr rtl="0"/>
          <a:r>
            <a:rPr lang="zh-CN" b="1" i="0" baseline="0" dirty="0" smtClean="0">
              <a:latin typeface="微软雅黑" panose="020B0503020204020204" charset="-122"/>
              <a:ea typeface="微软雅黑" panose="020B0503020204020204" charset="-122"/>
            </a:rPr>
            <a:t>循序渐进</a:t>
          </a:r>
          <a:endParaRPr lang="en-US" b="1" i="0" baseline="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3C7156BC-095E-4E9E-AC09-AF5D2B547B74}" type="parTrans" cxnId="{9103EA15-6125-492A-BA63-924C13617905}">
      <dgm:prSet/>
      <dgm:spPr/>
      <dgm:t>
        <a:bodyPr/>
        <a:lstStyle/>
        <a:p>
          <a:endParaRPr lang="zh-CN" altLang="en-US"/>
        </a:p>
      </dgm:t>
    </dgm:pt>
    <dgm:pt modelId="{536B98D2-E086-4DA7-860E-F0D600768A91}" type="sibTrans" cxnId="{9103EA15-6125-492A-BA63-924C13617905}">
      <dgm:prSet/>
      <dgm:spPr/>
      <dgm:t>
        <a:bodyPr/>
        <a:lstStyle/>
        <a:p>
          <a:endParaRPr lang="zh-CN" altLang="en-US"/>
        </a:p>
      </dgm:t>
    </dgm:pt>
    <dgm:pt modelId="{87AF40E3-04A8-4A74-AE8B-DC14EC33AE28}">
      <dgm:prSet/>
      <dgm:spPr/>
      <dgm:t>
        <a:bodyPr/>
        <a:lstStyle/>
        <a:p>
          <a:pPr rtl="0"/>
          <a:r>
            <a:rPr lang="zh-CN" b="1" i="0" baseline="0" dirty="0" smtClean="0">
              <a:latin typeface="微软雅黑" panose="020B0503020204020204" charset="-122"/>
              <a:ea typeface="微软雅黑" panose="020B0503020204020204" charset="-122"/>
            </a:rPr>
            <a:t>注重课程每个环节</a:t>
          </a:r>
          <a:endParaRPr lang="en-US" b="1" i="0" baseline="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45ECE229-69FA-4F3A-9595-D75118DAB264}" type="parTrans" cxnId="{57BA71B5-D5EC-4D60-AB75-A0A656E26DC9}">
      <dgm:prSet/>
      <dgm:spPr/>
      <dgm:t>
        <a:bodyPr/>
        <a:lstStyle/>
        <a:p>
          <a:endParaRPr lang="zh-CN" altLang="en-US"/>
        </a:p>
      </dgm:t>
    </dgm:pt>
    <dgm:pt modelId="{967B11A1-1EC7-4D3B-AF08-52BD89A478B2}" type="sibTrans" cxnId="{57BA71B5-D5EC-4D60-AB75-A0A656E26DC9}">
      <dgm:prSet/>
      <dgm:spPr/>
      <dgm:t>
        <a:bodyPr/>
        <a:lstStyle/>
        <a:p>
          <a:endParaRPr lang="zh-CN" altLang="en-US"/>
        </a:p>
      </dgm:t>
    </dgm:pt>
    <dgm:pt modelId="{B2C64D31-29A2-4C17-9E99-45776BBF6BD1}">
      <dgm:prSet/>
      <dgm:spPr/>
      <dgm:t>
        <a:bodyPr/>
        <a:lstStyle/>
        <a:p>
          <a:pPr rtl="0"/>
          <a:r>
            <a:rPr lang="zh-CN" b="1" i="0" baseline="0" dirty="0" smtClean="0">
              <a:latin typeface="微软雅黑" panose="020B0503020204020204" charset="-122"/>
              <a:ea typeface="微软雅黑" panose="020B0503020204020204" charset="-122"/>
            </a:rPr>
            <a:t>勤动脑</a:t>
          </a:r>
          <a:r>
            <a:rPr lang="en-US" altLang="zh-CN" b="1" i="0" baseline="0" dirty="0" smtClean="0">
              <a:latin typeface="微软雅黑" panose="020B0503020204020204" charset="-122"/>
              <a:ea typeface="微软雅黑" panose="020B0503020204020204" charset="-122"/>
            </a:rPr>
            <a:t>   </a:t>
          </a:r>
          <a:r>
            <a:rPr lang="zh-CN" b="1" i="0" baseline="0" dirty="0" smtClean="0">
              <a:latin typeface="微软雅黑" panose="020B0503020204020204" charset="-122"/>
              <a:ea typeface="微软雅黑" panose="020B0503020204020204" charset="-122"/>
            </a:rPr>
            <a:t>多动手</a:t>
          </a:r>
          <a:endParaRPr lang="en-US" b="1" i="0" baseline="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D28533F0-4EF6-4CED-BB91-A904C28237C7}" type="parTrans" cxnId="{0607DC55-3777-4289-B726-358456AA9876}">
      <dgm:prSet/>
      <dgm:spPr/>
      <dgm:t>
        <a:bodyPr/>
        <a:lstStyle/>
        <a:p>
          <a:endParaRPr lang="zh-CN" altLang="en-US"/>
        </a:p>
      </dgm:t>
    </dgm:pt>
    <dgm:pt modelId="{317E487E-CBA5-4243-9739-D287B8A0126C}" type="sibTrans" cxnId="{0607DC55-3777-4289-B726-358456AA9876}">
      <dgm:prSet/>
      <dgm:spPr/>
      <dgm:t>
        <a:bodyPr/>
        <a:lstStyle/>
        <a:p>
          <a:endParaRPr lang="zh-CN" altLang="en-US"/>
        </a:p>
      </dgm:t>
    </dgm:pt>
    <dgm:pt modelId="{F390AF14-E162-4E01-AE96-A60AE14506DE}" type="pres">
      <dgm:prSet presAssocID="{3B2AF617-6303-4699-A039-ABF2B15EDFC4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BA13BA-A645-487A-9BEF-9E6970BF0286}" type="pres">
      <dgm:prSet presAssocID="{3B2AF617-6303-4699-A039-ABF2B15EDFC4}" presName="arrow" presStyleLbl="bgShp" presStyleIdx="0" presStyleCnt="1"/>
      <dgm:spPr/>
    </dgm:pt>
    <dgm:pt modelId="{3D17F84F-4E40-46DC-BC70-E06FD71912CB}" type="pres">
      <dgm:prSet presAssocID="{3B2AF617-6303-4699-A039-ABF2B15EDFC4}" presName="arrowDiagram4" presStyleCnt="0"/>
      <dgm:spPr/>
    </dgm:pt>
    <dgm:pt modelId="{8CEDC5B0-60FF-4044-B5EC-F5F327CD5290}" type="pres">
      <dgm:prSet presAssocID="{91419CC4-647E-4CCA-889D-BCEEC33056B2}" presName="bullet4a" presStyleLbl="node1" presStyleIdx="0" presStyleCnt="4"/>
      <dgm:spPr/>
    </dgm:pt>
    <dgm:pt modelId="{FF21D58A-2DCE-4CB9-BAAB-E1DD57A9F4DB}" type="pres">
      <dgm:prSet presAssocID="{91419CC4-647E-4CCA-889D-BCEEC33056B2}" presName="textBox4a" presStyleLbl="revTx" presStyleIdx="0" presStyleCnt="4" custScaleX="100001" custScaleY="82162" custLinFactNeighborX="3401" custLinFactNeighborY="50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CF2107-FC38-4D73-8B1E-635D43A5F2E3}" type="pres">
      <dgm:prSet presAssocID="{36C0982F-A95A-4A13-9222-5C9F63A02CBB}" presName="bullet4b" presStyleLbl="node1" presStyleIdx="1" presStyleCnt="4"/>
      <dgm:spPr/>
    </dgm:pt>
    <dgm:pt modelId="{A41B1C69-2827-4942-8552-1662B1424AC9}" type="pres">
      <dgm:prSet presAssocID="{36C0982F-A95A-4A13-9222-5C9F63A02CBB}" presName="textBox4b" presStyleLbl="revTx" presStyleIdx="1" presStyleCnt="4" custScaleY="40809" custLinFactNeighborX="-1372" custLinFactNeighborY="-17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3013BE-8351-4A21-BBCE-9BA7F584BAFF}" type="pres">
      <dgm:prSet presAssocID="{87AF40E3-04A8-4A74-AE8B-DC14EC33AE28}" presName="bullet4c" presStyleLbl="node1" presStyleIdx="2" presStyleCnt="4"/>
      <dgm:spPr/>
    </dgm:pt>
    <dgm:pt modelId="{AEB17DD3-E773-441A-88E8-9E10E2902170}" type="pres">
      <dgm:prSet presAssocID="{87AF40E3-04A8-4A74-AE8B-DC14EC33AE28}" presName="textBox4c" presStyleLbl="revTx" presStyleIdx="2" presStyleCnt="4" custScaleY="42719" custLinFactNeighborX="4405" custLinFactNeighborY="-157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B4B36F-F45F-4DE7-BE73-30ABB4128F7F}" type="pres">
      <dgm:prSet presAssocID="{B2C64D31-29A2-4C17-9E99-45776BBF6BD1}" presName="bullet4d" presStyleLbl="node1" presStyleIdx="3" presStyleCnt="4"/>
      <dgm:spPr/>
    </dgm:pt>
    <dgm:pt modelId="{D647787F-58B2-4C60-92BE-2E12F80D8628}" type="pres">
      <dgm:prSet presAssocID="{B2C64D31-29A2-4C17-9E99-45776BBF6BD1}" presName="textBox4d" presStyleLbl="revTx" presStyleIdx="3" presStyleCnt="4" custScaleY="42865" custLinFactNeighborX="7863" custLinFactNeighborY="-135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DE7800-3148-4D05-B87C-C7759F588214}" type="presOf" srcId="{3B2AF617-6303-4699-A039-ABF2B15EDFC4}" destId="{F390AF14-E162-4E01-AE96-A60AE14506DE}" srcOrd="0" destOrd="0" presId="urn:microsoft.com/office/officeart/2005/8/layout/arrow2#1"/>
    <dgm:cxn modelId="{57BA71B5-D5EC-4D60-AB75-A0A656E26DC9}" srcId="{3B2AF617-6303-4699-A039-ABF2B15EDFC4}" destId="{87AF40E3-04A8-4A74-AE8B-DC14EC33AE28}" srcOrd="2" destOrd="0" parTransId="{45ECE229-69FA-4F3A-9595-D75118DAB264}" sibTransId="{967B11A1-1EC7-4D3B-AF08-52BD89A478B2}"/>
    <dgm:cxn modelId="{975C839F-9F51-4D86-9473-F7BD5D13D443}" type="presOf" srcId="{91419CC4-647E-4CCA-889D-BCEEC33056B2}" destId="{FF21D58A-2DCE-4CB9-BAAB-E1DD57A9F4DB}" srcOrd="0" destOrd="0" presId="urn:microsoft.com/office/officeart/2005/8/layout/arrow2#1"/>
    <dgm:cxn modelId="{BD68378A-3941-4909-BCB9-7CA51DD89206}" type="presOf" srcId="{B2C64D31-29A2-4C17-9E99-45776BBF6BD1}" destId="{D647787F-58B2-4C60-92BE-2E12F80D8628}" srcOrd="0" destOrd="0" presId="urn:microsoft.com/office/officeart/2005/8/layout/arrow2#1"/>
    <dgm:cxn modelId="{0607DC55-3777-4289-B726-358456AA9876}" srcId="{3B2AF617-6303-4699-A039-ABF2B15EDFC4}" destId="{B2C64D31-29A2-4C17-9E99-45776BBF6BD1}" srcOrd="3" destOrd="0" parTransId="{D28533F0-4EF6-4CED-BB91-A904C28237C7}" sibTransId="{317E487E-CBA5-4243-9739-D287B8A0126C}"/>
    <dgm:cxn modelId="{51154C8C-DA53-499E-B80D-695D001D0997}" type="presOf" srcId="{87AF40E3-04A8-4A74-AE8B-DC14EC33AE28}" destId="{AEB17DD3-E773-441A-88E8-9E10E2902170}" srcOrd="0" destOrd="0" presId="urn:microsoft.com/office/officeart/2005/8/layout/arrow2#1"/>
    <dgm:cxn modelId="{71D8658D-2813-4644-AEC3-E2FA9920B9D4}" srcId="{3B2AF617-6303-4699-A039-ABF2B15EDFC4}" destId="{91419CC4-647E-4CCA-889D-BCEEC33056B2}" srcOrd="0" destOrd="0" parTransId="{E19EBDB3-7454-4480-89BA-C5D6215E09DF}" sibTransId="{75500624-B115-4601-8FD8-EA12C58CF676}"/>
    <dgm:cxn modelId="{5D0AE8D5-0BC8-4E48-BC90-A0E366A61027}" type="presOf" srcId="{36C0982F-A95A-4A13-9222-5C9F63A02CBB}" destId="{A41B1C69-2827-4942-8552-1662B1424AC9}" srcOrd="0" destOrd="0" presId="urn:microsoft.com/office/officeart/2005/8/layout/arrow2#1"/>
    <dgm:cxn modelId="{9103EA15-6125-492A-BA63-924C13617905}" srcId="{3B2AF617-6303-4699-A039-ABF2B15EDFC4}" destId="{36C0982F-A95A-4A13-9222-5C9F63A02CBB}" srcOrd="1" destOrd="0" parTransId="{3C7156BC-095E-4E9E-AC09-AF5D2B547B74}" sibTransId="{536B98D2-E086-4DA7-860E-F0D600768A91}"/>
    <dgm:cxn modelId="{4559DE84-A999-499F-8806-BECA7FB69706}" type="presParOf" srcId="{F390AF14-E162-4E01-AE96-A60AE14506DE}" destId="{DABA13BA-A645-487A-9BEF-9E6970BF0286}" srcOrd="0" destOrd="0" presId="urn:microsoft.com/office/officeart/2005/8/layout/arrow2#1"/>
    <dgm:cxn modelId="{EB0696DA-1B10-4C74-9890-CE1C6F168051}" type="presParOf" srcId="{F390AF14-E162-4E01-AE96-A60AE14506DE}" destId="{3D17F84F-4E40-46DC-BC70-E06FD71912CB}" srcOrd="1" destOrd="0" presId="urn:microsoft.com/office/officeart/2005/8/layout/arrow2#1"/>
    <dgm:cxn modelId="{C79E9F34-21EF-4EEF-B0C5-E1FBCEDEB413}" type="presParOf" srcId="{3D17F84F-4E40-46DC-BC70-E06FD71912CB}" destId="{8CEDC5B0-60FF-4044-B5EC-F5F327CD5290}" srcOrd="0" destOrd="0" presId="urn:microsoft.com/office/officeart/2005/8/layout/arrow2#1"/>
    <dgm:cxn modelId="{FFE6B5F5-878F-40D5-8AB7-3C405DB2A971}" type="presParOf" srcId="{3D17F84F-4E40-46DC-BC70-E06FD71912CB}" destId="{FF21D58A-2DCE-4CB9-BAAB-E1DD57A9F4DB}" srcOrd="1" destOrd="0" presId="urn:microsoft.com/office/officeart/2005/8/layout/arrow2#1"/>
    <dgm:cxn modelId="{FD8401A0-D925-4582-BCD1-01A75A7D529A}" type="presParOf" srcId="{3D17F84F-4E40-46DC-BC70-E06FD71912CB}" destId="{16CF2107-FC38-4D73-8B1E-635D43A5F2E3}" srcOrd="2" destOrd="0" presId="urn:microsoft.com/office/officeart/2005/8/layout/arrow2#1"/>
    <dgm:cxn modelId="{8CD03053-C9BD-49E6-9D89-EF1F61BEA54A}" type="presParOf" srcId="{3D17F84F-4E40-46DC-BC70-E06FD71912CB}" destId="{A41B1C69-2827-4942-8552-1662B1424AC9}" srcOrd="3" destOrd="0" presId="urn:microsoft.com/office/officeart/2005/8/layout/arrow2#1"/>
    <dgm:cxn modelId="{34DD0434-D7B4-436E-B917-9486ACB88CFB}" type="presParOf" srcId="{3D17F84F-4E40-46DC-BC70-E06FD71912CB}" destId="{FE3013BE-8351-4A21-BBCE-9BA7F584BAFF}" srcOrd="4" destOrd="0" presId="urn:microsoft.com/office/officeart/2005/8/layout/arrow2#1"/>
    <dgm:cxn modelId="{63AE1FB7-47F4-4078-81EA-5B17B0CD5A29}" type="presParOf" srcId="{3D17F84F-4E40-46DC-BC70-E06FD71912CB}" destId="{AEB17DD3-E773-441A-88E8-9E10E2902170}" srcOrd="5" destOrd="0" presId="urn:microsoft.com/office/officeart/2005/8/layout/arrow2#1"/>
    <dgm:cxn modelId="{C2427847-E23F-4727-9ED3-86AD282349AB}" type="presParOf" srcId="{3D17F84F-4E40-46DC-BC70-E06FD71912CB}" destId="{76B4B36F-F45F-4DE7-BE73-30ABB4128F7F}" srcOrd="6" destOrd="0" presId="urn:microsoft.com/office/officeart/2005/8/layout/arrow2#1"/>
    <dgm:cxn modelId="{DEC73881-AFDC-4A3E-A572-EA62012166C8}" type="presParOf" srcId="{3D17F84F-4E40-46DC-BC70-E06FD71912CB}" destId="{D647787F-58B2-4C60-92BE-2E12F80D8628}" srcOrd="7" destOrd="0" presId="urn:microsoft.com/office/officeart/2005/8/layout/arrow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A13BA-A645-487A-9BEF-9E6970BF0286}">
      <dsp:nvSpPr>
        <dsp:cNvPr id="0" name=""/>
        <dsp:cNvSpPr/>
      </dsp:nvSpPr>
      <dsp:spPr>
        <a:xfrm>
          <a:off x="1533984" y="0"/>
          <a:ext cx="8172844" cy="510802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EDC5B0-60FF-4044-B5EC-F5F327CD5290}">
      <dsp:nvSpPr>
        <dsp:cNvPr id="0" name=""/>
        <dsp:cNvSpPr/>
      </dsp:nvSpPr>
      <dsp:spPr>
        <a:xfrm>
          <a:off x="2339009" y="3798329"/>
          <a:ext cx="187975" cy="1879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1D58A-2DCE-4CB9-BAAB-E1DD57A9F4DB}">
      <dsp:nvSpPr>
        <dsp:cNvPr id="0" name=""/>
        <dsp:cNvSpPr/>
      </dsp:nvSpPr>
      <dsp:spPr>
        <a:xfrm>
          <a:off x="2480521" y="4061750"/>
          <a:ext cx="1397570" cy="998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4" tIns="0" rIns="0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i="0" kern="1200" baseline="0" dirty="0" smtClean="0">
              <a:latin typeface="微软雅黑" panose="020B0503020204020204" charset="-122"/>
              <a:ea typeface="微软雅黑" panose="020B0503020204020204" charset="-122"/>
            </a:rPr>
            <a:t>保证充足学习时间</a:t>
          </a:r>
          <a:endParaRPr lang="en-US" sz="2500" b="1" i="0" kern="1200" baseline="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480521" y="4061750"/>
        <a:ext cx="1397570" cy="998852"/>
      </dsp:txXfrm>
    </dsp:sp>
    <dsp:sp modelId="{16CF2107-FC38-4D73-8B1E-635D43A5F2E3}">
      <dsp:nvSpPr>
        <dsp:cNvPr id="0" name=""/>
        <dsp:cNvSpPr/>
      </dsp:nvSpPr>
      <dsp:spPr>
        <a:xfrm>
          <a:off x="3667097" y="2610202"/>
          <a:ext cx="326913" cy="3269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B1C69-2827-4942-8552-1662B1424AC9}">
      <dsp:nvSpPr>
        <dsp:cNvPr id="0" name=""/>
        <dsp:cNvSpPr/>
      </dsp:nvSpPr>
      <dsp:spPr>
        <a:xfrm>
          <a:off x="3807006" y="3066610"/>
          <a:ext cx="1716297" cy="952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25" tIns="0" rIns="0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i="0" kern="1200" baseline="0" dirty="0" smtClean="0">
              <a:latin typeface="微软雅黑" panose="020B0503020204020204" charset="-122"/>
              <a:ea typeface="微软雅黑" panose="020B0503020204020204" charset="-122"/>
            </a:rPr>
            <a:t>循序渐进</a:t>
          </a:r>
          <a:endParaRPr lang="en-US" sz="2500" b="1" i="0" kern="1200" baseline="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807006" y="3066610"/>
        <a:ext cx="1716297" cy="952632"/>
      </dsp:txXfrm>
    </dsp:sp>
    <dsp:sp modelId="{FE3013BE-8351-4A21-BBCE-9BA7F584BAFF}">
      <dsp:nvSpPr>
        <dsp:cNvPr id="0" name=""/>
        <dsp:cNvSpPr/>
      </dsp:nvSpPr>
      <dsp:spPr>
        <a:xfrm>
          <a:off x="5362962" y="1734686"/>
          <a:ext cx="433160" cy="4331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B17DD3-E773-441A-88E8-9E10E2902170}">
      <dsp:nvSpPr>
        <dsp:cNvPr id="0" name=""/>
        <dsp:cNvSpPr/>
      </dsp:nvSpPr>
      <dsp:spPr>
        <a:xfrm>
          <a:off x="5655145" y="2357810"/>
          <a:ext cx="1716297" cy="134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523" tIns="0" rIns="0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i="0" kern="1200" baseline="0" dirty="0" smtClean="0">
              <a:latin typeface="微软雅黑" panose="020B0503020204020204" charset="-122"/>
              <a:ea typeface="微软雅黑" panose="020B0503020204020204" charset="-122"/>
            </a:rPr>
            <a:t>注重课程每个环节</a:t>
          </a:r>
          <a:endParaRPr lang="en-US" sz="2500" b="1" i="0" kern="1200" baseline="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655145" y="2357810"/>
        <a:ext cx="1716297" cy="1348536"/>
      </dsp:txXfrm>
    </dsp:sp>
    <dsp:sp modelId="{76B4B36F-F45F-4DE7-BE73-30ABB4128F7F}">
      <dsp:nvSpPr>
        <dsp:cNvPr id="0" name=""/>
        <dsp:cNvSpPr/>
      </dsp:nvSpPr>
      <dsp:spPr>
        <a:xfrm>
          <a:off x="7210025" y="1155435"/>
          <a:ext cx="580271" cy="580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47787F-58B2-4C60-92BE-2E12F80D8628}">
      <dsp:nvSpPr>
        <dsp:cNvPr id="0" name=""/>
        <dsp:cNvSpPr/>
      </dsp:nvSpPr>
      <dsp:spPr>
        <a:xfrm>
          <a:off x="7635113" y="1994262"/>
          <a:ext cx="1716297" cy="156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474" tIns="0" rIns="0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i="0" kern="1200" baseline="0" dirty="0" smtClean="0">
              <a:latin typeface="微软雅黑" panose="020B0503020204020204" charset="-122"/>
              <a:ea typeface="微软雅黑" panose="020B0503020204020204" charset="-122"/>
            </a:rPr>
            <a:t>勤动脑</a:t>
          </a:r>
          <a:r>
            <a:rPr lang="en-US" altLang="zh-CN" sz="2500" b="1" i="0" kern="1200" baseline="0" dirty="0" smtClean="0">
              <a:latin typeface="微软雅黑" panose="020B0503020204020204" charset="-122"/>
              <a:ea typeface="微软雅黑" panose="020B0503020204020204" charset="-122"/>
            </a:rPr>
            <a:t>   </a:t>
          </a:r>
          <a:r>
            <a:rPr lang="zh-CN" sz="2500" b="1" i="0" kern="1200" baseline="0" dirty="0" smtClean="0">
              <a:latin typeface="微软雅黑" panose="020B0503020204020204" charset="-122"/>
              <a:ea typeface="微软雅黑" panose="020B0503020204020204" charset="-122"/>
            </a:rPr>
            <a:t>多动手</a:t>
          </a:r>
          <a:endParaRPr lang="en-US" sz="2500" b="1" i="0" kern="1200" baseline="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7635113" y="1994262"/>
        <a:ext cx="1716297" cy="1569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#1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99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3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t>12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2991D-6283-431B-B0C2-DCA88DF56C5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t>7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2" Type="http://schemas.openxmlformats.org/officeDocument/2006/relationships/tags" Target="../tags/tag7.xml"/><Relationship Id="rId16" Type="http://schemas.openxmlformats.org/officeDocument/2006/relationships/notesSlide" Target="../notesSlides/notesSlide1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9.jpeg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4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4" Type="http://schemas.openxmlformats.org/officeDocument/2006/relationships/image" Target="../media/image18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4" Type="http://schemas.openxmlformats.org/officeDocument/2006/relationships/image" Target="../media/image18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4" Type="http://schemas.openxmlformats.org/officeDocument/2006/relationships/image" Target="../media/image18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hyperlink" Target="https://pan.baidu.com/s/1QZkTG2i8oVNnH6tRixnKyg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4" Type="http://schemas.openxmlformats.org/officeDocument/2006/relationships/image" Target="../media/image18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Relationship Id="rId4" Type="http://schemas.openxmlformats.org/officeDocument/2006/relationships/image" Target="../media/image18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Relationship Id="rId4" Type="http://schemas.openxmlformats.org/officeDocument/2006/relationships/image" Target="../media/image18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47138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老师：孙小涵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章：数据库系统概述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651481" y="1844824"/>
            <a:ext cx="6985" cy="4214266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4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数据库基本概念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数据管理技术的发展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数据库系统概述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077071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数据库系统的结构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484526" y="4971084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数据模型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椭圆 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09" y="2301063"/>
            <a:ext cx="7848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487551" y="3598058"/>
            <a:ext cx="326243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张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三     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26     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男  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肘形连接符 11"/>
          <p:cNvCxnSpPr>
            <a:stCxn id="44" idx="1"/>
            <a:endCxn id="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5" idx="1"/>
            <a:endCxn id="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6" idx="1"/>
            <a:endCxn id="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7" idx="1"/>
            <a:endCxn id="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487551" y="3598058"/>
            <a:ext cx="326243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张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三     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26     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男  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2054" name="Picture 6" descr="https://timgsa.baidu.com/timg?image&amp;quality=80&amp;size=b9999_10000&amp;sec=1527048559&amp;di=864c293aa11ac640b168c36ab53a5cdc&amp;imgtype=jpg&amp;er=1&amp;src=http%3A%2F%2Fpic3.16pic.com%2F00%2F18%2F70%2F16pic_1870628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09" y="3123836"/>
            <a:ext cx="1298719" cy="13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肘形连接符 11"/>
          <p:cNvCxnSpPr>
            <a:stCxn id="44" idx="1"/>
            <a:endCxn id="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5" idx="1"/>
            <a:endCxn id="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6" idx="1"/>
            <a:endCxn id="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7" idx="1"/>
            <a:endCxn id="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487551" y="3598058"/>
            <a:ext cx="326243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张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三     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26     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男  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2050" name="Picture 2" descr="https://timgsa.baidu.com/timg?image&amp;quality=80&amp;size=b9999_10000&amp;sec=1526453472520&amp;di=3f7a33c13b1060387a989ee5dbc776f3&amp;imgtype=0&amp;src=http%3A%2F%2Fcdn2.freepik.com%2Fimage%2Fth%2F318-4716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3" r="21896"/>
          <a:stretch>
            <a:fillRect/>
          </a:stretch>
        </p:blipFill>
        <p:spPr bwMode="auto">
          <a:xfrm>
            <a:off x="5784755" y="2665463"/>
            <a:ext cx="1480180" cy="26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imgsa.baidu.com/timg?image&amp;quality=80&amp;size=b9999_10000&amp;sec=1527048559&amp;di=864c293aa11ac640b168c36ab53a5cdc&amp;imgtype=jpg&amp;er=1&amp;src=http%3A%2F%2Fpic3.16pic.com%2F00%2F18%2F70%2F16pic_1870628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09" y="3123836"/>
            <a:ext cx="1298719" cy="13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肘形连接符 11"/>
          <p:cNvCxnSpPr>
            <a:stCxn id="44" idx="1"/>
            <a:endCxn id="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5" idx="1"/>
            <a:endCxn id="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6" idx="1"/>
            <a:endCxn id="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7" idx="1"/>
            <a:endCxn id="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487551" y="3598058"/>
            <a:ext cx="326243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张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三     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26     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男  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2050" name="Picture 2" descr="https://timgsa.baidu.com/timg?image&amp;quality=80&amp;size=b9999_10000&amp;sec=1526453472520&amp;di=3f7a33c13b1060387a989ee5dbc776f3&amp;imgtype=0&amp;src=http%3A%2F%2Fcdn2.freepik.com%2Fimage%2Fth%2F318-4716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3" r="21896"/>
          <a:stretch>
            <a:fillRect/>
          </a:stretch>
        </p:blipFill>
        <p:spPr bwMode="auto">
          <a:xfrm>
            <a:off x="5784755" y="2665463"/>
            <a:ext cx="1480180" cy="26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imgsa.baidu.com/timg?image&amp;quality=80&amp;size=b9999_10000&amp;sec=1527048559&amp;di=864c293aa11ac640b168c36ab53a5cdc&amp;imgtype=jpg&amp;er=1&amp;src=http%3A%2F%2Fpic3.16pic.com%2F00%2F18%2F70%2F16pic_1870628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09" y="3123836"/>
            <a:ext cx="1298719" cy="13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6628" name="Picture 4" descr="https://timgsa.baidu.com/timg?image&amp;quality=80&amp;size=b9999_10000&amp;sec=1526546529323&amp;di=ed2868634c1869f8467c40f5d8350566&amp;imgtype=0&amp;src=http%3A%2F%2Fimgsrc.baidu.com%2Fimgad%2Fpic%2Fitem%2Fbd315c6034a85edf174c331842540923dc5475cd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8"/>
          <a:stretch>
            <a:fillRect/>
          </a:stretch>
        </p:blipFill>
        <p:spPr bwMode="auto">
          <a:xfrm>
            <a:off x="8386580" y="2610164"/>
            <a:ext cx="1841942" cy="17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肘形连接符 11"/>
          <p:cNvCxnSpPr>
            <a:stCxn id="44" idx="1"/>
            <a:endCxn id="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5" idx="1"/>
            <a:endCxn id="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6" idx="1"/>
            <a:endCxn id="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7" idx="1"/>
            <a:endCxn id="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487551" y="3598058"/>
            <a:ext cx="326243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张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三     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26     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男  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2050" name="Picture 2" descr="https://timgsa.baidu.com/timg?image&amp;quality=80&amp;size=b9999_10000&amp;sec=1526453472520&amp;di=3f7a33c13b1060387a989ee5dbc776f3&amp;imgtype=0&amp;src=http%3A%2F%2Fcdn2.freepik.com%2Fimage%2Fth%2F318-4716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3" r="21896"/>
          <a:stretch>
            <a:fillRect/>
          </a:stretch>
        </p:blipFill>
        <p:spPr bwMode="auto">
          <a:xfrm>
            <a:off x="5784755" y="2665463"/>
            <a:ext cx="1480180" cy="26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imgsa.baidu.com/timg?image&amp;quality=80&amp;size=b9999_10000&amp;sec=1527048559&amp;di=864c293aa11ac640b168c36ab53a5cdc&amp;imgtype=jpg&amp;er=1&amp;src=http%3A%2F%2Fpic3.16pic.com%2F00%2F18%2F70%2F16pic_1870628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09" y="3123836"/>
            <a:ext cx="1298719" cy="13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6626" name="Picture 2" descr="https://timgsa.baidu.com/timg?image&amp;quality=80&amp;size=b9999_10000&amp;sec=1526546310638&amp;di=ed7dd253a19089a676793575c65a5876&amp;imgtype=0&amp;src=http%3A%2F%2Fs11.sinaimg.cn%2Fmw690%2F001mIgowgy6Sy4O66FQ2a%2669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16" y="4684295"/>
            <a:ext cx="3286125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s://timgsa.baidu.com/timg?image&amp;quality=80&amp;size=b9999_10000&amp;sec=1526546529323&amp;di=ed2868634c1869f8467c40f5d8350566&amp;imgtype=0&amp;src=http%3A%2F%2Fimgsrc.baidu.com%2Fimgad%2Fpic%2Fitem%2Fbd315c6034a85edf174c331842540923dc5475cd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8"/>
          <a:stretch>
            <a:fillRect/>
          </a:stretch>
        </p:blipFill>
        <p:spPr bwMode="auto">
          <a:xfrm>
            <a:off x="8386580" y="2610164"/>
            <a:ext cx="1841942" cy="17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肘形连接符 11"/>
          <p:cNvCxnSpPr>
            <a:stCxn id="44" idx="1"/>
            <a:endCxn id="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5" idx="1"/>
            <a:endCxn id="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6" idx="1"/>
            <a:endCxn id="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7" idx="1"/>
            <a:endCxn id="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是描述事物的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符号记录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，是指利用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物理符号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记录下来的、可以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鉴别的信息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19" idx="1"/>
            <a:endCxn id="14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0" idx="1"/>
            <a:endCxn id="14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4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4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74228" y="435118"/>
            <a:ext cx="4544586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注意事项</a:t>
            </a:r>
          </a:p>
        </p:txBody>
      </p:sp>
      <p:graphicFrame>
        <p:nvGraphicFramePr>
          <p:cNvPr id="5" name="内容占位符 3"/>
          <p:cNvGraphicFramePr/>
          <p:nvPr/>
        </p:nvGraphicFramePr>
        <p:xfrm>
          <a:off x="425669" y="1371600"/>
          <a:ext cx="11240814" cy="510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是描述事物的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符号记录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，是指利用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物理符号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记录下来的、可以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鉴别的信息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09281" y="3759049"/>
            <a:ext cx="7147319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张三，男，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26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，北京，上海，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13912345678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19" idx="1"/>
            <a:endCxn id="14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0" idx="1"/>
            <a:endCxn id="14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4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4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是描述事物的符号记录，是指利用物理符号记录下来的、可以鉴别的信息。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6833" y="3759049"/>
            <a:ext cx="6232795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张三，男，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，北京，上海，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13912345678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145890" y="4284921"/>
            <a:ext cx="478733" cy="792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24623" y="4279693"/>
            <a:ext cx="479601" cy="797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9067" y="5024690"/>
            <a:ext cx="2065072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什么意思？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3074" name="Picture 2" descr="https://timgsa.baidu.com/timg?image&amp;quality=80&amp;size=b9999_10000&amp;sec=1526454528368&amp;di=f7a7090331710a0516697b4429df57cb&amp;imgtype=0&amp;src=http%3A%2F%2Fimgsrc.baidu.com%2Fimgad%2Fpic%2Fitem%2Fd058ccbf6c81800a16012e28bb3533fa828b472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"/>
          <a:stretch>
            <a:fillRect/>
          </a:stretch>
        </p:blipFill>
        <p:spPr bwMode="auto">
          <a:xfrm>
            <a:off x="5624623" y="5146819"/>
            <a:ext cx="1104444" cy="114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4" idx="1"/>
            <a:endCxn id="1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1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是描述事物的符号记录，是指利用物理符号记录下来的、可以鉴别的信息。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数据是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信息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存在的一种形式，只有通过解释或处理的数据才能成为有用的信息。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6832" y="3759049"/>
            <a:ext cx="6232796" cy="57708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张三，男，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26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，北京，上海，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13912345678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是描述事物的符号记录，是指利用物理符号记录下来的、可以鉴别的信息。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数据是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存在的一种形式，只有通过解释或处理的数据才能成为有用的信息。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6833" y="3759049"/>
            <a:ext cx="6232795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张三，男，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，北京，上海，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13912345678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6659161" y="3561426"/>
            <a:ext cx="3591204" cy="1041578"/>
          </a:xfrm>
          <a:prstGeom prst="wedgeEllipseCallout">
            <a:avLst>
              <a:gd name="adj1" fmla="val -38832"/>
              <a:gd name="adj2" fmla="val 10034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数据的语义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334" y="1086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1" idx="1"/>
            <a:endCxn id="1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)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描述事物的符号记录，是指利用物理符号记录下来的、可以鉴别的信息。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）是描述事物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的符号记录，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是指利用物理符号记录下来的、可以鉴别的信息。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1548" y="2538535"/>
            <a:ext cx="2177199" cy="175432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张三，男，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26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北京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上海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13912345678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50" name="Picture 6" descr="https://timgsa.baidu.com/timg?image&amp;quality=80&amp;size=b9999_10000&amp;sec=1526460445022&amp;di=4b5fe092c1eb5d843af134fdbc221123&amp;imgtype=0&amp;src=http%3A%2F%2Fpic.58pic.com%2F58pic%2F15%2F46%2F82%2F90q58PICNfZ_1024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8756" r="11577" b="7345"/>
          <a:stretch>
            <a:fillRect/>
          </a:stretch>
        </p:blipFill>
        <p:spPr bwMode="auto">
          <a:xfrm>
            <a:off x="6485859" y="2346983"/>
            <a:ext cx="2020187" cy="213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右箭头 21"/>
          <p:cNvSpPr/>
          <p:nvPr/>
        </p:nvSpPr>
        <p:spPr>
          <a:xfrm>
            <a:off x="5156522" y="3176581"/>
            <a:ext cx="776177" cy="4782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35025" y="4732918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数据库（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Database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）是指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长期储存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在计算机中的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有组织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的、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可共享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的数据集合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1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4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5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6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7334" y="10863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1.1.2 </a:t>
            </a:r>
            <a:r>
              <a:rPr lang="zh-CN" altLang="en-US" dirty="0"/>
              <a:t>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1548" y="2538535"/>
            <a:ext cx="2177199" cy="175432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张三，男，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26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北京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上海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13912345678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50" name="Picture 6" descr="https://timgsa.baidu.com/timg?image&amp;quality=80&amp;size=b9999_10000&amp;sec=1526460445022&amp;di=4b5fe092c1eb5d843af134fdbc221123&amp;imgtype=0&amp;src=http%3A%2F%2Fpic.58pic.com%2F58pic%2F15%2F46%2F82%2F90q58PICNfZ_1024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8756" r="11577" b="7345"/>
          <a:stretch>
            <a:fillRect/>
          </a:stretch>
        </p:blipFill>
        <p:spPr bwMode="auto">
          <a:xfrm>
            <a:off x="6485859" y="2346983"/>
            <a:ext cx="2020187" cy="213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右箭头 21"/>
          <p:cNvSpPr/>
          <p:nvPr/>
        </p:nvSpPr>
        <p:spPr>
          <a:xfrm>
            <a:off x="5156522" y="3176581"/>
            <a:ext cx="776177" cy="4782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35025" y="4732918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数据要按照一定的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数据模型组织、描述和存储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，具有较小的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冗余度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、较高的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数据独立性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，系统易于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扩展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，并可以被多个用户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分享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5319" y="2154093"/>
            <a:ext cx="171043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5" idx="1"/>
            <a:endCxn id="17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6" idx="1"/>
            <a:endCxn id="17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7" idx="1"/>
            <a:endCxn id="17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17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7334" y="10863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1.1.2 </a:t>
            </a:r>
            <a:r>
              <a:rPr lang="zh-CN" altLang="en-US" dirty="0"/>
              <a:t>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数据库中存储的数据的三个基本特点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22" idx="1"/>
            <a:endCxn id="14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3" idx="1"/>
            <a:endCxn id="14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4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4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334" y="10863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1.1.2 </a:t>
            </a:r>
            <a:r>
              <a:rPr lang="zh-CN" altLang="en-US" dirty="0"/>
              <a:t>数据库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5025" y="2923168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数据库（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Database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）是指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长期储存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在计算机中的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有组织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的、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可共享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的数据集合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数据库中存储的数据的三个基本特点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79510" y="2852936"/>
            <a:ext cx="2496277" cy="249627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4300" dirty="0">
                <a:solidFill>
                  <a:schemeClr val="tx1"/>
                </a:solidFill>
              </a:rPr>
              <a:t>永久存储</a:t>
            </a:r>
          </a:p>
        </p:txBody>
      </p:sp>
      <p:sp>
        <p:nvSpPr>
          <p:cNvPr id="18" name="椭圆 17"/>
          <p:cNvSpPr/>
          <p:nvPr/>
        </p:nvSpPr>
        <p:spPr>
          <a:xfrm>
            <a:off x="8016214" y="2852936"/>
            <a:ext cx="2496277" cy="249627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4300" dirty="0">
                <a:solidFill>
                  <a:schemeClr val="tx1"/>
                </a:solidFill>
              </a:rPr>
              <a:t>可</a:t>
            </a:r>
            <a:endParaRPr lang="en-US" altLang="zh-CN" sz="4300" dirty="0">
              <a:solidFill>
                <a:schemeClr val="tx1"/>
              </a:solidFill>
            </a:endParaRPr>
          </a:p>
          <a:p>
            <a:pPr algn="ctr"/>
            <a:r>
              <a:rPr lang="zh-CN" altLang="en-US" sz="4300" dirty="0">
                <a:solidFill>
                  <a:schemeClr val="tx1"/>
                </a:solidFill>
              </a:rPr>
              <a:t>共享</a:t>
            </a:r>
          </a:p>
        </p:txBody>
      </p:sp>
      <p:sp>
        <p:nvSpPr>
          <p:cNvPr id="19" name="椭圆 18"/>
          <p:cNvSpPr/>
          <p:nvPr/>
        </p:nvSpPr>
        <p:spPr>
          <a:xfrm>
            <a:off x="4847862" y="2852936"/>
            <a:ext cx="2496277" cy="249627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4300" dirty="0">
                <a:solidFill>
                  <a:schemeClr val="tx1"/>
                </a:solidFill>
              </a:rPr>
              <a:t>有</a:t>
            </a:r>
            <a:endParaRPr lang="en-US" altLang="zh-CN" sz="4300" dirty="0">
              <a:solidFill>
                <a:schemeClr val="tx1"/>
              </a:solidFill>
            </a:endParaRPr>
          </a:p>
          <a:p>
            <a:pPr algn="ctr"/>
            <a:r>
              <a:rPr lang="zh-CN" altLang="en-US" sz="4300" dirty="0">
                <a:solidFill>
                  <a:schemeClr val="tx1"/>
                </a:solidFill>
              </a:rPr>
              <a:t>组织</a:t>
            </a:r>
          </a:p>
        </p:txBody>
      </p:sp>
      <p:sp>
        <p:nvSpPr>
          <p:cNvPr id="14" name="矩形 13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22" idx="1"/>
            <a:endCxn id="14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3" idx="1"/>
            <a:endCxn id="14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4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4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334" y="10863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1.1.2 </a:t>
            </a:r>
            <a:r>
              <a:rPr lang="zh-CN" altLang="en-US" dirty="0"/>
              <a:t>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5230" y="1014095"/>
            <a:ext cx="567055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《数据库系统原理》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课程代码：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04735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版本：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</a:p>
          <a:p>
            <a:pPr fontAlgn="auto">
              <a:lnSpc>
                <a:spcPct val="200000"/>
              </a:lnSpc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主编</a:t>
            </a:r>
            <a:r>
              <a:rPr lang="zh-CN" altLang="en-US" sz="3200" dirty="0" smtClean="0">
                <a:latin typeface="隶书" panose="02010509060101010101" charset="-122"/>
                <a:ea typeface="隶书" panose="02010509060101010101" charset="-122"/>
              </a:rPr>
              <a:t>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黄靖</a:t>
            </a:r>
          </a:p>
          <a:p>
            <a:pPr fontAlgn="auto">
              <a:lnSpc>
                <a:spcPct val="200000"/>
              </a:lnSpc>
            </a:pPr>
            <a:r>
              <a:rPr lang="zh-CN" altLang="en-US" sz="3200" dirty="0" smtClean="0">
                <a:latin typeface="隶书" panose="02010509060101010101" charset="-122"/>
                <a:ea typeface="隶书" panose="02010509060101010101" charset="-122"/>
              </a:rPr>
              <a:t>出版社：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机械工业出版社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2" descr="https://wx2.qq.com/cgi-bin/mmwebwx-bin/webwxgetmsgimg?&amp;MsgID=2773801720060625586&amp;skey=%40crypt_bf6d7c16_b13b0078d7f8e9c555a5adae5b4125d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4" descr="https://wx2.qq.com/cgi-bin/mmwebwx-bin/webwxgetmsgimg?&amp;MsgID=2773801720060625586&amp;skey=%40crypt_bf6d7c16_b13b0078d7f8e9c555a5adae5b4125d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 t="3501" r="9530" b="3940"/>
          <a:stretch>
            <a:fillRect/>
          </a:stretch>
        </p:blipFill>
        <p:spPr>
          <a:xfrm>
            <a:off x="7175065" y="1248012"/>
            <a:ext cx="3570705" cy="5174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、数据库中存储的数据具有永久存储、有组织和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三个基本特点。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、数据库中存储的数据具有永久存储、有组织和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可共享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三个基本特点。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数据库管理系统及其功能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6002" y="2681112"/>
            <a:ext cx="2177199" cy="175432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张三，男，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26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北京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上海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13912345678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Picture 6" descr="https://timgsa.baidu.com/timg?image&amp;quality=80&amp;size=b9999_10000&amp;sec=1526460445022&amp;di=4b5fe092c1eb5d843af134fdbc221123&amp;imgtype=0&amp;src=http%3A%2F%2Fpic.58pic.com%2F58pic%2F15%2F46%2F82%2F90q58PICNfZ_102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8756" r="11577" b="7345"/>
          <a:stretch>
            <a:fillRect/>
          </a:stretch>
        </p:blipFill>
        <p:spPr bwMode="auto">
          <a:xfrm>
            <a:off x="5351716" y="2258095"/>
            <a:ext cx="2020187" cy="213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4289968" y="3295698"/>
            <a:ext cx="776177" cy="4782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45117" y="4799250"/>
            <a:ext cx="139552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8149" y="4801056"/>
            <a:ext cx="139552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7172" name="Picture 4" descr="https://pic.baike.soso.com/ugc/baikepic2/37585/20180426012626-920883282_jpeg_550_438_84318.jpg/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5" r="9818"/>
          <a:stretch>
            <a:fillRect/>
          </a:stretch>
        </p:blipFill>
        <p:spPr bwMode="auto">
          <a:xfrm>
            <a:off x="9019265" y="2346590"/>
            <a:ext cx="2052083" cy="204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右箭头 18"/>
          <p:cNvSpPr/>
          <p:nvPr/>
        </p:nvSpPr>
        <p:spPr>
          <a:xfrm>
            <a:off x="7568340" y="3319158"/>
            <a:ext cx="776177" cy="4782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629429" y="4845416"/>
            <a:ext cx="2413059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zh-CN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管理系统（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DBMS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1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1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1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7334" y="10863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1.1.3 </a:t>
            </a:r>
            <a:r>
              <a:rPr lang="zh-CN" altLang="en-US" dirty="0" smtClean="0"/>
              <a:t>数据库管理系统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数据库管理系统及其功能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2" name="Picture 4" descr="https://pic.baike.soso.com/ugc/baikepic2/37585/20180426012626-920883282_jpeg_550_438_84318.jpg/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5" r="9818"/>
          <a:stretch>
            <a:fillRect/>
          </a:stretch>
        </p:blipFill>
        <p:spPr bwMode="auto">
          <a:xfrm>
            <a:off x="2019654" y="2490997"/>
            <a:ext cx="2052083" cy="204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39165" y="4800688"/>
            <a:ext cx="2413059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管理系统（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DBMS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7302" y="2386092"/>
            <a:ext cx="6469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数据库管理系统（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DBMS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）是专门用于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建立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数据库的一套软件，介于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应用程序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操作系统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之间。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334" y="10863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1.1.3 </a:t>
            </a:r>
            <a:r>
              <a:rPr lang="zh-CN" altLang="en-US" dirty="0" smtClean="0"/>
              <a:t>数据库管理系统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4" name="矩形 3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数据库管理系统及其功能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2" name="Picture 4" descr="https://pic.baike.soso.com/ugc/baikepic2/37585/20180426012626-920883282_jpeg_550_438_84318.jpg/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5" r="9818"/>
          <a:stretch>
            <a:fillRect/>
          </a:stretch>
        </p:blipFill>
        <p:spPr bwMode="auto">
          <a:xfrm>
            <a:off x="2019654" y="2490997"/>
            <a:ext cx="2052083" cy="204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39165" y="4800688"/>
            <a:ext cx="2413059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管理系统（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DBMS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7302" y="2386092"/>
            <a:ext cx="646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）数据定义功能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）数据操纵功能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）数据库的运行管理功能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）数据库的建立和维护功能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）数据组织、存储和管理功能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）其他功能</a:t>
            </a:r>
          </a:p>
        </p:txBody>
      </p: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334" y="10863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1.1.3 </a:t>
            </a:r>
            <a:r>
              <a:rPr lang="zh-CN" altLang="en-US" dirty="0" smtClean="0"/>
              <a:t>数据库管理系统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788932" y="2295373"/>
            <a:ext cx="7046185" cy="4127953"/>
            <a:chOff x="2844350" y="2426926"/>
            <a:chExt cx="6501525" cy="3209048"/>
          </a:xfrm>
        </p:grpSpPr>
        <p:sp>
          <p:nvSpPr>
            <p:cNvPr id="3" name="流程图: 磁盘 2"/>
            <p:cNvSpPr/>
            <p:nvPr/>
          </p:nvSpPr>
          <p:spPr>
            <a:xfrm>
              <a:off x="4578045" y="4974718"/>
              <a:ext cx="1728192" cy="661256"/>
            </a:xfrm>
            <a:prstGeom prst="flowChartMagneticDisk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048109" y="4036562"/>
              <a:ext cx="2788883" cy="6894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数据库管理系统</a:t>
              </a:r>
              <a:endPara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DBMS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）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542041" y="3209992"/>
              <a:ext cx="1800200" cy="50420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应用程序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359610" y="4122354"/>
              <a:ext cx="1986265" cy="6036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数据库管理员</a:t>
              </a:r>
              <a:endPara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）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08008" y="2426926"/>
              <a:ext cx="298244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用户（数据库终端用户）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44350" y="2434213"/>
              <a:ext cx="1909024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用户（程序员）</a:t>
              </a:r>
              <a:endPara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1" name="直接连接符 10"/>
            <p:cNvCxnSpPr>
              <a:stCxn id="3" idx="1"/>
              <a:endCxn id="4" idx="4"/>
            </p:cNvCxnSpPr>
            <p:nvPr/>
          </p:nvCxnSpPr>
          <p:spPr>
            <a:xfrm flipV="1">
              <a:off x="5442141" y="4725991"/>
              <a:ext cx="410" cy="248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0"/>
              <a:endCxn id="5" idx="4"/>
            </p:cNvCxnSpPr>
            <p:nvPr/>
          </p:nvCxnSpPr>
          <p:spPr>
            <a:xfrm flipH="1" flipV="1">
              <a:off x="5442141" y="3714199"/>
              <a:ext cx="410" cy="3223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0"/>
              <a:endCxn id="9" idx="2"/>
            </p:cNvCxnSpPr>
            <p:nvPr/>
          </p:nvCxnSpPr>
          <p:spPr>
            <a:xfrm flipH="1" flipV="1">
              <a:off x="3798862" y="2866261"/>
              <a:ext cx="1643279" cy="343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0"/>
              <a:endCxn id="7" idx="2"/>
            </p:cNvCxnSpPr>
            <p:nvPr/>
          </p:nvCxnSpPr>
          <p:spPr>
            <a:xfrm flipV="1">
              <a:off x="5442141" y="2858974"/>
              <a:ext cx="1657091" cy="351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6"/>
              <a:endCxn id="6" idx="1"/>
            </p:cNvCxnSpPr>
            <p:nvPr/>
          </p:nvCxnSpPr>
          <p:spPr>
            <a:xfrm>
              <a:off x="6836992" y="4381276"/>
              <a:ext cx="522618" cy="4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0" y="526398"/>
            <a:ext cx="563526" cy="5805205"/>
            <a:chOff x="0" y="-1"/>
            <a:chExt cx="563526" cy="5805205"/>
          </a:xfrm>
        </p:grpSpPr>
        <p:sp>
          <p:nvSpPr>
            <p:cNvPr id="30" name="矩形 29"/>
            <p:cNvSpPr/>
            <p:nvPr/>
          </p:nvSpPr>
          <p:spPr>
            <a:xfrm>
              <a:off x="0" y="-1"/>
              <a:ext cx="563526" cy="10527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1052738"/>
              <a:ext cx="563526" cy="11907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0" y="1052738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0" y="2247129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数据库管理系统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0" y="4274289"/>
              <a:ext cx="563526" cy="15309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0" y="2247129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数据库基本概念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数据库系统的构成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8" idx="1"/>
            <a:endCxn id="23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8" idx="1"/>
            <a:endCxn id="23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9" idx="1"/>
            <a:endCxn id="23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0" idx="1"/>
            <a:endCxn id="23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7334" y="10863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1.1.4 </a:t>
            </a:r>
            <a:r>
              <a:rPr lang="zh-CN" altLang="en-US" dirty="0" smtClean="0"/>
              <a:t>数据库系统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、通常，一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个完整的数据库系统包括数据库、数据库管理系统及相关实用工具、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、数据库管理员和用户。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、通常，一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个完整的数据库系统包括数据库、数据库管理系统及相关实用工具、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、数据库管理员和用户。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、数据库系统简称（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A:DB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B:DBMS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C:DBS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D:DBA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、数据库系统简称（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A:DB——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B:DBMS——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数据库管理系统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C:DBS——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D:DBA——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数据库管理员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74228" y="435118"/>
            <a:ext cx="3189524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考试题型介绍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9640" y="1660077"/>
            <a:ext cx="8648802" cy="3968668"/>
            <a:chOff x="1497231" y="1865471"/>
            <a:chExt cx="8648802" cy="3968668"/>
          </a:xfrm>
        </p:grpSpPr>
        <p:sp>
          <p:nvSpPr>
            <p:cNvPr id="4" name="内容占位符 2"/>
            <p:cNvSpPr txBox="1"/>
            <p:nvPr>
              <p:custDataLst>
                <p:tags r:id="rId1"/>
              </p:custDataLst>
            </p:nvPr>
          </p:nvSpPr>
          <p:spPr>
            <a:xfrm>
              <a:off x="4889953" y="1865471"/>
              <a:ext cx="3906347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单选题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 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3863752" y="2063863"/>
              <a:ext cx="697230" cy="3492874"/>
            </a:xfrm>
            <a:prstGeom prst="leftBrace">
              <a:avLst>
                <a:gd name="adj1" fmla="val 76122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0" tIns="45718" rIns="91430" bIns="45718"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97231" y="3430865"/>
              <a:ext cx="2582545" cy="768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100</a:t>
              </a:r>
              <a:r>
                <a:rPr lang="zh-CN" altLang="en-US" sz="4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分</a:t>
              </a:r>
            </a:p>
          </p:txBody>
        </p:sp>
        <p:sp>
          <p:nvSpPr>
            <p:cNvPr id="14" name="内容占位符 2"/>
            <p:cNvSpPr txBox="1"/>
            <p:nvPr>
              <p:custDataLst>
                <p:tags r:id="rId2"/>
              </p:custDataLst>
            </p:nvPr>
          </p:nvSpPr>
          <p:spPr>
            <a:xfrm>
              <a:off x="4889952" y="3040877"/>
              <a:ext cx="3906347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填空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17" name="内容占位符 2"/>
            <p:cNvSpPr txBox="1"/>
            <p:nvPr>
              <p:custDataLst>
                <p:tags r:id="rId3"/>
              </p:custDataLst>
            </p:nvPr>
          </p:nvSpPr>
          <p:spPr>
            <a:xfrm>
              <a:off x="4889449" y="4177811"/>
              <a:ext cx="5256584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文字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9" name="内容占位符 2"/>
            <p:cNvSpPr txBox="1"/>
            <p:nvPr>
              <p:custDataLst>
                <p:tags r:id="rId4"/>
              </p:custDataLst>
            </p:nvPr>
          </p:nvSpPr>
          <p:spPr>
            <a:xfrm>
              <a:off x="4889953" y="5279335"/>
              <a:ext cx="4716524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综合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8442730" y="5604980"/>
            <a:ext cx="3189524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考试时间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1.2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数据库管理技术的发展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65" y="2611622"/>
            <a:ext cx="7581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数据库管理技术的发展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0" y="668137"/>
            <a:ext cx="563526" cy="5521726"/>
            <a:chOff x="0" y="526399"/>
            <a:chExt cx="563526" cy="5521726"/>
          </a:xfrm>
        </p:grpSpPr>
        <p:sp>
          <p:nvSpPr>
            <p:cNvPr id="5" name="矩形 4"/>
            <p:cNvSpPr/>
            <p:nvPr/>
          </p:nvSpPr>
          <p:spPr>
            <a:xfrm>
              <a:off x="0" y="526399"/>
              <a:ext cx="563526" cy="17064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人工管理阶段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254099"/>
              <a:ext cx="563526" cy="1765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042231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人工管理阶段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1635720" y="2447183"/>
            <a:ext cx="309576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人工管理阶段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584490" y="2447183"/>
            <a:ext cx="334739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文件系统阶段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5720" y="3442793"/>
            <a:ext cx="3680560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）数据不保存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）应用程序管理数据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）数据面向应用程序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7805022" y="2447183"/>
            <a:ext cx="3029559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数据库系统阶段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69214" y="3516347"/>
            <a:ext cx="5065367" cy="2563770"/>
            <a:chOff x="3572539" y="3502022"/>
            <a:chExt cx="6595730" cy="3099311"/>
          </a:xfrm>
        </p:grpSpPr>
        <p:sp>
          <p:nvSpPr>
            <p:cNvPr id="13" name="圆角矩形 12"/>
            <p:cNvSpPr/>
            <p:nvPr/>
          </p:nvSpPr>
          <p:spPr>
            <a:xfrm>
              <a:off x="3572539" y="3502023"/>
              <a:ext cx="1775637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应用程序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69091" y="3502022"/>
              <a:ext cx="1775637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应用程序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92632" y="3502023"/>
              <a:ext cx="1775637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应用程序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n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76708" y="3668231"/>
              <a:ext cx="99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手札体-简粗体"/>
                  <a:ea typeface="手札体-简粗体"/>
                </a:rPr>
                <a:t>……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14" idx="2"/>
            </p:cNvCxnSpPr>
            <p:nvPr/>
          </p:nvCxnSpPr>
          <p:spPr>
            <a:xfrm>
              <a:off x="6656910" y="4203771"/>
              <a:ext cx="15386" cy="1695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26" idx="0"/>
            </p:cNvCxnSpPr>
            <p:nvPr/>
          </p:nvCxnSpPr>
          <p:spPr>
            <a:xfrm>
              <a:off x="4460357" y="4231281"/>
              <a:ext cx="46919" cy="1668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5" idx="2"/>
              <a:endCxn id="28" idx="0"/>
            </p:cNvCxnSpPr>
            <p:nvPr/>
          </p:nvCxnSpPr>
          <p:spPr>
            <a:xfrm>
              <a:off x="9280451" y="4203772"/>
              <a:ext cx="46918" cy="1695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>
            <a:xfrm>
              <a:off x="3768313" y="5899584"/>
              <a:ext cx="1477925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964865" y="5899583"/>
              <a:ext cx="1477925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588406" y="5899584"/>
              <a:ext cx="1477925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n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6708" y="6042842"/>
              <a:ext cx="99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手札体-简粗体"/>
                  <a:ea typeface="手札体-简粗体"/>
                </a:rPr>
                <a:t>……</a:t>
              </a:r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35" idx="1"/>
            <a:endCxn id="3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3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7" idx="1"/>
            <a:endCxn id="3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8" idx="1"/>
            <a:endCxn id="3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7334" y="10863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人工管理阶段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数据库管理技术的发展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文件系统阶段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1635720" y="2447183"/>
            <a:ext cx="309576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人工管理阶段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584490" y="2447183"/>
            <a:ext cx="334739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文件系统阶段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7805022" y="2447183"/>
            <a:ext cx="3029559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数据库系统阶段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941899" y="3502022"/>
            <a:ext cx="6595730" cy="3099311"/>
            <a:chOff x="3572539" y="3502022"/>
            <a:chExt cx="6595730" cy="3099311"/>
          </a:xfrm>
        </p:grpSpPr>
        <p:sp>
          <p:nvSpPr>
            <p:cNvPr id="12" name="圆角矩形 11"/>
            <p:cNvSpPr/>
            <p:nvPr/>
          </p:nvSpPr>
          <p:spPr>
            <a:xfrm>
              <a:off x="3572539" y="3502023"/>
              <a:ext cx="1775637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应用程序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769091" y="3502022"/>
              <a:ext cx="1775637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应用程序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392632" y="3502023"/>
              <a:ext cx="1775637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应用程序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n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76708" y="3668231"/>
              <a:ext cx="99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手札体-简粗体"/>
                  <a:ea typeface="手札体-简粗体"/>
                </a:rPr>
                <a:t>……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769815" y="4613213"/>
              <a:ext cx="1775637" cy="887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文件系统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22" name="直接连接符 21"/>
            <p:cNvCxnSpPr>
              <a:stCxn id="20" idx="2"/>
              <a:endCxn id="14" idx="0"/>
            </p:cNvCxnSpPr>
            <p:nvPr/>
          </p:nvCxnSpPr>
          <p:spPr>
            <a:xfrm>
              <a:off x="6656910" y="4203771"/>
              <a:ext cx="724" cy="409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4" idx="1"/>
            </p:cNvCxnSpPr>
            <p:nvPr/>
          </p:nvCxnSpPr>
          <p:spPr>
            <a:xfrm>
              <a:off x="4460357" y="4231281"/>
              <a:ext cx="1569494" cy="511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1" idx="2"/>
              <a:endCxn id="14" idx="7"/>
            </p:cNvCxnSpPr>
            <p:nvPr/>
          </p:nvCxnSpPr>
          <p:spPr>
            <a:xfrm flipH="1">
              <a:off x="7285416" y="4203772"/>
              <a:ext cx="1995035" cy="539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27"/>
            <p:cNvSpPr/>
            <p:nvPr/>
          </p:nvSpPr>
          <p:spPr>
            <a:xfrm>
              <a:off x="3768313" y="5899584"/>
              <a:ext cx="1477925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964865" y="5899583"/>
              <a:ext cx="1477925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588406" y="5899584"/>
              <a:ext cx="1477925" cy="701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n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76708" y="6042842"/>
              <a:ext cx="99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手札体-简粗体"/>
                  <a:ea typeface="手札体-简粗体"/>
                </a:rPr>
                <a:t>……</a:t>
              </a:r>
              <a:endParaRPr lang="zh-CN" altLang="en-US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656185" y="5501218"/>
              <a:ext cx="724" cy="409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8" idx="0"/>
              <a:endCxn id="14" idx="3"/>
            </p:cNvCxnSpPr>
            <p:nvPr/>
          </p:nvCxnSpPr>
          <p:spPr>
            <a:xfrm flipV="1">
              <a:off x="4507276" y="5371014"/>
              <a:ext cx="1522575" cy="528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5"/>
              <a:endCxn id="30" idx="0"/>
            </p:cNvCxnSpPr>
            <p:nvPr/>
          </p:nvCxnSpPr>
          <p:spPr>
            <a:xfrm>
              <a:off x="7285416" y="5371014"/>
              <a:ext cx="2041953" cy="528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0" y="668137"/>
            <a:ext cx="563526" cy="5521726"/>
            <a:chOff x="0" y="526399"/>
            <a:chExt cx="563526" cy="5521726"/>
          </a:xfrm>
        </p:grpSpPr>
        <p:sp>
          <p:nvSpPr>
            <p:cNvPr id="41" name="矩形 40"/>
            <p:cNvSpPr/>
            <p:nvPr/>
          </p:nvSpPr>
          <p:spPr>
            <a:xfrm>
              <a:off x="0" y="526399"/>
              <a:ext cx="563526" cy="17064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人工管理阶段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2254099"/>
              <a:ext cx="563526" cy="17650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4042231"/>
              <a:ext cx="563526" cy="20058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肘形连接符 33"/>
          <p:cNvCxnSpPr>
            <a:stCxn id="44" idx="1"/>
            <a:endCxn id="27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45" idx="1"/>
            <a:endCxn id="27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6" idx="1"/>
            <a:endCxn id="27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7" idx="1"/>
            <a:endCxn id="27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7334" y="10863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1.2.2 </a:t>
            </a:r>
            <a:r>
              <a:rPr lang="zh-CN" altLang="en-US" dirty="0" smtClean="0"/>
              <a:t>文件系统阶段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数据库管理技术的发展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1635720" y="2447183"/>
            <a:ext cx="309576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人工管理阶段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584490" y="2447183"/>
            <a:ext cx="334739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文件系统阶段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7805022" y="2447183"/>
            <a:ext cx="3029559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数据库系统阶段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68137"/>
            <a:ext cx="563526" cy="5521726"/>
            <a:chOff x="0" y="526399"/>
            <a:chExt cx="563526" cy="5521726"/>
          </a:xfrm>
        </p:grpSpPr>
        <p:sp>
          <p:nvSpPr>
            <p:cNvPr id="21" name="矩形 20"/>
            <p:cNvSpPr/>
            <p:nvPr/>
          </p:nvSpPr>
          <p:spPr>
            <a:xfrm>
              <a:off x="0" y="526399"/>
              <a:ext cx="563526" cy="17064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人工管理阶段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254099"/>
              <a:ext cx="563526" cy="1765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4042231"/>
              <a:ext cx="563526" cy="2005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86165" y="3442793"/>
            <a:ext cx="4649459" cy="2747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）数据集成（主要目的）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）数据共享性（）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）数据冗余（）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）数据一致性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25" idx="1"/>
            <a:endCxn id="12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6" idx="1"/>
            <a:endCxn id="12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7" idx="1"/>
            <a:endCxn id="12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8" idx="1"/>
            <a:endCxn id="12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7334" y="10863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1.2.3 </a:t>
            </a:r>
            <a:r>
              <a:rPr lang="zh-CN" altLang="en-US" dirty="0" smtClean="0"/>
              <a:t>数据库系统阶段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数据库管理技术的发展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1635720" y="2447183"/>
            <a:ext cx="309576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人工管理阶段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584490" y="2447183"/>
            <a:ext cx="334739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文件系统阶段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7805022" y="2447183"/>
            <a:ext cx="3029559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数据库系统阶段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68137"/>
            <a:ext cx="563526" cy="5521726"/>
            <a:chOff x="0" y="526399"/>
            <a:chExt cx="563526" cy="5521726"/>
          </a:xfrm>
        </p:grpSpPr>
        <p:sp>
          <p:nvSpPr>
            <p:cNvPr id="21" name="矩形 20"/>
            <p:cNvSpPr/>
            <p:nvPr/>
          </p:nvSpPr>
          <p:spPr>
            <a:xfrm>
              <a:off x="0" y="526399"/>
              <a:ext cx="563526" cy="17064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人工管理阶段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254099"/>
              <a:ext cx="563526" cy="1765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4042231"/>
              <a:ext cx="563526" cy="2005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86165" y="3442793"/>
            <a:ext cx="4649459" cy="2747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）数据集成（主要目的）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）数据共享性高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）数据冗余小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）数据一致性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25" idx="1"/>
            <a:endCxn id="12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6" idx="1"/>
            <a:endCxn id="12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7" idx="1"/>
            <a:endCxn id="12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8" idx="1"/>
            <a:endCxn id="12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7334" y="10863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1.2.3 </a:t>
            </a:r>
            <a:r>
              <a:rPr lang="zh-CN" altLang="en-US" dirty="0" smtClean="0"/>
              <a:t>数据库系统阶段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数据库管理技术的发展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1635720" y="2447183"/>
            <a:ext cx="309576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人工管理阶段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584490" y="2447183"/>
            <a:ext cx="334739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文件系统阶段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7805022" y="2447183"/>
            <a:ext cx="3029559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数据库系统阶段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68137"/>
            <a:ext cx="563526" cy="5521726"/>
            <a:chOff x="0" y="526399"/>
            <a:chExt cx="563526" cy="5521726"/>
          </a:xfrm>
        </p:grpSpPr>
        <p:sp>
          <p:nvSpPr>
            <p:cNvPr id="21" name="矩形 20"/>
            <p:cNvSpPr/>
            <p:nvPr/>
          </p:nvSpPr>
          <p:spPr>
            <a:xfrm>
              <a:off x="0" y="526399"/>
              <a:ext cx="563526" cy="17064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人工管理阶段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254099"/>
              <a:ext cx="563526" cy="1765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4042231"/>
              <a:ext cx="563526" cy="2005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86165" y="3442793"/>
            <a:ext cx="4649459" cy="2747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）数据集成（主要目的）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）数据共享性高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）数据冗余小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）数据一致性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）数据独立性高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4995" y="4679315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数据</a:t>
            </a:r>
            <a:r>
              <a:rPr lang="zh-CN" altLang="en-US" sz="2000" dirty="0">
                <a:latin typeface="汉仪旗黑-70S" panose="00020600040101010101" charset="-122"/>
                <a:ea typeface="汉仪旗黑-70S" panose="00020600040101010101" charset="-122"/>
              </a:rPr>
              <a:t>定义</a:t>
            </a:r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与</a:t>
            </a:r>
            <a:r>
              <a:rPr lang="zh-CN" altLang="en-US" sz="2000" dirty="0">
                <a:latin typeface="汉仪旗黑-70S" panose="00020600040101010101" charset="-122"/>
                <a:ea typeface="汉仪旗黑-70S" panose="00020600040101010101" charset="-122"/>
              </a:rPr>
              <a:t>使用数据的应用程序分离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汉仪旗黑-70S" panose="00020600040101010101" charset="-122"/>
                <a:ea typeface="汉仪旗黑-70S" panose="00020600040101010101" charset="-122"/>
              </a:rPr>
              <a:t>称为数据独立</a:t>
            </a:r>
          </a:p>
        </p:txBody>
      </p:sp>
      <p:sp>
        <p:nvSpPr>
          <p:cNvPr id="13" name="矩形 12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26" idx="1"/>
            <a:endCxn id="13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7" idx="1"/>
            <a:endCxn id="13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8" idx="1"/>
            <a:endCxn id="13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13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7334" y="10863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1.2.3 </a:t>
            </a:r>
            <a:r>
              <a:rPr lang="zh-CN" altLang="en-US" dirty="0" smtClean="0"/>
              <a:t>数据库系统阶段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数据库管理技术的发展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1635720" y="2447183"/>
            <a:ext cx="309576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人工管理阶段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584490" y="2447183"/>
            <a:ext cx="3347398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文件系统阶段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7805022" y="2447183"/>
            <a:ext cx="3029559" cy="65269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数据库系统阶段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68137"/>
            <a:ext cx="563526" cy="5521726"/>
            <a:chOff x="0" y="526399"/>
            <a:chExt cx="563526" cy="5521726"/>
          </a:xfrm>
        </p:grpSpPr>
        <p:sp>
          <p:nvSpPr>
            <p:cNvPr id="21" name="矩形 20"/>
            <p:cNvSpPr/>
            <p:nvPr/>
          </p:nvSpPr>
          <p:spPr>
            <a:xfrm>
              <a:off x="0" y="526399"/>
              <a:ext cx="563526" cy="17064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人工管理阶段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254099"/>
              <a:ext cx="563526" cy="1765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4042231"/>
              <a:ext cx="563526" cy="2005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数据库系统阶段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86165" y="3442793"/>
            <a:ext cx="4649459" cy="2747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）数据集成（主要目的）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）数据共享性高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）数据冗余小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）数据一致性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）数据独立性高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）实施统一管理与控制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）减少应用程序开发与维护的工作量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4995" y="4679315"/>
            <a:ext cx="42125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汉仪旗黑-70S" panose="00020600040101010101" charset="-122"/>
                <a:ea typeface="汉仪旗黑-70S" panose="00020600040101010101" charset="-122"/>
              </a:rPr>
              <a:t>主要包括：数据的安全性、完整性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汉仪旗黑-70S" panose="00020600040101010101" charset="-122"/>
                <a:ea typeface="汉仪旗黑-70S" panose="00020600040101010101" charset="-122"/>
              </a:rPr>
              <a:t>              并发控制与故障恢复等，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汉仪旗黑-70S" panose="00020600040101010101" charset="-122"/>
                <a:ea typeface="汉仪旗黑-70S" panose="00020600040101010101" charset="-122"/>
              </a:rPr>
              <a:t>              即数据库保护。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26" idx="1"/>
            <a:endCxn id="13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7" idx="1"/>
            <a:endCxn id="13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8" idx="1"/>
            <a:endCxn id="13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13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7334" y="10863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1.2.3 </a:t>
            </a:r>
            <a:r>
              <a:rPr lang="zh-CN" altLang="en-US" dirty="0" smtClean="0"/>
              <a:t>数据库系统阶段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、下面描述中，不属于数据库系统特点的是（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数据独立性高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数据冗余度高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数据共享性好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数据一致性好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、下面描述中，不属于数据库系统特点的是（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数据独立性高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数据冗余度高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数据共享性好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数据一致性好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、数据的（     ）是数据库管理系统的主要目的。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6" y="1651735"/>
            <a:ext cx="11164753" cy="4165743"/>
          </a:xfrm>
          <a:prstGeom prst="rect">
            <a:avLst/>
          </a:prstGeom>
        </p:spPr>
      </p:pic>
      <p:sp>
        <p:nvSpPr>
          <p:cNvPr id="3" name="五边形 2"/>
          <p:cNvSpPr/>
          <p:nvPr/>
        </p:nvSpPr>
        <p:spPr>
          <a:xfrm>
            <a:off x="293298" y="431322"/>
            <a:ext cx="2725947" cy="776376"/>
          </a:xfrm>
          <a:prstGeom prst="homePlat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 维 导 图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）是数据库管理系统的主要目的。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、数据定义与使用数据的应用程序分离称为（  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、数据定义与使用数据的应用程序分离称为（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数据独立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、数据库管理系统具有对数据的统一管理和控制功能，主要包括数据的独立性、完整性、并发控制与（      ）等，即数据库保护。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、数据库管理系统具有对数据的统一管理和控制功能，主要包括数据的独立性、完整性、并发控制与（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故障恢复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）等，即数据库保护。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1.2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数据库管理技术的发展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65" y="2611622"/>
            <a:ext cx="7581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5" y="2126891"/>
            <a:ext cx="11457224" cy="40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508203"/>
            <a:ext cx="4795072" cy="1547201"/>
            <a:chOff x="994356" y="2508203"/>
            <a:chExt cx="4795072" cy="1547201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5007709"/>
            <a:ext cx="4795072" cy="1166087"/>
            <a:chOff x="1222956" y="2697696"/>
            <a:chExt cx="4795072" cy="1166087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508203"/>
            <a:ext cx="4795072" cy="1547201"/>
            <a:chOff x="994356" y="2508203"/>
            <a:chExt cx="4795072" cy="1547201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浏览器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283195"/>
            <a:ext cx="7133468" cy="2315310"/>
            <a:chOff x="994356" y="2283195"/>
            <a:chExt cx="7133468" cy="2315310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752" y="2283195"/>
              <a:ext cx="479507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内部系统结构，采用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三级模式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外部系统结构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5253578" y="3413836"/>
              <a:ext cx="212652" cy="11846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浏览器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388400" y="1986907"/>
            <a:ext cx="212652" cy="11846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0" y="1725954"/>
            <a:ext cx="9492339" cy="3082529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</a:pPr>
            <a:r>
              <a:rPr lang="zh-CN" altLang="en-US" sz="4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前期准备  </a:t>
            </a:r>
            <a:r>
              <a:rPr lang="en-US" altLang="zh-CN" sz="4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4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283195"/>
            <a:ext cx="7133468" cy="2315310"/>
            <a:chOff x="994356" y="2283195"/>
            <a:chExt cx="7133468" cy="2315310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752" y="2283195"/>
              <a:ext cx="479507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内部系统结构，采用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三级模式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外部系统结构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5253578" y="3413836"/>
              <a:ext cx="212652" cy="11846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浏览器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388400" y="1986907"/>
            <a:ext cx="212652" cy="11846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283195"/>
            <a:ext cx="7133468" cy="2315310"/>
            <a:chOff x="994356" y="2283195"/>
            <a:chExt cx="7133468" cy="2315310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752" y="2283195"/>
              <a:ext cx="479507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内部系统结构，采用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三级模式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外部系统结构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5253578" y="3413836"/>
              <a:ext cx="212652" cy="11846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浏览器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388400" y="1986907"/>
            <a:ext cx="212652" cy="11846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7278" y="1821341"/>
            <a:ext cx="214262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yejibang.com/static/uploadfile/201709/image/20170920173003_455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328" y="3662763"/>
            <a:ext cx="42100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283195"/>
            <a:ext cx="7133468" cy="2480875"/>
            <a:chOff x="994356" y="2283195"/>
            <a:chExt cx="7133468" cy="2480875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752" y="2283195"/>
              <a:ext cx="479507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内部系统结构，采用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三级模式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外部系统结构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5253578" y="3413836"/>
              <a:ext cx="212652" cy="11846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30288" y="3248270"/>
              <a:ext cx="2142623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集中式结构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分布式结构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并行结构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浏览器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388400" y="1986907"/>
            <a:ext cx="212652" cy="11846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7278" y="1821341"/>
            <a:ext cx="214262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ooyeetone.com/img/distributed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639" y="3413836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283195"/>
            <a:ext cx="7133468" cy="2480875"/>
            <a:chOff x="994356" y="2283195"/>
            <a:chExt cx="7133468" cy="2480875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752" y="2283195"/>
              <a:ext cx="479507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内部系统结构，采用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三级模式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外部系统结构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5253578" y="3413836"/>
              <a:ext cx="212652" cy="11846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30288" y="3248270"/>
              <a:ext cx="2142623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集中式结构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分布式结构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并行结构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浏览器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388400" y="1986907"/>
            <a:ext cx="212652" cy="11846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7278" y="1821341"/>
            <a:ext cx="214262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283195"/>
            <a:ext cx="7133468" cy="2480875"/>
            <a:chOff x="994356" y="2283195"/>
            <a:chExt cx="7133468" cy="2480875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752" y="2283195"/>
              <a:ext cx="479507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内部系统结构，采用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三级模式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外部系统结构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5253578" y="3413836"/>
              <a:ext cx="212652" cy="11846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30288" y="3248270"/>
              <a:ext cx="2142623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集中式结构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     ）结构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      ）结构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           ）结构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388400" y="1986907"/>
            <a:ext cx="212652" cy="11846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7278" y="1821341"/>
            <a:ext cx="214262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   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283195"/>
            <a:ext cx="7133468" cy="2480875"/>
            <a:chOff x="994356" y="2283195"/>
            <a:chExt cx="7133468" cy="2480875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752" y="2283195"/>
              <a:ext cx="479507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内部系统结构，采用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三级模式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外部系统结构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5253578" y="3413836"/>
              <a:ext cx="212652" cy="11846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30288" y="3248270"/>
              <a:ext cx="2142623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集中式结构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分布式结构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并行结构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浏览器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388400" y="1986907"/>
            <a:ext cx="212652" cy="11846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7278" y="1821341"/>
            <a:ext cx="214262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92589" y="366468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3" name="矩形 1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3" idx="1"/>
            <a:endCxn id="1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1.3.1.0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数据库系统的三级模式结构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901609" y="4061637"/>
            <a:ext cx="1148317" cy="64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34446" y="3593803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87369" y="4164996"/>
            <a:ext cx="4591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称为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概念模式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逻辑模式</a:t>
            </a:r>
            <a:endParaRPr lang="en-US" altLang="zh-CN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1.3.1.1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4549" y="5201092"/>
            <a:ext cx="4591829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长度：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；类型：字符型；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1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81958" y="3685990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6605" y="2998419"/>
            <a:ext cx="4520177" cy="64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75176" y="3088929"/>
            <a:ext cx="3325215" cy="45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称为</a:t>
            </a: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子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1.3.1.2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06721" y="4420129"/>
            <a:ext cx="45918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姓名     年龄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孙小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涵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18</a:t>
            </a: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赵珂卉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17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81955" y="3622155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01609" y="4976075"/>
            <a:ext cx="1148317" cy="64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68320" y="5061841"/>
            <a:ext cx="5399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称为</a:t>
            </a: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存储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endParaRPr lang="en-US" altLang="zh-CN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2" name="矩形 11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2" idx="1"/>
            <a:endCxn id="17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7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7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7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1.3.1.3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内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49129" y="5398766"/>
            <a:ext cx="45918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姓名     年龄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孙小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涵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18</a:t>
            </a: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赵珂卉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17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下箭头 4"/>
          <p:cNvSpPr/>
          <p:nvPr/>
        </p:nvSpPr>
        <p:spPr>
          <a:xfrm rot="5400000">
            <a:off x="7535687" y="5096883"/>
            <a:ext cx="407453" cy="2257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安装包下载位置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253430" y="1725954"/>
            <a:ext cx="9492339" cy="3082529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dirty="0">
                <a:solidFill>
                  <a:schemeClr val="tx1"/>
                </a:solidFill>
                <a:hlinkClick r:id="rId4"/>
              </a:rPr>
              <a:t>https://pan.baidu.com/s/1QZkTG2i8oVNnH6tRixnKyg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770" y="2166241"/>
            <a:ext cx="5399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用户级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&lt;—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&gt;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外模式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概念级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&lt;—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&gt;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物理级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&lt;—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&gt;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内模式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220" y="524118"/>
            <a:ext cx="539990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关于三级模式的法宝：</a:t>
            </a:r>
            <a:endParaRPr lang="en-US" altLang="zh-CN" sz="28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1637" y="2697322"/>
          <a:ext cx="5634075" cy="312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126"/>
                <a:gridCol w="3444949"/>
              </a:tblGrid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名称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别称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）模式，（   ）模式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外模式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）模式，或（  ）模式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）模式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7" name="矩形 6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8" idx="1"/>
            <a:endCxn id="12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9" idx="1"/>
            <a:endCxn id="12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0" idx="1"/>
            <a:endCxn id="12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1637" y="2697322"/>
          <a:ext cx="9057759" cy="312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126"/>
                <a:gridCol w="3444949"/>
                <a:gridCol w="3423684"/>
              </a:tblGrid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名称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别称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视图类型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概念模式，逻辑模式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概念视图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外模式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子模式，或用户模式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数据视图，即用户视图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782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内模式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存储模式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内部视图，或存储视图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7" name="矩形 6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8" idx="1"/>
            <a:endCxn id="12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9" idx="1"/>
            <a:endCxn id="12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0" idx="1"/>
            <a:endCxn id="12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81300" y="1733551"/>
          <a:ext cx="6858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</a:tblGrid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81300" y="3676650"/>
          <a:ext cx="6858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</a:tblGrid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10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05350" y="2738438"/>
          <a:ext cx="6858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</a:tblGrid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500" y="1957388"/>
          <a:ext cx="685800" cy="2238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</a:tblGrid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43850" y="478884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你眼中的数据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（视图）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数据库系统的三级模式结构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图片 3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901609" y="4061637"/>
            <a:ext cx="1148317" cy="64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34446" y="3593803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68320" y="4713766"/>
            <a:ext cx="1424763" cy="3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8319" y="3974496"/>
            <a:ext cx="4591829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数据库的</a:t>
            </a:r>
            <a:r>
              <a:rPr lang="zh-CN" altLang="en-US" sz="2000" b="1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核心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，也是数据库设计的</a:t>
            </a:r>
            <a:r>
              <a:rPr lang="zh-CN" altLang="en-US" sz="2000" b="1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关键</a:t>
            </a:r>
            <a:endParaRPr lang="en-US" altLang="zh-CN" sz="2000" b="1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1.3.1.0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数据库系统的三级模式结构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、在数据库系统中，描述全部数据的整体逻辑结构的是（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、在数据库系统中，描述全部数据的整体逻辑结构的是（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概念模式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、从数据库管理员的视角来看，数据库外部体系结构通常表现为集中式结构、分布式结构、（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、从数据库管理员的视角来看，数据库外部体系结构通常表现为集中式结构、分布式结构、（  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并行结构 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、外模式也称为子模式或（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0" y="1269364"/>
            <a:ext cx="9750290" cy="429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、外模式也称为子模式或（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逻辑模式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外模式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概念模式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三级模式结构的两层映像与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数据独立性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4" name="矩形 13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所谓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映像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，就是一种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对应规则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，它指出映像双方是如何进行转换的。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49256" y="3734158"/>
            <a:ext cx="1201479" cy="17224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x</a:t>
            </a:r>
            <a:endParaRPr lang="zh-CN" altLang="en-US" sz="4400" dirty="0"/>
          </a:p>
        </p:txBody>
      </p:sp>
      <p:sp>
        <p:nvSpPr>
          <p:cNvPr id="9" name="椭圆 8"/>
          <p:cNvSpPr/>
          <p:nvPr/>
        </p:nvSpPr>
        <p:spPr>
          <a:xfrm>
            <a:off x="6136120" y="3835058"/>
            <a:ext cx="1569367" cy="15693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y</a:t>
            </a:r>
            <a:endParaRPr lang="zh-CN" altLang="en-US" sz="44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731489" y="4576260"/>
            <a:ext cx="124400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7305" y="4091033"/>
            <a:ext cx="105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映像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肘形连接符 31"/>
          <p:cNvCxnSpPr>
            <a:stCxn id="36" idx="1"/>
            <a:endCxn id="31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7" idx="1"/>
            <a:endCxn id="31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8" idx="1"/>
            <a:endCxn id="31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9" idx="1"/>
            <a:endCxn id="31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1.3.1.4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级模式结构的两层映像与数据独立性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 bldLvl="0" animBg="1"/>
      <p:bldP spid="9" grpId="0" bldLvl="0" animBg="1"/>
      <p:bldP spid="2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三级模式结构的两层映像与数据独立性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3571" y="4722545"/>
            <a:ext cx="424317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内模式映像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保证了数据与程序的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物理独立性</a:t>
            </a:r>
            <a:endParaRPr lang="zh-CN" altLang="en-US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1609" y="4061637"/>
            <a:ext cx="1148317" cy="1594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87611" y="3611349"/>
            <a:ext cx="1403497" cy="549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4" name="矩形 13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4" idx="1"/>
            <a:endCxn id="1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1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1.3.1.4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级模式结构的两层映像与数据独立性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三级模式结构的两层映像与数据独立性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 descr="../../../Library/Containers/com.tencent.xinWeChat/Data/Library/Application%20Support/com.tencent.xinWeChat/2.0b4.0.9/4d9560df258edb357904cb1775b51c22/Message/MessageTemp/4d9560df258edb357904cb1775b51c22/Image/831525684405_.pi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>
            <a:fillRect/>
          </a:stretch>
        </p:blipFill>
        <p:spPr bwMode="auto">
          <a:xfrm>
            <a:off x="2893286" y="2228762"/>
            <a:ext cx="5240621" cy="44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3571" y="4683557"/>
            <a:ext cx="246753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endParaRPr lang="zh-CN" altLang="en-US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87611" y="3611349"/>
            <a:ext cx="1403497" cy="549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18883" y="3088673"/>
            <a:ext cx="4430233" cy="1594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63125" y="3331006"/>
            <a:ext cx="416161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模式映像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保证了数据与程序的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逻辑独立性</a:t>
            </a:r>
            <a:endParaRPr lang="zh-CN" altLang="en-US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4" name="矩形 13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4" idx="1"/>
            <a:endCxn id="1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1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1.3.1.4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级模式结构的两层映像与数据独立性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7" grpId="0" bldLvl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所谓映像，就是一种（      ），它指出映像双方是如何进行转换的。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所谓映像，就是一种（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对应规则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），它指出映像双方是如何进行转换的。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" y="22749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3953</Words>
  <Application>Microsoft Office PowerPoint</Application>
  <PresentationFormat>自定义</PresentationFormat>
  <Paragraphs>1100</Paragraphs>
  <Slides>86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7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孙小涵</cp:lastModifiedBy>
  <cp:revision>498</cp:revision>
  <dcterms:created xsi:type="dcterms:W3CDTF">2017-03-21T09:44:00Z</dcterms:created>
  <dcterms:modified xsi:type="dcterms:W3CDTF">2019-11-13T09:46:20Z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2052-10.1.0.7397</vt:lpwstr>
  </property>
</Properties>
</file>