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ppt/notesSlides/notesSlide15.xml" ContentType="application/vnd.openxmlformats-officedocument.presentationml.notesSlide+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8.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6"/>
  </p:notesMasterIdLst>
  <p:handoutMasterIdLst>
    <p:handoutMasterId r:id="rId57"/>
  </p:handoutMasterIdLst>
  <p:sldIdLst>
    <p:sldId id="256" r:id="rId2"/>
    <p:sldId id="1567" r:id="rId3"/>
    <p:sldId id="1568" r:id="rId4"/>
    <p:sldId id="1569" r:id="rId5"/>
    <p:sldId id="1608" r:id="rId6"/>
    <p:sldId id="1570" r:id="rId7"/>
    <p:sldId id="1571" r:id="rId8"/>
    <p:sldId id="1572" r:id="rId9"/>
    <p:sldId id="1573" r:id="rId10"/>
    <p:sldId id="1574" r:id="rId11"/>
    <p:sldId id="1575" r:id="rId12"/>
    <p:sldId id="1576" r:id="rId13"/>
    <p:sldId id="1577" r:id="rId14"/>
    <p:sldId id="1578" r:id="rId15"/>
    <p:sldId id="1579" r:id="rId16"/>
    <p:sldId id="1580" r:id="rId17"/>
    <p:sldId id="1581" r:id="rId18"/>
    <p:sldId id="1582" r:id="rId19"/>
    <p:sldId id="1583" r:id="rId20"/>
    <p:sldId id="1584" r:id="rId21"/>
    <p:sldId id="1585" r:id="rId22"/>
    <p:sldId id="1586" r:id="rId23"/>
    <p:sldId id="1650" r:id="rId24"/>
    <p:sldId id="1651" r:id="rId25"/>
    <p:sldId id="1652" r:id="rId26"/>
    <p:sldId id="1653" r:id="rId27"/>
    <p:sldId id="1659" r:id="rId28"/>
    <p:sldId id="1660" r:id="rId29"/>
    <p:sldId id="1661" r:id="rId30"/>
    <p:sldId id="1662" r:id="rId31"/>
    <p:sldId id="1663" r:id="rId32"/>
    <p:sldId id="1664" r:id="rId33"/>
    <p:sldId id="1665" r:id="rId34"/>
    <p:sldId id="1666" r:id="rId35"/>
    <p:sldId id="1667" r:id="rId36"/>
    <p:sldId id="1668" r:id="rId37"/>
    <p:sldId id="1669" r:id="rId38"/>
    <p:sldId id="1670" r:id="rId39"/>
    <p:sldId id="1671" r:id="rId40"/>
    <p:sldId id="1675" r:id="rId41"/>
    <p:sldId id="1676" r:id="rId42"/>
    <p:sldId id="1679" r:id="rId43"/>
    <p:sldId id="1680" r:id="rId44"/>
    <p:sldId id="1706" r:id="rId45"/>
    <p:sldId id="1707" r:id="rId46"/>
    <p:sldId id="1708" r:id="rId47"/>
    <p:sldId id="1709" r:id="rId48"/>
    <p:sldId id="1710" r:id="rId49"/>
    <p:sldId id="1711" r:id="rId50"/>
    <p:sldId id="1712" r:id="rId51"/>
    <p:sldId id="1713" r:id="rId52"/>
    <p:sldId id="1714" r:id="rId53"/>
    <p:sldId id="1594" r:id="rId54"/>
    <p:sldId id="261" r:id="rId55"/>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97" autoAdjust="0"/>
    <p:restoredTop sz="81768" autoAdjust="0"/>
  </p:normalViewPr>
  <p:slideViewPr>
    <p:cSldViewPr snapToGrid="0" snapToObjects="1">
      <p:cViewPr>
        <p:scale>
          <a:sx n="60" d="100"/>
          <a:sy n="60" d="100"/>
        </p:scale>
        <p:origin x="-822" y="-24"/>
      </p:cViewPr>
      <p:guideLst>
        <p:guide orient="horz" pos="2160"/>
        <p:guide pos="3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959458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93268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24</a:t>
            </a:fld>
            <a:endParaRPr lang="en-US" altLang="zh-CN" smtClean="0">
              <a:solidFill>
                <a:prstClr val="black"/>
              </a:solidFill>
              <a:latin typeface="Calibri" panose="020F050202020403020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notesSlide" Target="../notesSlides/notesSlide12.xml"/><Relationship Id="rId4" Type="http://schemas.openxmlformats.org/officeDocument/2006/relationships/tags" Target="../tags/tag23.xml"/><Relationship Id="rId9"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10"/>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0" name="标题 1"/>
          <p:cNvSpPr>
            <a:spLocks noGrp="1"/>
          </p:cNvSpPr>
          <p:nvPr>
            <p:ph type="ctrTitle"/>
          </p:nvPr>
        </p:nvSpPr>
        <p:spPr>
          <a:xfrm>
            <a:off x="1447800" y="3833813"/>
            <a:ext cx="7151688" cy="989012"/>
          </a:xfrm>
        </p:spPr>
        <p:txBody>
          <a:bodyPr vert="horz" wrap="square" lIns="91440" tIns="45720" rIns="91440" bIns="45720" anchor="b"/>
          <a:lstStyle/>
          <a:p>
            <a:pPr algn="l" defTabSz="914400">
              <a:buNone/>
            </a:pPr>
            <a:r>
              <a:rPr lang="zh-CN" altLang="en-US" sz="4800" kern="1200" dirty="0" smtClean="0">
                <a:latin typeface="黑体" panose="02010609060101010101" pitchFamily="49" charset="-122"/>
                <a:ea typeface="黑体" panose="02010609060101010101" pitchFamily="49" charset="-122"/>
              </a:rPr>
              <a:t>数据库系统原理</a:t>
            </a:r>
            <a:endParaRPr lang="zh-CN" altLang="en-US" sz="4800" kern="1200" dirty="0">
              <a:latin typeface="黑体" panose="02010609060101010101" pitchFamily="49" charset="-122"/>
              <a:ea typeface="黑体" panose="02010609060101010101" pitchFamily="49" charset="-122"/>
            </a:endParaRPr>
          </a:p>
        </p:txBody>
      </p:sp>
      <p:sp>
        <p:nvSpPr>
          <p:cNvPr id="2051" name="副标题 2"/>
          <p:cNvSpPr>
            <a:spLocks noGrp="1"/>
          </p:cNvSpPr>
          <p:nvPr>
            <p:ph type="subTitle" idx="1"/>
          </p:nvPr>
        </p:nvSpPr>
        <p:spPr>
          <a:xfrm>
            <a:off x="1392555" y="5180330"/>
            <a:ext cx="4891088" cy="487363"/>
          </a:xfrm>
        </p:spPr>
        <p:txBody>
          <a:bodyPr vert="horz" wrap="square" lIns="91440" tIns="45720" rIns="91440" bIns="45720" anchor="t"/>
          <a:lstStyle/>
          <a:p>
            <a:pPr algn="l" defTabSz="914400"/>
            <a:r>
              <a:rPr lang="en-US" altLang="zh-CN" dirty="0">
                <a:latin typeface="黑体" panose="02010609060101010101" pitchFamily="49" charset="-122"/>
                <a:ea typeface="黑体" panose="02010609060101010101" pitchFamily="49" charset="-122"/>
              </a:rPr>
              <a:t> </a:t>
            </a:r>
            <a:endParaRPr lang="zh-CN" altLang="en-US" kern="1200" dirty="0">
              <a:latin typeface="黑体" panose="02010609060101010101" pitchFamily="49" charset="-122"/>
              <a:ea typeface="黑体" panose="02010609060101010101" pitchFamily="49" charset="-122"/>
            </a:endParaRPr>
          </a:p>
        </p:txBody>
      </p:sp>
      <p:sp>
        <p:nvSpPr>
          <p:cNvPr id="7" name="矩形 6"/>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3" name="图片 7"/>
          <p:cNvPicPr>
            <a:picLocks noChangeAspect="1"/>
          </p:cNvPicPr>
          <p:nvPr/>
        </p:nvPicPr>
        <p:blipFill>
          <a:blip r:embed="rId4"/>
          <a:stretch>
            <a:fillRect/>
          </a:stretch>
        </p:blipFill>
        <p:spPr>
          <a:xfrm>
            <a:off x="1470025" y="3554413"/>
            <a:ext cx="1206500" cy="295275"/>
          </a:xfrm>
          <a:prstGeom prst="rect">
            <a:avLst/>
          </a:prstGeom>
          <a:noFill/>
          <a:ln w="9525">
            <a:noFill/>
          </a:ln>
        </p:spPr>
      </p:pic>
      <p:sp>
        <p:nvSpPr>
          <p:cNvPr id="9" name="矩形 8"/>
          <p:cNvSpPr/>
          <p:nvPr/>
        </p:nvSpPr>
        <p:spPr>
          <a:xfrm>
            <a:off x="1392238" y="4159250"/>
            <a:ext cx="55563"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副标题 2"/>
          <p:cNvSpPr txBox="1"/>
          <p:nvPr/>
        </p:nvSpPr>
        <p:spPr>
          <a:xfrm>
            <a:off x="1465263" y="6129338"/>
            <a:ext cx="4891088" cy="487363"/>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buNone/>
            </a:pPr>
            <a:r>
              <a:rPr lang="zh-CN" altLang="en-US" sz="1600">
                <a:solidFill>
                  <a:srgbClr val="A6A6A6"/>
                </a:solidFill>
                <a:latin typeface="微软雅黑" panose="020B0503020204020204" charset="-122"/>
                <a:ea typeface="微软雅黑" panose="020B0503020204020204" charset="-122"/>
              </a:rPr>
              <a:t>学习是一种信仰！ </a:t>
            </a:r>
            <a:r>
              <a:rPr lang="en-US" altLang="zh-CN" sz="1600">
                <a:solidFill>
                  <a:srgbClr val="A6A6A6"/>
                </a:solidFill>
                <a:latin typeface="微软雅黑" panose="020B0503020204020204" charset="-122"/>
                <a:ea typeface="微软雅黑" panose="020B0503020204020204" charset="-122"/>
              </a:rPr>
              <a:t>IN</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LEARING</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WE</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TRUST</a:t>
            </a:r>
            <a:endParaRPr lang="zh-CN" altLang="en-US" sz="1600">
              <a:solidFill>
                <a:srgbClr val="A6A6A6"/>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创建视图</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矩形 4"/>
          <p:cNvSpPr/>
          <p:nvPr/>
        </p:nvSpPr>
        <p:spPr>
          <a:xfrm>
            <a:off x="1280918" y="3896845"/>
            <a:ext cx="9437965" cy="21211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mysql</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&gt; CREATE OR REPLACE VIEW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mysql_test.customers_view</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-&gt;         AS</a:t>
            </a: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-&gt;         SELECT*FROM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-&gt;              WHERE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cust_sex</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=‘M’</a:t>
            </a: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-&gt; WITH CHECK OPTION;</a:t>
            </a: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Query OK,0 rows affected(2.81 sec)</a:t>
            </a:r>
          </a:p>
        </p:txBody>
      </p:sp>
      <p:sp>
        <p:nvSpPr>
          <p:cNvPr id="7" name="TextBox 6"/>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示例：在数据库</a:t>
            </a:r>
            <a:r>
              <a:rPr lang="en-US" altLang="zh-CN" sz="2400" dirty="0" err="1" smtClean="0">
                <a:latin typeface="微软雅黑" panose="020B0503020204020204" charset="-122"/>
                <a:ea typeface="微软雅黑" panose="020B0503020204020204" charset="-122"/>
              </a:rPr>
              <a:t>mysql_test</a:t>
            </a:r>
            <a:r>
              <a:rPr lang="zh-CN" altLang="en-US" sz="2400" dirty="0" smtClean="0">
                <a:latin typeface="微软雅黑" panose="020B0503020204020204" charset="-122"/>
                <a:ea typeface="微软雅黑" panose="020B0503020204020204" charset="-122"/>
              </a:rPr>
              <a:t>中创建视图</a:t>
            </a:r>
            <a:r>
              <a:rPr lang="en-US" altLang="zh-CN" sz="2400" dirty="0" err="1" smtClean="0">
                <a:latin typeface="微软雅黑" panose="020B0503020204020204" charset="-122"/>
                <a:ea typeface="微软雅黑" panose="020B0503020204020204" charset="-122"/>
              </a:rPr>
              <a:t>customers_view</a:t>
            </a:r>
            <a:r>
              <a:rPr lang="zh-CN" altLang="en-US" sz="2400" dirty="0" smtClean="0">
                <a:latin typeface="微软雅黑" panose="020B0503020204020204" charset="-122"/>
                <a:ea typeface="微软雅黑" panose="020B0503020204020204" charset="-122"/>
              </a:rPr>
              <a:t>，要求该视图包含客户信息表</a:t>
            </a:r>
            <a:r>
              <a:rPr lang="en-US" altLang="zh-CN" sz="2400" dirty="0" smtClean="0">
                <a:latin typeface="微软雅黑" panose="020B0503020204020204" charset="-122"/>
                <a:ea typeface="微软雅黑" panose="020B0503020204020204" charset="-122"/>
              </a:rPr>
              <a:t>customers</a:t>
            </a:r>
            <a:r>
              <a:rPr lang="zh-CN" altLang="en-US" sz="2400" dirty="0" smtClean="0">
                <a:latin typeface="微软雅黑" panose="020B0503020204020204" charset="-122"/>
                <a:ea typeface="微软雅黑" panose="020B0503020204020204" charset="-122"/>
              </a:rPr>
              <a:t>中所有男客户的信息，并且要求保证今后对该视图数据的修改都必须符合客户性别为男性这个条件。</a:t>
            </a:r>
            <a:endParaRPr lang="en-US" altLang="zh-CN" sz="2400" dirty="0">
              <a:latin typeface="微软雅黑" panose="020B0503020204020204" charset="-122"/>
              <a:ea typeface="微软雅黑" panose="020B0503020204020204" charset="-122"/>
            </a:endParaRPr>
          </a:p>
        </p:txBody>
      </p:sp>
      <p:grpSp>
        <p:nvGrpSpPr>
          <p:cNvPr id="18" name="组合 17"/>
          <p:cNvGrpSpPr/>
          <p:nvPr/>
        </p:nvGrpSpPr>
        <p:grpSpPr>
          <a:xfrm>
            <a:off x="0" y="6283840"/>
            <a:ext cx="12192000" cy="574160"/>
            <a:chOff x="0" y="6283840"/>
            <a:chExt cx="12192000" cy="574160"/>
          </a:xfrm>
        </p:grpSpPr>
        <p:sp>
          <p:nvSpPr>
            <p:cNvPr id="19" name="矩形 18"/>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22" name="矩形 21"/>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24" name="矩形 23"/>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25" name="矩形 24"/>
            <p:cNvSpPr/>
            <p:nvPr/>
          </p:nvSpPr>
          <p:spPr>
            <a:xfrm>
              <a:off x="2977124" y="6294474"/>
              <a:ext cx="125465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创建视图</a:t>
              </a:r>
            </a:p>
          </p:txBody>
        </p:sp>
        <p:sp>
          <p:nvSpPr>
            <p:cNvPr id="26" name="矩形 25"/>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27" name="矩形 26"/>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16" name="矩形 15"/>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17" name="肘形连接符 16"/>
          <p:cNvCxnSpPr>
            <a:stCxn id="30" idx="1"/>
            <a:endCxn id="16"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31" idx="1"/>
            <a:endCxn id="16"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32" idx="1"/>
            <a:endCxn id="16"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1" name="矩形 30"/>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2" name="矩形 31"/>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33" name="矩形 32"/>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34" name="矩形 33"/>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数据查询</a:t>
            </a:r>
            <a:endParaRPr lang="zh-CN" altLang="en-US" dirty="0">
              <a:solidFill>
                <a:srgbClr val="C00000"/>
              </a:solidFill>
              <a:latin typeface="微软雅黑" panose="020B0503020204020204" charset="-122"/>
              <a:ea typeface="微软雅黑" panose="020B0503020204020204" charset="-122"/>
            </a:endParaRPr>
          </a:p>
        </p:txBody>
      </p:sp>
      <p:sp>
        <p:nvSpPr>
          <p:cNvPr id="35" name="矩形 34"/>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视图</a:t>
            </a:r>
            <a:endParaRPr lang="zh-CN" altLang="en-US" dirty="0">
              <a:solidFill>
                <a:schemeClr val="bg1"/>
              </a:solidFill>
              <a:latin typeface="微软雅黑" panose="020B0503020204020204" charset="-122"/>
              <a:ea typeface="微软雅黑" panose="020B0503020204020204" charset="-122"/>
            </a:endParaRPr>
          </a:p>
        </p:txBody>
      </p:sp>
      <p:cxnSp>
        <p:nvCxnSpPr>
          <p:cNvPr id="36" name="肘形连接符 35"/>
          <p:cNvCxnSpPr>
            <a:stCxn id="16" idx="3"/>
            <a:endCxn id="33"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16" idx="3"/>
            <a:endCxn id="34"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35" idx="1"/>
            <a:endCxn id="16"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4.6.1 </a:t>
            </a:r>
            <a:r>
              <a:rPr lang="zh-CN" altLang="en-US" dirty="0" smtClean="0">
                <a:latin typeface="微软雅黑" panose="020B0503020204020204" charset="-122"/>
                <a:ea typeface="微软雅黑" panose="020B0503020204020204" charset="-122"/>
              </a:rPr>
              <a:t>一、创建视图</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删除</a:t>
            </a:r>
            <a:r>
              <a:rPr lang="zh-CN" altLang="en-US" sz="2800" b="0" dirty="0" smtClean="0">
                <a:solidFill>
                  <a:srgbClr val="FF0000"/>
                </a:solidFill>
                <a:latin typeface="黑体" panose="02010609060101010101" pitchFamily="49" charset="-122"/>
                <a:ea typeface="黑体" panose="02010609060101010101" pitchFamily="49" charset="-122"/>
                <a:sym typeface="+mn-ea"/>
              </a:rPr>
              <a:t>视图</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矩形 4"/>
          <p:cNvSpPr/>
          <p:nvPr/>
        </p:nvSpPr>
        <p:spPr>
          <a:xfrm>
            <a:off x="1307805" y="3226981"/>
            <a:ext cx="9437965" cy="171715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DROP VIEW [IF EXISTS]</a:t>
            </a: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view_name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view_name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p>
          <a:p>
            <a:r>
              <a:rPr lang="en-US" altLang="zh-CN" dirty="0">
                <a:solidFill>
                  <a:schemeClr val="tx1"/>
                </a:solidFill>
                <a:latin typeface="手札体-简粗体"/>
                <a:ea typeface="手札体-简粗体"/>
                <a:cs typeface="Arial" panose="020B0604020202020204" pitchFamily="34" charset="0"/>
              </a:rPr>
              <a:t> </a:t>
            </a:r>
            <a:r>
              <a:rPr lang="en-US" altLang="zh-CN" dirty="0" smtClean="0">
                <a:solidFill>
                  <a:schemeClr val="tx1"/>
                </a:solidFill>
                <a:latin typeface="手札体-简粗体"/>
                <a:ea typeface="手札体-简粗体"/>
                <a:cs typeface="Arial" panose="020B0604020202020204" pitchFamily="34" charset="0"/>
              </a:rPr>
              <a:t>         [</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RESTRICT | CASCADE</a:t>
            </a:r>
            <a:r>
              <a:rPr lang="en-US" altLang="zh-CN" dirty="0" smtClean="0">
                <a:solidFill>
                  <a:schemeClr val="tx1"/>
                </a:solidFill>
                <a:latin typeface="手札体-简粗体"/>
                <a:ea typeface="手札体-简粗体"/>
                <a:cs typeface="Arial" panose="020B0604020202020204" pitchFamily="34" charset="0"/>
              </a:rPr>
              <a:t>]</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p:txBody>
      </p:sp>
      <p:grpSp>
        <p:nvGrpSpPr>
          <p:cNvPr id="6" name="组合 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16" name="TextBox 15"/>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DROP VIEW</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语句删除视图</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18" name="肘形连接符 17"/>
          <p:cNvCxnSpPr>
            <a:stCxn id="21"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22" name="矩形 2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23" name="矩形 22"/>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24" name="矩形 23"/>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25" name="矩形 2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数据查询</a:t>
            </a:r>
            <a:endParaRPr lang="zh-CN" altLang="en-US" dirty="0">
              <a:solidFill>
                <a:srgbClr val="C00000"/>
              </a:solidFill>
              <a:latin typeface="微软雅黑" panose="020B0503020204020204" charset="-122"/>
              <a:ea typeface="微软雅黑" panose="020B0503020204020204" charset="-122"/>
            </a:endParaRPr>
          </a:p>
        </p:txBody>
      </p:sp>
      <p:sp>
        <p:nvSpPr>
          <p:cNvPr id="26" name="矩形 25"/>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视图</a:t>
            </a:r>
            <a:endParaRPr lang="zh-CN" altLang="en-US" dirty="0">
              <a:solidFill>
                <a:schemeClr val="bg1"/>
              </a:solidFill>
              <a:latin typeface="微软雅黑" panose="020B0503020204020204" charset="-122"/>
              <a:ea typeface="微软雅黑" panose="020B0503020204020204" charset="-122"/>
            </a:endParaRPr>
          </a:p>
        </p:txBody>
      </p:sp>
      <p:cxnSp>
        <p:nvCxnSpPr>
          <p:cNvPr id="27" name="肘形连接符 26"/>
          <p:cNvCxnSpPr>
            <a:stCxn id="17" idx="3"/>
            <a:endCxn id="2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7" idx="3"/>
            <a:endCxn id="2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4.6.2 </a:t>
            </a:r>
            <a:r>
              <a:rPr lang="zh-CN" altLang="en-US" dirty="0" smtClean="0">
                <a:latin typeface="微软雅黑" panose="020B0503020204020204" charset="-122"/>
                <a:ea typeface="微软雅黑" panose="020B0503020204020204" charset="-122"/>
              </a:rPr>
              <a:t>二、删除视图</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修改</a:t>
            </a:r>
            <a:r>
              <a:rPr lang="zh-CN" altLang="en-US" sz="2800" b="0" dirty="0" smtClean="0">
                <a:solidFill>
                  <a:srgbClr val="FF0000"/>
                </a:solidFill>
                <a:latin typeface="黑体" panose="02010609060101010101" pitchFamily="49" charset="-122"/>
                <a:ea typeface="黑体" panose="02010609060101010101" pitchFamily="49" charset="-122"/>
                <a:sym typeface="+mn-ea"/>
              </a:rPr>
              <a:t>视图定义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矩形 4"/>
          <p:cNvSpPr/>
          <p:nvPr/>
        </p:nvSpPr>
        <p:spPr>
          <a:xfrm>
            <a:off x="1307804" y="3280144"/>
            <a:ext cx="9437965" cy="171715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ALTER  VIEW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view_name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column_list</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t>
            </a: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AS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select_statement</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[WITH [CASCADED | LOCAL]CHECK OPTION]</a:t>
            </a:r>
          </a:p>
        </p:txBody>
      </p:sp>
      <p:grpSp>
        <p:nvGrpSpPr>
          <p:cNvPr id="6" name="组合 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修改视图定义</a:t>
              </a:r>
            </a:p>
          </p:txBody>
        </p:sp>
      </p:grpSp>
      <p:sp>
        <p:nvSpPr>
          <p:cNvPr id="16" name="TextBox 15"/>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ALTER VIEW</a:t>
            </a:r>
            <a:r>
              <a:rPr lang="zh-CN" altLang="en-US" sz="2400" dirty="0" smtClean="0">
                <a:solidFill>
                  <a:srgbClr val="FF0000"/>
                </a:solidFill>
                <a:latin typeface="微软雅黑" panose="020B0503020204020204" charset="-122"/>
                <a:ea typeface="微软雅黑" panose="020B0503020204020204" charset="-122"/>
              </a:rPr>
              <a:t>语句对已有视图的定义（结构）进行修改</a:t>
            </a:r>
            <a:endParaRPr lang="en-US" altLang="zh-CN" sz="2400" dirty="0" smtClean="0">
              <a:solidFill>
                <a:srgbClr val="FF0000"/>
              </a:solidFill>
              <a:latin typeface="微软雅黑" panose="020B0503020204020204" charset="-122"/>
              <a:ea typeface="微软雅黑" panose="020B0503020204020204" charset="-122"/>
            </a:endParaRPr>
          </a:p>
        </p:txBody>
      </p: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18" name="肘形连接符 17"/>
          <p:cNvCxnSpPr>
            <a:stCxn id="21"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22" name="矩形 2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23" name="矩形 22"/>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24" name="矩形 23"/>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25" name="矩形 2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数据查询</a:t>
            </a:r>
            <a:endParaRPr lang="zh-CN" altLang="en-US" dirty="0">
              <a:solidFill>
                <a:srgbClr val="C00000"/>
              </a:solidFill>
              <a:latin typeface="微软雅黑" panose="020B0503020204020204" charset="-122"/>
              <a:ea typeface="微软雅黑" panose="020B0503020204020204" charset="-122"/>
            </a:endParaRPr>
          </a:p>
        </p:txBody>
      </p:sp>
      <p:sp>
        <p:nvSpPr>
          <p:cNvPr id="26" name="矩形 25"/>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视图</a:t>
            </a:r>
            <a:endParaRPr lang="zh-CN" altLang="en-US" dirty="0">
              <a:solidFill>
                <a:schemeClr val="bg1"/>
              </a:solidFill>
              <a:latin typeface="微软雅黑" panose="020B0503020204020204" charset="-122"/>
              <a:ea typeface="微软雅黑" panose="020B0503020204020204" charset="-122"/>
            </a:endParaRPr>
          </a:p>
        </p:txBody>
      </p:sp>
      <p:cxnSp>
        <p:nvCxnSpPr>
          <p:cNvPr id="27" name="肘形连接符 26"/>
          <p:cNvCxnSpPr>
            <a:stCxn id="17" idx="3"/>
            <a:endCxn id="2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7" idx="3"/>
            <a:endCxn id="2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4.6.3 </a:t>
            </a:r>
            <a:r>
              <a:rPr lang="zh-CN" altLang="en-US" dirty="0" smtClean="0">
                <a:latin typeface="微软雅黑" panose="020B0503020204020204" charset="-122"/>
                <a:ea typeface="微软雅黑" panose="020B0503020204020204" charset="-122"/>
              </a:rPr>
              <a:t>三、修改视图定义</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6</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查看</a:t>
            </a:r>
            <a:r>
              <a:rPr lang="zh-CN" altLang="en-US" sz="2800" b="0" dirty="0" smtClean="0">
                <a:solidFill>
                  <a:srgbClr val="FF0000"/>
                </a:solidFill>
                <a:latin typeface="黑体" panose="02010609060101010101" pitchFamily="49" charset="-122"/>
                <a:ea typeface="黑体" panose="02010609060101010101" pitchFamily="49" charset="-122"/>
                <a:sym typeface="+mn-ea"/>
              </a:rPr>
              <a:t>视图定义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矩形 4"/>
          <p:cNvSpPr/>
          <p:nvPr/>
        </p:nvSpPr>
        <p:spPr>
          <a:xfrm>
            <a:off x="1307805" y="3290777"/>
            <a:ext cx="9437965" cy="10685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SHOW CREATE VIEW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view_name</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p:txBody>
      </p:sp>
      <p:grpSp>
        <p:nvGrpSpPr>
          <p:cNvPr id="6" name="组合 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17" name="TextBox 16"/>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SHOW CREATE VIEW</a:t>
            </a:r>
            <a:r>
              <a:rPr lang="zh-CN" altLang="en-US" sz="2400" dirty="0" smtClean="0">
                <a:solidFill>
                  <a:srgbClr val="FF0000"/>
                </a:solidFill>
                <a:latin typeface="微软雅黑" panose="020B0503020204020204" charset="-122"/>
                <a:ea typeface="微软雅黑" panose="020B0503020204020204" charset="-122"/>
              </a:rPr>
              <a:t>语句查看已有视图的定义（结构）</a:t>
            </a:r>
            <a:endParaRPr lang="en-US" altLang="zh-CN" sz="2400" dirty="0" smtClean="0">
              <a:solidFill>
                <a:srgbClr val="FF0000"/>
              </a:solidFill>
              <a:latin typeface="微软雅黑" panose="020B0503020204020204" charset="-122"/>
              <a:ea typeface="微软雅黑" panose="020B0503020204020204" charset="-122"/>
            </a:endParaRPr>
          </a:p>
        </p:txBody>
      </p:sp>
      <p:cxnSp>
        <p:nvCxnSpPr>
          <p:cNvPr id="18" name="直接箭头连接符 17"/>
          <p:cNvCxnSpPr/>
          <p:nvPr/>
        </p:nvCxnSpPr>
        <p:spPr>
          <a:xfrm>
            <a:off x="4764207" y="3992525"/>
            <a:ext cx="254360" cy="3668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40373" y="4359348"/>
            <a:ext cx="3551774"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指定要查看视图的名称</a:t>
            </a:r>
            <a:endParaRPr lang="zh-CN" altLang="en-US" dirty="0">
              <a:latin typeface="手札体-简粗体" panose="03000700000000000000" pitchFamily="66" charset="-122"/>
              <a:ea typeface="手札体-简粗体" panose="03000700000000000000" pitchFamily="66" charset="-122"/>
            </a:endParaRPr>
          </a:p>
        </p:txBody>
      </p:sp>
      <p:sp>
        <p:nvSpPr>
          <p:cNvPr id="20" name="矩形 19"/>
          <p:cNvSpPr/>
          <p:nvPr/>
        </p:nvSpPr>
        <p:spPr>
          <a:xfrm>
            <a:off x="4040373" y="3710762"/>
            <a:ext cx="1307805"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22" name="肘形连接符 21"/>
          <p:cNvCxnSpPr>
            <a:stCxn id="25" idx="1"/>
            <a:endCxn id="2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7" idx="1"/>
            <a:endCxn id="2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26" name="矩形 2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27" name="矩形 2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28" name="矩形 2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29" name="矩形 2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数据查询</a:t>
            </a:r>
            <a:endParaRPr lang="zh-CN" altLang="en-US" dirty="0">
              <a:solidFill>
                <a:srgbClr val="C00000"/>
              </a:solidFill>
              <a:latin typeface="微软雅黑" panose="020B0503020204020204" charset="-122"/>
              <a:ea typeface="微软雅黑" panose="020B0503020204020204" charset="-122"/>
            </a:endParaRPr>
          </a:p>
        </p:txBody>
      </p:sp>
      <p:sp>
        <p:nvSpPr>
          <p:cNvPr id="30" name="矩形 29"/>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视图</a:t>
            </a:r>
            <a:endParaRPr lang="zh-CN" altLang="en-US" dirty="0">
              <a:solidFill>
                <a:schemeClr val="bg1"/>
              </a:solidFill>
              <a:latin typeface="微软雅黑" panose="020B0503020204020204" charset="-122"/>
              <a:ea typeface="微软雅黑" panose="020B0503020204020204" charset="-122"/>
            </a:endParaRPr>
          </a:p>
        </p:txBody>
      </p:sp>
      <p:cxnSp>
        <p:nvCxnSpPr>
          <p:cNvPr id="31" name="肘形连接符 30"/>
          <p:cNvCxnSpPr>
            <a:stCxn id="21" idx="3"/>
            <a:endCxn id="2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1" idx="3"/>
            <a:endCxn id="2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0" idx="1"/>
            <a:endCxn id="2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4.6.4 </a:t>
            </a:r>
            <a:r>
              <a:rPr lang="zh-CN" altLang="en-US" dirty="0" smtClean="0">
                <a:latin typeface="微软雅黑" panose="020B0503020204020204" charset="-122"/>
                <a:ea typeface="微软雅黑" panose="020B0503020204020204" charset="-122"/>
              </a:rPr>
              <a:t>四、查看视图定义</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更新</a:t>
            </a:r>
            <a:r>
              <a:rPr lang="zh-CN" altLang="en-US" sz="2800" b="0" dirty="0" smtClean="0">
                <a:solidFill>
                  <a:srgbClr val="FF0000"/>
                </a:solidFill>
                <a:latin typeface="黑体" panose="02010609060101010101" pitchFamily="49" charset="-122"/>
                <a:ea typeface="黑体" panose="02010609060101010101" pitchFamily="49" charset="-122"/>
                <a:sym typeface="+mn-ea"/>
              </a:rPr>
              <a:t>视图数据</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6" name="TextBox 5"/>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INSERT</a:t>
            </a:r>
            <a:r>
              <a:rPr lang="zh-CN" altLang="en-US" sz="2400" dirty="0" smtClean="0">
                <a:solidFill>
                  <a:srgbClr val="FF0000"/>
                </a:solidFill>
                <a:latin typeface="微软雅黑" panose="020B0503020204020204" charset="-122"/>
                <a:ea typeface="微软雅黑" panose="020B0503020204020204" charset="-122"/>
              </a:rPr>
              <a:t>语句通过视图向基本表插入数据</a:t>
            </a:r>
            <a:endParaRPr lang="en-US" altLang="zh-CN" sz="2400" dirty="0" smtClean="0">
              <a:solidFill>
                <a:srgbClr val="FF0000"/>
              </a:solidFill>
              <a:latin typeface="微软雅黑" panose="020B0503020204020204" charset="-122"/>
              <a:ea typeface="微软雅黑" panose="020B0503020204020204" charset="-122"/>
            </a:endParaRPr>
          </a:p>
          <a:p>
            <a:pPr>
              <a:lnSpc>
                <a:spcPts val="3700"/>
              </a:lnSpc>
            </a:pPr>
            <a:endParaRPr lang="en-US" altLang="zh-CN" sz="2400" dirty="0">
              <a:solidFill>
                <a:srgbClr val="FF0000"/>
              </a:solidFill>
              <a:latin typeface="微软雅黑" panose="020B0503020204020204" charset="-122"/>
              <a:ea typeface="微软雅黑" panose="020B0503020204020204" charset="-122"/>
            </a:endParaRPr>
          </a:p>
          <a:p>
            <a:pPr>
              <a:lnSpc>
                <a:spcPts val="3700"/>
              </a:lnSpc>
            </a:pPr>
            <a:r>
              <a:rPr lang="zh-CN" altLang="en-US" sz="2400" dirty="0" smtClean="0">
                <a:latin typeface="微软雅黑" panose="020B0503020204020204" charset="-122"/>
                <a:ea typeface="微软雅黑" panose="020B0503020204020204" charset="-122"/>
              </a:rPr>
              <a:t>示例：在数据库</a:t>
            </a:r>
            <a:r>
              <a:rPr lang="en-US" altLang="zh-CN" sz="2400" dirty="0" err="1" smtClean="0">
                <a:latin typeface="微软雅黑" panose="020B0503020204020204" charset="-122"/>
                <a:ea typeface="微软雅黑" panose="020B0503020204020204" charset="-122"/>
              </a:rPr>
              <a:t>mysql_test</a:t>
            </a:r>
            <a:r>
              <a:rPr lang="zh-CN" altLang="en-US" sz="2400" dirty="0" smtClean="0">
                <a:latin typeface="微软雅黑" panose="020B0503020204020204" charset="-122"/>
                <a:ea typeface="微软雅黑" panose="020B0503020204020204" charset="-122"/>
              </a:rPr>
              <a:t>中，向视图</a:t>
            </a:r>
            <a:r>
              <a:rPr lang="en-US" altLang="zh-CN" sz="2400" dirty="0" err="1" smtClean="0">
                <a:latin typeface="微软雅黑" panose="020B0503020204020204" charset="-122"/>
                <a:ea typeface="微软雅黑" panose="020B0503020204020204" charset="-122"/>
              </a:rPr>
              <a:t>customers_view</a:t>
            </a:r>
            <a:r>
              <a:rPr lang="zh-CN" altLang="en-US" sz="2400" dirty="0" smtClean="0">
                <a:latin typeface="微软雅黑" panose="020B0503020204020204" charset="-122"/>
                <a:ea typeface="微软雅黑" panose="020B0503020204020204" charset="-122"/>
              </a:rPr>
              <a:t>插入记录：</a:t>
            </a:r>
            <a:endParaRPr lang="en-US" altLang="zh-CN" sz="2400" dirty="0" smtClean="0">
              <a:latin typeface="微软雅黑" panose="020B0503020204020204" charset="-122"/>
              <a:ea typeface="微软雅黑" panose="020B0503020204020204" charset="-122"/>
            </a:endParaRPr>
          </a:p>
          <a:p>
            <a:pPr>
              <a:lnSpc>
                <a:spcPts val="3700"/>
              </a:lnSpc>
            </a:pPr>
            <a:r>
              <a:rPr lang="en-US" altLang="zh-CN" sz="2400" dirty="0" smtClean="0">
                <a:latin typeface="微软雅黑" panose="020B0503020204020204" charset="-122"/>
                <a:ea typeface="微软雅黑" panose="020B0503020204020204" charset="-122"/>
                <a:cs typeface="Arial" panose="020B0604020202020204" pitchFamily="34" charset="0"/>
              </a:rPr>
              <a:t> </a:t>
            </a:r>
            <a:r>
              <a:rPr lang="en-US" altLang="zh-CN" sz="2400" dirty="0">
                <a:latin typeface="微软雅黑" panose="020B0503020204020204" charset="-122"/>
                <a:ea typeface="微软雅黑" panose="020B0503020204020204" charset="-122"/>
                <a:cs typeface="Arial" panose="020B0604020202020204" pitchFamily="34" charset="0"/>
              </a:rPr>
              <a:t>(909,’</a:t>
            </a:r>
            <a:r>
              <a:rPr lang="zh-CN" altLang="en-US" sz="2400" dirty="0">
                <a:latin typeface="微软雅黑" panose="020B0503020204020204" charset="-122"/>
                <a:ea typeface="微软雅黑" panose="020B0503020204020204" charset="-122"/>
                <a:cs typeface="Arial" panose="020B0604020202020204" pitchFamily="34" charset="0"/>
              </a:rPr>
              <a:t>周明</a:t>
            </a:r>
            <a:r>
              <a:rPr lang="en-US" altLang="zh-CN" sz="2400" dirty="0">
                <a:latin typeface="微软雅黑" panose="020B0503020204020204" charset="-122"/>
                <a:ea typeface="微软雅黑" panose="020B0503020204020204" charset="-122"/>
                <a:cs typeface="Arial" panose="020B0604020202020204" pitchFamily="34" charset="0"/>
              </a:rPr>
              <a:t>’</a:t>
            </a:r>
            <a:r>
              <a:rPr lang="zh-CN" altLang="en-US" sz="2400" dirty="0">
                <a:latin typeface="微软雅黑" panose="020B0503020204020204" charset="-122"/>
                <a:ea typeface="微软雅黑" panose="020B0503020204020204" charset="-122"/>
                <a:cs typeface="Arial" panose="020B0604020202020204" pitchFamily="34" charset="0"/>
              </a:rPr>
              <a:t>，</a:t>
            </a:r>
            <a:r>
              <a:rPr lang="en-US" altLang="zh-CN" sz="2400" dirty="0">
                <a:latin typeface="微软雅黑" panose="020B0503020204020204" charset="-122"/>
                <a:ea typeface="微软雅黑" panose="020B0503020204020204" charset="-122"/>
                <a:cs typeface="Arial" panose="020B0604020202020204" pitchFamily="34" charset="0"/>
              </a:rPr>
              <a:t>’M’,’</a:t>
            </a:r>
            <a:r>
              <a:rPr lang="zh-CN" altLang="en-US" sz="2400" dirty="0">
                <a:latin typeface="微软雅黑" panose="020B0503020204020204" charset="-122"/>
                <a:ea typeface="微软雅黑" panose="020B0503020204020204" charset="-122"/>
                <a:cs typeface="Arial" panose="020B0604020202020204" pitchFamily="34" charset="0"/>
              </a:rPr>
              <a:t>武汉市</a:t>
            </a:r>
            <a:r>
              <a:rPr lang="en-US" altLang="zh-CN" sz="2400" dirty="0">
                <a:latin typeface="微软雅黑" panose="020B0503020204020204" charset="-122"/>
                <a:ea typeface="微软雅黑" panose="020B0503020204020204" charset="-122"/>
                <a:cs typeface="Arial" panose="020B0604020202020204" pitchFamily="34" charset="0"/>
              </a:rPr>
              <a:t>’,’</a:t>
            </a:r>
            <a:r>
              <a:rPr lang="zh-CN" altLang="en-US" sz="2400" dirty="0">
                <a:latin typeface="微软雅黑" panose="020B0503020204020204" charset="-122"/>
                <a:ea typeface="微软雅黑" panose="020B0503020204020204" charset="-122"/>
                <a:cs typeface="Arial" panose="020B0604020202020204" pitchFamily="34" charset="0"/>
              </a:rPr>
              <a:t>洪山区</a:t>
            </a:r>
            <a:r>
              <a:rPr lang="en-US" altLang="zh-CN" sz="2400" dirty="0">
                <a:latin typeface="微软雅黑" panose="020B0503020204020204" charset="-122"/>
                <a:ea typeface="微软雅黑" panose="020B0503020204020204" charset="-122"/>
                <a:cs typeface="Arial" panose="020B0604020202020204" pitchFamily="34" charset="0"/>
              </a:rPr>
              <a:t>’)</a:t>
            </a:r>
            <a:endParaRPr lang="en-US" altLang="zh-CN" sz="2400" dirty="0" smtClean="0">
              <a:latin typeface="微软雅黑" panose="020B0503020204020204" charset="-122"/>
              <a:ea typeface="微软雅黑" panose="020B0503020204020204" charset="-122"/>
            </a:endParaRPr>
          </a:p>
        </p:txBody>
      </p:sp>
      <p:sp>
        <p:nvSpPr>
          <p:cNvPr id="8" name="矩形 7"/>
          <p:cNvSpPr/>
          <p:nvPr/>
        </p:nvSpPr>
        <p:spPr>
          <a:xfrm>
            <a:off x="1307805" y="4359315"/>
            <a:ext cx="9437965" cy="1371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mysql</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&gt; INSERT INTO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mysql_test.customers_view</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-&gt;      VALUES(909,’</a:t>
            </a:r>
            <a:r>
              <a:rPr lang="zh-CN" altLang="en-US" dirty="0">
                <a:solidFill>
                  <a:schemeClr val="tx1"/>
                </a:solidFill>
                <a:latin typeface="Arial" panose="020B0604020202020204" pitchFamily="34" charset="0"/>
                <a:ea typeface="Arial Unicode MS" panose="020B0604020202020204" charset="-122"/>
                <a:cs typeface="Arial" panose="020B0604020202020204" pitchFamily="34" charset="0"/>
              </a:rPr>
              <a:t>周明</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a:t>
            </a:r>
            <a:r>
              <a:rPr lang="zh-CN" altLang="en-US" dirty="0">
                <a:solidFill>
                  <a:schemeClr val="tx1"/>
                </a:solidFill>
                <a:latin typeface="Arial" panose="020B0604020202020204" pitchFamily="34" charset="0"/>
                <a:ea typeface="Arial Unicode MS" panose="020B0604020202020204" charset="-122"/>
                <a:cs typeface="Arial" panose="020B0604020202020204" pitchFamily="34" charset="0"/>
              </a:rPr>
              <a:t>，</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’M’,’</a:t>
            </a:r>
            <a:r>
              <a:rPr lang="zh-CN" altLang="en-US" dirty="0">
                <a:solidFill>
                  <a:schemeClr val="tx1"/>
                </a:solidFill>
                <a:latin typeface="Arial" panose="020B0604020202020204" pitchFamily="34" charset="0"/>
                <a:ea typeface="Arial Unicode MS" panose="020B0604020202020204" charset="-122"/>
                <a:cs typeface="Arial" panose="020B0604020202020204" pitchFamily="34" charset="0"/>
              </a:rPr>
              <a:t>武汉市</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a:t>
            </a:r>
            <a:r>
              <a:rPr lang="zh-CN" altLang="en-US" dirty="0">
                <a:solidFill>
                  <a:schemeClr val="tx1"/>
                </a:solidFill>
                <a:latin typeface="Arial" panose="020B0604020202020204" pitchFamily="34" charset="0"/>
                <a:ea typeface="Arial Unicode MS" panose="020B0604020202020204" charset="-122"/>
                <a:cs typeface="Arial" panose="020B0604020202020204" pitchFamily="34" charset="0"/>
              </a:rPr>
              <a:t>洪</a:t>
            </a:r>
            <a:r>
              <a:rPr lang="zh-CN" altLang="en-US" dirty="0" smtClean="0">
                <a:solidFill>
                  <a:schemeClr val="tx1"/>
                </a:solidFill>
                <a:latin typeface="Arial" panose="020B0604020202020204" pitchFamily="34" charset="0"/>
                <a:ea typeface="Arial Unicode MS" panose="020B0604020202020204" charset="-122"/>
                <a:cs typeface="Arial" panose="020B0604020202020204" pitchFamily="34" charset="0"/>
              </a:rPr>
              <a:t>山区</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t>
            </a: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Query OK,1 row affected(0.20 sec)</a:t>
            </a:r>
          </a:p>
        </p:txBody>
      </p:sp>
      <p:grpSp>
        <p:nvGrpSpPr>
          <p:cNvPr id="10" name="组合 9"/>
          <p:cNvGrpSpPr/>
          <p:nvPr/>
        </p:nvGrpSpPr>
        <p:grpSpPr>
          <a:xfrm>
            <a:off x="0" y="6283840"/>
            <a:ext cx="12192000" cy="574160"/>
            <a:chOff x="0" y="6283840"/>
            <a:chExt cx="12192000" cy="574160"/>
          </a:xfrm>
        </p:grpSpPr>
        <p:sp>
          <p:nvSpPr>
            <p:cNvPr id="11" name="矩形 10"/>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80267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更新视图数据</a:t>
              </a:r>
            </a:p>
          </p:txBody>
        </p:sp>
        <p:sp>
          <p:nvSpPr>
            <p:cNvPr id="14" name="矩形 13"/>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6" name="矩形 15"/>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8" name="矩形 17"/>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9" name="矩形 18"/>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20" name="矩形 19"/>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21" name="肘形连接符 20"/>
          <p:cNvCxnSpPr>
            <a:stCxn id="24" idx="1"/>
            <a:endCxn id="20"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20"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0"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25" name="矩形 24"/>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26" name="矩形 25"/>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27" name="矩形 26"/>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28" name="矩形 27"/>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数据查询</a:t>
            </a:r>
            <a:endParaRPr lang="zh-CN" altLang="en-US" dirty="0">
              <a:solidFill>
                <a:srgbClr val="C00000"/>
              </a:solidFill>
              <a:latin typeface="微软雅黑" panose="020B0503020204020204" charset="-122"/>
              <a:ea typeface="微软雅黑" panose="020B0503020204020204" charset="-122"/>
            </a:endParaRPr>
          </a:p>
        </p:txBody>
      </p:sp>
      <p:sp>
        <p:nvSpPr>
          <p:cNvPr id="29" name="矩形 28"/>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视图</a:t>
            </a:r>
            <a:endParaRPr lang="zh-CN" altLang="en-US" dirty="0">
              <a:solidFill>
                <a:schemeClr val="bg1"/>
              </a:solidFill>
              <a:latin typeface="微软雅黑" panose="020B0503020204020204" charset="-122"/>
              <a:ea typeface="微软雅黑" panose="020B0503020204020204" charset="-122"/>
            </a:endParaRPr>
          </a:p>
        </p:txBody>
      </p:sp>
      <p:cxnSp>
        <p:nvCxnSpPr>
          <p:cNvPr id="30" name="肘形连接符 29"/>
          <p:cNvCxnSpPr>
            <a:stCxn id="20" idx="3"/>
            <a:endCxn id="27"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20" idx="3"/>
            <a:endCxn id="28"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9" idx="1"/>
            <a:endCxn id="20"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6115" y="174153"/>
            <a:ext cx="5445722"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4.6.5.1 </a:t>
            </a:r>
            <a:r>
              <a:rPr lang="zh-CN" altLang="en-US" dirty="0" smtClean="0">
                <a:latin typeface="微软雅黑" panose="020B0503020204020204" charset="-122"/>
                <a:ea typeface="微软雅黑" panose="020B0503020204020204" charset="-122"/>
              </a:rPr>
              <a:t>使用</a:t>
            </a:r>
            <a:r>
              <a:rPr lang="en-US" altLang="zh-CN" dirty="0">
                <a:latin typeface="微软雅黑" panose="020B0503020204020204" charset="-122"/>
                <a:ea typeface="微软雅黑" panose="020B0503020204020204" charset="-122"/>
              </a:rPr>
              <a:t>INSERT</a:t>
            </a:r>
            <a:r>
              <a:rPr lang="zh-CN" altLang="en-US" dirty="0">
                <a:latin typeface="微软雅黑" panose="020B0503020204020204" charset="-122"/>
                <a:ea typeface="微软雅黑" panose="020B0503020204020204" charset="-122"/>
              </a:rPr>
              <a:t>语句通过视图向基本表插入数据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更新</a:t>
            </a:r>
            <a:r>
              <a:rPr lang="zh-CN" altLang="en-US" sz="2800" b="0" dirty="0" smtClean="0">
                <a:solidFill>
                  <a:srgbClr val="FF0000"/>
                </a:solidFill>
                <a:latin typeface="黑体" panose="02010609060101010101" pitchFamily="49" charset="-122"/>
                <a:ea typeface="黑体" panose="02010609060101010101" pitchFamily="49" charset="-122"/>
                <a:sym typeface="+mn-ea"/>
              </a:rPr>
              <a:t>视图数据</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6" name="TextBox 5"/>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UPDATE</a:t>
            </a:r>
            <a:r>
              <a:rPr lang="zh-CN" altLang="en-US" sz="2400" dirty="0" smtClean="0">
                <a:solidFill>
                  <a:srgbClr val="FF0000"/>
                </a:solidFill>
                <a:latin typeface="微软雅黑" panose="020B0503020204020204" charset="-122"/>
                <a:ea typeface="微软雅黑" panose="020B0503020204020204" charset="-122"/>
              </a:rPr>
              <a:t>语句通过视图修改基本表的数据</a:t>
            </a:r>
            <a:endParaRPr lang="en-US" altLang="zh-CN" sz="2400" dirty="0" smtClean="0">
              <a:solidFill>
                <a:srgbClr val="FF0000"/>
              </a:solidFill>
              <a:latin typeface="微软雅黑" panose="020B0503020204020204" charset="-122"/>
              <a:ea typeface="微软雅黑" panose="020B0503020204020204" charset="-122"/>
            </a:endParaRPr>
          </a:p>
          <a:p>
            <a:pPr>
              <a:lnSpc>
                <a:spcPts val="3700"/>
              </a:lnSpc>
            </a:pPr>
            <a:endParaRPr lang="en-US" altLang="zh-CN" sz="2400" dirty="0">
              <a:solidFill>
                <a:srgbClr val="FF0000"/>
              </a:solidFill>
              <a:latin typeface="微软雅黑" panose="020B0503020204020204" charset="-122"/>
              <a:ea typeface="微软雅黑" panose="020B0503020204020204" charset="-122"/>
            </a:endParaRPr>
          </a:p>
          <a:p>
            <a:pPr>
              <a:lnSpc>
                <a:spcPts val="3700"/>
              </a:lnSpc>
            </a:pPr>
            <a:r>
              <a:rPr lang="zh-CN" altLang="en-US" sz="2400" dirty="0" smtClean="0">
                <a:latin typeface="微软雅黑" panose="020B0503020204020204" charset="-122"/>
                <a:ea typeface="微软雅黑" panose="020B0503020204020204" charset="-122"/>
              </a:rPr>
              <a:t>示例：将视图</a:t>
            </a:r>
            <a:r>
              <a:rPr lang="en-US" altLang="zh-CN" sz="2400" dirty="0" err="1" smtClean="0">
                <a:latin typeface="微软雅黑" panose="020B0503020204020204" charset="-122"/>
                <a:ea typeface="微软雅黑" panose="020B0503020204020204" charset="-122"/>
              </a:rPr>
              <a:t>customers_view</a:t>
            </a:r>
            <a:r>
              <a:rPr lang="zh-CN" altLang="en-US" sz="2400" dirty="0" smtClean="0">
                <a:latin typeface="微软雅黑" panose="020B0503020204020204" charset="-122"/>
                <a:ea typeface="微软雅黑" panose="020B0503020204020204" charset="-122"/>
              </a:rPr>
              <a:t>中所有</a:t>
            </a:r>
            <a:r>
              <a:rPr lang="en-US" altLang="zh-CN" sz="2400" dirty="0" err="1" smtClean="0">
                <a:latin typeface="微软雅黑" panose="020B0503020204020204" charset="-122"/>
                <a:ea typeface="微软雅黑" panose="020B0503020204020204" charset="-122"/>
              </a:rPr>
              <a:t>cust_address</a:t>
            </a:r>
            <a:r>
              <a:rPr lang="zh-CN" altLang="en-US" sz="2400" dirty="0" smtClean="0">
                <a:latin typeface="微软雅黑" panose="020B0503020204020204" charset="-122"/>
                <a:ea typeface="微软雅黑" panose="020B0503020204020204" charset="-122"/>
              </a:rPr>
              <a:t>列更新为“上海市”</a:t>
            </a:r>
            <a:endParaRPr lang="en-US" altLang="zh-CN" sz="2400" dirty="0" smtClean="0">
              <a:latin typeface="微软雅黑" panose="020B0503020204020204" charset="-122"/>
              <a:ea typeface="微软雅黑" panose="020B0503020204020204" charset="-122"/>
            </a:endParaRPr>
          </a:p>
        </p:txBody>
      </p:sp>
      <p:sp>
        <p:nvSpPr>
          <p:cNvPr id="8" name="矩形 7"/>
          <p:cNvSpPr/>
          <p:nvPr/>
        </p:nvSpPr>
        <p:spPr>
          <a:xfrm>
            <a:off x="1307805" y="3987187"/>
            <a:ext cx="9437965" cy="18075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mysql</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&gt; UPDATE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mysql_test.customers_view</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-&gt;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SET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cust_address</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t>
            </a:r>
            <a:r>
              <a:rPr lang="zh-CN" altLang="en-US" dirty="0" smtClean="0">
                <a:solidFill>
                  <a:schemeClr val="tx1"/>
                </a:solidFill>
                <a:latin typeface="Arial" panose="020B0604020202020204" pitchFamily="34" charset="0"/>
                <a:ea typeface="Arial Unicode MS" panose="020B0604020202020204" charset="-122"/>
                <a:cs typeface="Arial" panose="020B0604020202020204" pitchFamily="34" charset="0"/>
              </a:rPr>
              <a:t>上海市</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t>
            </a:r>
            <a:r>
              <a:rPr lang="zh-CN" altLang="en-US" smtClean="0">
                <a:solidFill>
                  <a:schemeClr val="tx1"/>
                </a:solidFill>
                <a:latin typeface="Arial" panose="020B0604020202020204" pitchFamily="34" charset="0"/>
                <a:ea typeface="Arial Unicode MS" panose="020B0604020202020204" charset="-122"/>
                <a:cs typeface="Arial" panose="020B0604020202020204" pitchFamily="34" charset="0"/>
              </a:rPr>
              <a:t>；</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Query OK,5 rows affected(0.09 </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sec)</a:t>
            </a:r>
          </a:p>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Rows mached:5 Changed:5 Warnings:0</a:t>
            </a:r>
          </a:p>
        </p:txBody>
      </p:sp>
      <p:grpSp>
        <p:nvGrpSpPr>
          <p:cNvPr id="7" name="组合 6"/>
          <p:cNvGrpSpPr/>
          <p:nvPr/>
        </p:nvGrpSpPr>
        <p:grpSpPr>
          <a:xfrm>
            <a:off x="0" y="6283840"/>
            <a:ext cx="12192000" cy="574160"/>
            <a:chOff x="0" y="6283840"/>
            <a:chExt cx="12192000" cy="574160"/>
          </a:xfrm>
        </p:grpSpPr>
        <p:sp>
          <p:nvSpPr>
            <p:cNvPr id="9" name="矩形 8"/>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80267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更新视图数据</a:t>
              </a:r>
            </a:p>
          </p:txBody>
        </p:sp>
        <p:sp>
          <p:nvSpPr>
            <p:cNvPr id="12" name="矩形 11"/>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4" name="矩形 13"/>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6" name="矩形 15"/>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7" name="矩形 16"/>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18" name="矩形 17"/>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19" name="肘形连接符 18"/>
          <p:cNvCxnSpPr>
            <a:stCxn id="22" idx="1"/>
            <a:endCxn id="18"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23" name="矩形 22"/>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24" name="矩形 23"/>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25" name="矩形 24"/>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26" name="矩形 25"/>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数据查询</a:t>
            </a:r>
            <a:endParaRPr lang="zh-CN" altLang="en-US" dirty="0">
              <a:solidFill>
                <a:srgbClr val="C00000"/>
              </a:solidFill>
              <a:latin typeface="微软雅黑" panose="020B0503020204020204" charset="-122"/>
              <a:ea typeface="微软雅黑" panose="020B0503020204020204" charset="-122"/>
            </a:endParaRPr>
          </a:p>
        </p:txBody>
      </p:sp>
      <p:sp>
        <p:nvSpPr>
          <p:cNvPr id="27" name="矩形 26"/>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视图</a:t>
            </a:r>
            <a:endParaRPr lang="zh-CN" altLang="en-US" dirty="0">
              <a:solidFill>
                <a:schemeClr val="bg1"/>
              </a:solidFill>
              <a:latin typeface="微软雅黑" panose="020B0503020204020204" charset="-122"/>
              <a:ea typeface="微软雅黑" panose="020B0503020204020204" charset="-122"/>
            </a:endParaRPr>
          </a:p>
        </p:txBody>
      </p:sp>
      <p:cxnSp>
        <p:nvCxnSpPr>
          <p:cNvPr id="28" name="肘形连接符 27"/>
          <p:cNvCxnSpPr>
            <a:stCxn id="18" idx="3"/>
            <a:endCxn id="25"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8" idx="3"/>
            <a:endCxn id="26"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7" idx="1"/>
            <a:endCxn id="18"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4.6.5 </a:t>
            </a:r>
            <a:r>
              <a:rPr lang="zh-CN" altLang="en-US" dirty="0" smtClean="0">
                <a:latin typeface="微软雅黑" panose="020B0503020204020204" charset="-122"/>
                <a:ea typeface="微软雅黑" panose="020B0503020204020204" charset="-122"/>
              </a:rPr>
              <a:t>更新视图数据</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更新</a:t>
            </a:r>
            <a:r>
              <a:rPr lang="zh-CN" altLang="en-US" sz="2800" b="0" dirty="0" smtClean="0">
                <a:solidFill>
                  <a:srgbClr val="FF0000"/>
                </a:solidFill>
                <a:latin typeface="黑体" panose="02010609060101010101" pitchFamily="49" charset="-122"/>
                <a:ea typeface="黑体" panose="02010609060101010101" pitchFamily="49" charset="-122"/>
                <a:sym typeface="+mn-ea"/>
              </a:rPr>
              <a:t>视图数据</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6" name="TextBox 5"/>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DELETE</a:t>
            </a:r>
            <a:r>
              <a:rPr lang="zh-CN" altLang="en-US" sz="2400" dirty="0" smtClean="0">
                <a:solidFill>
                  <a:srgbClr val="FF0000"/>
                </a:solidFill>
                <a:latin typeface="微软雅黑" panose="020B0503020204020204" charset="-122"/>
                <a:ea typeface="微软雅黑" panose="020B0503020204020204" charset="-122"/>
              </a:rPr>
              <a:t>语句通过视图删除基本表的数据</a:t>
            </a:r>
            <a:endParaRPr lang="en-US" altLang="zh-CN" sz="2400" dirty="0" smtClean="0">
              <a:solidFill>
                <a:srgbClr val="FF0000"/>
              </a:solidFill>
              <a:latin typeface="微软雅黑" panose="020B0503020204020204" charset="-122"/>
              <a:ea typeface="微软雅黑" panose="020B0503020204020204" charset="-122"/>
            </a:endParaRPr>
          </a:p>
          <a:p>
            <a:pPr>
              <a:lnSpc>
                <a:spcPts val="3700"/>
              </a:lnSpc>
            </a:pPr>
            <a:endParaRPr lang="en-US" altLang="zh-CN" sz="2400" dirty="0">
              <a:solidFill>
                <a:srgbClr val="FF0000"/>
              </a:solidFill>
              <a:latin typeface="微软雅黑" panose="020B0503020204020204" charset="-122"/>
              <a:ea typeface="微软雅黑" panose="020B0503020204020204" charset="-122"/>
            </a:endParaRPr>
          </a:p>
          <a:p>
            <a:pPr>
              <a:lnSpc>
                <a:spcPts val="3700"/>
              </a:lnSpc>
            </a:pPr>
            <a:r>
              <a:rPr lang="zh-CN" altLang="en-US" sz="2400" dirty="0" smtClean="0">
                <a:latin typeface="微软雅黑" panose="020B0503020204020204" charset="-122"/>
                <a:ea typeface="微软雅黑" panose="020B0503020204020204" charset="-122"/>
              </a:rPr>
              <a:t>示例：删除视图</a:t>
            </a:r>
            <a:r>
              <a:rPr lang="en-US" altLang="zh-CN" sz="2400" dirty="0" err="1" smtClean="0">
                <a:latin typeface="微软雅黑" panose="020B0503020204020204" charset="-122"/>
                <a:ea typeface="微软雅黑" panose="020B0503020204020204" charset="-122"/>
              </a:rPr>
              <a:t>customers_view</a:t>
            </a:r>
            <a:r>
              <a:rPr lang="zh-CN" altLang="en-US" sz="2400" dirty="0" smtClean="0">
                <a:latin typeface="微软雅黑" panose="020B0503020204020204" charset="-122"/>
                <a:ea typeface="微软雅黑" panose="020B0503020204020204" charset="-122"/>
              </a:rPr>
              <a:t>中姓名为“周明”的客户信息</a:t>
            </a:r>
            <a:endParaRPr lang="en-US" altLang="zh-CN" sz="2400" dirty="0" smtClean="0">
              <a:latin typeface="微软雅黑" panose="020B0503020204020204" charset="-122"/>
              <a:ea typeface="微软雅黑" panose="020B0503020204020204" charset="-122"/>
            </a:endParaRPr>
          </a:p>
        </p:txBody>
      </p:sp>
      <p:sp>
        <p:nvSpPr>
          <p:cNvPr id="8" name="矩形 7"/>
          <p:cNvSpPr/>
          <p:nvPr/>
        </p:nvSpPr>
        <p:spPr>
          <a:xfrm>
            <a:off x="1307805" y="4029720"/>
            <a:ext cx="9437965" cy="163743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mysql</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&gt; DELETE FROM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mysql_test.customers_view</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-&gt;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WHERE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cust_name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t>
            </a:r>
            <a:r>
              <a:rPr lang="zh-CN" altLang="en-US" dirty="0" smtClean="0">
                <a:solidFill>
                  <a:schemeClr val="tx1"/>
                </a:solidFill>
                <a:latin typeface="Arial" panose="020B0604020202020204" pitchFamily="34" charset="0"/>
                <a:ea typeface="Arial Unicode MS" panose="020B0604020202020204" charset="-122"/>
                <a:cs typeface="Arial" panose="020B0604020202020204" pitchFamily="34" charset="0"/>
              </a:rPr>
              <a:t>周明</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t>
            </a:r>
          </a:p>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Query OK,1 rows affected(0.08 </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sec</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t>
            </a:r>
            <a:endPar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endParaRPr>
          </a:p>
        </p:txBody>
      </p:sp>
      <p:grpSp>
        <p:nvGrpSpPr>
          <p:cNvPr id="7" name="组合 6"/>
          <p:cNvGrpSpPr/>
          <p:nvPr/>
        </p:nvGrpSpPr>
        <p:grpSpPr>
          <a:xfrm>
            <a:off x="0" y="6283840"/>
            <a:ext cx="12192000" cy="574160"/>
            <a:chOff x="0" y="6283840"/>
            <a:chExt cx="12192000" cy="574160"/>
          </a:xfrm>
        </p:grpSpPr>
        <p:sp>
          <p:nvSpPr>
            <p:cNvPr id="9" name="矩形 8"/>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80267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更新视图数据</a:t>
              </a:r>
            </a:p>
          </p:txBody>
        </p:sp>
        <p:sp>
          <p:nvSpPr>
            <p:cNvPr id="12" name="矩形 11"/>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4" name="矩形 13"/>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6" name="矩形 15"/>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7" name="矩形 16"/>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18" name="矩形 17"/>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19" name="肘形连接符 18"/>
          <p:cNvCxnSpPr>
            <a:stCxn id="22" idx="1"/>
            <a:endCxn id="18"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23" name="矩形 22"/>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24" name="矩形 23"/>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25" name="矩形 24"/>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26" name="矩形 25"/>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数据查询</a:t>
            </a:r>
            <a:endParaRPr lang="zh-CN" altLang="en-US" dirty="0">
              <a:solidFill>
                <a:srgbClr val="C00000"/>
              </a:solidFill>
              <a:latin typeface="微软雅黑" panose="020B0503020204020204" charset="-122"/>
              <a:ea typeface="微软雅黑" panose="020B0503020204020204" charset="-122"/>
            </a:endParaRPr>
          </a:p>
        </p:txBody>
      </p:sp>
      <p:sp>
        <p:nvSpPr>
          <p:cNvPr id="27" name="矩形 26"/>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视图</a:t>
            </a:r>
            <a:endParaRPr lang="zh-CN" altLang="en-US" dirty="0">
              <a:solidFill>
                <a:schemeClr val="bg1"/>
              </a:solidFill>
              <a:latin typeface="微软雅黑" panose="020B0503020204020204" charset="-122"/>
              <a:ea typeface="微软雅黑" panose="020B0503020204020204" charset="-122"/>
            </a:endParaRPr>
          </a:p>
        </p:txBody>
      </p:sp>
      <p:cxnSp>
        <p:nvCxnSpPr>
          <p:cNvPr id="28" name="肘形连接符 27"/>
          <p:cNvCxnSpPr>
            <a:stCxn id="18" idx="3"/>
            <a:endCxn id="25"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8" idx="3"/>
            <a:endCxn id="26"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7" idx="1"/>
            <a:endCxn id="18"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4.6.5 </a:t>
            </a:r>
            <a:r>
              <a:rPr lang="zh-CN" altLang="en-US" dirty="0" smtClean="0">
                <a:latin typeface="微软雅黑" panose="020B0503020204020204" charset="-122"/>
                <a:ea typeface="微软雅黑" panose="020B0503020204020204" charset="-122"/>
              </a:rPr>
              <a:t>更新视图数据</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查询</a:t>
            </a:r>
            <a:r>
              <a:rPr lang="zh-CN" altLang="en-US" sz="2800" b="0" dirty="0" smtClean="0">
                <a:solidFill>
                  <a:srgbClr val="FF0000"/>
                </a:solidFill>
                <a:latin typeface="黑体" panose="02010609060101010101" pitchFamily="49" charset="-122"/>
                <a:ea typeface="黑体" panose="02010609060101010101" pitchFamily="49" charset="-122"/>
                <a:sym typeface="+mn-ea"/>
              </a:rPr>
              <a:t>视图数据</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latin typeface="微软雅黑" panose="020B0503020204020204" charset="-122"/>
                <a:ea typeface="微软雅黑" panose="020B0503020204020204" charset="-122"/>
              </a:rPr>
              <a:t>示例：在视图</a:t>
            </a:r>
            <a:r>
              <a:rPr lang="en-US" altLang="zh-CN" sz="2400" dirty="0" err="1" smtClean="0">
                <a:latin typeface="微软雅黑" panose="020B0503020204020204" charset="-122"/>
                <a:ea typeface="微软雅黑" panose="020B0503020204020204" charset="-122"/>
              </a:rPr>
              <a:t>customers_view</a:t>
            </a:r>
            <a:r>
              <a:rPr lang="zh-CN" altLang="en-US" sz="2400" dirty="0" smtClean="0">
                <a:latin typeface="微软雅黑" panose="020B0503020204020204" charset="-122"/>
                <a:ea typeface="微软雅黑" panose="020B0503020204020204" charset="-122"/>
              </a:rPr>
              <a:t>中查找客户</a:t>
            </a:r>
            <a:r>
              <a:rPr lang="en-US" altLang="zh-CN" sz="2400" dirty="0" smtClean="0">
                <a:latin typeface="微软雅黑" panose="020B0503020204020204" charset="-122"/>
                <a:ea typeface="微软雅黑" panose="020B0503020204020204" charset="-122"/>
              </a:rPr>
              <a:t>id</a:t>
            </a:r>
            <a:r>
              <a:rPr lang="zh-CN" altLang="en-US" sz="2400" dirty="0" smtClean="0">
                <a:latin typeface="微软雅黑" panose="020B0503020204020204" charset="-122"/>
                <a:ea typeface="微软雅黑" panose="020B0503020204020204" charset="-122"/>
              </a:rPr>
              <a:t>号为</a:t>
            </a:r>
            <a:r>
              <a:rPr lang="en-US" altLang="zh-CN" sz="2400" dirty="0" smtClean="0">
                <a:latin typeface="微软雅黑" panose="020B0503020204020204" charset="-122"/>
                <a:ea typeface="微软雅黑" panose="020B0503020204020204" charset="-122"/>
              </a:rPr>
              <a:t>905</a:t>
            </a:r>
            <a:r>
              <a:rPr lang="zh-CN" altLang="en-US" sz="2400" dirty="0" smtClean="0">
                <a:latin typeface="微软雅黑" panose="020B0503020204020204" charset="-122"/>
                <a:ea typeface="微软雅黑" panose="020B0503020204020204" charset="-122"/>
              </a:rPr>
              <a:t>的客户姓名及其地址</a:t>
            </a:r>
            <a:endParaRPr lang="en-US" altLang="zh-CN" sz="2400" dirty="0" smtClean="0">
              <a:latin typeface="微软雅黑" panose="020B0503020204020204" charset="-122"/>
              <a:ea typeface="微软雅黑" panose="020B0503020204020204" charset="-122"/>
            </a:endParaRPr>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rot="16200000">
            <a:off x="3864346" y="904088"/>
            <a:ext cx="2563088" cy="6858000"/>
          </a:xfrm>
          <a:prstGeom prst="rect">
            <a:avLst/>
          </a:prstGeom>
        </p:spPr>
      </p:pic>
      <p:grpSp>
        <p:nvGrpSpPr>
          <p:cNvPr id="8" name="组合 7"/>
          <p:cNvGrpSpPr/>
          <p:nvPr/>
        </p:nvGrpSpPr>
        <p:grpSpPr>
          <a:xfrm>
            <a:off x="0" y="6283840"/>
            <a:ext cx="12192000" cy="574160"/>
            <a:chOff x="0" y="6283840"/>
            <a:chExt cx="12192000" cy="574160"/>
          </a:xfrm>
        </p:grpSpPr>
        <p:sp>
          <p:nvSpPr>
            <p:cNvPr id="9" name="矩形 8"/>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2" name="矩形 11"/>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4" name="矩形 13"/>
            <p:cNvSpPr/>
            <p:nvPr/>
          </p:nvSpPr>
          <p:spPr>
            <a:xfrm>
              <a:off x="10438980" y="6294473"/>
              <a:ext cx="175302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5" name="矩形 14"/>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6" name="矩形 15"/>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7" name="矩形 16"/>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18" name="矩形 17"/>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19" name="肘形连接符 18"/>
          <p:cNvCxnSpPr>
            <a:stCxn id="22" idx="1"/>
            <a:endCxn id="18"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23" name="矩形 22"/>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24" name="矩形 23"/>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25" name="矩形 24"/>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26" name="矩形 25"/>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数据查询</a:t>
            </a:r>
            <a:endParaRPr lang="zh-CN" altLang="en-US" dirty="0">
              <a:solidFill>
                <a:srgbClr val="C00000"/>
              </a:solidFill>
              <a:latin typeface="微软雅黑" panose="020B0503020204020204" charset="-122"/>
              <a:ea typeface="微软雅黑" panose="020B0503020204020204" charset="-122"/>
            </a:endParaRPr>
          </a:p>
        </p:txBody>
      </p:sp>
      <p:sp>
        <p:nvSpPr>
          <p:cNvPr id="27" name="矩形 26"/>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视图</a:t>
            </a:r>
            <a:endParaRPr lang="zh-CN" altLang="en-US" dirty="0">
              <a:solidFill>
                <a:schemeClr val="bg1"/>
              </a:solidFill>
              <a:latin typeface="微软雅黑" panose="020B0503020204020204" charset="-122"/>
              <a:ea typeface="微软雅黑" panose="020B0503020204020204" charset="-122"/>
            </a:endParaRPr>
          </a:p>
        </p:txBody>
      </p:sp>
      <p:cxnSp>
        <p:nvCxnSpPr>
          <p:cNvPr id="28" name="肘形连接符 27"/>
          <p:cNvCxnSpPr>
            <a:stCxn id="18" idx="3"/>
            <a:endCxn id="25"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8" idx="3"/>
            <a:endCxn id="26"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7" idx="1"/>
            <a:endCxn id="18"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4.6.6 </a:t>
            </a:r>
            <a:r>
              <a:rPr lang="zh-CN" altLang="en-US" dirty="0" smtClean="0">
                <a:latin typeface="微软雅黑" panose="020B0503020204020204" charset="-122"/>
                <a:ea typeface="微软雅黑" panose="020B0503020204020204" charset="-122"/>
              </a:rPr>
              <a:t>六、查询视图数据</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下列关于视图的说法中错误的是</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视图是从一个或多个基本表导出的表，它是</a:t>
            </a:r>
            <a:r>
              <a:rPr lang="zh-CN" altLang="en-US" sz="2400" b="0" dirty="0" smtClean="0">
                <a:solidFill>
                  <a:schemeClr val="tx1"/>
                </a:solidFill>
                <a:latin typeface="黑体" panose="02010609060101010101" pitchFamily="49" charset="-122"/>
                <a:ea typeface="黑体" panose="02010609060101010101" pitchFamily="49" charset="-122"/>
              </a:rPr>
              <a:t>虚表</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视图是数据库中的一个</a:t>
            </a:r>
            <a:r>
              <a:rPr lang="zh-CN" altLang="en-US" sz="2400" b="0" dirty="0" smtClean="0">
                <a:solidFill>
                  <a:schemeClr val="tx1"/>
                </a:solidFill>
                <a:latin typeface="黑体" panose="02010609060101010101" pitchFamily="49" charset="-122"/>
                <a:ea typeface="黑体" panose="02010609060101010101" pitchFamily="49" charset="-122"/>
              </a:rPr>
              <a:t>对象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视图是数据库中真实的表，而不是一张</a:t>
            </a:r>
            <a:r>
              <a:rPr lang="zh-CN" altLang="en-US" sz="2400" b="0" dirty="0" smtClean="0">
                <a:solidFill>
                  <a:schemeClr val="tx1"/>
                </a:solidFill>
                <a:latin typeface="黑体" panose="02010609060101010101" pitchFamily="49" charset="-122"/>
                <a:ea typeface="黑体" panose="02010609060101010101" pitchFamily="49" charset="-122"/>
              </a:rPr>
              <a:t>虚表</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视图可以用来定义新的视图</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下列关于视图的说法中错误的是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视图是从一个或多个基本表导出的表，它是</a:t>
            </a:r>
            <a:r>
              <a:rPr lang="zh-CN" altLang="en-US" sz="2400" b="0" dirty="0" smtClean="0">
                <a:solidFill>
                  <a:schemeClr val="tx1"/>
                </a:solidFill>
                <a:latin typeface="黑体" panose="02010609060101010101" pitchFamily="49" charset="-122"/>
                <a:ea typeface="黑体" panose="02010609060101010101" pitchFamily="49" charset="-122"/>
              </a:rPr>
              <a:t>虚表</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视图是数据库中的一个</a:t>
            </a:r>
            <a:r>
              <a:rPr lang="zh-CN" altLang="en-US" sz="2400" b="0" dirty="0" smtClean="0">
                <a:solidFill>
                  <a:schemeClr val="tx1"/>
                </a:solidFill>
                <a:latin typeface="黑体" panose="02010609060101010101" pitchFamily="49" charset="-122"/>
                <a:ea typeface="黑体" panose="02010609060101010101" pitchFamily="49" charset="-122"/>
              </a:rPr>
              <a:t>对象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视图是数据库中真实的表，而不是一张</a:t>
            </a:r>
            <a:r>
              <a:rPr lang="zh-CN" altLang="en-US" sz="2400" b="0" dirty="0" smtClean="0">
                <a:solidFill>
                  <a:srgbClr val="FF0000"/>
                </a:solidFill>
                <a:latin typeface="黑体" panose="02010609060101010101" pitchFamily="49" charset="-122"/>
                <a:ea typeface="黑体" panose="02010609060101010101" pitchFamily="49" charset="-122"/>
              </a:rPr>
              <a:t>虚表</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视图可以用来定义新的视图</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311" y="1340458"/>
            <a:ext cx="4691948" cy="5411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smtClean="0">
                <a:latin typeface="黑体" panose="02010609060101010101" pitchFamily="49" charset="-122"/>
                <a:ea typeface="黑体" panose="02010609060101010101" pitchFamily="49" charset="-122"/>
                <a:sym typeface="+mn-ea"/>
              </a:rPr>
              <a:t>本节知识点：</a:t>
            </a:r>
            <a:endParaRPr lang="en-US" altLang="zh-CN" sz="2400" b="1" dirty="0" smtClean="0">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        ）是用来查看存储在别处的数据的一种虚拟表，而其自身并不存储数据</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smtClean="0">
                <a:solidFill>
                  <a:srgbClr val="FF0000"/>
                </a:solidFill>
                <a:latin typeface="黑体" panose="02010609060101010101" pitchFamily="49" charset="-122"/>
                <a:ea typeface="黑体" panose="02010609060101010101" pitchFamily="49" charset="-122"/>
              </a:rPr>
              <a:t>视图 </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是用来查看存储在别处的数据的一种虚拟表，而其自身并不存储数据</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311" y="1340458"/>
            <a:ext cx="4691948" cy="5411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smtClean="0">
                <a:latin typeface="黑体" panose="02010609060101010101" pitchFamily="49" charset="-122"/>
                <a:ea typeface="黑体" panose="02010609060101010101" pitchFamily="49" charset="-122"/>
                <a:sym typeface="+mn-ea"/>
              </a:rPr>
              <a:t>本节知识点：</a:t>
            </a:r>
            <a:endParaRPr lang="en-US" altLang="zh-CN" sz="2400" b="1" dirty="0" smtClean="0">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5</a:t>
              </a:r>
              <a:r>
                <a:rPr lang="zh-CN" altLang="en-US" sz="2800" b="1" dirty="0" smtClean="0">
                  <a:latin typeface="黑体" panose="02010609060101010101" pitchFamily="49" charset="-122"/>
                  <a:ea typeface="黑体" panose="02010609060101010101" pitchFamily="49" charset="-122"/>
                </a:rPr>
                <a:t>章：数据库编程</a:t>
              </a:r>
              <a:endParaRPr lang="zh-CN" altLang="en-US" sz="2800" b="1" dirty="0">
                <a:latin typeface="黑体" panose="02010609060101010101" pitchFamily="49" charset="-122"/>
                <a:ea typeface="黑体" panose="02010609060101010101" pitchFamily="49" charset="-122"/>
              </a:endParaRP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接连接符 7"/>
          <p:cNvSpPr>
            <a:spLocks noChangeShapeType="1"/>
          </p:cNvSpPr>
          <p:nvPr>
            <p:custDataLst>
              <p:tags r:id="rId2"/>
            </p:custDataLst>
          </p:nvPr>
        </p:nvSpPr>
        <p:spPr bwMode="auto">
          <a:xfrm flipH="1">
            <a:off x="2646678" y="1844824"/>
            <a:ext cx="4804" cy="2599585"/>
          </a:xfrm>
          <a:prstGeom prst="line">
            <a:avLst/>
          </a:prstGeom>
          <a:solidFill>
            <a:srgbClr val="B680DA"/>
          </a:solidFill>
          <a:ln w="6350">
            <a:solidFill>
              <a:srgbClr val="A50021"/>
            </a:solidFill>
            <a:miter lim="800000"/>
          </a:ln>
        </p:spPr>
        <p:txBody>
          <a:bodyPr>
            <a:normAutofit fontScale="25000" lnSpcReduction="20000"/>
          </a:bodyPr>
          <a:lstStyle/>
          <a:p>
            <a:endParaRPr lang="zh-CN" altLang="en-US">
              <a:latin typeface="黑体" panose="02010609060101010101" pitchFamily="49" charset="-122"/>
              <a:ea typeface="黑体" panose="02010609060101010101" pitchFamily="49" charset="-122"/>
              <a:sym typeface="Arial" panose="020B0604020202020204" pitchFamily="34" charset="0"/>
            </a:endParaRPr>
          </a:p>
        </p:txBody>
      </p:sp>
      <p:grpSp>
        <p:nvGrpSpPr>
          <p:cNvPr id="14" name="组合 13"/>
          <p:cNvGrpSpPr/>
          <p:nvPr>
            <p:custDataLst>
              <p:tags r:id="rId3"/>
            </p:custDataLst>
          </p:nvPr>
        </p:nvGrpSpPr>
        <p:grpSpPr>
          <a:xfrm>
            <a:off x="2473452" y="2204863"/>
            <a:ext cx="6851834" cy="546147"/>
            <a:chOff x="2217049" y="1938958"/>
            <a:chExt cx="5199005" cy="394210"/>
          </a:xfrm>
          <a:solidFill>
            <a:srgbClr val="C00000"/>
          </a:solidFill>
        </p:grpSpPr>
        <p:sp>
          <p:nvSpPr>
            <p:cNvPr id="8" name="椭圆 2"/>
            <p:cNvSpPr>
              <a:spLocks noChangeArrowheads="1"/>
            </p:cNvSpPr>
            <p:nvPr>
              <p:custDataLst>
                <p:tags r:id="rId7"/>
              </p:custDataLst>
            </p:nvPr>
          </p:nvSpPr>
          <p:spPr bwMode="auto">
            <a:xfrm>
              <a:off x="2217049" y="2023530"/>
              <a:ext cx="255588" cy="255588"/>
            </a:xfrm>
            <a:prstGeom prst="ellipse">
              <a:avLst/>
            </a:prstGeom>
            <a:grpFill/>
            <a:ln w="12700" cmpd="sng">
              <a:solidFill>
                <a:srgbClr val="FF0000"/>
              </a:solidFill>
              <a:prstDash val="solid"/>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a:solidFill>
                  <a:srgbClr val="FFFFFF"/>
                </a:solidFill>
                <a:latin typeface="黑体" panose="02010609060101010101" pitchFamily="49" charset="-122"/>
                <a:ea typeface="黑体" panose="02010609060101010101" pitchFamily="49" charset="-122"/>
                <a:sym typeface="Arial" panose="020B0604020202020204" pitchFamily="34" charset="0"/>
              </a:endParaRPr>
            </a:p>
          </p:txBody>
        </p:sp>
        <p:sp>
          <p:nvSpPr>
            <p:cNvPr id="9" name="矩形 8"/>
            <p:cNvSpPr/>
            <p:nvPr>
              <p:custDataLst>
                <p:tags r:id="rId8"/>
              </p:custDataLst>
            </p:nvPr>
          </p:nvSpPr>
          <p:spPr bwMode="auto">
            <a:xfrm>
              <a:off x="2844054" y="1938958"/>
              <a:ext cx="4572000" cy="394210"/>
            </a:xfrm>
            <a:prstGeom prst="rect">
              <a:avLst/>
            </a:prstGeom>
            <a:grpFill/>
            <a:ln w="12700" cmpd="sng">
              <a:solidFill>
                <a:srgbClr val="FF0000"/>
              </a:solidFill>
              <a:prstDash val="solid"/>
              <a:round/>
            </a:ln>
          </p:spPr>
          <p:txBody>
            <a:bodyPr anchor="ctr">
              <a:no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存储过程</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grpSp>
      <p:grpSp>
        <p:nvGrpSpPr>
          <p:cNvPr id="15" name="组合 14"/>
          <p:cNvGrpSpPr/>
          <p:nvPr>
            <p:custDataLst>
              <p:tags r:id="rId4"/>
            </p:custDataLst>
          </p:nvPr>
        </p:nvGrpSpPr>
        <p:grpSpPr>
          <a:xfrm>
            <a:off x="2473452" y="3140967"/>
            <a:ext cx="6851834" cy="546147"/>
            <a:chOff x="2217049" y="3096485"/>
            <a:chExt cx="5199005" cy="394210"/>
          </a:xfrm>
          <a:solidFill>
            <a:srgbClr val="C00000"/>
          </a:solidFill>
        </p:grpSpPr>
        <p:sp>
          <p:nvSpPr>
            <p:cNvPr id="10" name="矩形 9"/>
            <p:cNvSpPr/>
            <p:nvPr>
              <p:custDataLst>
                <p:tags r:id="rId5"/>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存储函数</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1" name="椭圆 2"/>
            <p:cNvSpPr>
              <a:spLocks noChangeArrowheads="1"/>
            </p:cNvSpPr>
            <p:nvPr>
              <p:custDataLst>
                <p:tags r:id="rId6"/>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
        <p:nvSpPr>
          <p:cNvPr id="16" name="圆角矩形 15"/>
          <p:cNvSpPr/>
          <p:nvPr/>
        </p:nvSpPr>
        <p:spPr>
          <a:xfrm>
            <a:off x="674228" y="435118"/>
            <a:ext cx="7221972"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5</a:t>
            </a:r>
            <a:r>
              <a:rPr lang="zh-CN" altLang="en-US" sz="2800" b="1" dirty="0" smtClean="0">
                <a:latin typeface="黑体" panose="02010609060101010101" pitchFamily="49" charset="-122"/>
                <a:ea typeface="黑体" panose="02010609060101010101" pitchFamily="49" charset="-122"/>
              </a:rPr>
              <a:t>章   数据库编程</a:t>
            </a:r>
            <a:endParaRPr lang="zh-CN" altLang="en-US" sz="2800" b="1" dirty="0">
              <a:latin typeface="黑体" panose="02010609060101010101" pitchFamily="49" charset="-122"/>
              <a:ea typeface="黑体" panose="02010609060101010101" pitchFamily="49" charset="-122"/>
            </a:endParaRP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5.1 </a:t>
            </a:r>
            <a:r>
              <a:rPr lang="zh-CN" altLang="en-US" sz="2800" b="1" dirty="0" smtClean="0">
                <a:latin typeface="黑体" panose="02010609060101010101" pitchFamily="49" charset="-122"/>
                <a:ea typeface="黑体" panose="02010609060101010101" pitchFamily="49" charset="-122"/>
                <a:sym typeface="+mn-ea"/>
              </a:rPr>
              <a:t>存储过程</a:t>
            </a:r>
            <a:endParaRPr lang="zh-CN" altLang="en-US" sz="2800" b="1" dirty="0">
              <a:latin typeface="黑体" panose="02010609060101010101" pitchFamily="49" charset="-122"/>
              <a:ea typeface="黑体" panose="02010609060101010101" pitchFamily="49" charset="-122"/>
              <a:sym typeface="+mn-ea"/>
            </a:endParaRP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smtClean="0">
                <a:latin typeface="黑体" panose="02010609060101010101" pitchFamily="49" charset="-122"/>
                <a:ea typeface="黑体" panose="02010609060101010101" pitchFamily="49" charset="-122"/>
                <a:sym typeface="+mn-ea"/>
              </a:rPr>
              <a:t>本节知识点：</a:t>
            </a:r>
            <a:endParaRPr lang="en-US" altLang="zh-CN" sz="2400" b="1" dirty="0" smtClean="0">
              <a:latin typeface="黑体" panose="02010609060101010101" pitchFamily="49" charset="-122"/>
              <a:ea typeface="黑体" panose="02010609060101010101" pitchFamily="49" charset="-122"/>
              <a:sym typeface="+mn-ea"/>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927" y="2033133"/>
            <a:ext cx="597217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11"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存储过程的基本概念</a:t>
            </a:r>
            <a:r>
              <a:rPr lang="zh-CN" altLang="en-US" sz="2800" b="0" dirty="0" smtClean="0">
                <a:solidFill>
                  <a:schemeClr val="tx1"/>
                </a:solidFill>
                <a:latin typeface="黑体" panose="02010609060101010101" pitchFamily="49" charset="-122"/>
                <a:ea typeface="黑体" panose="02010609060101010101" pitchFamily="49" charset="-122"/>
                <a:sym typeface="+mn-ea"/>
              </a:rPr>
              <a:t>（领会）</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TextBox 11"/>
          <p:cNvSpPr txBox="1"/>
          <p:nvPr/>
        </p:nvSpPr>
        <p:spPr>
          <a:xfrm>
            <a:off x="1135025" y="2138093"/>
            <a:ext cx="10002190" cy="1754326"/>
          </a:xfrm>
          <a:prstGeom prst="rect">
            <a:avLst/>
          </a:prstGeom>
          <a:noFill/>
        </p:spPr>
        <p:txBody>
          <a:bodyPr wrap="square" rtlCol="0">
            <a:spAutoFit/>
          </a:bodyPr>
          <a:lstStyle/>
          <a:p>
            <a:pPr>
              <a:lnSpc>
                <a:spcPct val="150000"/>
              </a:lnSpc>
            </a:pPr>
            <a:r>
              <a:rPr lang="zh-CN" altLang="en-US" sz="2400" dirty="0" smtClean="0">
                <a:solidFill>
                  <a:srgbClr val="FF0000"/>
                </a:solidFill>
                <a:latin typeface="微软雅黑" panose="020B0503020204020204" charset="-122"/>
                <a:ea typeface="微软雅黑" panose="020B0503020204020204" charset="-122"/>
              </a:rPr>
              <a:t>存储过程</a:t>
            </a:r>
            <a:r>
              <a:rPr lang="zh-CN" altLang="en-US" sz="2400" dirty="0" smtClean="0">
                <a:latin typeface="微软雅黑" panose="020B0503020204020204" charset="-122"/>
                <a:ea typeface="微软雅黑" panose="020B0503020204020204" charset="-122"/>
              </a:rPr>
              <a:t>是一组为了完成某项特定功能的</a:t>
            </a:r>
            <a:r>
              <a:rPr lang="en-US" altLang="zh-CN" sz="2400" dirty="0" smtClean="0">
                <a:solidFill>
                  <a:srgbClr val="FF0000"/>
                </a:solidFill>
                <a:latin typeface="微软雅黑" panose="020B0503020204020204" charset="-122"/>
                <a:ea typeface="微软雅黑" panose="020B0503020204020204" charset="-122"/>
              </a:rPr>
              <a:t>SQL</a:t>
            </a:r>
            <a:r>
              <a:rPr lang="zh-CN" altLang="en-US" sz="2400" dirty="0" smtClean="0">
                <a:solidFill>
                  <a:srgbClr val="FF0000"/>
                </a:solidFill>
                <a:latin typeface="微软雅黑" panose="020B0503020204020204" charset="-122"/>
                <a:ea typeface="微软雅黑" panose="020B0503020204020204" charset="-122"/>
              </a:rPr>
              <a:t>语句集</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rPr>
              <a:t>其实质就是一段存储在数据库中的</a:t>
            </a:r>
            <a:r>
              <a:rPr lang="zh-CN" altLang="en-US" sz="2400" dirty="0" smtClean="0">
                <a:solidFill>
                  <a:srgbClr val="FF0000"/>
                </a:solidFill>
                <a:latin typeface="微软雅黑" panose="020B0503020204020204" charset="-122"/>
                <a:ea typeface="微软雅黑" panose="020B0503020204020204" charset="-122"/>
              </a:rPr>
              <a:t>代码</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pPr>
              <a:lnSpc>
                <a:spcPct val="150000"/>
              </a:lnSpc>
            </a:pPr>
            <a:r>
              <a:rPr lang="zh-CN" altLang="en-US" sz="2400" dirty="0" smtClean="0">
                <a:latin typeface="微软雅黑" panose="020B0503020204020204" charset="-122"/>
                <a:ea typeface="微软雅黑" panose="020B0503020204020204" charset="-122"/>
              </a:rPr>
              <a:t>它可以由声明式的</a:t>
            </a:r>
            <a:r>
              <a:rPr lang="en-US" altLang="zh-CN" sz="2400" dirty="0" err="1" smtClean="0">
                <a:latin typeface="微软雅黑" panose="020B0503020204020204" charset="-122"/>
                <a:ea typeface="微软雅黑" panose="020B0503020204020204" charset="-122"/>
              </a:rPr>
              <a:t>sql</a:t>
            </a:r>
            <a:r>
              <a:rPr lang="zh-CN" altLang="en-US" sz="2400" dirty="0" smtClean="0">
                <a:latin typeface="微软雅黑" panose="020B0503020204020204" charset="-122"/>
                <a:ea typeface="微软雅黑" panose="020B0503020204020204" charset="-122"/>
              </a:rPr>
              <a:t>语句和过程式</a:t>
            </a:r>
            <a:r>
              <a:rPr lang="en-US" altLang="zh-CN" sz="2400" dirty="0" err="1" smtClean="0">
                <a:latin typeface="微软雅黑" panose="020B0503020204020204" charset="-122"/>
                <a:ea typeface="微软雅黑" panose="020B0503020204020204" charset="-122"/>
              </a:rPr>
              <a:t>sql</a:t>
            </a:r>
            <a:r>
              <a:rPr lang="zh-CN" altLang="en-US" sz="2400" dirty="0" smtClean="0">
                <a:latin typeface="微软雅黑" panose="020B0503020204020204" charset="-122"/>
                <a:ea typeface="微软雅黑" panose="020B0503020204020204" charset="-122"/>
              </a:rPr>
              <a:t>语句组成。</a:t>
            </a:r>
            <a:endParaRPr lang="en-US" altLang="zh-CN" sz="2400" dirty="0" smtClean="0">
              <a:latin typeface="微软雅黑" panose="020B0503020204020204" charset="-122"/>
              <a:ea typeface="微软雅黑" panose="020B0503020204020204" charset="-122"/>
            </a:endParaRPr>
          </a:p>
        </p:txBody>
      </p:sp>
      <p:grpSp>
        <p:nvGrpSpPr>
          <p:cNvPr id="15" name="组合 14"/>
          <p:cNvGrpSpPr/>
          <p:nvPr/>
        </p:nvGrpSpPr>
        <p:grpSpPr>
          <a:xfrm>
            <a:off x="0" y="0"/>
            <a:ext cx="563526" cy="6858001"/>
            <a:chOff x="0" y="0"/>
            <a:chExt cx="563526" cy="6858001"/>
          </a:xfrm>
        </p:grpSpPr>
        <p:sp>
          <p:nvSpPr>
            <p:cNvPr id="4" name="矩形 3"/>
            <p:cNvSpPr/>
            <p:nvPr/>
          </p:nvSpPr>
          <p:spPr>
            <a:xfrm>
              <a:off x="0" y="0"/>
              <a:ext cx="563526" cy="113972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0" y="1158945"/>
              <a:ext cx="563526" cy="14779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创建存储过程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8" name="矩形 7"/>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6" name="矩形 15"/>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7" name="肘形连接符 16"/>
          <p:cNvCxnSpPr>
            <a:stCxn id="20" idx="1"/>
            <a:endCxn id="16"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endCxn id="16"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22" name="矩形 21"/>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23" name="TextBox 22"/>
          <p:cNvSpPr txBox="1"/>
          <p:nvPr/>
        </p:nvSpPr>
        <p:spPr>
          <a:xfrm>
            <a:off x="876115" y="174153"/>
            <a:ext cx="2847254"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5.1.1 </a:t>
            </a:r>
            <a:r>
              <a:rPr lang="zh-CN" altLang="en-US" dirty="0" smtClean="0">
                <a:latin typeface="微软雅黑" panose="020B0503020204020204" charset="-122"/>
                <a:ea typeface="微软雅黑" panose="020B0503020204020204" charset="-122"/>
              </a:rPr>
              <a:t>存储过程的基本概念</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11"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存储过程的基本概念</a:t>
            </a:r>
            <a:r>
              <a:rPr lang="zh-CN" altLang="en-US" sz="2800" b="0" dirty="0" smtClean="0">
                <a:solidFill>
                  <a:schemeClr val="tx1"/>
                </a:solidFill>
                <a:latin typeface="黑体" panose="02010609060101010101" pitchFamily="49" charset="-122"/>
                <a:ea typeface="黑体" panose="02010609060101010101" pitchFamily="49" charset="-122"/>
                <a:sym typeface="+mn-ea"/>
              </a:rPr>
              <a:t>（领会）</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TextBox 11"/>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存储过程</a:t>
            </a:r>
            <a:r>
              <a:rPr lang="zh-CN" altLang="en-US" sz="2400" dirty="0" smtClean="0">
                <a:latin typeface="微软雅黑" panose="020B0503020204020204" charset="-122"/>
                <a:ea typeface="微软雅黑" panose="020B0503020204020204" charset="-122"/>
              </a:rPr>
              <a:t>是一组为了完成某项特定功能的</a:t>
            </a:r>
            <a:r>
              <a:rPr lang="en-US" altLang="zh-CN" sz="2400" dirty="0" smtClean="0">
                <a:solidFill>
                  <a:srgbClr val="FF0000"/>
                </a:solidFill>
                <a:latin typeface="微软雅黑" panose="020B0503020204020204" charset="-122"/>
                <a:ea typeface="微软雅黑" panose="020B0503020204020204" charset="-122"/>
              </a:rPr>
              <a:t>SQL</a:t>
            </a:r>
            <a:r>
              <a:rPr lang="zh-CN" altLang="en-US" sz="2400" dirty="0" smtClean="0">
                <a:solidFill>
                  <a:srgbClr val="FF0000"/>
                </a:solidFill>
                <a:latin typeface="微软雅黑" panose="020B0503020204020204" charset="-122"/>
                <a:ea typeface="微软雅黑" panose="020B0503020204020204" charset="-122"/>
              </a:rPr>
              <a:t>语句集</a:t>
            </a:r>
            <a:r>
              <a:rPr lang="zh-CN" altLang="en-US" sz="2400" dirty="0" smtClean="0">
                <a:latin typeface="微软雅黑" panose="020B0503020204020204" charset="-122"/>
                <a:ea typeface="微软雅黑" panose="020B0503020204020204" charset="-122"/>
              </a:rPr>
              <a:t>，其实质就是一段存储在数据库中的</a:t>
            </a:r>
            <a:r>
              <a:rPr lang="zh-CN" altLang="en-US" sz="2400" dirty="0" smtClean="0">
                <a:solidFill>
                  <a:srgbClr val="FF0000"/>
                </a:solidFill>
                <a:latin typeface="微软雅黑" panose="020B0503020204020204" charset="-122"/>
                <a:ea typeface="微软雅黑" panose="020B0503020204020204" charset="-122"/>
              </a:rPr>
              <a:t>代码</a:t>
            </a:r>
            <a:r>
              <a:rPr lang="zh-CN" altLang="en-US"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p:txBody>
      </p:sp>
      <p:grpSp>
        <p:nvGrpSpPr>
          <p:cNvPr id="15" name="组合 14"/>
          <p:cNvGrpSpPr/>
          <p:nvPr/>
        </p:nvGrpSpPr>
        <p:grpSpPr>
          <a:xfrm>
            <a:off x="0" y="0"/>
            <a:ext cx="563526" cy="6858001"/>
            <a:chOff x="0" y="0"/>
            <a:chExt cx="563526" cy="6858001"/>
          </a:xfrm>
        </p:grpSpPr>
        <p:sp>
          <p:nvSpPr>
            <p:cNvPr id="4" name="矩形 3"/>
            <p:cNvSpPr/>
            <p:nvPr/>
          </p:nvSpPr>
          <p:spPr>
            <a:xfrm>
              <a:off x="0" y="0"/>
              <a:ext cx="563526" cy="113972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0" y="1158945"/>
              <a:ext cx="563526" cy="14779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创建存储过程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8" name="矩形 7"/>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9" name="矩形 8"/>
          <p:cNvSpPr/>
          <p:nvPr/>
        </p:nvSpPr>
        <p:spPr>
          <a:xfrm>
            <a:off x="1574800" y="3641004"/>
            <a:ext cx="9170970" cy="3528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13" name="任意多边形 12"/>
          <p:cNvSpPr/>
          <p:nvPr/>
        </p:nvSpPr>
        <p:spPr>
          <a:xfrm>
            <a:off x="2033348" y="3434364"/>
            <a:ext cx="8318620" cy="413280"/>
          </a:xfrm>
          <a:custGeom>
            <a:avLst/>
            <a:gdLst>
              <a:gd name="connsiteX0" fmla="*/ 0 w 8318620"/>
              <a:gd name="connsiteY0" fmla="*/ 68881 h 413280"/>
              <a:gd name="connsiteX1" fmla="*/ 68881 w 8318620"/>
              <a:gd name="connsiteY1" fmla="*/ 0 h 413280"/>
              <a:gd name="connsiteX2" fmla="*/ 8249739 w 8318620"/>
              <a:gd name="connsiteY2" fmla="*/ 0 h 413280"/>
              <a:gd name="connsiteX3" fmla="*/ 8318620 w 8318620"/>
              <a:gd name="connsiteY3" fmla="*/ 68881 h 413280"/>
              <a:gd name="connsiteX4" fmla="*/ 8318620 w 8318620"/>
              <a:gd name="connsiteY4" fmla="*/ 344399 h 413280"/>
              <a:gd name="connsiteX5" fmla="*/ 8249739 w 8318620"/>
              <a:gd name="connsiteY5" fmla="*/ 413280 h 413280"/>
              <a:gd name="connsiteX6" fmla="*/ 68881 w 8318620"/>
              <a:gd name="connsiteY6" fmla="*/ 413280 h 413280"/>
              <a:gd name="connsiteX7" fmla="*/ 0 w 8318620"/>
              <a:gd name="connsiteY7" fmla="*/ 344399 h 413280"/>
              <a:gd name="connsiteX8" fmla="*/ 0 w 8318620"/>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18620" h="413280">
                <a:moveTo>
                  <a:pt x="0" y="68881"/>
                </a:moveTo>
                <a:cubicBezTo>
                  <a:pt x="0" y="30839"/>
                  <a:pt x="30839" y="0"/>
                  <a:pt x="68881" y="0"/>
                </a:cubicBezTo>
                <a:lnTo>
                  <a:pt x="8249739" y="0"/>
                </a:lnTo>
                <a:cubicBezTo>
                  <a:pt x="8287781" y="0"/>
                  <a:pt x="8318620" y="30839"/>
                  <a:pt x="8318620" y="68881"/>
                </a:cubicBezTo>
                <a:lnTo>
                  <a:pt x="8318620" y="344399"/>
                </a:lnTo>
                <a:cubicBezTo>
                  <a:pt x="8318620" y="382441"/>
                  <a:pt x="8287781" y="413280"/>
                  <a:pt x="8249739" y="413280"/>
                </a:cubicBezTo>
                <a:lnTo>
                  <a:pt x="68881" y="413280"/>
                </a:lnTo>
                <a:cubicBezTo>
                  <a:pt x="30839" y="413280"/>
                  <a:pt x="0" y="382441"/>
                  <a:pt x="0" y="344399"/>
                </a:cubicBezTo>
                <a:lnTo>
                  <a:pt x="0" y="68881"/>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62824" tIns="20175" rIns="262824" bIns="20175"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charset="-122"/>
                <a:ea typeface="微软雅黑" panose="020B0503020204020204" charset="-122"/>
              </a:rPr>
              <a:t>可增强</a:t>
            </a:r>
            <a:r>
              <a:rPr lang="en-US" altLang="zh-CN" sz="2000" kern="1200" dirty="0" smtClean="0">
                <a:latin typeface="微软雅黑" panose="020B0503020204020204" charset="-122"/>
                <a:ea typeface="微软雅黑" panose="020B0503020204020204" charset="-122"/>
              </a:rPr>
              <a:t>SQL</a:t>
            </a:r>
            <a:r>
              <a:rPr lang="zh-CN" altLang="en-US" sz="2000" kern="1200" dirty="0" smtClean="0">
                <a:latin typeface="微软雅黑" panose="020B0503020204020204" charset="-122"/>
                <a:ea typeface="微软雅黑" panose="020B0503020204020204" charset="-122"/>
              </a:rPr>
              <a:t>语言的功能和灵活性</a:t>
            </a:r>
            <a:endParaRPr lang="zh-CN" altLang="en-US" sz="2000" kern="1200" dirty="0">
              <a:latin typeface="微软雅黑" panose="020B0503020204020204" charset="-122"/>
              <a:ea typeface="微软雅黑" panose="020B0503020204020204" charset="-122"/>
            </a:endParaRPr>
          </a:p>
        </p:txBody>
      </p:sp>
      <p:sp>
        <p:nvSpPr>
          <p:cNvPr id="16" name="矩形 15"/>
          <p:cNvSpPr/>
          <p:nvPr/>
        </p:nvSpPr>
        <p:spPr>
          <a:xfrm>
            <a:off x="1574800" y="4276044"/>
            <a:ext cx="9170970" cy="3528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17" name="任意多边形 16"/>
          <p:cNvSpPr/>
          <p:nvPr/>
        </p:nvSpPr>
        <p:spPr>
          <a:xfrm>
            <a:off x="2033348" y="4069404"/>
            <a:ext cx="8318620" cy="413280"/>
          </a:xfrm>
          <a:custGeom>
            <a:avLst/>
            <a:gdLst>
              <a:gd name="connsiteX0" fmla="*/ 0 w 8318620"/>
              <a:gd name="connsiteY0" fmla="*/ 68881 h 413280"/>
              <a:gd name="connsiteX1" fmla="*/ 68881 w 8318620"/>
              <a:gd name="connsiteY1" fmla="*/ 0 h 413280"/>
              <a:gd name="connsiteX2" fmla="*/ 8249739 w 8318620"/>
              <a:gd name="connsiteY2" fmla="*/ 0 h 413280"/>
              <a:gd name="connsiteX3" fmla="*/ 8318620 w 8318620"/>
              <a:gd name="connsiteY3" fmla="*/ 68881 h 413280"/>
              <a:gd name="connsiteX4" fmla="*/ 8318620 w 8318620"/>
              <a:gd name="connsiteY4" fmla="*/ 344399 h 413280"/>
              <a:gd name="connsiteX5" fmla="*/ 8249739 w 8318620"/>
              <a:gd name="connsiteY5" fmla="*/ 413280 h 413280"/>
              <a:gd name="connsiteX6" fmla="*/ 68881 w 8318620"/>
              <a:gd name="connsiteY6" fmla="*/ 413280 h 413280"/>
              <a:gd name="connsiteX7" fmla="*/ 0 w 8318620"/>
              <a:gd name="connsiteY7" fmla="*/ 344399 h 413280"/>
              <a:gd name="connsiteX8" fmla="*/ 0 w 8318620"/>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18620" h="413280">
                <a:moveTo>
                  <a:pt x="0" y="68881"/>
                </a:moveTo>
                <a:cubicBezTo>
                  <a:pt x="0" y="30839"/>
                  <a:pt x="30839" y="0"/>
                  <a:pt x="68881" y="0"/>
                </a:cubicBezTo>
                <a:lnTo>
                  <a:pt x="8249739" y="0"/>
                </a:lnTo>
                <a:cubicBezTo>
                  <a:pt x="8287781" y="0"/>
                  <a:pt x="8318620" y="30839"/>
                  <a:pt x="8318620" y="68881"/>
                </a:cubicBezTo>
                <a:lnTo>
                  <a:pt x="8318620" y="344399"/>
                </a:lnTo>
                <a:cubicBezTo>
                  <a:pt x="8318620" y="382441"/>
                  <a:pt x="8287781" y="413280"/>
                  <a:pt x="8249739" y="413280"/>
                </a:cubicBezTo>
                <a:lnTo>
                  <a:pt x="68881" y="413280"/>
                </a:lnTo>
                <a:cubicBezTo>
                  <a:pt x="30839" y="413280"/>
                  <a:pt x="0" y="382441"/>
                  <a:pt x="0" y="344399"/>
                </a:cubicBezTo>
                <a:lnTo>
                  <a:pt x="0" y="68881"/>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62824" tIns="20175" rIns="262824" bIns="20175"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良好的封装性</a:t>
            </a:r>
            <a:endParaRPr lang="zh-CN" altLang="en-US" sz="2000" kern="1200"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1574800" y="4911084"/>
            <a:ext cx="9170970" cy="3528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19" name="任意多边形 18"/>
          <p:cNvSpPr/>
          <p:nvPr/>
        </p:nvSpPr>
        <p:spPr>
          <a:xfrm>
            <a:off x="2033348" y="4704444"/>
            <a:ext cx="8318620" cy="413280"/>
          </a:xfrm>
          <a:custGeom>
            <a:avLst/>
            <a:gdLst>
              <a:gd name="connsiteX0" fmla="*/ 0 w 8318620"/>
              <a:gd name="connsiteY0" fmla="*/ 68881 h 413280"/>
              <a:gd name="connsiteX1" fmla="*/ 68881 w 8318620"/>
              <a:gd name="connsiteY1" fmla="*/ 0 h 413280"/>
              <a:gd name="connsiteX2" fmla="*/ 8249739 w 8318620"/>
              <a:gd name="connsiteY2" fmla="*/ 0 h 413280"/>
              <a:gd name="connsiteX3" fmla="*/ 8318620 w 8318620"/>
              <a:gd name="connsiteY3" fmla="*/ 68881 h 413280"/>
              <a:gd name="connsiteX4" fmla="*/ 8318620 w 8318620"/>
              <a:gd name="connsiteY4" fmla="*/ 344399 h 413280"/>
              <a:gd name="connsiteX5" fmla="*/ 8249739 w 8318620"/>
              <a:gd name="connsiteY5" fmla="*/ 413280 h 413280"/>
              <a:gd name="connsiteX6" fmla="*/ 68881 w 8318620"/>
              <a:gd name="connsiteY6" fmla="*/ 413280 h 413280"/>
              <a:gd name="connsiteX7" fmla="*/ 0 w 8318620"/>
              <a:gd name="connsiteY7" fmla="*/ 344399 h 413280"/>
              <a:gd name="connsiteX8" fmla="*/ 0 w 8318620"/>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18620" h="413280">
                <a:moveTo>
                  <a:pt x="0" y="68881"/>
                </a:moveTo>
                <a:cubicBezTo>
                  <a:pt x="0" y="30839"/>
                  <a:pt x="30839" y="0"/>
                  <a:pt x="68881" y="0"/>
                </a:cubicBezTo>
                <a:lnTo>
                  <a:pt x="8249739" y="0"/>
                </a:lnTo>
                <a:cubicBezTo>
                  <a:pt x="8287781" y="0"/>
                  <a:pt x="8318620" y="30839"/>
                  <a:pt x="8318620" y="68881"/>
                </a:cubicBezTo>
                <a:lnTo>
                  <a:pt x="8318620" y="344399"/>
                </a:lnTo>
                <a:cubicBezTo>
                  <a:pt x="8318620" y="382441"/>
                  <a:pt x="8287781" y="413280"/>
                  <a:pt x="8249739" y="413280"/>
                </a:cubicBezTo>
                <a:lnTo>
                  <a:pt x="68881" y="413280"/>
                </a:lnTo>
                <a:cubicBezTo>
                  <a:pt x="30839" y="413280"/>
                  <a:pt x="0" y="382441"/>
                  <a:pt x="0" y="344399"/>
                </a:cubicBezTo>
                <a:lnTo>
                  <a:pt x="0" y="68881"/>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62824" tIns="20175" rIns="262824" bIns="20175"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高性能</a:t>
            </a:r>
            <a:endParaRPr lang="zh-CN" altLang="en-US" sz="2000" kern="1200" dirty="0">
              <a:latin typeface="手札体-简粗体" panose="03000700000000000000" pitchFamily="66" charset="-122"/>
              <a:ea typeface="手札体-简粗体" panose="03000700000000000000" pitchFamily="66" charset="-122"/>
            </a:endParaRPr>
          </a:p>
        </p:txBody>
      </p:sp>
      <p:sp>
        <p:nvSpPr>
          <p:cNvPr id="20" name="矩形 19"/>
          <p:cNvSpPr/>
          <p:nvPr/>
        </p:nvSpPr>
        <p:spPr>
          <a:xfrm>
            <a:off x="1574800" y="5546124"/>
            <a:ext cx="9170970" cy="3528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21" name="任意多边形 20"/>
          <p:cNvSpPr/>
          <p:nvPr/>
        </p:nvSpPr>
        <p:spPr>
          <a:xfrm>
            <a:off x="2033348" y="5339484"/>
            <a:ext cx="8318620" cy="413280"/>
          </a:xfrm>
          <a:custGeom>
            <a:avLst/>
            <a:gdLst>
              <a:gd name="connsiteX0" fmla="*/ 0 w 8318620"/>
              <a:gd name="connsiteY0" fmla="*/ 68881 h 413280"/>
              <a:gd name="connsiteX1" fmla="*/ 68881 w 8318620"/>
              <a:gd name="connsiteY1" fmla="*/ 0 h 413280"/>
              <a:gd name="connsiteX2" fmla="*/ 8249739 w 8318620"/>
              <a:gd name="connsiteY2" fmla="*/ 0 h 413280"/>
              <a:gd name="connsiteX3" fmla="*/ 8318620 w 8318620"/>
              <a:gd name="connsiteY3" fmla="*/ 68881 h 413280"/>
              <a:gd name="connsiteX4" fmla="*/ 8318620 w 8318620"/>
              <a:gd name="connsiteY4" fmla="*/ 344399 h 413280"/>
              <a:gd name="connsiteX5" fmla="*/ 8249739 w 8318620"/>
              <a:gd name="connsiteY5" fmla="*/ 413280 h 413280"/>
              <a:gd name="connsiteX6" fmla="*/ 68881 w 8318620"/>
              <a:gd name="connsiteY6" fmla="*/ 413280 h 413280"/>
              <a:gd name="connsiteX7" fmla="*/ 0 w 8318620"/>
              <a:gd name="connsiteY7" fmla="*/ 344399 h 413280"/>
              <a:gd name="connsiteX8" fmla="*/ 0 w 8318620"/>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18620" h="413280">
                <a:moveTo>
                  <a:pt x="0" y="68881"/>
                </a:moveTo>
                <a:cubicBezTo>
                  <a:pt x="0" y="30839"/>
                  <a:pt x="30839" y="0"/>
                  <a:pt x="68881" y="0"/>
                </a:cubicBezTo>
                <a:lnTo>
                  <a:pt x="8249739" y="0"/>
                </a:lnTo>
                <a:cubicBezTo>
                  <a:pt x="8287781" y="0"/>
                  <a:pt x="8318620" y="30839"/>
                  <a:pt x="8318620" y="68881"/>
                </a:cubicBezTo>
                <a:lnTo>
                  <a:pt x="8318620" y="344399"/>
                </a:lnTo>
                <a:cubicBezTo>
                  <a:pt x="8318620" y="382441"/>
                  <a:pt x="8287781" y="413280"/>
                  <a:pt x="8249739" y="413280"/>
                </a:cubicBezTo>
                <a:lnTo>
                  <a:pt x="68881" y="413280"/>
                </a:lnTo>
                <a:cubicBezTo>
                  <a:pt x="30839" y="413280"/>
                  <a:pt x="0" y="382441"/>
                  <a:pt x="0" y="344399"/>
                </a:cubicBezTo>
                <a:lnTo>
                  <a:pt x="0" y="68881"/>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62824" tIns="20175" rIns="262824" bIns="20175"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可减少网络流量</a:t>
            </a:r>
            <a:endParaRPr lang="zh-CN" altLang="en-US" sz="2000" kern="1200" dirty="0">
              <a:latin typeface="手札体-简粗体" panose="03000700000000000000" pitchFamily="66" charset="-122"/>
              <a:ea typeface="手札体-简粗体" panose="03000700000000000000" pitchFamily="66" charset="-122"/>
            </a:endParaRPr>
          </a:p>
        </p:txBody>
      </p:sp>
      <p:sp>
        <p:nvSpPr>
          <p:cNvPr id="22" name="矩形 21"/>
          <p:cNvSpPr/>
          <p:nvPr/>
        </p:nvSpPr>
        <p:spPr>
          <a:xfrm>
            <a:off x="1574800" y="6181164"/>
            <a:ext cx="9170970" cy="352800"/>
          </a:xfrm>
          <a:prstGeom prst="rect">
            <a:avLst/>
          </a:pr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23" name="任意多边形 22"/>
          <p:cNvSpPr/>
          <p:nvPr/>
        </p:nvSpPr>
        <p:spPr>
          <a:xfrm>
            <a:off x="2033348" y="5974524"/>
            <a:ext cx="8318620" cy="413280"/>
          </a:xfrm>
          <a:custGeom>
            <a:avLst/>
            <a:gdLst>
              <a:gd name="connsiteX0" fmla="*/ 0 w 8318620"/>
              <a:gd name="connsiteY0" fmla="*/ 68881 h 413280"/>
              <a:gd name="connsiteX1" fmla="*/ 68881 w 8318620"/>
              <a:gd name="connsiteY1" fmla="*/ 0 h 413280"/>
              <a:gd name="connsiteX2" fmla="*/ 8249739 w 8318620"/>
              <a:gd name="connsiteY2" fmla="*/ 0 h 413280"/>
              <a:gd name="connsiteX3" fmla="*/ 8318620 w 8318620"/>
              <a:gd name="connsiteY3" fmla="*/ 68881 h 413280"/>
              <a:gd name="connsiteX4" fmla="*/ 8318620 w 8318620"/>
              <a:gd name="connsiteY4" fmla="*/ 344399 h 413280"/>
              <a:gd name="connsiteX5" fmla="*/ 8249739 w 8318620"/>
              <a:gd name="connsiteY5" fmla="*/ 413280 h 413280"/>
              <a:gd name="connsiteX6" fmla="*/ 68881 w 8318620"/>
              <a:gd name="connsiteY6" fmla="*/ 413280 h 413280"/>
              <a:gd name="connsiteX7" fmla="*/ 0 w 8318620"/>
              <a:gd name="connsiteY7" fmla="*/ 344399 h 413280"/>
              <a:gd name="connsiteX8" fmla="*/ 0 w 8318620"/>
              <a:gd name="connsiteY8" fmla="*/ 68881 h 4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18620" h="413280">
                <a:moveTo>
                  <a:pt x="0" y="68881"/>
                </a:moveTo>
                <a:cubicBezTo>
                  <a:pt x="0" y="30839"/>
                  <a:pt x="30839" y="0"/>
                  <a:pt x="68881" y="0"/>
                </a:cubicBezTo>
                <a:lnTo>
                  <a:pt x="8249739" y="0"/>
                </a:lnTo>
                <a:cubicBezTo>
                  <a:pt x="8287781" y="0"/>
                  <a:pt x="8318620" y="30839"/>
                  <a:pt x="8318620" y="68881"/>
                </a:cubicBezTo>
                <a:lnTo>
                  <a:pt x="8318620" y="344399"/>
                </a:lnTo>
                <a:cubicBezTo>
                  <a:pt x="8318620" y="382441"/>
                  <a:pt x="8287781" y="413280"/>
                  <a:pt x="8249739" y="413280"/>
                </a:cubicBezTo>
                <a:lnTo>
                  <a:pt x="68881" y="413280"/>
                </a:lnTo>
                <a:cubicBezTo>
                  <a:pt x="30839" y="413280"/>
                  <a:pt x="0" y="382441"/>
                  <a:pt x="0" y="344399"/>
                </a:cubicBezTo>
                <a:lnTo>
                  <a:pt x="0" y="68881"/>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62824" tIns="20175" rIns="262824" bIns="20175"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可作为一种安全机制来确保数据库的安全性和数据的完整性</a:t>
            </a:r>
            <a:endParaRPr lang="zh-CN" altLang="en-US" sz="2000" kern="1200" dirty="0">
              <a:latin typeface="手札体-简粗体" panose="03000700000000000000" pitchFamily="66" charset="-122"/>
              <a:ea typeface="手札体-简粗体" panose="03000700000000000000" pitchFamily="66" charset="-122"/>
            </a:endParaRPr>
          </a:p>
        </p:txBody>
      </p:sp>
      <p:sp>
        <p:nvSpPr>
          <p:cNvPr id="24" name="矩形 23"/>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25" name="肘形连接符 24"/>
          <p:cNvCxnSpPr>
            <a:stCxn id="28" idx="1"/>
            <a:endCxn id="24"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endCxn id="24"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9" idx="1"/>
            <a:endCxn id="24"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29" name="矩形 28"/>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30" name="TextBox 29"/>
          <p:cNvSpPr txBox="1"/>
          <p:nvPr/>
        </p:nvSpPr>
        <p:spPr>
          <a:xfrm>
            <a:off x="876115" y="174153"/>
            <a:ext cx="2847254"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5.1.1 </a:t>
            </a:r>
            <a:r>
              <a:rPr lang="zh-CN" altLang="en-US" dirty="0" smtClean="0">
                <a:latin typeface="微软雅黑" panose="020B0503020204020204" charset="-122"/>
                <a:ea typeface="微软雅黑" panose="020B0503020204020204" charset="-122"/>
              </a:rPr>
              <a:t>存储过程的基本概念</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7" grpId="0" bldLvl="0" animBg="1"/>
      <p:bldP spid="19" grpId="0" bldLvl="0" animBg="1"/>
      <p:bldP spid="21" grpId="0" bldLvl="0" animBg="1"/>
      <p:bldP spid="2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1"/>
            <a:chOff x="0" y="0"/>
            <a:chExt cx="563526" cy="6858001"/>
          </a:xfrm>
        </p:grpSpPr>
        <p:sp>
          <p:nvSpPr>
            <p:cNvPr id="6" name="矩形 5"/>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158945"/>
              <a:ext cx="563526" cy="14779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8" name="矩形 7"/>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135025" y="2138093"/>
            <a:ext cx="10002190" cy="566822"/>
          </a:xfrm>
          <a:prstGeom prst="rect">
            <a:avLst/>
          </a:prstGeom>
          <a:noFill/>
        </p:spPr>
        <p:txBody>
          <a:bodyPr wrap="square" rtlCol="0">
            <a:spAutoFit/>
          </a:bodyPr>
          <a:lstStyle/>
          <a:p>
            <a:pPr>
              <a:lnSpc>
                <a:spcPts val="3700"/>
              </a:lnSpc>
            </a:pPr>
            <a:r>
              <a:rPr lang="en-US" altLang="zh-CN" sz="2400" dirty="0" smtClean="0">
                <a:solidFill>
                  <a:srgbClr val="FF0000"/>
                </a:solidFill>
                <a:latin typeface="微软雅黑" panose="020B0503020204020204" charset="-122"/>
                <a:ea typeface="微软雅黑" panose="020B0503020204020204" charset="-122"/>
              </a:rPr>
              <a:t>DELIMITER</a:t>
            </a:r>
            <a:r>
              <a:rPr lang="zh-CN" altLang="en-US" sz="2400" dirty="0" smtClean="0">
                <a:solidFill>
                  <a:srgbClr val="FF0000"/>
                </a:solidFill>
                <a:latin typeface="微软雅黑" panose="020B0503020204020204" charset="-122"/>
                <a:ea typeface="微软雅黑" panose="020B0503020204020204" charset="-122"/>
              </a:rPr>
              <a:t>命令</a:t>
            </a:r>
            <a:endParaRPr lang="en-US" altLang="zh-CN" sz="2400" dirty="0">
              <a:latin typeface="微软雅黑" panose="020B0503020204020204" charset="-122"/>
              <a:ea typeface="微软雅黑" panose="020B0503020204020204" charset="-122"/>
            </a:endParaRPr>
          </a:p>
        </p:txBody>
      </p:sp>
      <p:sp>
        <p:nvSpPr>
          <p:cNvPr id="12" name="矩形 11"/>
          <p:cNvSpPr/>
          <p:nvPr/>
        </p:nvSpPr>
        <p:spPr>
          <a:xfrm>
            <a:off x="1307804" y="3189772"/>
            <a:ext cx="9437965" cy="10845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DELIMITER $$</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3" name="矩形 12"/>
          <p:cNvSpPr/>
          <p:nvPr/>
        </p:nvSpPr>
        <p:spPr>
          <a:xfrm>
            <a:off x="3045444" y="3551276"/>
            <a:ext cx="484564"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endCxn id="15" idx="1"/>
          </p:cNvCxnSpPr>
          <p:nvPr/>
        </p:nvCxnSpPr>
        <p:spPr>
          <a:xfrm>
            <a:off x="3530008" y="3732029"/>
            <a:ext cx="606054" cy="393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36062" y="3531650"/>
            <a:ext cx="2806998"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用户定义的结束符</a:t>
            </a:r>
            <a:endParaRPr lang="zh-CN" altLang="en-US" dirty="0">
              <a:latin typeface="手札体-简粗体" panose="03000700000000000000" pitchFamily="66" charset="-122"/>
              <a:ea typeface="手札体-简粗体" panose="03000700000000000000" pitchFamily="66" charset="-122"/>
            </a:endParaRPr>
          </a:p>
        </p:txBody>
      </p:sp>
      <p:sp>
        <p:nvSpPr>
          <p:cNvPr id="16" name="矩形 15"/>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7" name="肘形连接符 16"/>
          <p:cNvCxnSpPr>
            <a:stCxn id="20" idx="1"/>
            <a:endCxn id="16"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endCxn id="16"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1" idx="1"/>
            <a:endCxn id="16"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21" name="矩形 20"/>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22" name="TextBox 21"/>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5.1.2 </a:t>
            </a:r>
            <a:r>
              <a:rPr lang="zh-CN" altLang="en-US" dirty="0" smtClean="0">
                <a:latin typeface="微软雅黑" panose="020B0503020204020204" charset="-122"/>
                <a:ea typeface="微软雅黑" panose="020B0503020204020204" charset="-122"/>
              </a:rPr>
              <a:t>创建存储过程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1"/>
            <a:chOff x="0" y="0"/>
            <a:chExt cx="563526" cy="6858001"/>
          </a:xfrm>
        </p:grpSpPr>
        <p:sp>
          <p:nvSpPr>
            <p:cNvPr id="6" name="矩形 5"/>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158945"/>
              <a:ext cx="563526" cy="14779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8" name="矩形 7"/>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135025" y="2138093"/>
            <a:ext cx="10002190" cy="1515800"/>
          </a:xfrm>
          <a:prstGeom prst="rect">
            <a:avLst/>
          </a:prstGeom>
          <a:noFill/>
        </p:spPr>
        <p:txBody>
          <a:bodyPr wrap="square" rtlCol="0">
            <a:spAutoFit/>
          </a:bodyPr>
          <a:lstStyle/>
          <a:p>
            <a:pPr>
              <a:lnSpc>
                <a:spcPts val="3700"/>
              </a:lnSpc>
            </a:pPr>
            <a:r>
              <a:rPr lang="en-US" altLang="zh-CN" sz="2400" dirty="0" smtClean="0">
                <a:solidFill>
                  <a:srgbClr val="FF0000"/>
                </a:solidFill>
                <a:latin typeface="微软雅黑" panose="020B0503020204020204" charset="-122"/>
                <a:ea typeface="微软雅黑" panose="020B0503020204020204" charset="-122"/>
              </a:rPr>
              <a:t>DELIMITER</a:t>
            </a:r>
            <a:r>
              <a:rPr lang="zh-CN" altLang="en-US" sz="2400" dirty="0" smtClean="0">
                <a:solidFill>
                  <a:srgbClr val="FF0000"/>
                </a:solidFill>
                <a:latin typeface="微软雅黑" panose="020B0503020204020204" charset="-122"/>
                <a:ea typeface="微软雅黑" panose="020B0503020204020204" charset="-122"/>
              </a:rPr>
              <a:t>命令</a:t>
            </a:r>
            <a:endParaRPr lang="en-US" altLang="zh-CN" sz="2400" dirty="0" smtClean="0">
              <a:solidFill>
                <a:srgbClr val="FF0000"/>
              </a:solidFill>
              <a:latin typeface="微软雅黑" panose="020B0503020204020204" charset="-122"/>
              <a:ea typeface="微软雅黑" panose="020B0503020204020204" charset="-122"/>
            </a:endParaRPr>
          </a:p>
          <a:p>
            <a:pPr>
              <a:lnSpc>
                <a:spcPts val="3700"/>
              </a:lnSpc>
            </a:pPr>
            <a:endParaRPr lang="en-US" altLang="zh-CN" sz="2400" dirty="0">
              <a:solidFill>
                <a:srgbClr val="FF0000"/>
              </a:solidFill>
              <a:latin typeface="微软雅黑" panose="020B0503020204020204" charset="-122"/>
              <a:ea typeface="微软雅黑" panose="020B0503020204020204" charset="-122"/>
            </a:endParaRPr>
          </a:p>
          <a:p>
            <a:pPr>
              <a:lnSpc>
                <a:spcPts val="3700"/>
              </a:lnSpc>
            </a:pPr>
            <a:r>
              <a:rPr lang="zh-CN" altLang="en-US" sz="2400" dirty="0" smtClean="0">
                <a:latin typeface="微软雅黑" panose="020B0503020204020204" charset="-122"/>
                <a:ea typeface="微软雅黑" panose="020B0503020204020204" charset="-122"/>
              </a:rPr>
              <a:t>示例：将</a:t>
            </a:r>
            <a:r>
              <a:rPr lang="en-US" altLang="zh-CN" sz="2400" dirty="0" smtClean="0">
                <a:latin typeface="微软雅黑" panose="020B0503020204020204" charset="-122"/>
                <a:ea typeface="微软雅黑" panose="020B0503020204020204" charset="-122"/>
              </a:rPr>
              <a:t>MySQL</a:t>
            </a:r>
            <a:r>
              <a:rPr lang="zh-CN" altLang="en-US" sz="2400" dirty="0" smtClean="0">
                <a:latin typeface="微软雅黑" panose="020B0503020204020204" charset="-122"/>
                <a:ea typeface="微软雅黑" panose="020B0503020204020204" charset="-122"/>
              </a:rPr>
              <a:t>结束符修改为两个感叹号“</a:t>
            </a:r>
            <a:r>
              <a:rPr lang="en-US" altLang="zh-CN" sz="2400" dirty="0" smtClean="0">
                <a:latin typeface="微软雅黑" panose="020B0503020204020204" charset="-122"/>
                <a:ea typeface="微软雅黑" panose="020B0503020204020204" charset="-122"/>
              </a:rPr>
              <a:t>!!</a:t>
            </a:r>
            <a:r>
              <a:rPr lang="zh-CN" altLang="en-US" sz="2400" dirty="0" smtClean="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sp>
        <p:nvSpPr>
          <p:cNvPr id="12" name="矩形 11"/>
          <p:cNvSpPr/>
          <p:nvPr/>
        </p:nvSpPr>
        <p:spPr>
          <a:xfrm>
            <a:off x="1307803" y="3907773"/>
            <a:ext cx="9437965" cy="10845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DELIMITER !!</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3" name="矩形 12"/>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4" name="肘形连接符 13"/>
          <p:cNvCxnSpPr>
            <a:stCxn id="17" idx="1"/>
            <a:endCxn id="13"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endCxn id="13"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8" idx="1"/>
            <a:endCxn id="13"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18" name="矩形 17"/>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19" name="TextBox 18"/>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5.1.2 </a:t>
            </a:r>
            <a:r>
              <a:rPr lang="zh-CN" altLang="en-US" dirty="0" smtClean="0">
                <a:latin typeface="微软雅黑" panose="020B0503020204020204" charset="-122"/>
                <a:ea typeface="微软雅黑" panose="020B0503020204020204" charset="-122"/>
              </a:rPr>
              <a:t>创建存储过程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什么是视图</a:t>
            </a:r>
            <a:r>
              <a:rPr lang="zh-CN" altLang="en-US" sz="2800" b="0" dirty="0" smtClean="0">
                <a:solidFill>
                  <a:schemeClr val="tx1"/>
                </a:solidFill>
                <a:latin typeface="黑体" panose="02010609060101010101" pitchFamily="49" charset="-122"/>
                <a:ea typeface="黑体" panose="02010609060101010101" pitchFamily="49" charset="-122"/>
                <a:sym typeface="+mn-ea"/>
              </a:rPr>
              <a:t>（领会）</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视图是数据库中的一个对象，它是数据库管理系统提供给用户的以多种角度观察数据库中数据的一种重要机制。</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视图不是数据库中真实的表，而是一张虚拟表，其自身并不存储数据。</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16" name="组合 1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rgbClr val="FF0000"/>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18" name="肘形连接符 17"/>
          <p:cNvCxnSpPr>
            <a:stCxn id="21"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22" name="矩形 2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23" name="矩形 22"/>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24" name="矩形 23"/>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25" name="矩形 2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数据查询</a:t>
            </a:r>
            <a:endParaRPr lang="zh-CN" altLang="en-US" dirty="0">
              <a:solidFill>
                <a:srgbClr val="C00000"/>
              </a:solidFill>
              <a:latin typeface="微软雅黑" panose="020B0503020204020204" charset="-122"/>
              <a:ea typeface="微软雅黑" panose="020B0503020204020204" charset="-122"/>
            </a:endParaRPr>
          </a:p>
        </p:txBody>
      </p:sp>
      <p:sp>
        <p:nvSpPr>
          <p:cNvPr id="26" name="矩形 25"/>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视图</a:t>
            </a:r>
            <a:endParaRPr lang="zh-CN" altLang="en-US" dirty="0">
              <a:solidFill>
                <a:schemeClr val="bg1"/>
              </a:solidFill>
              <a:latin typeface="微软雅黑" panose="020B0503020204020204" charset="-122"/>
              <a:ea typeface="微软雅黑" panose="020B0503020204020204" charset="-122"/>
            </a:endParaRPr>
          </a:p>
        </p:txBody>
      </p:sp>
      <p:cxnSp>
        <p:nvCxnSpPr>
          <p:cNvPr id="27" name="肘形连接符 26"/>
          <p:cNvCxnSpPr>
            <a:stCxn id="17" idx="3"/>
            <a:endCxn id="2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7" idx="3"/>
            <a:endCxn id="2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6115" y="174153"/>
            <a:ext cx="123142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4.6.0 </a:t>
            </a:r>
            <a:r>
              <a:rPr lang="zh-CN" altLang="en-US" dirty="0" smtClean="0">
                <a:latin typeface="微软雅黑" panose="020B0503020204020204" charset="-122"/>
                <a:ea typeface="微软雅黑" panose="020B0503020204020204" charset="-122"/>
              </a:rPr>
              <a:t>视图</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1"/>
            <a:chOff x="0" y="0"/>
            <a:chExt cx="563526" cy="6858001"/>
          </a:xfrm>
        </p:grpSpPr>
        <p:sp>
          <p:nvSpPr>
            <p:cNvPr id="6" name="矩形 5"/>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158945"/>
              <a:ext cx="563526" cy="14779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8" name="矩形 7"/>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135025" y="2138093"/>
            <a:ext cx="10002190" cy="1515800"/>
          </a:xfrm>
          <a:prstGeom prst="rect">
            <a:avLst/>
          </a:prstGeom>
          <a:noFill/>
        </p:spPr>
        <p:txBody>
          <a:bodyPr wrap="square" rtlCol="0">
            <a:spAutoFit/>
          </a:bodyPr>
          <a:lstStyle/>
          <a:p>
            <a:pPr>
              <a:lnSpc>
                <a:spcPts val="3700"/>
              </a:lnSpc>
            </a:pPr>
            <a:r>
              <a:rPr lang="en-US" altLang="zh-CN" sz="2400" dirty="0" smtClean="0">
                <a:solidFill>
                  <a:srgbClr val="FF0000"/>
                </a:solidFill>
                <a:latin typeface="微软雅黑" panose="020B0503020204020204" charset="-122"/>
                <a:ea typeface="微软雅黑" panose="020B0503020204020204" charset="-122"/>
              </a:rPr>
              <a:t>DELIMITER</a:t>
            </a:r>
            <a:r>
              <a:rPr lang="zh-CN" altLang="en-US" sz="2400" dirty="0" smtClean="0">
                <a:solidFill>
                  <a:srgbClr val="FF0000"/>
                </a:solidFill>
                <a:latin typeface="微软雅黑" panose="020B0503020204020204" charset="-122"/>
                <a:ea typeface="微软雅黑" panose="020B0503020204020204" charset="-122"/>
              </a:rPr>
              <a:t>命令</a:t>
            </a:r>
            <a:endParaRPr lang="en-US" altLang="zh-CN" sz="2400" dirty="0" smtClean="0">
              <a:solidFill>
                <a:srgbClr val="FF0000"/>
              </a:solidFill>
              <a:latin typeface="微软雅黑" panose="020B0503020204020204" charset="-122"/>
              <a:ea typeface="微软雅黑" panose="020B0503020204020204" charset="-122"/>
            </a:endParaRPr>
          </a:p>
          <a:p>
            <a:pPr>
              <a:lnSpc>
                <a:spcPts val="3700"/>
              </a:lnSpc>
            </a:pPr>
            <a:endParaRPr lang="en-US" altLang="zh-CN" sz="2400" dirty="0">
              <a:solidFill>
                <a:srgbClr val="FF0000"/>
              </a:solidFill>
              <a:latin typeface="微软雅黑" panose="020B0503020204020204" charset="-122"/>
              <a:ea typeface="微软雅黑" panose="020B0503020204020204" charset="-122"/>
            </a:endParaRPr>
          </a:p>
          <a:p>
            <a:pPr>
              <a:lnSpc>
                <a:spcPts val="3700"/>
              </a:lnSpc>
            </a:pPr>
            <a:r>
              <a:rPr lang="zh-CN" altLang="en-US" sz="2400" dirty="0" smtClean="0">
                <a:latin typeface="微软雅黑" panose="020B0503020204020204" charset="-122"/>
                <a:ea typeface="微软雅黑" panose="020B0503020204020204" charset="-122"/>
              </a:rPr>
              <a:t>示例：回到“</a:t>
            </a:r>
            <a:r>
              <a:rPr lang="en-US" altLang="zh-CN" sz="2400" dirty="0" smtClean="0">
                <a:latin typeface="微软雅黑" panose="020B0503020204020204" charset="-122"/>
                <a:ea typeface="微软雅黑" panose="020B0503020204020204" charset="-122"/>
              </a:rPr>
              <a:t>;</a:t>
            </a:r>
            <a:r>
              <a:rPr lang="zh-CN" altLang="en-US" sz="2400" dirty="0" smtClean="0">
                <a:latin typeface="微软雅黑" panose="020B0503020204020204" charset="-122"/>
                <a:ea typeface="微软雅黑" panose="020B0503020204020204" charset="-122"/>
              </a:rPr>
              <a:t>”结束</a:t>
            </a:r>
            <a:endParaRPr lang="en-US" altLang="zh-CN" sz="2400" dirty="0">
              <a:latin typeface="微软雅黑" panose="020B0503020204020204" charset="-122"/>
              <a:ea typeface="微软雅黑" panose="020B0503020204020204" charset="-122"/>
            </a:endParaRPr>
          </a:p>
        </p:txBody>
      </p:sp>
      <p:sp>
        <p:nvSpPr>
          <p:cNvPr id="12" name="矩形 11"/>
          <p:cNvSpPr/>
          <p:nvPr/>
        </p:nvSpPr>
        <p:spPr>
          <a:xfrm>
            <a:off x="1307803" y="3907773"/>
            <a:ext cx="9437965" cy="10845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DELIMITER ;</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3" name="矩形 12"/>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4" name="肘形连接符 13"/>
          <p:cNvCxnSpPr>
            <a:stCxn id="17" idx="1"/>
            <a:endCxn id="13"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endCxn id="13"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8" idx="1"/>
            <a:endCxn id="13"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18" name="矩形 17"/>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19" name="TextBox 18"/>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5.1.2 </a:t>
            </a:r>
            <a:r>
              <a:rPr lang="zh-CN" altLang="en-US" dirty="0" smtClean="0">
                <a:latin typeface="微软雅黑" panose="020B0503020204020204" charset="-122"/>
                <a:ea typeface="微软雅黑" panose="020B0503020204020204" charset="-122"/>
              </a:rPr>
              <a:t>创建存储过程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1"/>
            <a:chOff x="0" y="0"/>
            <a:chExt cx="563526" cy="6858001"/>
          </a:xfrm>
        </p:grpSpPr>
        <p:sp>
          <p:nvSpPr>
            <p:cNvPr id="6" name="矩形 5"/>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158945"/>
              <a:ext cx="563526" cy="14779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8" name="矩形 7"/>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CREATE PROCEDURE</a:t>
            </a:r>
            <a:r>
              <a:rPr lang="zh-CN" altLang="en-US" sz="2400" dirty="0" smtClean="0">
                <a:solidFill>
                  <a:srgbClr val="FF0000"/>
                </a:solidFill>
                <a:latin typeface="微软雅黑" panose="020B0503020204020204" charset="-122"/>
                <a:ea typeface="微软雅黑" panose="020B0503020204020204" charset="-122"/>
              </a:rPr>
              <a:t>语句创建存储过程</a:t>
            </a:r>
            <a:endParaRPr lang="en-US" altLang="zh-CN" sz="2400" dirty="0">
              <a:solidFill>
                <a:srgbClr val="FF0000"/>
              </a:solidFill>
              <a:latin typeface="微软雅黑" panose="020B0503020204020204" charset="-122"/>
              <a:ea typeface="微软雅黑" panose="020B0503020204020204" charset="-122"/>
            </a:endParaRPr>
          </a:p>
        </p:txBody>
      </p:sp>
      <p:sp>
        <p:nvSpPr>
          <p:cNvPr id="12" name="矩形 11"/>
          <p:cNvSpPr/>
          <p:nvPr/>
        </p:nvSpPr>
        <p:spPr>
          <a:xfrm>
            <a:off x="1307804" y="3189771"/>
            <a:ext cx="9437965" cy="13928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 PROCEDURE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proc_parameter</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手札体-简粗体"/>
                <a:ea typeface="手札体-简粗体"/>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routine_body</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6" name="矩形 15"/>
          <p:cNvSpPr/>
          <p:nvPr/>
        </p:nvSpPr>
        <p:spPr>
          <a:xfrm>
            <a:off x="4459575" y="3561910"/>
            <a:ext cx="1079988"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5061585" y="3904809"/>
            <a:ext cx="146076" cy="47580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59575" y="4380613"/>
            <a:ext cx="2806998"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指定存储过程的名称，默认在当前数据库中创建</a:t>
            </a:r>
            <a:endParaRPr lang="zh-CN" altLang="en-US" dirty="0">
              <a:latin typeface="手札体-简粗体" panose="03000700000000000000" pitchFamily="66" charset="-122"/>
              <a:ea typeface="手札体-简粗体" panose="03000700000000000000" pitchFamily="66" charset="-122"/>
            </a:endParaRPr>
          </a:p>
        </p:txBody>
      </p:sp>
      <p:sp>
        <p:nvSpPr>
          <p:cNvPr id="15" name="矩形 14"/>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7" name="肘形连接符 16"/>
          <p:cNvCxnSpPr>
            <a:stCxn id="22" idx="1"/>
            <a:endCxn id="15"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endCxn id="15"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3" idx="1"/>
            <a:endCxn id="15"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23" name="矩形 22"/>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24" name="TextBox 23"/>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5.1.2 </a:t>
            </a:r>
            <a:r>
              <a:rPr lang="zh-CN" altLang="en-US" dirty="0" smtClean="0">
                <a:latin typeface="微软雅黑" panose="020B0503020204020204" charset="-122"/>
                <a:ea typeface="微软雅黑" panose="020B0503020204020204" charset="-122"/>
              </a:rPr>
              <a:t>创建存储过程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6" grpId="0" bldLvl="0" animBg="1"/>
      <p:bldP spid="20"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1"/>
            <a:chOff x="0" y="0"/>
            <a:chExt cx="563526" cy="6858001"/>
          </a:xfrm>
        </p:grpSpPr>
        <p:sp>
          <p:nvSpPr>
            <p:cNvPr id="6" name="矩形 5"/>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158945"/>
              <a:ext cx="563526" cy="14779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8" name="矩形 7"/>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CREATE PROCEDURE</a:t>
            </a:r>
            <a:r>
              <a:rPr lang="zh-CN" altLang="en-US" sz="2400" dirty="0" smtClean="0">
                <a:solidFill>
                  <a:srgbClr val="FF0000"/>
                </a:solidFill>
                <a:latin typeface="微软雅黑" panose="020B0503020204020204" charset="-122"/>
                <a:ea typeface="微软雅黑" panose="020B0503020204020204" charset="-122"/>
              </a:rPr>
              <a:t>语句创建存储过程</a:t>
            </a:r>
            <a:endParaRPr lang="en-US" altLang="zh-CN" sz="2400" dirty="0">
              <a:solidFill>
                <a:srgbClr val="FF0000"/>
              </a:solidFill>
              <a:latin typeface="微软雅黑" panose="020B0503020204020204" charset="-122"/>
              <a:ea typeface="微软雅黑" panose="020B0503020204020204" charset="-122"/>
            </a:endParaRPr>
          </a:p>
        </p:txBody>
      </p:sp>
      <p:sp>
        <p:nvSpPr>
          <p:cNvPr id="12" name="矩形 11"/>
          <p:cNvSpPr/>
          <p:nvPr/>
        </p:nvSpPr>
        <p:spPr>
          <a:xfrm>
            <a:off x="1307804" y="3189771"/>
            <a:ext cx="9437965" cy="13928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 PROCEDURE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proc_parameter</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手札体-简粗体"/>
                <a:ea typeface="手札体-简粗体"/>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routine_body</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6" name="矩形 15"/>
          <p:cNvSpPr/>
          <p:nvPr/>
        </p:nvSpPr>
        <p:spPr>
          <a:xfrm>
            <a:off x="5671685" y="3561913"/>
            <a:ext cx="1781737"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6499913" y="3923420"/>
            <a:ext cx="204100" cy="4571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73975" y="4380617"/>
            <a:ext cx="3068276"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指定存储过程的参数列表</a:t>
            </a:r>
            <a:endParaRPr lang="zh-CN" altLang="en-US" dirty="0">
              <a:latin typeface="手札体-简粗体" panose="03000700000000000000" pitchFamily="66" charset="-122"/>
              <a:ea typeface="手札体-简粗体" panose="03000700000000000000" pitchFamily="66" charset="-122"/>
            </a:endParaRPr>
          </a:p>
        </p:txBody>
      </p:sp>
      <p:sp>
        <p:nvSpPr>
          <p:cNvPr id="15" name="矩形 14"/>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7" name="肘形连接符 16"/>
          <p:cNvCxnSpPr>
            <a:stCxn id="22" idx="1"/>
            <a:endCxn id="15"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endCxn id="15"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3" idx="1"/>
            <a:endCxn id="15"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23" name="矩形 22"/>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24" name="TextBox 23"/>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5.1.2 </a:t>
            </a:r>
            <a:r>
              <a:rPr lang="zh-CN" altLang="en-US" dirty="0" smtClean="0">
                <a:latin typeface="微软雅黑" panose="020B0503020204020204" charset="-122"/>
                <a:ea typeface="微软雅黑" panose="020B0503020204020204" charset="-122"/>
              </a:rPr>
              <a:t>创建存储过程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1"/>
            <a:chOff x="0" y="0"/>
            <a:chExt cx="563526" cy="6858001"/>
          </a:xfrm>
        </p:grpSpPr>
        <p:sp>
          <p:nvSpPr>
            <p:cNvPr id="6" name="矩形 5"/>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158945"/>
              <a:ext cx="563526" cy="14779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8" name="矩形 7"/>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CREATE PROCEDURE</a:t>
            </a:r>
            <a:r>
              <a:rPr lang="zh-CN" altLang="en-US" sz="2400" dirty="0" smtClean="0">
                <a:solidFill>
                  <a:srgbClr val="FF0000"/>
                </a:solidFill>
                <a:latin typeface="微软雅黑" panose="020B0503020204020204" charset="-122"/>
                <a:ea typeface="微软雅黑" panose="020B0503020204020204" charset="-122"/>
              </a:rPr>
              <a:t>语句创建存储过程</a:t>
            </a:r>
            <a:endParaRPr lang="en-US" altLang="zh-CN" sz="2400" dirty="0">
              <a:solidFill>
                <a:srgbClr val="FF0000"/>
              </a:solidFill>
              <a:latin typeface="微软雅黑" panose="020B0503020204020204" charset="-122"/>
              <a:ea typeface="微软雅黑" panose="020B0503020204020204" charset="-122"/>
            </a:endParaRPr>
          </a:p>
        </p:txBody>
      </p:sp>
      <p:sp>
        <p:nvSpPr>
          <p:cNvPr id="12" name="矩形 11"/>
          <p:cNvSpPr/>
          <p:nvPr/>
        </p:nvSpPr>
        <p:spPr>
          <a:xfrm>
            <a:off x="1307804" y="3189771"/>
            <a:ext cx="9437965" cy="13928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 PROCEDURE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proc_parameter</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手札体-简粗体"/>
                <a:ea typeface="手札体-简粗体"/>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routine_body</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6" name="矩形 15"/>
          <p:cNvSpPr/>
          <p:nvPr/>
        </p:nvSpPr>
        <p:spPr>
          <a:xfrm>
            <a:off x="2540749" y="3886201"/>
            <a:ext cx="1659112"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3368976" y="4247708"/>
            <a:ext cx="204100" cy="4571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43038" y="4704905"/>
            <a:ext cx="3068276"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存储过程的主体部分，也称为存储过程体</a:t>
            </a:r>
            <a:endParaRPr lang="zh-CN" altLang="en-US" dirty="0">
              <a:latin typeface="手札体-简粗体" panose="03000700000000000000" pitchFamily="66" charset="-122"/>
              <a:ea typeface="手札体-简粗体" panose="03000700000000000000" pitchFamily="66" charset="-122"/>
            </a:endParaRPr>
          </a:p>
        </p:txBody>
      </p:sp>
      <p:sp>
        <p:nvSpPr>
          <p:cNvPr id="15" name="矩形 14"/>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7" name="肘形连接符 16"/>
          <p:cNvCxnSpPr>
            <a:stCxn id="22" idx="1"/>
            <a:endCxn id="15"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endCxn id="15"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3" idx="1"/>
            <a:endCxn id="15"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23" name="矩形 22"/>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24" name="TextBox 23"/>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5.1.2 </a:t>
            </a:r>
            <a:r>
              <a:rPr lang="zh-CN" altLang="en-US" dirty="0" smtClean="0">
                <a:latin typeface="微软雅黑" panose="020B0503020204020204" charset="-122"/>
                <a:ea typeface="微软雅黑" panose="020B0503020204020204" charset="-122"/>
              </a:rPr>
              <a:t>创建存储过程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1"/>
            <a:chOff x="0" y="0"/>
            <a:chExt cx="563526" cy="6858001"/>
          </a:xfrm>
        </p:grpSpPr>
        <p:sp>
          <p:nvSpPr>
            <p:cNvPr id="6" name="矩形 5"/>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158945"/>
              <a:ext cx="563526" cy="14779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8" name="矩形 7"/>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CREATE PROCEDURE</a:t>
            </a:r>
            <a:r>
              <a:rPr lang="zh-CN" altLang="en-US" sz="2400" dirty="0" smtClean="0">
                <a:solidFill>
                  <a:srgbClr val="FF0000"/>
                </a:solidFill>
                <a:latin typeface="微软雅黑" panose="020B0503020204020204" charset="-122"/>
                <a:ea typeface="微软雅黑" panose="020B0503020204020204" charset="-122"/>
              </a:rPr>
              <a:t>语句创建存储过程</a:t>
            </a:r>
            <a:endParaRPr lang="en-US" altLang="zh-CN" sz="2400" dirty="0">
              <a:solidFill>
                <a:srgbClr val="FF0000"/>
              </a:solidFill>
              <a:latin typeface="微软雅黑" panose="020B0503020204020204" charset="-122"/>
              <a:ea typeface="微软雅黑" panose="020B0503020204020204" charset="-122"/>
            </a:endParaRPr>
          </a:p>
        </p:txBody>
      </p:sp>
      <p:sp>
        <p:nvSpPr>
          <p:cNvPr id="12" name="矩形 11"/>
          <p:cNvSpPr/>
          <p:nvPr/>
        </p:nvSpPr>
        <p:spPr>
          <a:xfrm>
            <a:off x="1307804" y="3189771"/>
            <a:ext cx="9437965" cy="13928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 PROCEDURE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proc_parameter</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手札体-简粗体"/>
                <a:ea typeface="手札体-简粗体"/>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routine_body</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17" name="直接连接符 16"/>
          <p:cNvCxnSpPr/>
          <p:nvPr/>
        </p:nvCxnSpPr>
        <p:spPr>
          <a:xfrm>
            <a:off x="5667152" y="3886201"/>
            <a:ext cx="175437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666611" y="3886201"/>
            <a:ext cx="0" cy="101540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307805" y="4912238"/>
            <a:ext cx="9437965" cy="10100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 | OUT | INOUT]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param_name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type</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5" name="矩形 14"/>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6" name="肘形连接符 15"/>
          <p:cNvCxnSpPr>
            <a:stCxn id="22" idx="1"/>
            <a:endCxn id="15"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endCxn id="15"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5"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23" name="矩形 22"/>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24" name="TextBox 23"/>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5.1.2 </a:t>
            </a:r>
            <a:r>
              <a:rPr lang="zh-CN" altLang="en-US" dirty="0" smtClean="0">
                <a:latin typeface="微软雅黑" panose="020B0503020204020204" charset="-122"/>
                <a:ea typeface="微软雅黑" panose="020B0503020204020204" charset="-122"/>
              </a:rPr>
              <a:t>创建存储过程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1"/>
            <a:chOff x="0" y="0"/>
            <a:chExt cx="563526" cy="6858001"/>
          </a:xfrm>
        </p:grpSpPr>
        <p:sp>
          <p:nvSpPr>
            <p:cNvPr id="6" name="矩形 5"/>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158945"/>
              <a:ext cx="563526" cy="14779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8" name="矩形 7"/>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CREATE PROCEDURE</a:t>
            </a:r>
            <a:r>
              <a:rPr lang="zh-CN" altLang="en-US" sz="2400" dirty="0" smtClean="0">
                <a:solidFill>
                  <a:srgbClr val="FF0000"/>
                </a:solidFill>
                <a:latin typeface="微软雅黑" panose="020B0503020204020204" charset="-122"/>
                <a:ea typeface="微软雅黑" panose="020B0503020204020204" charset="-122"/>
              </a:rPr>
              <a:t>语句创建存储过程</a:t>
            </a:r>
            <a:endParaRPr lang="en-US" altLang="zh-CN" sz="2400" dirty="0">
              <a:solidFill>
                <a:srgbClr val="FF0000"/>
              </a:solidFill>
              <a:latin typeface="微软雅黑" panose="020B0503020204020204" charset="-122"/>
              <a:ea typeface="微软雅黑" panose="020B0503020204020204" charset="-122"/>
            </a:endParaRPr>
          </a:p>
        </p:txBody>
      </p:sp>
      <p:sp>
        <p:nvSpPr>
          <p:cNvPr id="12" name="矩形 11"/>
          <p:cNvSpPr/>
          <p:nvPr/>
        </p:nvSpPr>
        <p:spPr>
          <a:xfrm>
            <a:off x="1307804" y="3189771"/>
            <a:ext cx="9437965" cy="13928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 PROCEDURE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proc_parameter</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手札体-简粗体"/>
                <a:ea typeface="手札体-简粗体"/>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routine_body</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17" name="直接连接符 16"/>
          <p:cNvCxnSpPr/>
          <p:nvPr/>
        </p:nvCxnSpPr>
        <p:spPr>
          <a:xfrm>
            <a:off x="5667152" y="3886201"/>
            <a:ext cx="175437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666611" y="3886201"/>
            <a:ext cx="0" cy="101540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307805" y="4912238"/>
            <a:ext cx="9437965" cy="10100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 | OUT | INOUT]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param_name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type</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22" name="矩形 21"/>
          <p:cNvSpPr/>
          <p:nvPr/>
        </p:nvSpPr>
        <p:spPr>
          <a:xfrm>
            <a:off x="3885415" y="5236532"/>
            <a:ext cx="1526557"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a:off x="5142965" y="5598039"/>
            <a:ext cx="204100" cy="4571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23391" y="6039281"/>
            <a:ext cx="1312729"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参数名</a:t>
            </a:r>
            <a:endParaRPr lang="zh-CN" altLang="en-US"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20" name="肘形连接符 19"/>
          <p:cNvCxnSpPr>
            <a:stCxn id="27" idx="1"/>
            <a:endCxn id="19"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endCxn id="19"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8" idx="1"/>
            <a:endCxn id="19"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28" name="矩形 27"/>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29" name="TextBox 28"/>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5.1.2 </a:t>
            </a:r>
            <a:r>
              <a:rPr lang="zh-CN" altLang="en-US" dirty="0" smtClean="0">
                <a:latin typeface="微软雅黑" panose="020B0503020204020204" charset="-122"/>
                <a:ea typeface="微软雅黑" panose="020B0503020204020204" charset="-122"/>
              </a:rPr>
              <a:t>创建存储过程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1"/>
            <a:chOff x="0" y="0"/>
            <a:chExt cx="563526" cy="6858001"/>
          </a:xfrm>
        </p:grpSpPr>
        <p:sp>
          <p:nvSpPr>
            <p:cNvPr id="6" name="矩形 5"/>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158945"/>
              <a:ext cx="563526" cy="14779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8" name="矩形 7"/>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CREATE PROCEDURE</a:t>
            </a:r>
            <a:r>
              <a:rPr lang="zh-CN" altLang="en-US" sz="2400" dirty="0" smtClean="0">
                <a:solidFill>
                  <a:srgbClr val="FF0000"/>
                </a:solidFill>
                <a:latin typeface="微软雅黑" panose="020B0503020204020204" charset="-122"/>
                <a:ea typeface="微软雅黑" panose="020B0503020204020204" charset="-122"/>
              </a:rPr>
              <a:t>语句创建存储过程</a:t>
            </a:r>
            <a:endParaRPr lang="en-US" altLang="zh-CN" sz="2400" dirty="0">
              <a:solidFill>
                <a:srgbClr val="FF0000"/>
              </a:solidFill>
              <a:latin typeface="微软雅黑" panose="020B0503020204020204" charset="-122"/>
              <a:ea typeface="微软雅黑" panose="020B0503020204020204" charset="-122"/>
            </a:endParaRPr>
          </a:p>
        </p:txBody>
      </p:sp>
      <p:sp>
        <p:nvSpPr>
          <p:cNvPr id="12" name="矩形 11"/>
          <p:cNvSpPr/>
          <p:nvPr/>
        </p:nvSpPr>
        <p:spPr>
          <a:xfrm>
            <a:off x="1307804" y="3189771"/>
            <a:ext cx="9437965" cy="13928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 PROCEDURE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proc_parameter</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手札体-简粗体"/>
                <a:ea typeface="手札体-简粗体"/>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routine_body</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17" name="直接连接符 16"/>
          <p:cNvCxnSpPr/>
          <p:nvPr/>
        </p:nvCxnSpPr>
        <p:spPr>
          <a:xfrm>
            <a:off x="5667152" y="3886201"/>
            <a:ext cx="175437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666611" y="3886201"/>
            <a:ext cx="0" cy="101540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307805" y="4912238"/>
            <a:ext cx="9437965" cy="10100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 | OUT | INOUT]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param_name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type</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22" name="矩形 21"/>
          <p:cNvSpPr/>
          <p:nvPr/>
        </p:nvSpPr>
        <p:spPr>
          <a:xfrm>
            <a:off x="5394107" y="5241845"/>
            <a:ext cx="632679"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a:off x="5684904" y="5603352"/>
            <a:ext cx="204100" cy="4571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189079" y="6060549"/>
            <a:ext cx="1894082"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参数的类型</a:t>
            </a:r>
            <a:endParaRPr lang="zh-CN" altLang="en-US"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20" name="肘形连接符 19"/>
          <p:cNvCxnSpPr>
            <a:stCxn id="27" idx="1"/>
            <a:endCxn id="19"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endCxn id="19"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8" idx="1"/>
            <a:endCxn id="19"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28" name="矩形 27"/>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29" name="TextBox 28"/>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5.1.2 </a:t>
            </a:r>
            <a:r>
              <a:rPr lang="zh-CN" altLang="en-US" dirty="0" smtClean="0">
                <a:latin typeface="微软雅黑" panose="020B0503020204020204" charset="-122"/>
                <a:ea typeface="微软雅黑" panose="020B0503020204020204" charset="-122"/>
              </a:rPr>
              <a:t>创建存储过程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1"/>
            <a:chOff x="0" y="0"/>
            <a:chExt cx="563526" cy="6858001"/>
          </a:xfrm>
        </p:grpSpPr>
        <p:sp>
          <p:nvSpPr>
            <p:cNvPr id="6" name="矩形 5"/>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158945"/>
              <a:ext cx="563526" cy="14779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8" name="矩形 7"/>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2" name="矩形 11"/>
          <p:cNvSpPr/>
          <p:nvPr/>
        </p:nvSpPr>
        <p:spPr>
          <a:xfrm>
            <a:off x="1307804" y="3540641"/>
            <a:ext cx="9437965" cy="29133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UPDATE customers SET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f</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WHERE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=901;</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Query OK, 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3" name="矩形 12"/>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4" name="肘形连接符 13"/>
          <p:cNvCxnSpPr>
            <a:stCxn id="17" idx="1"/>
            <a:endCxn id="13"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endCxn id="13"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8" idx="1"/>
            <a:endCxn id="13"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18" name="矩形 17"/>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19" name="TextBox 18"/>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5.1.2 </a:t>
            </a:r>
            <a:r>
              <a:rPr lang="zh-CN" altLang="en-US" dirty="0" smtClean="0">
                <a:latin typeface="微软雅黑" panose="020B0503020204020204" charset="-122"/>
                <a:ea typeface="微软雅黑" panose="020B0503020204020204" charset="-122"/>
              </a:rPr>
              <a:t>创建存储过程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1"/>
            <a:chOff x="0" y="0"/>
            <a:chExt cx="563526" cy="6858001"/>
          </a:xfrm>
        </p:grpSpPr>
        <p:sp>
          <p:nvSpPr>
            <p:cNvPr id="6" name="矩形 5"/>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158945"/>
              <a:ext cx="563526" cy="14779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8" name="矩形 7"/>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2" name="矩形 11"/>
          <p:cNvSpPr/>
          <p:nvPr/>
        </p:nvSpPr>
        <p:spPr>
          <a:xfrm>
            <a:off x="1307804" y="3540641"/>
            <a:ext cx="9437965" cy="29133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UPDATE customers SET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WHERE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Query OK, 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3" name="矩形 12"/>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4" name="肘形连接符 13"/>
          <p:cNvCxnSpPr>
            <a:stCxn id="17" idx="1"/>
            <a:endCxn id="13"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endCxn id="13"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8" idx="1"/>
            <a:endCxn id="13"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18" name="矩形 17"/>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19" name="TextBox 18"/>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5.1.2 </a:t>
            </a:r>
            <a:r>
              <a:rPr lang="zh-CN" altLang="en-US" dirty="0" smtClean="0">
                <a:latin typeface="微软雅黑" panose="020B0503020204020204" charset="-122"/>
                <a:ea typeface="微软雅黑" panose="020B0503020204020204" charset="-122"/>
              </a:rPr>
              <a:t>创建存储过程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1"/>
            <a:chOff x="0" y="0"/>
            <a:chExt cx="563526" cy="6858001"/>
          </a:xfrm>
        </p:grpSpPr>
        <p:sp>
          <p:nvSpPr>
            <p:cNvPr id="6" name="矩形 5"/>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158945"/>
              <a:ext cx="563526" cy="14779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8" name="矩形 7"/>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2" name="矩形 11"/>
          <p:cNvSpPr/>
          <p:nvPr/>
        </p:nvSpPr>
        <p:spPr>
          <a:xfrm>
            <a:off x="1307804" y="3540641"/>
            <a:ext cx="9437965" cy="29133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UPDATE customers SET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WHERE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Query OK, 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3" name="矩形 12"/>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4" name="肘形连接符 13"/>
          <p:cNvCxnSpPr>
            <a:stCxn id="17" idx="1"/>
            <a:endCxn id="13"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endCxn id="13"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8" idx="1"/>
            <a:endCxn id="13"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18" name="矩形 17"/>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19" name="TextBox 18"/>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5.1.2 </a:t>
            </a:r>
            <a:r>
              <a:rPr lang="zh-CN" altLang="en-US" dirty="0" smtClean="0">
                <a:latin typeface="微软雅黑" panose="020B0503020204020204" charset="-122"/>
                <a:ea typeface="微软雅黑" panose="020B0503020204020204" charset="-122"/>
              </a:rPr>
              <a:t>创建存储过程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使用视图的优点</a:t>
            </a:r>
            <a:r>
              <a:rPr lang="zh-CN" altLang="en-US" sz="2800" b="0" dirty="0" smtClean="0">
                <a:solidFill>
                  <a:schemeClr val="tx1"/>
                </a:solidFill>
                <a:latin typeface="黑体" panose="02010609060101010101" pitchFamily="49" charset="-122"/>
                <a:ea typeface="黑体" panose="02010609060101010101" pitchFamily="49" charset="-122"/>
                <a:sym typeface="+mn-ea"/>
              </a:rPr>
              <a:t>（领会）</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grpSp>
        <p:nvGrpSpPr>
          <p:cNvPr id="6" name="组合 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23" name="矩形 2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24" name="肘形连接符 23"/>
          <p:cNvCxnSpPr>
            <a:stCxn id="27" idx="1"/>
            <a:endCxn id="2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8" idx="1"/>
            <a:endCxn id="2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9" idx="1"/>
            <a:endCxn id="2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28" name="矩形 2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29" name="矩形 28"/>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30" name="矩形 2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31" name="矩形 3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数据查询</a:t>
            </a:r>
            <a:endParaRPr lang="zh-CN" altLang="en-US" dirty="0">
              <a:solidFill>
                <a:srgbClr val="C00000"/>
              </a:solidFill>
              <a:latin typeface="微软雅黑" panose="020B0503020204020204" charset="-122"/>
              <a:ea typeface="微软雅黑" panose="020B0503020204020204" charset="-122"/>
            </a:endParaRPr>
          </a:p>
        </p:txBody>
      </p:sp>
      <p:sp>
        <p:nvSpPr>
          <p:cNvPr id="32" name="矩形 31"/>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视图</a:t>
            </a:r>
            <a:endParaRPr lang="zh-CN" altLang="en-US" dirty="0">
              <a:solidFill>
                <a:schemeClr val="bg1"/>
              </a:solidFill>
              <a:latin typeface="微软雅黑" panose="020B0503020204020204" charset="-122"/>
              <a:ea typeface="微软雅黑" panose="020B0503020204020204" charset="-122"/>
            </a:endParaRPr>
          </a:p>
        </p:txBody>
      </p:sp>
      <p:cxnSp>
        <p:nvCxnSpPr>
          <p:cNvPr id="33" name="肘形连接符 32"/>
          <p:cNvCxnSpPr>
            <a:stCxn id="23" idx="3"/>
            <a:endCxn id="3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3" idx="3"/>
            <a:endCxn id="3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2" idx="1"/>
            <a:endCxn id="2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76115" y="174153"/>
            <a:ext cx="1693092"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4.6.0 </a:t>
            </a:r>
            <a:r>
              <a:rPr lang="zh-CN" altLang="en-US" dirty="0" smtClean="0">
                <a:latin typeface="微软雅黑" panose="020B0503020204020204" charset="-122"/>
                <a:ea typeface="微软雅黑" panose="020B0503020204020204" charset="-122"/>
              </a:rPr>
              <a:t>零、视图</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1"/>
            <a:chOff x="0" y="0"/>
            <a:chExt cx="563526" cy="6858001"/>
          </a:xfrm>
        </p:grpSpPr>
        <p:sp>
          <p:nvSpPr>
            <p:cNvPr id="6" name="矩形 5"/>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158945"/>
              <a:ext cx="563526" cy="14779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8" name="矩形 7"/>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latin typeface="微软雅黑" panose="020B0503020204020204" charset="-122"/>
                <a:ea typeface="微软雅黑" panose="020B0503020204020204" charset="-122"/>
              </a:rPr>
              <a:t>示例：在</a:t>
            </a:r>
            <a:r>
              <a:rPr lang="en-US" altLang="zh-CN" sz="2400" dirty="0" err="1" smtClean="0">
                <a:latin typeface="微软雅黑" panose="020B0503020204020204" charset="-122"/>
                <a:ea typeface="微软雅黑" panose="020B0503020204020204" charset="-122"/>
              </a:rPr>
              <a:t>mysql_test</a:t>
            </a:r>
            <a:r>
              <a:rPr lang="zh-CN" altLang="en-US" sz="2400" dirty="0" smtClean="0">
                <a:latin typeface="微软雅黑" panose="020B0503020204020204" charset="-122"/>
                <a:ea typeface="微软雅黑" panose="020B0503020204020204" charset="-122"/>
              </a:rPr>
              <a:t>中创建一个存储过程，用于实现给定表</a:t>
            </a:r>
            <a:r>
              <a:rPr lang="en-US" altLang="zh-CN" sz="2400" dirty="0" smtClean="0">
                <a:latin typeface="微软雅黑" panose="020B0503020204020204" charset="-122"/>
                <a:ea typeface="微软雅黑" panose="020B0503020204020204" charset="-122"/>
              </a:rPr>
              <a:t>customers</a:t>
            </a:r>
            <a:r>
              <a:rPr lang="zh-CN" altLang="en-US" sz="2400" dirty="0" smtClean="0">
                <a:latin typeface="微软雅黑" panose="020B0503020204020204" charset="-122"/>
                <a:ea typeface="微软雅黑" panose="020B0503020204020204" charset="-122"/>
              </a:rPr>
              <a:t>中一个客户</a:t>
            </a:r>
            <a:r>
              <a:rPr lang="en-US" altLang="zh-CN" sz="2400" dirty="0" smtClean="0">
                <a:latin typeface="微软雅黑" panose="020B0503020204020204" charset="-122"/>
                <a:ea typeface="微软雅黑" panose="020B0503020204020204" charset="-122"/>
              </a:rPr>
              <a:t>id</a:t>
            </a:r>
            <a:r>
              <a:rPr lang="zh-CN" altLang="en-US" sz="2400" dirty="0" smtClean="0">
                <a:latin typeface="微软雅黑" panose="020B0503020204020204" charset="-122"/>
                <a:ea typeface="微软雅黑" panose="020B0503020204020204" charset="-122"/>
              </a:rPr>
              <a:t>号即可修改表</a:t>
            </a:r>
            <a:r>
              <a:rPr lang="en-US" altLang="zh-CN" sz="2400" dirty="0" smtClean="0">
                <a:latin typeface="微软雅黑" panose="020B0503020204020204" charset="-122"/>
                <a:ea typeface="微软雅黑" panose="020B0503020204020204" charset="-122"/>
              </a:rPr>
              <a:t>customers</a:t>
            </a:r>
            <a:r>
              <a:rPr lang="zh-CN" altLang="en-US" sz="2400" dirty="0" smtClean="0">
                <a:latin typeface="微软雅黑" panose="020B0503020204020204" charset="-122"/>
                <a:ea typeface="微软雅黑" panose="020B0503020204020204" charset="-122"/>
              </a:rPr>
              <a:t>中该客户的性别为一个指定的性别</a:t>
            </a:r>
            <a:endParaRPr lang="en-US" altLang="zh-CN" sz="2400" dirty="0">
              <a:latin typeface="微软雅黑" panose="020B0503020204020204" charset="-122"/>
              <a:ea typeface="微软雅黑" panose="020B0503020204020204" charset="-122"/>
            </a:endParaRPr>
          </a:p>
        </p:txBody>
      </p:sp>
      <p:sp>
        <p:nvSpPr>
          <p:cNvPr id="12" name="矩形 11"/>
          <p:cNvSpPr/>
          <p:nvPr/>
        </p:nvSpPr>
        <p:spPr>
          <a:xfrm>
            <a:off x="1307804" y="3540641"/>
            <a:ext cx="9437965" cy="29133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DELIMITER $$</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CREATE PROCEDURE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sp_update_sex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3" name="矩形 12"/>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4" name="肘形连接符 13"/>
          <p:cNvCxnSpPr>
            <a:stCxn id="17" idx="1"/>
            <a:endCxn id="13"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endCxn id="13"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8" idx="1"/>
            <a:endCxn id="13"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18" name="矩形 17"/>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19" name="TextBox 18"/>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5.1.2 </a:t>
            </a:r>
            <a:r>
              <a:rPr lang="zh-CN" altLang="en-US" dirty="0" smtClean="0">
                <a:latin typeface="微软雅黑" panose="020B0503020204020204" charset="-122"/>
                <a:ea typeface="微软雅黑" panose="020B0503020204020204" charset="-122"/>
              </a:rPr>
              <a:t>创建存储过程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1"/>
            <a:chOff x="0" y="0"/>
            <a:chExt cx="563526" cy="6858001"/>
          </a:xfrm>
        </p:grpSpPr>
        <p:sp>
          <p:nvSpPr>
            <p:cNvPr id="6" name="矩形 5"/>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158945"/>
              <a:ext cx="563526" cy="14779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8" name="矩形 7"/>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latin typeface="微软雅黑" panose="020B0503020204020204" charset="-122"/>
                <a:ea typeface="微软雅黑" panose="020B0503020204020204" charset="-122"/>
              </a:rPr>
              <a:t>示例：在</a:t>
            </a:r>
            <a:r>
              <a:rPr lang="en-US" altLang="zh-CN" sz="2400" dirty="0" err="1" smtClean="0">
                <a:latin typeface="微软雅黑" panose="020B0503020204020204" charset="-122"/>
                <a:ea typeface="微软雅黑" panose="020B0503020204020204" charset="-122"/>
              </a:rPr>
              <a:t>mysql_test</a:t>
            </a:r>
            <a:r>
              <a:rPr lang="zh-CN" altLang="en-US" sz="2400" dirty="0" smtClean="0">
                <a:latin typeface="微软雅黑" panose="020B0503020204020204" charset="-122"/>
                <a:ea typeface="微软雅黑" panose="020B0503020204020204" charset="-122"/>
              </a:rPr>
              <a:t>中创建一个存储过程，用于实现给定表</a:t>
            </a:r>
            <a:r>
              <a:rPr lang="en-US" altLang="zh-CN" sz="2400" dirty="0" smtClean="0">
                <a:latin typeface="微软雅黑" panose="020B0503020204020204" charset="-122"/>
                <a:ea typeface="微软雅黑" panose="020B0503020204020204" charset="-122"/>
              </a:rPr>
              <a:t>customers</a:t>
            </a:r>
            <a:r>
              <a:rPr lang="zh-CN" altLang="en-US" sz="2400" dirty="0" smtClean="0">
                <a:latin typeface="微软雅黑" panose="020B0503020204020204" charset="-122"/>
                <a:ea typeface="微软雅黑" panose="020B0503020204020204" charset="-122"/>
              </a:rPr>
              <a:t>中一个客户</a:t>
            </a:r>
            <a:r>
              <a:rPr lang="en-US" altLang="zh-CN" sz="2400" dirty="0" smtClean="0">
                <a:latin typeface="微软雅黑" panose="020B0503020204020204" charset="-122"/>
                <a:ea typeface="微软雅黑" panose="020B0503020204020204" charset="-122"/>
              </a:rPr>
              <a:t>id</a:t>
            </a:r>
            <a:r>
              <a:rPr lang="zh-CN" altLang="en-US" sz="2400" dirty="0" smtClean="0">
                <a:latin typeface="微软雅黑" panose="020B0503020204020204" charset="-122"/>
                <a:ea typeface="微软雅黑" panose="020B0503020204020204" charset="-122"/>
              </a:rPr>
              <a:t>号即可修改表</a:t>
            </a:r>
            <a:r>
              <a:rPr lang="en-US" altLang="zh-CN" sz="2400" dirty="0" smtClean="0">
                <a:latin typeface="微软雅黑" panose="020B0503020204020204" charset="-122"/>
                <a:ea typeface="微软雅黑" panose="020B0503020204020204" charset="-122"/>
              </a:rPr>
              <a:t>customers</a:t>
            </a:r>
            <a:r>
              <a:rPr lang="zh-CN" altLang="en-US" sz="2400" dirty="0" smtClean="0">
                <a:latin typeface="微软雅黑" panose="020B0503020204020204" charset="-122"/>
                <a:ea typeface="微软雅黑" panose="020B0503020204020204" charset="-122"/>
              </a:rPr>
              <a:t>中该客户的性别为一个指定的性别</a:t>
            </a:r>
            <a:endParaRPr lang="en-US" altLang="zh-CN" sz="2400" dirty="0">
              <a:latin typeface="微软雅黑" panose="020B0503020204020204" charset="-122"/>
              <a:ea typeface="微软雅黑" panose="020B0503020204020204" charset="-122"/>
            </a:endParaRPr>
          </a:p>
        </p:txBody>
      </p:sp>
      <p:sp>
        <p:nvSpPr>
          <p:cNvPr id="12" name="矩形 11"/>
          <p:cNvSpPr/>
          <p:nvPr/>
        </p:nvSpPr>
        <p:spPr>
          <a:xfrm>
            <a:off x="1307804" y="3540641"/>
            <a:ext cx="9437965" cy="29133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DELIMITER $$</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CREATE PROCEDURE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sp_update_sex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INT,IN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a:t>
            </a:r>
          </a:p>
        </p:txBody>
      </p:sp>
      <p:sp>
        <p:nvSpPr>
          <p:cNvPr id="13" name="矩形 12"/>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4" name="肘形连接符 13"/>
          <p:cNvCxnSpPr>
            <a:stCxn id="17" idx="1"/>
            <a:endCxn id="13"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endCxn id="13"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8" idx="1"/>
            <a:endCxn id="13"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18" name="矩形 17"/>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19" name="TextBox 18"/>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5.1.2 </a:t>
            </a:r>
            <a:r>
              <a:rPr lang="zh-CN" altLang="en-US" dirty="0" smtClean="0">
                <a:latin typeface="微软雅黑" panose="020B0503020204020204" charset="-122"/>
                <a:ea typeface="微软雅黑" panose="020B0503020204020204" charset="-122"/>
              </a:rPr>
              <a:t>创建存储过程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1"/>
            <a:chOff x="0" y="0"/>
            <a:chExt cx="563526" cy="6858001"/>
          </a:xfrm>
        </p:grpSpPr>
        <p:sp>
          <p:nvSpPr>
            <p:cNvPr id="6" name="矩形 5"/>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158945"/>
              <a:ext cx="563526" cy="14779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8" name="矩形 7"/>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latin typeface="微软雅黑" panose="020B0503020204020204" charset="-122"/>
                <a:ea typeface="微软雅黑" panose="020B0503020204020204" charset="-122"/>
              </a:rPr>
              <a:t>示例：在</a:t>
            </a:r>
            <a:r>
              <a:rPr lang="en-US" altLang="zh-CN" sz="2400" dirty="0" err="1" smtClean="0">
                <a:latin typeface="微软雅黑" panose="020B0503020204020204" charset="-122"/>
                <a:ea typeface="微软雅黑" panose="020B0503020204020204" charset="-122"/>
              </a:rPr>
              <a:t>mysql_test</a:t>
            </a:r>
            <a:r>
              <a:rPr lang="zh-CN" altLang="en-US" sz="2400" dirty="0" smtClean="0">
                <a:latin typeface="微软雅黑" panose="020B0503020204020204" charset="-122"/>
                <a:ea typeface="微软雅黑" panose="020B0503020204020204" charset="-122"/>
              </a:rPr>
              <a:t>中创建一个存储过程，用于实现给定表</a:t>
            </a:r>
            <a:r>
              <a:rPr lang="en-US" altLang="zh-CN" sz="2400" dirty="0" smtClean="0">
                <a:latin typeface="微软雅黑" panose="020B0503020204020204" charset="-122"/>
                <a:ea typeface="微软雅黑" panose="020B0503020204020204" charset="-122"/>
              </a:rPr>
              <a:t>customers</a:t>
            </a:r>
            <a:r>
              <a:rPr lang="zh-CN" altLang="en-US" sz="2400" dirty="0" smtClean="0">
                <a:latin typeface="微软雅黑" panose="020B0503020204020204" charset="-122"/>
                <a:ea typeface="微软雅黑" panose="020B0503020204020204" charset="-122"/>
              </a:rPr>
              <a:t>中一个客户</a:t>
            </a:r>
            <a:r>
              <a:rPr lang="en-US" altLang="zh-CN" sz="2400" dirty="0" smtClean="0">
                <a:latin typeface="微软雅黑" panose="020B0503020204020204" charset="-122"/>
                <a:ea typeface="微软雅黑" panose="020B0503020204020204" charset="-122"/>
              </a:rPr>
              <a:t>id</a:t>
            </a:r>
            <a:r>
              <a:rPr lang="zh-CN" altLang="en-US" sz="2400" dirty="0" smtClean="0">
                <a:latin typeface="微软雅黑" panose="020B0503020204020204" charset="-122"/>
                <a:ea typeface="微软雅黑" panose="020B0503020204020204" charset="-122"/>
              </a:rPr>
              <a:t>号即可修改表</a:t>
            </a:r>
            <a:r>
              <a:rPr lang="en-US" altLang="zh-CN" sz="2400" dirty="0" smtClean="0">
                <a:latin typeface="微软雅黑" panose="020B0503020204020204" charset="-122"/>
                <a:ea typeface="微软雅黑" panose="020B0503020204020204" charset="-122"/>
              </a:rPr>
              <a:t>customers</a:t>
            </a:r>
            <a:r>
              <a:rPr lang="zh-CN" altLang="en-US" sz="2400" dirty="0" smtClean="0">
                <a:latin typeface="微软雅黑" panose="020B0503020204020204" charset="-122"/>
                <a:ea typeface="微软雅黑" panose="020B0503020204020204" charset="-122"/>
              </a:rPr>
              <a:t>中该客户的性别为一个指定的性别</a:t>
            </a:r>
            <a:endParaRPr lang="en-US" altLang="zh-CN" sz="2400" dirty="0">
              <a:latin typeface="微软雅黑" panose="020B0503020204020204" charset="-122"/>
              <a:ea typeface="微软雅黑" panose="020B0503020204020204" charset="-122"/>
            </a:endParaRPr>
          </a:p>
        </p:txBody>
      </p:sp>
      <p:sp>
        <p:nvSpPr>
          <p:cNvPr id="12" name="矩形 11"/>
          <p:cNvSpPr/>
          <p:nvPr/>
        </p:nvSpPr>
        <p:spPr>
          <a:xfrm>
            <a:off x="1307804" y="3540641"/>
            <a:ext cx="9437965" cy="29133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DELIMITER $$</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CREATE PROCEDURE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sp_update_sex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INT,IN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BEGIN</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UPDATE customers SET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WHERE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END</a:t>
            </a:r>
            <a:r>
              <a:rPr lang="en-US" altLang="zh-CN" sz="2000" dirty="0" smtClean="0">
                <a:solidFill>
                  <a:srgbClr val="FF0000"/>
                </a:solidFill>
                <a:latin typeface="Arial" panose="020B0604020202020204" pitchFamily="34" charset="0"/>
                <a:ea typeface="手札体-简粗体" panose="03000700000000000000" pitchFamily="66" charset="-122"/>
                <a:cs typeface="Arial" panose="020B0604020202020204" pitchFamily="34" charset="0"/>
              </a:rPr>
              <a:t> </a:t>
            </a:r>
            <a:r>
              <a:rPr lang="zh-CN" altLang="en-US" sz="2000" dirty="0" smtClean="0">
                <a:solidFill>
                  <a:srgbClr val="FF0000"/>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sz="2000" dirty="0" smtClean="0">
              <a:solidFill>
                <a:srgbClr val="FF0000"/>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3" name="矩形 12"/>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4" name="肘形连接符 13"/>
          <p:cNvCxnSpPr>
            <a:stCxn id="17" idx="1"/>
            <a:endCxn id="13"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endCxn id="13"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8" idx="1"/>
            <a:endCxn id="13"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18" name="矩形 17"/>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19" name="TextBox 18"/>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5.1.2 </a:t>
            </a:r>
            <a:r>
              <a:rPr lang="zh-CN" altLang="en-US" dirty="0" smtClean="0">
                <a:latin typeface="微软雅黑" panose="020B0503020204020204" charset="-122"/>
                <a:ea typeface="微软雅黑" panose="020B0503020204020204" charset="-122"/>
              </a:rPr>
              <a:t>创建存储过程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5" name="组合 4"/>
          <p:cNvGrpSpPr/>
          <p:nvPr/>
        </p:nvGrpSpPr>
        <p:grpSpPr>
          <a:xfrm>
            <a:off x="0" y="0"/>
            <a:ext cx="563526" cy="6858001"/>
            <a:chOff x="0" y="0"/>
            <a:chExt cx="563526" cy="6858001"/>
          </a:xfrm>
        </p:grpSpPr>
        <p:sp>
          <p:nvSpPr>
            <p:cNvPr id="6" name="矩形 5"/>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7" name="矩形 6"/>
            <p:cNvSpPr/>
            <p:nvPr/>
          </p:nvSpPr>
          <p:spPr>
            <a:xfrm>
              <a:off x="0" y="1158945"/>
              <a:ext cx="563526" cy="14779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创建存储过程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8" name="矩形 7"/>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latin typeface="微软雅黑" panose="020B0503020204020204" charset="-122"/>
                <a:ea typeface="微软雅黑" panose="020B0503020204020204" charset="-122"/>
              </a:rPr>
              <a:t>示例：在</a:t>
            </a:r>
            <a:r>
              <a:rPr lang="en-US" altLang="zh-CN" sz="2400" dirty="0" err="1" smtClean="0">
                <a:latin typeface="微软雅黑" panose="020B0503020204020204" charset="-122"/>
                <a:ea typeface="微软雅黑" panose="020B0503020204020204" charset="-122"/>
              </a:rPr>
              <a:t>mysql_test</a:t>
            </a:r>
            <a:r>
              <a:rPr lang="zh-CN" altLang="en-US" sz="2400" dirty="0" smtClean="0">
                <a:latin typeface="微软雅黑" panose="020B0503020204020204" charset="-122"/>
                <a:ea typeface="微软雅黑" panose="020B0503020204020204" charset="-122"/>
              </a:rPr>
              <a:t>中创建一个存储过程，用于实现给定表</a:t>
            </a:r>
            <a:r>
              <a:rPr lang="en-US" altLang="zh-CN" sz="2400" dirty="0" smtClean="0">
                <a:latin typeface="微软雅黑" panose="020B0503020204020204" charset="-122"/>
                <a:ea typeface="微软雅黑" panose="020B0503020204020204" charset="-122"/>
              </a:rPr>
              <a:t>customers</a:t>
            </a:r>
            <a:r>
              <a:rPr lang="zh-CN" altLang="en-US" sz="2400" dirty="0" smtClean="0">
                <a:latin typeface="微软雅黑" panose="020B0503020204020204" charset="-122"/>
                <a:ea typeface="微软雅黑" panose="020B0503020204020204" charset="-122"/>
              </a:rPr>
              <a:t>中一个客户</a:t>
            </a:r>
            <a:r>
              <a:rPr lang="en-US" altLang="zh-CN" sz="2400" dirty="0" smtClean="0">
                <a:latin typeface="微软雅黑" panose="020B0503020204020204" charset="-122"/>
                <a:ea typeface="微软雅黑" panose="020B0503020204020204" charset="-122"/>
              </a:rPr>
              <a:t>id</a:t>
            </a:r>
            <a:r>
              <a:rPr lang="zh-CN" altLang="en-US" sz="2400" dirty="0" smtClean="0">
                <a:latin typeface="微软雅黑" panose="020B0503020204020204" charset="-122"/>
                <a:ea typeface="微软雅黑" panose="020B0503020204020204" charset="-122"/>
              </a:rPr>
              <a:t>号即可修改表</a:t>
            </a:r>
            <a:r>
              <a:rPr lang="en-US" altLang="zh-CN" sz="2400" dirty="0" smtClean="0">
                <a:latin typeface="微软雅黑" panose="020B0503020204020204" charset="-122"/>
                <a:ea typeface="微软雅黑" panose="020B0503020204020204" charset="-122"/>
              </a:rPr>
              <a:t>customers</a:t>
            </a:r>
            <a:r>
              <a:rPr lang="zh-CN" altLang="en-US" sz="2400" dirty="0" smtClean="0">
                <a:latin typeface="微软雅黑" panose="020B0503020204020204" charset="-122"/>
                <a:ea typeface="微软雅黑" panose="020B0503020204020204" charset="-122"/>
              </a:rPr>
              <a:t>中该客户的性别为一个指定的性别</a:t>
            </a:r>
            <a:endParaRPr lang="en-US" altLang="zh-CN" sz="2400" dirty="0">
              <a:latin typeface="微软雅黑" panose="020B0503020204020204" charset="-122"/>
              <a:ea typeface="微软雅黑" panose="020B0503020204020204" charset="-122"/>
            </a:endParaRPr>
          </a:p>
        </p:txBody>
      </p:sp>
      <p:sp>
        <p:nvSpPr>
          <p:cNvPr id="12" name="矩形 11"/>
          <p:cNvSpPr/>
          <p:nvPr/>
        </p:nvSpPr>
        <p:spPr>
          <a:xfrm>
            <a:off x="1307804" y="3540641"/>
            <a:ext cx="9437965" cy="29133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USE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DELIMITER $$</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CREATE PROCEDURE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sp_update_sex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INT,IN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CHAR(1))</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BEGIN</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UPDATE customers SET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WHERE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cid</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END $$</a:t>
            </a:r>
          </a:p>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 0 rows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3" name="矩形 12"/>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4" name="肘形连接符 13"/>
          <p:cNvCxnSpPr>
            <a:stCxn id="17" idx="1"/>
            <a:endCxn id="13"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endCxn id="13"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8" idx="1"/>
            <a:endCxn id="13"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18" name="矩形 17"/>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19" name="TextBox 18"/>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5.1.2 </a:t>
            </a:r>
            <a:r>
              <a:rPr lang="zh-CN" altLang="en-US" dirty="0" smtClean="0">
                <a:latin typeface="微软雅黑" panose="020B0503020204020204" charset="-122"/>
                <a:ea typeface="微软雅黑" panose="020B0503020204020204" charset="-122"/>
              </a:rPr>
              <a:t>创建存储过程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调用</a:t>
            </a:r>
            <a:r>
              <a:rPr lang="zh-CN" altLang="en-US" sz="2800" b="0" dirty="0" smtClean="0">
                <a:solidFill>
                  <a:srgbClr val="FF0000"/>
                </a:solidFill>
                <a:latin typeface="黑体" panose="02010609060101010101" pitchFamily="49" charset="-122"/>
                <a:ea typeface="黑体" panose="02010609060101010101" pitchFamily="49" charset="-122"/>
                <a:sym typeface="+mn-ea"/>
              </a:rPr>
              <a:t>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CALL</a:t>
            </a:r>
            <a:r>
              <a:rPr lang="zh-CN" altLang="en-US" sz="2400" dirty="0" smtClean="0">
                <a:solidFill>
                  <a:srgbClr val="FF0000"/>
                </a:solidFill>
                <a:latin typeface="微软雅黑" panose="020B0503020204020204" charset="-122"/>
                <a:ea typeface="微软雅黑" panose="020B0503020204020204" charset="-122"/>
              </a:rPr>
              <a:t>语句调用存储过程</a:t>
            </a:r>
            <a:endParaRPr lang="en-US" altLang="zh-CN" sz="2400" dirty="0">
              <a:solidFill>
                <a:srgbClr val="FF0000"/>
              </a:solidFill>
              <a:latin typeface="微软雅黑" panose="020B0503020204020204" charset="-122"/>
              <a:ea typeface="微软雅黑" panose="020B0503020204020204" charset="-122"/>
            </a:endParaRPr>
          </a:p>
        </p:txBody>
      </p:sp>
      <p:sp>
        <p:nvSpPr>
          <p:cNvPr id="6" name="矩形 5"/>
          <p:cNvSpPr/>
          <p:nvPr/>
        </p:nvSpPr>
        <p:spPr>
          <a:xfrm>
            <a:off x="1307804" y="3189771"/>
            <a:ext cx="9437965" cy="15204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CALL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([parameter[,</a:t>
            </a:r>
            <a:r>
              <a:rPr lang="en-US" altLang="zh-CN" sz="2000" dirty="0" smtClean="0">
                <a:solidFill>
                  <a:schemeClr val="tx1"/>
                </a:solidFill>
                <a:latin typeface="手札体-简粗体"/>
                <a:ea typeface="手札体-简粗体"/>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CALL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2329966" y="3604437"/>
            <a:ext cx="1114983"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V="1">
            <a:off x="2983124" y="3333613"/>
            <a:ext cx="308798" cy="2708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91922" y="3129301"/>
            <a:ext cx="3693669"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指定被调用的存储过程的名称</a:t>
            </a:r>
            <a:endParaRPr lang="zh-CN" altLang="en-US" dirty="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0"/>
            <a:ext cx="563526" cy="6858001"/>
            <a:chOff x="0" y="0"/>
            <a:chExt cx="563526" cy="6858001"/>
          </a:xfrm>
        </p:grpSpPr>
        <p:sp>
          <p:nvSpPr>
            <p:cNvPr id="11" name="矩形 10"/>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1158945"/>
              <a:ext cx="563526" cy="14779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创建存储过程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0" y="4029717"/>
              <a:ext cx="563526" cy="136098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调用存储过程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5" name="矩形 14"/>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6" name="矩形 15"/>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7" name="肘形连接符 16"/>
          <p:cNvCxnSpPr>
            <a:stCxn id="20" idx="1"/>
            <a:endCxn id="16"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endCxn id="16"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1" idx="1"/>
            <a:endCxn id="16"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21" name="矩形 20"/>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22" name="TextBox 21"/>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5.1.4 </a:t>
            </a:r>
            <a:r>
              <a:rPr lang="zh-CN" altLang="en-US" dirty="0" smtClean="0">
                <a:latin typeface="微软雅黑" panose="020B0503020204020204" charset="-122"/>
                <a:ea typeface="微软雅黑" panose="020B0503020204020204" charset="-122"/>
              </a:rPr>
              <a:t>调用存储过程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调用</a:t>
            </a:r>
            <a:r>
              <a:rPr lang="zh-CN" altLang="en-US" sz="2800" b="0" dirty="0" smtClean="0">
                <a:solidFill>
                  <a:srgbClr val="FF0000"/>
                </a:solidFill>
                <a:latin typeface="黑体" panose="02010609060101010101" pitchFamily="49" charset="-122"/>
                <a:ea typeface="黑体" panose="02010609060101010101" pitchFamily="49" charset="-122"/>
                <a:sym typeface="+mn-ea"/>
              </a:rPr>
              <a:t>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微软雅黑" panose="020B0503020204020204" charset="-122"/>
                <a:ea typeface="微软雅黑" panose="020B0503020204020204" charset="-122"/>
              </a:rPr>
              <a:t>使用</a:t>
            </a:r>
            <a:r>
              <a:rPr lang="en-US" altLang="zh-CN" sz="2400" dirty="0">
                <a:solidFill>
                  <a:srgbClr val="FF0000"/>
                </a:solidFill>
                <a:latin typeface="微软雅黑" panose="020B0503020204020204" charset="-122"/>
                <a:ea typeface="微软雅黑" panose="020B0503020204020204" charset="-122"/>
              </a:rPr>
              <a:t>CALL</a:t>
            </a:r>
            <a:r>
              <a:rPr lang="zh-CN" altLang="en-US" sz="2400" dirty="0">
                <a:solidFill>
                  <a:srgbClr val="FF0000"/>
                </a:solidFill>
                <a:latin typeface="微软雅黑" panose="020B0503020204020204" charset="-122"/>
                <a:ea typeface="微软雅黑" panose="020B0503020204020204" charset="-122"/>
              </a:rPr>
              <a:t>语句调用存储过程</a:t>
            </a:r>
            <a:endParaRPr lang="en-US" altLang="zh-CN" sz="2400" dirty="0">
              <a:solidFill>
                <a:srgbClr val="FF0000"/>
              </a:solidFill>
              <a:latin typeface="微软雅黑" panose="020B0503020204020204" charset="-122"/>
              <a:ea typeface="微软雅黑" panose="020B0503020204020204" charset="-122"/>
            </a:endParaRPr>
          </a:p>
        </p:txBody>
      </p:sp>
      <p:sp>
        <p:nvSpPr>
          <p:cNvPr id="6" name="矩形 5"/>
          <p:cNvSpPr/>
          <p:nvPr/>
        </p:nvSpPr>
        <p:spPr>
          <a:xfrm>
            <a:off x="1307804" y="3189771"/>
            <a:ext cx="9437965" cy="15204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CALL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([parameter[,</a:t>
            </a:r>
            <a:r>
              <a:rPr lang="en-US" altLang="zh-CN" sz="2000" dirty="0" smtClean="0">
                <a:solidFill>
                  <a:schemeClr val="tx1"/>
                </a:solidFill>
                <a:latin typeface="手札体-简粗体"/>
                <a:ea typeface="手札体-简粗体"/>
                <a:cs typeface="Arial" panose="020B0604020202020204" pitchFamily="34" charset="0"/>
              </a:rPr>
              <a:t>…</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CALL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3563342" y="3604437"/>
            <a:ext cx="1221309"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V="1">
            <a:off x="4418065" y="3333612"/>
            <a:ext cx="308798" cy="2708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52752" y="3108553"/>
            <a:ext cx="3997843"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指定调用存储过程所要使用的参数</a:t>
            </a:r>
            <a:endParaRPr lang="zh-CN" altLang="en-US" dirty="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0"/>
            <a:ext cx="563526" cy="6858001"/>
            <a:chOff x="0" y="0"/>
            <a:chExt cx="563526" cy="6858001"/>
          </a:xfrm>
        </p:grpSpPr>
        <p:sp>
          <p:nvSpPr>
            <p:cNvPr id="11" name="矩形 10"/>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1158945"/>
              <a:ext cx="563526" cy="14779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创建存储过程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0" y="4029717"/>
              <a:ext cx="563526" cy="136098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调用存储过程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5" name="矩形 14"/>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6" name="矩形 15"/>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7" name="肘形连接符 16"/>
          <p:cNvCxnSpPr>
            <a:stCxn id="20" idx="1"/>
            <a:endCxn id="16"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endCxn id="16"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1" idx="1"/>
            <a:endCxn id="16"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21" name="矩形 20"/>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22" name="TextBox 21"/>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5.1.4 </a:t>
            </a:r>
            <a:r>
              <a:rPr lang="zh-CN" altLang="en-US" dirty="0" smtClean="0">
                <a:latin typeface="微软雅黑" panose="020B0503020204020204" charset="-122"/>
                <a:ea typeface="微软雅黑" panose="020B0503020204020204" charset="-122"/>
              </a:rPr>
              <a:t>调用存储过程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调用</a:t>
            </a:r>
            <a:r>
              <a:rPr lang="zh-CN" altLang="en-US" sz="2800" b="0" dirty="0" smtClean="0">
                <a:solidFill>
                  <a:srgbClr val="FF0000"/>
                </a:solidFill>
                <a:latin typeface="黑体" panose="02010609060101010101" pitchFamily="49" charset="-122"/>
                <a:ea typeface="黑体" panose="02010609060101010101" pitchFamily="49" charset="-122"/>
                <a:sym typeface="+mn-ea"/>
              </a:rPr>
              <a:t>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latin typeface="微软雅黑" panose="020B0503020204020204" charset="-122"/>
                <a:ea typeface="微软雅黑" panose="020B0503020204020204" charset="-122"/>
              </a:rPr>
              <a:t>示例：调用数据库</a:t>
            </a:r>
            <a:r>
              <a:rPr lang="en-US" altLang="zh-CN" sz="2400" dirty="0" err="1" smtClean="0">
                <a:latin typeface="微软雅黑" panose="020B0503020204020204" charset="-122"/>
                <a:ea typeface="微软雅黑" panose="020B0503020204020204" charset="-122"/>
              </a:rPr>
              <a:t>mysql_test</a:t>
            </a:r>
            <a:r>
              <a:rPr lang="zh-CN" altLang="en-US" sz="2400" dirty="0" smtClean="0">
                <a:latin typeface="微软雅黑" panose="020B0503020204020204" charset="-122"/>
                <a:ea typeface="微软雅黑" panose="020B0503020204020204" charset="-122"/>
              </a:rPr>
              <a:t>中的存储过程</a:t>
            </a:r>
            <a:r>
              <a:rPr lang="en-US" altLang="zh-CN" sz="2400" dirty="0" err="1" smtClean="0">
                <a:latin typeface="微软雅黑" panose="020B0503020204020204" charset="-122"/>
                <a:ea typeface="微软雅黑" panose="020B0503020204020204" charset="-122"/>
              </a:rPr>
              <a:t>sp_update_sex</a:t>
            </a:r>
            <a:r>
              <a:rPr lang="zh-CN" altLang="en-US" sz="2400" dirty="0" smtClean="0">
                <a:latin typeface="微软雅黑" panose="020B0503020204020204" charset="-122"/>
                <a:ea typeface="微软雅黑" panose="020B0503020204020204" charset="-122"/>
              </a:rPr>
              <a:t>，将客户</a:t>
            </a:r>
            <a:r>
              <a:rPr lang="en-US" altLang="zh-CN" sz="2400" dirty="0" smtClean="0">
                <a:latin typeface="微软雅黑" panose="020B0503020204020204" charset="-122"/>
                <a:ea typeface="微软雅黑" panose="020B0503020204020204" charset="-122"/>
              </a:rPr>
              <a:t>id</a:t>
            </a:r>
            <a:r>
              <a:rPr lang="zh-CN" altLang="en-US" sz="2400" dirty="0" smtClean="0">
                <a:latin typeface="微软雅黑" panose="020B0503020204020204" charset="-122"/>
                <a:ea typeface="微软雅黑" panose="020B0503020204020204" charset="-122"/>
              </a:rPr>
              <a:t>号为</a:t>
            </a:r>
            <a:r>
              <a:rPr lang="en-US" altLang="zh-CN" sz="2400" dirty="0" smtClean="0">
                <a:latin typeface="微软雅黑" panose="020B0503020204020204" charset="-122"/>
                <a:ea typeface="微软雅黑" panose="020B0503020204020204" charset="-122"/>
              </a:rPr>
              <a:t>909</a:t>
            </a:r>
            <a:r>
              <a:rPr lang="zh-CN" altLang="en-US" sz="2400" dirty="0" smtClean="0">
                <a:latin typeface="微软雅黑" panose="020B0503020204020204" charset="-122"/>
                <a:ea typeface="微软雅黑" panose="020B0503020204020204" charset="-122"/>
              </a:rPr>
              <a:t>的客户性别修改为男性“</a:t>
            </a:r>
            <a:r>
              <a:rPr lang="en-US" altLang="zh-CN" sz="2400" dirty="0" smtClean="0">
                <a:latin typeface="微软雅黑" panose="020B0503020204020204" charset="-122"/>
                <a:ea typeface="微软雅黑" panose="020B0503020204020204" charset="-122"/>
              </a:rPr>
              <a:t>M</a:t>
            </a:r>
            <a:r>
              <a:rPr lang="zh-CN" altLang="en-US" sz="2400" dirty="0" smtClean="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sp>
        <p:nvSpPr>
          <p:cNvPr id="6" name="矩形 5"/>
          <p:cNvSpPr/>
          <p:nvPr/>
        </p:nvSpPr>
        <p:spPr>
          <a:xfrm>
            <a:off x="1307804" y="3540660"/>
            <a:ext cx="9437965" cy="15204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CALL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sp_update_sex</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(909,’M’);</a:t>
            </a:r>
          </a:p>
          <a:p>
            <a:r>
              <a:rPr lang="en-US" altLang="zh-CN" sz="2000"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 1 row affected(0.11 sec)</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10" name="组合 9"/>
          <p:cNvGrpSpPr/>
          <p:nvPr/>
        </p:nvGrpSpPr>
        <p:grpSpPr>
          <a:xfrm>
            <a:off x="0" y="0"/>
            <a:ext cx="563526" cy="6858001"/>
            <a:chOff x="0" y="0"/>
            <a:chExt cx="563526" cy="6858001"/>
          </a:xfrm>
        </p:grpSpPr>
        <p:sp>
          <p:nvSpPr>
            <p:cNvPr id="11" name="矩形 10"/>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1158945"/>
              <a:ext cx="563526" cy="14779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创建存储过程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0" y="4029717"/>
              <a:ext cx="563526" cy="136098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调用存储过程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5" name="矩形 14"/>
            <p:cNvSpPr/>
            <p:nvPr/>
          </p:nvSpPr>
          <p:spPr>
            <a:xfrm>
              <a:off x="0" y="5411969"/>
              <a:ext cx="563526" cy="1446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a:t>
              </a:r>
              <a:r>
                <a:rPr lang="zh-CN" altLang="en-US" sz="1600" kern="900" spc="-100" dirty="0" smtClean="0">
                  <a:solidFill>
                    <a:schemeClr val="bg1"/>
                  </a:solidFill>
                  <a:latin typeface="黑体" panose="02010609060101010101" pitchFamily="49" charset="-122"/>
                  <a:ea typeface="黑体" panose="02010609060101010101" pitchFamily="49" charset="-122"/>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6" name="矩形 15"/>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17" name="肘形连接符 16"/>
          <p:cNvCxnSpPr>
            <a:stCxn id="20" idx="1"/>
            <a:endCxn id="16"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endCxn id="16"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1" idx="1"/>
            <a:endCxn id="16"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21" name="矩形 20"/>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22" name="TextBox 21"/>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5.1.4 </a:t>
            </a:r>
            <a:r>
              <a:rPr lang="zh-CN" altLang="en-US" dirty="0" smtClean="0">
                <a:latin typeface="微软雅黑" panose="020B0503020204020204" charset="-122"/>
                <a:ea typeface="微软雅黑" panose="020B0503020204020204" charset="-122"/>
              </a:rPr>
              <a:t>调用存储过程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5.1 </a:t>
            </a:r>
            <a:r>
              <a:rPr lang="zh-CN" altLang="en-US" sz="2800" b="1" dirty="0">
                <a:latin typeface="黑体" panose="02010609060101010101" pitchFamily="49" charset="-122"/>
                <a:ea typeface="黑体" panose="02010609060101010101" pitchFamily="49" charset="-122"/>
                <a:sym typeface="+mn-ea"/>
              </a:rPr>
              <a:t>存储过程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删除</a:t>
            </a:r>
            <a:r>
              <a:rPr lang="zh-CN" altLang="en-US" sz="2800" b="0" dirty="0" smtClean="0">
                <a:solidFill>
                  <a:srgbClr val="FF0000"/>
                </a:solidFill>
                <a:latin typeface="黑体" panose="02010609060101010101" pitchFamily="49" charset="-122"/>
                <a:ea typeface="黑体" panose="02010609060101010101" pitchFamily="49" charset="-122"/>
                <a:sym typeface="+mn-ea"/>
              </a:rPr>
              <a:t>存储过程</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latin typeface="微软雅黑" panose="020B0503020204020204" charset="-122"/>
                <a:ea typeface="微软雅黑" panose="020B0503020204020204" charset="-122"/>
              </a:rPr>
              <a:t>使用</a:t>
            </a:r>
            <a:r>
              <a:rPr lang="en-US" altLang="zh-CN" sz="2400" dirty="0" smtClean="0">
                <a:latin typeface="微软雅黑" panose="020B0503020204020204" charset="-122"/>
                <a:ea typeface="微软雅黑" panose="020B0503020204020204" charset="-122"/>
              </a:rPr>
              <a:t>DROP PROCEDURE</a:t>
            </a:r>
            <a:r>
              <a:rPr lang="zh-CN" altLang="en-US" sz="2400" dirty="0" smtClean="0">
                <a:latin typeface="微软雅黑" panose="020B0503020204020204" charset="-122"/>
                <a:ea typeface="微软雅黑" panose="020B0503020204020204" charset="-122"/>
              </a:rPr>
              <a:t>语句删除存储过程</a:t>
            </a:r>
            <a:endParaRPr lang="en-US" altLang="zh-CN" sz="2400" dirty="0">
              <a:latin typeface="微软雅黑" panose="020B0503020204020204" charset="-122"/>
              <a:ea typeface="微软雅黑" panose="020B0503020204020204" charset="-122"/>
            </a:endParaRPr>
          </a:p>
        </p:txBody>
      </p:sp>
      <p:grpSp>
        <p:nvGrpSpPr>
          <p:cNvPr id="10" name="组合 9"/>
          <p:cNvGrpSpPr/>
          <p:nvPr/>
        </p:nvGrpSpPr>
        <p:grpSpPr>
          <a:xfrm>
            <a:off x="0" y="0"/>
            <a:ext cx="563526" cy="6858001"/>
            <a:chOff x="0" y="0"/>
            <a:chExt cx="563526" cy="6858001"/>
          </a:xfrm>
        </p:grpSpPr>
        <p:sp>
          <p:nvSpPr>
            <p:cNvPr id="11" name="矩形 10"/>
            <p:cNvSpPr/>
            <p:nvPr/>
          </p:nvSpPr>
          <p:spPr>
            <a:xfrm>
              <a:off x="0" y="0"/>
              <a:ext cx="563526" cy="113972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1158945"/>
              <a:ext cx="563526" cy="14779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创建存储过程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0" y="2658749"/>
              <a:ext cx="563526" cy="134972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存储过程体</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0" y="4029717"/>
              <a:ext cx="563526" cy="13609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调用存储过程</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0" y="5411969"/>
              <a:ext cx="563526" cy="144603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删除</a:t>
              </a:r>
              <a:r>
                <a:rPr lang="zh-CN" altLang="en-US" sz="1600" kern="900" spc="-100" dirty="0" smtClean="0">
                  <a:solidFill>
                    <a:schemeClr val="tx1"/>
                  </a:solidFill>
                  <a:latin typeface="黑体" panose="02010609060101010101" pitchFamily="49" charset="-122"/>
                  <a:ea typeface="黑体" panose="02010609060101010101" pitchFamily="49" charset="-122"/>
                </a:rPr>
                <a:t>存储过程</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6" name="矩形 15"/>
          <p:cNvSpPr/>
          <p:nvPr/>
        </p:nvSpPr>
        <p:spPr>
          <a:xfrm>
            <a:off x="1307804" y="3189771"/>
            <a:ext cx="9437965" cy="11589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DROP PROCEDURE[IF EXISTS] </a:t>
            </a:r>
            <a:r>
              <a:rPr lang="en-US" altLang="zh-CN" sz="2000"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sp_name</a:t>
            </a:r>
            <a:endParaRPr lang="zh-CN" altLang="en-US" sz="2000"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17" name="矩形 16"/>
          <p:cNvSpPr/>
          <p:nvPr/>
        </p:nvSpPr>
        <p:spPr>
          <a:xfrm>
            <a:off x="5416131" y="3615071"/>
            <a:ext cx="1221309" cy="361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p:nvPr/>
        </p:nvCxnSpPr>
        <p:spPr>
          <a:xfrm>
            <a:off x="6014119" y="3976578"/>
            <a:ext cx="334687" cy="48909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864140" y="4465676"/>
            <a:ext cx="3461153"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指定要删除的存储过程的名称</a:t>
            </a:r>
            <a:endParaRPr lang="zh-CN" altLang="en-US" dirty="0">
              <a:latin typeface="手札体-简粗体" panose="03000700000000000000" pitchFamily="66" charset="-122"/>
              <a:ea typeface="手札体-简粗体" panose="03000700000000000000" pitchFamily="66" charset="-122"/>
            </a:endParaRPr>
          </a:p>
        </p:txBody>
      </p:sp>
      <p:sp>
        <p:nvSpPr>
          <p:cNvPr id="20" name="矩形 19"/>
          <p:cNvSpPr/>
          <p:nvPr/>
        </p:nvSpPr>
        <p:spPr>
          <a:xfrm>
            <a:off x="8063141" y="29348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数据库编程</a:t>
            </a:r>
            <a:endParaRPr lang="zh-CN" altLang="en-US" dirty="0">
              <a:solidFill>
                <a:srgbClr val="C00000"/>
              </a:solidFill>
              <a:latin typeface="微软雅黑" panose="020B0503020204020204" charset="-122"/>
              <a:ea typeface="微软雅黑" panose="020B0503020204020204" charset="-122"/>
            </a:endParaRPr>
          </a:p>
        </p:txBody>
      </p:sp>
      <p:cxnSp>
        <p:nvCxnSpPr>
          <p:cNvPr id="21" name="肘形连接符 20"/>
          <p:cNvCxnSpPr>
            <a:stCxn id="24" idx="1"/>
            <a:endCxn id="20" idx="3"/>
          </p:cNvCxnSpPr>
          <p:nvPr/>
        </p:nvCxnSpPr>
        <p:spPr>
          <a:xfrm rot="10800000" flipV="1">
            <a:off x="9851586" y="233392"/>
            <a:ext cx="280613" cy="21174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20" idx="3"/>
          </p:cNvCxnSpPr>
          <p:nvPr/>
        </p:nvCxnSpPr>
        <p:spPr>
          <a:xfrm rot="10800000">
            <a:off x="9851586" y="44513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5" idx="1"/>
            <a:endCxn id="20" idx="3"/>
          </p:cNvCxnSpPr>
          <p:nvPr/>
        </p:nvCxnSpPr>
        <p:spPr>
          <a:xfrm rot="10800000">
            <a:off x="9851586" y="445134"/>
            <a:ext cx="294985" cy="24031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0132198" y="81738"/>
            <a:ext cx="1788444" cy="3033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存储过程</a:t>
            </a:r>
            <a:endParaRPr lang="zh-CN" altLang="en-US" dirty="0">
              <a:solidFill>
                <a:schemeClr val="bg1"/>
              </a:solidFill>
              <a:latin typeface="微软雅黑" panose="020B0503020204020204" charset="-122"/>
              <a:ea typeface="微软雅黑" panose="020B0503020204020204" charset="-122"/>
            </a:endParaRPr>
          </a:p>
        </p:txBody>
      </p:sp>
      <p:sp>
        <p:nvSpPr>
          <p:cNvPr id="25" name="矩形 24"/>
          <p:cNvSpPr/>
          <p:nvPr/>
        </p:nvSpPr>
        <p:spPr>
          <a:xfrm>
            <a:off x="10146570" y="538877"/>
            <a:ext cx="1842010"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存储函数</a:t>
            </a:r>
            <a:endParaRPr lang="zh-CN" altLang="en-US" dirty="0">
              <a:solidFill>
                <a:srgbClr val="C00000"/>
              </a:solidFill>
              <a:latin typeface="微软雅黑" panose="020B0503020204020204" charset="-122"/>
              <a:ea typeface="微软雅黑" panose="020B0503020204020204" charset="-122"/>
            </a:endParaRPr>
          </a:p>
        </p:txBody>
      </p:sp>
      <p:sp>
        <p:nvSpPr>
          <p:cNvPr id="26" name="TextBox 25"/>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5.1.4 </a:t>
            </a:r>
            <a:r>
              <a:rPr lang="zh-CN" altLang="en-US" dirty="0">
                <a:latin typeface="微软雅黑" panose="020B0503020204020204" charset="-122"/>
                <a:ea typeface="微软雅黑" panose="020B0503020204020204" charset="-122"/>
              </a:rPr>
              <a:t>删除</a:t>
            </a:r>
            <a:r>
              <a:rPr lang="zh-CN" altLang="en-US" dirty="0" smtClean="0">
                <a:latin typeface="微软雅黑" panose="020B0503020204020204" charset="-122"/>
                <a:ea typeface="微软雅黑" panose="020B0503020204020204" charset="-122"/>
              </a:rPr>
              <a:t>存储过程</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存储过程是一组为了完成某项特定功能的</a:t>
            </a:r>
            <a:r>
              <a:rPr lang="en-US" altLang="zh-CN" sz="2400" b="0" dirty="0">
                <a:solidFill>
                  <a:schemeClr val="tx1"/>
                </a:solidFill>
                <a:latin typeface="黑体" panose="02010609060101010101" pitchFamily="49" charset="-122"/>
                <a:ea typeface="黑体" panose="02010609060101010101" pitchFamily="49" charset="-122"/>
              </a:rPr>
              <a:t>SQL</a:t>
            </a:r>
            <a:r>
              <a:rPr lang="zh-CN" altLang="en-US" sz="2400" b="0" dirty="0">
                <a:solidFill>
                  <a:schemeClr val="tx1"/>
                </a:solidFill>
                <a:latin typeface="黑体" panose="02010609060101010101" pitchFamily="49" charset="-122"/>
                <a:ea typeface="黑体" panose="02010609060101010101" pitchFamily="49" charset="-122"/>
              </a:rPr>
              <a:t>语句集，其实质就是一段存储在数据库中</a:t>
            </a:r>
            <a:r>
              <a:rPr lang="zh-CN" altLang="en-US" sz="2400" b="0" dirty="0" smtClean="0">
                <a:solidFill>
                  <a:schemeClr val="tx1"/>
                </a:solidFill>
                <a:latin typeface="黑体" panose="02010609060101010101" pitchFamily="49" charset="-122"/>
                <a:ea typeface="黑体" panose="02010609060101010101" pitchFamily="49" charset="-122"/>
              </a:rPr>
              <a:t>的（      ）。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存储过程是一组为了完成某项特定功能的</a:t>
            </a:r>
            <a:r>
              <a:rPr lang="en-US" altLang="zh-CN" sz="2400" b="0" dirty="0">
                <a:solidFill>
                  <a:schemeClr val="tx1"/>
                </a:solidFill>
                <a:latin typeface="黑体" panose="02010609060101010101" pitchFamily="49" charset="-122"/>
                <a:ea typeface="黑体" panose="02010609060101010101" pitchFamily="49" charset="-122"/>
              </a:rPr>
              <a:t>SQL</a:t>
            </a:r>
            <a:r>
              <a:rPr lang="zh-CN" altLang="en-US" sz="2400" b="0" dirty="0">
                <a:solidFill>
                  <a:schemeClr val="tx1"/>
                </a:solidFill>
                <a:latin typeface="黑体" panose="02010609060101010101" pitchFamily="49" charset="-122"/>
                <a:ea typeface="黑体" panose="02010609060101010101" pitchFamily="49" charset="-122"/>
              </a:rPr>
              <a:t>语句集，其实质就是一段存储在数据库中</a:t>
            </a:r>
            <a:r>
              <a:rPr lang="zh-CN" altLang="en-US" sz="2400" b="0" dirty="0" smtClean="0">
                <a:solidFill>
                  <a:schemeClr val="tx1"/>
                </a:solidFill>
                <a:latin typeface="黑体" panose="02010609060101010101" pitchFamily="49" charset="-122"/>
                <a:ea typeface="黑体" panose="02010609060101010101" pitchFamily="49" charset="-122"/>
              </a:rPr>
              <a:t>的（ </a:t>
            </a:r>
            <a:r>
              <a:rPr lang="zh-CN" altLang="en-US" sz="2400" b="0" dirty="0" smtClean="0">
                <a:solidFill>
                  <a:srgbClr val="FF0000"/>
                </a:solidFill>
                <a:latin typeface="黑体" panose="02010609060101010101" pitchFamily="49" charset="-122"/>
                <a:ea typeface="黑体" panose="02010609060101010101" pitchFamily="49" charset="-122"/>
              </a:rPr>
              <a:t>代码</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使用视图的优点</a:t>
            </a:r>
            <a:r>
              <a:rPr lang="zh-CN" altLang="en-US" sz="2800" b="0" dirty="0" smtClean="0">
                <a:solidFill>
                  <a:schemeClr val="tx1"/>
                </a:solidFill>
                <a:latin typeface="黑体" panose="02010609060101010101" pitchFamily="49" charset="-122"/>
                <a:ea typeface="黑体" panose="02010609060101010101" pitchFamily="49" charset="-122"/>
                <a:sym typeface="+mn-ea"/>
              </a:rPr>
              <a:t>（领会）</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17" name="任意多边形 16"/>
          <p:cNvSpPr/>
          <p:nvPr/>
        </p:nvSpPr>
        <p:spPr>
          <a:xfrm>
            <a:off x="1994915" y="2554265"/>
            <a:ext cx="2441715" cy="1465029"/>
          </a:xfrm>
          <a:custGeom>
            <a:avLst/>
            <a:gdLst>
              <a:gd name="connsiteX0" fmla="*/ 0 w 2441715"/>
              <a:gd name="connsiteY0" fmla="*/ 0 h 1465029"/>
              <a:gd name="connsiteX1" fmla="*/ 2441715 w 2441715"/>
              <a:gd name="connsiteY1" fmla="*/ 0 h 1465029"/>
              <a:gd name="connsiteX2" fmla="*/ 2441715 w 2441715"/>
              <a:gd name="connsiteY2" fmla="*/ 1465029 h 1465029"/>
              <a:gd name="connsiteX3" fmla="*/ 0 w 2441715"/>
              <a:gd name="connsiteY3" fmla="*/ 1465029 h 1465029"/>
              <a:gd name="connsiteX4" fmla="*/ 0 w 2441715"/>
              <a:gd name="connsiteY4" fmla="*/ 0 h 1465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715" h="1465029">
                <a:moveTo>
                  <a:pt x="0" y="0"/>
                </a:moveTo>
                <a:lnTo>
                  <a:pt x="2441715" y="0"/>
                </a:lnTo>
                <a:lnTo>
                  <a:pt x="2441715" y="1465029"/>
                </a:lnTo>
                <a:lnTo>
                  <a:pt x="0" y="146502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集中分散数据</a:t>
            </a:r>
            <a:endParaRPr lang="zh-CN" altLang="en-US" sz="2400" kern="1200" dirty="0">
              <a:latin typeface="手札体-简粗体" panose="03000700000000000000" pitchFamily="66" charset="-122"/>
              <a:ea typeface="手札体-简粗体" panose="03000700000000000000" pitchFamily="66" charset="-122"/>
            </a:endParaRPr>
          </a:p>
        </p:txBody>
      </p:sp>
      <p:sp>
        <p:nvSpPr>
          <p:cNvPr id="18" name="任意多边形 17"/>
          <p:cNvSpPr/>
          <p:nvPr/>
        </p:nvSpPr>
        <p:spPr>
          <a:xfrm>
            <a:off x="4680803" y="2554265"/>
            <a:ext cx="2441715" cy="1465029"/>
          </a:xfrm>
          <a:custGeom>
            <a:avLst/>
            <a:gdLst>
              <a:gd name="connsiteX0" fmla="*/ 0 w 2441715"/>
              <a:gd name="connsiteY0" fmla="*/ 0 h 1465029"/>
              <a:gd name="connsiteX1" fmla="*/ 2441715 w 2441715"/>
              <a:gd name="connsiteY1" fmla="*/ 0 h 1465029"/>
              <a:gd name="connsiteX2" fmla="*/ 2441715 w 2441715"/>
              <a:gd name="connsiteY2" fmla="*/ 1465029 h 1465029"/>
              <a:gd name="connsiteX3" fmla="*/ 0 w 2441715"/>
              <a:gd name="connsiteY3" fmla="*/ 1465029 h 1465029"/>
              <a:gd name="connsiteX4" fmla="*/ 0 w 2441715"/>
              <a:gd name="connsiteY4" fmla="*/ 0 h 1465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715" h="1465029">
                <a:moveTo>
                  <a:pt x="0" y="0"/>
                </a:moveTo>
                <a:lnTo>
                  <a:pt x="2441715" y="0"/>
                </a:lnTo>
                <a:lnTo>
                  <a:pt x="2441715" y="1465029"/>
                </a:lnTo>
                <a:lnTo>
                  <a:pt x="0" y="146502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简化查询语句</a:t>
            </a:r>
            <a:endParaRPr lang="zh-CN" altLang="en-US" sz="2400" kern="1200" dirty="0">
              <a:latin typeface="手札体-简粗体" panose="03000700000000000000" pitchFamily="66" charset="-122"/>
              <a:ea typeface="手札体-简粗体" panose="03000700000000000000" pitchFamily="66" charset="-122"/>
            </a:endParaRPr>
          </a:p>
        </p:txBody>
      </p:sp>
      <p:sp>
        <p:nvSpPr>
          <p:cNvPr id="19" name="任意多边形 18"/>
          <p:cNvSpPr/>
          <p:nvPr/>
        </p:nvSpPr>
        <p:spPr>
          <a:xfrm>
            <a:off x="7366690" y="2554265"/>
            <a:ext cx="2441715" cy="1465029"/>
          </a:xfrm>
          <a:custGeom>
            <a:avLst/>
            <a:gdLst>
              <a:gd name="connsiteX0" fmla="*/ 0 w 2441715"/>
              <a:gd name="connsiteY0" fmla="*/ 0 h 1465029"/>
              <a:gd name="connsiteX1" fmla="*/ 2441715 w 2441715"/>
              <a:gd name="connsiteY1" fmla="*/ 0 h 1465029"/>
              <a:gd name="connsiteX2" fmla="*/ 2441715 w 2441715"/>
              <a:gd name="connsiteY2" fmla="*/ 1465029 h 1465029"/>
              <a:gd name="connsiteX3" fmla="*/ 0 w 2441715"/>
              <a:gd name="connsiteY3" fmla="*/ 1465029 h 1465029"/>
              <a:gd name="connsiteX4" fmla="*/ 0 w 2441715"/>
              <a:gd name="connsiteY4" fmla="*/ 0 h 1465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715" h="1465029">
                <a:moveTo>
                  <a:pt x="0" y="0"/>
                </a:moveTo>
                <a:lnTo>
                  <a:pt x="2441715" y="0"/>
                </a:lnTo>
                <a:lnTo>
                  <a:pt x="2441715" y="1465029"/>
                </a:lnTo>
                <a:lnTo>
                  <a:pt x="0" y="146502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重用</a:t>
            </a:r>
            <a:r>
              <a:rPr lang="en-US" altLang="zh-CN" sz="2400" kern="1200" dirty="0" smtClean="0">
                <a:latin typeface="手札体-简粗体" panose="03000700000000000000" pitchFamily="66" charset="-122"/>
                <a:ea typeface="手札体-简粗体" panose="03000700000000000000" pitchFamily="66" charset="-122"/>
              </a:rPr>
              <a:t>SQL</a:t>
            </a:r>
            <a:r>
              <a:rPr lang="zh-CN" altLang="en-US" sz="2400" kern="1200" dirty="0" smtClean="0">
                <a:latin typeface="手札体-简粗体" panose="03000700000000000000" pitchFamily="66" charset="-122"/>
                <a:ea typeface="手札体-简粗体" panose="03000700000000000000" pitchFamily="66" charset="-122"/>
              </a:rPr>
              <a:t>语句</a:t>
            </a:r>
            <a:endParaRPr lang="zh-CN" altLang="en-US" sz="2400" kern="1200" dirty="0">
              <a:latin typeface="手札体-简粗体" panose="03000700000000000000" pitchFamily="66" charset="-122"/>
              <a:ea typeface="手札体-简粗体" panose="03000700000000000000" pitchFamily="66" charset="-122"/>
            </a:endParaRPr>
          </a:p>
        </p:txBody>
      </p:sp>
      <p:sp>
        <p:nvSpPr>
          <p:cNvPr id="20" name="任意多边形 19"/>
          <p:cNvSpPr/>
          <p:nvPr/>
        </p:nvSpPr>
        <p:spPr>
          <a:xfrm>
            <a:off x="1994915" y="4263466"/>
            <a:ext cx="2441715" cy="1465029"/>
          </a:xfrm>
          <a:custGeom>
            <a:avLst/>
            <a:gdLst>
              <a:gd name="connsiteX0" fmla="*/ 0 w 2441715"/>
              <a:gd name="connsiteY0" fmla="*/ 0 h 1465029"/>
              <a:gd name="connsiteX1" fmla="*/ 2441715 w 2441715"/>
              <a:gd name="connsiteY1" fmla="*/ 0 h 1465029"/>
              <a:gd name="connsiteX2" fmla="*/ 2441715 w 2441715"/>
              <a:gd name="connsiteY2" fmla="*/ 1465029 h 1465029"/>
              <a:gd name="connsiteX3" fmla="*/ 0 w 2441715"/>
              <a:gd name="connsiteY3" fmla="*/ 1465029 h 1465029"/>
              <a:gd name="connsiteX4" fmla="*/ 0 w 2441715"/>
              <a:gd name="connsiteY4" fmla="*/ 0 h 1465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715" h="1465029">
                <a:moveTo>
                  <a:pt x="0" y="0"/>
                </a:moveTo>
                <a:lnTo>
                  <a:pt x="2441715" y="0"/>
                </a:lnTo>
                <a:lnTo>
                  <a:pt x="2441715" y="1465029"/>
                </a:lnTo>
                <a:lnTo>
                  <a:pt x="0" y="146502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保护数据安全</a:t>
            </a:r>
            <a:endParaRPr lang="zh-CN" altLang="en-US" sz="2400" kern="1200" dirty="0">
              <a:latin typeface="手札体-简粗体" panose="03000700000000000000" pitchFamily="66" charset="-122"/>
              <a:ea typeface="手札体-简粗体" panose="03000700000000000000" pitchFamily="66" charset="-122"/>
            </a:endParaRPr>
          </a:p>
        </p:txBody>
      </p:sp>
      <p:sp>
        <p:nvSpPr>
          <p:cNvPr id="21" name="任意多边形 20"/>
          <p:cNvSpPr/>
          <p:nvPr/>
        </p:nvSpPr>
        <p:spPr>
          <a:xfrm>
            <a:off x="4680803" y="4263466"/>
            <a:ext cx="2441715" cy="1465029"/>
          </a:xfrm>
          <a:custGeom>
            <a:avLst/>
            <a:gdLst>
              <a:gd name="connsiteX0" fmla="*/ 0 w 2441715"/>
              <a:gd name="connsiteY0" fmla="*/ 0 h 1465029"/>
              <a:gd name="connsiteX1" fmla="*/ 2441715 w 2441715"/>
              <a:gd name="connsiteY1" fmla="*/ 0 h 1465029"/>
              <a:gd name="connsiteX2" fmla="*/ 2441715 w 2441715"/>
              <a:gd name="connsiteY2" fmla="*/ 1465029 h 1465029"/>
              <a:gd name="connsiteX3" fmla="*/ 0 w 2441715"/>
              <a:gd name="connsiteY3" fmla="*/ 1465029 h 1465029"/>
              <a:gd name="connsiteX4" fmla="*/ 0 w 2441715"/>
              <a:gd name="connsiteY4" fmla="*/ 0 h 1465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715" h="1465029">
                <a:moveTo>
                  <a:pt x="0" y="0"/>
                </a:moveTo>
                <a:lnTo>
                  <a:pt x="2441715" y="0"/>
                </a:lnTo>
                <a:lnTo>
                  <a:pt x="2441715" y="1465029"/>
                </a:lnTo>
                <a:lnTo>
                  <a:pt x="0" y="146502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共享所需数据</a:t>
            </a:r>
            <a:endParaRPr lang="zh-CN" altLang="en-US" sz="2400" kern="1200" dirty="0">
              <a:latin typeface="手札体-简粗体" panose="03000700000000000000" pitchFamily="66" charset="-122"/>
              <a:ea typeface="手札体-简粗体" panose="03000700000000000000" pitchFamily="66" charset="-122"/>
            </a:endParaRPr>
          </a:p>
        </p:txBody>
      </p:sp>
      <p:sp>
        <p:nvSpPr>
          <p:cNvPr id="22" name="任意多边形 21"/>
          <p:cNvSpPr/>
          <p:nvPr/>
        </p:nvSpPr>
        <p:spPr>
          <a:xfrm>
            <a:off x="7366690" y="4263466"/>
            <a:ext cx="2441715" cy="1465029"/>
          </a:xfrm>
          <a:custGeom>
            <a:avLst/>
            <a:gdLst>
              <a:gd name="connsiteX0" fmla="*/ 0 w 2441715"/>
              <a:gd name="connsiteY0" fmla="*/ 0 h 1465029"/>
              <a:gd name="connsiteX1" fmla="*/ 2441715 w 2441715"/>
              <a:gd name="connsiteY1" fmla="*/ 0 h 1465029"/>
              <a:gd name="connsiteX2" fmla="*/ 2441715 w 2441715"/>
              <a:gd name="connsiteY2" fmla="*/ 1465029 h 1465029"/>
              <a:gd name="connsiteX3" fmla="*/ 0 w 2441715"/>
              <a:gd name="connsiteY3" fmla="*/ 1465029 h 1465029"/>
              <a:gd name="connsiteX4" fmla="*/ 0 w 2441715"/>
              <a:gd name="connsiteY4" fmla="*/ 0 h 1465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715" h="1465029">
                <a:moveTo>
                  <a:pt x="0" y="0"/>
                </a:moveTo>
                <a:lnTo>
                  <a:pt x="2441715" y="0"/>
                </a:lnTo>
                <a:lnTo>
                  <a:pt x="2441715" y="1465029"/>
                </a:lnTo>
                <a:lnTo>
                  <a:pt x="0" y="146502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更改数据格式</a:t>
            </a:r>
            <a:endParaRPr lang="zh-CN" altLang="en-US" sz="2400" kern="1200" dirty="0">
              <a:latin typeface="手札体-简粗体" panose="03000700000000000000" pitchFamily="66" charset="-122"/>
              <a:ea typeface="手札体-简粗体" panose="03000700000000000000" pitchFamily="66" charset="-122"/>
            </a:endParaRPr>
          </a:p>
        </p:txBody>
      </p:sp>
      <p:grpSp>
        <p:nvGrpSpPr>
          <p:cNvPr id="6" name="组合 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23" name="矩形 2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24" name="肘形连接符 23"/>
          <p:cNvCxnSpPr>
            <a:stCxn id="27" idx="1"/>
            <a:endCxn id="2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8" idx="1"/>
            <a:endCxn id="2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9" idx="1"/>
            <a:endCxn id="2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28" name="矩形 2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29" name="矩形 28"/>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30" name="矩形 2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31" name="矩形 3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数据查询</a:t>
            </a:r>
            <a:endParaRPr lang="zh-CN" altLang="en-US" dirty="0">
              <a:solidFill>
                <a:srgbClr val="C00000"/>
              </a:solidFill>
              <a:latin typeface="微软雅黑" panose="020B0503020204020204" charset="-122"/>
              <a:ea typeface="微软雅黑" panose="020B0503020204020204" charset="-122"/>
            </a:endParaRPr>
          </a:p>
        </p:txBody>
      </p:sp>
      <p:sp>
        <p:nvSpPr>
          <p:cNvPr id="32" name="矩形 31"/>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视图</a:t>
            </a:r>
            <a:endParaRPr lang="zh-CN" altLang="en-US" dirty="0">
              <a:solidFill>
                <a:schemeClr val="bg1"/>
              </a:solidFill>
              <a:latin typeface="微软雅黑" panose="020B0503020204020204" charset="-122"/>
              <a:ea typeface="微软雅黑" panose="020B0503020204020204" charset="-122"/>
            </a:endParaRPr>
          </a:p>
        </p:txBody>
      </p:sp>
      <p:cxnSp>
        <p:nvCxnSpPr>
          <p:cNvPr id="33" name="肘形连接符 32"/>
          <p:cNvCxnSpPr>
            <a:stCxn id="23" idx="3"/>
            <a:endCxn id="3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3" idx="3"/>
            <a:endCxn id="3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2" idx="1"/>
            <a:endCxn id="2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76115" y="174153"/>
            <a:ext cx="1693092"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4.6.0 </a:t>
            </a:r>
            <a:r>
              <a:rPr lang="zh-CN" altLang="en-US" dirty="0" smtClean="0">
                <a:latin typeface="微软雅黑" panose="020B0503020204020204" charset="-122"/>
                <a:ea typeface="微软雅黑" panose="020B0503020204020204" charset="-122"/>
              </a:rPr>
              <a:t>零、视图</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、创建存储过程使用的语句是（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A:CREATE PROCEDURE</a:t>
            </a: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B:DROP PROCEDURE</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C:CALL PROCEDURE</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D:DECLARE PROCEDURE</a:t>
            </a:r>
            <a:endParaRPr lang="en-US" altLang="zh-CN"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、创建存储过程使用的语句是（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r>
              <a:rPr lang="en-US" altLang="zh-CN" sz="2400" b="0" dirty="0" smtClean="0">
                <a:solidFill>
                  <a:srgbClr val="FF0000"/>
                </a:solidFill>
                <a:latin typeface="黑体" panose="02010609060101010101" pitchFamily="49" charset="-122"/>
                <a:ea typeface="黑体" panose="02010609060101010101" pitchFamily="49" charset="-122"/>
              </a:rPr>
              <a:t>A:CREATE PROCEDURE</a:t>
            </a: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B:DROP PROCEDURE</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C:CALL PROCEDURE</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D:DECLARE PROCEDURE</a:t>
            </a:r>
            <a:endParaRPr lang="en-US" altLang="zh-CN" sz="24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5.1 </a:t>
            </a:r>
            <a:r>
              <a:rPr lang="zh-CN" altLang="en-US" sz="2800" b="1" dirty="0" smtClean="0">
                <a:latin typeface="黑体" panose="02010609060101010101" pitchFamily="49" charset="-122"/>
                <a:ea typeface="黑体" panose="02010609060101010101" pitchFamily="49" charset="-122"/>
                <a:sym typeface="+mn-ea"/>
              </a:rPr>
              <a:t>存储过程</a:t>
            </a:r>
            <a:endParaRPr lang="zh-CN" altLang="en-US" sz="2800" b="1" dirty="0">
              <a:latin typeface="黑体" panose="02010609060101010101" pitchFamily="49" charset="-122"/>
              <a:ea typeface="黑体" panose="02010609060101010101" pitchFamily="49" charset="-122"/>
              <a:sym typeface="+mn-ea"/>
            </a:endParaRP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smtClean="0">
                <a:latin typeface="黑体" panose="02010609060101010101" pitchFamily="49" charset="-122"/>
                <a:ea typeface="黑体" panose="02010609060101010101" pitchFamily="49" charset="-122"/>
                <a:sym typeface="+mn-ea"/>
              </a:rPr>
              <a:t>本节知识点：</a:t>
            </a:r>
            <a:endParaRPr lang="en-US" altLang="zh-CN" sz="2400" b="1" dirty="0" smtClean="0">
              <a:latin typeface="黑体" panose="02010609060101010101" pitchFamily="49" charset="-122"/>
              <a:ea typeface="黑体" panose="02010609060101010101" pitchFamily="49" charset="-122"/>
              <a:sym typeface="+mn-ea"/>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927" y="2033133"/>
            <a:ext cx="597217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97790" y="-24003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246438" y="2722563"/>
            <a:ext cx="5208587" cy="11080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zh-CN" sz="6600">
                <a:solidFill>
                  <a:srgbClr val="404040"/>
                </a:solidFill>
                <a:latin typeface="微软雅黑" panose="020B0503020204020204" charset="-122"/>
                <a:ea typeface="微软雅黑" panose="020B0503020204020204" charset="-122"/>
              </a:rPr>
              <a:t>THANK</a:t>
            </a:r>
            <a:r>
              <a:rPr lang="zh-CN" altLang="en-US" sz="6600">
                <a:solidFill>
                  <a:srgbClr val="404040"/>
                </a:solidFill>
                <a:latin typeface="微软雅黑" panose="020B0503020204020204" charset="-122"/>
                <a:ea typeface="微软雅黑" panose="020B0503020204020204" charset="-122"/>
              </a:rPr>
              <a:t> </a:t>
            </a:r>
            <a:r>
              <a:rPr lang="en-US" altLang="zh-CN" sz="6600">
                <a:solidFill>
                  <a:srgbClr val="404040"/>
                </a:solidFill>
                <a:latin typeface="微软雅黑" panose="020B0503020204020204" charset="-122"/>
                <a:ea typeface="微软雅黑" panose="020B0503020204020204" charset="-122"/>
              </a:rPr>
              <a:t>YOU</a:t>
            </a:r>
            <a:endParaRPr lang="zh-CN" altLang="en-US" sz="660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97790" y="-24003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945420" y="2722563"/>
            <a:ext cx="4320413" cy="1107996"/>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zh-CN" altLang="en-US" sz="6600" dirty="0" smtClean="0">
                <a:solidFill>
                  <a:srgbClr val="404040"/>
                </a:solidFill>
                <a:latin typeface="微软雅黑" panose="020B0503020204020204" charset="-122"/>
                <a:ea typeface="微软雅黑" panose="020B0503020204020204" charset="-122"/>
              </a:rPr>
              <a:t>答 疑 时 间</a:t>
            </a:r>
            <a:endParaRPr lang="zh-CN" altLang="en-US" sz="6600" dirty="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创建视图</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矩形 4"/>
          <p:cNvSpPr/>
          <p:nvPr/>
        </p:nvSpPr>
        <p:spPr>
          <a:xfrm>
            <a:off x="1280918" y="3338494"/>
            <a:ext cx="9437965" cy="19510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CREATE  VIEW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view_name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column_list</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t>
            </a: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AS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select_statement</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[WITH [CASCADED | LOCAL] CHECK OPTION]</a:t>
            </a:r>
          </a:p>
        </p:txBody>
      </p:sp>
      <p:grpSp>
        <p:nvGrpSpPr>
          <p:cNvPr id="6" name="组合 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cxnSp>
        <p:nvCxnSpPr>
          <p:cNvPr id="16" name="直接箭头连接符 15"/>
          <p:cNvCxnSpPr/>
          <p:nvPr/>
        </p:nvCxnSpPr>
        <p:spPr>
          <a:xfrm flipV="1">
            <a:off x="3761132" y="3630890"/>
            <a:ext cx="194179" cy="2672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38033" y="3222267"/>
            <a:ext cx="2561867"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指定视图的名称</a:t>
            </a:r>
            <a:endParaRPr lang="zh-CN" altLang="en-US"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3184182" y="3883623"/>
            <a:ext cx="1153901"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20"/>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CREATE VIEW</a:t>
            </a:r>
            <a:r>
              <a:rPr lang="zh-CN" altLang="en-US" sz="2400" dirty="0" smtClean="0">
                <a:solidFill>
                  <a:srgbClr val="FF0000"/>
                </a:solidFill>
                <a:latin typeface="微软雅黑" panose="020B0503020204020204" charset="-122"/>
                <a:ea typeface="微软雅黑" panose="020B0503020204020204" charset="-122"/>
              </a:rPr>
              <a:t>创建视图</a:t>
            </a:r>
            <a:endParaRPr lang="en-US" altLang="zh-CN" sz="2400" dirty="0" smtClean="0">
              <a:solidFill>
                <a:srgbClr val="FF0000"/>
              </a:solidFill>
              <a:latin typeface="微软雅黑" panose="020B0503020204020204" charset="-122"/>
              <a:ea typeface="微软雅黑" panose="020B0503020204020204" charset="-122"/>
            </a:endParaRPr>
          </a:p>
        </p:txBody>
      </p:sp>
      <p:sp>
        <p:nvSpPr>
          <p:cNvPr id="19" name="矩形 1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20" name="肘形连接符 19"/>
          <p:cNvCxnSpPr>
            <a:stCxn id="24" idx="1"/>
            <a:endCxn id="1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1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25" name="矩形 24"/>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26" name="矩形 25"/>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27" name="矩形 26"/>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28" name="矩形 27"/>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数据查询</a:t>
            </a:r>
            <a:endParaRPr lang="zh-CN" altLang="en-US" dirty="0">
              <a:solidFill>
                <a:srgbClr val="C00000"/>
              </a:solidFill>
              <a:latin typeface="微软雅黑" panose="020B0503020204020204" charset="-122"/>
              <a:ea typeface="微软雅黑" panose="020B0503020204020204" charset="-122"/>
            </a:endParaRPr>
          </a:p>
        </p:txBody>
      </p:sp>
      <p:sp>
        <p:nvSpPr>
          <p:cNvPr id="29" name="矩形 28"/>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视图</a:t>
            </a:r>
            <a:endParaRPr lang="zh-CN" altLang="en-US" dirty="0">
              <a:solidFill>
                <a:schemeClr val="bg1"/>
              </a:solidFill>
              <a:latin typeface="微软雅黑" panose="020B0503020204020204" charset="-122"/>
              <a:ea typeface="微软雅黑" panose="020B0503020204020204" charset="-122"/>
            </a:endParaRPr>
          </a:p>
        </p:txBody>
      </p:sp>
      <p:cxnSp>
        <p:nvCxnSpPr>
          <p:cNvPr id="30" name="肘形连接符 29"/>
          <p:cNvCxnSpPr>
            <a:stCxn id="19" idx="3"/>
            <a:endCxn id="27"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9" idx="3"/>
            <a:endCxn id="28"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9" idx="1"/>
            <a:endCxn id="1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6115" y="174153"/>
            <a:ext cx="1693092"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4.6.1 </a:t>
            </a:r>
            <a:r>
              <a:rPr lang="zh-CN" altLang="en-US" dirty="0" smtClean="0">
                <a:latin typeface="微软雅黑" panose="020B0503020204020204" charset="-122"/>
                <a:ea typeface="微软雅黑" panose="020B0503020204020204" charset="-122"/>
              </a:rPr>
              <a:t>创建视图</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创建视图</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矩形 4"/>
          <p:cNvSpPr/>
          <p:nvPr/>
        </p:nvSpPr>
        <p:spPr>
          <a:xfrm>
            <a:off x="1280918" y="3349959"/>
            <a:ext cx="9437965" cy="19510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CREATE  VIEW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view_name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column_list</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t>
            </a: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AS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select_statement</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[WITH [CASCADED | LOCAL] CHECK OPTION]</a:t>
            </a:r>
          </a:p>
        </p:txBody>
      </p:sp>
      <p:grpSp>
        <p:nvGrpSpPr>
          <p:cNvPr id="6" name="组合 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cxnSp>
        <p:nvCxnSpPr>
          <p:cNvPr id="16" name="直接箭头连接符 15"/>
          <p:cNvCxnSpPr/>
          <p:nvPr/>
        </p:nvCxnSpPr>
        <p:spPr>
          <a:xfrm flipV="1">
            <a:off x="5048799" y="3627839"/>
            <a:ext cx="194179" cy="2672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03397" y="3219216"/>
            <a:ext cx="3551774"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可选项，为每个列指定名称</a:t>
            </a:r>
            <a:endParaRPr lang="zh-CN" altLang="en-US"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4481354" y="3895087"/>
            <a:ext cx="1153901"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TextBox 18"/>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CREATEVIEW</a:t>
            </a:r>
            <a:r>
              <a:rPr lang="zh-CN" altLang="en-US" sz="2400" dirty="0" smtClean="0">
                <a:solidFill>
                  <a:srgbClr val="FF0000"/>
                </a:solidFill>
                <a:latin typeface="微软雅黑" panose="020B0503020204020204" charset="-122"/>
                <a:ea typeface="微软雅黑" panose="020B0503020204020204" charset="-122"/>
              </a:rPr>
              <a:t>创建视图</a:t>
            </a:r>
            <a:endParaRPr lang="en-US" altLang="zh-CN" sz="2400" dirty="0" smtClean="0">
              <a:solidFill>
                <a:srgbClr val="FF0000"/>
              </a:solidFill>
              <a:latin typeface="微软雅黑" panose="020B0503020204020204" charset="-122"/>
              <a:ea typeface="微软雅黑" panose="020B0503020204020204" charset="-122"/>
            </a:endParaRPr>
          </a:p>
        </p:txBody>
      </p:sp>
      <p:sp>
        <p:nvSpPr>
          <p:cNvPr id="20" name="矩形 19"/>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21" name="肘形连接符 20"/>
          <p:cNvCxnSpPr>
            <a:stCxn id="24" idx="1"/>
            <a:endCxn id="20"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20"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0"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25" name="矩形 24"/>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26" name="矩形 25"/>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27" name="矩形 26"/>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28" name="矩形 27"/>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数据查询</a:t>
            </a:r>
            <a:endParaRPr lang="zh-CN" altLang="en-US" dirty="0">
              <a:solidFill>
                <a:srgbClr val="C00000"/>
              </a:solidFill>
              <a:latin typeface="微软雅黑" panose="020B0503020204020204" charset="-122"/>
              <a:ea typeface="微软雅黑" panose="020B0503020204020204" charset="-122"/>
            </a:endParaRPr>
          </a:p>
        </p:txBody>
      </p:sp>
      <p:sp>
        <p:nvSpPr>
          <p:cNvPr id="29" name="矩形 28"/>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视图</a:t>
            </a:r>
            <a:endParaRPr lang="zh-CN" altLang="en-US" dirty="0">
              <a:solidFill>
                <a:schemeClr val="bg1"/>
              </a:solidFill>
              <a:latin typeface="微软雅黑" panose="020B0503020204020204" charset="-122"/>
              <a:ea typeface="微软雅黑" panose="020B0503020204020204" charset="-122"/>
            </a:endParaRPr>
          </a:p>
        </p:txBody>
      </p:sp>
      <p:cxnSp>
        <p:nvCxnSpPr>
          <p:cNvPr id="30" name="肘形连接符 29"/>
          <p:cNvCxnSpPr>
            <a:stCxn id="20" idx="3"/>
            <a:endCxn id="27"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20" idx="3"/>
            <a:endCxn id="28"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9" idx="1"/>
            <a:endCxn id="20"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6115" y="174153"/>
            <a:ext cx="1693092"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4.6.1 </a:t>
            </a:r>
            <a:r>
              <a:rPr lang="zh-CN" altLang="en-US" dirty="0" smtClean="0">
                <a:latin typeface="微软雅黑" panose="020B0503020204020204" charset="-122"/>
                <a:ea typeface="微软雅黑" panose="020B0503020204020204" charset="-122"/>
              </a:rPr>
              <a:t>创建视图</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创建视图</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矩形 4"/>
          <p:cNvSpPr/>
          <p:nvPr/>
        </p:nvSpPr>
        <p:spPr>
          <a:xfrm>
            <a:off x="1280919" y="3354572"/>
            <a:ext cx="9437965" cy="19510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CREATE  VIEW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view_name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column_list</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t>
            </a: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AS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select_statement</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[WITH [CASCADED | LOCAL] CHECK OPTION]</a:t>
            </a:r>
          </a:p>
        </p:txBody>
      </p:sp>
      <p:grpSp>
        <p:nvGrpSpPr>
          <p:cNvPr id="6" name="组合 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cxnSp>
        <p:nvCxnSpPr>
          <p:cNvPr id="16" name="直接箭头连接符 15"/>
          <p:cNvCxnSpPr/>
          <p:nvPr/>
        </p:nvCxnSpPr>
        <p:spPr>
          <a:xfrm flipV="1">
            <a:off x="3648108" y="3732028"/>
            <a:ext cx="370999" cy="42643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55858" y="3325569"/>
            <a:ext cx="3551774"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微软雅黑" panose="020B0503020204020204" charset="-122"/>
                <a:ea typeface="微软雅黑" panose="020B0503020204020204" charset="-122"/>
              </a:rPr>
              <a:t>指定</a:t>
            </a:r>
            <a:r>
              <a:rPr lang="en-US" altLang="zh-CN" dirty="0" smtClean="0">
                <a:latin typeface="微软雅黑" panose="020B0503020204020204" charset="-122"/>
                <a:ea typeface="微软雅黑" panose="020B0503020204020204" charset="-122"/>
              </a:rPr>
              <a:t>SELECT</a:t>
            </a:r>
            <a:r>
              <a:rPr lang="zh-CN" altLang="en-US" dirty="0" smtClean="0">
                <a:latin typeface="微软雅黑" panose="020B0503020204020204" charset="-122"/>
                <a:ea typeface="微软雅黑" panose="020B0503020204020204" charset="-122"/>
              </a:rPr>
              <a:t>语句</a:t>
            </a:r>
            <a:endParaRPr lang="zh-CN" altLang="en-US" dirty="0">
              <a:latin typeface="微软雅黑" panose="020B0503020204020204" charset="-122"/>
              <a:ea typeface="微软雅黑" panose="020B0503020204020204" charset="-122"/>
            </a:endParaRPr>
          </a:p>
        </p:txBody>
      </p:sp>
      <p:sp>
        <p:nvSpPr>
          <p:cNvPr id="18" name="矩形 17"/>
          <p:cNvSpPr/>
          <p:nvPr/>
        </p:nvSpPr>
        <p:spPr>
          <a:xfrm>
            <a:off x="2450580" y="4189646"/>
            <a:ext cx="1802463"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19"/>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CREATEVIEW</a:t>
            </a:r>
            <a:r>
              <a:rPr lang="zh-CN" altLang="en-US" sz="2400" dirty="0" smtClean="0">
                <a:solidFill>
                  <a:srgbClr val="FF0000"/>
                </a:solidFill>
                <a:latin typeface="微软雅黑" panose="020B0503020204020204" charset="-122"/>
                <a:ea typeface="微软雅黑" panose="020B0503020204020204" charset="-122"/>
              </a:rPr>
              <a:t>创建视图</a:t>
            </a:r>
            <a:endParaRPr lang="en-US" altLang="zh-CN" sz="2400" dirty="0" smtClean="0">
              <a:solidFill>
                <a:srgbClr val="FF0000"/>
              </a:solidFill>
              <a:latin typeface="微软雅黑" panose="020B0503020204020204" charset="-122"/>
              <a:ea typeface="微软雅黑" panose="020B0503020204020204" charset="-122"/>
            </a:endParaRPr>
          </a:p>
        </p:txBody>
      </p:sp>
      <p:sp>
        <p:nvSpPr>
          <p:cNvPr id="19" name="矩形 1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21" name="肘形连接符 20"/>
          <p:cNvCxnSpPr>
            <a:stCxn id="24" idx="1"/>
            <a:endCxn id="1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1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25" name="矩形 24"/>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26" name="矩形 25"/>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27" name="矩形 26"/>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28" name="矩形 27"/>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数据查询</a:t>
            </a:r>
            <a:endParaRPr lang="zh-CN" altLang="en-US" dirty="0">
              <a:solidFill>
                <a:srgbClr val="C00000"/>
              </a:solidFill>
              <a:latin typeface="微软雅黑" panose="020B0503020204020204" charset="-122"/>
              <a:ea typeface="微软雅黑" panose="020B0503020204020204" charset="-122"/>
            </a:endParaRPr>
          </a:p>
        </p:txBody>
      </p:sp>
      <p:sp>
        <p:nvSpPr>
          <p:cNvPr id="29" name="矩形 28"/>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视图</a:t>
            </a:r>
            <a:endParaRPr lang="zh-CN" altLang="en-US" dirty="0">
              <a:solidFill>
                <a:schemeClr val="bg1"/>
              </a:solidFill>
              <a:latin typeface="微软雅黑" panose="020B0503020204020204" charset="-122"/>
              <a:ea typeface="微软雅黑" panose="020B0503020204020204" charset="-122"/>
            </a:endParaRPr>
          </a:p>
        </p:txBody>
      </p:sp>
      <p:cxnSp>
        <p:nvCxnSpPr>
          <p:cNvPr id="30" name="肘形连接符 29"/>
          <p:cNvCxnSpPr>
            <a:stCxn id="19" idx="3"/>
            <a:endCxn id="27"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9" idx="3"/>
            <a:endCxn id="28"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9" idx="1"/>
            <a:endCxn id="1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6115" y="174153"/>
            <a:ext cx="1693092"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4.6.1 </a:t>
            </a:r>
            <a:r>
              <a:rPr lang="zh-CN" altLang="en-US" dirty="0" smtClean="0">
                <a:latin typeface="微软雅黑" panose="020B0503020204020204" charset="-122"/>
                <a:ea typeface="微软雅黑" panose="020B0503020204020204" charset="-122"/>
              </a:rPr>
              <a:t>创建视图</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创建视图</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矩形 4"/>
          <p:cNvSpPr/>
          <p:nvPr/>
        </p:nvSpPr>
        <p:spPr>
          <a:xfrm>
            <a:off x="1280919" y="2982547"/>
            <a:ext cx="9437965" cy="19510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CREATE  VIEW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view_name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column_list</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t>
            </a: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AS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select_statement</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[WITH [CASCADED | LOCAL] CHECK OPTION]</a:t>
            </a:r>
          </a:p>
        </p:txBody>
      </p:sp>
      <p:grpSp>
        <p:nvGrpSpPr>
          <p:cNvPr id="6" name="组合 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cxnSp>
        <p:nvCxnSpPr>
          <p:cNvPr id="16" name="直接箭头连接符 15"/>
          <p:cNvCxnSpPr/>
          <p:nvPr/>
        </p:nvCxnSpPr>
        <p:spPr>
          <a:xfrm>
            <a:off x="4550084" y="4370932"/>
            <a:ext cx="265521" cy="36037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85477" y="4731303"/>
            <a:ext cx="4487305" cy="1021556"/>
          </a:xfrm>
          <a:prstGeom prst="roundRect">
            <a:avLst/>
          </a:prstGeom>
          <a:solidFill>
            <a:schemeClr val="accent2">
              <a:lumMod val="40000"/>
              <a:lumOff val="60000"/>
            </a:schemeClr>
          </a:solidFill>
        </p:spPr>
        <p:txBody>
          <a:bodyPr wrap="square" rtlCol="0">
            <a:spAutoFit/>
          </a:bodyPr>
          <a:lstStyle/>
          <a:p>
            <a:r>
              <a:rPr lang="zh-CN" altLang="en-US" dirty="0" smtClean="0">
                <a:latin typeface="微软雅黑" panose="020B0503020204020204" charset="-122"/>
                <a:ea typeface="微软雅黑" panose="020B0503020204020204" charset="-122"/>
              </a:rPr>
              <a:t>可选项，指定在可更新视图上所进行的修改都需要符合</a:t>
            </a:r>
            <a:r>
              <a:rPr lang="en-US" altLang="zh-CN" dirty="0" err="1" smtClean="0">
                <a:latin typeface="微软雅黑" panose="020B0503020204020204" charset="-122"/>
                <a:ea typeface="微软雅黑" panose="020B0503020204020204" charset="-122"/>
              </a:rPr>
              <a:t>select_statement</a:t>
            </a:r>
            <a:r>
              <a:rPr lang="zh-CN" altLang="en-US" dirty="0" smtClean="0">
                <a:latin typeface="微软雅黑" panose="020B0503020204020204" charset="-122"/>
                <a:ea typeface="微软雅黑" panose="020B0503020204020204" charset="-122"/>
              </a:rPr>
              <a:t>中所指定的限制条件</a:t>
            </a:r>
            <a:endParaRPr lang="zh-CN" altLang="en-US" dirty="0">
              <a:latin typeface="微软雅黑" panose="020B0503020204020204" charset="-122"/>
              <a:ea typeface="微软雅黑" panose="020B0503020204020204" charset="-122"/>
            </a:endParaRPr>
          </a:p>
        </p:txBody>
      </p:sp>
      <p:sp>
        <p:nvSpPr>
          <p:cNvPr id="18" name="矩形 17"/>
          <p:cNvSpPr/>
          <p:nvPr/>
        </p:nvSpPr>
        <p:spPr>
          <a:xfrm>
            <a:off x="2009575" y="4089169"/>
            <a:ext cx="5155690"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19"/>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CREATEVIEW</a:t>
            </a:r>
            <a:r>
              <a:rPr lang="zh-CN" altLang="en-US" sz="2400" dirty="0" smtClean="0">
                <a:solidFill>
                  <a:srgbClr val="FF0000"/>
                </a:solidFill>
                <a:latin typeface="微软雅黑" panose="020B0503020204020204" charset="-122"/>
                <a:ea typeface="微软雅黑" panose="020B0503020204020204" charset="-122"/>
              </a:rPr>
              <a:t>创建视图</a:t>
            </a:r>
            <a:endParaRPr lang="en-US" altLang="zh-CN" sz="2400" dirty="0" smtClean="0">
              <a:solidFill>
                <a:srgbClr val="FF0000"/>
              </a:solidFill>
              <a:latin typeface="微软雅黑" panose="020B0503020204020204" charset="-122"/>
              <a:ea typeface="微软雅黑" panose="020B0503020204020204" charset="-122"/>
            </a:endParaRPr>
          </a:p>
        </p:txBody>
      </p:sp>
      <p:sp>
        <p:nvSpPr>
          <p:cNvPr id="19" name="矩形 1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21" name="肘形连接符 20"/>
          <p:cNvCxnSpPr>
            <a:stCxn id="24" idx="1"/>
            <a:endCxn id="1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1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25" name="矩形 24"/>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26" name="矩形 25"/>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27" name="矩形 26"/>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28" name="矩形 27"/>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数据查询</a:t>
            </a:r>
            <a:endParaRPr lang="zh-CN" altLang="en-US" dirty="0">
              <a:solidFill>
                <a:srgbClr val="C00000"/>
              </a:solidFill>
              <a:latin typeface="微软雅黑" panose="020B0503020204020204" charset="-122"/>
              <a:ea typeface="微软雅黑" panose="020B0503020204020204" charset="-122"/>
            </a:endParaRPr>
          </a:p>
        </p:txBody>
      </p:sp>
      <p:sp>
        <p:nvSpPr>
          <p:cNvPr id="29" name="矩形 28"/>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视图</a:t>
            </a:r>
            <a:endParaRPr lang="zh-CN" altLang="en-US" dirty="0">
              <a:solidFill>
                <a:schemeClr val="bg1"/>
              </a:solidFill>
              <a:latin typeface="微软雅黑" panose="020B0503020204020204" charset="-122"/>
              <a:ea typeface="微软雅黑" panose="020B0503020204020204" charset="-122"/>
            </a:endParaRPr>
          </a:p>
        </p:txBody>
      </p:sp>
      <p:cxnSp>
        <p:nvCxnSpPr>
          <p:cNvPr id="30" name="肘形连接符 29"/>
          <p:cNvCxnSpPr>
            <a:stCxn id="19" idx="3"/>
            <a:endCxn id="27"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9" idx="3"/>
            <a:endCxn id="28"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9" idx="1"/>
            <a:endCxn id="1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6115" y="174153"/>
            <a:ext cx="1693092"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4.6.1 </a:t>
            </a:r>
            <a:r>
              <a:rPr lang="zh-CN" altLang="en-US" dirty="0" smtClean="0">
                <a:latin typeface="微软雅黑" panose="020B0503020204020204" charset="-122"/>
                <a:ea typeface="微软雅黑" panose="020B0503020204020204" charset="-122"/>
              </a:rPr>
              <a:t>创建视图</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0.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1"/>
  <p:tag name="KSO_WM_UNIT_ID" val="diagram160061_4*m_i*1_1"/>
  <p:tag name="KSO_WM_UNIT_CLEAR" val="1"/>
  <p:tag name="KSO_WM_UNIT_LAYERLEVEL" val="1_1"/>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1"/>
  <p:tag name="KSO_WM_TEMPLATE_CATEGORY" val="diagram"/>
  <p:tag name="KSO_WM_TEMPLATE_INDEX" val="160061"/>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2"/>
  <p:tag name="KSO_WM_UNIT_ID" val="diagram160061_4*m_i*1_2"/>
  <p:tag name="KSO_WM_UNIT_CLEAR" val="1"/>
  <p:tag name="KSO_WM_UNIT_LAYERLEVEL" val="1_1"/>
  <p:tag name="KSO_WM_DIAGRAM_GROUP_CODE" val="m1-1"/>
  <p:tag name="KSO_WM_UNIT_FILL_FORE_SCHEMECOLOR_INDEX" val="5"/>
  <p:tag name="KSO_WM_UNI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1_1"/>
  <p:tag name="KSO_WM_UNIT_ID" val="diagram160061_4*m_h_f*1_1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5"/>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3393</Words>
  <Application>Microsoft Office PowerPoint</Application>
  <PresentationFormat>自定义</PresentationFormat>
  <Paragraphs>768</Paragraphs>
  <Slides>54</Slides>
  <Notes>19</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Office 主题</vt:lpstr>
      <vt:lpstr>数据库系统原理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2019-12-09T09:23:14Z</dcterms:created>
  <dcterms:modified xsi:type="dcterms:W3CDTF">2019-12-09T09:23:19Z</dcterms:modified>
</cp:coreProperties>
</file>