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tags/tag49.xml" ContentType="application/vnd.openxmlformats-officedocument.presentationml.tags+xml"/>
  <Override PartName="/ppt/notesSlides/notesSlide22.xml" ContentType="application/vnd.openxmlformats-officedocument.presentationml.notesSlide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notesSlides/notesSlide24.xml" ContentType="application/vnd.openxmlformats-officedocument.presentationml.notesSlide+xml"/>
  <Override PartName="/ppt/tags/tag52.xml" ContentType="application/vnd.openxmlformats-officedocument.presentationml.tags+xml"/>
  <Override PartName="/ppt/notesSlides/notesSlide2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73.xml" ContentType="application/vnd.openxmlformats-officedocument.presentationml.tags+xml"/>
  <Override PartName="/ppt/notesSlides/notesSlide28.xml" ContentType="application/vnd.openxmlformats-officedocument.presentationml.notesSlide+xml"/>
  <Override PartName="/ppt/tags/tag74.xml" ContentType="application/vnd.openxmlformats-officedocument.presentationml.tags+xml"/>
  <Override PartName="/ppt/notesSlides/notesSlide29.xml" ContentType="application/vnd.openxmlformats-officedocument.presentationml.notesSlide+xml"/>
  <Override PartName="/ppt/tags/tag75.xml" ContentType="application/vnd.openxmlformats-officedocument.presentationml.tags+xml"/>
  <Override PartName="/ppt/notesSlides/notesSlide3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1.xml" ContentType="application/vnd.openxmlformats-officedocument.presentationml.notesSlide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84.xml" ContentType="application/vnd.openxmlformats-officedocument.presentationml.tags+xml"/>
  <Override PartName="/ppt/notesSlides/notesSlide33.xml" ContentType="application/vnd.openxmlformats-officedocument.presentationml.notesSlide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tags/tag86.xml" ContentType="application/vnd.openxmlformats-officedocument.presentationml.tags+xml"/>
  <Override PartName="/ppt/notesSlides/notesSlide35.xml" ContentType="application/vnd.openxmlformats-officedocument.presentationml.notesSlide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Override PartName="/ppt/tags/tag89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1507" r:id="rId3"/>
    <p:sldId id="1508" r:id="rId4"/>
    <p:sldId id="1509" r:id="rId5"/>
    <p:sldId id="1658" r:id="rId6"/>
    <p:sldId id="1659" r:id="rId7"/>
    <p:sldId id="1660" r:id="rId8"/>
    <p:sldId id="1661" r:id="rId9"/>
    <p:sldId id="1662" r:id="rId10"/>
    <p:sldId id="1663" r:id="rId11"/>
    <p:sldId id="1664" r:id="rId12"/>
    <p:sldId id="1665" r:id="rId13"/>
    <p:sldId id="1666" r:id="rId14"/>
    <p:sldId id="1667" r:id="rId15"/>
    <p:sldId id="1668" r:id="rId16"/>
    <p:sldId id="1669" r:id="rId17"/>
    <p:sldId id="1670" r:id="rId18"/>
    <p:sldId id="1671" r:id="rId19"/>
    <p:sldId id="1672" r:id="rId20"/>
    <p:sldId id="1673" r:id="rId21"/>
    <p:sldId id="1674" r:id="rId22"/>
    <p:sldId id="1675" r:id="rId23"/>
    <p:sldId id="1676" r:id="rId24"/>
    <p:sldId id="1677" r:id="rId25"/>
    <p:sldId id="1678" r:id="rId26"/>
    <p:sldId id="1679" r:id="rId27"/>
    <p:sldId id="1680" r:id="rId28"/>
    <p:sldId id="1681" r:id="rId29"/>
    <p:sldId id="1682" r:id="rId30"/>
    <p:sldId id="1593" r:id="rId31"/>
    <p:sldId id="1765" r:id="rId32"/>
    <p:sldId id="1747" r:id="rId33"/>
    <p:sldId id="1748" r:id="rId34"/>
    <p:sldId id="1749" r:id="rId35"/>
    <p:sldId id="1750" r:id="rId36"/>
    <p:sldId id="1751" r:id="rId37"/>
    <p:sldId id="1752" r:id="rId38"/>
    <p:sldId id="1753" r:id="rId39"/>
    <p:sldId id="1754" r:id="rId40"/>
    <p:sldId id="1755" r:id="rId41"/>
    <p:sldId id="1756" r:id="rId42"/>
    <p:sldId id="1757" r:id="rId43"/>
    <p:sldId id="1758" r:id="rId44"/>
    <p:sldId id="1759" r:id="rId45"/>
    <p:sldId id="1760" r:id="rId46"/>
    <p:sldId id="1761" r:id="rId47"/>
    <p:sldId id="1762" r:id="rId48"/>
    <p:sldId id="1763" r:id="rId49"/>
    <p:sldId id="1764" r:id="rId50"/>
    <p:sldId id="1767" r:id="rId51"/>
    <p:sldId id="1768" r:id="rId52"/>
    <p:sldId id="1769" r:id="rId53"/>
    <p:sldId id="1770" r:id="rId54"/>
    <p:sldId id="1771" r:id="rId55"/>
    <p:sldId id="1772" r:id="rId56"/>
    <p:sldId id="1773" r:id="rId57"/>
    <p:sldId id="1774" r:id="rId58"/>
    <p:sldId id="1775" r:id="rId59"/>
    <p:sldId id="1776" r:id="rId60"/>
    <p:sldId id="1777" r:id="rId61"/>
    <p:sldId id="1778" r:id="rId62"/>
    <p:sldId id="1779" r:id="rId63"/>
    <p:sldId id="1780" r:id="rId64"/>
    <p:sldId id="1781" r:id="rId65"/>
    <p:sldId id="1782" r:id="rId66"/>
    <p:sldId id="1783" r:id="rId67"/>
    <p:sldId id="1784" r:id="rId68"/>
    <p:sldId id="1785" r:id="rId69"/>
    <p:sldId id="1786" r:id="rId70"/>
    <p:sldId id="261" r:id="rId71"/>
    <p:sldId id="1594" r:id="rId7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7" autoAdjust="0"/>
    <p:restoredTop sz="75506" autoAdjust="0"/>
  </p:normalViewPr>
  <p:slideViewPr>
    <p:cSldViewPr snapToGrid="0" snapToObjects="1">
      <p:cViewPr varScale="1">
        <p:scale>
          <a:sx n="52" d="100"/>
          <a:sy n="52" d="100"/>
        </p:scale>
        <p:origin x="-11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3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31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3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51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2" Type="http://schemas.openxmlformats.org/officeDocument/2006/relationships/tags" Target="../tags/tag60.xml"/><Relationship Id="rId16" Type="http://schemas.openxmlformats.org/officeDocument/2006/relationships/notesSlide" Target="../notesSlides/notesSlide26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4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2294" y="3173956"/>
            <a:ext cx="7107651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）只能在存储过程体的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语句块中声明；</a:t>
            </a:r>
            <a:endParaRPr lang="en-US" altLang="zh-CN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2294" y="3173956"/>
            <a:ext cx="7107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）只能在存储过程体的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语句块中声明；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）必须在存储过程的开头处声明；</a:t>
            </a:r>
            <a:endParaRPr lang="en-US" altLang="zh-CN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2294" y="3173956"/>
            <a:ext cx="7107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）只能在存储过程体的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语句块中声明；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）必须在存储过程的开头处声明；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）作用范围仅限于声明它的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语句块；</a:t>
            </a:r>
            <a:endParaRPr lang="en-US" altLang="zh-CN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2294" y="3173956"/>
            <a:ext cx="7107651" cy="2245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）只能在存储过程体的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语句块中声明；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）必须在存储过程的开头处声明；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）作用范围仅限于声明它的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）不同于用户变量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2032" y="3126659"/>
            <a:ext cx="4185761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局部变量与用户变量的区别：</a:t>
            </a:r>
            <a:endParaRPr lang="en-US" altLang="zh-CN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2032" y="3126659"/>
            <a:ext cx="7694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局部变量与用户变量的区别：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）局部变量声明时，在其前面没有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符号，并且它只能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被声明它的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语句块中的语句所使用；</a:t>
            </a:r>
            <a:endParaRPr lang="en-US" altLang="zh-CN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2032" y="3126659"/>
            <a:ext cx="76947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局部变量与用户变量的区别：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）局部变量声明时，在其前面没有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符号，并且它只能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被声明它的</a:t>
            </a:r>
            <a:r>
              <a:rPr lang="en-US" altLang="zh-CN" sz="2400" dirty="0" smtClean="0"/>
              <a:t>BEGIN…END</a:t>
            </a:r>
            <a:r>
              <a:rPr lang="zh-CN" altLang="en-US" sz="2400" dirty="0" smtClean="0"/>
              <a:t>语句块中的语句所使用；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）用户变量在声明时，会在其名称前面使用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符号，同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时已声明的用户变量存在于整个会话之中。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语句为局部变量赋值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=expr[,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=expr]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5.1.3.2 SET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语句为局部变量赋值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举个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栗子：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为局部变量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cid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赋予一个整数值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910.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89924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cid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=910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5.1.3.2 SET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SELECT…INTO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语句把选定列的值直接存储到局部变量中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INTO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table_expr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1734" y="3556593"/>
            <a:ext cx="1146620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265044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9604" y="4380616"/>
            <a:ext cx="133887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指定列名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0418" y="3556593"/>
            <a:ext cx="1146620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595694" y="3934037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0418" y="4391234"/>
            <a:ext cx="1610150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指定要赋值的变量名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04583" y="3556592"/>
            <a:ext cx="124856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404653" y="3923419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6923" y="4391234"/>
            <a:ext cx="3355513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语句中的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FROM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子句及后面的语法部分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7" idx="1"/>
            <a:endCxn id="2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9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5.1.3.3 SELECT…INTO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章：数据库编程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、条件判断语句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IF…THEN …ELSE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、循环语句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REPEAT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LOOP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、条件判断语句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IF…THEN …ELSE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、循环语句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REPEAT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LOOP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9175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IF </a:t>
            </a:r>
            <a:r>
              <a:rPr lang="zh-CN" altLang="en-US" sz="2400" dirty="0" smtClean="0"/>
              <a:t>条件  </a:t>
            </a:r>
            <a:r>
              <a:rPr lang="en-US" altLang="zh-CN" sz="2400" dirty="0" smtClean="0"/>
              <a:t>THEN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END IF;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、条件判断语句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IF…THEN …ELSE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、循环语句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REPEAT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LOOP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8309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WHILE   </a:t>
            </a:r>
            <a:r>
              <a:rPr lang="zh-CN" altLang="en-US" sz="2400" dirty="0" smtClean="0"/>
              <a:t>条件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      表达式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END WHILE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、条件判断语句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IF…THEN …ELSE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、循环语句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REPEAT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LOOP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639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repeat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      表达式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END repeat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、条件判断语句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IF…THEN …ELSE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、循环语句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REPEAT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LOOP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1521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loop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      表达式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END loop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、条件判断语句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IF…THEN …ELSE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、循环语句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REPEAT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LOOP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986" y="3333613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ITERATE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用于表示退出当前循环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流程控制语句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 CURSOR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语句创建游标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CURSOR FOR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select_statement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27732" y="3556593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04949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21935" y="4380616"/>
            <a:ext cx="312597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指定要创建的游标的名称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5.1.3.5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语句打开游标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OPEN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5538" y="3556592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09192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71046" y="4380616"/>
            <a:ext cx="254118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</a:t>
            </a:r>
            <a:r>
              <a:rPr lang="zh-CN" altLang="en-US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打开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的游标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0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5.1.3.5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FETCH…INTO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语句读取数据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FETCH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INTO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87038" y="3556593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350692" y="3918101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2546" y="4380617"/>
            <a:ext cx="254118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指定已打开的游标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3589" y="3556594"/>
            <a:ext cx="1115286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695674" y="3918102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57591" y="4380617"/>
            <a:ext cx="2890986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指定存放数据的变量名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6" idx="1"/>
            <a:endCxn id="19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9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7" idx="1"/>
            <a:endCxn id="19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5.1.3.5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CLOSE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语句关闭游标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CLOSE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cursor_name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87038" y="3556593"/>
            <a:ext cx="1527309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50692" y="3918101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2546" y="4380617"/>
            <a:ext cx="254118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用于要关闭的游标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2" idx="1"/>
            <a:endCxn id="15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5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5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5.1.3.5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游标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46678" y="1844824"/>
            <a:ext cx="4804" cy="2599585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存储函数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数据库编程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7" y="2033133"/>
            <a:ext cx="59721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46678" y="1844824"/>
            <a:ext cx="4804" cy="2599585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存储函数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数据库编程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04" y="2404065"/>
            <a:ext cx="61150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什么是存储函数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909" y="3415071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存储函数与存储过程一样，是由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语句和过程式语句组成的代码片段。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5.2.0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零、存储函数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FUNCTION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语句创建存储函数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7804" y="3189771"/>
            <a:ext cx="9437965" cy="1711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FUNCTION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func_parameter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RETURNS type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2439" y="3551274"/>
            <a:ext cx="1114983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764716" y="3912781"/>
            <a:ext cx="308798" cy="3827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87351" y="4295551"/>
            <a:ext cx="3693669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指定存储函数的名称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27" idx="1"/>
            <a:endCxn id="14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4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8" idx="1"/>
            <a:endCxn id="14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创建存储函数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FUNCTION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语句创建存储函数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7804" y="3189771"/>
            <a:ext cx="9437965" cy="1711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FUNCTION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func_parameter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RETURNS type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85549" y="3561906"/>
            <a:ext cx="1817000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194049" y="3912781"/>
            <a:ext cx="308798" cy="3827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45890" y="4295551"/>
            <a:ext cx="273513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指定存储函数的参数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27" idx="1"/>
            <a:endCxn id="14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4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8" idx="1"/>
            <a:endCxn id="14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创建存储函数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FUNCTION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语句创建存储函数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7804" y="3189771"/>
            <a:ext cx="9437965" cy="1711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FUNCTION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func_parameter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RETURNS type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149" y="3864936"/>
            <a:ext cx="1965856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96606" y="4226443"/>
            <a:ext cx="308798" cy="3827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4683" y="4641840"/>
            <a:ext cx="4417083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声明存储函数返回值的数据类型；</a:t>
            </a:r>
            <a:endParaRPr lang="en-US" altLang="zh-CN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type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指定返回值的数据类型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27" idx="1"/>
            <a:endCxn id="14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4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8" idx="1"/>
            <a:endCxn id="14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创建存储函数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FUNCTION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语句创建存储函数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7804" y="3189771"/>
            <a:ext cx="9437965" cy="1711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CREATEFUNCTION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func_parameter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RETURNS type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149" y="4210495"/>
            <a:ext cx="1657511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913904" y="4562100"/>
            <a:ext cx="308798" cy="3827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19037" y="4944870"/>
            <a:ext cx="521339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指定存储函数的主体部分，也称为存储函数体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27" idx="1"/>
            <a:endCxn id="14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4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8" idx="1"/>
            <a:endCxn id="14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创建存储函数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FUNCTION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语句创建存储函数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7804" y="3189771"/>
            <a:ext cx="9437965" cy="1711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FUNCTION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func_parameter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RETURNS type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routine_body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295012" y="3870251"/>
            <a:ext cx="1711842" cy="21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307805" y="5050464"/>
            <a:ext cx="9437965" cy="10951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param_name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type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204098" y="3880883"/>
            <a:ext cx="0" cy="12333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24" idx="1"/>
            <a:endCxn id="14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4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4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创建存储函数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6" name="矩形 1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35025" y="2138093"/>
            <a:ext cx="4797942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示例：在数据库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mysql_test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中创建一个存储函数，要求该函数能根据给定的客户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号返回客户的性别，如果数据库中没有给定的客户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号，则返回“没有该客户”。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5898" y="1087527"/>
            <a:ext cx="529074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mysql_test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DELIMITER $$</a:t>
            </a:r>
          </a:p>
          <a:p>
            <a:r>
              <a:rPr lang="en-US" altLang="zh-CN" dirty="0" smtClean="0"/>
              <a:t>CREATE FUNCTION </a:t>
            </a:r>
            <a:r>
              <a:rPr lang="en-US" altLang="zh-CN" dirty="0" err="1" smtClean="0"/>
              <a:t>fn_search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cid</a:t>
            </a:r>
            <a:r>
              <a:rPr lang="en-US" altLang="zh-CN" dirty="0" smtClean="0"/>
              <a:t> INT)</a:t>
            </a:r>
          </a:p>
          <a:p>
            <a:r>
              <a:rPr lang="en-US" altLang="zh-CN" dirty="0" smtClean="0"/>
              <a:t>	RETURNS CHAR(20)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DETERMINISTIC</a:t>
            </a:r>
          </a:p>
          <a:p>
            <a:r>
              <a:rPr lang="en-US" altLang="zh-CN" dirty="0" smtClean="0"/>
              <a:t>BEGIN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DECLARE SEX CHAR(20);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cust_sex</a:t>
            </a:r>
            <a:r>
              <a:rPr lang="en-US" altLang="zh-CN" dirty="0" smtClean="0"/>
              <a:t>  INTO SEX FROM  customers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WHERE  </a:t>
            </a:r>
            <a:r>
              <a:rPr lang="en-US" altLang="zh-CN" dirty="0" err="1" smtClean="0"/>
              <a:t>cust_id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cid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IF SEX IS NULL  THEN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RETURN(SELECT’</a:t>
            </a:r>
            <a:r>
              <a:rPr lang="zh-CN" altLang="en-US" dirty="0" smtClean="0"/>
              <a:t>没有该客户</a:t>
            </a:r>
            <a:r>
              <a:rPr lang="en-US" altLang="zh-CN" dirty="0" smtClean="0"/>
              <a:t>’);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ELSE IF SEX=‘F’ THEN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RETURN(SELECT’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      ELSE   RETURN(SELECT  ‘</a:t>
            </a:r>
            <a:r>
              <a:rPr lang="zh-CN" altLang="en-US" dirty="0"/>
              <a:t>男</a:t>
            </a:r>
            <a:r>
              <a:rPr lang="en-US" altLang="zh-CN" dirty="0" smtClean="0"/>
              <a:t>’);</a:t>
            </a:r>
          </a:p>
          <a:p>
            <a:r>
              <a:rPr lang="en-US" altLang="zh-CN" dirty="0" smtClean="0"/>
              <a:t>	          END IF;</a:t>
            </a:r>
          </a:p>
          <a:p>
            <a:r>
              <a:rPr lang="en-US" altLang="zh-CN" dirty="0" smtClean="0"/>
              <a:t>                   END </a:t>
            </a:r>
            <a:r>
              <a:rPr lang="en-US" altLang="zh-CN" dirty="0"/>
              <a:t>IF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END $$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22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3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一、创建存储函数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7" y="2033133"/>
            <a:ext cx="59721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存储函数与存储过程一样，是由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语句和过程式语句组成的代码片段。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1246" y="3264191"/>
          <a:ext cx="8632456" cy="258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163"/>
                <a:gridCol w="3753293"/>
              </a:tblGrid>
              <a:tr h="645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存储函数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存储过程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5.2.0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零、存储函数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存储函数与存储过程一样，是由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语句和过程式语句组成的代码片段。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1246" y="3264191"/>
          <a:ext cx="8632456" cy="258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163"/>
                <a:gridCol w="3753293"/>
              </a:tblGrid>
              <a:tr h="645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存储函数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存储过程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不能拥有输出参数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可以拥有输出参数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5.2.0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零、存储函数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存储函数与存储过程一样，是由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语句和过程式语句组成的代码片段。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1246" y="3264191"/>
          <a:ext cx="8632456" cy="258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163"/>
                <a:gridCol w="3753293"/>
              </a:tblGrid>
              <a:tr h="645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存储函数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存储过程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不能拥有输出参数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可以拥有输出参数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必须包含一条</a:t>
                      </a:r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RETURN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不允许包含</a:t>
                      </a:r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RETURN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5.2.0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零、存储函数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存储函数与存储过程一样，是由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语句和过程式语句组成的代码片段。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51246" y="3264191"/>
          <a:ext cx="8632456" cy="2583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163"/>
                <a:gridCol w="3753293"/>
              </a:tblGrid>
              <a:tr h="645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存储函数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存储过程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不能拥有输出参数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可以拥有输出参数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必须包含一条</a:t>
                      </a:r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RETURN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不允许包含</a:t>
                      </a:r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RETURN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</a:p>
                  </a:txBody>
                  <a:tcPr anchor="ctr"/>
                </a:tc>
              </a:tr>
              <a:tr h="6459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可以直接调用存储函数，不需要</a:t>
                      </a:r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CALL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需要</a:t>
                      </a:r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CALL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语句调用存储过程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5.2.0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零、存储函数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使用关键字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7804" y="3189771"/>
            <a:ext cx="9437965" cy="1275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func_parameter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14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4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二、调用存储函数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存储函数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4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</a:t>
              </a: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456930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264191"/>
              <a:ext cx="563526" cy="17862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调用存储函数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5072005"/>
              <a:ext cx="563526" cy="17859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删除存储函数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DROP FUNCTION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7804" y="3189771"/>
            <a:ext cx="9437965" cy="1275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DROP FUNCTION [IF EXISTS]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8031" y="3678867"/>
            <a:ext cx="1234668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7988" y="4040374"/>
            <a:ext cx="308798" cy="3827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1918" y="4413242"/>
            <a:ext cx="352527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指定要删除的存储函数的名称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17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2" idx="1"/>
            <a:endCxn id="17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三、删除存储函数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、创建存储函数使用的语句是（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A:CREATE PROCEDURE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、创建存储函数使用的语句是（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A:CREATE PROCEDURE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PROCEDURE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、写出调用存储函数的语法格式。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、写出调用存储函数的语法格式。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803" y="2690041"/>
            <a:ext cx="9437965" cy="1275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sp_name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([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func_parameter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]])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type [DEFAULT value]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95456" y="3556593"/>
            <a:ext cx="1176814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84523" y="3918100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5456" y="4375297"/>
            <a:ext cx="2473986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指定局部变量的名称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5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章：数据库安全与保护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51481" y="1844824"/>
            <a:ext cx="0" cy="4109409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触发器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数据库安全与保护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73452" y="4037636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安全性与访问控制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73452" y="4930779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事务与并发控制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00" y="2193962"/>
            <a:ext cx="78676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什么是数据库完整性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数据库完整性是指数据库中数据的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正确性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相容性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pic>
        <p:nvPicPr>
          <p:cNvPr id="1026" name="Picture 2" descr="https://timgsa.baidu.com/timg?image&amp;quality=80&amp;size=b9999_10000&amp;sec=1527509600944&amp;di=fd8c47798e3708a448546e57a19c413d&amp;imgtype=0&amp;src=http%3A%2F%2Fimgsrc.baidu.com%2Fimgad%2Fpic%2Fitem%2Fb812c8fcc3cec3fd61b4b149dd88d43f879427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0" t="8347" r="28123" b="2447"/>
          <a:stretch>
            <a:fillRect/>
          </a:stretch>
        </p:blipFill>
        <p:spPr bwMode="auto">
          <a:xfrm>
            <a:off x="3040911" y="3141907"/>
            <a:ext cx="1318438" cy="31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3965944" y="3646967"/>
            <a:ext cx="552893" cy="510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18837" y="3171313"/>
            <a:ext cx="3625702" cy="1972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性别：男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年龄：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28</a:t>
            </a: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身份证：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422422199011240088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肘形连接符 24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完整性约束条件的作用对象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1757" y="2608913"/>
          <a:ext cx="8866372" cy="275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676"/>
                <a:gridCol w="6432696"/>
              </a:tblGrid>
              <a:tr h="919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列级约束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包括对列的类型、取值范围、精度等的约束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919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元组约束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指元组中各个字段之间的相互约束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919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表级约束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指若干元组、关系之间的联系的约束</a:t>
                      </a:r>
                      <a:endParaRPr lang="zh-CN" altLang="en-US" sz="24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一、完整性约束条件的作用对象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14454" y="2679580"/>
            <a:ext cx="2647156" cy="2647156"/>
          </a:xfrm>
          <a:custGeom>
            <a:avLst/>
            <a:gdLst>
              <a:gd name="connsiteX0" fmla="*/ 0 w 2647156"/>
              <a:gd name="connsiteY0" fmla="*/ 1323578 h 2647156"/>
              <a:gd name="connsiteX1" fmla="*/ 1323578 w 2647156"/>
              <a:gd name="connsiteY1" fmla="*/ 0 h 2647156"/>
              <a:gd name="connsiteX2" fmla="*/ 2647156 w 2647156"/>
              <a:gd name="connsiteY2" fmla="*/ 1323578 h 2647156"/>
              <a:gd name="connsiteX3" fmla="*/ 1323578 w 2647156"/>
              <a:gd name="connsiteY3" fmla="*/ 2647156 h 2647156"/>
              <a:gd name="connsiteX4" fmla="*/ 0 w 2647156"/>
              <a:gd name="connsiteY4" fmla="*/ 1323578 h 264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7156" h="2647156">
                <a:moveTo>
                  <a:pt x="0" y="1323578"/>
                </a:moveTo>
                <a:cubicBezTo>
                  <a:pt x="0" y="592586"/>
                  <a:pt x="592586" y="0"/>
                  <a:pt x="1323578" y="0"/>
                </a:cubicBezTo>
                <a:cubicBezTo>
                  <a:pt x="2054570" y="0"/>
                  <a:pt x="2647156" y="592586"/>
                  <a:pt x="2647156" y="1323578"/>
                </a:cubicBezTo>
                <a:cubicBezTo>
                  <a:pt x="2647156" y="2054570"/>
                  <a:pt x="2054570" y="2647156"/>
                  <a:pt x="1323578" y="2647156"/>
                </a:cubicBezTo>
                <a:cubicBezTo>
                  <a:pt x="592586" y="2647156"/>
                  <a:pt x="0" y="2054570"/>
                  <a:pt x="0" y="132357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33349" tIns="418147" rIns="533349" bIns="41814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实体完整性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432179" y="2679580"/>
            <a:ext cx="2647156" cy="2647156"/>
          </a:xfrm>
          <a:custGeom>
            <a:avLst/>
            <a:gdLst>
              <a:gd name="connsiteX0" fmla="*/ 0 w 2647156"/>
              <a:gd name="connsiteY0" fmla="*/ 1323578 h 2647156"/>
              <a:gd name="connsiteX1" fmla="*/ 1323578 w 2647156"/>
              <a:gd name="connsiteY1" fmla="*/ 0 h 2647156"/>
              <a:gd name="connsiteX2" fmla="*/ 2647156 w 2647156"/>
              <a:gd name="connsiteY2" fmla="*/ 1323578 h 2647156"/>
              <a:gd name="connsiteX3" fmla="*/ 1323578 w 2647156"/>
              <a:gd name="connsiteY3" fmla="*/ 2647156 h 2647156"/>
              <a:gd name="connsiteX4" fmla="*/ 0 w 2647156"/>
              <a:gd name="connsiteY4" fmla="*/ 1323578 h 264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7156" h="2647156">
                <a:moveTo>
                  <a:pt x="0" y="1323578"/>
                </a:moveTo>
                <a:cubicBezTo>
                  <a:pt x="0" y="592586"/>
                  <a:pt x="592586" y="0"/>
                  <a:pt x="1323578" y="0"/>
                </a:cubicBezTo>
                <a:cubicBezTo>
                  <a:pt x="2054570" y="0"/>
                  <a:pt x="2647156" y="592586"/>
                  <a:pt x="2647156" y="1323578"/>
                </a:cubicBezTo>
                <a:cubicBezTo>
                  <a:pt x="2647156" y="2054570"/>
                  <a:pt x="2054570" y="2647156"/>
                  <a:pt x="1323578" y="2647156"/>
                </a:cubicBezTo>
                <a:cubicBezTo>
                  <a:pt x="592586" y="2647156"/>
                  <a:pt x="0" y="2054570"/>
                  <a:pt x="0" y="132357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33349" tIns="418147" rIns="533349" bIns="41814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参照完整性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49904" y="2679580"/>
            <a:ext cx="2647156" cy="2647156"/>
          </a:xfrm>
          <a:custGeom>
            <a:avLst/>
            <a:gdLst>
              <a:gd name="connsiteX0" fmla="*/ 0 w 2647156"/>
              <a:gd name="connsiteY0" fmla="*/ 1323578 h 2647156"/>
              <a:gd name="connsiteX1" fmla="*/ 1323578 w 2647156"/>
              <a:gd name="connsiteY1" fmla="*/ 0 h 2647156"/>
              <a:gd name="connsiteX2" fmla="*/ 2647156 w 2647156"/>
              <a:gd name="connsiteY2" fmla="*/ 1323578 h 2647156"/>
              <a:gd name="connsiteX3" fmla="*/ 1323578 w 2647156"/>
              <a:gd name="connsiteY3" fmla="*/ 2647156 h 2647156"/>
              <a:gd name="connsiteX4" fmla="*/ 0 w 2647156"/>
              <a:gd name="connsiteY4" fmla="*/ 1323578 h 264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7156" h="2647156">
                <a:moveTo>
                  <a:pt x="0" y="1323578"/>
                </a:moveTo>
                <a:cubicBezTo>
                  <a:pt x="0" y="592586"/>
                  <a:pt x="592586" y="0"/>
                  <a:pt x="1323578" y="0"/>
                </a:cubicBezTo>
                <a:cubicBezTo>
                  <a:pt x="2054570" y="0"/>
                  <a:pt x="2647156" y="592586"/>
                  <a:pt x="2647156" y="1323578"/>
                </a:cubicBezTo>
                <a:cubicBezTo>
                  <a:pt x="2647156" y="2054570"/>
                  <a:pt x="2054570" y="2647156"/>
                  <a:pt x="1323578" y="2647156"/>
                </a:cubicBezTo>
                <a:cubicBezTo>
                  <a:pt x="592586" y="2647156"/>
                  <a:pt x="0" y="2054570"/>
                  <a:pt x="0" y="132357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33349" tIns="418147" rIns="533349" bIns="41814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用户定义的完整性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3"/>
            <a:endCxn id="24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115" y="174153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定义与实现完整性约束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  <p:bldP spid="15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中，实体完整性是通过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主键约束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候选键约束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实现的。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35726" y="3493573"/>
            <a:ext cx="2155904" cy="2504701"/>
            <a:chOff x="2567608" y="2360526"/>
            <a:chExt cx="2155904" cy="250470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94" t="21765" r="25816" b="22077"/>
            <a:stretch>
              <a:fillRect/>
            </a:stretch>
          </p:blipFill>
          <p:spPr>
            <a:xfrm>
              <a:off x="2567608" y="2360526"/>
              <a:ext cx="2155904" cy="25047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99282" y="3496015"/>
              <a:ext cx="1576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回忆一下</a:t>
              </a:r>
              <a:endParaRPr lang="zh-CN" altLang="en-US" sz="2400" b="1" dirty="0">
                <a:solidFill>
                  <a:schemeClr val="bg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48934" y="4396897"/>
            <a:ext cx="375949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什么是主键和候选键？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6" idx="3"/>
            <a:endCxn id="24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主键列必须遵守的规则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0330" y="3308817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8"/>
          <p:cNvSpPr/>
          <p:nvPr/>
        </p:nvSpPr>
        <p:spPr>
          <a:xfrm>
            <a:off x="1570330" y="42160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570330" y="51232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矩形 19"/>
          <p:cNvSpPr/>
          <p:nvPr/>
        </p:nvSpPr>
        <p:spPr>
          <a:xfrm>
            <a:off x="1570330" y="60304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主键列必须遵守的规则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0330" y="3308817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2034382" y="3013617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每一个表只能定义一个主键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0330" y="42160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570330" y="51232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矩形 19"/>
          <p:cNvSpPr/>
          <p:nvPr/>
        </p:nvSpPr>
        <p:spPr>
          <a:xfrm>
            <a:off x="1570330" y="60304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主键列必须遵守的规则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0330" y="3308817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2034382" y="3013617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每一个表只能定义一个主键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0330" y="42160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>
          <a:xfrm>
            <a:off x="2034382" y="3920818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主键的值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键值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必须能够唯一标志表中的每一行记录，且不能为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NULL</a:t>
            </a:r>
            <a:endParaRPr lang="zh-CN" altLang="en-US" sz="2000" kern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70330" y="51232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矩形 19"/>
          <p:cNvSpPr/>
          <p:nvPr/>
        </p:nvSpPr>
        <p:spPr>
          <a:xfrm>
            <a:off x="1570330" y="60304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type [DEFAULT value]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5767" y="3556593"/>
            <a:ext cx="588407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882709" y="3918099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2448" y="4375297"/>
            <a:ext cx="2916937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声明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局部变量的数据类型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主键列必须遵守的规则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0330" y="3308817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2034382" y="3013617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每一个表只能定义一个主键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0330" y="42160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>
          <a:xfrm>
            <a:off x="2034382" y="3920818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主键的值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键值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必须能够唯一标志表中的每一行记录，且不能为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NULL</a:t>
            </a:r>
            <a:endParaRPr lang="zh-CN" altLang="en-US" sz="2000" kern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70330" y="51232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多边形 18"/>
          <p:cNvSpPr/>
          <p:nvPr/>
        </p:nvSpPr>
        <p:spPr>
          <a:xfrm>
            <a:off x="2034382" y="4828018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复合主键不能包含不必要的多余列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0330" y="60304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组合 10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7" grpId="0" bldLvl="0" animBg="1"/>
      <p:bldP spid="19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主键列必须遵守的规则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0330" y="3308817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2034382" y="3013617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每一个表只能定义一个主键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0330" y="42160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>
          <a:xfrm>
            <a:off x="2034382" y="3920818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主键的值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键值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kern="1200" dirty="0" smtClean="0">
                <a:latin typeface="微软雅黑" panose="020B0503020204020204" charset="-122"/>
                <a:ea typeface="微软雅黑" panose="020B0503020204020204" charset="-122"/>
              </a:rPr>
              <a:t>必须能够唯一标志表中的每一行记录，且不能为</a:t>
            </a:r>
            <a:r>
              <a:rPr lang="en-US" altLang="zh-CN" sz="2000" kern="1200" dirty="0" smtClean="0">
                <a:latin typeface="微软雅黑" panose="020B0503020204020204" charset="-122"/>
                <a:ea typeface="微软雅黑" panose="020B0503020204020204" charset="-122"/>
              </a:rPr>
              <a:t>NULL</a:t>
            </a:r>
            <a:endParaRPr lang="zh-CN" altLang="en-US" sz="2000" kern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70330" y="51232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多边形 18"/>
          <p:cNvSpPr/>
          <p:nvPr/>
        </p:nvSpPr>
        <p:spPr>
          <a:xfrm>
            <a:off x="2034382" y="4828018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复合主键不能包含不必要的多余列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0330" y="6030418"/>
            <a:ext cx="9281042" cy="504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2034382" y="5735218"/>
            <a:ext cx="8713023" cy="590400"/>
          </a:xfrm>
          <a:custGeom>
            <a:avLst/>
            <a:gdLst>
              <a:gd name="connsiteX0" fmla="*/ 0 w 8713023"/>
              <a:gd name="connsiteY0" fmla="*/ 98402 h 590400"/>
              <a:gd name="connsiteX1" fmla="*/ 98402 w 8713023"/>
              <a:gd name="connsiteY1" fmla="*/ 0 h 590400"/>
              <a:gd name="connsiteX2" fmla="*/ 8614621 w 8713023"/>
              <a:gd name="connsiteY2" fmla="*/ 0 h 590400"/>
              <a:gd name="connsiteX3" fmla="*/ 8713023 w 8713023"/>
              <a:gd name="connsiteY3" fmla="*/ 98402 h 590400"/>
              <a:gd name="connsiteX4" fmla="*/ 8713023 w 8713023"/>
              <a:gd name="connsiteY4" fmla="*/ 491998 h 590400"/>
              <a:gd name="connsiteX5" fmla="*/ 8614621 w 8713023"/>
              <a:gd name="connsiteY5" fmla="*/ 590400 h 590400"/>
              <a:gd name="connsiteX6" fmla="*/ 98402 w 8713023"/>
              <a:gd name="connsiteY6" fmla="*/ 590400 h 590400"/>
              <a:gd name="connsiteX7" fmla="*/ 0 w 8713023"/>
              <a:gd name="connsiteY7" fmla="*/ 491998 h 590400"/>
              <a:gd name="connsiteX8" fmla="*/ 0 w 8713023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023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8614621" y="0"/>
                </a:lnTo>
                <a:cubicBezTo>
                  <a:pt x="8668967" y="0"/>
                  <a:pt x="8713023" y="44056"/>
                  <a:pt x="8713023" y="98402"/>
                </a:cubicBezTo>
                <a:lnTo>
                  <a:pt x="8713023" y="491998"/>
                </a:lnTo>
                <a:cubicBezTo>
                  <a:pt x="8713023" y="546344"/>
                  <a:pt x="8668967" y="590400"/>
                  <a:pt x="8614621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82" tIns="28821" rIns="274382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一个列名在复合主键的列表中只能出现一次</a:t>
            </a:r>
            <a:endParaRPr lang="zh-CN" altLang="en-US" sz="20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7" grpId="0" bldLvl="0" animBg="1"/>
      <p:bldP spid="19" grpId="0" bldLvl="0" animBg="1"/>
      <p:bldP spid="21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关键字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关键字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UNIQUE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关键字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CREATE TABLE</a:t>
                      </a:r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ALTER TABLE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CREATE TABLE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ALTER TABLE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UNIQUE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关键字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CREATE TABLE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ALTER TABLE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CREATE TABLE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ALTER TABLE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UNIQUE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语句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关键字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CREATE TABLE</a:t>
                      </a:r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ALTER TABLE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CREATE TABLE</a:t>
                      </a:r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ALTER TABLE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UNIQUE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区别</a:t>
                      </a:r>
                      <a:r>
                        <a:rPr lang="en-US" altLang="zh-CN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区别</a:t>
                      </a:r>
                      <a:r>
                        <a:rPr lang="en-US" altLang="zh-CN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UNIQUE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0800000">
            <a:off x="9818202" y="9772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区别</a:t>
                      </a:r>
                      <a:r>
                        <a:rPr lang="en-US" altLang="zh-CN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区别</a:t>
                      </a:r>
                      <a:r>
                        <a:rPr lang="en-US" altLang="zh-CN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一个表只能创建</a:t>
                      </a:r>
                      <a:endParaRPr lang="en-US" altLang="zh-CN" sz="2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一个主键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UNIQUE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0800000">
            <a:off x="9818202" y="9772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数据库完整性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定义与实现完整性约束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（简答题、程序填空）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2902" y="2697321"/>
          <a:ext cx="9057759" cy="3225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9253"/>
                <a:gridCol w="3019253"/>
                <a:gridCol w="3019253"/>
              </a:tblGrid>
              <a:tr h="86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约束方式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区别</a:t>
                      </a:r>
                      <a:r>
                        <a:rPr lang="en-US" altLang="zh-CN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区别</a:t>
                      </a:r>
                      <a:r>
                        <a:rPr lang="en-US" altLang="zh-CN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一个表只能创建</a:t>
                      </a:r>
                      <a:endParaRPr lang="en-US" altLang="zh-CN" sz="2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一个主键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PRIMARY KEY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82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候选键约束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可以定义</a:t>
                      </a:r>
                      <a:endParaRPr lang="en-US" altLang="zh-CN" sz="24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若干个候选键</a:t>
                      </a:r>
                      <a:endParaRPr lang="zh-CN" altLang="en-US" sz="2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UNIQUE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244559"/>
            <a:ext cx="563526" cy="6368882"/>
            <a:chOff x="0" y="0"/>
            <a:chExt cx="563526" cy="636888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7437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767597"/>
              <a:ext cx="563526" cy="1201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作用对象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987738"/>
              <a:ext cx="563526" cy="14297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定义与实现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433758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命名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11951"/>
              <a:ext cx="563526" cy="9569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数据库完整性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15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5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0800000">
            <a:off x="9818202" y="9772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6.1.2.1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var_name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[,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type [DEFAULT value]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269" y="3561912"/>
            <a:ext cx="1816471" cy="361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141149" y="3923419"/>
            <a:ext cx="204100" cy="4571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86780" y="4380616"/>
            <a:ext cx="2916937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局部变量指定一个默认值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6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1" idx="1"/>
            <a:endCxn id="16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926009" y="2744828"/>
            <a:ext cx="4320413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答 疑 时 间</a:t>
            </a:r>
            <a:endParaRPr lang="zh-CN" altLang="en-US" sz="66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举个栗子：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声明一个整型局部变量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cid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7804" y="3189772"/>
            <a:ext cx="9437965" cy="1095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DECLARE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cid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INT(10);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13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3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存储过程体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563526" cy="6858001"/>
            <a:chOff x="0" y="0"/>
            <a:chExt cx="563526" cy="685800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63526" cy="113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158945"/>
              <a:ext cx="563526" cy="14779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658749"/>
              <a:ext cx="563526" cy="13497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4029717"/>
              <a:ext cx="563526" cy="13609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5411969"/>
              <a:ext cx="563526" cy="14460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DECLARE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语句声明局部变量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3141" y="29348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数据库编程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7" idx="1"/>
            <a:endCxn id="12" idx="3"/>
          </p:cNvCxnSpPr>
          <p:nvPr/>
        </p:nvCxnSpPr>
        <p:spPr>
          <a:xfrm rot="10800000" flipV="1">
            <a:off x="9851586" y="233392"/>
            <a:ext cx="280613" cy="21174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12" idx="3"/>
          </p:cNvCxnSpPr>
          <p:nvPr/>
        </p:nvCxnSpPr>
        <p:spPr>
          <a:xfrm rot="10800000">
            <a:off x="9851586" y="44513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851586" y="445134"/>
            <a:ext cx="294985" cy="24031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132198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46570" y="538877"/>
            <a:ext cx="1842010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存储函数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5.1.3.1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局部变量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Microsoft Office PowerPoint</Application>
  <PresentationFormat>自定义</PresentationFormat>
  <Paragraphs>1046</Paragraphs>
  <Slides>71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孙小涵</cp:lastModifiedBy>
  <cp:revision>891</cp:revision>
  <dcterms:created xsi:type="dcterms:W3CDTF">2017-03-21T09:44:00Z</dcterms:created>
  <dcterms:modified xsi:type="dcterms:W3CDTF">2019-12-12T02:31:05Z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2052-10.1.0.7397</vt:lpwstr>
  </property>
</Properties>
</file>