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tags/tag27.xml" ContentType="application/vnd.openxmlformats-officedocument.presentationml.tags+xml"/>
  <Override PartName="/ppt/notesSlides/notesSlide18.xml" ContentType="application/vnd.openxmlformats-officedocument.presentationml.notesSlide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notesSlides/notesSlide20.xml" ContentType="application/vnd.openxmlformats-officedocument.presentationml.notesSlide+xml"/>
  <Override PartName="/ppt/tags/tag30.xml" ContentType="application/vnd.openxmlformats-officedocument.presentationml.tags+xml"/>
  <Override PartName="/ppt/notesSlides/notesSlide21.xml" ContentType="application/vnd.openxmlformats-officedocument.presentationml.notesSlide+xml"/>
  <Override PartName="/ppt/tags/tag31.xml" ContentType="application/vnd.openxmlformats-officedocument.presentationml.tags+xml"/>
  <Override PartName="/ppt/notesSlides/notesSlide2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ppt/tags/tag35.xml" ContentType="application/vnd.openxmlformats-officedocument.presentationml.tags+xml"/>
  <Override PartName="/ppt/notesSlides/notesSlide25.xml" ContentType="application/vnd.openxmlformats-officedocument.presentationml.notesSlide+xml"/>
  <Override PartName="/ppt/tags/tag36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7.xml" ContentType="application/vnd.openxmlformats-officedocument.presentationml.tags+xml"/>
  <Override PartName="/ppt/notesSlides/notesSlide27.xml" ContentType="application/vnd.openxmlformats-officedocument.presentationml.notesSlide+xml"/>
  <Override PartName="/ppt/tags/tag38.xml" ContentType="application/vnd.openxmlformats-officedocument.presentationml.tags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notesSlides/notesSlide2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notesSlides/notesSlide33.xml" ContentType="application/vnd.openxmlformats-officedocument.presentationml.notesSlide+xml"/>
  <Override PartName="/ppt/tags/tag55.xml" ContentType="application/vnd.openxmlformats-officedocument.presentationml.tags+xml"/>
  <Override PartName="/ppt/notesSlides/notesSlide34.xml" ContentType="application/vnd.openxmlformats-officedocument.presentationml.notesSlide+xml"/>
  <Override PartName="/ppt/tags/tag56.xml" ContentType="application/vnd.openxmlformats-officedocument.presentationml.tags+xml"/>
  <Override PartName="/ppt/notesSlides/notesSlide35.xml" ContentType="application/vnd.openxmlformats-officedocument.presentationml.notesSlide+xml"/>
  <Override PartName="/ppt/tags/tag57.xml" ContentType="application/vnd.openxmlformats-officedocument.presentationml.tags+xml"/>
  <Override PartName="/ppt/notesSlides/notesSlide36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42.xml" ContentType="application/vnd.openxmlformats-officedocument.presentationml.notesSlide+xml"/>
  <Override PartName="/ppt/tags/tag81.xml" ContentType="application/vnd.openxmlformats-officedocument.presentationml.tags+xml"/>
  <Override PartName="/ppt/notesSlides/notesSlide4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4.xml" ContentType="application/vnd.openxmlformats-officedocument.presentationml.notesSlide+xml"/>
  <Override PartName="/ppt/tags/tag85.xml" ContentType="application/vnd.openxmlformats-officedocument.presentationml.tags+xml"/>
  <Override PartName="/ppt/notesSlides/notesSlide45.xml" ContentType="application/vnd.openxmlformats-officedocument.presentationml.notesSlide+xml"/>
  <Override PartName="/ppt/tags/tag86.xml" ContentType="application/vnd.openxmlformats-officedocument.presentationml.tags+xml"/>
  <Override PartName="/ppt/notesSlides/notesSlide4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47.xml" ContentType="application/vnd.openxmlformats-officedocument.presentationml.notesSlide+xml"/>
  <Override PartName="/ppt/tags/tag96.xml" ContentType="application/vnd.openxmlformats-officedocument.presentationml.tags+xml"/>
  <Override PartName="/ppt/notesSlides/notesSlide4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7.xml" ContentType="application/vnd.openxmlformats-officedocument.presentationml.tags+xml"/>
  <Override PartName="/ppt/notesSlides/notesSlide4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98.xml" ContentType="application/vnd.openxmlformats-officedocument.presentationml.tags+xml"/>
  <Override PartName="/ppt/notesSlides/notesSlide5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51.xml" ContentType="application/vnd.openxmlformats-officedocument.presentationml.notesSlide+xml"/>
  <Override PartName="/ppt/tags/tag122.xml" ContentType="application/vnd.openxmlformats-officedocument.presentationml.tags+xml"/>
  <Override PartName="/ppt/notesSlides/notesSlide52.xml" ContentType="application/vnd.openxmlformats-officedocument.presentationml.notesSlide+xml"/>
  <Override PartName="/ppt/tags/tag123.xml" ContentType="application/vnd.openxmlformats-officedocument.presentationml.tags+xml"/>
  <Override PartName="/ppt/notesSlides/notesSlide53.xml" ContentType="application/vnd.openxmlformats-officedocument.presentationml.notesSlide+xml"/>
  <Override PartName="/ppt/tags/tag124.xml" ContentType="application/vnd.openxmlformats-officedocument.presentationml.tags+xml"/>
  <Override PartName="/ppt/notesSlides/notesSlide54.xml" ContentType="application/vnd.openxmlformats-officedocument.presentationml.notesSlide+xml"/>
  <Override PartName="/ppt/tags/tag125.xml" ContentType="application/vnd.openxmlformats-officedocument.presentationml.tags+xml"/>
  <Override PartName="/ppt/notesSlides/notesSlide55.xml" ContentType="application/vnd.openxmlformats-officedocument.presentationml.notesSlide+xml"/>
  <Override PartName="/ppt/tags/tag126.xml" ContentType="application/vnd.openxmlformats-officedocument.presentationml.tags+xml"/>
  <Override PartName="/ppt/notesSlides/notesSlide56.xml" ContentType="application/vnd.openxmlformats-officedocument.presentationml.notesSlide+xml"/>
  <Override PartName="/ppt/tags/tag127.xml" ContentType="application/vnd.openxmlformats-officedocument.presentationml.tags+xml"/>
  <Override PartName="/ppt/notesSlides/notesSlide57.xml" ContentType="application/vnd.openxmlformats-officedocument.presentationml.notesSlide+xml"/>
  <Override PartName="/ppt/tags/tag128.xml" ContentType="application/vnd.openxmlformats-officedocument.presentationml.tags+xml"/>
  <Override PartName="/ppt/notesSlides/notesSlide58.xml" ContentType="application/vnd.openxmlformats-officedocument.presentationml.notesSlide+xml"/>
  <Override PartName="/ppt/tags/tag129.xml" ContentType="application/vnd.openxmlformats-officedocument.presentationml.tags+xml"/>
  <Override PartName="/ppt/notesSlides/notesSlide59.xml" ContentType="application/vnd.openxmlformats-officedocument.presentationml.notesSlide+xml"/>
  <Override PartName="/ppt/tags/tag130.xml" ContentType="application/vnd.openxmlformats-officedocument.presentationml.tags+xml"/>
  <Override PartName="/ppt/notesSlides/notesSlide60.xml" ContentType="application/vnd.openxmlformats-officedocument.presentationml.notesSlide+xml"/>
  <Override PartName="/ppt/tags/tag131.xml" ContentType="application/vnd.openxmlformats-officedocument.presentationml.tags+xml"/>
  <Override PartName="/ppt/notesSlides/notesSlide61.xml" ContentType="application/vnd.openxmlformats-officedocument.presentationml.notesSlide+xml"/>
  <Override PartName="/ppt/tags/tag132.xml" ContentType="application/vnd.openxmlformats-officedocument.presentationml.tags+xml"/>
  <Override PartName="/ppt/notesSlides/notesSlide62.xml" ContentType="application/vnd.openxmlformats-officedocument.presentationml.notesSlide+xml"/>
  <Override PartName="/ppt/tags/tag133.xml" ContentType="application/vnd.openxmlformats-officedocument.presentationml.tags+xml"/>
  <Override PartName="/ppt/notesSlides/notesSlide6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64.xml" ContentType="application/vnd.openxmlformats-officedocument.presentationml.notesSlide+xml"/>
  <Override PartName="/ppt/tags/tag137.xml" ContentType="application/vnd.openxmlformats-officedocument.presentationml.tags+xml"/>
  <Override PartName="/ppt/notesSlides/notesSlide65.xml" ContentType="application/vnd.openxmlformats-officedocument.presentationml.notesSlide+xml"/>
  <Override PartName="/ppt/tags/tag138.xml" ContentType="application/vnd.openxmlformats-officedocument.presentationml.tags+xml"/>
  <Override PartName="/ppt/notesSlides/notesSlide6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67.xml" ContentType="application/vnd.openxmlformats-officedocument.presentationml.notesSlide+xml"/>
  <Override PartName="/ppt/tags/tag150.xml" ContentType="application/vnd.openxmlformats-officedocument.presentationml.tags+xml"/>
  <Override PartName="/ppt/notesSlides/notesSlide68.xml" ContentType="application/vnd.openxmlformats-officedocument.presentationml.notesSlide+xml"/>
  <Override PartName="/ppt/tags/tag151.xml" ContentType="application/vnd.openxmlformats-officedocument.presentationml.tags+xml"/>
  <Override PartName="/ppt/notesSlides/notesSlide69.xml" ContentType="application/vnd.openxmlformats-officedocument.presentationml.notesSlide+xml"/>
  <Override PartName="/ppt/tags/tag152.xml" ContentType="application/vnd.openxmlformats-officedocument.presentationml.tags+xml"/>
  <Override PartName="/ppt/notesSlides/notesSlide70.xml" ContentType="application/vnd.openxmlformats-officedocument.presentationml.notesSlide+xml"/>
  <Override PartName="/ppt/tags/tag153.xml" ContentType="application/vnd.openxmlformats-officedocument.presentationml.tags+xml"/>
  <Override PartName="/ppt/notesSlides/notesSlide71.xml" ContentType="application/vnd.openxmlformats-officedocument.presentationml.notesSlide+xml"/>
  <Override PartName="/ppt/tags/tag154.xml" ContentType="application/vnd.openxmlformats-officedocument.presentationml.tags+xml"/>
  <Override PartName="/ppt/notesSlides/notesSlide72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73.xml" ContentType="application/vnd.openxmlformats-officedocument.presentationml.notesSlide+xml"/>
  <Override PartName="/ppt/tags/tag157.xml" ContentType="application/vnd.openxmlformats-officedocument.presentationml.tags+xml"/>
  <Override PartName="/ppt/notesSlides/notesSlide74.xml" ContentType="application/vnd.openxmlformats-officedocument.presentationml.notesSlide+xml"/>
  <Override PartName="/ppt/tags/tag158.xml" ContentType="application/vnd.openxmlformats-officedocument.presentationml.tags+xml"/>
  <Override PartName="/ppt/notesSlides/notesSlide75.xml" ContentType="application/vnd.openxmlformats-officedocument.presentationml.notesSlide+xml"/>
  <Override PartName="/ppt/tags/tag159.xml" ContentType="application/vnd.openxmlformats-officedocument.presentationml.tags+xml"/>
  <Override PartName="/ppt/notesSlides/notesSlide76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9"/>
  </p:notesMasterIdLst>
  <p:handoutMasterIdLst>
    <p:handoutMasterId r:id="rId160"/>
  </p:handoutMasterIdLst>
  <p:sldIdLst>
    <p:sldId id="256" r:id="rId2"/>
    <p:sldId id="266" r:id="rId3"/>
    <p:sldId id="267" r:id="rId4"/>
    <p:sldId id="272" r:id="rId5"/>
    <p:sldId id="945" r:id="rId6"/>
    <p:sldId id="1173" r:id="rId7"/>
    <p:sldId id="952" r:id="rId8"/>
    <p:sldId id="1177" r:id="rId9"/>
    <p:sldId id="1176" r:id="rId10"/>
    <p:sldId id="953" r:id="rId11"/>
    <p:sldId id="1161" r:id="rId12"/>
    <p:sldId id="1162" r:id="rId13"/>
    <p:sldId id="1178" r:id="rId14"/>
    <p:sldId id="1163" r:id="rId15"/>
    <p:sldId id="1111" r:id="rId16"/>
    <p:sldId id="1181" r:id="rId17"/>
    <p:sldId id="1180" r:id="rId18"/>
    <p:sldId id="1179" r:id="rId19"/>
    <p:sldId id="1183" r:id="rId20"/>
    <p:sldId id="1182" r:id="rId21"/>
    <p:sldId id="1112" r:id="rId22"/>
    <p:sldId id="1113" r:id="rId23"/>
    <p:sldId id="1114" r:id="rId24"/>
    <p:sldId id="1115" r:id="rId25"/>
    <p:sldId id="1116" r:id="rId26"/>
    <p:sldId id="1117" r:id="rId27"/>
    <p:sldId id="1118" r:id="rId28"/>
    <p:sldId id="1119" r:id="rId29"/>
    <p:sldId id="1120" r:id="rId30"/>
    <p:sldId id="1121" r:id="rId31"/>
    <p:sldId id="1164" r:id="rId32"/>
    <p:sldId id="1122" r:id="rId33"/>
    <p:sldId id="1123" r:id="rId34"/>
    <p:sldId id="1124" r:id="rId35"/>
    <p:sldId id="1125" r:id="rId36"/>
    <p:sldId id="1126" r:id="rId37"/>
    <p:sldId id="1127" r:id="rId38"/>
    <p:sldId id="1128" r:id="rId39"/>
    <p:sldId id="1129" r:id="rId40"/>
    <p:sldId id="1130" r:id="rId41"/>
    <p:sldId id="1131" r:id="rId42"/>
    <p:sldId id="1132" r:id="rId43"/>
    <p:sldId id="1133" r:id="rId44"/>
    <p:sldId id="1134" r:id="rId45"/>
    <p:sldId id="1135" r:id="rId46"/>
    <p:sldId id="1136" r:id="rId47"/>
    <p:sldId id="1137" r:id="rId48"/>
    <p:sldId id="1138" r:id="rId49"/>
    <p:sldId id="1139" r:id="rId50"/>
    <p:sldId id="1140" r:id="rId51"/>
    <p:sldId id="1141" r:id="rId52"/>
    <p:sldId id="1142" r:id="rId53"/>
    <p:sldId id="1143" r:id="rId54"/>
    <p:sldId id="1145" r:id="rId55"/>
    <p:sldId id="1146" r:id="rId56"/>
    <p:sldId id="1147" r:id="rId57"/>
    <p:sldId id="1148" r:id="rId58"/>
    <p:sldId id="1149" r:id="rId59"/>
    <p:sldId id="1150" r:id="rId60"/>
    <p:sldId id="1151" r:id="rId61"/>
    <p:sldId id="1152" r:id="rId62"/>
    <p:sldId id="1153" r:id="rId63"/>
    <p:sldId id="1154" r:id="rId64"/>
    <p:sldId id="1155" r:id="rId65"/>
    <p:sldId id="1156" r:id="rId66"/>
    <p:sldId id="1157" r:id="rId67"/>
    <p:sldId id="1158" r:id="rId68"/>
    <p:sldId id="1159" r:id="rId69"/>
    <p:sldId id="1160" r:id="rId70"/>
    <p:sldId id="1263" r:id="rId71"/>
    <p:sldId id="1264" r:id="rId72"/>
    <p:sldId id="1265" r:id="rId73"/>
    <p:sldId id="1266" r:id="rId74"/>
    <p:sldId id="1267" r:id="rId75"/>
    <p:sldId id="1268" r:id="rId76"/>
    <p:sldId id="1269" r:id="rId77"/>
    <p:sldId id="1270" r:id="rId78"/>
    <p:sldId id="1271" r:id="rId79"/>
    <p:sldId id="1272" r:id="rId80"/>
    <p:sldId id="1273" r:id="rId81"/>
    <p:sldId id="1274" r:id="rId82"/>
    <p:sldId id="1275" r:id="rId83"/>
    <p:sldId id="1276" r:id="rId84"/>
    <p:sldId id="1277" r:id="rId85"/>
    <p:sldId id="1278" r:id="rId86"/>
    <p:sldId id="1279" r:id="rId87"/>
    <p:sldId id="1280" r:id="rId88"/>
    <p:sldId id="1281" r:id="rId89"/>
    <p:sldId id="1282" r:id="rId90"/>
    <p:sldId id="1283" r:id="rId91"/>
    <p:sldId id="1284" r:id="rId92"/>
    <p:sldId id="1285" r:id="rId93"/>
    <p:sldId id="1286" r:id="rId94"/>
    <p:sldId id="1287" r:id="rId95"/>
    <p:sldId id="1288" r:id="rId96"/>
    <p:sldId id="1289" r:id="rId97"/>
    <p:sldId id="1290" r:id="rId98"/>
    <p:sldId id="1291" r:id="rId99"/>
    <p:sldId id="1292" r:id="rId100"/>
    <p:sldId id="1293" r:id="rId101"/>
    <p:sldId id="1294" r:id="rId102"/>
    <p:sldId id="1295" r:id="rId103"/>
    <p:sldId id="1296" r:id="rId104"/>
    <p:sldId id="1297" r:id="rId105"/>
    <p:sldId id="1298" r:id="rId106"/>
    <p:sldId id="1299" r:id="rId107"/>
    <p:sldId id="1300" r:id="rId108"/>
    <p:sldId id="1301" r:id="rId109"/>
    <p:sldId id="1302" r:id="rId110"/>
    <p:sldId id="1303" r:id="rId111"/>
    <p:sldId id="1304" r:id="rId112"/>
    <p:sldId id="1305" r:id="rId113"/>
    <p:sldId id="1306" r:id="rId114"/>
    <p:sldId id="1307" r:id="rId115"/>
    <p:sldId id="1308" r:id="rId116"/>
    <p:sldId id="1309" r:id="rId117"/>
    <p:sldId id="1310" r:id="rId118"/>
    <p:sldId id="1311" r:id="rId119"/>
    <p:sldId id="1312" r:id="rId120"/>
    <p:sldId id="1313" r:id="rId121"/>
    <p:sldId id="1314" r:id="rId122"/>
    <p:sldId id="1315" r:id="rId123"/>
    <p:sldId id="1316" r:id="rId124"/>
    <p:sldId id="1317" r:id="rId125"/>
    <p:sldId id="1318" r:id="rId126"/>
    <p:sldId id="1319" r:id="rId127"/>
    <p:sldId id="1320" r:id="rId128"/>
    <p:sldId id="1321" r:id="rId129"/>
    <p:sldId id="1322" r:id="rId130"/>
    <p:sldId id="1323" r:id="rId131"/>
    <p:sldId id="1324" r:id="rId132"/>
    <p:sldId id="1325" r:id="rId133"/>
    <p:sldId id="1326" r:id="rId134"/>
    <p:sldId id="1327" r:id="rId135"/>
    <p:sldId id="1328" r:id="rId136"/>
    <p:sldId id="1329" r:id="rId137"/>
    <p:sldId id="1330" r:id="rId138"/>
    <p:sldId id="1331" r:id="rId139"/>
    <p:sldId id="1332" r:id="rId140"/>
    <p:sldId id="1333" r:id="rId141"/>
    <p:sldId id="1334" r:id="rId142"/>
    <p:sldId id="1335" r:id="rId143"/>
    <p:sldId id="1336" r:id="rId144"/>
    <p:sldId id="1337" r:id="rId145"/>
    <p:sldId id="1338" r:id="rId146"/>
    <p:sldId id="1339" r:id="rId147"/>
    <p:sldId id="1340" r:id="rId148"/>
    <p:sldId id="1341" r:id="rId149"/>
    <p:sldId id="1342" r:id="rId150"/>
    <p:sldId id="1343" r:id="rId151"/>
    <p:sldId id="1344" r:id="rId152"/>
    <p:sldId id="1345" r:id="rId153"/>
    <p:sldId id="1346" r:id="rId154"/>
    <p:sldId id="1347" r:id="rId155"/>
    <p:sldId id="1348" r:id="rId156"/>
    <p:sldId id="1349" r:id="rId157"/>
    <p:sldId id="261" r:id="rId158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4926" autoAdjust="0"/>
    <p:restoredTop sz="68692" autoAdjust="0"/>
  </p:normalViewPr>
  <p:slideViewPr>
    <p:cSldViewPr snapToGrid="0" snapToObjects="1">
      <p:cViewPr>
        <p:scale>
          <a:sx n="50" d="100"/>
          <a:sy n="50" d="100"/>
        </p:scale>
        <p:origin x="-978" y="-48"/>
      </p:cViewPr>
      <p:guideLst>
        <p:guide orient="horz" pos="2169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handoutMaster" Target="handoutMasters/handoutMaster1.xml"/><Relationship Id="rId16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#2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#1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#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#3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855A3-7FF6-41FB-B0BF-09716D7C020C}" type="doc">
      <dgm:prSet loTypeId="urn:microsoft.com/office/officeart/2005/8/layout/default#1" loCatId="list" qsTypeId="urn:microsoft.com/office/officeart/2005/8/quickstyle/simple2#1" qsCatId="simple" csTypeId="urn:microsoft.com/office/officeart/2005/8/colors/accent2_1#1" csCatId="accent2" phldr="1"/>
      <dgm:spPr/>
      <dgm:t>
        <a:bodyPr/>
        <a:lstStyle/>
        <a:p>
          <a:endParaRPr lang="zh-CN" altLang="en-US"/>
        </a:p>
      </dgm:t>
    </dgm:pt>
    <dgm:pt modelId="{1E44BAB5-C08A-4600-B2F2-54BEDC21503D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实体（</a:t>
          </a:r>
          <a:r>
            <a:rPr lang="en-US" altLang="zh-CN" sz="2000" dirty="0" smtClean="0">
              <a:latin typeface="微软雅黑" panose="020B0503020204020204" charset="-122"/>
              <a:ea typeface="微软雅黑" panose="020B0503020204020204" charset="-122"/>
            </a:rPr>
            <a:t>Entity</a:t>
          </a:r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）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6B5E5ED3-24B9-40D5-8A37-406D081F64D7}" type="parTrans" cxnId="{0AAEE520-2D87-41C0-B7F3-5DFB7D08F7E4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639DCCFC-9CE6-4D5D-A7BC-E3C79283DCFD}" type="sibTrans" cxnId="{0AAEE520-2D87-41C0-B7F3-5DFB7D08F7E4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AD4C0FD7-06A4-4549-AF7C-74D4FE722159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属性（</a:t>
          </a:r>
          <a:r>
            <a:rPr lang="en-US" altLang="zh-CN" sz="2000" dirty="0" smtClean="0">
              <a:latin typeface="微软雅黑" panose="020B0503020204020204" charset="-122"/>
              <a:ea typeface="微软雅黑" panose="020B0503020204020204" charset="-122"/>
            </a:rPr>
            <a:t>Attribute</a:t>
          </a:r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）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C2C6F1C0-B9B2-4977-A2DB-2C8A15AC3981}" type="parTrans" cxnId="{36895C0E-F783-4A6C-B3C2-60FCCAF3529E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7EF4A3E9-9AAE-4278-B0D5-35D14CBE1AFC}" type="sibTrans" cxnId="{36895C0E-F783-4A6C-B3C2-60FCCAF3529E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E6D0D8F6-82EC-4DE7-8A20-540152FF6AE9}">
      <dgm:prSet phldrT="[文本]" custT="1"/>
      <dgm:spPr/>
      <dgm:t>
        <a:bodyPr/>
        <a:lstStyle/>
        <a:p>
          <a:r>
            <a:rPr lang="zh-CN" altLang="en-US" sz="2000" smtClean="0">
              <a:latin typeface="微软雅黑" panose="020B0503020204020204" charset="-122"/>
              <a:ea typeface="微软雅黑" panose="020B0503020204020204" charset="-122"/>
            </a:rPr>
            <a:t>码或键（</a:t>
          </a:r>
          <a:r>
            <a:rPr lang="en-US" altLang="zh-CN" sz="2000" smtClean="0">
              <a:latin typeface="微软雅黑" panose="020B0503020204020204" charset="-122"/>
              <a:ea typeface="微软雅黑" panose="020B0503020204020204" charset="-122"/>
            </a:rPr>
            <a:t>Key</a:t>
          </a:r>
          <a:r>
            <a:rPr lang="zh-CN" altLang="en-US" sz="2000" smtClean="0">
              <a:latin typeface="微软雅黑" panose="020B0503020204020204" charset="-122"/>
              <a:ea typeface="微软雅黑" panose="020B0503020204020204" charset="-122"/>
            </a:rPr>
            <a:t>）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C847519A-5D00-441A-83F8-BDEFE3585796}" type="parTrans" cxnId="{D4973545-685E-468E-88BD-B7FB96341859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9FDFF0EA-8FAE-4AF9-9B53-F1D1E93847D9}" type="sibTrans" cxnId="{D4973545-685E-468E-88BD-B7FB96341859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1848DB21-9562-465D-8711-64F0C764FB3E}">
      <dgm:prSet phldrT="[文本]" custT="1"/>
      <dgm:spPr/>
      <dgm:t>
        <a:bodyPr/>
        <a:lstStyle/>
        <a:p>
          <a:r>
            <a:rPr lang="zh-CN" altLang="en-US" sz="2000" smtClean="0">
              <a:latin typeface="微软雅黑" panose="020B0503020204020204" charset="-122"/>
              <a:ea typeface="微软雅黑" panose="020B0503020204020204" charset="-122"/>
            </a:rPr>
            <a:t>域（</a:t>
          </a:r>
          <a:r>
            <a:rPr lang="en-US" altLang="zh-CN" sz="2000" smtClean="0">
              <a:latin typeface="微软雅黑" panose="020B0503020204020204" charset="-122"/>
              <a:ea typeface="微软雅黑" panose="020B0503020204020204" charset="-122"/>
            </a:rPr>
            <a:t>Domain</a:t>
          </a:r>
          <a:r>
            <a:rPr lang="zh-CN" altLang="en-US" sz="2000" smtClean="0">
              <a:latin typeface="微软雅黑" panose="020B0503020204020204" charset="-122"/>
              <a:ea typeface="微软雅黑" panose="020B0503020204020204" charset="-122"/>
            </a:rPr>
            <a:t>）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9B5B8524-B745-4A65-A8DF-19B57F5AA92E}" type="parTrans" cxnId="{934A752E-1A20-47B5-8BAA-C87B40E54D2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601514B8-9CC7-43DB-9A0E-BA97A22955FA}" type="sibTrans" cxnId="{934A752E-1A20-47B5-8BAA-C87B40E54D2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A87F05FA-322F-4390-B35F-6B941FFDDEDE}">
      <dgm:prSet phldrT="[文本]" custT="1"/>
      <dgm:spPr/>
      <dgm:t>
        <a:bodyPr/>
        <a:lstStyle/>
        <a:p>
          <a:pPr>
            <a:lnSpc>
              <a:spcPts val="2400"/>
            </a:lnSpc>
            <a:spcAft>
              <a:spcPts val="0"/>
            </a:spcAft>
          </a:pPr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实体型</a:t>
          </a:r>
          <a:endParaRPr lang="en-US" altLang="zh-CN" sz="2000" dirty="0" smtClean="0"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  <a:spcAft>
              <a:spcPts val="0"/>
            </a:spcAft>
          </a:pPr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（</a:t>
          </a:r>
          <a:r>
            <a:rPr lang="en-US" altLang="zh-CN" sz="2000" dirty="0" smtClean="0">
              <a:latin typeface="微软雅黑" panose="020B0503020204020204" charset="-122"/>
              <a:ea typeface="微软雅黑" panose="020B0503020204020204" charset="-122"/>
            </a:rPr>
            <a:t>Entity Type</a:t>
          </a:r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）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8C2DD917-36DD-4FD4-B2B1-F21750AE775A}" type="parTrans" cxnId="{1EE9A518-C5B2-426D-8BA3-292427AE138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1BE38D3A-A083-4244-9205-31970AF32AFE}" type="sibTrans" cxnId="{1EE9A518-C5B2-426D-8BA3-292427AE138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C17BD3F4-C73C-4A3C-8E4B-7CA1DDC39088}">
      <dgm:prSet phldrT="[文本]" custT="1"/>
      <dgm:spPr/>
      <dgm:t>
        <a:bodyPr/>
        <a:lstStyle/>
        <a:p>
          <a:pPr>
            <a:lnSpc>
              <a:spcPts val="2400"/>
            </a:lnSpc>
            <a:spcAft>
              <a:spcPts val="0"/>
            </a:spcAft>
          </a:pPr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实体集</a:t>
          </a:r>
          <a:endParaRPr lang="en-US" altLang="zh-CN" sz="2000" dirty="0" smtClean="0">
            <a:latin typeface="微软雅黑" panose="020B0503020204020204" charset="-122"/>
            <a:ea typeface="微软雅黑" panose="020B0503020204020204" charset="-122"/>
          </a:endParaRPr>
        </a:p>
        <a:p>
          <a:pPr>
            <a:lnSpc>
              <a:spcPts val="2400"/>
            </a:lnSpc>
            <a:spcAft>
              <a:spcPts val="0"/>
            </a:spcAft>
          </a:pPr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（</a:t>
          </a:r>
          <a:r>
            <a:rPr lang="en-US" altLang="zh-CN" sz="2000" dirty="0" smtClean="0">
              <a:latin typeface="微软雅黑" panose="020B0503020204020204" charset="-122"/>
              <a:ea typeface="微软雅黑" panose="020B0503020204020204" charset="-122"/>
            </a:rPr>
            <a:t>Entity Set</a:t>
          </a:r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）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31D570C9-9692-4606-94F1-691F0025DF70}" type="parTrans" cxnId="{549CF100-B400-477A-985F-79E1E72D821C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242DC677-A3D1-4F53-BAFD-82F75D61072A}" type="sibTrans" cxnId="{549CF100-B400-477A-985F-79E1E72D821C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1F9C48B3-7884-47FD-BB35-D2745E48B9CE}">
      <dgm:prSet phldrT="[文本]" custT="1"/>
      <dgm:spPr/>
      <dgm:t>
        <a:bodyPr/>
        <a:lstStyle/>
        <a:p>
          <a:pPr>
            <a:lnSpc>
              <a:spcPts val="2400"/>
            </a:lnSpc>
            <a:spcAft>
              <a:spcPts val="0"/>
            </a:spcAft>
          </a:pPr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联系（</a:t>
          </a:r>
          <a:r>
            <a:rPr lang="en-US" altLang="zh-CN" sz="2000" dirty="0" smtClean="0">
              <a:latin typeface="微软雅黑" panose="020B0503020204020204" charset="-122"/>
              <a:ea typeface="微软雅黑" panose="020B0503020204020204" charset="-122"/>
            </a:rPr>
            <a:t>Relationship</a:t>
          </a:r>
          <a:r>
            <a:rPr lang="zh-CN" altLang="en-US" sz="2000" dirty="0" smtClean="0">
              <a:latin typeface="微软雅黑" panose="020B0503020204020204" charset="-122"/>
              <a:ea typeface="微软雅黑" panose="020B0503020204020204" charset="-122"/>
            </a:rPr>
            <a:t>）</a:t>
          </a:r>
          <a:endParaRPr lang="zh-CN" altLang="en-US" sz="2000" dirty="0">
            <a:latin typeface="微软雅黑" panose="020B0503020204020204" charset="-122"/>
            <a:ea typeface="微软雅黑" panose="020B0503020204020204" charset="-122"/>
          </a:endParaRPr>
        </a:p>
      </dgm:t>
    </dgm:pt>
    <dgm:pt modelId="{25EAE0C4-AB9E-41DE-B09B-4BF208EB4599}" type="parTrans" cxnId="{35153FEF-B724-44FD-9F6E-B4B851CCE887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0AB39285-422E-4E0E-B605-FC1113F73C46}" type="sibTrans" cxnId="{35153FEF-B724-44FD-9F6E-B4B851CCE887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endParaRPr>
        </a:p>
      </dgm:t>
    </dgm:pt>
    <dgm:pt modelId="{29AA7ECC-E02B-4CD5-B523-8F9BC0623470}" type="pres">
      <dgm:prSet presAssocID="{9DA855A3-7FF6-41FB-B0BF-09716D7C020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4B44BA6-1C78-4C99-A8B5-444F24804734}" type="pres">
      <dgm:prSet presAssocID="{1E44BAB5-C08A-4600-B2F2-54BEDC21503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746BA3-5B2C-44C5-98A7-0A68E3C7940B}" type="pres">
      <dgm:prSet presAssocID="{639DCCFC-9CE6-4D5D-A7BC-E3C79283DCFD}" presName="sibTrans" presStyleCnt="0"/>
      <dgm:spPr/>
    </dgm:pt>
    <dgm:pt modelId="{183511A8-103E-4898-B537-7DB0744E2151}" type="pres">
      <dgm:prSet presAssocID="{AD4C0FD7-06A4-4549-AF7C-74D4FE722159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176C55-01BA-4FBB-8B1C-8FD397666C74}" type="pres">
      <dgm:prSet presAssocID="{7EF4A3E9-9AAE-4278-B0D5-35D14CBE1AFC}" presName="sibTrans" presStyleCnt="0"/>
      <dgm:spPr/>
    </dgm:pt>
    <dgm:pt modelId="{0FE9A31D-1413-4C4F-AAF4-776111A728FE}" type="pres">
      <dgm:prSet presAssocID="{E6D0D8F6-82EC-4DE7-8A20-540152FF6AE9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7E5161-E9EC-4EB3-8D18-4FF5B1FD0764}" type="pres">
      <dgm:prSet presAssocID="{9FDFF0EA-8FAE-4AF9-9B53-F1D1E93847D9}" presName="sibTrans" presStyleCnt="0"/>
      <dgm:spPr/>
    </dgm:pt>
    <dgm:pt modelId="{3C02A2F9-6C18-4F41-B985-867897E58395}" type="pres">
      <dgm:prSet presAssocID="{1848DB21-9562-465D-8711-64F0C764FB3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00B63F-CBB6-4F31-B2D6-E5815F776A61}" type="pres">
      <dgm:prSet presAssocID="{601514B8-9CC7-43DB-9A0E-BA97A22955FA}" presName="sibTrans" presStyleCnt="0"/>
      <dgm:spPr/>
    </dgm:pt>
    <dgm:pt modelId="{3F6AB4F9-BAAB-45B7-9B13-753DE6FE80BF}" type="pres">
      <dgm:prSet presAssocID="{A87F05FA-322F-4390-B35F-6B941FFDDED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58FF4F-1614-475C-892D-B857AE13CCA9}" type="pres">
      <dgm:prSet presAssocID="{1BE38D3A-A083-4244-9205-31970AF32AFE}" presName="sibTrans" presStyleCnt="0"/>
      <dgm:spPr/>
    </dgm:pt>
    <dgm:pt modelId="{979F9BAF-DF75-414A-92E6-59E9BD141777}" type="pres">
      <dgm:prSet presAssocID="{C17BD3F4-C73C-4A3C-8E4B-7CA1DDC3908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36618-02F0-4E31-B53D-38838A5D2FD3}" type="pres">
      <dgm:prSet presAssocID="{242DC677-A3D1-4F53-BAFD-82F75D61072A}" presName="sibTrans" presStyleCnt="0"/>
      <dgm:spPr/>
    </dgm:pt>
    <dgm:pt modelId="{6E50B8E4-9FD8-4127-9D4E-D8B0AA833956}" type="pres">
      <dgm:prSet presAssocID="{1F9C48B3-7884-47FD-BB35-D2745E48B9C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4141F4-FFD0-4D9E-B8F9-10273E432703}" type="presOf" srcId="{1848DB21-9562-465D-8711-64F0C764FB3E}" destId="{3C02A2F9-6C18-4F41-B985-867897E58395}" srcOrd="0" destOrd="0" presId="urn:microsoft.com/office/officeart/2005/8/layout/default#1"/>
    <dgm:cxn modelId="{934A752E-1A20-47B5-8BAA-C87B40E54D21}" srcId="{9DA855A3-7FF6-41FB-B0BF-09716D7C020C}" destId="{1848DB21-9562-465D-8711-64F0C764FB3E}" srcOrd="3" destOrd="0" parTransId="{9B5B8524-B745-4A65-A8DF-19B57F5AA92E}" sibTransId="{601514B8-9CC7-43DB-9A0E-BA97A22955FA}"/>
    <dgm:cxn modelId="{73B9EA36-FCAF-47D0-B96D-7476097D9A5B}" type="presOf" srcId="{9DA855A3-7FF6-41FB-B0BF-09716D7C020C}" destId="{29AA7ECC-E02B-4CD5-B523-8F9BC0623470}" srcOrd="0" destOrd="0" presId="urn:microsoft.com/office/officeart/2005/8/layout/default#1"/>
    <dgm:cxn modelId="{ECFFF44B-D277-4391-ACB9-9E59AD8EF3C4}" type="presOf" srcId="{1E44BAB5-C08A-4600-B2F2-54BEDC21503D}" destId="{C4B44BA6-1C78-4C99-A8B5-444F24804734}" srcOrd="0" destOrd="0" presId="urn:microsoft.com/office/officeart/2005/8/layout/default#1"/>
    <dgm:cxn modelId="{0AAEE520-2D87-41C0-B7F3-5DFB7D08F7E4}" srcId="{9DA855A3-7FF6-41FB-B0BF-09716D7C020C}" destId="{1E44BAB5-C08A-4600-B2F2-54BEDC21503D}" srcOrd="0" destOrd="0" parTransId="{6B5E5ED3-24B9-40D5-8A37-406D081F64D7}" sibTransId="{639DCCFC-9CE6-4D5D-A7BC-E3C79283DCFD}"/>
    <dgm:cxn modelId="{68070E4C-63BE-496C-9525-E7C53FD2CB7F}" type="presOf" srcId="{A87F05FA-322F-4390-B35F-6B941FFDDEDE}" destId="{3F6AB4F9-BAAB-45B7-9B13-753DE6FE80BF}" srcOrd="0" destOrd="0" presId="urn:microsoft.com/office/officeart/2005/8/layout/default#1"/>
    <dgm:cxn modelId="{8E526425-BC77-4597-83A2-4C6AAEF27B2A}" type="presOf" srcId="{AD4C0FD7-06A4-4549-AF7C-74D4FE722159}" destId="{183511A8-103E-4898-B537-7DB0744E2151}" srcOrd="0" destOrd="0" presId="urn:microsoft.com/office/officeart/2005/8/layout/default#1"/>
    <dgm:cxn modelId="{9671C458-599E-46E8-B333-FB0BA3DB7E76}" type="presOf" srcId="{1F9C48B3-7884-47FD-BB35-D2745E48B9CE}" destId="{6E50B8E4-9FD8-4127-9D4E-D8B0AA833956}" srcOrd="0" destOrd="0" presId="urn:microsoft.com/office/officeart/2005/8/layout/default#1"/>
    <dgm:cxn modelId="{969AF315-FE3C-43F5-B46C-CA946A644BB1}" type="presOf" srcId="{C17BD3F4-C73C-4A3C-8E4B-7CA1DDC39088}" destId="{979F9BAF-DF75-414A-92E6-59E9BD141777}" srcOrd="0" destOrd="0" presId="urn:microsoft.com/office/officeart/2005/8/layout/default#1"/>
    <dgm:cxn modelId="{549CF100-B400-477A-985F-79E1E72D821C}" srcId="{9DA855A3-7FF6-41FB-B0BF-09716D7C020C}" destId="{C17BD3F4-C73C-4A3C-8E4B-7CA1DDC39088}" srcOrd="5" destOrd="0" parTransId="{31D570C9-9692-4606-94F1-691F0025DF70}" sibTransId="{242DC677-A3D1-4F53-BAFD-82F75D61072A}"/>
    <dgm:cxn modelId="{8A148FB3-5EEF-4D2E-AD05-ECBE7F51D55F}" type="presOf" srcId="{E6D0D8F6-82EC-4DE7-8A20-540152FF6AE9}" destId="{0FE9A31D-1413-4C4F-AAF4-776111A728FE}" srcOrd="0" destOrd="0" presId="urn:microsoft.com/office/officeart/2005/8/layout/default#1"/>
    <dgm:cxn modelId="{35153FEF-B724-44FD-9F6E-B4B851CCE887}" srcId="{9DA855A3-7FF6-41FB-B0BF-09716D7C020C}" destId="{1F9C48B3-7884-47FD-BB35-D2745E48B9CE}" srcOrd="6" destOrd="0" parTransId="{25EAE0C4-AB9E-41DE-B09B-4BF208EB4599}" sibTransId="{0AB39285-422E-4E0E-B605-FC1113F73C46}"/>
    <dgm:cxn modelId="{D4973545-685E-468E-88BD-B7FB96341859}" srcId="{9DA855A3-7FF6-41FB-B0BF-09716D7C020C}" destId="{E6D0D8F6-82EC-4DE7-8A20-540152FF6AE9}" srcOrd="2" destOrd="0" parTransId="{C847519A-5D00-441A-83F8-BDEFE3585796}" sibTransId="{9FDFF0EA-8FAE-4AF9-9B53-F1D1E93847D9}"/>
    <dgm:cxn modelId="{36895C0E-F783-4A6C-B3C2-60FCCAF3529E}" srcId="{9DA855A3-7FF6-41FB-B0BF-09716D7C020C}" destId="{AD4C0FD7-06A4-4549-AF7C-74D4FE722159}" srcOrd="1" destOrd="0" parTransId="{C2C6F1C0-B9B2-4977-A2DB-2C8A15AC3981}" sibTransId="{7EF4A3E9-9AAE-4278-B0D5-35D14CBE1AFC}"/>
    <dgm:cxn modelId="{1EE9A518-C5B2-426D-8BA3-292427AE1381}" srcId="{9DA855A3-7FF6-41FB-B0BF-09716D7C020C}" destId="{A87F05FA-322F-4390-B35F-6B941FFDDEDE}" srcOrd="4" destOrd="0" parTransId="{8C2DD917-36DD-4FD4-B2B1-F21750AE775A}" sibTransId="{1BE38D3A-A083-4244-9205-31970AF32AFE}"/>
    <dgm:cxn modelId="{BA35E09A-BF87-4D43-8D74-D96169524EA2}" type="presParOf" srcId="{29AA7ECC-E02B-4CD5-B523-8F9BC0623470}" destId="{C4B44BA6-1C78-4C99-A8B5-444F24804734}" srcOrd="0" destOrd="0" presId="urn:microsoft.com/office/officeart/2005/8/layout/default#1"/>
    <dgm:cxn modelId="{4240B8B9-81EC-428B-9EAD-1D319D3AD317}" type="presParOf" srcId="{29AA7ECC-E02B-4CD5-B523-8F9BC0623470}" destId="{EF746BA3-5B2C-44C5-98A7-0A68E3C7940B}" srcOrd="1" destOrd="0" presId="urn:microsoft.com/office/officeart/2005/8/layout/default#1"/>
    <dgm:cxn modelId="{133C7D1B-F9C8-4BFE-9396-33B9E1F8B740}" type="presParOf" srcId="{29AA7ECC-E02B-4CD5-B523-8F9BC0623470}" destId="{183511A8-103E-4898-B537-7DB0744E2151}" srcOrd="2" destOrd="0" presId="urn:microsoft.com/office/officeart/2005/8/layout/default#1"/>
    <dgm:cxn modelId="{9205BF32-A9B3-4968-AB65-A20A421E0CCA}" type="presParOf" srcId="{29AA7ECC-E02B-4CD5-B523-8F9BC0623470}" destId="{C7176C55-01BA-4FBB-8B1C-8FD397666C74}" srcOrd="3" destOrd="0" presId="urn:microsoft.com/office/officeart/2005/8/layout/default#1"/>
    <dgm:cxn modelId="{C019E8C1-885A-4A4B-AEE8-ECBEE0D1FE1A}" type="presParOf" srcId="{29AA7ECC-E02B-4CD5-B523-8F9BC0623470}" destId="{0FE9A31D-1413-4C4F-AAF4-776111A728FE}" srcOrd="4" destOrd="0" presId="urn:microsoft.com/office/officeart/2005/8/layout/default#1"/>
    <dgm:cxn modelId="{0CCFA7D3-246B-4542-90D8-53FA98F10043}" type="presParOf" srcId="{29AA7ECC-E02B-4CD5-B523-8F9BC0623470}" destId="{557E5161-E9EC-4EB3-8D18-4FF5B1FD0764}" srcOrd="5" destOrd="0" presId="urn:microsoft.com/office/officeart/2005/8/layout/default#1"/>
    <dgm:cxn modelId="{5CB4777C-4406-4C18-9B1B-9630AE8A5AFC}" type="presParOf" srcId="{29AA7ECC-E02B-4CD5-B523-8F9BC0623470}" destId="{3C02A2F9-6C18-4F41-B985-867897E58395}" srcOrd="6" destOrd="0" presId="urn:microsoft.com/office/officeart/2005/8/layout/default#1"/>
    <dgm:cxn modelId="{91994C1D-1311-4A56-9C83-7419CC9BD7AF}" type="presParOf" srcId="{29AA7ECC-E02B-4CD5-B523-8F9BC0623470}" destId="{FB00B63F-CBB6-4F31-B2D6-E5815F776A61}" srcOrd="7" destOrd="0" presId="urn:microsoft.com/office/officeart/2005/8/layout/default#1"/>
    <dgm:cxn modelId="{76C75524-09EE-4799-9B00-A998CA671BC0}" type="presParOf" srcId="{29AA7ECC-E02B-4CD5-B523-8F9BC0623470}" destId="{3F6AB4F9-BAAB-45B7-9B13-753DE6FE80BF}" srcOrd="8" destOrd="0" presId="urn:microsoft.com/office/officeart/2005/8/layout/default#1"/>
    <dgm:cxn modelId="{ABD0627B-9DB8-4B0A-9521-F5F4159F9311}" type="presParOf" srcId="{29AA7ECC-E02B-4CD5-B523-8F9BC0623470}" destId="{5B58FF4F-1614-475C-892D-B857AE13CCA9}" srcOrd="9" destOrd="0" presId="urn:microsoft.com/office/officeart/2005/8/layout/default#1"/>
    <dgm:cxn modelId="{1DE6A04E-1DBC-4F8B-B50A-B9AE286AECF0}" type="presParOf" srcId="{29AA7ECC-E02B-4CD5-B523-8F9BC0623470}" destId="{979F9BAF-DF75-414A-92E6-59E9BD141777}" srcOrd="10" destOrd="0" presId="urn:microsoft.com/office/officeart/2005/8/layout/default#1"/>
    <dgm:cxn modelId="{95FD40DF-9CCE-4554-BD48-BD05F0C99436}" type="presParOf" srcId="{29AA7ECC-E02B-4CD5-B523-8F9BC0623470}" destId="{C9F36618-02F0-4E31-B53D-38838A5D2FD3}" srcOrd="11" destOrd="0" presId="urn:microsoft.com/office/officeart/2005/8/layout/default#1"/>
    <dgm:cxn modelId="{A9FF0776-DC82-4A21-80BE-C815569837E0}" type="presParOf" srcId="{29AA7ECC-E02B-4CD5-B523-8F9BC0623470}" destId="{6E50B8E4-9FD8-4127-9D4E-D8B0AA833956}" srcOrd="1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77588-D1D4-4248-BFB5-E0809AA80699}" type="doc">
      <dgm:prSet loTypeId="urn:microsoft.com/office/officeart/2005/8/layout/default#2" loCatId="list" qsTypeId="urn:microsoft.com/office/officeart/2005/8/quickstyle/simple2#2" qsCatId="simple" csTypeId="urn:microsoft.com/office/officeart/2005/8/colors/accent2_1#2" csCatId="accent2" phldr="1"/>
      <dgm:spPr/>
      <dgm:t>
        <a:bodyPr/>
        <a:lstStyle/>
        <a:p>
          <a:endParaRPr lang="zh-CN" altLang="en-US"/>
        </a:p>
      </dgm:t>
    </dgm:pt>
    <dgm:pt modelId="{34405BE0-4ECF-47A2-8B7F-1B9E51D85BE5}">
      <dgm:prSet phldrT="[文本]" custT="1"/>
      <dgm:spPr/>
      <dgm:t>
        <a:bodyPr/>
        <a:lstStyle/>
        <a:p>
          <a:r>
            <a:rPr lang="zh-CN" altLang="en-US" sz="2400" smtClean="0">
              <a:latin typeface="手札体-简粗体" panose="03000700000000000000" pitchFamily="66" charset="-122"/>
              <a:ea typeface="手札体-简粗体" panose="03000700000000000000" pitchFamily="66" charset="-122"/>
              <a:sym typeface="Wingdings" panose="05000000000000000000" pitchFamily="2" charset="2"/>
            </a:rPr>
            <a:t>关系数据结构</a:t>
          </a:r>
          <a:endParaRPr lang="zh-CN" altLang="en-US" sz="2400" dirty="0"/>
        </a:p>
      </dgm:t>
    </dgm:pt>
    <dgm:pt modelId="{14E4A54D-28FC-467D-A7E2-9F3F5FF8663B}" type="parTrans" cxnId="{6D2FC349-0EA6-45D9-AC4E-83A29FC51FCC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38C6E83F-5418-4326-8C1B-6061699D3FB4}" type="sibTrans" cxnId="{6D2FC349-0EA6-45D9-AC4E-83A29FC51FCC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7FC24ECC-59CF-46FC-8855-609CE6C87F7D}">
      <dgm:prSet phldrT="[文本]" custT="1"/>
      <dgm:spPr/>
      <dgm:t>
        <a:bodyPr/>
        <a:lstStyle/>
        <a:p>
          <a:r>
            <a:rPr lang="zh-CN" altLang="en-US" sz="2400" smtClean="0">
              <a:latin typeface="手札体-简粗体" panose="03000700000000000000" pitchFamily="66" charset="-122"/>
              <a:ea typeface="手札体-简粗体" panose="03000700000000000000" pitchFamily="66" charset="-122"/>
              <a:sym typeface="Wingdings" panose="05000000000000000000" pitchFamily="2" charset="2"/>
            </a:rPr>
            <a:t>关系操作集合</a:t>
          </a:r>
          <a:endParaRPr lang="zh-CN" altLang="en-US" sz="2400" dirty="0"/>
        </a:p>
      </dgm:t>
    </dgm:pt>
    <dgm:pt modelId="{5EE2CD6B-8912-4469-821E-6ADE69FEB6DC}" type="parTrans" cxnId="{B7DD70A3-E392-474E-BD92-463B580176B6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4EF3C293-E60E-4567-B7E3-D5A4F96C77AD}" type="sibTrans" cxnId="{B7DD70A3-E392-474E-BD92-463B580176B6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49AFF716-F277-4836-9D12-6031CB7FA61F}">
      <dgm:prSet phldrT="[文本]" custT="1"/>
      <dgm:spPr/>
      <dgm:t>
        <a:bodyPr/>
        <a:lstStyle/>
        <a:p>
          <a:r>
            <a:rPr lang="zh-CN" altLang="en-US" sz="2400" smtClean="0">
              <a:latin typeface="手札体-简粗体" panose="03000700000000000000" pitchFamily="66" charset="-122"/>
              <a:ea typeface="手札体-简粗体" panose="03000700000000000000" pitchFamily="66" charset="-122"/>
              <a:sym typeface="Wingdings" panose="05000000000000000000" pitchFamily="2" charset="2"/>
            </a:rPr>
            <a:t>关系完整性约束</a:t>
          </a:r>
          <a:endParaRPr lang="zh-CN" altLang="en-US" sz="2400" dirty="0"/>
        </a:p>
      </dgm:t>
    </dgm:pt>
    <dgm:pt modelId="{4C521079-7765-4047-9F0D-83545AD961BC}" type="parTrans" cxnId="{A750D627-4468-4ADA-9A36-005EABC225AA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C94AEA28-4E3D-44AB-8CBB-E67D08A3EA17}" type="sibTrans" cxnId="{A750D627-4468-4ADA-9A36-005EABC225AA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5F2604EA-21F8-4686-9550-60DB386F1F2A}" type="pres">
      <dgm:prSet presAssocID="{42977588-D1D4-4248-BFB5-E0809AA8069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01FF671-A171-40B0-8A66-9B5F3C653792}" type="pres">
      <dgm:prSet presAssocID="{34405BE0-4ECF-47A2-8B7F-1B9E51D85BE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5F8F20-1310-4314-ADD7-00C895D726B7}" type="pres">
      <dgm:prSet presAssocID="{38C6E83F-5418-4326-8C1B-6061699D3FB4}" presName="sibTrans" presStyleCnt="0"/>
      <dgm:spPr/>
    </dgm:pt>
    <dgm:pt modelId="{31B01B1D-267C-4D4C-A685-57FF4C0A601F}" type="pres">
      <dgm:prSet presAssocID="{7FC24ECC-59CF-46FC-8855-609CE6C87F7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B78390-E5D9-460C-88C6-A4A3B7110208}" type="pres">
      <dgm:prSet presAssocID="{4EF3C293-E60E-4567-B7E3-D5A4F96C77AD}" presName="sibTrans" presStyleCnt="0"/>
      <dgm:spPr/>
    </dgm:pt>
    <dgm:pt modelId="{273688F5-2E43-489B-BB41-3EFA0836455A}" type="pres">
      <dgm:prSet presAssocID="{49AFF716-F277-4836-9D12-6031CB7FA6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DD70A3-E392-474E-BD92-463B580176B6}" srcId="{42977588-D1D4-4248-BFB5-E0809AA80699}" destId="{7FC24ECC-59CF-46FC-8855-609CE6C87F7D}" srcOrd="1" destOrd="0" parTransId="{5EE2CD6B-8912-4469-821E-6ADE69FEB6DC}" sibTransId="{4EF3C293-E60E-4567-B7E3-D5A4F96C77AD}"/>
    <dgm:cxn modelId="{490218D4-2B58-4890-9AB2-AF611F34125F}" type="presOf" srcId="{49AFF716-F277-4836-9D12-6031CB7FA61F}" destId="{273688F5-2E43-489B-BB41-3EFA0836455A}" srcOrd="0" destOrd="0" presId="urn:microsoft.com/office/officeart/2005/8/layout/default#2"/>
    <dgm:cxn modelId="{B321A106-756C-4B73-A85E-BA1503BF7D18}" type="presOf" srcId="{34405BE0-4ECF-47A2-8B7F-1B9E51D85BE5}" destId="{F01FF671-A171-40B0-8A66-9B5F3C653792}" srcOrd="0" destOrd="0" presId="urn:microsoft.com/office/officeart/2005/8/layout/default#2"/>
    <dgm:cxn modelId="{B33AE7C4-3EDC-4B70-AA97-5D2011113B32}" type="presOf" srcId="{42977588-D1D4-4248-BFB5-E0809AA80699}" destId="{5F2604EA-21F8-4686-9550-60DB386F1F2A}" srcOrd="0" destOrd="0" presId="urn:microsoft.com/office/officeart/2005/8/layout/default#2"/>
    <dgm:cxn modelId="{A750D627-4468-4ADA-9A36-005EABC225AA}" srcId="{42977588-D1D4-4248-BFB5-E0809AA80699}" destId="{49AFF716-F277-4836-9D12-6031CB7FA61F}" srcOrd="2" destOrd="0" parTransId="{4C521079-7765-4047-9F0D-83545AD961BC}" sibTransId="{C94AEA28-4E3D-44AB-8CBB-E67D08A3EA17}"/>
    <dgm:cxn modelId="{6D2FC349-0EA6-45D9-AC4E-83A29FC51FCC}" srcId="{42977588-D1D4-4248-BFB5-E0809AA80699}" destId="{34405BE0-4ECF-47A2-8B7F-1B9E51D85BE5}" srcOrd="0" destOrd="0" parTransId="{14E4A54D-28FC-467D-A7E2-9F3F5FF8663B}" sibTransId="{38C6E83F-5418-4326-8C1B-6061699D3FB4}"/>
    <dgm:cxn modelId="{95464FD5-E8C8-4797-9243-31B8AA883E35}" type="presOf" srcId="{7FC24ECC-59CF-46FC-8855-609CE6C87F7D}" destId="{31B01B1D-267C-4D4C-A685-57FF4C0A601F}" srcOrd="0" destOrd="0" presId="urn:microsoft.com/office/officeart/2005/8/layout/default#2"/>
    <dgm:cxn modelId="{B29D0247-6E93-40B6-900D-D5735BB78D25}" type="presParOf" srcId="{5F2604EA-21F8-4686-9550-60DB386F1F2A}" destId="{F01FF671-A171-40B0-8A66-9B5F3C653792}" srcOrd="0" destOrd="0" presId="urn:microsoft.com/office/officeart/2005/8/layout/default#2"/>
    <dgm:cxn modelId="{3F886C2A-F415-4EFF-B79A-99AB4C39FFC9}" type="presParOf" srcId="{5F2604EA-21F8-4686-9550-60DB386F1F2A}" destId="{F35F8F20-1310-4314-ADD7-00C895D726B7}" srcOrd="1" destOrd="0" presId="urn:microsoft.com/office/officeart/2005/8/layout/default#2"/>
    <dgm:cxn modelId="{E7D69461-18BE-4775-992C-8538B66897BB}" type="presParOf" srcId="{5F2604EA-21F8-4686-9550-60DB386F1F2A}" destId="{31B01B1D-267C-4D4C-A685-57FF4C0A601F}" srcOrd="2" destOrd="0" presId="urn:microsoft.com/office/officeart/2005/8/layout/default#2"/>
    <dgm:cxn modelId="{3A17790C-F0D7-413C-BFE4-D755A0CABDCF}" type="presParOf" srcId="{5F2604EA-21F8-4686-9550-60DB386F1F2A}" destId="{0AB78390-E5D9-460C-88C6-A4A3B7110208}" srcOrd="3" destOrd="0" presId="urn:microsoft.com/office/officeart/2005/8/layout/default#2"/>
    <dgm:cxn modelId="{3E8AE77D-04D0-40B7-A94F-E884CC33A194}" type="presParOf" srcId="{5F2604EA-21F8-4686-9550-60DB386F1F2A}" destId="{273688F5-2E43-489B-BB41-3EFA0836455A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2E9952-9E9A-433C-83F0-C73B7BDFBFF5}" type="doc">
      <dgm:prSet loTypeId="urn:microsoft.com/office/officeart/2005/8/layout/venn3#1" loCatId="relationship" qsTypeId="urn:microsoft.com/office/officeart/2005/8/quickstyle/simple1#1" qsCatId="simple" csTypeId="urn:microsoft.com/office/officeart/2005/8/colors/accent2_2#1" csCatId="accent2" phldr="1"/>
      <dgm:spPr/>
      <dgm:t>
        <a:bodyPr/>
        <a:lstStyle/>
        <a:p>
          <a:endParaRPr lang="zh-CN" altLang="en-US"/>
        </a:p>
      </dgm:t>
    </dgm:pt>
    <dgm:pt modelId="{D2F6B7E4-9D30-46C3-8320-E0BA460D2255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基本关系</a:t>
          </a:r>
          <a:endParaRPr lang="en-US" altLang="zh-CN" sz="24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（基本表、基表）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8680425-CE37-4A69-9F58-A88258627C8E}" type="parTrans" cxnId="{D7AC0863-85ED-410C-8078-B62741FB3F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D10F18-DF8C-4C0B-981E-D1C27BF69A55}" type="sibTrans" cxnId="{D7AC0863-85ED-410C-8078-B62741FB3F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460BF1A-6709-4EA2-B8F7-139F85BEC562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查询表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E47B376-AAAD-4566-8C49-A0783065CC67}" type="parTrans" cxnId="{FFBA5B3E-3613-4A80-8B38-2FBB081D8580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C39C285-03EB-4F06-9516-2986BC1DF934}" type="sibTrans" cxnId="{FFBA5B3E-3613-4A80-8B38-2FBB081D8580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CFCCEC0-EB81-445F-8BCF-1AA142F11931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视图表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31E75CF-5920-49B8-A781-EEF6A16BE2F7}" type="parTrans" cxnId="{A13E57B4-19C3-44E7-AD53-F16F313E584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672F1FF-A6CF-4ABD-B4BB-73D5EEF0169C}" type="sibTrans" cxnId="{A13E57B4-19C3-44E7-AD53-F16F313E584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7020C8-C751-4FC8-A289-0D2754A825C9}" type="pres">
      <dgm:prSet presAssocID="{752E9952-9E9A-433C-83F0-C73B7BDFBF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CF03D9-0191-4BBD-BAC9-78284B916015}" type="pres">
      <dgm:prSet presAssocID="{D2F6B7E4-9D30-46C3-8320-E0BA460D2255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443B20-FE25-48A1-A54E-316411F48EEA}" type="pres">
      <dgm:prSet presAssocID="{A8D10F18-DF8C-4C0B-981E-D1C27BF69A55}" presName="space" presStyleCnt="0"/>
      <dgm:spPr/>
    </dgm:pt>
    <dgm:pt modelId="{4E1BB24D-C455-4620-873F-49290697FD86}" type="pres">
      <dgm:prSet presAssocID="{2460BF1A-6709-4EA2-B8F7-139F85BEC56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E4A067-5C0D-4ECD-9DA5-3EB8DEF06653}" type="pres">
      <dgm:prSet presAssocID="{3C39C285-03EB-4F06-9516-2986BC1DF934}" presName="space" presStyleCnt="0"/>
      <dgm:spPr/>
    </dgm:pt>
    <dgm:pt modelId="{85C08D7E-D09D-4C1D-A330-AA6331881710}" type="pres">
      <dgm:prSet presAssocID="{ACFCCEC0-EB81-445F-8BCF-1AA142F11931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9FB2ADB-5D0F-4555-8465-1A76B5C75E32}" type="presOf" srcId="{752E9952-9E9A-433C-83F0-C73B7BDFBFF5}" destId="{E27020C8-C751-4FC8-A289-0D2754A825C9}" srcOrd="0" destOrd="0" presId="urn:microsoft.com/office/officeart/2005/8/layout/venn3#1"/>
    <dgm:cxn modelId="{85D9DD35-D6FD-495C-98B6-06726739C99C}" type="presOf" srcId="{ACFCCEC0-EB81-445F-8BCF-1AA142F11931}" destId="{85C08D7E-D09D-4C1D-A330-AA6331881710}" srcOrd="0" destOrd="0" presId="urn:microsoft.com/office/officeart/2005/8/layout/venn3#1"/>
    <dgm:cxn modelId="{D7AC0863-85ED-410C-8078-B62741FB3F8B}" srcId="{752E9952-9E9A-433C-83F0-C73B7BDFBFF5}" destId="{D2F6B7E4-9D30-46C3-8320-E0BA460D2255}" srcOrd="0" destOrd="0" parTransId="{88680425-CE37-4A69-9F58-A88258627C8E}" sibTransId="{A8D10F18-DF8C-4C0B-981E-D1C27BF69A55}"/>
    <dgm:cxn modelId="{FFBA5B3E-3613-4A80-8B38-2FBB081D8580}" srcId="{752E9952-9E9A-433C-83F0-C73B7BDFBFF5}" destId="{2460BF1A-6709-4EA2-B8F7-139F85BEC562}" srcOrd="1" destOrd="0" parTransId="{3E47B376-AAAD-4566-8C49-A0783065CC67}" sibTransId="{3C39C285-03EB-4F06-9516-2986BC1DF934}"/>
    <dgm:cxn modelId="{A13E57B4-19C3-44E7-AD53-F16F313E584D}" srcId="{752E9952-9E9A-433C-83F0-C73B7BDFBFF5}" destId="{ACFCCEC0-EB81-445F-8BCF-1AA142F11931}" srcOrd="2" destOrd="0" parTransId="{031E75CF-5920-49B8-A781-EEF6A16BE2F7}" sibTransId="{A672F1FF-A6CF-4ABD-B4BB-73D5EEF0169C}"/>
    <dgm:cxn modelId="{8BB352E3-BE8A-4012-9F8A-116992513A53}" type="presOf" srcId="{D2F6B7E4-9D30-46C3-8320-E0BA460D2255}" destId="{18CF03D9-0191-4BBD-BAC9-78284B916015}" srcOrd="0" destOrd="0" presId="urn:microsoft.com/office/officeart/2005/8/layout/venn3#1"/>
    <dgm:cxn modelId="{7FC7E12F-39CC-479F-9A45-7C412ADAFF75}" type="presOf" srcId="{2460BF1A-6709-4EA2-B8F7-139F85BEC562}" destId="{4E1BB24D-C455-4620-873F-49290697FD86}" srcOrd="0" destOrd="0" presId="urn:microsoft.com/office/officeart/2005/8/layout/venn3#1"/>
    <dgm:cxn modelId="{6C22FCBD-771D-4679-93CC-DF7873743040}" type="presParOf" srcId="{E27020C8-C751-4FC8-A289-0D2754A825C9}" destId="{18CF03D9-0191-4BBD-BAC9-78284B916015}" srcOrd="0" destOrd="0" presId="urn:microsoft.com/office/officeart/2005/8/layout/venn3#1"/>
    <dgm:cxn modelId="{18E2539F-77A1-4B0A-8402-027FAAC5B31F}" type="presParOf" srcId="{E27020C8-C751-4FC8-A289-0D2754A825C9}" destId="{6D443B20-FE25-48A1-A54E-316411F48EEA}" srcOrd="1" destOrd="0" presId="urn:microsoft.com/office/officeart/2005/8/layout/venn3#1"/>
    <dgm:cxn modelId="{E05A99E2-5418-41FC-9B0A-9CA07F58207A}" type="presParOf" srcId="{E27020C8-C751-4FC8-A289-0D2754A825C9}" destId="{4E1BB24D-C455-4620-873F-49290697FD86}" srcOrd="2" destOrd="0" presId="urn:microsoft.com/office/officeart/2005/8/layout/venn3#1"/>
    <dgm:cxn modelId="{4A5DC434-9F57-4828-B54D-5453BFF96DA5}" type="presParOf" srcId="{E27020C8-C751-4FC8-A289-0D2754A825C9}" destId="{66E4A067-5C0D-4ECD-9DA5-3EB8DEF06653}" srcOrd="3" destOrd="0" presId="urn:microsoft.com/office/officeart/2005/8/layout/venn3#1"/>
    <dgm:cxn modelId="{2414D551-2878-4906-8732-A053FF5AFEB1}" type="presParOf" srcId="{E27020C8-C751-4FC8-A289-0D2754A825C9}" destId="{85C08D7E-D09D-4C1D-A330-AA6331881710}" srcOrd="4" destOrd="0" presId="urn:microsoft.com/office/officeart/2005/8/layout/venn3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2E9952-9E9A-433C-83F0-C73B7BDFBFF5}" type="doc">
      <dgm:prSet loTypeId="urn:microsoft.com/office/officeart/2005/8/layout/venn3#2" loCatId="relationship" qsTypeId="urn:microsoft.com/office/officeart/2005/8/quickstyle/simple1#2" qsCatId="simple" csTypeId="urn:microsoft.com/office/officeart/2005/8/colors/accent2_2#2" csCatId="accent2" phldr="1"/>
      <dgm:spPr/>
      <dgm:t>
        <a:bodyPr/>
        <a:lstStyle/>
        <a:p>
          <a:endParaRPr lang="zh-CN" altLang="en-US"/>
        </a:p>
      </dgm:t>
    </dgm:pt>
    <dgm:pt modelId="{D2F6B7E4-9D30-46C3-8320-E0BA460D2255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基本关系</a:t>
          </a:r>
          <a:endParaRPr lang="en-US" altLang="zh-CN" sz="24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（基本表、基表）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8680425-CE37-4A69-9F58-A88258627C8E}" type="parTrans" cxnId="{D7AC0863-85ED-410C-8078-B62741FB3F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D10F18-DF8C-4C0B-981E-D1C27BF69A55}" type="sibTrans" cxnId="{D7AC0863-85ED-410C-8078-B62741FB3F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460BF1A-6709-4EA2-B8F7-139F85BEC562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查询表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E47B376-AAAD-4566-8C49-A0783065CC67}" type="parTrans" cxnId="{FFBA5B3E-3613-4A80-8B38-2FBB081D8580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C39C285-03EB-4F06-9516-2986BC1DF934}" type="sibTrans" cxnId="{FFBA5B3E-3613-4A80-8B38-2FBB081D8580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CFCCEC0-EB81-445F-8BCF-1AA142F11931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视图表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31E75CF-5920-49B8-A781-EEF6A16BE2F7}" type="parTrans" cxnId="{A13E57B4-19C3-44E7-AD53-F16F313E584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672F1FF-A6CF-4ABD-B4BB-73D5EEF0169C}" type="sibTrans" cxnId="{A13E57B4-19C3-44E7-AD53-F16F313E584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7020C8-C751-4FC8-A289-0D2754A825C9}" type="pres">
      <dgm:prSet presAssocID="{752E9952-9E9A-433C-83F0-C73B7BDFBF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CF03D9-0191-4BBD-BAC9-78284B916015}" type="pres">
      <dgm:prSet presAssocID="{D2F6B7E4-9D30-46C3-8320-E0BA460D2255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443B20-FE25-48A1-A54E-316411F48EEA}" type="pres">
      <dgm:prSet presAssocID="{A8D10F18-DF8C-4C0B-981E-D1C27BF69A55}" presName="space" presStyleCnt="0"/>
      <dgm:spPr/>
    </dgm:pt>
    <dgm:pt modelId="{4E1BB24D-C455-4620-873F-49290697FD86}" type="pres">
      <dgm:prSet presAssocID="{2460BF1A-6709-4EA2-B8F7-139F85BEC56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E4A067-5C0D-4ECD-9DA5-3EB8DEF06653}" type="pres">
      <dgm:prSet presAssocID="{3C39C285-03EB-4F06-9516-2986BC1DF934}" presName="space" presStyleCnt="0"/>
      <dgm:spPr/>
    </dgm:pt>
    <dgm:pt modelId="{85C08D7E-D09D-4C1D-A330-AA6331881710}" type="pres">
      <dgm:prSet presAssocID="{ACFCCEC0-EB81-445F-8BCF-1AA142F11931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471ECD-D17E-4195-8166-B17F02EF390F}" type="presOf" srcId="{752E9952-9E9A-433C-83F0-C73B7BDFBFF5}" destId="{E27020C8-C751-4FC8-A289-0D2754A825C9}" srcOrd="0" destOrd="0" presId="urn:microsoft.com/office/officeart/2005/8/layout/venn3#2"/>
    <dgm:cxn modelId="{6E0470BE-FD59-4693-9E44-7B497EEED4A0}" type="presOf" srcId="{D2F6B7E4-9D30-46C3-8320-E0BA460D2255}" destId="{18CF03D9-0191-4BBD-BAC9-78284B916015}" srcOrd="0" destOrd="0" presId="urn:microsoft.com/office/officeart/2005/8/layout/venn3#2"/>
    <dgm:cxn modelId="{4366507B-4CED-4219-8B70-A5DCD781DA7A}" type="presOf" srcId="{2460BF1A-6709-4EA2-B8F7-139F85BEC562}" destId="{4E1BB24D-C455-4620-873F-49290697FD86}" srcOrd="0" destOrd="0" presId="urn:microsoft.com/office/officeart/2005/8/layout/venn3#2"/>
    <dgm:cxn modelId="{D7AC0863-85ED-410C-8078-B62741FB3F8B}" srcId="{752E9952-9E9A-433C-83F0-C73B7BDFBFF5}" destId="{D2F6B7E4-9D30-46C3-8320-E0BA460D2255}" srcOrd="0" destOrd="0" parTransId="{88680425-CE37-4A69-9F58-A88258627C8E}" sibTransId="{A8D10F18-DF8C-4C0B-981E-D1C27BF69A55}"/>
    <dgm:cxn modelId="{FFBA5B3E-3613-4A80-8B38-2FBB081D8580}" srcId="{752E9952-9E9A-433C-83F0-C73B7BDFBFF5}" destId="{2460BF1A-6709-4EA2-B8F7-139F85BEC562}" srcOrd="1" destOrd="0" parTransId="{3E47B376-AAAD-4566-8C49-A0783065CC67}" sibTransId="{3C39C285-03EB-4F06-9516-2986BC1DF934}"/>
    <dgm:cxn modelId="{A13E57B4-19C3-44E7-AD53-F16F313E584D}" srcId="{752E9952-9E9A-433C-83F0-C73B7BDFBFF5}" destId="{ACFCCEC0-EB81-445F-8BCF-1AA142F11931}" srcOrd="2" destOrd="0" parTransId="{031E75CF-5920-49B8-A781-EEF6A16BE2F7}" sibTransId="{A672F1FF-A6CF-4ABD-B4BB-73D5EEF0169C}"/>
    <dgm:cxn modelId="{425BCB6D-85A3-406B-8DEC-427CAB51946B}" type="presOf" srcId="{ACFCCEC0-EB81-445F-8BCF-1AA142F11931}" destId="{85C08D7E-D09D-4C1D-A330-AA6331881710}" srcOrd="0" destOrd="0" presId="urn:microsoft.com/office/officeart/2005/8/layout/venn3#2"/>
    <dgm:cxn modelId="{88674C90-EC43-4DAA-BBC2-4C9BE2100F19}" type="presParOf" srcId="{E27020C8-C751-4FC8-A289-0D2754A825C9}" destId="{18CF03D9-0191-4BBD-BAC9-78284B916015}" srcOrd="0" destOrd="0" presId="urn:microsoft.com/office/officeart/2005/8/layout/venn3#2"/>
    <dgm:cxn modelId="{26232048-FD46-4B68-8503-EFE4A2D9F28C}" type="presParOf" srcId="{E27020C8-C751-4FC8-A289-0D2754A825C9}" destId="{6D443B20-FE25-48A1-A54E-316411F48EEA}" srcOrd="1" destOrd="0" presId="urn:microsoft.com/office/officeart/2005/8/layout/venn3#2"/>
    <dgm:cxn modelId="{FA660C63-8438-4630-8461-0230DDBDBFAE}" type="presParOf" srcId="{E27020C8-C751-4FC8-A289-0D2754A825C9}" destId="{4E1BB24D-C455-4620-873F-49290697FD86}" srcOrd="2" destOrd="0" presId="urn:microsoft.com/office/officeart/2005/8/layout/venn3#2"/>
    <dgm:cxn modelId="{07843764-5242-4155-ACEA-8D57BE6F7971}" type="presParOf" srcId="{E27020C8-C751-4FC8-A289-0D2754A825C9}" destId="{66E4A067-5C0D-4ECD-9DA5-3EB8DEF06653}" srcOrd="3" destOrd="0" presId="urn:microsoft.com/office/officeart/2005/8/layout/venn3#2"/>
    <dgm:cxn modelId="{0BC0FADB-1255-40E2-9CA4-B4801DE583B5}" type="presParOf" srcId="{E27020C8-C751-4FC8-A289-0D2754A825C9}" destId="{85C08D7E-D09D-4C1D-A330-AA6331881710}" srcOrd="4" destOrd="0" presId="urn:microsoft.com/office/officeart/2005/8/layout/venn3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2E9952-9E9A-433C-83F0-C73B7BDFBFF5}" type="doc">
      <dgm:prSet loTypeId="urn:microsoft.com/office/officeart/2005/8/layout/venn3#3" loCatId="relationship" qsTypeId="urn:microsoft.com/office/officeart/2005/8/quickstyle/simple1#3" qsCatId="simple" csTypeId="urn:microsoft.com/office/officeart/2005/8/colors/accent2_2#3" csCatId="accent2" phldr="1"/>
      <dgm:spPr/>
      <dgm:t>
        <a:bodyPr/>
        <a:lstStyle/>
        <a:p>
          <a:endParaRPr lang="zh-CN" altLang="en-US"/>
        </a:p>
      </dgm:t>
    </dgm:pt>
    <dgm:pt modelId="{D2F6B7E4-9D30-46C3-8320-E0BA460D2255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基本关系</a:t>
          </a:r>
          <a:endParaRPr lang="en-US" altLang="zh-CN" sz="2400" dirty="0" smtClean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（基本表、基表）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8680425-CE37-4A69-9F58-A88258627C8E}" type="parTrans" cxnId="{D7AC0863-85ED-410C-8078-B62741FB3F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D10F18-DF8C-4C0B-981E-D1C27BF69A55}" type="sibTrans" cxnId="{D7AC0863-85ED-410C-8078-B62741FB3F8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460BF1A-6709-4EA2-B8F7-139F85BEC562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查询表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E47B376-AAAD-4566-8C49-A0783065CC67}" type="parTrans" cxnId="{FFBA5B3E-3613-4A80-8B38-2FBB081D8580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C39C285-03EB-4F06-9516-2986BC1DF934}" type="sibTrans" cxnId="{FFBA5B3E-3613-4A80-8B38-2FBB081D8580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CFCCEC0-EB81-445F-8BCF-1AA142F11931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视图表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031E75CF-5920-49B8-A781-EEF6A16BE2F7}" type="parTrans" cxnId="{A13E57B4-19C3-44E7-AD53-F16F313E584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672F1FF-A6CF-4ABD-B4BB-73D5EEF0169C}" type="sibTrans" cxnId="{A13E57B4-19C3-44E7-AD53-F16F313E584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7020C8-C751-4FC8-A289-0D2754A825C9}" type="pres">
      <dgm:prSet presAssocID="{752E9952-9E9A-433C-83F0-C73B7BDFBFF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CF03D9-0191-4BBD-BAC9-78284B916015}" type="pres">
      <dgm:prSet presAssocID="{D2F6B7E4-9D30-46C3-8320-E0BA460D2255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443B20-FE25-48A1-A54E-316411F48EEA}" type="pres">
      <dgm:prSet presAssocID="{A8D10F18-DF8C-4C0B-981E-D1C27BF69A55}" presName="space" presStyleCnt="0"/>
      <dgm:spPr/>
    </dgm:pt>
    <dgm:pt modelId="{4E1BB24D-C455-4620-873F-49290697FD86}" type="pres">
      <dgm:prSet presAssocID="{2460BF1A-6709-4EA2-B8F7-139F85BEC562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E4A067-5C0D-4ECD-9DA5-3EB8DEF06653}" type="pres">
      <dgm:prSet presAssocID="{3C39C285-03EB-4F06-9516-2986BC1DF934}" presName="space" presStyleCnt="0"/>
      <dgm:spPr/>
    </dgm:pt>
    <dgm:pt modelId="{85C08D7E-D09D-4C1D-A330-AA6331881710}" type="pres">
      <dgm:prSet presAssocID="{ACFCCEC0-EB81-445F-8BCF-1AA142F11931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68A315-B116-477F-BB8C-F24FD5ED1AE8}" type="presOf" srcId="{2460BF1A-6709-4EA2-B8F7-139F85BEC562}" destId="{4E1BB24D-C455-4620-873F-49290697FD86}" srcOrd="0" destOrd="0" presId="urn:microsoft.com/office/officeart/2005/8/layout/venn3#3"/>
    <dgm:cxn modelId="{D7AC0863-85ED-410C-8078-B62741FB3F8B}" srcId="{752E9952-9E9A-433C-83F0-C73B7BDFBFF5}" destId="{D2F6B7E4-9D30-46C3-8320-E0BA460D2255}" srcOrd="0" destOrd="0" parTransId="{88680425-CE37-4A69-9F58-A88258627C8E}" sibTransId="{A8D10F18-DF8C-4C0B-981E-D1C27BF69A55}"/>
    <dgm:cxn modelId="{FFBA5B3E-3613-4A80-8B38-2FBB081D8580}" srcId="{752E9952-9E9A-433C-83F0-C73B7BDFBFF5}" destId="{2460BF1A-6709-4EA2-B8F7-139F85BEC562}" srcOrd="1" destOrd="0" parTransId="{3E47B376-AAAD-4566-8C49-A0783065CC67}" sibTransId="{3C39C285-03EB-4F06-9516-2986BC1DF934}"/>
    <dgm:cxn modelId="{40CEA6A2-6E6D-4201-9DCF-A18E7B3AC7ED}" type="presOf" srcId="{752E9952-9E9A-433C-83F0-C73B7BDFBFF5}" destId="{E27020C8-C751-4FC8-A289-0D2754A825C9}" srcOrd="0" destOrd="0" presId="urn:microsoft.com/office/officeart/2005/8/layout/venn3#3"/>
    <dgm:cxn modelId="{6253AC06-4BE0-4E5C-A27B-812DB6F1ADB0}" type="presOf" srcId="{D2F6B7E4-9D30-46C3-8320-E0BA460D2255}" destId="{18CF03D9-0191-4BBD-BAC9-78284B916015}" srcOrd="0" destOrd="0" presId="urn:microsoft.com/office/officeart/2005/8/layout/venn3#3"/>
    <dgm:cxn modelId="{A13E57B4-19C3-44E7-AD53-F16F313E584D}" srcId="{752E9952-9E9A-433C-83F0-C73B7BDFBFF5}" destId="{ACFCCEC0-EB81-445F-8BCF-1AA142F11931}" srcOrd="2" destOrd="0" parTransId="{031E75CF-5920-49B8-A781-EEF6A16BE2F7}" sibTransId="{A672F1FF-A6CF-4ABD-B4BB-73D5EEF0169C}"/>
    <dgm:cxn modelId="{300C2602-274A-49AC-8B55-B2FB35EC0DA5}" type="presOf" srcId="{ACFCCEC0-EB81-445F-8BCF-1AA142F11931}" destId="{85C08D7E-D09D-4C1D-A330-AA6331881710}" srcOrd="0" destOrd="0" presId="urn:microsoft.com/office/officeart/2005/8/layout/venn3#3"/>
    <dgm:cxn modelId="{A4CED61C-8344-46B5-A856-E66556A08DF5}" type="presParOf" srcId="{E27020C8-C751-4FC8-A289-0D2754A825C9}" destId="{18CF03D9-0191-4BBD-BAC9-78284B916015}" srcOrd="0" destOrd="0" presId="urn:microsoft.com/office/officeart/2005/8/layout/venn3#3"/>
    <dgm:cxn modelId="{8678ECA2-7265-4126-B064-92FD65279824}" type="presParOf" srcId="{E27020C8-C751-4FC8-A289-0D2754A825C9}" destId="{6D443B20-FE25-48A1-A54E-316411F48EEA}" srcOrd="1" destOrd="0" presId="urn:microsoft.com/office/officeart/2005/8/layout/venn3#3"/>
    <dgm:cxn modelId="{6C4E6811-EA23-46DD-AF31-66F1FB54FBB9}" type="presParOf" srcId="{E27020C8-C751-4FC8-A289-0D2754A825C9}" destId="{4E1BB24D-C455-4620-873F-49290697FD86}" srcOrd="2" destOrd="0" presId="urn:microsoft.com/office/officeart/2005/8/layout/venn3#3"/>
    <dgm:cxn modelId="{FB204604-7309-4E5F-BA72-CB2FB41780DE}" type="presParOf" srcId="{E27020C8-C751-4FC8-A289-0D2754A825C9}" destId="{66E4A067-5C0D-4ECD-9DA5-3EB8DEF06653}" srcOrd="3" destOrd="0" presId="urn:microsoft.com/office/officeart/2005/8/layout/venn3#3"/>
    <dgm:cxn modelId="{44F3A5A7-2BA8-4716-84CD-4256FF4E4FBD}" type="presParOf" srcId="{E27020C8-C751-4FC8-A289-0D2754A825C9}" destId="{85C08D7E-D09D-4C1D-A330-AA6331881710}" srcOrd="4" destOrd="0" presId="urn:microsoft.com/office/officeart/2005/8/layout/venn3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#1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#2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#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95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3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</a:rPr>
              <a:t>4</a:t>
            </a:fld>
            <a:endParaRPr lang="en-US" altLang="zh-CN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</a:rPr>
              <a:t>66</a:t>
            </a:fld>
            <a:endParaRPr lang="en-US" altLang="zh-CN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0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6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0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5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8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9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0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8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9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0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5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8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9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0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9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1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4" Type="http://schemas.openxmlformats.org/officeDocument/2006/relationships/image" Target="../media/image1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notesSlide" Target="../notesSlides/notesSlide4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Relationship Id="rId4" Type="http://schemas.openxmlformats.org/officeDocument/2006/relationships/image" Target="../media/image18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Relationship Id="rId4" Type="http://schemas.openxmlformats.org/officeDocument/2006/relationships/image" Target="../media/image18.jpeg"/></Relationships>
</file>

<file path=ppt/slides/_rels/slide7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6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8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8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49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50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主讲老师：孙小涵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浏览器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/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服务器结构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结构（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Browser/Server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B/S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，是一种基于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应用的客户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服务器结构，也称为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三层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客户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结构。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三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层：表示层、处理层（中间层）、数据层。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73350" y="4157325"/>
            <a:ext cx="8002772" cy="1169583"/>
            <a:chOff x="2073350" y="4157325"/>
            <a:chExt cx="8002772" cy="1169583"/>
          </a:xfrm>
        </p:grpSpPr>
        <p:sp>
          <p:nvSpPr>
            <p:cNvPr id="6" name="圆角矩形 5"/>
            <p:cNvSpPr/>
            <p:nvPr/>
          </p:nvSpPr>
          <p:spPr>
            <a:xfrm>
              <a:off x="2073350" y="4157327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表示层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160336" y="4157326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处理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247322" y="4157325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3902150" y="4508202"/>
              <a:ext cx="12581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989136" y="4508202"/>
              <a:ext cx="12581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3901882" y="4983124"/>
              <a:ext cx="12581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6989136" y="4983124"/>
              <a:ext cx="12581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0" name="矩形 19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30" idx="1"/>
            <a:endCxn id="2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1" idx="1"/>
            <a:endCxn id="2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2" idx="1"/>
            <a:endCxn id="2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3" idx="1"/>
            <a:endCxn id="2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1.3.2.2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服务器结构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分量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Component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16047" y="3550095"/>
          <a:ext cx="9926976" cy="2425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0733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53206" y="4164404"/>
            <a:ext cx="1819603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35858" y="2258638"/>
            <a:ext cx="18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=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具体的数据项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2.2.1.7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分量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分量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Component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16047" y="3550095"/>
          <a:ext cx="9926976" cy="2425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0733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53206" y="4164404"/>
            <a:ext cx="1819603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54991" y="3396058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分量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35858" y="2258638"/>
            <a:ext cx="18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=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具体的数据项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2.2.1.7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分量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分量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Component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元组（行）中的一个属性值，称为分量。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16047" y="3550095"/>
          <a:ext cx="9926976" cy="2425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0733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53206" y="4164404"/>
            <a:ext cx="1819603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54991" y="3396058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分量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35858" y="2258638"/>
            <a:ext cx="18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=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具体的数据项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2.2.1.7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分量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表中的行，也称为（     ）或记录。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表中的行，也称为（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元组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）或记录。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元组中的一个属性值，称为（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元组中的一个属性值，称为（ 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知识点回顾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16047" y="2761795"/>
          <a:ext cx="9926976" cy="2425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0733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54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145890" y="3697950"/>
            <a:ext cx="1819603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113294" y="2005478"/>
            <a:ext cx="3596857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621" y="211256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ea typeface="手札体-简粗体"/>
              </a:rPr>
              <a:t>关系</a:t>
            </a:r>
            <a:endParaRPr lang="zh-CN" altLang="en-US" sz="2000" dirty="0">
              <a:ea typeface="手札体-简粗体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2721634" y="2044571"/>
            <a:ext cx="1571665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列（属性）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78830" y="3134698"/>
            <a:ext cx="1571665" cy="563252"/>
          </a:xfrm>
          <a:prstGeom prst="wedgeRoundRectCallout">
            <a:avLst>
              <a:gd name="adj1" fmla="val 50503"/>
              <a:gd name="adj2" fmla="val 11189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行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（元组）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4819797" y="3132514"/>
            <a:ext cx="1026721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 量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/>
      <p:bldP spid="23" grpId="0" bldLvl="0" animBg="1"/>
      <p:bldP spid="24" grpId="0" bldLvl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码或键（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817093"/>
          <a:ext cx="9926976" cy="227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6881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7" name="矩形 1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肘形连接符 27"/>
          <p:cNvCxnSpPr>
            <a:stCxn id="31" idx="1"/>
            <a:endCxn id="2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3" idx="1"/>
            <a:endCxn id="2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25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2.2.1.8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码或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码或键（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属性（或属性组）的值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都能用来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唯一标识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该关系的元组，则称这些属性（或属性组）为该关系的码或键。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817093"/>
          <a:ext cx="9926976" cy="227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6881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7" name="矩形 1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肘形连接符 27"/>
          <p:cNvCxnSpPr>
            <a:stCxn id="31" idx="1"/>
            <a:endCxn id="2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3" idx="1"/>
            <a:endCxn id="2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25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2.2.1.8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码或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4" y="2234500"/>
            <a:ext cx="112585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码或键（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属性（或属性组）的值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都能用来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唯一标识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该关系的元组，则称这些属性（或属性组）为该关系的码或键。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817093"/>
          <a:ext cx="9926976" cy="227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6881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88577" y="4355782"/>
            <a:ext cx="1705498" cy="416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7" name="矩形 1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肘形连接符 27"/>
          <p:cNvCxnSpPr>
            <a:stCxn id="31" idx="1"/>
            <a:endCxn id="2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3" idx="1"/>
            <a:endCxn id="2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25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2.2.1.8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码或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码或键（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属性（或属性组）的值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都能用来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唯一标识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该关系的元组，则称这些属性（或属性组）为该关系的码或键。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817093"/>
          <a:ext cx="9926976" cy="227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6881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88577" y="4355782"/>
            <a:ext cx="1705498" cy="416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21665" y="4345135"/>
            <a:ext cx="3700130" cy="416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7" name="矩形 1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肘形连接符 27"/>
          <p:cNvCxnSpPr>
            <a:stCxn id="31" idx="1"/>
            <a:endCxn id="2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3" idx="1"/>
            <a:endCxn id="2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25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2.2.1.8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码或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码或键（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属性（或属性组）的值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都能用来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唯一标识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该关系的元组，则称这些属性（或属性组）为该关系的码或键。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817093"/>
          <a:ext cx="9926976" cy="227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6881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88577" y="4355782"/>
            <a:ext cx="1705498" cy="416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21665" y="4345135"/>
            <a:ext cx="3700130" cy="416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7" name="矩形 1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10176801" y="4355782"/>
            <a:ext cx="1188924" cy="502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肘形连接符 27"/>
          <p:cNvCxnSpPr>
            <a:stCxn id="31" idx="1"/>
            <a:endCxn id="2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3" idx="1"/>
            <a:endCxn id="2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25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2.2.1.8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码或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26" grpId="0" bldLvl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码或键（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属性（或属性组）的值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都能用来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唯一标识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该关系的元组，则称这些属性（或属性组）为该关系的码或键。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817093"/>
          <a:ext cx="9926976" cy="227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6881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25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7" name="矩形 16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1391200" y="3846323"/>
            <a:ext cx="1705498" cy="416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21665" y="3859217"/>
            <a:ext cx="3689662" cy="416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151308" y="3816337"/>
            <a:ext cx="1188924" cy="502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6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4" idx="1"/>
            <a:endCxn id="26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26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6115" y="17415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2.2.1.8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码或键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30" grpId="0" bldLvl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超码或超键（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Super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在码中去除某个属性，它仍然是这个关系的码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338616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4" name="矩形 1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368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超码或超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Super 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超码或超键（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Super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在码中去除某个属性，它仍然是这个关系的码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338616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318437" y="4047419"/>
            <a:ext cx="2987749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4" name="矩形 1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368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超码或超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Super 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超码或超键（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Super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在码中去除某个属性，它仍然是这个关系的码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338616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318437" y="4047419"/>
            <a:ext cx="2987749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38749" y="4940539"/>
            <a:ext cx="6471874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4" name="矩形 1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368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超码或超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Super 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超码或超键（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Super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在码中去除某个属性，它仍然是这个关系的码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338616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-5704" y="3091655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超码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0024340" y="2528403"/>
            <a:ext cx="1366674" cy="563252"/>
          </a:xfrm>
          <a:prstGeom prst="wedgeRoundRectCallout">
            <a:avLst>
              <a:gd name="adj1" fmla="val -21131"/>
              <a:gd name="adj2" fmla="val 6684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超码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4" name="矩形 1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超码或超键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超码或超键（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Super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在码中去除某个属性，它仍然是这个关系的码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338616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-5704" y="3091655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超码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18437" y="3391397"/>
            <a:ext cx="2987749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0024340" y="2528403"/>
            <a:ext cx="1366674" cy="563252"/>
          </a:xfrm>
          <a:prstGeom prst="wedgeRoundRectCallout">
            <a:avLst>
              <a:gd name="adj1" fmla="val -21131"/>
              <a:gd name="adj2" fmla="val 6684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超码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4" name="矩形 1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超码或超键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超码或超键（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Super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在码中去除某个属性，它仍然是这个关系的码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338616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圆角矩形标注 8"/>
          <p:cNvSpPr/>
          <p:nvPr/>
        </p:nvSpPr>
        <p:spPr>
          <a:xfrm>
            <a:off x="-5704" y="3091655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超码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0024340" y="2528403"/>
            <a:ext cx="1366674" cy="563252"/>
          </a:xfrm>
          <a:prstGeom prst="wedgeRoundRectCallout">
            <a:avLst>
              <a:gd name="adj1" fmla="val -21131"/>
              <a:gd name="adj2" fmla="val 6684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超码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2861" y="3391397"/>
            <a:ext cx="9664354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4" name="矩形 1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超码或超键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什么是模型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"/>
          <a:stretch>
            <a:fillRect/>
          </a:stretch>
        </p:blipFill>
        <p:spPr bwMode="auto">
          <a:xfrm>
            <a:off x="1493524" y="2357446"/>
            <a:ext cx="2510279" cy="152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6" name="Picture 2" descr="https://timgsa.baidu.com/timg?image&amp;quality=80&amp;size=b9999_10000&amp;sec=1526533956828&amp;di=71ca58648f62ff7da5f62a4165f7018f&amp;imgtype=jpg&amp;src=http%3A%2F%2Fimg0.imgtn.bdimg.com%2Fit%2Fu%3D4281724605%2C159884581%26fm%3D214%26gp%3D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78" y="4182408"/>
            <a:ext cx="1880569" cy="17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>
            <a:stCxn id="24" idx="1"/>
            <a:endCxn id="19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9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19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19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如果在关系的一个码中移去某个属性，它仍然是这个关系的码，则称这样的码或键为该关系的（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候选码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如果在关系的一个码中移去某个属性，它仍然是这个关系的码，则称这样的码或键为该关系的（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超码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候选码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超码或超键（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Super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在码中去除某个属性，它仍然是这个关系的码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3734" y="5067797"/>
            <a:ext cx="5573518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4" name="矩形 13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2.2.1.9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超码或超键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38748" y="375468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候选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码或候选键（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Candidate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在码中不能从中移去任何一个属性，否则它就不再是这个关系的码或键。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38748" y="375468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388577" y="4323161"/>
            <a:ext cx="1705498" cy="418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066084" y="4256299"/>
            <a:ext cx="1149751" cy="422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3094075" y="5185009"/>
            <a:ext cx="2051815" cy="875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6115" y="174153"/>
            <a:ext cx="476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候选码或候选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Candidate 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  <p:bldP spid="26" grpId="0" bldLvl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候选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码或候选键（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Candidate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在码中不能从中移去任何一个属性，否则它就不再是这个关系的码或键。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候选码或候选键是这个关系的最小超码或超键。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38748" y="375468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388577" y="4323161"/>
            <a:ext cx="1705498" cy="4182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066084" y="4256299"/>
            <a:ext cx="1149751" cy="422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6" name="矩形 15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6" name="矩形 25"/>
          <p:cNvSpPr/>
          <p:nvPr/>
        </p:nvSpPr>
        <p:spPr>
          <a:xfrm>
            <a:off x="3094075" y="5185009"/>
            <a:ext cx="2051815" cy="875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7" name="肘形连接符 26"/>
          <p:cNvCxnSpPr>
            <a:stCxn id="30" idx="1"/>
            <a:endCxn id="25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5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2" idx="1"/>
            <a:endCxn id="25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6115" y="174153"/>
            <a:ext cx="476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候选码或候选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Candidate 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  <p:bldP spid="26" grpId="0" bldLvl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38748" y="359702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主属性（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Primary 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）或非主属性（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Nonprimary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包含在任何一个候选码中的属性称为主属性或码属性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8577" y="4260097"/>
            <a:ext cx="1705498" cy="38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066084" y="4256299"/>
            <a:ext cx="1149751" cy="38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75" y="97953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Primary 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）和非主属性（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Nonprimary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38748" y="359702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主属性（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Primary 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）或非主属性（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Nonprimary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包含在任何一个候选码中的属性称为主属性或码属性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8577" y="4260097"/>
            <a:ext cx="1705498" cy="38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9650092" y="2904544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主属性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66084" y="4256299"/>
            <a:ext cx="1149751" cy="38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圆角矩形标注 24"/>
          <p:cNvSpPr/>
          <p:nvPr/>
        </p:nvSpPr>
        <p:spPr>
          <a:xfrm>
            <a:off x="1513370" y="3186170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主属性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75" y="97953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Primary 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）和非主属性（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Nonprimary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5" grpId="0" bldLvl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38748" y="359702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主属性（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Primary 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）或非主属性（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Nonprimary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包含在任何一个候选码中的属性称为主属性或码属性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8577" y="4260097"/>
            <a:ext cx="1705498" cy="38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9650092" y="2904544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主属性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66084" y="4256299"/>
            <a:ext cx="1149751" cy="38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5" name="圆角矩形标注 24"/>
          <p:cNvSpPr/>
          <p:nvPr/>
        </p:nvSpPr>
        <p:spPr>
          <a:xfrm>
            <a:off x="1513370" y="3186170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主属性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75" y="97953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Primary 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）和非主属性（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Nonprimary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33" name="矩形 32"/>
          <p:cNvSpPr/>
          <p:nvPr/>
        </p:nvSpPr>
        <p:spPr>
          <a:xfrm>
            <a:off x="4243200" y="3700791"/>
            <a:ext cx="1079466" cy="38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5" grpId="0" bldLvl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38748" y="359702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主属性（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Primary 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）或非主属性（</a:t>
            </a:r>
            <a:r>
              <a:rPr lang="en-US" altLang="zh-CN" sz="24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Nonprimary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包含在任何一个候选码中的属性称为主属性或码属性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8577" y="4260097"/>
            <a:ext cx="1705498" cy="38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9650092" y="2904544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主属性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66084" y="4256299"/>
            <a:ext cx="1149751" cy="38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3" name="矩形 12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4" name="圆角矩形标注 23"/>
          <p:cNvSpPr/>
          <p:nvPr/>
        </p:nvSpPr>
        <p:spPr>
          <a:xfrm>
            <a:off x="3363306" y="2852214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非主属性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1513370" y="3186170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主属性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29" idx="1"/>
            <a:endCxn id="23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0" idx="1"/>
            <a:endCxn id="23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1" idx="1"/>
            <a:endCxn id="23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75" y="97953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Primary 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）和非主属性（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Nonprimary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33" name="矩形 32"/>
          <p:cNvSpPr/>
          <p:nvPr/>
        </p:nvSpPr>
        <p:spPr>
          <a:xfrm>
            <a:off x="4243200" y="3700791"/>
            <a:ext cx="1079466" cy="38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4" grpId="0" bldLvl="0" animBg="1"/>
      <p:bldP spid="25" grpId="0" bldLvl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在关系的一个码或键中，不能从中移去任何一个属性，否则它就不是这个关系的码或键，称这样的码或键为该关系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的（                  ）。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什么是模型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"/>
          <a:stretch>
            <a:fillRect/>
          </a:stretch>
        </p:blipFill>
        <p:spPr bwMode="auto">
          <a:xfrm>
            <a:off x="1493524" y="2357446"/>
            <a:ext cx="2510279" cy="152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68039" y="2548518"/>
            <a:ext cx="723105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模型（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是现实世界特征的模拟和抽象表达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So——</a:t>
            </a:r>
          </a:p>
          <a:p>
            <a:pPr>
              <a:lnSpc>
                <a:spcPts val="37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（    ？   ）是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对现实世界数据特征的抽象，描述的是数据的共性内容。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 descr="https://timgsa.baidu.com/timg?image&amp;quality=80&amp;size=b9999_10000&amp;sec=1526533956828&amp;di=71ca58648f62ff7da5f62a4165f7018f&amp;imgtype=jpg&amp;src=http%3A%2F%2Fimg0.imgtn.bdimg.com%2Fit%2Fu%3D4281724605%2C159884581%26fm%3D214%26gp%3D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78" y="4182408"/>
            <a:ext cx="1880569" cy="17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>
            <a:stCxn id="24" idx="1"/>
            <a:endCxn id="19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9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19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19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在关系的一个码或键中，不能从中移去任何一个属性，否则它就不是这个关系的码或键，称这样的码或键为该关系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候选码或候选键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一个关系的候选码或候选键是这个关系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的（     ）超码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或超键。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一个关系的候选码或候选键是这个关系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）超码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或超键。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在数据库中，关系中包含在任何一个候选码中的属性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）。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在数据库中，关系中包含在任何一个候选码中的属性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主属性或码属性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438748" y="359702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码或主键（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Primary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在若干个候选码中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指定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一个唯一标识关系的元组（行）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403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主码或主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Primary 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438748" y="359702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码或主键（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Primary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在若干个候选码中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指定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一个唯一标识关系的元组（行）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8577" y="4068711"/>
            <a:ext cx="1705498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403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主码或主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Primary 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30" name="矩形 29"/>
          <p:cNvSpPr/>
          <p:nvPr/>
        </p:nvSpPr>
        <p:spPr>
          <a:xfrm>
            <a:off x="9832798" y="4068711"/>
            <a:ext cx="1705498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0" grpId="0" bldLvl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438748" y="359702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码或主键（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Primary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在若干个候选码中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指定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一个唯一标识关系的元组（行）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8577" y="4068711"/>
            <a:ext cx="1705498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54991" y="3349261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403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主码或主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Primary 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30" name="矩形 29"/>
          <p:cNvSpPr/>
          <p:nvPr/>
        </p:nvSpPr>
        <p:spPr>
          <a:xfrm>
            <a:off x="9832798" y="4068711"/>
            <a:ext cx="1705498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30" grpId="0" bldLvl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438748" y="3597022"/>
          <a:ext cx="9926976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吉林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满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码或主键（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Primary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在若干个候选码中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指定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一个唯一标识关系的元组（行）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88577" y="4068711"/>
            <a:ext cx="1705498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54991" y="3349261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主码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952595" y="219513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主观意愿指定的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403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主码或主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Primary 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sp>
        <p:nvSpPr>
          <p:cNvPr id="30" name="矩形 29"/>
          <p:cNvSpPr/>
          <p:nvPr/>
        </p:nvSpPr>
        <p:spPr>
          <a:xfrm>
            <a:off x="9832798" y="4068711"/>
            <a:ext cx="1705498" cy="565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20" grpId="0"/>
      <p:bldP spid="30" grpId="0" bldLvl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2"/>
            <a:ext cx="4712882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全码或全键（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All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91778" y="2005478"/>
          <a:ext cx="5964864" cy="3927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288"/>
                <a:gridCol w="1988288"/>
                <a:gridCol w="1988288"/>
              </a:tblGrid>
              <a:tr h="5546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授课老师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上课学生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59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中国近现代史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怀北老师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59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中国近现代史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怀北老师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en-US" altLang="zh-CN" b="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69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中国近现代史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阿珂老师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69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中国近现代史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阿珂老师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6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毛中特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阿珂老师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6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毛中特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阿珂老师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6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毛中特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怀北老师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6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毛中特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怀北老师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>
            <a:stCxn id="23" idx="1"/>
            <a:endCxn id="1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34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全码或全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All-Key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什么是模型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"/>
          <a:stretch>
            <a:fillRect/>
          </a:stretch>
        </p:blipFill>
        <p:spPr bwMode="auto">
          <a:xfrm>
            <a:off x="1493524" y="2357446"/>
            <a:ext cx="2510279" cy="152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68039" y="2548518"/>
            <a:ext cx="723105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模型（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是现实世界特征的模拟和抽象表达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So——</a:t>
            </a:r>
          </a:p>
          <a:p>
            <a:pPr>
              <a:lnSpc>
                <a:spcPts val="37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对现实世界数据特征的抽象，描述的是数据的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共性内容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Picture 2" descr="https://timgsa.baidu.com/timg?image&amp;quality=80&amp;size=b9999_10000&amp;sec=1526533956828&amp;di=71ca58648f62ff7da5f62a4165f7018f&amp;imgtype=jpg&amp;src=http%3A%2F%2Fimg0.imgtn.bdimg.com%2Fit%2Fu%3D4281724605%2C159884581%26fm%3D214%26gp%3D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78" y="4182408"/>
            <a:ext cx="1880569" cy="172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5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2138092"/>
            <a:ext cx="4712882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全码或全键（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All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个关系模式的所有属性集合是这个关系的主码或主键，这样的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主码或主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键称为全码或全键。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891778" y="2005478"/>
          <a:ext cx="5964864" cy="3927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8288"/>
                <a:gridCol w="1988288"/>
                <a:gridCol w="1988288"/>
              </a:tblGrid>
              <a:tr h="5546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课程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授课老师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上课学生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59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中国近现代史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怀北老师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59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中国近现代史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怀北老师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en-US" altLang="zh-CN" b="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69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中国近现代史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阿珂老师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69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中国近现代史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阿珂老师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6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毛中特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阿珂老师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6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毛中特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阿珂老师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6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毛中特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怀北老师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167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毛中特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怀北老师</a:t>
                      </a:r>
                      <a:endParaRPr lang="en-US" altLang="zh-CN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>
            <a:stCxn id="23" idx="1"/>
            <a:endCxn id="1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4" idx="1"/>
            <a:endCxn id="1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1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348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全码或全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All-Key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外码或外键（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Foreign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某个属性（或属性组）不是这个关系的主码或候选码，而是另一个关系的主码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28799" y="3912781"/>
          <a:ext cx="441000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551"/>
                <a:gridCol w="2076450"/>
              </a:tblGrid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4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5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3518" y="3402419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班级表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7108" y="3912781"/>
            <a:ext cx="1524744" cy="308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401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外码或外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Foreign 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788354" y="3732794"/>
          <a:ext cx="4702799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741"/>
                <a:gridCol w="1201479"/>
                <a:gridCol w="818707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0290545" y="3832243"/>
            <a:ext cx="1248406" cy="470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外码或外键（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Foreign Key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某个属性（或属性组）不是这个关系的主码或候选码，而是另一个关系的主码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28799" y="3912781"/>
          <a:ext cx="441000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551"/>
                <a:gridCol w="2076450"/>
              </a:tblGrid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4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5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13518" y="3402419"/>
            <a:ext cx="273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班级表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7108" y="3912781"/>
            <a:ext cx="1524744" cy="308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401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2.2.1.14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外码或外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键（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Foreign Key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788354" y="3732794"/>
          <a:ext cx="4702799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741"/>
                <a:gridCol w="1201479"/>
                <a:gridCol w="818707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0290545" y="3832243"/>
            <a:ext cx="1248406" cy="470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标注 29"/>
          <p:cNvSpPr/>
          <p:nvPr/>
        </p:nvSpPr>
        <p:spPr>
          <a:xfrm>
            <a:off x="9732437" y="3064371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外码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0" grpId="0" bldLvl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3574" y="2138093"/>
            <a:ext cx="10485475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参照关系（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Referencing 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）和被参照关系（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Referenced 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参照关系也称为从关系，被参照关系也称为主关系，它们是指以外码相关联的两个关系。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965" y="59853"/>
            <a:ext cx="888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2.2.1.15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参照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Referencing Relation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）和被参照关系（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Referenced Relation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228799" y="3912781"/>
          <a:ext cx="441000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551"/>
                <a:gridCol w="2076450"/>
              </a:tblGrid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4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5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1777108" y="3912781"/>
            <a:ext cx="1524744" cy="308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6788354" y="3732794"/>
          <a:ext cx="4702799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741"/>
                <a:gridCol w="1201479"/>
                <a:gridCol w="818707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0290545" y="3832243"/>
            <a:ext cx="1248406" cy="470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3574" y="2138093"/>
            <a:ext cx="10485475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参照关系（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Referencing 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）和被参照关系（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Referenced 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参照关系也称为从关系，被参照关系也称为主关系，它们是指以外码相关联的两个关系。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965" y="59853"/>
            <a:ext cx="888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2.2.1.15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参照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Referencing Relation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）和被参照关系（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Referenced Relation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228799" y="3912781"/>
          <a:ext cx="441000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551"/>
                <a:gridCol w="2076450"/>
              </a:tblGrid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4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5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1777108" y="3912781"/>
            <a:ext cx="1524744" cy="308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6788354" y="3732794"/>
          <a:ext cx="4702799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741"/>
                <a:gridCol w="1201479"/>
                <a:gridCol w="818707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0290545" y="3832243"/>
            <a:ext cx="1248406" cy="470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标注 32"/>
          <p:cNvSpPr/>
          <p:nvPr/>
        </p:nvSpPr>
        <p:spPr>
          <a:xfrm>
            <a:off x="999452" y="3349529"/>
            <a:ext cx="1623278" cy="563252"/>
          </a:xfrm>
          <a:prstGeom prst="wedgeRoundRectCallout">
            <a:avLst>
              <a:gd name="adj1" fmla="val 11956"/>
              <a:gd name="adj2" fmla="val 839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被参照关系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3" grpId="0" bldLvl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3574" y="2138093"/>
            <a:ext cx="10485475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参照关系（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Referencing 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）和被参照关系（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Referenced 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参照关系也称为从关系，被参照关系也称为主关系，它们是指以外码相关联的两个关系。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圆角矩形标注 19"/>
          <p:cNvSpPr/>
          <p:nvPr/>
        </p:nvSpPr>
        <p:spPr>
          <a:xfrm>
            <a:off x="9478906" y="2963083"/>
            <a:ext cx="1623278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参照关系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965" y="59853"/>
            <a:ext cx="8889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2.2.1.15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参照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Referencing Relation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）和被参照关系（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Referenced Relation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228799" y="3912781"/>
          <a:ext cx="441000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551"/>
                <a:gridCol w="2076450"/>
              </a:tblGrid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班级名称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4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  <a:tr h="3526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计算机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5</a:t>
                      </a: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1777108" y="3912781"/>
            <a:ext cx="1524744" cy="3089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6788354" y="3732794"/>
          <a:ext cx="4702799" cy="230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741"/>
                <a:gridCol w="1201479"/>
                <a:gridCol w="818707"/>
                <a:gridCol w="1240872"/>
              </a:tblGrid>
              <a:tr h="57740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321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20131104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10290545" y="3832243"/>
            <a:ext cx="1248406" cy="470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标注 32"/>
          <p:cNvSpPr/>
          <p:nvPr/>
        </p:nvSpPr>
        <p:spPr>
          <a:xfrm>
            <a:off x="999452" y="3349529"/>
            <a:ext cx="1623278" cy="563252"/>
          </a:xfrm>
          <a:prstGeom prst="wedgeRoundRectCallout">
            <a:avLst>
              <a:gd name="adj1" fmla="val 11956"/>
              <a:gd name="adj2" fmla="val 8390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被参照关系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30" grpId="0" bldLvl="0" animBg="1"/>
      <p:bldP spid="33" grpId="0" bldLvl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当关系有多个候选码时，选定一个作为主键，若主键为全码，应包含（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单个属性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全部属性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当关系有多个候选码时，选定一个作为主键，若主键为全码，应包含（ 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单个属性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个属性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全部属性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当关系中的某个属性（或属性组）不是这个关系的主码或候选码，而是另一个关系的主码时，称该属性（或属性组）为这个关系的（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当关系中的某个属性（或属性组）不是这个关系的主码或候选码，而是另一个关系的主码时，称该属性（或属性组）为这个关系的（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全码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5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数据特征与数据模型组成要素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在关系数据结构中，参照关系也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        )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在关系数据结构中，参照关系也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从关系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域（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Domain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391785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2.2.1.16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域（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Domain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表示属性的取值范围。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391785"/>
          <a:ext cx="9926976" cy="27219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68158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10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2.2.1.16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域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在关系数据结构中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，（      ）表示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属性的取值范围。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在关系数据结构中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域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）表示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属性的取值范围。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0" y="2538115"/>
            <a:ext cx="6436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码     超码     候选码      主码      全码      外码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400" y="37617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主属性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0" y="3655918"/>
            <a:ext cx="1723549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参照关系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被参照关系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278398" y="2999780"/>
            <a:ext cx="0" cy="656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862774" y="3089129"/>
            <a:ext cx="0" cy="656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2500" y="637580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总 结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" y="22749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8" y="3237314"/>
            <a:ext cx="16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静态特征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535325" y="2583712"/>
            <a:ext cx="138223" cy="16267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41903" y="5037759"/>
            <a:ext cx="16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态特征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5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数据特征与数据模型组成要素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8" y="3237314"/>
            <a:ext cx="16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静态特征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535325" y="2583712"/>
            <a:ext cx="138223" cy="16267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5325" y="5037760"/>
            <a:ext cx="700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指对数据可以进行符合一定规则的操作。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41903" y="5037759"/>
            <a:ext cx="16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态特征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5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数据特征与数据模型组成要素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8" y="3237314"/>
            <a:ext cx="16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静态特征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535325" y="2583712"/>
            <a:ext cx="138223" cy="16267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73795" y="2498651"/>
            <a:ext cx="353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数据的基本结构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5325" y="5037760"/>
            <a:ext cx="700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指对数据可以进行符合一定规则的操作。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41903" y="5037759"/>
            <a:ext cx="16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态特征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5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数据特征与数据模型组成要素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8" y="3237314"/>
            <a:ext cx="16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静态特征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535325" y="2583712"/>
            <a:ext cx="138223" cy="16267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73795" y="2498651"/>
            <a:ext cx="3537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数据的基本结构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数据间的联系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5325" y="5037760"/>
            <a:ext cx="700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指对数据可以进行符合一定规则的操作。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41903" y="5037759"/>
            <a:ext cx="16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态特征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5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数据特征与数据模型组成要素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1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数据库系统概述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53431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数据库设计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53431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关系数据库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53431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与关系数据库基本操作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371235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数据库编程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71235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数据库应用设计与开发实例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371235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数据库安全与保护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371235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数据管理技术的发展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数据的特征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8" y="3237314"/>
            <a:ext cx="16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静态特征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3535325" y="2583712"/>
            <a:ext cx="138223" cy="162678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73795" y="2498651"/>
            <a:ext cx="3537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数据的基本结构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数据间的联系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数据取值范围的约束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5325" y="5037760"/>
            <a:ext cx="700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指对数据可以进行符合一定规则的操作。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41903" y="5037759"/>
            <a:ext cx="160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态特征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5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数据特征与数据模型组成要素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数据模型组成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要素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34856" y="2551815"/>
            <a:ext cx="2158408" cy="2158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7" y="4984594"/>
            <a:ext cx="8607058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描述的是系统的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静态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特征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即数据对象的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数据类型、内容、属性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以及数据对象之间的</a:t>
            </a:r>
            <a:r>
              <a:rPr lang="zh-CN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联系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1" idx="1"/>
            <a:endCxn id="16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6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6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6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数据特征与数据模型组成要素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数据模型组成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要素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34856" y="2551815"/>
            <a:ext cx="2158408" cy="21584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7571" y="4984594"/>
            <a:ext cx="6039293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描述的是系统的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态特征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45890" y="2551815"/>
            <a:ext cx="2158408" cy="2158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数据操作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30" idx="1"/>
            <a:endCxn id="16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1" idx="1"/>
            <a:endCxn id="16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2" idx="1"/>
            <a:endCxn id="16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3" idx="1"/>
            <a:endCxn id="16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数据特征与数据模型组成要素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数据模型组成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要素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34856" y="2551815"/>
            <a:ext cx="2158408" cy="21584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5046" y="4984594"/>
            <a:ext cx="6039293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数据结构中数据间的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语法和语义关联</a:t>
            </a:r>
            <a:endParaRPr lang="zh-CN" altLang="en-US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45890" y="2551815"/>
            <a:ext cx="2158408" cy="21584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数据操作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871369" y="2551815"/>
            <a:ext cx="2158408" cy="2158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数据约束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肘形连接符 18"/>
          <p:cNvCxnSpPr>
            <a:stCxn id="23" idx="1"/>
            <a:endCxn id="1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1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数据特征与数据模型组成要素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数据模型组成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要素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9990" y="5173389"/>
            <a:ext cx="42946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描述系统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的静态特征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09989" y="2785376"/>
            <a:ext cx="4571139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描述的是系统的动态特征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21593" y="2694875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21593" y="3793583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数据操作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21593" y="4887231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数据约束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11" name="Picture 2" descr="https://timgsa.baidu.com/timg?image&amp;quality=80&amp;size=b9999_10000&amp;sec=1522836045193&amp;di=f842e581320f6c8e0d90cd2827745804&amp;imgtype=0&amp;src=http%3A%2F%2Fwww.5577.com%2Fup%2F2013-9%2F20139510333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1" r="22030"/>
          <a:stretch>
            <a:fillRect/>
          </a:stretch>
        </p:blipFill>
        <p:spPr bwMode="auto">
          <a:xfrm>
            <a:off x="9424980" y="5034893"/>
            <a:ext cx="2001518" cy="8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09989" y="3884084"/>
            <a:ext cx="6346652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描述数据结构中数据间的语法和语义关联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肘形连接符 25"/>
          <p:cNvCxnSpPr>
            <a:stCxn id="30" idx="1"/>
            <a:endCxn id="2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1" idx="1"/>
            <a:endCxn id="2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32" idx="1"/>
            <a:endCxn id="2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3" idx="1"/>
            <a:endCxn id="2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数据特征与数据模型组成要素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数据模型组成要素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（选择、填空、简答）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9990" y="5173389"/>
            <a:ext cx="429469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描述系统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的静态特征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09989" y="2785376"/>
            <a:ext cx="4571139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描述的是系统的动态特征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521593" y="2694875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21593" y="3793583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数据操作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21593" y="4887231"/>
            <a:ext cx="2573080" cy="7478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数据约束</a:t>
            </a:r>
            <a:endParaRPr lang="zh-CN" altLang="en-US" sz="24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094673" y="3031303"/>
            <a:ext cx="1636276" cy="22298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094673" y="3068787"/>
            <a:ext cx="1531413" cy="10987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094673" y="4167495"/>
            <a:ext cx="1531413" cy="109870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09989" y="3884084"/>
            <a:ext cx="6346652" cy="5668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描述数据结构中数据间的语法和语义关联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18" name="Picture 2" descr="https://timgsa.baidu.com/timg?image&amp;quality=80&amp;size=b9999_10000&amp;sec=1522836045193&amp;di=f842e581320f6c8e0d90cd2827745804&amp;imgtype=0&amp;src=http%3A%2F%2Fwww.5577.com%2Fup%2F2013-9%2F20139510333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1" r="22030"/>
          <a:stretch>
            <a:fillRect/>
          </a:stretch>
        </p:blipFill>
        <p:spPr bwMode="auto">
          <a:xfrm>
            <a:off x="9424980" y="5034893"/>
            <a:ext cx="2001518" cy="8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6115" y="174153"/>
            <a:ext cx="377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数据特征与数据模型组成要素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10647" y="2074041"/>
            <a:ext cx="3938581" cy="3664689"/>
            <a:chOff x="3732026" y="2381693"/>
            <a:chExt cx="3938581" cy="3664689"/>
          </a:xfrm>
        </p:grpSpPr>
        <p:sp>
          <p:nvSpPr>
            <p:cNvPr id="5" name="圆角矩形 4"/>
            <p:cNvSpPr/>
            <p:nvPr/>
          </p:nvSpPr>
          <p:spPr>
            <a:xfrm>
              <a:off x="3732028" y="2381693"/>
              <a:ext cx="3327991" cy="8293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现实世界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732027" y="3810000"/>
              <a:ext cx="3327991" cy="8293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概念模型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（信息世界）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732026" y="5217042"/>
              <a:ext cx="3327991" cy="8293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逻辑模型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和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物理模型</a:t>
              </a:r>
              <a:endParaRPr lang="en-US" altLang="zh-CN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 algn="ctr">
                <a:lnSpc>
                  <a:spcPts val="2400"/>
                </a:lnSpc>
              </a:pPr>
              <a:r>
                <a:rPr lang="zh-CN" altLang="en-US" sz="20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（机器世界）</a:t>
              </a:r>
              <a:endPara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9" name="直接箭头连接符 8"/>
            <p:cNvCxnSpPr>
              <a:stCxn id="5" idx="2"/>
              <a:endCxn id="6" idx="0"/>
            </p:cNvCxnSpPr>
            <p:nvPr/>
          </p:nvCxnSpPr>
          <p:spPr>
            <a:xfrm flipH="1">
              <a:off x="5396023" y="3211033"/>
              <a:ext cx="1" cy="598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5396020" y="4619849"/>
              <a:ext cx="1" cy="5989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23262" y="3310461"/>
              <a:ext cx="214734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抽象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23262" y="4719277"/>
              <a:ext cx="214734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0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转换、组织</a:t>
              </a:r>
              <a:endPara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62524" y="3118963"/>
            <a:ext cx="28833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数据模型</a:t>
            </a:r>
            <a:r>
              <a:rPr lang="zh-CN" altLang="zh-CN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是模型化数据和信息的工具，也是数据库系统的</a:t>
            </a:r>
            <a:r>
              <a:rPr lang="zh-CN" altLang="zh-CN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核心和基础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6178" y="4611680"/>
            <a:ext cx="51397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满足三点：比较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真实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地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模拟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现实世界，容易为人们理解，便于在计算机上实现。</a:t>
            </a:r>
          </a:p>
          <a:p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8" idx="1"/>
            <a:endCxn id="23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3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0" idx="1"/>
            <a:endCxn id="23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1" idx="1"/>
            <a:endCxn id="23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数据模型的分类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什么是概念层数据模型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概念层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是数据抽象级别的最高层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概念层数据模型，也称为数据的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概念模型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或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信息模型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，这类模型主要用于数据库的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设计阶段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6" name="Picture 2" descr="https://ss3.bdstatic.com/70cFv8Sh_Q1YnxGkpoWK1HF6hhy/it/u=1030566398,51904009&amp;fm=27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965" y="3283878"/>
            <a:ext cx="4424450" cy="274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肘形连接符 16"/>
          <p:cNvCxnSpPr>
            <a:stCxn id="21" idx="1"/>
            <a:endCxn id="16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6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6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6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概念层数据模型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信息世界涉及的基本概念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简答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4020207" y="2254468"/>
          <a:ext cx="7836435" cy="3452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1" y="2602133"/>
            <a:ext cx="2348264" cy="274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概念层数据模型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信息世界涉及的基本概念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数据模型中有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“型”（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type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“值”（</a:t>
            </a:r>
            <a:r>
              <a: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value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两个概念。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74775" y="4384306"/>
            <a:ext cx="6232795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张三，男，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，北京，上海，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13912345678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7188" y="3377156"/>
            <a:ext cx="6647974" cy="64633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姓名，性别，年龄，籍贯，所在城市，联系电话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8967809" y="2813904"/>
            <a:ext cx="1366674" cy="563252"/>
          </a:xfrm>
          <a:prstGeom prst="wedgeRoundRectCallout">
            <a:avLst>
              <a:gd name="adj1" fmla="val -63921"/>
              <a:gd name="adj2" fmla="val 4608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型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8967809" y="3906529"/>
            <a:ext cx="1366674" cy="563252"/>
          </a:xfrm>
          <a:prstGeom prst="wedgeRoundRectCallout">
            <a:avLst>
              <a:gd name="adj1" fmla="val -67033"/>
              <a:gd name="adj2" fmla="val 4230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值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概念层数据模型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章：数据库系统概述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概念模型的表示方法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59932" y="2893989"/>
            <a:ext cx="2809980" cy="2608521"/>
            <a:chOff x="8069328" y="2849528"/>
            <a:chExt cx="2809980" cy="2608521"/>
          </a:xfrm>
        </p:grpSpPr>
        <p:sp>
          <p:nvSpPr>
            <p:cNvPr id="5" name="矩形 4"/>
            <p:cNvSpPr/>
            <p:nvPr/>
          </p:nvSpPr>
          <p:spPr>
            <a:xfrm>
              <a:off x="8069328" y="2849528"/>
              <a:ext cx="903768" cy="531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33586" y="2884509"/>
              <a:ext cx="164572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实体型</a:t>
              </a:r>
              <a:endPara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069328" y="3910206"/>
              <a:ext cx="903768" cy="5316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33586" y="3945187"/>
              <a:ext cx="164572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属性</a:t>
              </a:r>
            </a:p>
          </p:txBody>
        </p:sp>
        <p:sp>
          <p:nvSpPr>
            <p:cNvPr id="14" name="流程图: 决策 13"/>
            <p:cNvSpPr/>
            <p:nvPr/>
          </p:nvSpPr>
          <p:spPr>
            <a:xfrm>
              <a:off x="8069328" y="4926421"/>
              <a:ext cx="903768" cy="53162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33586" y="4961402"/>
              <a:ext cx="164572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联系</a:t>
              </a:r>
              <a:endPara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45890" y="5502510"/>
            <a:ext cx="16457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E-R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图示例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6" y="2511231"/>
            <a:ext cx="76581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矩形 26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8" name="肘形连接符 27"/>
          <p:cNvCxnSpPr>
            <a:stCxn id="32" idx="1"/>
            <a:endCxn id="27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3" idx="1"/>
            <a:endCxn id="27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7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7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概念层数据模型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模型的表示方法。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）实体型，用矩形表示，矩形框内写明实体的名称；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）属性，用椭圆形表示，并用无向边将其与相应的实体连接起来；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）联系，用菱形表示，菱形框内写明联系的名称，并用无向边分别与有关实体连接起来，同时在无向边旁标上联系的类型（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），如果一个联系具有属性，则这些属性也要用无向边与该联系连接起来。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、数据结构描述的是系统的（    ）特性，即数据对象的数据类型、内容、属性以及数据对象之间的联系。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、数据结构描述的是系统的（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）特性，即数据对象的数据类型、内容、属性以及数据对象之间的联系。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 ）描述的是系统的动态特性，是对各种对象的实例允许执行的操作的集合。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：数据结构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：数据操作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：数据约束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）描述的是系统的动态特性，是对各种对象的实例允许执行的操作的集合。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：数据结构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：数据操作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：数据约束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、在设计数据库时，通常用（      ）来抽象、表示现实世界的各种事物及其联系。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、在设计数据库时，通常用（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概念模型 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）来抽象、表示现实世界的各种事物及其联系。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、简述信息世界涉及哪些基本概念。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、简述信息世界涉及哪些基本概念。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Entity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），属性（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Attribute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），码或键（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），域（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Domain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），实体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Entity Type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），实体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Entity Set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），联系（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Relationship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651481" y="1844824"/>
            <a:ext cx="6985" cy="4214266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04863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4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数据库基本概念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40967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数据管理技术的发展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数据库系统概述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84526" y="4077071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数据库系统的结构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2484526" y="4971084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9" name="矩形 18"/>
            <p:cNvSpPr/>
            <p:nvPr>
              <p:custDataLst>
                <p:tags r:id="rId7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数据模型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20" name="椭圆 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、数据模型中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有“型” 和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 ）两个不同的概念。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、数据模型中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有“型” 和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）两个不同的概念。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模型的表示方法。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模型的表示方法。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）实体型，用矩形表示，矩形框内写明实体的名称；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）属性，用椭圆形表示，并用无向边将其与相应的实体连接起来；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）联系，用菱形表示，菱形框内写明联系的名称，并用无向边分别与有关实体连接起来，同时在无向边旁标上联系的类型（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），如果一个联系具有属性，则这些属性也要用无向边与该联系连接起来。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什么是逻辑层数据模型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层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是数据抽象级别的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中间层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逻辑层数据模型，也称为数据的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逻辑模型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。任何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DBMS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都是基于某种逻辑数据模型。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602" name="Picture 2" descr="https://timgsa.baidu.com/timg?image&amp;quality=80&amp;size=b9999_10000&amp;sec=1526537851535&amp;di=2a7f090bc0391a8b21275ef8e031a1f1&amp;imgtype=0&amp;src=http%3A%2F%2Fwww.cnii.com.cn%2Fincloud%2Fimg%2Fattachement%2Fjpg%2Fsite2%2F20150812%2F8c89a5e922811734e9e8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r="4887"/>
          <a:stretch>
            <a:fillRect/>
          </a:stretch>
        </p:blipFill>
        <p:spPr bwMode="auto">
          <a:xfrm>
            <a:off x="2774830" y="3997540"/>
            <a:ext cx="2509284" cy="147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6136120" y="3657109"/>
            <a:ext cx="3032013" cy="2312361"/>
            <a:chOff x="5408059" y="3258987"/>
            <a:chExt cx="3752850" cy="2790825"/>
          </a:xfrm>
        </p:grpSpPr>
        <p:pic>
          <p:nvPicPr>
            <p:cNvPr id="25604" name="Picture 4" descr="https://timgsa.baidu.com/timg?image&amp;quality=80&amp;size=b9999_10000&amp;sec=1526538033534&amp;di=ab3cdff7886e8798d0e83be97ea182f3&amp;imgtype=0&amp;src=http%3A%2F%2Ficad.com.cn%2Fuploadfile%2Farticle%2Fuploadfile%2F201109%2F2011092801325436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059" y="3258987"/>
              <a:ext cx="3752850" cy="279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7719236" y="5709570"/>
              <a:ext cx="1441673" cy="340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754677" y="5571348"/>
              <a:ext cx="432392" cy="340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5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逻辑层数据模型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逻辑模型的类型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30818" y="2604978"/>
            <a:ext cx="1754372" cy="1754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7" y="4690129"/>
            <a:ext cx="7495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最早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使用的一种数据模型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有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且仅有一个结点没有父结点，称作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根结点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其他结点有且仅有一个父结点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pic>
        <p:nvPicPr>
          <p:cNvPr id="7" name="Picture 2" descr="https://timgsa.baidu.com/timg?image&amp;quality=80&amp;size=b9999_10000&amp;sec=1526537851535&amp;di=2a7f090bc0391a8b21275ef8e031a1f1&amp;imgtype=0&amp;src=http%3A%2F%2Fwww.cnii.com.cn%2Fincloud%2Fimg%2Fattachement%2Fjpg%2Fsite2%2F20150812%2F8c89a5e922811734e9e81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r="4887"/>
          <a:stretch>
            <a:fillRect/>
          </a:stretch>
        </p:blipFill>
        <p:spPr bwMode="auto">
          <a:xfrm>
            <a:off x="5876925" y="1837690"/>
            <a:ext cx="5442585" cy="319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22" idx="1"/>
            <a:endCxn id="17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7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4" idx="1"/>
            <a:endCxn id="17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5" idx="1"/>
            <a:endCxn id="17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逻辑层数据模型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逻辑模型的类型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30818" y="2604978"/>
            <a:ext cx="1754372" cy="1754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7" y="4690129"/>
            <a:ext cx="5470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以网状结构表示实体与实体间的联系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允许结点有多于一个父结点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可以有一个以上的结点没有父结点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868340" y="2440735"/>
            <a:ext cx="3877430" cy="3316213"/>
            <a:chOff x="5408059" y="3258987"/>
            <a:chExt cx="3752850" cy="2790825"/>
          </a:xfrm>
        </p:grpSpPr>
        <p:pic>
          <p:nvPicPr>
            <p:cNvPr id="9" name="Picture 4" descr="https://timgsa.baidu.com/timg?image&amp;quality=80&amp;size=b9999_10000&amp;sec=1526538033534&amp;di=ab3cdff7886e8798d0e83be97ea182f3&amp;imgtype=0&amp;src=http%3A%2F%2Ficad.com.cn%2Fuploadfile%2Farticle%2Fuploadfile%2F201109%2F20110928013254364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059" y="3258987"/>
              <a:ext cx="3752850" cy="279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7719236" y="5709570"/>
              <a:ext cx="1441673" cy="340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754677" y="5571348"/>
              <a:ext cx="432392" cy="340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1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1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1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1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逻辑层数据模型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逻辑模型的类型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30818" y="2604978"/>
            <a:ext cx="1754372" cy="1754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9806" y="4690129"/>
            <a:ext cx="8071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用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二维表结构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来表示实体间的联系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优点：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建立在严格的数学概念的基础上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概念单一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存取路径对用户透明，有更高的数据独立性，更好的安全保密性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53" y="2604978"/>
            <a:ext cx="6820875" cy="189259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1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1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1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1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逻辑层数据模型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逻辑模型的类型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30818" y="2604978"/>
            <a:ext cx="1754372" cy="17543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面向对象模型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9806" y="4690129"/>
            <a:ext cx="807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既是概念模型又是逻辑模型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表达能力丰富，对象可复用、维护方便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253653" y="2945219"/>
            <a:ext cx="1902059" cy="9569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面向对象方法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78854" y="2945218"/>
            <a:ext cx="1658500" cy="9569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</a:t>
            </a:r>
            <a:endParaRPr lang="zh-CN" altLang="en-US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8371" y="3208240"/>
            <a:ext cx="82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4226442" y="3208240"/>
            <a:ext cx="499730" cy="430887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肘形连接符 23"/>
          <p:cNvCxnSpPr>
            <a:stCxn id="28" idx="1"/>
            <a:endCxn id="23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3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0" idx="1"/>
            <a:endCxn id="23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1" idx="1"/>
            <a:endCxn id="23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逻辑层数据模型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逻辑模型的类型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5646" y="2314543"/>
          <a:ext cx="9440530" cy="3806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735"/>
                <a:gridCol w="6921795"/>
              </a:tblGrid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层次模型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最早使用的一种数据模型；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有且仅有一个结点没有（    ），称作（    ）；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其他结点有且仅有一个（    ）</a:t>
                      </a:r>
                    </a:p>
                  </a:txBody>
                  <a:tcPr anchor="ctr"/>
                </a:tc>
              </a:tr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网状模型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以（    ）结构表示实体与实体间的联系；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允许结点有多于一个父结点；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可以有一个以上的结点没有父结点</a:t>
                      </a:r>
                    </a:p>
                  </a:txBody>
                  <a:tcPr anchor="ctr"/>
                </a:tc>
              </a:tr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关系模型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用（    ）结构来表示实体间的联系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优点：建立在严格的（    ）的基础上；概念单一；存取路径对用户透明，有更高的数据独立性，更好的安全保密性</a:t>
                      </a:r>
                    </a:p>
                  </a:txBody>
                  <a:tcPr anchor="ctr"/>
                </a:tc>
              </a:tr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（    ）模型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既是概念模型又是逻辑模型；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表达能力丰富，对象可复用、维护方便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逻辑层数据模型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5" y="2126891"/>
            <a:ext cx="11457224" cy="40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逻辑模型的类型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5646" y="2314543"/>
          <a:ext cx="9440530" cy="3806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8735"/>
                <a:gridCol w="6921795"/>
              </a:tblGrid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层次模型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最早使用的一种数据模型；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有且仅有一个结点没有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父结点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，称作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根结点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其他结点有且仅有一个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父结点</a:t>
                      </a:r>
                    </a:p>
                  </a:txBody>
                  <a:tcPr anchor="ctr"/>
                </a:tc>
              </a:tr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网状模型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以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网状结构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表示实体与实体间的联系；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允许结点有多于一个父结点；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可以有一个以上的结点没有父结点</a:t>
                      </a:r>
                    </a:p>
                  </a:txBody>
                  <a:tcPr anchor="ctr"/>
                </a:tc>
              </a:tr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关系模型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用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二维表结构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来表示实体间的联系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algn="l">
                        <a:lnSpc>
                          <a:spcPts val="2400"/>
                        </a:lnSpc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优点：建立在严格的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数学概念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的基础上；概念单一；存取路径对用户透明，有更高的数据独立性，更好的安全保密性</a:t>
                      </a:r>
                    </a:p>
                  </a:txBody>
                  <a:tcPr anchor="ctr"/>
                </a:tc>
              </a:tr>
              <a:tr h="8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面向对象模型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既是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概念模型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又是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逻辑模型</a:t>
                      </a: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；</a:t>
                      </a:r>
                      <a:endParaRPr lang="en-US" altLang="zh-CN" sz="18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 marL="0" indent="0" algn="l">
                        <a:lnSpc>
                          <a:spcPts val="2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表达能力丰富，对象可复用、维护方便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逻辑层数据模型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10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物理层数据模型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（领会）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物理层数据模型，也称为数据的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物理模型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，描述数据在存储介质上的组织结构，是逻辑模型的物理实现；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是数据库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最底层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的抽象；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设计目标是提高数据库性能和有效利用存储空间。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283840"/>
            <a:ext cx="12191999" cy="574160"/>
            <a:chOff x="0" y="6283840"/>
            <a:chExt cx="12191999" cy="5741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379002" y="6283840"/>
              <a:ext cx="60456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6166884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概念层数据模型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6294474"/>
              <a:ext cx="113768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56178" y="6294474"/>
              <a:ext cx="1544495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19293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数据模型要素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39817" y="6294474"/>
              <a:ext cx="1705809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数据模型分类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56350" y="6294474"/>
              <a:ext cx="2078133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</a:t>
              </a: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50168" y="6294474"/>
              <a:ext cx="184183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</a:t>
              </a: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层数据模型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>
            <a:stCxn id="20" idx="1"/>
            <a:endCxn id="15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1" idx="1"/>
            <a:endCxn id="15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2" idx="1"/>
            <a:endCxn id="15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3" idx="1"/>
            <a:endCxn id="15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6115" y="174153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1.4.2.3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物理层数据模型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5646" y="1984937"/>
          <a:ext cx="9440530" cy="4011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8280"/>
                <a:gridCol w="7252250"/>
              </a:tblGrid>
              <a:tr h="131666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概念模型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数据抽象级别的（   ）；</a:t>
                      </a:r>
                      <a:endParaRPr lang="en-US" altLang="zh-CN" sz="20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主要用于数据库的（   ）。</a:t>
                      </a:r>
                      <a:endParaRPr lang="en-US" altLang="zh-CN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131666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逻辑模型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数据抽象级别的（   ）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；</a:t>
                      </a:r>
                      <a:endParaRPr lang="en-US" altLang="zh-CN" sz="2000" dirty="0" smtClean="0">
                        <a:solidFill>
                          <a:schemeClr val="tx1"/>
                        </a:solidFill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任何</a:t>
                      </a:r>
                      <a:r>
                        <a:rPr lang="en-US" altLang="zh-CN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DBMS</a:t>
                      </a: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都是基于某种（   ）。</a:t>
                      </a:r>
                      <a:endParaRPr lang="en-US" altLang="zh-CN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1378501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物理模型</a:t>
                      </a:r>
                      <a:endParaRPr lang="zh-CN" altLang="en-US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描述数据在存储介质上的组织结构，是（   ）的物理实现；</a:t>
                      </a:r>
                      <a:endParaRPr lang="en-US" altLang="zh-CN" sz="20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是数据库（   ）的抽象；</a:t>
                      </a:r>
                      <a:endParaRPr lang="en-US" altLang="zh-CN" sz="2000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设计目标是提高数据库性能和有效利用存储空间。</a:t>
                      </a:r>
                      <a:endParaRPr lang="en-US" altLang="zh-CN" sz="2000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肘形连接符 6"/>
          <p:cNvCxnSpPr>
            <a:stCxn id="11" idx="1"/>
            <a:endCxn id="6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2" idx="1"/>
            <a:endCxn id="6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3" idx="1"/>
            <a:endCxn id="6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4" idx="1"/>
            <a:endCxn id="6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115" y="17415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数据模型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75646" y="1984937"/>
          <a:ext cx="9440530" cy="4011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8280"/>
                <a:gridCol w="7252250"/>
              </a:tblGrid>
              <a:tr h="131666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概念模型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数据抽象级别的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最高层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；</a:t>
                      </a:r>
                      <a:endParaRPr lang="en-US" altLang="zh-CN" sz="2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主要用于数据库的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设计阶段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。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316662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逻辑模型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数据抽象级别的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中间层；</a:t>
                      </a:r>
                      <a:endParaRPr lang="en-US" altLang="zh-CN" sz="2000" dirty="0" smtClean="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任何</a:t>
                      </a:r>
                      <a:r>
                        <a:rPr lang="en-US" altLang="zh-CN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DBMS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都是基于某种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逻辑数据模型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。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378501"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物理模型</a:t>
                      </a:r>
                      <a:endParaRPr lang="zh-CN" altLang="en-US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描述数据在存储介质上的组织结构，是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逻辑模型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的物理实现；</a:t>
                      </a:r>
                      <a:endParaRPr lang="en-US" altLang="zh-CN" sz="2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是数据库</a:t>
                      </a:r>
                      <a:r>
                        <a:rPr lang="zh-CN" altLang="en-US" sz="2000" dirty="0" smtClean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最底层</a:t>
                      </a: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的抽象；</a:t>
                      </a:r>
                      <a:endParaRPr lang="en-US" altLang="zh-CN" sz="20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>
                        <a:lnSpc>
                          <a:spcPts val="3000"/>
                        </a:lnSpc>
                      </a:pPr>
                      <a:r>
                        <a:rPr lang="zh-CN" altLang="en-US" sz="2000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设计目标是提高数据库性能和有效利用存储空间。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肘形连接符 6"/>
          <p:cNvCxnSpPr>
            <a:stCxn id="11" idx="1"/>
            <a:endCxn id="6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2" idx="1"/>
            <a:endCxn id="6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3" idx="1"/>
            <a:endCxn id="6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4" idx="1"/>
            <a:endCxn id="6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115" y="17415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1.4.0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、下来数据模型中，采用二维表格结构来表示实体与实体之间联系的模型是（     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、下来数据模型中，采用二维表格结构来表示实体与实体之间联系的模型是（ 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）。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 ）是数据库系统最早使用的一种数据模型。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层次模型   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）是数据库系统最早使用的一种数据模型。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简述面向对象数据模型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的优点。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、简述面向对象数据模型的优点。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面向对象数据模型用面向对象观点来描述现实世界实体的逻辑组织、对象间的联系，其表达能力丰富，具有对象可复用、维护方便等优点。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7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数据库系统的结构分类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（填空、选择）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94356" y="2283195"/>
            <a:ext cx="7133468" cy="2480875"/>
            <a:chOff x="994356" y="2283195"/>
            <a:chExt cx="7133468" cy="2480875"/>
          </a:xfrm>
        </p:grpSpPr>
        <p:sp>
          <p:nvSpPr>
            <p:cNvPr id="8" name="TextBox 7"/>
            <p:cNvSpPr txBox="1"/>
            <p:nvPr/>
          </p:nvSpPr>
          <p:spPr>
            <a:xfrm>
              <a:off x="9943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从</a:t>
              </a:r>
              <a:r>
                <a:rPr lang="en-US" altLang="zh-CN" sz="2400" dirty="0" smtClean="0">
                  <a:latin typeface="微软雅黑" panose="020B0503020204020204" charset="-122"/>
                  <a:ea typeface="微软雅黑" panose="020B0503020204020204" charset="-122"/>
                </a:rPr>
                <a:t>DBA</a:t>
              </a:r>
              <a:r>
                <a:rPr lang="zh-CN" altLang="en-US" sz="2400" dirty="0" smtClean="0">
                  <a:latin typeface="微软雅黑" panose="020B0503020204020204" charset="-122"/>
                  <a:ea typeface="微软雅黑" panose="020B0503020204020204" charset="-122"/>
                </a:rPr>
                <a:t>的视角</a:t>
              </a:r>
              <a:endParaRPr lang="en-US" altLang="zh-CN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3014880" y="2508203"/>
              <a:ext cx="212652" cy="15472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2752" y="2283195"/>
              <a:ext cx="4795072" cy="1990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内部系统结构，采用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三级模式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外部系统结构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3" name="左大括号 12"/>
            <p:cNvSpPr/>
            <p:nvPr/>
          </p:nvSpPr>
          <p:spPr>
            <a:xfrm>
              <a:off x="5253578" y="3413836"/>
              <a:ext cx="212652" cy="11846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30288" y="3248270"/>
              <a:ext cx="2142623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集中式结构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分布式结构</a:t>
              </a:r>
              <a:endPara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并行结构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2956" y="4795235"/>
            <a:ext cx="7364165" cy="1515800"/>
            <a:chOff x="1222956" y="2485222"/>
            <a:chExt cx="7364165" cy="1515800"/>
          </a:xfrm>
        </p:grpSpPr>
        <p:sp>
          <p:nvSpPr>
            <p:cNvPr id="17" name="TextBox 16"/>
            <p:cNvSpPr txBox="1"/>
            <p:nvPr/>
          </p:nvSpPr>
          <p:spPr>
            <a:xfrm>
              <a:off x="1222956" y="2994928"/>
              <a:ext cx="4795072" cy="566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从数据库应用的用户的视角</a:t>
              </a:r>
              <a:endPara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5231218" y="2697696"/>
              <a:ext cx="212652" cy="116608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83504" y="2485222"/>
              <a:ext cx="3003617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客户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浏览器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/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服务器结构</a:t>
              </a:r>
              <a:endPara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23" name="矩形 22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>
            <a:off x="7388400" y="1986907"/>
            <a:ext cx="212652" cy="118466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77278" y="1821341"/>
            <a:ext cx="214262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endParaRPr lang="en-US" altLang="zh-CN" sz="2400" dirty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内模式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外模式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肘形连接符 28"/>
          <p:cNvCxnSpPr>
            <a:stCxn id="33" idx="1"/>
            <a:endCxn id="28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4" idx="1"/>
            <a:endCxn id="28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5" idx="1"/>
            <a:endCxn id="28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6" idx="1"/>
            <a:endCxn id="28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数据库系统的结构分类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 ）是数据库最底层的抽象，它确定数据的物理存储结构、数据存取路径以及调整、优化数据库的性能。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物理模型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）是数据库最底层的抽象，它确定数据的物理存储结构、数据存取路径以及调整、优化数据库的性能。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、简述概念模型、逻辑模型、物理模型之间的关系。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、简述概念模型、逻辑模型、物理模型之间的关系。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这三个不同的数据模型之间既相互独立，又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存在着关联。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从现实世界到概念模型的转换是由数据库设计人员完成的；从概念模型到逻辑模型的转换可以由数据库设计人员完成，也可以用数据库设计工具协助设计人员完成；从逻辑模型到物理模型的</a:t>
            </a:r>
            <a:r>
              <a:rPr lang="zh-CN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</a:t>
            </a:r>
            <a:r>
              <a:rPr lang="zh-CN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由数据库管理系统完成</a:t>
            </a:r>
            <a:r>
              <a:rPr lang="zh-CN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5" y="2126891"/>
            <a:ext cx="11457224" cy="409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80" y="1139723"/>
            <a:ext cx="1072515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1.4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>
            <a:off x="2646674" y="1895588"/>
            <a:ext cx="4803" cy="3311967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55627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关系数据库概述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91731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关系数据模型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关系数据库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84526" y="4127835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关系数据库的规范化理论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563526" cy="22536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关系数据库的产生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2278088"/>
              <a:ext cx="563526" cy="23258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关系数据库的特征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4621414"/>
              <a:ext cx="563526" cy="22365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典型的关系数据库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关系数据库的产生历史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47401" y="2061169"/>
            <a:ext cx="9792958" cy="4628422"/>
            <a:chOff x="1586979" y="2061169"/>
            <a:chExt cx="9792958" cy="4628422"/>
          </a:xfrm>
        </p:grpSpPr>
        <p:grpSp>
          <p:nvGrpSpPr>
            <p:cNvPr id="44" name="组合 43"/>
            <p:cNvGrpSpPr/>
            <p:nvPr/>
          </p:nvGrpSpPr>
          <p:grpSpPr>
            <a:xfrm>
              <a:off x="2757210" y="2061169"/>
              <a:ext cx="8622727" cy="4628422"/>
              <a:chOff x="2411015" y="2061170"/>
              <a:chExt cx="8622727" cy="4628422"/>
            </a:xfrm>
          </p:grpSpPr>
          <p:cxnSp>
            <p:nvCxnSpPr>
              <p:cNvPr id="16" name="直接连接符 15"/>
              <p:cNvCxnSpPr>
                <a:stCxn id="17" idx="7"/>
              </p:cNvCxnSpPr>
              <p:nvPr/>
            </p:nvCxnSpPr>
            <p:spPr>
              <a:xfrm flipV="1">
                <a:off x="2870815" y="4881096"/>
                <a:ext cx="1037458" cy="8260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2689306" y="5674496"/>
                <a:ext cx="212651" cy="2232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411015" y="6043261"/>
                <a:ext cx="6926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1970</a:t>
                </a:r>
                <a:r>
                  <a:rPr lang="zh-CN" altLang="en-US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年</a:t>
                </a:r>
                <a:endParaRPr lang="en-US" altLang="zh-CN" b="1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  <a:p>
                <a:r>
                  <a:rPr lang="en-US" altLang="zh-CN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IBM</a:t>
                </a:r>
                <a:r>
                  <a:rPr lang="zh-CN" altLang="en-US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的</a:t>
                </a:r>
                <a:r>
                  <a:rPr lang="en-US" altLang="zh-CN" dirty="0" err="1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E.F.Codd</a:t>
                </a:r>
                <a:r>
                  <a:rPr lang="zh-CN" altLang="en-US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提出了关系模型，奠定了关系数据库的理论基础</a:t>
                </a:r>
                <a:endParaRPr lang="zh-CN" altLang="en-US" dirty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801948" y="4762568"/>
                <a:ext cx="212651" cy="2232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50804" y="5012662"/>
                <a:ext cx="5569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20</a:t>
                </a:r>
                <a:r>
                  <a:rPr lang="zh-CN" altLang="en-US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世纪</a:t>
                </a:r>
                <a:r>
                  <a:rPr lang="en-US" altLang="zh-CN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70</a:t>
                </a:r>
                <a:r>
                  <a:rPr lang="zh-CN" altLang="en-US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年代末</a:t>
                </a:r>
                <a:endParaRPr lang="en-US" altLang="zh-CN" b="1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  <a:p>
                <a:r>
                  <a:rPr lang="zh-CN" altLang="en-US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关系方法理论研究和软件系统的研制取得了重大突破</a:t>
                </a:r>
                <a:endParaRPr lang="zh-CN" altLang="en-US" dirty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674033" y="3804414"/>
                <a:ext cx="55651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1981</a:t>
                </a:r>
                <a:r>
                  <a:rPr lang="zh-CN" altLang="en-US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年</a:t>
                </a:r>
                <a:endParaRPr lang="en-US" altLang="zh-CN" b="1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  <a:p>
                <a:r>
                  <a:rPr lang="zh-CN" altLang="en-US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出现了比较成熟的关系数据库管理技术，证实了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关系数据库的优点：高级的非过程语言接口、较好的数据独立性。</a:t>
                </a:r>
                <a:endParaRPr lang="zh-CN" altLang="en-US" dirty="0">
                  <a:solidFill>
                    <a:srgbClr val="FF0000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650749" y="2811940"/>
                <a:ext cx="538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20</a:t>
                </a:r>
                <a:r>
                  <a:rPr lang="zh-CN" altLang="en-US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世纪</a:t>
                </a:r>
                <a:r>
                  <a:rPr lang="en-US" altLang="zh-CN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80</a:t>
                </a:r>
                <a:r>
                  <a:rPr lang="zh-CN" altLang="en-US" b="1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年代后</a:t>
                </a:r>
                <a:endParaRPr lang="en-US" altLang="zh-CN" b="1" dirty="0" smtClean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  <a:p>
                <a:r>
                  <a:rPr lang="zh-CN" altLang="en-US" dirty="0" smtClean="0">
                    <a:solidFill>
                      <a:srgbClr val="FF0000"/>
                    </a:solidFill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网状模型和层次模型与底层实现的结合紧密，关系模型具有坚实理论基础</a:t>
                </a:r>
                <a:r>
                  <a:rPr lang="zh-CN" altLang="en-US" dirty="0" smtClean="0">
                    <a:latin typeface="手札体-简粗体" panose="03000700000000000000" pitchFamily="66" charset="-122"/>
                    <a:ea typeface="手札体-简粗体" panose="03000700000000000000" pitchFamily="66" charset="-122"/>
                  </a:rPr>
                  <a:t>，成为主流数据模型。</a:t>
                </a:r>
                <a:endParaRPr lang="zh-CN" altLang="en-US" dirty="0">
                  <a:latin typeface="手札体-简粗体" panose="03000700000000000000" pitchFamily="66" charset="-122"/>
                  <a:ea typeface="手札体-简粗体" panose="03000700000000000000" pitchFamily="66" charset="-122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 flipV="1">
                <a:off x="3967470" y="3804414"/>
                <a:ext cx="586226" cy="100294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4417509" y="3699657"/>
                <a:ext cx="212651" cy="2232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 flipV="1">
                <a:off x="4523835" y="2991567"/>
                <a:ext cx="854901" cy="819732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/>
              <p:cNvSpPr/>
              <p:nvPr/>
            </p:nvSpPr>
            <p:spPr>
              <a:xfrm>
                <a:off x="5272411" y="2879925"/>
                <a:ext cx="212651" cy="2232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 flipV="1">
                <a:off x="5430101" y="2061170"/>
                <a:ext cx="495302" cy="879226"/>
              </a:xfrm>
              <a:prstGeom prst="line">
                <a:avLst/>
              </a:prstGeom>
              <a:ln w="571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s://timgsa.baidu.com/timg?image&amp;quality=80&amp;size=b9999_10000&amp;sec=1526551624782&amp;di=4c9d3c40fe4c0dc471fd029a959d6df0&amp;imgtype=0&amp;src=http%3A%2F%2Fzsile.com%2Fupload%2Fproduct%2Fab95f4225862fec04fa4cc6f25cb5c3f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6979" y="4496426"/>
              <a:ext cx="1746231" cy="137036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https://timgsa.baidu.com/timg?image&amp;quality=80&amp;size=b9999_10000&amp;sec=1526878737297&amp;di=92e4061c3c9a7e25fc2cd2a68507e6c1&amp;imgtype=0&amp;src=http%3A%2F%2Fimg.25pp.com%2Fuploadfile%2Fapp%2Ficon%2F20160525%2F146417231334267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62" t="29084" r="11176" b="28826"/>
            <a:stretch>
              <a:fillRect/>
            </a:stretch>
          </p:blipFill>
          <p:spPr bwMode="auto">
            <a:xfrm>
              <a:off x="3211746" y="2991566"/>
              <a:ext cx="1462287" cy="788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矩形 2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肘形连接符 29"/>
          <p:cNvCxnSpPr>
            <a:stCxn id="35" idx="1"/>
            <a:endCxn id="2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6" idx="1"/>
            <a:endCxn id="2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7" idx="1"/>
            <a:endCxn id="2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6115" y="17415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关系数据库概述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年代后，在商用数据库管理系统中，（    ）逐渐取代早期的网状模型和层次模型，成为主流数据模型。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年代后，在商用数据库管理系统中，（ 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关系模型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）逐渐取代早期的网状模型和层次模型，成为主流数据模型。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客户</a:t>
            </a:r>
            <a:r>
              <a:rPr lang="en-US" altLang="zh-CN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/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服务器结构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客户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服务器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结构（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Client/Server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C/S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“客户端”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、“前台”或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“表示层”主要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完成与数据库使用者的交互任务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； “服务器”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、“后台”或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“数据层”主要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负责数据管理。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0" name="矩形 9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16843" y="4152859"/>
            <a:ext cx="4915786" cy="1169582"/>
            <a:chOff x="2073350" y="4157326"/>
            <a:chExt cx="4915786" cy="1169582"/>
          </a:xfrm>
        </p:grpSpPr>
        <p:sp>
          <p:nvSpPr>
            <p:cNvPr id="16" name="圆角矩形 15"/>
            <p:cNvSpPr/>
            <p:nvPr/>
          </p:nvSpPr>
          <p:spPr>
            <a:xfrm>
              <a:off x="2073350" y="4157327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表示层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160336" y="4157326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3902150" y="4508202"/>
              <a:ext cx="12581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3901882" y="4983124"/>
              <a:ext cx="12581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客户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服务器结构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关系数据模型的组成要素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33124" y="2529677"/>
            <a:ext cx="2155904" cy="2504701"/>
            <a:chOff x="2567608" y="2360526"/>
            <a:chExt cx="2155904" cy="250470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94" t="21765" r="25816" b="22077"/>
            <a:stretch>
              <a:fillRect/>
            </a:stretch>
          </p:blipFill>
          <p:spPr>
            <a:xfrm>
              <a:off x="2567608" y="2360526"/>
              <a:ext cx="2155904" cy="250470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999282" y="3496015"/>
              <a:ext cx="1576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回忆一下</a:t>
              </a:r>
              <a:endParaRPr lang="zh-CN" altLang="en-US" sz="2400" b="1" dirty="0">
                <a:solidFill>
                  <a:schemeClr val="bg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93170" y="3410423"/>
            <a:ext cx="7463472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数据模型的要素包括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  <a:sym typeface="Wingdings" panose="05000000000000000000" pitchFamily="2" charset="2"/>
              </a:rPr>
              <a:t>：（   ）、（   ）、（   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关系数据模型的组成要素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33124" y="2529677"/>
            <a:ext cx="2155904" cy="2504701"/>
            <a:chOff x="2567608" y="2360526"/>
            <a:chExt cx="2155904" cy="250470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94" t="21765" r="25816" b="22077"/>
            <a:stretch>
              <a:fillRect/>
            </a:stretch>
          </p:blipFill>
          <p:spPr>
            <a:xfrm>
              <a:off x="2567608" y="2360526"/>
              <a:ext cx="2155904" cy="250470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999282" y="3496015"/>
              <a:ext cx="1576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回忆一下</a:t>
              </a:r>
              <a:endParaRPr lang="zh-CN" altLang="en-US" sz="2400" b="1" dirty="0">
                <a:solidFill>
                  <a:schemeClr val="bg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93170" y="3410423"/>
            <a:ext cx="728448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数据模型的要素包括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  <a:sym typeface="Wingdings" panose="05000000000000000000" pitchFamily="2" charset="2"/>
              </a:rPr>
              <a:t>：（   ）、（   ）、（   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454065" y="34937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0S" panose="00020600040101010101" charset="-122"/>
                <a:ea typeface="汉仪旗黑-70S" panose="00020600040101010101" charset="-122"/>
              </a:rPr>
              <a:t>数据结构</a:t>
            </a:r>
            <a:endParaRPr lang="zh-CN" altLang="en-US" sz="2000" dirty="0">
              <a:latin typeface="汉仪旗黑-70S" panose="00020600040101010101" charset="-122"/>
              <a:ea typeface="汉仪旗黑-70S" panose="00020600040101010101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19686" y="35002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0S" panose="00020600040101010101" charset="-122"/>
                <a:ea typeface="汉仪旗黑-70S" panose="00020600040101010101" charset="-122"/>
              </a:rPr>
              <a:t>数据操作</a:t>
            </a:r>
            <a:endParaRPr lang="zh-CN" altLang="en-US" sz="2000" dirty="0">
              <a:latin typeface="汉仪旗黑-70S" panose="00020600040101010101" charset="-122"/>
              <a:ea typeface="汉仪旗黑-70S" panose="00020600040101010101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21341" y="35002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0S" panose="00020600040101010101" charset="-122"/>
                <a:ea typeface="汉仪旗黑-70S" panose="00020600040101010101" charset="-122"/>
              </a:rPr>
              <a:t>数据约束</a:t>
            </a:r>
            <a:endParaRPr lang="zh-CN" altLang="en-US" sz="2000" dirty="0">
              <a:latin typeface="汉仪旗黑-70S" panose="00020600040101010101" charset="-122"/>
              <a:ea typeface="汉仪旗黑-70S" panose="0002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关系数据模型的组成要素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698644" y="2702377"/>
          <a:ext cx="9047126" cy="22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8" name="矩形 7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21" idx="1"/>
            <a:endCxn id="17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2" idx="1"/>
            <a:endCxn id="17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7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2.2.0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680485" y="868255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选择、填空、简答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大题基础）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1565152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38748" y="3948629"/>
          <a:ext cx="9926976" cy="2090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150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性别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出生日期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籍贯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民族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班号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身份证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张晓勇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1997-12-11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山西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王一敏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1996-03-25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河北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江山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1996-09-17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内蒙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锡伯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AC1302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50197" y="3371444"/>
            <a:ext cx="3596857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2" name="矩形 21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肘形连接符 30"/>
          <p:cNvCxnSpPr>
            <a:stCxn id="3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388" y="81738"/>
            <a:ext cx="222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标注 7"/>
          <p:cNvSpPr/>
          <p:nvPr/>
        </p:nvSpPr>
        <p:spPr>
          <a:xfrm>
            <a:off x="7477468" y="3071204"/>
            <a:ext cx="1169581" cy="563252"/>
          </a:xfrm>
          <a:prstGeom prst="wedgeRoundRectCallout">
            <a:avLst>
              <a:gd name="adj1" fmla="val -76914"/>
              <a:gd name="adj2" fmla="val 613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表名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680485" y="868255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1565152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38748" y="3948629"/>
          <a:ext cx="9926976" cy="2090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150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性别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出生日期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籍贯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民族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班号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身份证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张晓勇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1997-12-11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山西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王一敏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1996-03-25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河北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江山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1996-09-17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内蒙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锡伯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AC1302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5890" y="3371444"/>
            <a:ext cx="3596857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2" name="矩形 21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肘形连接符 30"/>
          <p:cNvCxnSpPr>
            <a:stCxn id="3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388" y="81738"/>
            <a:ext cx="222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标注 7"/>
          <p:cNvSpPr/>
          <p:nvPr/>
        </p:nvSpPr>
        <p:spPr>
          <a:xfrm>
            <a:off x="7477468" y="3071204"/>
            <a:ext cx="1169581" cy="563252"/>
          </a:xfrm>
          <a:prstGeom prst="wedgeRoundRectCallout">
            <a:avLst>
              <a:gd name="adj1" fmla="val -76914"/>
              <a:gd name="adj2" fmla="val 613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表名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680485" y="868255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1565152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38748" y="3948629"/>
          <a:ext cx="9926976" cy="2090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150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性别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出生日期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籍贯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民族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班号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身份证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张晓勇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1997-12-11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山西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王一敏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1996-03-25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河北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江山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1996-09-17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内蒙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锡伯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AC1302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5890" y="3371444"/>
            <a:ext cx="3596857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610442" y="3312070"/>
            <a:ext cx="1169581" cy="563252"/>
          </a:xfrm>
          <a:prstGeom prst="wedgeRoundRectCallout">
            <a:avLst>
              <a:gd name="adj1" fmla="val 16440"/>
              <a:gd name="adj2" fmla="val 838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99730" y="4317092"/>
            <a:ext cx="820240" cy="563252"/>
          </a:xfrm>
          <a:prstGeom prst="wedgeRoundRectCallout">
            <a:avLst>
              <a:gd name="adj1" fmla="val 69167"/>
              <a:gd name="adj2" fmla="val 347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行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2" name="矩形 21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肘形连接符 30"/>
          <p:cNvCxnSpPr>
            <a:stCxn id="3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388" y="81738"/>
            <a:ext cx="222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标注 7"/>
          <p:cNvSpPr/>
          <p:nvPr/>
        </p:nvSpPr>
        <p:spPr>
          <a:xfrm>
            <a:off x="7477468" y="3071204"/>
            <a:ext cx="1169581" cy="563252"/>
          </a:xfrm>
          <a:prstGeom prst="wedgeRoundRectCallout">
            <a:avLst>
              <a:gd name="adj1" fmla="val -76914"/>
              <a:gd name="adj2" fmla="val 613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表名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680485" y="868255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1565152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也称为关系，是一个二维的数据结构，由表名、列、若干行数据组成。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38748" y="3948629"/>
          <a:ext cx="9926976" cy="2090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150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性别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出生日期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籍贯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民族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班号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身份证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张晓勇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1997-12-11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山西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王一敏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1996-03-25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河北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江山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1996-09-17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内蒙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锡伯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AC1302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5890" y="3371444"/>
            <a:ext cx="3596857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610442" y="3312070"/>
            <a:ext cx="1169581" cy="563252"/>
          </a:xfrm>
          <a:prstGeom prst="wedgeRoundRectCallout">
            <a:avLst>
              <a:gd name="adj1" fmla="val 16440"/>
              <a:gd name="adj2" fmla="val 838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99730" y="4317092"/>
            <a:ext cx="820240" cy="563252"/>
          </a:xfrm>
          <a:prstGeom prst="wedgeRoundRectCallout">
            <a:avLst>
              <a:gd name="adj1" fmla="val 69167"/>
              <a:gd name="adj2" fmla="val 347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行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2" name="矩形 21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肘形连接符 30"/>
          <p:cNvCxnSpPr>
            <a:stCxn id="3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388" y="81738"/>
            <a:ext cx="222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标注 7"/>
          <p:cNvSpPr/>
          <p:nvPr/>
        </p:nvSpPr>
        <p:spPr>
          <a:xfrm>
            <a:off x="7477468" y="3071204"/>
            <a:ext cx="1169581" cy="563252"/>
          </a:xfrm>
          <a:prstGeom prst="wedgeRoundRectCallout">
            <a:avLst>
              <a:gd name="adj1" fmla="val -76914"/>
              <a:gd name="adj2" fmla="val 6138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表名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680485" y="868255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1565152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也称为关系，是一个二维的数据结构，由表名、列、若干行数据组成。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每个表有唯一的表名，表中每一行数据描述一条具体的记录值。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38748" y="3948629"/>
          <a:ext cx="9926976" cy="2090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150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性别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出生日期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籍贯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民族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班号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身份证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张晓勇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1997-12-11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山西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王一敏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1996-03-25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河北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江山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1996-09-17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内蒙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锡伯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AC1302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5890" y="3371444"/>
            <a:ext cx="3596857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610442" y="3312070"/>
            <a:ext cx="1169581" cy="563252"/>
          </a:xfrm>
          <a:prstGeom prst="wedgeRoundRectCallout">
            <a:avLst>
              <a:gd name="adj1" fmla="val 16440"/>
              <a:gd name="adj2" fmla="val 838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99730" y="4317092"/>
            <a:ext cx="820240" cy="563252"/>
          </a:xfrm>
          <a:prstGeom prst="wedgeRoundRectCallout">
            <a:avLst>
              <a:gd name="adj1" fmla="val 69167"/>
              <a:gd name="adj2" fmla="val 347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行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22" name="矩形 21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肘形连接符 30"/>
          <p:cNvCxnSpPr>
            <a:stCxn id="3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388" y="81738"/>
            <a:ext cx="222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2.2.1.1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表（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Table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一个关系逻辑上对应一张二维表，可以为每个关系取一个名称进行表示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38748" y="3917097"/>
          <a:ext cx="9926976" cy="2090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150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性别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出生日期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籍贯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民族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班号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身份证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张晓勇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1997-12-11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山西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王一敏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1996-03-25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河北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江山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1996-09-17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内蒙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锡伯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AC1302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45890" y="3324146"/>
            <a:ext cx="3596857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7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8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78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2.2.1.2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一个关系逻辑上对应一张二维表，可以为每个关系取一个名称进行表示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38748" y="3917097"/>
          <a:ext cx="9926976" cy="2090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150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性别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出生日期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籍贯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民族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班号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身份证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张晓勇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1997-12-11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山西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王一敏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1996-03-25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河北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江山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1996-09-17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内蒙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锡伯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AC1302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45890" y="3324146"/>
            <a:ext cx="3596857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29996" y="3321768"/>
            <a:ext cx="3596857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7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8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78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2.2.1.2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客户</a:t>
            </a:r>
            <a:r>
              <a:rPr lang="en-US" altLang="zh-CN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/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服务器结构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客户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服务器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结构（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Client/Server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C/S</a:t>
            </a:r>
            <a:r>
              <a:rPr lang="zh-CN" altLang="en-US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 “客户端”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、“前台”或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“表示层”主要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完成与数据库使用者的交互任务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； “服务器”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、“后台”或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“数据层”主要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负责数据管理。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0" name="矩形 9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16843" y="4152859"/>
            <a:ext cx="4915786" cy="1169582"/>
            <a:chOff x="2073350" y="4157326"/>
            <a:chExt cx="4915786" cy="1169582"/>
          </a:xfrm>
        </p:grpSpPr>
        <p:sp>
          <p:nvSpPr>
            <p:cNvPr id="16" name="圆角矩形 15"/>
            <p:cNvSpPr/>
            <p:nvPr/>
          </p:nvSpPr>
          <p:spPr>
            <a:xfrm>
              <a:off x="2073350" y="4157327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表示层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160336" y="4157326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3902150" y="4508202"/>
              <a:ext cx="12581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3901882" y="4983124"/>
              <a:ext cx="12581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9675860" y="41580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0S" panose="00020600040101010101" charset="-122"/>
                <a:ea typeface="汉仪旗黑-70S" panose="00020600040101010101" charset="-122"/>
              </a:rPr>
              <a:t>单机方式</a:t>
            </a:r>
            <a:endParaRPr lang="zh-CN" altLang="en-US" sz="2000" dirty="0">
              <a:latin typeface="汉仪旗黑-70S" panose="00020600040101010101" charset="-122"/>
              <a:ea typeface="汉仪旗黑-70S" panose="0002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客户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服务器结构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一个关系逻辑上对应一张二维表，可以为每个关系取一个名称进行表示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38748" y="3917097"/>
          <a:ext cx="9926976" cy="2090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150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性别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出生日期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籍贯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民族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班号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身份证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张晓勇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1997-12-11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山西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XXX1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王一敏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1996-03-25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河北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汉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AC1301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XXX2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20131103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江山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1996-09-17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内蒙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锡伯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AC1302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XXX3</a:t>
                      </a:r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……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45890" y="3324146"/>
            <a:ext cx="3596857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29996" y="3321768"/>
            <a:ext cx="3596857" cy="49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43801" y="225863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汉仪旗黑-70S" panose="00020600040101010101" charset="-122"/>
                <a:ea typeface="汉仪旗黑-70S" panose="00020600040101010101" charset="-122"/>
              </a:rPr>
              <a:t>=</a:t>
            </a:r>
            <a:r>
              <a:rPr lang="zh-CN" altLang="en-US" sz="2000" dirty="0" smtClean="0">
                <a:latin typeface="汉仪旗黑-70S" panose="00020600040101010101" charset="-122"/>
                <a:ea typeface="汉仪旗黑-70S" panose="00020600040101010101" charset="-122"/>
              </a:rPr>
              <a:t>表</a:t>
            </a:r>
            <a:endParaRPr lang="zh-CN" altLang="en-US" sz="2000" dirty="0">
              <a:latin typeface="汉仪旗黑-70S" panose="00020600040101010101" charset="-122"/>
              <a:ea typeface="汉仪旗黑-70S" panose="0002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7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8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78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2.2.1.2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关系的三种类型。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关系的三种类型。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949487" y="3625702"/>
          <a:ext cx="8128000" cy="2052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关系的三种类型。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949487" y="3625702"/>
          <a:ext cx="8128000" cy="2052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87526" y="445077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实际存在的表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关系的三种类型。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949487" y="3625702"/>
          <a:ext cx="8128000" cy="2052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9" name="矩形 8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87526" y="445077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实际存在的表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24980" y="445077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导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出的虚表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2.2.1.2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8" grpId="0"/>
      <p:bldP spid="1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4" y="2138093"/>
            <a:ext cx="6465753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Column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438748" y="3971271"/>
          <a:ext cx="9926976" cy="208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316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2.2.1.3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列（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Column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4" y="2138093"/>
            <a:ext cx="6465753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Column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也称为字段（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Field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）或属性（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438748" y="3971271"/>
          <a:ext cx="9926976" cy="208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316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2.2.1.3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列（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Column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4" y="2138093"/>
            <a:ext cx="6465753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Column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也称为字段（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Field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）或属性（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圆角矩形标注 18"/>
          <p:cNvSpPr/>
          <p:nvPr/>
        </p:nvSpPr>
        <p:spPr>
          <a:xfrm>
            <a:off x="4831878" y="3349526"/>
            <a:ext cx="2764599" cy="577706"/>
          </a:xfrm>
          <a:prstGeom prst="wedgeRoundRectCallout">
            <a:avLst>
              <a:gd name="adj1" fmla="val 5605"/>
              <a:gd name="adj2" fmla="val 838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列名、字段名、属性名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438748" y="3971271"/>
          <a:ext cx="9926976" cy="208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316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2.2.1.3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列（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Column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4" y="2138093"/>
            <a:ext cx="6465753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Column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也称为字段（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Field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）或属性（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）。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19" name="圆角矩形标注 18"/>
          <p:cNvSpPr/>
          <p:nvPr/>
        </p:nvSpPr>
        <p:spPr>
          <a:xfrm>
            <a:off x="4831878" y="3349526"/>
            <a:ext cx="2764599" cy="577706"/>
          </a:xfrm>
          <a:prstGeom prst="wedgeRoundRectCallout">
            <a:avLst>
              <a:gd name="adj1" fmla="val 5605"/>
              <a:gd name="adj2" fmla="val 838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列名、字段名、属性名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8663187" y="3408019"/>
            <a:ext cx="1905581" cy="563252"/>
          </a:xfrm>
          <a:prstGeom prst="wedgeRoundRectCallout">
            <a:avLst>
              <a:gd name="adj1" fmla="val 16440"/>
              <a:gd name="adj2" fmla="val 838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数据类型 相同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438748" y="3971271"/>
          <a:ext cx="9926976" cy="208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316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22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2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8" idx="1"/>
            <a:endCxn id="22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6115" y="174153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2.2.1.3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列（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Column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414437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Column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也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称为字段（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Field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）或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709683" y="2615874"/>
          <a:ext cx="5518298" cy="3461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9250"/>
                <a:gridCol w="1791122"/>
                <a:gridCol w="1477926"/>
              </a:tblGrid>
              <a:tr h="4950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506858" y="1967167"/>
            <a:ext cx="435961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学生基本信息登记表的结构定义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>
            <a:stCxn id="25" idx="1"/>
            <a:endCxn id="1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6" idx="1"/>
            <a:endCxn id="1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1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列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1.3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数据库系统的结构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客户</a:t>
            </a:r>
            <a:r>
              <a:rPr lang="en-US" altLang="zh-CN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/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服务器结构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（识记）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客户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结构（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Client/Server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C/S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“客户端”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、“前台”或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“表示层”主要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完成与数据库使用者的交互任务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； “服务器”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、“后台”或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“数据层”主要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</a:rPr>
              <a:t>负责数据管理。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174153"/>
            <a:ext cx="563526" cy="6509694"/>
            <a:chOff x="0" y="348306"/>
            <a:chExt cx="563526" cy="6509694"/>
          </a:xfrm>
        </p:grpSpPr>
        <p:sp>
          <p:nvSpPr>
            <p:cNvPr id="10" name="矩形 9"/>
            <p:cNvSpPr/>
            <p:nvPr/>
          </p:nvSpPr>
          <p:spPr>
            <a:xfrm>
              <a:off x="0" y="348306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结构分类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681630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三级模式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3014954"/>
              <a:ext cx="563526" cy="131205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两层映像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48278"/>
              <a:ext cx="563526" cy="12442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endParaRPr lang="en-US" altLang="zh-CN" sz="1600" kern="900" spc="-1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613772"/>
              <a:ext cx="563526" cy="12442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en-US" altLang="zh-CN" sz="1600" u="sng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  <a:p>
              <a:pPr algn="ctr">
                <a:lnSpc>
                  <a:spcPts val="1600"/>
                </a:lnSpc>
              </a:pPr>
              <a:r>
                <a:rPr lang="en-US" altLang="zh-CN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16843" y="4152859"/>
            <a:ext cx="4915786" cy="1169582"/>
            <a:chOff x="2073350" y="4157326"/>
            <a:chExt cx="4915786" cy="1169582"/>
          </a:xfrm>
        </p:grpSpPr>
        <p:sp>
          <p:nvSpPr>
            <p:cNvPr id="16" name="圆角矩形 15"/>
            <p:cNvSpPr/>
            <p:nvPr/>
          </p:nvSpPr>
          <p:spPr>
            <a:xfrm>
              <a:off x="2073350" y="4157327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表示层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160336" y="4157326"/>
              <a:ext cx="1828800" cy="11695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数据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手札体-简粗体" panose="03000700000000000000" pitchFamily="66" charset="-122"/>
                  <a:ea typeface="手札体-简粗体" panose="03000700000000000000" pitchFamily="66" charset="-122"/>
                </a:rPr>
                <a:t>层</a:t>
              </a:r>
              <a:endParaRPr lang="zh-CN" altLang="en-US" sz="24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3902150" y="4508202"/>
              <a:ext cx="12581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3901882" y="4983124"/>
              <a:ext cx="12581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9675860" y="41580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汉仪旗黑-70S" panose="00020600040101010101" charset="-122"/>
                <a:ea typeface="汉仪旗黑-70S" panose="00020600040101010101" charset="-122"/>
              </a:rPr>
              <a:t>单机方式</a:t>
            </a:r>
            <a:endParaRPr lang="zh-CN" altLang="en-US" sz="2000" dirty="0">
              <a:latin typeface="汉仪旗黑-70S" panose="00020600040101010101" charset="-122"/>
              <a:ea typeface="汉仪旗黑-70S" panose="00020600040101010101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75860" y="49111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旗黑-70S" panose="00020600040101010101" charset="-122"/>
                <a:ea typeface="汉仪旗黑-70S" panose="00020600040101010101" charset="-122"/>
              </a:rPr>
              <a:t>网络</a:t>
            </a:r>
            <a:r>
              <a:rPr lang="zh-CN" altLang="en-US" sz="2000" dirty="0" smtClean="0">
                <a:latin typeface="汉仪旗黑-70S" panose="00020600040101010101" charset="-122"/>
                <a:ea typeface="汉仪旗黑-70S" panose="00020600040101010101" charset="-122"/>
              </a:rPr>
              <a:t>方式</a:t>
            </a:r>
            <a:endParaRPr lang="zh-CN" altLang="en-US" sz="2000" dirty="0">
              <a:latin typeface="汉仪旗黑-70S" panose="00020600040101010101" charset="-122"/>
              <a:ea typeface="汉仪旗黑-70S" panose="0002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27075" y="58672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数据库系统概述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6" idx="1"/>
            <a:endCxn id="20" idx="3"/>
          </p:cNvCxnSpPr>
          <p:nvPr/>
        </p:nvCxnSpPr>
        <p:spPr>
          <a:xfrm rot="10800000" flipV="1">
            <a:off x="9415520" y="233392"/>
            <a:ext cx="141081" cy="504990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7" idx="1"/>
            <a:endCxn id="20" idx="3"/>
          </p:cNvCxnSpPr>
          <p:nvPr/>
        </p:nvCxnSpPr>
        <p:spPr>
          <a:xfrm rot="10800000" flipV="1">
            <a:off x="9415520" y="565650"/>
            <a:ext cx="141081" cy="17273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8" idx="1"/>
            <a:endCxn id="20" idx="3"/>
          </p:cNvCxnSpPr>
          <p:nvPr/>
        </p:nvCxnSpPr>
        <p:spPr>
          <a:xfrm rot="10800000">
            <a:off x="9415520" y="738383"/>
            <a:ext cx="155453" cy="154787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9" idx="1"/>
            <a:endCxn id="20" idx="3"/>
          </p:cNvCxnSpPr>
          <p:nvPr/>
        </p:nvCxnSpPr>
        <p:spPr>
          <a:xfrm rot="10800000">
            <a:off x="9415520" y="738383"/>
            <a:ext cx="152385" cy="50833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556600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数据库基本概念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6600" y="446705"/>
            <a:ext cx="2469778" cy="23788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数据库管理技术的发展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70972" y="759602"/>
            <a:ext cx="2105297" cy="26713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数据库系统的结构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67904" y="1090140"/>
            <a:ext cx="1192306" cy="31316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6115" y="174153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1.3.2.1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客户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服务器结构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4414437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Column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也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称为字段（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Field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）或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0" name="矩形 9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709683" y="2615874"/>
          <a:ext cx="5518298" cy="3461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9250"/>
                <a:gridCol w="1791122"/>
                <a:gridCol w="1477926"/>
              </a:tblGrid>
              <a:tr h="4950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中文字段名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宽度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日期型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字符型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18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506858" y="1967167"/>
            <a:ext cx="4359616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学生基本信息登记表的结构定义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5025" y="4061697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汉仪旗黑-65S" panose="00020600040101010101" pitchFamily="18" charset="-122"/>
                <a:ea typeface="汉仪旗黑-65S" panose="00020600040101010101" pitchFamily="18" charset="-122"/>
              </a:rPr>
              <a:t>表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名必须唯一；</a:t>
            </a:r>
            <a:endParaRPr lang="en-US" altLang="zh-CN" sz="2000" dirty="0" smtClean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  <a:p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字段名必须唯一，</a:t>
            </a:r>
            <a:endParaRPr lang="en-US" altLang="zh-CN" sz="2000" dirty="0" smtClean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  <a:p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不同表中可以出现相同的字段名；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肘形连接符 19"/>
          <p:cNvCxnSpPr>
            <a:stCxn id="25" idx="1"/>
            <a:endCxn id="19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6" idx="1"/>
            <a:endCxn id="19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19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2.2.1.3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列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971271"/>
          <a:ext cx="9926976" cy="208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316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287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2.2.1.4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971271"/>
          <a:ext cx="9926976" cy="208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316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03395" y="2221090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=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列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287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2.2.1.4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521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971271"/>
          <a:ext cx="9926976" cy="208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316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75907" y="3833042"/>
            <a:ext cx="10207256" cy="568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03395" y="2221090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=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列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287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2.2.1.4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属性的个数称为关系的元或度，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971271"/>
          <a:ext cx="9926976" cy="208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316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75907" y="3833042"/>
            <a:ext cx="10207256" cy="568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03395" y="2221090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=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列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287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2.2.1.4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属性的个数称为关系的元或度，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971271"/>
          <a:ext cx="9926976" cy="208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316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75907" y="3833042"/>
            <a:ext cx="10207256" cy="568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7037252" y="3184449"/>
            <a:ext cx="1901796" cy="563252"/>
          </a:xfrm>
          <a:prstGeom prst="wedgeRoundRectCallout">
            <a:avLst>
              <a:gd name="adj1" fmla="val 36440"/>
              <a:gd name="adj2" fmla="val 781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元（度）关系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03395" y="2221090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=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列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287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2.2.1.4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2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属性的个数称为关系的元或度，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列的值称为属性值，其取值范围称为值域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38748" y="3971271"/>
          <a:ext cx="9926976" cy="208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2316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3915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75907" y="3833042"/>
            <a:ext cx="10207256" cy="568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7037252" y="3184449"/>
            <a:ext cx="1901796" cy="563252"/>
          </a:xfrm>
          <a:prstGeom prst="wedgeRoundRectCallout">
            <a:avLst>
              <a:gd name="adj1" fmla="val 36440"/>
              <a:gd name="adj2" fmla="val 781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元（度）关系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03395" y="2221090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=</a:t>
            </a:r>
            <a:r>
              <a:rPr lang="zh-CN" altLang="en-US" sz="2000" dirty="0" smtClean="0">
                <a:latin typeface="汉仪旗黑-65S" panose="00020600040101010101" pitchFamily="18" charset="-122"/>
                <a:ea typeface="汉仪旗黑-65S" panose="00020600040101010101" pitchFamily="18" charset="-122"/>
              </a:rPr>
              <a:t>列</a:t>
            </a:r>
            <a:endParaRPr lang="zh-CN" altLang="en-US" sz="2000" dirty="0">
              <a:latin typeface="汉仪旗黑-65S" panose="00020600040101010101" pitchFamily="18" charset="-122"/>
              <a:ea typeface="汉仪旗黑-65S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肘形连接符 21"/>
          <p:cNvCxnSpPr>
            <a:stCxn id="25" idx="1"/>
            <a:endCxn id="21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1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21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115" y="174153"/>
            <a:ext cx="287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2.2.1.4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属性（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Attribute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2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Row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16047" y="3550094"/>
          <a:ext cx="9926976" cy="2372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9402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53206" y="4164404"/>
            <a:ext cx="10207256" cy="365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2.2.1.5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行（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Row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Row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也称为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元组（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Tuple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记录（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Record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。表中的数据按行存储。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16047" y="3550094"/>
          <a:ext cx="9926976" cy="2372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9402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53206" y="4164404"/>
            <a:ext cx="10207256" cy="365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12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2.2.1.5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行（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Row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关系数据模型</a:t>
            </a: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关系数据结构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（简单应用）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Row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也称为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元组（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Tuple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记录（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Record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。表中的数据按行存储。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16047" y="3550094"/>
          <a:ext cx="9926976" cy="2372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22"/>
                <a:gridCol w="1201479"/>
                <a:gridCol w="818707"/>
                <a:gridCol w="1711842"/>
                <a:gridCol w="1084521"/>
                <a:gridCol w="909561"/>
                <a:gridCol w="1240872"/>
                <a:gridCol w="1240872"/>
              </a:tblGrid>
              <a:tr h="59402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出生日期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籍贯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民族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班号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身份证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张晓勇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1997-12-11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山西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王一敏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1996-03-25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河北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AC1301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20131103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江山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女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1996-09-17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内蒙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锡伯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AC1302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XXX3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444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……</a:t>
                      </a:r>
                      <a:endParaRPr lang="zh-CN" altLang="en-US" dirty="0" smtClean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53206" y="4164404"/>
            <a:ext cx="10207256" cy="3650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标注 8"/>
          <p:cNvSpPr/>
          <p:nvPr/>
        </p:nvSpPr>
        <p:spPr>
          <a:xfrm>
            <a:off x="1854991" y="3396058"/>
            <a:ext cx="1366674" cy="563252"/>
          </a:xfrm>
          <a:prstGeom prst="wedgeRoundRectCallout">
            <a:avLst>
              <a:gd name="adj1" fmla="val 29438"/>
              <a:gd name="adj2" fmla="val 8950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</a:t>
            </a:r>
            <a:r>
              <a:rPr lang="zh-CN" altLang="en-US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个元组</a:t>
            </a:r>
            <a:endParaRPr lang="zh-CN" altLang="en-US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6283840"/>
            <a:ext cx="12192000" cy="574160"/>
            <a:chOff x="0" y="6283840"/>
            <a:chExt cx="12192000" cy="574160"/>
          </a:xfrm>
        </p:grpSpPr>
        <p:sp>
          <p:nvSpPr>
            <p:cNvPr id="11" name="矩形 10"/>
            <p:cNvSpPr/>
            <p:nvPr/>
          </p:nvSpPr>
          <p:spPr>
            <a:xfrm>
              <a:off x="1382224" y="6294473"/>
              <a:ext cx="1528851" cy="56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关系数据结构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037252" y="6283840"/>
              <a:ext cx="56352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8731417" y="6294474"/>
              <a:ext cx="183735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专门的关系运算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590029" y="6294474"/>
              <a:ext cx="1601971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完整性约束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32624" y="6294474"/>
              <a:ext cx="1777527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传统的集合</a:t>
              </a: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组成要素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932330" y="6294474"/>
              <a:ext cx="136097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关系操作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317666" y="6294474"/>
              <a:ext cx="1528852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关系数据语言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71597" y="6294474"/>
              <a:ext cx="1039730" cy="563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运算符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7351309" y="412560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肘形连接符 20"/>
          <p:cNvCxnSpPr>
            <a:stCxn id="24" idx="1"/>
            <a:endCxn id="20" idx="3"/>
          </p:cNvCxnSpPr>
          <p:nvPr/>
        </p:nvCxnSpPr>
        <p:spPr>
          <a:xfrm rot="10800000" flipV="1">
            <a:off x="9139754" y="233392"/>
            <a:ext cx="141081" cy="330822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5" idx="1"/>
            <a:endCxn id="20" idx="3"/>
          </p:cNvCxnSpPr>
          <p:nvPr/>
        </p:nvCxnSpPr>
        <p:spPr>
          <a:xfrm rot="10800000">
            <a:off x="9139754" y="564214"/>
            <a:ext cx="141081" cy="143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20" idx="3"/>
          </p:cNvCxnSpPr>
          <p:nvPr/>
        </p:nvCxnSpPr>
        <p:spPr>
          <a:xfrm rot="10800000">
            <a:off x="9139753" y="564214"/>
            <a:ext cx="155452" cy="341956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280834" y="81738"/>
            <a:ext cx="1788444" cy="3033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280834" y="446705"/>
            <a:ext cx="1633914" cy="2378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95205" y="759601"/>
            <a:ext cx="2780685" cy="2931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关系数据库的规范化理论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115" y="174153"/>
            <a:ext cx="247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2.2.1.6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元组（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Tuple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11919</Words>
  <Application>Microsoft Office PowerPoint</Application>
  <PresentationFormat>自定义</PresentationFormat>
  <Paragraphs>4171</Paragraphs>
  <Slides>157</Slides>
  <Notes>76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157</vt:i4>
      </vt:variant>
    </vt:vector>
  </HeadingPairs>
  <TitlesOfParts>
    <vt:vector size="158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孙小涵</cp:lastModifiedBy>
  <cp:revision>548</cp:revision>
  <dcterms:created xsi:type="dcterms:W3CDTF">2017-03-21T09:44:00Z</dcterms:created>
  <dcterms:modified xsi:type="dcterms:W3CDTF">2019-11-13T09:50:40Z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2052-10.1.0.7397</vt:lpwstr>
  </property>
</Properties>
</file>