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8.xml" ContentType="application/vnd.openxmlformats-officedocument.presentationml.notesSlide+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notesSlides/notesSlide20.xml" ContentType="application/vnd.openxmlformats-officedocument.presentationml.notesSlide+xml"/>
  <Override PartName="/ppt/tags/tag47.xml" ContentType="application/vnd.openxmlformats-officedocument.presentationml.tags+xml"/>
  <Override PartName="/ppt/notesSlides/notesSlide21.xml" ContentType="application/vnd.openxmlformats-officedocument.presentationml.notesSlide+xml"/>
  <Override PartName="/ppt/tags/tag48.xml" ContentType="application/vnd.openxmlformats-officedocument.presentationml.tags+xml"/>
  <Override PartName="/ppt/notesSlides/notesSlide2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4.xml" ContentType="application/vnd.openxmlformats-officedocument.presentationml.notesSlide+xml"/>
  <Override PartName="/ppt/tags/tag55.xml" ContentType="application/vnd.openxmlformats-officedocument.presentationml.tags+xml"/>
  <Override PartName="/ppt/notesSlides/notesSlide25.xml" ContentType="application/vnd.openxmlformats-officedocument.presentationml.notesSlide+xml"/>
  <Override PartName="/ppt/tags/tag56.xml" ContentType="application/vnd.openxmlformats-officedocument.presentationml.tags+xml"/>
  <Override PartName="/ppt/notesSlides/notesSlide26.xml" ContentType="application/vnd.openxmlformats-officedocument.presentationml.notesSlide+xml"/>
  <Override PartName="/ppt/tags/tag57.xml" ContentType="application/vnd.openxmlformats-officedocument.presentationml.tags+xml"/>
  <Override PartName="/ppt/notesSlides/notesSlide27.xml" ContentType="application/vnd.openxmlformats-officedocument.presentationml.notesSlide+xml"/>
  <Override PartName="/ppt/tags/tag58.xml" ContentType="application/vnd.openxmlformats-officedocument.presentationml.tags+xml"/>
  <Override PartName="/ppt/notesSlides/notesSlide2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256" r:id="rId2"/>
    <p:sldId id="1395" r:id="rId3"/>
    <p:sldId id="1414" r:id="rId4"/>
    <p:sldId id="1415" r:id="rId5"/>
    <p:sldId id="1458" r:id="rId6"/>
    <p:sldId id="1417" r:id="rId7"/>
    <p:sldId id="1418" r:id="rId8"/>
    <p:sldId id="1419" r:id="rId9"/>
    <p:sldId id="1420" r:id="rId10"/>
    <p:sldId id="1421" r:id="rId11"/>
    <p:sldId id="1422" r:id="rId12"/>
    <p:sldId id="1423" r:id="rId13"/>
    <p:sldId id="1424" r:id="rId14"/>
    <p:sldId id="1425" r:id="rId15"/>
    <p:sldId id="1426" r:id="rId16"/>
    <p:sldId id="1427" r:id="rId17"/>
    <p:sldId id="1428" r:id="rId18"/>
    <p:sldId id="1429" r:id="rId19"/>
    <p:sldId id="1430" r:id="rId20"/>
    <p:sldId id="1431" r:id="rId21"/>
    <p:sldId id="1432" r:id="rId22"/>
    <p:sldId id="1433" r:id="rId23"/>
    <p:sldId id="1434" r:id="rId24"/>
    <p:sldId id="1435" r:id="rId25"/>
    <p:sldId id="1436" r:id="rId26"/>
    <p:sldId id="1437" r:id="rId27"/>
    <p:sldId id="1438" r:id="rId28"/>
    <p:sldId id="1439" r:id="rId29"/>
    <p:sldId id="1440" r:id="rId30"/>
    <p:sldId id="1441" r:id="rId31"/>
    <p:sldId id="1442" r:id="rId32"/>
    <p:sldId id="1443" r:id="rId33"/>
    <p:sldId id="1444" r:id="rId34"/>
    <p:sldId id="1445" r:id="rId35"/>
    <p:sldId id="1446" r:id="rId36"/>
    <p:sldId id="1447" r:id="rId37"/>
    <p:sldId id="1448" r:id="rId38"/>
    <p:sldId id="1449" r:id="rId39"/>
    <p:sldId id="1450" r:id="rId40"/>
    <p:sldId id="1451" r:id="rId41"/>
    <p:sldId id="1452" r:id="rId42"/>
    <p:sldId id="1453" r:id="rId43"/>
    <p:sldId id="1454" r:id="rId44"/>
    <p:sldId id="1455" r:id="rId45"/>
    <p:sldId id="1456" r:id="rId46"/>
    <p:sldId id="1327" r:id="rId47"/>
    <p:sldId id="1329" r:id="rId48"/>
    <p:sldId id="1330" r:id="rId49"/>
    <p:sldId id="1331" r:id="rId50"/>
    <p:sldId id="1332" r:id="rId51"/>
    <p:sldId id="1333" r:id="rId52"/>
    <p:sldId id="1334" r:id="rId53"/>
    <p:sldId id="1335" r:id="rId54"/>
    <p:sldId id="1336" r:id="rId55"/>
    <p:sldId id="1337" r:id="rId56"/>
    <p:sldId id="1338" r:id="rId57"/>
    <p:sldId id="1339" r:id="rId58"/>
    <p:sldId id="1340" r:id="rId59"/>
    <p:sldId id="1341" r:id="rId60"/>
    <p:sldId id="1342" r:id="rId61"/>
    <p:sldId id="1343" r:id="rId62"/>
    <p:sldId id="1344" r:id="rId63"/>
    <p:sldId id="1345" r:id="rId64"/>
    <p:sldId id="1346" r:id="rId65"/>
    <p:sldId id="1347" r:id="rId66"/>
    <p:sldId id="1348" r:id="rId67"/>
    <p:sldId id="1349" r:id="rId68"/>
    <p:sldId id="1350" r:id="rId69"/>
    <p:sldId id="1351" r:id="rId70"/>
    <p:sldId id="1352" r:id="rId71"/>
    <p:sldId id="1457" r:id="rId72"/>
    <p:sldId id="261" r:id="rId7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78085" autoAdjust="0"/>
  </p:normalViewPr>
  <p:slideViewPr>
    <p:cSldViewPr snapToGrid="0" snapToObjects="1">
      <p:cViewPr varScale="1">
        <p:scale>
          <a:sx n="54" d="100"/>
          <a:sy n="54" d="100"/>
        </p:scale>
        <p:origin x="-108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15767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8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381301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685758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31170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1308235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1308235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137773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50</a:t>
            </a:fld>
            <a:endParaRPr lang="zh-CN" altLang="en-US"/>
          </a:p>
        </p:txBody>
      </p:sp>
    </p:spTree>
    <p:extLst>
      <p:ext uri="{BB962C8B-B14F-4D97-AF65-F5344CB8AC3E}">
        <p14:creationId xmlns:p14="http://schemas.microsoft.com/office/powerpoint/2010/main" val="1333880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52</a:t>
            </a:fld>
            <a:endParaRPr lang="zh-CN" altLang="en-US"/>
          </a:p>
        </p:txBody>
      </p:sp>
    </p:spTree>
    <p:extLst>
      <p:ext uri="{BB962C8B-B14F-4D97-AF65-F5344CB8AC3E}">
        <p14:creationId xmlns:p14="http://schemas.microsoft.com/office/powerpoint/2010/main" val="794968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56</a:t>
            </a:fld>
            <a:endParaRPr lang="zh-CN" altLang="en-US"/>
          </a:p>
        </p:txBody>
      </p:sp>
    </p:spTree>
    <p:extLst>
      <p:ext uri="{BB962C8B-B14F-4D97-AF65-F5344CB8AC3E}">
        <p14:creationId xmlns:p14="http://schemas.microsoft.com/office/powerpoint/2010/main" val="732839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57</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58</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60</a:t>
            </a:fld>
            <a:endParaRPr lang="zh-CN" altLang="en-US"/>
          </a:p>
        </p:txBody>
      </p:sp>
    </p:spTree>
    <p:extLst>
      <p:ext uri="{BB962C8B-B14F-4D97-AF65-F5344CB8AC3E}">
        <p14:creationId xmlns:p14="http://schemas.microsoft.com/office/powerpoint/2010/main" val="3084270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62</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493015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64</a:t>
            </a:fld>
            <a:endParaRPr lang="zh-CN" altLang="en-US"/>
          </a:p>
        </p:txBody>
      </p:sp>
    </p:spTree>
    <p:extLst>
      <p:ext uri="{BB962C8B-B14F-4D97-AF65-F5344CB8AC3E}">
        <p14:creationId xmlns:p14="http://schemas.microsoft.com/office/powerpoint/2010/main" val="401520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49301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49301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493015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44038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482564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4160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6.jpeg"/><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dirty="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3242662" y="4033653"/>
            <a:ext cx="436203"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a:off x="3678866" y="3842940"/>
            <a:ext cx="478464" cy="1907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57330" y="3733984"/>
            <a:ext cx="1456660" cy="408623"/>
          </a:xfrm>
          <a:prstGeom prst="roundRect">
            <a:avLst/>
          </a:prstGeom>
          <a:solidFill>
            <a:schemeClr val="accent2">
              <a:lumMod val="40000"/>
              <a:lumOff val="60000"/>
            </a:schemeClr>
          </a:solidFill>
        </p:spPr>
        <p:txBody>
          <a:bodyPr wrap="square" rtlCol="0">
            <a:spAutoFit/>
          </a:bodyPr>
          <a:lstStyle/>
          <a:p>
            <a:r>
              <a:rPr lang="zh-CN" altLang="en-US" dirty="0">
                <a:latin typeface="手札体-简粗体" panose="03000700000000000000" pitchFamily="66" charset="-122"/>
                <a:ea typeface="手札体-简粗体" panose="03000700000000000000" pitchFamily="66" charset="-122"/>
              </a:rPr>
              <a:t>整型</a:t>
            </a:r>
          </a:p>
        </p:txBody>
      </p:sp>
      <p:sp>
        <p:nvSpPr>
          <p:cNvPr id="11" name="矩形 10"/>
          <p:cNvSpPr/>
          <p:nvPr/>
        </p:nvSpPr>
        <p:spPr>
          <a:xfrm>
            <a:off x="3721127" y="4395160"/>
            <a:ext cx="691385"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flipH="1">
            <a:off x="4407196" y="4033653"/>
            <a:ext cx="1728924" cy="5142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26785" y="3597046"/>
            <a:ext cx="1777513"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定长字符类型</a:t>
            </a:r>
            <a:endParaRPr lang="zh-CN" altLang="en-US" dirty="0">
              <a:latin typeface="手札体-简粗体" panose="03000700000000000000" pitchFamily="66" charset="-122"/>
              <a:ea typeface="手札体-简粗体" panose="03000700000000000000" pitchFamily="66" charset="-122"/>
            </a:endParaRPr>
          </a:p>
        </p:txBody>
      </p:sp>
      <p:sp>
        <p:nvSpPr>
          <p:cNvPr id="15" name="TextBox 14"/>
          <p:cNvSpPr txBox="1"/>
          <p:nvPr/>
        </p:nvSpPr>
        <p:spPr>
          <a:xfrm>
            <a:off x="8070112" y="3058330"/>
            <a:ext cx="2675658" cy="2553891"/>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整型</a:t>
            </a:r>
            <a:r>
              <a:rPr lang="en-US" altLang="zh-CN" dirty="0" err="1" smtClean="0">
                <a:latin typeface="手札体-简粗体" panose="03000700000000000000" pitchFamily="66" charset="-122"/>
                <a:ea typeface="手札体-简粗体" panose="03000700000000000000" pitchFamily="66" charset="-122"/>
              </a:rPr>
              <a:t>int</a:t>
            </a:r>
            <a:endParaRPr lang="en-US" altLang="zh-CN" dirty="0" smtClean="0">
              <a:latin typeface="手札体-简粗体" panose="03000700000000000000" pitchFamily="66" charset="-122"/>
              <a:ea typeface="手札体-简粗体" panose="03000700000000000000" pitchFamily="66" charset="-122"/>
            </a:endParaRPr>
          </a:p>
          <a:p>
            <a:r>
              <a:rPr lang="zh-CN" altLang="en-US" dirty="0" smtClean="0">
                <a:latin typeface="手札体-简粗体" panose="03000700000000000000" pitchFamily="66" charset="-122"/>
                <a:ea typeface="手札体-简粗体" panose="03000700000000000000" pitchFamily="66" charset="-122"/>
              </a:rPr>
              <a:t>浮点型</a:t>
            </a:r>
            <a:r>
              <a:rPr lang="en-US" altLang="zh-CN" dirty="0" smtClean="0">
                <a:latin typeface="手札体-简粗体" panose="03000700000000000000" pitchFamily="66" charset="-122"/>
                <a:ea typeface="手札体-简粗体" panose="03000700000000000000" pitchFamily="66" charset="-122"/>
              </a:rPr>
              <a:t>double</a:t>
            </a:r>
          </a:p>
          <a:p>
            <a:r>
              <a:rPr lang="zh-CN" altLang="en-US" dirty="0" smtClean="0">
                <a:latin typeface="手札体-简粗体" panose="03000700000000000000" pitchFamily="66" charset="-122"/>
                <a:ea typeface="手札体-简粗体" panose="03000700000000000000" pitchFamily="66" charset="-122"/>
              </a:rPr>
              <a:t>布尔型</a:t>
            </a:r>
            <a:r>
              <a:rPr lang="en-US" altLang="zh-CN" dirty="0" smtClean="0">
                <a:latin typeface="手札体-简粗体" panose="03000700000000000000" pitchFamily="66" charset="-122"/>
                <a:ea typeface="手札体-简粗体" panose="03000700000000000000" pitchFamily="66" charset="-122"/>
              </a:rPr>
              <a:t>bool</a:t>
            </a:r>
          </a:p>
          <a:p>
            <a:r>
              <a:rPr lang="zh-CN" altLang="en-US" dirty="0" smtClean="0">
                <a:latin typeface="手札体-简粗体" panose="03000700000000000000" pitchFamily="66" charset="-122"/>
                <a:ea typeface="手札体-简粗体" panose="03000700000000000000" pitchFamily="66" charset="-122"/>
              </a:rPr>
              <a:t>日期型</a:t>
            </a:r>
            <a:r>
              <a:rPr lang="en-US" altLang="zh-CN" dirty="0" smtClean="0">
                <a:latin typeface="手札体-简粗体" panose="03000700000000000000" pitchFamily="66" charset="-122"/>
                <a:ea typeface="手札体-简粗体" panose="03000700000000000000" pitchFamily="66" charset="-122"/>
              </a:rPr>
              <a:t>date</a:t>
            </a:r>
          </a:p>
          <a:p>
            <a:r>
              <a:rPr lang="zh-CN" altLang="en-US" dirty="0">
                <a:latin typeface="手札体-简粗体" panose="03000700000000000000" pitchFamily="66" charset="-122"/>
                <a:ea typeface="手札体-简粗体" panose="03000700000000000000" pitchFamily="66" charset="-122"/>
              </a:rPr>
              <a:t>时间</a:t>
            </a:r>
            <a:r>
              <a:rPr lang="zh-CN" altLang="en-US" dirty="0" smtClean="0">
                <a:latin typeface="手札体-简粗体" panose="03000700000000000000" pitchFamily="66" charset="-122"/>
                <a:ea typeface="手札体-简粗体" panose="03000700000000000000" pitchFamily="66" charset="-122"/>
              </a:rPr>
              <a:t>戳</a:t>
            </a:r>
            <a:r>
              <a:rPr lang="en-US" altLang="zh-CN" dirty="0" smtClean="0">
                <a:latin typeface="手札体-简粗体" panose="03000700000000000000" pitchFamily="66" charset="-122"/>
                <a:ea typeface="手札体-简粗体" panose="03000700000000000000" pitchFamily="66" charset="-122"/>
              </a:rPr>
              <a:t>timestamp</a:t>
            </a:r>
          </a:p>
          <a:p>
            <a:r>
              <a:rPr lang="zh-CN" altLang="en-US" dirty="0" smtClean="0">
                <a:latin typeface="手札体-简粗体" panose="03000700000000000000" pitchFamily="66" charset="-122"/>
                <a:ea typeface="手札体-简粗体" panose="03000700000000000000" pitchFamily="66" charset="-122"/>
              </a:rPr>
              <a:t>时间型</a:t>
            </a:r>
            <a:r>
              <a:rPr lang="en-US" altLang="zh-CN" dirty="0" smtClean="0">
                <a:latin typeface="手札体-简粗体" panose="03000700000000000000" pitchFamily="66" charset="-122"/>
                <a:ea typeface="手札体-简粗体" panose="03000700000000000000" pitchFamily="66" charset="-122"/>
              </a:rPr>
              <a:t>time</a:t>
            </a:r>
          </a:p>
          <a:p>
            <a:r>
              <a:rPr lang="zh-CN" altLang="en-US" dirty="0">
                <a:latin typeface="手札体-简粗体" panose="03000700000000000000" pitchFamily="66" charset="-122"/>
                <a:ea typeface="手札体-简粗体" panose="03000700000000000000" pitchFamily="66" charset="-122"/>
              </a:rPr>
              <a:t>定</a:t>
            </a:r>
            <a:r>
              <a:rPr lang="zh-CN" altLang="en-US" dirty="0" smtClean="0">
                <a:latin typeface="手札体-简粗体" panose="03000700000000000000" pitchFamily="66" charset="-122"/>
                <a:ea typeface="手札体-简粗体" panose="03000700000000000000" pitchFamily="66" charset="-122"/>
              </a:rPr>
              <a:t>长字符类型</a:t>
            </a:r>
            <a:r>
              <a:rPr lang="en-US" altLang="zh-CN" dirty="0" smtClean="0">
                <a:latin typeface="手札体-简粗体" panose="03000700000000000000" pitchFamily="66" charset="-122"/>
                <a:ea typeface="手札体-简粗体" panose="03000700000000000000" pitchFamily="66" charset="-122"/>
              </a:rPr>
              <a:t>char</a:t>
            </a:r>
          </a:p>
          <a:p>
            <a:r>
              <a:rPr lang="zh-CN" altLang="en-US" dirty="0" smtClean="0">
                <a:latin typeface="手札体-简粗体" panose="03000700000000000000" pitchFamily="66" charset="-122"/>
                <a:ea typeface="手札体-简粗体" panose="03000700000000000000" pitchFamily="66" charset="-122"/>
              </a:rPr>
              <a:t>可变长字符</a:t>
            </a:r>
            <a:r>
              <a:rPr lang="en-US" altLang="zh-CN" dirty="0" smtClean="0">
                <a:latin typeface="手札体-简粗体" panose="03000700000000000000" pitchFamily="66" charset="-122"/>
                <a:ea typeface="手札体-简粗体" panose="03000700000000000000" pitchFamily="66" charset="-122"/>
              </a:rPr>
              <a:t>varchar</a:t>
            </a:r>
          </a:p>
        </p:txBody>
      </p:sp>
      <p:grpSp>
        <p:nvGrpSpPr>
          <p:cNvPr id="16" name="组合 15"/>
          <p:cNvGrpSpPr/>
          <p:nvPr/>
        </p:nvGrpSpPr>
        <p:grpSpPr>
          <a:xfrm>
            <a:off x="0" y="979969"/>
            <a:ext cx="563526" cy="4898063"/>
            <a:chOff x="0" y="1265274"/>
            <a:chExt cx="563526" cy="4898063"/>
          </a:xfrm>
        </p:grpSpPr>
        <p:sp>
          <p:nvSpPr>
            <p:cNvPr id="17" name="矩形 16"/>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9" name="矩形 18"/>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20" name="矩形 19"/>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6" name="矩形 25"/>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0" name="肘形连接符 29"/>
          <p:cNvCxnSpPr>
            <a:stCxn id="20"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0"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20"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96441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5018299" y="4016974"/>
            <a:ext cx="2328799"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a:off x="5896889" y="3593805"/>
            <a:ext cx="399022" cy="4084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95911" y="3166200"/>
            <a:ext cx="1795466"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为整型的列设置自增属性</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70412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7933"/>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5815741" y="4688783"/>
            <a:ext cx="1159217"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9" idx="1"/>
          </p:cNvCxnSpPr>
          <p:nvPr/>
        </p:nvCxnSpPr>
        <p:spPr>
          <a:xfrm flipH="1">
            <a:off x="6927114" y="4262359"/>
            <a:ext cx="717694" cy="4264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44808" y="4058047"/>
            <a:ext cx="178017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指定默认值</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84328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5145888" y="4989346"/>
            <a:ext cx="606326"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endCxn id="7" idx="3"/>
          </p:cNvCxnSpPr>
          <p:nvPr/>
        </p:nvCxnSpPr>
        <p:spPr>
          <a:xfrm flipH="1">
            <a:off x="5752214" y="5170100"/>
            <a:ext cx="77617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28391" y="4989346"/>
            <a:ext cx="1456660"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缺值</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85960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2383130" y="5556737"/>
            <a:ext cx="1731670"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4114800" y="5918244"/>
            <a:ext cx="1605516" cy="997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20316" y="5813716"/>
            <a:ext cx="1456660"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指定主键</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34824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更新表</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latin typeface="微软雅黑" panose="020B0503020204020204" pitchFamily="34" charset="-122"/>
                <a:ea typeface="微软雅黑" panose="020B0503020204020204" pitchFamily="34" charset="-122"/>
              </a:rPr>
              <a:t>语句，增加或删减列、创建或取消索引、更改原有列的数据类型、重新命名列或表，更改表的评注和表的引擎类型，为表重新创建触发器、存储过程、索引和外键等。</a:t>
            </a:r>
            <a:endParaRPr lang="en-US" altLang="zh-CN" sz="2400" dirty="0" smtClean="0">
              <a:latin typeface="微软雅黑" panose="020B0503020204020204" pitchFamily="34" charset="-122"/>
              <a:ea typeface="微软雅黑" panose="020B0503020204020204" pitchFamily="34"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10334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更新表</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1</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ADD[COLUMN]</a:t>
            </a:r>
            <a:r>
              <a:rPr lang="zh-CN" altLang="en-US" sz="2400" dirty="0">
                <a:solidFill>
                  <a:srgbClr val="FF0000"/>
                </a:solidFill>
                <a:latin typeface="微软雅黑" panose="020B0503020204020204" pitchFamily="34" charset="-122"/>
                <a:ea typeface="微软雅黑" panose="020B0503020204020204" pitchFamily="34" charset="-122"/>
              </a:rPr>
              <a:t>子句</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91779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2464777"/>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更新表</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示例：向数据库</a:t>
            </a:r>
            <a:r>
              <a:rPr lang="en-US" altLang="zh-CN" sz="2400" dirty="0" err="1" smtClean="0">
                <a:latin typeface="微软雅黑" panose="020B0503020204020204" pitchFamily="34" charset="-122"/>
                <a:ea typeface="微软雅黑" panose="020B0503020204020204" pitchFamily="34" charset="-122"/>
              </a:rPr>
              <a:t>mysql_test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中添加一列，并命名为</a:t>
            </a:r>
            <a:r>
              <a:rPr lang="en-US" altLang="zh-CN" sz="2400" dirty="0" err="1" smtClean="0">
                <a:latin typeface="微软雅黑" panose="020B0503020204020204" pitchFamily="34" charset="-122"/>
                <a:ea typeface="微软雅黑" panose="020B0503020204020204" pitchFamily="34" charset="-122"/>
              </a:rPr>
              <a:t>cust_city</a:t>
            </a:r>
            <a:r>
              <a:rPr lang="zh-CN" altLang="en-US" sz="2400" dirty="0" smtClean="0">
                <a:latin typeface="微软雅黑" panose="020B0503020204020204" pitchFamily="34" charset="-122"/>
                <a:ea typeface="微软雅黑" panose="020B0503020204020204" pitchFamily="34" charset="-122"/>
              </a:rPr>
              <a:t>，要求其不能为</a:t>
            </a:r>
            <a:r>
              <a:rPr lang="en-US" altLang="zh-CN" sz="2400" dirty="0" smtClean="0">
                <a:latin typeface="微软雅黑" panose="020B0503020204020204" pitchFamily="34" charset="-122"/>
                <a:ea typeface="微软雅黑" panose="020B0503020204020204" pitchFamily="34" charset="-122"/>
              </a:rPr>
              <a:t>NULL</a:t>
            </a:r>
            <a:r>
              <a:rPr lang="zh-CN" altLang="en-US" sz="2400" dirty="0" smtClean="0">
                <a:latin typeface="微软雅黑" panose="020B0503020204020204" pitchFamily="34" charset="-122"/>
                <a:ea typeface="微软雅黑" panose="020B0503020204020204" pitchFamily="34" charset="-122"/>
              </a:rPr>
              <a:t>，默认值为字符串“</a:t>
            </a:r>
            <a:r>
              <a:rPr lang="en-US" altLang="zh-CN" sz="2400" dirty="0" smtClean="0">
                <a:latin typeface="微软雅黑" panose="020B0503020204020204" pitchFamily="34" charset="-122"/>
                <a:ea typeface="微软雅黑" panose="020B0503020204020204" pitchFamily="34" charset="-122"/>
              </a:rPr>
              <a:t>Wuhan</a:t>
            </a:r>
            <a:r>
              <a:rPr lang="zh-CN" altLang="en-US" sz="2400" dirty="0" smtClean="0">
                <a:latin typeface="微软雅黑" panose="020B0503020204020204" pitchFamily="34" charset="-122"/>
                <a:ea typeface="微软雅黑" panose="020B0503020204020204" pitchFamily="34" charset="-122"/>
              </a:rPr>
              <a:t>”，且该列位于原表</a:t>
            </a:r>
            <a:r>
              <a:rPr lang="en-US" altLang="zh-CN" sz="2400" dirty="0" err="1" smtClean="0">
                <a:latin typeface="微软雅黑" panose="020B0503020204020204" pitchFamily="34" charset="-122"/>
                <a:ea typeface="微软雅黑" panose="020B0503020204020204" pitchFamily="34" charset="-122"/>
              </a:rPr>
              <a:t>cust_sex</a:t>
            </a:r>
            <a:r>
              <a:rPr lang="zh-CN" altLang="en-US" sz="2400" dirty="0" smtClean="0">
                <a:latin typeface="微软雅黑" panose="020B0503020204020204" pitchFamily="34" charset="-122"/>
                <a:ea typeface="微软雅黑" panose="020B0503020204020204" pitchFamily="34" charset="-122"/>
              </a:rPr>
              <a:t>列之后。</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4" y="4763457"/>
            <a:ext cx="9920177"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-&gt;ADD COLUMN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cust_city</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char(10)NOT NULL DEFAULT ‘Wuhan’ AFTER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p>
          <a:p>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2383130" y="5369512"/>
            <a:ext cx="165724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a:off x="3806456" y="4919673"/>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44408" y="4735969"/>
            <a:ext cx="1456660"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增加新列</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33396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更新表</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CHANGE[COLUMN]</a:t>
            </a:r>
            <a:r>
              <a:rPr lang="zh-CN" altLang="en-US" sz="2400" dirty="0" smtClean="0">
                <a:solidFill>
                  <a:srgbClr val="FF0000"/>
                </a:solidFill>
                <a:latin typeface="微软雅黑" panose="020B0503020204020204" pitchFamily="34" charset="-122"/>
                <a:ea typeface="微软雅黑" panose="020B0503020204020204" pitchFamily="34" charset="-122"/>
              </a:rPr>
              <a:t>子句</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修改表中列的名称或数据类型</a:t>
            </a:r>
            <a:endParaRPr lang="en-US" altLang="zh-CN" sz="2400" dirty="0" smtClean="0">
              <a:latin typeface="微软雅黑" panose="020B0503020204020204" pitchFamily="34" charset="-122"/>
              <a:ea typeface="微软雅黑" panose="020B0503020204020204" pitchFamily="34"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7772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-&gt;CHANGE COLUMN cust_sex sex char(1)NULL DEFAULT’M’;</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(0.66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8" name="矩形 7"/>
          <p:cNvSpPr/>
          <p:nvPr/>
        </p:nvSpPr>
        <p:spPr>
          <a:xfrm>
            <a:off x="2436295" y="3689498"/>
            <a:ext cx="208254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3806456" y="3239659"/>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44408" y="3055955"/>
            <a:ext cx="3349258"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修改列的名称或数据类型</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4657060" y="3971261"/>
            <a:ext cx="12369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5519968" y="3971261"/>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4408" y="4572409"/>
            <a:ext cx="1762829"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将</a:t>
            </a:r>
            <a:r>
              <a:rPr lang="en-US" altLang="zh-CN" dirty="0" smtClean="0">
                <a:latin typeface="手札体-简粗体" panose="03000700000000000000" pitchFamily="66" charset="-122"/>
                <a:ea typeface="手札体-简粗体" panose="03000700000000000000" pitchFamily="66" charset="-122"/>
              </a:rPr>
              <a:t>cust_sex</a:t>
            </a:r>
            <a:r>
              <a:rPr lang="zh-CN" altLang="en-US" dirty="0" smtClean="0">
                <a:latin typeface="手札体-简粗体" panose="03000700000000000000" pitchFamily="66" charset="-122"/>
                <a:ea typeface="手札体-简粗体" panose="03000700000000000000" pitchFamily="66" charset="-122"/>
              </a:rPr>
              <a:t>重命名为</a:t>
            </a:r>
            <a:r>
              <a:rPr lang="en-US" altLang="zh-CN" dirty="0" smtClean="0">
                <a:latin typeface="手札体-简粗体" panose="03000700000000000000" pitchFamily="66" charset="-122"/>
                <a:ea typeface="手札体-简粗体" panose="03000700000000000000" pitchFamily="66" charset="-122"/>
              </a:rPr>
              <a:t>sex</a:t>
            </a:r>
            <a:endParaRPr lang="zh-CN" altLang="en-US" dirty="0">
              <a:latin typeface="手札体-简粗体" panose="03000700000000000000" pitchFamily="66" charset="-122"/>
              <a:ea typeface="手札体-简粗体" panose="03000700000000000000" pitchFamily="66" charset="-122"/>
            </a:endParaRPr>
          </a:p>
        </p:txBody>
      </p:sp>
      <p:cxnSp>
        <p:nvCxnSpPr>
          <p:cNvPr id="21" name="直接连接符 20"/>
          <p:cNvCxnSpPr/>
          <p:nvPr/>
        </p:nvCxnSpPr>
        <p:spPr>
          <a:xfrm>
            <a:off x="6026786" y="3971261"/>
            <a:ext cx="111829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97479" y="3971261"/>
            <a:ext cx="128299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7017386" y="3971261"/>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57409" y="4572410"/>
            <a:ext cx="1880139"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将数据类型改为字符数据，长度为</a:t>
            </a:r>
            <a:r>
              <a:rPr lang="en-US" altLang="zh-CN" dirty="0" smtClean="0">
                <a:latin typeface="手札体-简粗体" panose="03000700000000000000" pitchFamily="66" charset="-122"/>
                <a:ea typeface="手札体-简粗体" panose="03000700000000000000" pitchFamily="66" charset="-122"/>
              </a:rPr>
              <a:t>1</a:t>
            </a:r>
            <a:endParaRPr lang="zh-CN" altLang="en-US" dirty="0">
              <a:latin typeface="手札体-简粗体" panose="03000700000000000000" pitchFamily="66" charset="-122"/>
              <a:ea typeface="手札体-简粗体" panose="03000700000000000000" pitchFamily="66" charset="-122"/>
            </a:endParaRPr>
          </a:p>
        </p:txBody>
      </p:sp>
      <p:cxnSp>
        <p:nvCxnSpPr>
          <p:cNvPr id="28" name="直接箭头连接符 27"/>
          <p:cNvCxnSpPr/>
          <p:nvPr/>
        </p:nvCxnSpPr>
        <p:spPr>
          <a:xfrm flipH="1" flipV="1">
            <a:off x="8532576" y="3972512"/>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435777" y="4572410"/>
            <a:ext cx="1516298"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默认值为字符常量</a:t>
            </a:r>
            <a:r>
              <a:rPr lang="en-US" altLang="zh-CN" dirty="0" smtClean="0">
                <a:latin typeface="手札体-简粗体" panose="03000700000000000000" pitchFamily="66" charset="-122"/>
                <a:ea typeface="手札体-简粗体" panose="03000700000000000000" pitchFamily="66" charset="-122"/>
              </a:rPr>
              <a:t>’M’</a:t>
            </a:r>
            <a:endParaRPr lang="zh-CN" altLang="en-US" dirty="0">
              <a:latin typeface="手札体-简粗体" panose="03000700000000000000" pitchFamily="66" charset="-122"/>
              <a:ea typeface="手札体-简粗体" panose="03000700000000000000" pitchFamily="66" charset="-122"/>
            </a:endParaRPr>
          </a:p>
        </p:txBody>
      </p:sp>
      <p:sp>
        <p:nvSpPr>
          <p:cNvPr id="22" name="矩形 2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31" idx="1"/>
            <a:endCxn id="2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32" idx="1"/>
            <a:endCxn id="2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33" idx="1"/>
            <a:endCxn id="2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2" name="矩形 3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3" name="矩形 32"/>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34" name="矩形 33"/>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5" name="矩形 3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7" name="肘形连接符 36"/>
          <p:cNvCxnSpPr>
            <a:stCxn id="22" idx="3"/>
            <a:endCxn id="3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22" idx="3"/>
            <a:endCxn id="3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6" idx="1"/>
            <a:endCxn id="2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00859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4.3 </a:t>
            </a:r>
            <a:r>
              <a:rPr lang="zh-CN" altLang="en-US" sz="2800" b="1" dirty="0" smtClean="0">
                <a:latin typeface="黑体" panose="02010609060101010101" pitchFamily="49" charset="-122"/>
                <a:ea typeface="黑体" panose="02010609060101010101" pitchFamily="49" charset="-122"/>
                <a:sym typeface="+mn-ea"/>
              </a:rPr>
              <a:t>数据定义</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052" y="2349907"/>
            <a:ext cx="59817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541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更新表</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3</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ALTER[COLUMN]</a:t>
            </a:r>
            <a:r>
              <a:rPr lang="zh-CN" altLang="en-US" sz="2400" dirty="0" smtClean="0">
                <a:solidFill>
                  <a:srgbClr val="FF0000"/>
                </a:solidFill>
                <a:latin typeface="微软雅黑" panose="020B0503020204020204" pitchFamily="34" charset="-122"/>
                <a:ea typeface="微软雅黑" panose="020B0503020204020204" pitchFamily="34" charset="-122"/>
              </a:rPr>
              <a:t>子句</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修改或删除表中指定列的默认值</a:t>
            </a:r>
            <a:endParaRPr lang="en-US" altLang="zh-CN" sz="2400" dirty="0" smtClean="0">
              <a:latin typeface="微软雅黑" panose="020B0503020204020204" pitchFamily="34" charset="-122"/>
              <a:ea typeface="微软雅黑" panose="020B0503020204020204" pitchFamily="34"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65270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-&gt;ALTER COLUMN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cust_city</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SET DEFAULT ‘Beijing’;</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(0.36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8" name="矩形 7"/>
          <p:cNvSpPr/>
          <p:nvPr/>
        </p:nvSpPr>
        <p:spPr>
          <a:xfrm>
            <a:off x="2449195" y="3696055"/>
            <a:ext cx="1810278"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flipH="1">
            <a:off x="3823539" y="3246216"/>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61491" y="3062512"/>
            <a:ext cx="3349258"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修改或删除指定列的默认值</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4362893" y="3971261"/>
            <a:ext cx="315432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81170" y="4572410"/>
            <a:ext cx="3120299"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将</a:t>
            </a:r>
            <a:r>
              <a:rPr lang="en-US" altLang="zh-CN" dirty="0" err="1" smtClean="0">
                <a:latin typeface="手札体-简粗体" panose="03000700000000000000" pitchFamily="66" charset="-122"/>
                <a:ea typeface="手札体-简粗体" panose="03000700000000000000" pitchFamily="66" charset="-122"/>
              </a:rPr>
              <a:t>cust_city</a:t>
            </a:r>
            <a:r>
              <a:rPr lang="zh-CN" altLang="en-US" dirty="0" smtClean="0">
                <a:latin typeface="手札体-简粗体" panose="03000700000000000000" pitchFamily="66" charset="-122"/>
                <a:ea typeface="手札体-简粗体" panose="03000700000000000000" pitchFamily="66" charset="-122"/>
              </a:rPr>
              <a:t>列的默认值改为字符常量</a:t>
            </a:r>
            <a:r>
              <a:rPr lang="en-US" altLang="zh-CN" dirty="0" smtClean="0">
                <a:latin typeface="手札体-简粗体" panose="03000700000000000000" pitchFamily="66" charset="-122"/>
                <a:ea typeface="手札体-简粗体" panose="03000700000000000000" pitchFamily="66" charset="-122"/>
              </a:rPr>
              <a:t>’Beijing’</a:t>
            </a:r>
            <a:endParaRPr lang="zh-CN" altLang="en-US" dirty="0">
              <a:latin typeface="手札体-简粗体" panose="03000700000000000000" pitchFamily="66" charset="-122"/>
              <a:ea typeface="手札体-简粗体" panose="03000700000000000000" pitchFamily="66" charset="-122"/>
            </a:endParaRPr>
          </a:p>
        </p:txBody>
      </p:sp>
      <p:cxnSp>
        <p:nvCxnSpPr>
          <p:cNvPr id="18" name="直接箭头连接符 17"/>
          <p:cNvCxnSpPr/>
          <p:nvPr/>
        </p:nvCxnSpPr>
        <p:spPr>
          <a:xfrm flipH="1" flipV="1">
            <a:off x="6459227" y="3983668"/>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7"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7"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58424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更新表</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4</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MODIFY[COLUMN]</a:t>
            </a:r>
            <a:r>
              <a:rPr lang="zh-CN" altLang="en-US" sz="2400" dirty="0" smtClean="0">
                <a:solidFill>
                  <a:srgbClr val="FF0000"/>
                </a:solidFill>
                <a:latin typeface="微软雅黑" panose="020B0503020204020204" pitchFamily="34" charset="-122"/>
                <a:ea typeface="微软雅黑" panose="020B0503020204020204" pitchFamily="34" charset="-122"/>
              </a:rPr>
              <a:t>子句</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只修改指定列的数据类型，不会干涉它的列名。</a:t>
            </a:r>
            <a:endParaRPr lang="en-US" altLang="zh-CN" sz="2400" dirty="0" smtClean="0">
              <a:latin typeface="微软雅黑" panose="020B0503020204020204" pitchFamily="34" charset="-122"/>
              <a:ea typeface="微软雅黑" panose="020B0503020204020204" pitchFamily="34"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94679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-&gt;MODIFY COLUMN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char(20) FIRST;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8" name="矩形 7"/>
          <p:cNvSpPr/>
          <p:nvPr/>
        </p:nvSpPr>
        <p:spPr>
          <a:xfrm>
            <a:off x="2449195" y="3716986"/>
            <a:ext cx="201229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flipH="1">
            <a:off x="3823539" y="3267147"/>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61491" y="3083443"/>
            <a:ext cx="3349258"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修改指定列的数据类型</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4511755" y="3971261"/>
            <a:ext cx="267585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81170" y="4572410"/>
            <a:ext cx="3120299"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将</a:t>
            </a:r>
            <a:r>
              <a:rPr lang="en-US" altLang="zh-CN" dirty="0" err="1" smtClean="0">
                <a:latin typeface="手札体-简粗体" panose="03000700000000000000" pitchFamily="66" charset="-122"/>
                <a:ea typeface="手札体-简粗体" panose="03000700000000000000" pitchFamily="66" charset="-122"/>
              </a:rPr>
              <a:t>cust_name</a:t>
            </a:r>
            <a:r>
              <a:rPr lang="zh-CN" altLang="en-US" dirty="0" smtClean="0">
                <a:latin typeface="手札体-简粗体" panose="03000700000000000000" pitchFamily="66" charset="-122"/>
                <a:ea typeface="手札体-简粗体" panose="03000700000000000000" pitchFamily="66" charset="-122"/>
              </a:rPr>
              <a:t>列的字符长度改为</a:t>
            </a:r>
            <a:r>
              <a:rPr lang="en-US" altLang="zh-CN" dirty="0" smtClean="0">
                <a:latin typeface="手札体-简粗体" panose="03000700000000000000" pitchFamily="66" charset="-122"/>
                <a:ea typeface="手札体-简粗体" panose="03000700000000000000" pitchFamily="66" charset="-122"/>
              </a:rPr>
              <a:t>20</a:t>
            </a:r>
            <a:r>
              <a:rPr lang="zh-CN" altLang="en-US" dirty="0" smtClean="0">
                <a:latin typeface="手札体-简粗体" panose="03000700000000000000" pitchFamily="66" charset="-122"/>
                <a:ea typeface="手札体-简粗体" panose="03000700000000000000" pitchFamily="66" charset="-122"/>
              </a:rPr>
              <a:t>，并将此列设置为表的第一列</a:t>
            </a:r>
            <a:endParaRPr lang="zh-CN" altLang="en-US" dirty="0">
              <a:latin typeface="手札体-简粗体" panose="03000700000000000000" pitchFamily="66" charset="-122"/>
              <a:ea typeface="手札体-简粗体" panose="03000700000000000000" pitchFamily="66" charset="-122"/>
            </a:endParaRPr>
          </a:p>
        </p:txBody>
      </p:sp>
      <p:cxnSp>
        <p:nvCxnSpPr>
          <p:cNvPr id="17" name="直接箭头连接符 16"/>
          <p:cNvCxnSpPr/>
          <p:nvPr/>
        </p:nvCxnSpPr>
        <p:spPr>
          <a:xfrm flipH="1" flipV="1">
            <a:off x="6459227" y="3983668"/>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02044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更新表</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5</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DROP[COLUMN]</a:t>
            </a:r>
            <a:r>
              <a:rPr lang="zh-CN" altLang="en-US" sz="2400" dirty="0" smtClean="0">
                <a:solidFill>
                  <a:srgbClr val="FF0000"/>
                </a:solidFill>
                <a:latin typeface="微软雅黑" panose="020B0503020204020204" pitchFamily="34" charset="-122"/>
                <a:ea typeface="微软雅黑" panose="020B0503020204020204" pitchFamily="34" charset="-122"/>
              </a:rPr>
              <a:t>子句</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删除表中多余的列。</a:t>
            </a:r>
            <a:endParaRPr lang="en-US" altLang="zh-CN" sz="2400" dirty="0" smtClean="0">
              <a:latin typeface="微软雅黑" panose="020B0503020204020204" pitchFamily="34" charset="-122"/>
              <a:ea typeface="微软雅黑" panose="020B0503020204020204" pitchFamily="34"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1608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775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-&gt;DROP COLUMN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(0.42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 </a:t>
            </a:r>
            <a:endPar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8" name="矩形 7"/>
          <p:cNvSpPr/>
          <p:nvPr/>
        </p:nvSpPr>
        <p:spPr>
          <a:xfrm>
            <a:off x="2449195" y="3690156"/>
            <a:ext cx="1693320"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flipH="1">
            <a:off x="3823539" y="3240317"/>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61491" y="3056613"/>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卸除多余的列</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4267196" y="3971261"/>
            <a:ext cx="1249007" cy="6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39954" y="4546597"/>
            <a:ext cx="3120299"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删除</a:t>
            </a:r>
            <a:r>
              <a:rPr lang="en-US" altLang="zh-CN" dirty="0" smtClean="0">
                <a:latin typeface="手札体-简粗体" panose="03000700000000000000" pitchFamily="66" charset="-122"/>
                <a:ea typeface="手札体-简粗体" panose="03000700000000000000" pitchFamily="66" charset="-122"/>
              </a:rPr>
              <a:t>cust_contact</a:t>
            </a:r>
            <a:r>
              <a:rPr lang="zh-CN" altLang="en-US" dirty="0" smtClean="0">
                <a:latin typeface="手札体-简粗体" panose="03000700000000000000" pitchFamily="66" charset="-122"/>
                <a:ea typeface="手札体-简粗体" panose="03000700000000000000" pitchFamily="66" charset="-122"/>
              </a:rPr>
              <a:t>列</a:t>
            </a:r>
            <a:endParaRPr lang="zh-CN" altLang="en-US" dirty="0">
              <a:latin typeface="手札体-简粗体" panose="03000700000000000000" pitchFamily="66" charset="-122"/>
              <a:ea typeface="手札体-简粗体" panose="03000700000000000000" pitchFamily="66" charset="-122"/>
            </a:endParaRPr>
          </a:p>
        </p:txBody>
      </p:sp>
      <p:cxnSp>
        <p:nvCxnSpPr>
          <p:cNvPr id="17" name="直接箭头连接符 16"/>
          <p:cNvCxnSpPr/>
          <p:nvPr/>
        </p:nvCxnSpPr>
        <p:spPr>
          <a:xfrm flipH="1" flipV="1">
            <a:off x="5439954" y="3971919"/>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25977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更新表</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6</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RENAME[TO]</a:t>
            </a:r>
            <a:r>
              <a:rPr lang="zh-CN" altLang="en-US" sz="2400" dirty="0" smtClean="0">
                <a:solidFill>
                  <a:srgbClr val="FF0000"/>
                </a:solidFill>
                <a:latin typeface="微软雅黑" panose="020B0503020204020204" pitchFamily="34" charset="-122"/>
                <a:ea typeface="微软雅黑" panose="020B0503020204020204" pitchFamily="34" charset="-122"/>
              </a:rPr>
              <a:t>子句</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为表重新赋予一个表名</a:t>
            </a:r>
            <a:endParaRPr lang="en-US" altLang="zh-CN" sz="2400" dirty="0" smtClean="0">
              <a:latin typeface="微软雅黑" panose="020B0503020204020204" pitchFamily="34" charset="-122"/>
              <a:ea typeface="微软雅黑" panose="020B0503020204020204" pitchFamily="34"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9"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3454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更新表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5736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-&gt;RENAME TO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mysql_test.backup_customers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 (0.30 sec)</a:t>
            </a:r>
          </a:p>
        </p:txBody>
      </p:sp>
      <p:sp>
        <p:nvSpPr>
          <p:cNvPr id="8" name="矩形 7"/>
          <p:cNvSpPr/>
          <p:nvPr/>
        </p:nvSpPr>
        <p:spPr>
          <a:xfrm>
            <a:off x="2438561" y="3716986"/>
            <a:ext cx="1374344"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flipH="1">
            <a:off x="3151813" y="3237543"/>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9765" y="3053839"/>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为表重新赋名</a:t>
            </a:r>
            <a:endParaRPr lang="zh-CN" altLang="en-US" dirty="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5" name="直接连接符 14"/>
          <p:cNvCxnSpPr/>
          <p:nvPr/>
        </p:nvCxnSpPr>
        <p:spPr>
          <a:xfrm>
            <a:off x="5043405" y="4024426"/>
            <a:ext cx="19566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39955" y="4600928"/>
            <a:ext cx="2895972"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重命名表名为</a:t>
            </a:r>
            <a:r>
              <a:rPr lang="en-US" altLang="zh-CN" dirty="0" err="1" smtClean="0">
                <a:latin typeface="手札体-简粗体" panose="03000700000000000000" pitchFamily="66" charset="-122"/>
                <a:ea typeface="手札体-简粗体" panose="03000700000000000000" pitchFamily="66" charset="-122"/>
              </a:rPr>
              <a:t>backup_customers</a:t>
            </a:r>
            <a:endParaRPr lang="zh-CN" altLang="en-US" dirty="0">
              <a:latin typeface="手札体-简粗体" panose="03000700000000000000" pitchFamily="66" charset="-122"/>
              <a:ea typeface="手札体-简粗体" panose="03000700000000000000" pitchFamily="66" charset="-122"/>
            </a:endParaRPr>
          </a:p>
        </p:txBody>
      </p:sp>
      <p:cxnSp>
        <p:nvCxnSpPr>
          <p:cNvPr id="17" name="直接箭头连接符 16"/>
          <p:cNvCxnSpPr/>
          <p:nvPr/>
        </p:nvCxnSpPr>
        <p:spPr>
          <a:xfrm flipH="1" flipV="1">
            <a:off x="5580000" y="4004984"/>
            <a:ext cx="280093" cy="5746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4.3.2.2 </a:t>
            </a:r>
            <a:r>
              <a:rPr lang="zh-CN" altLang="en-US" dirty="0" smtClean="0">
                <a:latin typeface="微软雅黑" pitchFamily="34" charset="-122"/>
                <a:ea typeface="微软雅黑" pitchFamily="34" charset="-122"/>
              </a:rPr>
              <a:t>更新表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71750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重命名表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403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RENAME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mysql_test.backup_customers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TO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4.3.2.3 </a:t>
            </a:r>
            <a:r>
              <a:rPr lang="zh-CN" altLang="en-US" dirty="0" smtClean="0">
                <a:latin typeface="微软雅黑" pitchFamily="34" charset="-122"/>
                <a:ea typeface="微软雅黑" pitchFamily="34" charset="-122"/>
              </a:rPr>
              <a:t>重命名表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09199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删除</a:t>
            </a:r>
            <a:r>
              <a:rPr lang="zh-CN" altLang="en-US" sz="2400" dirty="0" smtClean="0">
                <a:solidFill>
                  <a:srgbClr val="FF0000"/>
                </a:solidFill>
                <a:latin typeface="手札体-简粗体" panose="03000700000000000000" pitchFamily="66" charset="-122"/>
                <a:ea typeface="手札体-简粗体" panose="03000700000000000000" pitchFamily="66" charset="-122"/>
              </a:rPr>
              <a:t>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6267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DROP [TEMPORARY] TABLE [IF EXISTS]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[RESTRICT | CASCADE]</a:t>
            </a: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4.3.2.4 </a:t>
            </a:r>
            <a:r>
              <a:rPr lang="zh-CN" altLang="en-US" dirty="0" smtClean="0">
                <a:latin typeface="微软雅黑" pitchFamily="34" charset="-122"/>
                <a:ea typeface="微软雅黑" pitchFamily="34" charset="-122"/>
              </a:rPr>
              <a:t>删除表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1934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r>
              <a:rPr lang="en-US" altLang="zh-CN"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综合（代码）题）</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2049518" y="3420631"/>
            <a:ext cx="7263527" cy="1137106"/>
          </a:xfrm>
          <a:prstGeom prst="rect">
            <a:avLst/>
          </a:prstGeom>
          <a:noFill/>
        </p:spPr>
        <p:txBody>
          <a:bodyPr wrap="none" rtlCol="0">
            <a:spAutoFit/>
          </a:bodyPr>
          <a:lstStyle/>
          <a:p>
            <a:pPr>
              <a:lnSpc>
                <a:spcPct val="150000"/>
              </a:lnSpc>
            </a:pPr>
            <a:r>
              <a:rPr lang="zh-CN" altLang="en-US" sz="2400" dirty="0" smtClean="0"/>
              <a:t>数据表是关系数据库中最重要、最基本的数据对象，</a:t>
            </a:r>
            <a:endParaRPr lang="en-US" altLang="zh-CN" sz="2400" dirty="0" smtClean="0"/>
          </a:p>
          <a:p>
            <a:pPr>
              <a:lnSpc>
                <a:spcPct val="150000"/>
              </a:lnSpc>
            </a:pPr>
            <a:r>
              <a:rPr lang="zh-CN" altLang="en-US" sz="2400" dirty="0" smtClean="0"/>
              <a:t>也是数据存储的基本单位。</a:t>
            </a: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4.3.2.0 </a:t>
            </a:r>
            <a:r>
              <a:rPr lang="zh-CN" altLang="en-US" dirty="0" smtClean="0">
                <a:latin typeface="微软雅黑" pitchFamily="34" charset="-122"/>
                <a:ea typeface="微软雅黑" pitchFamily="34" charset="-122"/>
              </a:rPr>
              <a:t>表定义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3911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查看</a:t>
            </a:r>
            <a:r>
              <a:rPr lang="zh-CN" altLang="en-US" sz="2400" dirty="0" smtClean="0">
                <a:solidFill>
                  <a:srgbClr val="FF0000"/>
                </a:solidFill>
                <a:latin typeface="手札体-简粗体" panose="03000700000000000000" pitchFamily="66" charset="-122"/>
                <a:ea typeface="手札体-简粗体" panose="03000700000000000000" pitchFamily="66" charset="-122"/>
              </a:rPr>
              <a:t>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4141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SHOW [FULL] TABLE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db_name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LIKE’pattern</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 WHERE expr]</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1651751" y="3483070"/>
            <a:ext cx="2261029"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箭头连接符 7"/>
          <p:cNvCxnSpPr/>
          <p:nvPr/>
        </p:nvCxnSpPr>
        <p:spPr>
          <a:xfrm flipH="1">
            <a:off x="2365004" y="3083443"/>
            <a:ext cx="637952" cy="3700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02956" y="3012946"/>
            <a:ext cx="4014532"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显示指定数据库中存放的所有表名</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1" name="矩形 10"/>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4.3.2.5 </a:t>
            </a:r>
            <a:r>
              <a:rPr lang="zh-CN" altLang="en-US" dirty="0" smtClean="0">
                <a:latin typeface="微软雅黑" pitchFamily="34" charset="-122"/>
                <a:ea typeface="微软雅黑" pitchFamily="34" charset="-122"/>
              </a:rPr>
              <a:t>查看表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0287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查看</a:t>
            </a:r>
            <a:r>
              <a:rPr lang="zh-CN" altLang="en-US" sz="2400" dirty="0" smtClean="0">
                <a:solidFill>
                  <a:srgbClr val="FF0000"/>
                </a:solidFill>
                <a:latin typeface="手札体-简粗体" panose="03000700000000000000" pitchFamily="66" charset="-122"/>
                <a:ea typeface="手札体-简粗体" panose="03000700000000000000" pitchFamily="66" charset="-122"/>
              </a:rPr>
              <a:t>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3"/>
            <a:ext cx="9437965" cy="14141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SHOW [FULL] COLUMNS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db_name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LIKE’pattern</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 WHERE expr]</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1630486" y="3506629"/>
            <a:ext cx="2739495"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箭头连接符 7"/>
          <p:cNvCxnSpPr/>
          <p:nvPr/>
        </p:nvCxnSpPr>
        <p:spPr>
          <a:xfrm flipH="1" flipV="1">
            <a:off x="1871506" y="3788392"/>
            <a:ext cx="461578" cy="8408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30486" y="4631388"/>
            <a:ext cx="3451007"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显示指定数据表的结构</a:t>
            </a:r>
            <a:endParaRPr lang="zh-CN" altLang="en-US" dirty="0">
              <a:latin typeface="手札体-简粗体" panose="03000700000000000000" pitchFamily="66" charset="-122"/>
              <a:ea typeface="手札体-简粗体" panose="03000700000000000000" pitchFamily="66" charset="-122"/>
            </a:endParaRPr>
          </a:p>
        </p:txBody>
      </p:sp>
      <p:sp>
        <p:nvSpPr>
          <p:cNvPr id="10" name="矩形 9"/>
          <p:cNvSpPr/>
          <p:nvPr/>
        </p:nvSpPr>
        <p:spPr>
          <a:xfrm>
            <a:off x="1307802" y="5139071"/>
            <a:ext cx="9437965" cy="995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{DESCRIBE | DESC}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 wild]</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2" name="矩形 11"/>
          <p:cNvSpPr/>
          <p:nvPr/>
        </p:nvSpPr>
        <p:spPr>
          <a:xfrm>
            <a:off x="1718248" y="5496146"/>
            <a:ext cx="122967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箭头连接符 12"/>
          <p:cNvCxnSpPr/>
          <p:nvPr/>
        </p:nvCxnSpPr>
        <p:spPr>
          <a:xfrm flipH="1">
            <a:off x="1972603" y="5040011"/>
            <a:ext cx="360481" cy="4561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0" y="979969"/>
            <a:ext cx="563526" cy="4898063"/>
            <a:chOff x="0" y="1265274"/>
            <a:chExt cx="563526" cy="4898063"/>
          </a:xfrm>
        </p:grpSpPr>
        <p:sp>
          <p:nvSpPr>
            <p:cNvPr id="15" name="矩形 14"/>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7" name="矩形 16"/>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4.3.2.5 </a:t>
            </a:r>
            <a:r>
              <a:rPr lang="zh-CN" altLang="en-US" dirty="0" smtClean="0">
                <a:latin typeface="微软雅黑" pitchFamily="34" charset="-122"/>
                <a:ea typeface="微软雅黑" pitchFamily="34" charset="-122"/>
              </a:rPr>
              <a:t>查看表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741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MySQL</a:t>
            </a:r>
            <a:r>
              <a:rPr lang="zh-CN" altLang="en-US" sz="2400" b="0" dirty="0">
                <a:solidFill>
                  <a:schemeClr val="tx1"/>
                </a:solidFill>
                <a:latin typeface="黑体" panose="02010609060101010101" pitchFamily="49" charset="-122"/>
                <a:ea typeface="黑体" panose="02010609060101010101" pitchFamily="49" charset="-122"/>
              </a:rPr>
              <a:t>中，可以使用（    ）语句来更改原有表的结构，包括增加删减列等操作</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A:ALTER </a:t>
            </a:r>
            <a:r>
              <a:rPr lang="en-US" altLang="zh-CN" sz="2400" b="0" dirty="0" smtClean="0">
                <a:solidFill>
                  <a:schemeClr val="tx1"/>
                </a:solidFill>
                <a:latin typeface="黑体" panose="02010609060101010101" pitchFamily="49" charset="-122"/>
                <a:ea typeface="黑体" panose="02010609060101010101" pitchFamily="49" charset="-122"/>
              </a:rPr>
              <a:t>DATABASE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B:ALTER </a:t>
            </a:r>
            <a:r>
              <a:rPr lang="en-US" altLang="zh-CN" sz="2400" b="0" dirty="0" smtClean="0">
                <a:solidFill>
                  <a:schemeClr val="tx1"/>
                </a:solidFill>
                <a:latin typeface="黑体" panose="02010609060101010101" pitchFamily="49" charset="-122"/>
                <a:ea typeface="黑体" panose="02010609060101010101" pitchFamily="49" charset="-122"/>
              </a:rPr>
              <a:t>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C:CREATE TABLE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D:CREATE DATABASE</a:t>
            </a: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63698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MySQL</a:t>
            </a:r>
            <a:r>
              <a:rPr lang="zh-CN" altLang="en-US" sz="2400" b="0" dirty="0">
                <a:solidFill>
                  <a:schemeClr val="tx1"/>
                </a:solidFill>
                <a:latin typeface="黑体" panose="02010609060101010101" pitchFamily="49" charset="-122"/>
                <a:ea typeface="黑体" panose="02010609060101010101" pitchFamily="49" charset="-122"/>
              </a:rPr>
              <a:t>中，可以使用（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）语句来更改原有表的结构，包括增加删减列等操作</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A:ALTER </a:t>
            </a:r>
            <a:r>
              <a:rPr lang="en-US" altLang="zh-CN" sz="2400" b="0" dirty="0" smtClean="0">
                <a:solidFill>
                  <a:schemeClr val="tx1"/>
                </a:solidFill>
                <a:latin typeface="黑体" panose="02010609060101010101" pitchFamily="49" charset="-122"/>
                <a:ea typeface="黑体" panose="02010609060101010101" pitchFamily="49" charset="-122"/>
              </a:rPr>
              <a:t>DATABASE</a:t>
            </a:r>
          </a:p>
          <a:p>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B:ALTER </a:t>
            </a:r>
            <a:r>
              <a:rPr lang="en-US" altLang="zh-CN" sz="2400" b="0" dirty="0" smtClean="0">
                <a:solidFill>
                  <a:srgbClr val="FF0000"/>
                </a:solidFill>
                <a:latin typeface="黑体" panose="02010609060101010101" pitchFamily="49" charset="-122"/>
                <a:ea typeface="黑体" panose="02010609060101010101" pitchFamily="49" charset="-122"/>
              </a:rPr>
              <a:t>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C:CREATE TABLE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D:CREATE DATABASE</a:t>
            </a: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18851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在创建表的</a:t>
            </a:r>
            <a:r>
              <a:rPr lang="en-US" altLang="zh-CN" sz="2400" b="0" dirty="0">
                <a:solidFill>
                  <a:schemeClr val="tx1"/>
                </a:solidFill>
                <a:latin typeface="黑体" panose="02010609060101010101" pitchFamily="49" charset="-122"/>
                <a:ea typeface="黑体" panose="02010609060101010101" pitchFamily="49" charset="-122"/>
              </a:rPr>
              <a:t>CREATE TABLE</a:t>
            </a:r>
            <a:r>
              <a:rPr lang="zh-CN" altLang="en-US" sz="2400" b="0" dirty="0">
                <a:solidFill>
                  <a:schemeClr val="tx1"/>
                </a:solidFill>
                <a:latin typeface="黑体" panose="02010609060101010101" pitchFamily="49" charset="-122"/>
                <a:ea typeface="黑体" panose="02010609060101010101" pitchFamily="49" charset="-122"/>
              </a:rPr>
              <a:t>语句中，若添加可选项“</a:t>
            </a:r>
            <a:r>
              <a:rPr lang="en-US" altLang="zh-CN" sz="2400" b="0" dirty="0">
                <a:solidFill>
                  <a:schemeClr val="tx1"/>
                </a:solidFill>
                <a:latin typeface="黑体" panose="02010609060101010101" pitchFamily="49" charset="-122"/>
                <a:ea typeface="黑体" panose="02010609060101010101" pitchFamily="49" charset="-122"/>
              </a:rPr>
              <a:t>TEMPORARY”</a:t>
            </a:r>
            <a:r>
              <a:rPr lang="zh-CN" altLang="en-US" sz="2400" b="0" dirty="0">
                <a:solidFill>
                  <a:schemeClr val="tx1"/>
                </a:solidFill>
                <a:latin typeface="黑体" panose="02010609060101010101" pitchFamily="49" charset="-122"/>
                <a:ea typeface="黑体" panose="02010609060101010101" pitchFamily="49" charset="-122"/>
              </a:rPr>
              <a:t>关键字，则表示使用该语句创建的表为（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35848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在创建表的</a:t>
            </a:r>
            <a:r>
              <a:rPr lang="en-US" altLang="zh-CN" sz="2400" b="0" dirty="0">
                <a:solidFill>
                  <a:schemeClr val="tx1"/>
                </a:solidFill>
                <a:latin typeface="黑体" panose="02010609060101010101" pitchFamily="49" charset="-122"/>
                <a:ea typeface="黑体" panose="02010609060101010101" pitchFamily="49" charset="-122"/>
              </a:rPr>
              <a:t>CREATE TABLE</a:t>
            </a:r>
            <a:r>
              <a:rPr lang="zh-CN" altLang="en-US" sz="2400" b="0" dirty="0">
                <a:solidFill>
                  <a:schemeClr val="tx1"/>
                </a:solidFill>
                <a:latin typeface="黑体" panose="02010609060101010101" pitchFamily="49" charset="-122"/>
                <a:ea typeface="黑体" panose="02010609060101010101" pitchFamily="49" charset="-122"/>
              </a:rPr>
              <a:t>语句中，若添加可选项“</a:t>
            </a:r>
            <a:r>
              <a:rPr lang="en-US" altLang="zh-CN" sz="2400" b="0" dirty="0">
                <a:solidFill>
                  <a:schemeClr val="tx1"/>
                </a:solidFill>
                <a:latin typeface="黑体" panose="02010609060101010101" pitchFamily="49" charset="-122"/>
                <a:ea typeface="黑体" panose="02010609060101010101" pitchFamily="49" charset="-122"/>
              </a:rPr>
              <a:t>TEMPORARY”</a:t>
            </a:r>
            <a:r>
              <a:rPr lang="zh-CN" altLang="en-US" sz="2400" b="0" dirty="0">
                <a:solidFill>
                  <a:schemeClr val="tx1"/>
                </a:solidFill>
                <a:latin typeface="黑体" panose="02010609060101010101" pitchFamily="49" charset="-122"/>
                <a:ea typeface="黑体" panose="02010609060101010101" pitchFamily="49" charset="-122"/>
              </a:rPr>
              <a:t>关键字，则表示使用该语句创建的表为</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临时表</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9445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CREATE TABLEY</a:t>
            </a:r>
            <a:r>
              <a:rPr lang="zh-CN" altLang="en-US" sz="2400" b="0" dirty="0">
                <a:solidFill>
                  <a:schemeClr val="tx1"/>
                </a:solidFill>
                <a:latin typeface="黑体" panose="02010609060101010101" pitchFamily="49" charset="-122"/>
                <a:ea typeface="黑体" panose="02010609060101010101" pitchFamily="49" charset="-122"/>
              </a:rPr>
              <a:t>语句中，通常使用关键字（      ）来指定主键</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1886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CREATE TABLEY</a:t>
            </a:r>
            <a:r>
              <a:rPr lang="zh-CN" altLang="en-US" sz="2400" b="0" dirty="0">
                <a:solidFill>
                  <a:schemeClr val="tx1"/>
                </a:solidFill>
                <a:latin typeface="黑体" panose="02010609060101010101" pitchFamily="49" charset="-122"/>
                <a:ea typeface="黑体" panose="02010609060101010101" pitchFamily="49" charset="-122"/>
              </a:rPr>
              <a:t>语句中，通常使用关键字（   </a:t>
            </a:r>
            <a:r>
              <a:rPr lang="en-US" altLang="zh-CN" sz="2400" b="0" dirty="0">
                <a:solidFill>
                  <a:srgbClr val="FF0000"/>
                </a:solidFill>
                <a:latin typeface="黑体" panose="02010609060101010101" pitchFamily="49" charset="-122"/>
                <a:ea typeface="黑体" panose="02010609060101010101" pitchFamily="49" charset="-122"/>
              </a:rPr>
              <a:t>PRIMARY KEY</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）来指定主键</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38314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160"/>
              </a:lnSpc>
            </a:pPr>
            <a:r>
              <a:rPr lang="en-US" altLang="zh-CN" sz="2000" b="0" dirty="0" smtClean="0">
                <a:solidFill>
                  <a:schemeClr val="tx1"/>
                </a:solidFill>
                <a:latin typeface="黑体" panose="02010609060101010101" pitchFamily="49" charset="-122"/>
                <a:ea typeface="黑体" panose="02010609060101010101" pitchFamily="49" charset="-122"/>
              </a:rPr>
              <a:t>4</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新建一个包含客户姓名、性别、地址、联系方式等内容的客户基本信息表，要求将客户的</a:t>
            </a:r>
            <a:r>
              <a:rPr lang="en-US" altLang="zh-CN" sz="2000" b="0" dirty="0">
                <a:solidFill>
                  <a:schemeClr val="tx1"/>
                </a:solidFill>
                <a:latin typeface="黑体" panose="02010609060101010101" pitchFamily="49" charset="-122"/>
                <a:ea typeface="黑体" panose="02010609060101010101" pitchFamily="49" charset="-122"/>
              </a:rPr>
              <a:t>id</a:t>
            </a:r>
            <a:r>
              <a:rPr lang="zh-CN" altLang="en-US" sz="2000" b="0" dirty="0">
                <a:solidFill>
                  <a:schemeClr val="tx1"/>
                </a:solidFill>
                <a:latin typeface="黑体" panose="02010609060101010101" pitchFamily="49" charset="-122"/>
                <a:ea typeface="黑体" panose="02010609060101010101" pitchFamily="49" charset="-122"/>
              </a:rPr>
              <a:t>号指定为该表的主键，给横线处填空，</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语句如下：</a:t>
            </a:r>
            <a:br>
              <a:rPr lang="zh-CN" altLang="en-US" sz="2000" b="0" dirty="0">
                <a:solidFill>
                  <a:schemeClr val="tx1"/>
                </a:solidFill>
                <a:latin typeface="黑体" panose="02010609060101010101" pitchFamily="49" charset="-122"/>
                <a:ea typeface="黑体" panose="02010609060101010101" pitchFamily="49" charset="-122"/>
              </a:rPr>
            </a:br>
            <a:r>
              <a:rPr lang="en-US" altLang="zh-CN" sz="2000" b="0" dirty="0" err="1">
                <a:solidFill>
                  <a:schemeClr val="tx1"/>
                </a:solidFill>
                <a:latin typeface="黑体" panose="02010609060101010101" pitchFamily="49" charset="-122"/>
                <a:ea typeface="黑体" panose="02010609060101010101" pitchFamily="49" charset="-122"/>
              </a:rPr>
              <a:t>mysql</a:t>
            </a:r>
            <a:r>
              <a:rPr lang="en-US" altLang="zh-CN" sz="2000" b="0" dirty="0">
                <a:solidFill>
                  <a:schemeClr val="tx1"/>
                </a:solidFill>
                <a:latin typeface="黑体" panose="02010609060101010101" pitchFamily="49" charset="-122"/>
                <a:ea typeface="黑体" panose="02010609060101010101" pitchFamily="49" charset="-122"/>
              </a:rPr>
              <a:t>&gt;USE </a:t>
            </a:r>
            <a:r>
              <a:rPr lang="en-US" altLang="zh-CN" sz="2000" b="0" dirty="0" err="1">
                <a:solidFill>
                  <a:schemeClr val="tx1"/>
                </a:solidFill>
                <a:latin typeface="黑体" panose="02010609060101010101" pitchFamily="49" charset="-122"/>
                <a:ea typeface="黑体" panose="02010609060101010101" pitchFamily="49" charset="-122"/>
              </a:rPr>
              <a:t>mysql_test</a:t>
            </a:r>
            <a:r>
              <a:rPr lang="en-US" altLang="zh-CN" sz="2000" b="0" dirty="0">
                <a:solidFill>
                  <a:schemeClr val="tx1"/>
                </a:solidFill>
                <a:latin typeface="黑体" panose="02010609060101010101" pitchFamily="49" charset="-122"/>
                <a:ea typeface="黑体" panose="02010609060101010101" pitchFamily="49" charset="-122"/>
              </a:rPr>
              <a: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Database changed</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err="1">
                <a:solidFill>
                  <a:schemeClr val="tx1"/>
                </a:solidFill>
                <a:latin typeface="黑体" panose="02010609060101010101" pitchFamily="49" charset="-122"/>
                <a:ea typeface="黑体" panose="02010609060101010101" pitchFamily="49" charset="-122"/>
              </a:rPr>
              <a:t>mysql</a:t>
            </a:r>
            <a:r>
              <a:rPr lang="en-US" altLang="zh-CN" sz="2000" b="0" dirty="0">
                <a:solidFill>
                  <a:schemeClr val="tx1"/>
                </a:solidFill>
                <a:latin typeface="黑体" panose="02010609060101010101" pitchFamily="49" charset="-122"/>
                <a:ea typeface="黑体" panose="02010609060101010101" pitchFamily="49" charset="-122"/>
              </a:rPr>
              <a:t>&gt;CREATE TABLE customers</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cust_id</a:t>
            </a:r>
            <a:r>
              <a:rPr lang="en-US" altLang="zh-CN" sz="2000" b="0" dirty="0">
                <a:solidFill>
                  <a:schemeClr val="tx1"/>
                </a:solidFill>
                <a:latin typeface="黑体" panose="02010609060101010101" pitchFamily="49" charset="-122"/>
                <a:ea typeface="黑体" panose="02010609060101010101" pitchFamily="49" charset="-122"/>
              </a:rPr>
              <a:t> INT NOT NULL AUTO_INCREMENT,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cust_name</a:t>
            </a:r>
            <a:r>
              <a:rPr lang="en-US" altLang="zh-CN" sz="2000" b="0" dirty="0">
                <a:solidFill>
                  <a:schemeClr val="tx1"/>
                </a:solidFill>
                <a:latin typeface="黑体" panose="02010609060101010101" pitchFamily="49" charset="-122"/>
                <a:ea typeface="黑体" panose="02010609060101010101" pitchFamily="49" charset="-122"/>
              </a:rPr>
              <a:t> CHAR(1)NOT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cust_sex CHAR(1) NOT NULL DEFAULT 0,</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cust_address</a:t>
            </a:r>
            <a:r>
              <a:rPr lang="en-US" altLang="zh-CN" sz="2000" b="0" dirty="0">
                <a:solidFill>
                  <a:schemeClr val="tx1"/>
                </a:solidFill>
                <a:latin typeface="黑体" panose="02010609060101010101" pitchFamily="49" charset="-122"/>
                <a:ea typeface="黑体" panose="02010609060101010101" pitchFamily="49" charset="-122"/>
              </a:rPr>
              <a:t> CHAR(50)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cust_contact CHAR(50)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smtClean="0">
                <a:solidFill>
                  <a:schemeClr val="tx1"/>
                </a:solidFill>
                <a:latin typeface="黑体" panose="02010609060101010101" pitchFamily="49" charset="-122"/>
                <a:ea typeface="黑体" panose="02010609060101010101" pitchFamily="49" charset="-122"/>
              </a:rPr>
              <a:t>-&gt;_________</a:t>
            </a:r>
            <a:r>
              <a:rPr lang="en-US" altLang="zh-CN" sz="2000" b="0" dirty="0">
                <a:solidFill>
                  <a:schemeClr val="tx1"/>
                </a:solidFill>
                <a:latin typeface="黑体" panose="02010609060101010101" pitchFamily="49" charset="-122"/>
                <a:ea typeface="黑体" panose="02010609060101010101" pitchFamily="49" charset="-122"/>
              </a:rPr>
              <a:t> (</a:t>
            </a:r>
            <a:r>
              <a:rPr lang="en-US" altLang="zh-CN" sz="2000" b="0" dirty="0" err="1">
                <a:solidFill>
                  <a:schemeClr val="tx1"/>
                </a:solidFill>
                <a:latin typeface="黑体" panose="02010609060101010101" pitchFamily="49" charset="-122"/>
                <a:ea typeface="黑体" panose="02010609060101010101" pitchFamily="49" charset="-122"/>
              </a:rPr>
              <a:t>cust_id</a:t>
            </a:r>
            <a:r>
              <a:rPr lang="en-US" altLang="zh-CN" sz="2000" b="0" dirty="0">
                <a:solidFill>
                  <a:schemeClr val="tx1"/>
                </a:solidFill>
                <a:latin typeface="黑体" panose="02010609060101010101" pitchFamily="49" charset="-122"/>
                <a:ea typeface="黑体" panose="02010609060101010101" pitchFamily="49" charset="-122"/>
              </a:rPr>
              <a: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zh-CN" altLang="en-US" sz="2000" b="0" dirty="0">
                <a:solidFill>
                  <a:schemeClr val="tx1"/>
                </a:solidFill>
                <a:latin typeface="黑体" panose="02010609060101010101" pitchFamily="49" charset="-122"/>
                <a:ea typeface="黑体" panose="02010609060101010101" pitchFamily="49" charset="-122"/>
              </a:rPr>
              <a:t> </a:t>
            </a:r>
            <a:r>
              <a:rPr lang="zh-CN" altLang="en-US" sz="2000" b="0" dirty="0" smtClean="0">
                <a:solidFill>
                  <a:schemeClr val="tx1"/>
                </a:solidFill>
                <a:latin typeface="黑体" panose="02010609060101010101" pitchFamily="49" charset="-122"/>
                <a:ea typeface="黑体" panose="02010609060101010101" pitchFamily="49" charset="-122"/>
              </a:rPr>
              <a:t> </a:t>
            </a:r>
            <a:r>
              <a:rPr lang="zh-CN" altLang="en-US" sz="2000" b="0" dirty="0" smtClean="0">
                <a:solidFill>
                  <a:srgbClr val="FF0000"/>
                </a:solidFill>
                <a:latin typeface="黑体" panose="02010609060101010101" pitchFamily="49" charset="-122"/>
                <a:ea typeface="黑体" panose="02010609060101010101" pitchFamily="49" charset="-122"/>
              </a:rPr>
              <a:t>填空题</a:t>
            </a:r>
            <a:endParaRPr lang="en-US" altLang="zh-CN" sz="2000" b="0" dirty="0" smtClean="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smtClean="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992426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160"/>
              </a:lnSpc>
            </a:pPr>
            <a:r>
              <a:rPr lang="en-US" altLang="zh-CN" sz="2000" b="0" dirty="0" smtClean="0">
                <a:solidFill>
                  <a:schemeClr val="tx1"/>
                </a:solidFill>
                <a:latin typeface="黑体" panose="02010609060101010101" pitchFamily="49" charset="-122"/>
                <a:ea typeface="黑体" panose="02010609060101010101" pitchFamily="49" charset="-122"/>
              </a:rPr>
              <a:t>4</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新建一个包含客户姓名、性别、地址、联系方式等内容的客户基本信息表，要求将客户的</a:t>
            </a:r>
            <a:r>
              <a:rPr lang="en-US" altLang="zh-CN" sz="2000" b="0" dirty="0">
                <a:solidFill>
                  <a:schemeClr val="tx1"/>
                </a:solidFill>
                <a:latin typeface="黑体" panose="02010609060101010101" pitchFamily="49" charset="-122"/>
                <a:ea typeface="黑体" panose="02010609060101010101" pitchFamily="49" charset="-122"/>
              </a:rPr>
              <a:t>id</a:t>
            </a:r>
            <a:r>
              <a:rPr lang="zh-CN" altLang="en-US" sz="2000" b="0" dirty="0">
                <a:solidFill>
                  <a:schemeClr val="tx1"/>
                </a:solidFill>
                <a:latin typeface="黑体" panose="02010609060101010101" pitchFamily="49" charset="-122"/>
                <a:ea typeface="黑体" panose="02010609060101010101" pitchFamily="49" charset="-122"/>
              </a:rPr>
              <a:t>号指定为该表的主键，给横线处填空，</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语句如下：</a:t>
            </a:r>
            <a:br>
              <a:rPr lang="zh-CN" altLang="en-US" sz="2000" b="0" dirty="0">
                <a:solidFill>
                  <a:schemeClr val="tx1"/>
                </a:solidFill>
                <a:latin typeface="黑体" panose="02010609060101010101" pitchFamily="49" charset="-122"/>
                <a:ea typeface="黑体" panose="02010609060101010101" pitchFamily="49" charset="-122"/>
              </a:rPr>
            </a:br>
            <a:r>
              <a:rPr lang="en-US" altLang="zh-CN" sz="2000" b="0" dirty="0" err="1">
                <a:solidFill>
                  <a:schemeClr val="tx1"/>
                </a:solidFill>
                <a:latin typeface="黑体" panose="02010609060101010101" pitchFamily="49" charset="-122"/>
                <a:ea typeface="黑体" panose="02010609060101010101" pitchFamily="49" charset="-122"/>
              </a:rPr>
              <a:t>mysql</a:t>
            </a:r>
            <a:r>
              <a:rPr lang="en-US" altLang="zh-CN" sz="2000" b="0" dirty="0">
                <a:solidFill>
                  <a:schemeClr val="tx1"/>
                </a:solidFill>
                <a:latin typeface="黑体" panose="02010609060101010101" pitchFamily="49" charset="-122"/>
                <a:ea typeface="黑体" panose="02010609060101010101" pitchFamily="49" charset="-122"/>
              </a:rPr>
              <a:t>&gt;USE </a:t>
            </a:r>
            <a:r>
              <a:rPr lang="en-US" altLang="zh-CN" sz="2000" b="0" dirty="0" err="1">
                <a:solidFill>
                  <a:schemeClr val="tx1"/>
                </a:solidFill>
                <a:latin typeface="黑体" panose="02010609060101010101" pitchFamily="49" charset="-122"/>
                <a:ea typeface="黑体" panose="02010609060101010101" pitchFamily="49" charset="-122"/>
              </a:rPr>
              <a:t>mysql_test</a:t>
            </a:r>
            <a:r>
              <a:rPr lang="en-US" altLang="zh-CN" sz="2000" b="0" dirty="0">
                <a:solidFill>
                  <a:schemeClr val="tx1"/>
                </a:solidFill>
                <a:latin typeface="黑体" panose="02010609060101010101" pitchFamily="49" charset="-122"/>
                <a:ea typeface="黑体" panose="02010609060101010101" pitchFamily="49" charset="-122"/>
              </a:rPr>
              <a: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Database changed</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err="1">
                <a:solidFill>
                  <a:schemeClr val="tx1"/>
                </a:solidFill>
                <a:latin typeface="黑体" panose="02010609060101010101" pitchFamily="49" charset="-122"/>
                <a:ea typeface="黑体" panose="02010609060101010101" pitchFamily="49" charset="-122"/>
              </a:rPr>
              <a:t>mysql</a:t>
            </a:r>
            <a:r>
              <a:rPr lang="en-US" altLang="zh-CN" sz="2000" b="0" dirty="0">
                <a:solidFill>
                  <a:schemeClr val="tx1"/>
                </a:solidFill>
                <a:latin typeface="黑体" panose="02010609060101010101" pitchFamily="49" charset="-122"/>
                <a:ea typeface="黑体" panose="02010609060101010101" pitchFamily="49" charset="-122"/>
              </a:rPr>
              <a:t>&gt;CREATE TABLE customers</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cust_id</a:t>
            </a:r>
            <a:r>
              <a:rPr lang="en-US" altLang="zh-CN" sz="2000" b="0" dirty="0">
                <a:solidFill>
                  <a:schemeClr val="tx1"/>
                </a:solidFill>
                <a:latin typeface="黑体" panose="02010609060101010101" pitchFamily="49" charset="-122"/>
                <a:ea typeface="黑体" panose="02010609060101010101" pitchFamily="49" charset="-122"/>
              </a:rPr>
              <a:t> INT NOT NULL AUTO_INCREMENT,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cust_name</a:t>
            </a:r>
            <a:r>
              <a:rPr lang="en-US" altLang="zh-CN" sz="2000" b="0" dirty="0">
                <a:solidFill>
                  <a:schemeClr val="tx1"/>
                </a:solidFill>
                <a:latin typeface="黑体" panose="02010609060101010101" pitchFamily="49" charset="-122"/>
                <a:ea typeface="黑体" panose="02010609060101010101" pitchFamily="49" charset="-122"/>
              </a:rPr>
              <a:t> CHAR(1)NOT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cust_sex CHAR(1) NOT NULL DEFAULT 0,</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en-US" altLang="zh-CN" sz="2000" b="0" dirty="0" err="1">
                <a:solidFill>
                  <a:schemeClr val="tx1"/>
                </a:solidFill>
                <a:latin typeface="黑体" panose="02010609060101010101" pitchFamily="49" charset="-122"/>
                <a:ea typeface="黑体" panose="02010609060101010101" pitchFamily="49" charset="-122"/>
              </a:rPr>
              <a:t>cust_address</a:t>
            </a:r>
            <a:r>
              <a:rPr lang="en-US" altLang="zh-CN" sz="2000" b="0" dirty="0">
                <a:solidFill>
                  <a:schemeClr val="tx1"/>
                </a:solidFill>
                <a:latin typeface="黑体" panose="02010609060101010101" pitchFamily="49" charset="-122"/>
                <a:ea typeface="黑体" panose="02010609060101010101" pitchFamily="49" charset="-122"/>
              </a:rPr>
              <a:t> CHAR(50)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cust_contact CHAR(50) NULL,</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smtClean="0">
                <a:solidFill>
                  <a:schemeClr val="tx1"/>
                </a:solidFill>
                <a:latin typeface="黑体" panose="02010609060101010101" pitchFamily="49" charset="-122"/>
                <a:ea typeface="黑体" panose="02010609060101010101" pitchFamily="49" charset="-122"/>
              </a:rPr>
              <a:t>-&gt;</a:t>
            </a:r>
            <a:r>
              <a:rPr lang="en-US" altLang="zh-CN" sz="2000" b="0" dirty="0">
                <a:solidFill>
                  <a:srgbClr val="FF0000"/>
                </a:solidFill>
                <a:latin typeface="黑体" panose="02010609060101010101" pitchFamily="49" charset="-122"/>
                <a:ea typeface="黑体" panose="02010609060101010101" pitchFamily="49" charset="-122"/>
              </a:rPr>
              <a:t>PRIMARY KEY</a:t>
            </a:r>
            <a:r>
              <a:rPr lang="en-US" altLang="zh-CN" sz="2000" b="0" dirty="0">
                <a:solidFill>
                  <a:schemeClr val="tx1"/>
                </a:solidFill>
                <a:latin typeface="黑体" panose="02010609060101010101" pitchFamily="49" charset="-122"/>
                <a:ea typeface="黑体" panose="02010609060101010101" pitchFamily="49" charset="-122"/>
              </a:rPr>
              <a:t> (</a:t>
            </a:r>
            <a:r>
              <a:rPr lang="en-US" altLang="zh-CN" sz="2000" b="0" dirty="0" err="1">
                <a:solidFill>
                  <a:schemeClr val="tx1"/>
                </a:solidFill>
                <a:latin typeface="黑体" panose="02010609060101010101" pitchFamily="49" charset="-122"/>
                <a:ea typeface="黑体" panose="02010609060101010101" pitchFamily="49" charset="-122"/>
              </a:rPr>
              <a:t>cust_id</a:t>
            </a:r>
            <a:r>
              <a:rPr lang="en-US" altLang="zh-CN" sz="2000" b="0" dirty="0">
                <a:solidFill>
                  <a:schemeClr val="tx1"/>
                </a:solidFill>
                <a:latin typeface="黑体" panose="02010609060101010101" pitchFamily="49" charset="-122"/>
                <a:ea typeface="黑体" panose="02010609060101010101" pitchFamily="49" charset="-122"/>
              </a:rPr>
              <a:t>)</a:t>
            </a:r>
            <a:br>
              <a:rPr lang="en-US" altLang="zh-CN" sz="2000" b="0" dirty="0">
                <a:solidFill>
                  <a:schemeClr val="tx1"/>
                </a:solidFill>
                <a:latin typeface="黑体" panose="02010609060101010101" pitchFamily="49" charset="-122"/>
                <a:ea typeface="黑体" panose="02010609060101010101" pitchFamily="49" charset="-122"/>
              </a:rPr>
            </a:br>
            <a:r>
              <a:rPr lang="en-US" altLang="zh-CN" sz="2000" b="0" dirty="0">
                <a:solidFill>
                  <a:schemeClr val="tx1"/>
                </a:solidFill>
                <a:latin typeface="黑体" panose="02010609060101010101" pitchFamily="49" charset="-122"/>
                <a:ea typeface="黑体" panose="02010609060101010101" pitchFamily="49" charset="-122"/>
              </a:rPr>
              <a:t>-&gt; );</a:t>
            </a:r>
            <a:r>
              <a:rPr lang="zh-CN" altLang="en-US" sz="2000" b="0" dirty="0">
                <a:solidFill>
                  <a:schemeClr val="tx1"/>
                </a:solidFill>
                <a:latin typeface="黑体" panose="02010609060101010101" pitchFamily="49" charset="-122"/>
                <a:ea typeface="黑体" panose="02010609060101010101" pitchFamily="49" charset="-122"/>
              </a:rPr>
              <a:t> </a:t>
            </a:r>
            <a:r>
              <a:rPr lang="zh-CN" altLang="en-US" sz="2000" b="0" dirty="0" smtClean="0">
                <a:solidFill>
                  <a:schemeClr val="tx1"/>
                </a:solidFill>
                <a:latin typeface="黑体" panose="02010609060101010101" pitchFamily="49" charset="-122"/>
                <a:ea typeface="黑体" panose="02010609060101010101" pitchFamily="49" charset="-122"/>
              </a:rPr>
              <a:t> </a:t>
            </a:r>
            <a:r>
              <a:rPr lang="zh-CN" altLang="en-US" sz="2000" b="0" dirty="0" smtClean="0">
                <a:solidFill>
                  <a:srgbClr val="FF0000"/>
                </a:solidFill>
                <a:latin typeface="黑体" panose="02010609060101010101" pitchFamily="49" charset="-122"/>
                <a:ea typeface="黑体" panose="02010609060101010101" pitchFamily="49" charset="-122"/>
              </a:rPr>
              <a:t>填空题</a:t>
            </a:r>
            <a:endParaRPr lang="en-US" altLang="zh-CN" sz="2000" b="0" dirty="0" smtClean="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smtClean="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a:solidFill>
                <a:schemeClr val="tx1"/>
              </a:solidFill>
              <a:latin typeface="黑体" panose="02010609060101010101" pitchFamily="49" charset="-122"/>
              <a:ea typeface="黑体" panose="02010609060101010101" pitchFamily="49" charset="-122"/>
            </a:endParaRPr>
          </a:p>
          <a:p>
            <a:pPr>
              <a:lnSpc>
                <a:spcPts val="2160"/>
              </a:lnSpc>
            </a:pPr>
            <a:endParaRPr lang="en-US" altLang="zh-CN" sz="20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95058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3358757" y="2947658"/>
            <a:ext cx="5554726" cy="2862322"/>
          </a:xfrm>
          <a:prstGeom prst="rect">
            <a:avLst/>
          </a:prstGeom>
          <a:noFill/>
        </p:spPr>
        <p:txBody>
          <a:bodyPr wrap="none" rtlCol="0">
            <a:spAutoFit/>
          </a:bodyPr>
          <a:lstStyle/>
          <a:p>
            <a:pPr>
              <a:lnSpc>
                <a:spcPct val="150000"/>
              </a:lnSpc>
            </a:pPr>
            <a:r>
              <a:rPr lang="zh-CN" altLang="en-US" sz="2400" dirty="0" smtClean="0"/>
              <a:t>数据表，</a:t>
            </a:r>
            <a:endParaRPr lang="en-US" altLang="zh-CN" sz="2400" dirty="0" smtClean="0"/>
          </a:p>
          <a:p>
            <a:pPr>
              <a:lnSpc>
                <a:spcPct val="150000"/>
              </a:lnSpc>
            </a:pPr>
            <a:r>
              <a:rPr lang="zh-CN" altLang="en-US" sz="2400" dirty="0" smtClean="0"/>
              <a:t>被定义为字段的集合</a:t>
            </a:r>
            <a:endParaRPr lang="en-US" altLang="zh-CN" sz="2400" dirty="0" smtClean="0"/>
          </a:p>
          <a:p>
            <a:pPr>
              <a:lnSpc>
                <a:spcPct val="150000"/>
              </a:lnSpc>
            </a:pPr>
            <a:r>
              <a:rPr lang="zh-CN" altLang="en-US" sz="2400" dirty="0" smtClean="0"/>
              <a:t>按（  ）和（  ）的格式来存储的，</a:t>
            </a:r>
            <a:endParaRPr lang="en-US" altLang="zh-CN" sz="2400" dirty="0" smtClean="0"/>
          </a:p>
          <a:p>
            <a:pPr>
              <a:lnSpc>
                <a:spcPct val="150000"/>
              </a:lnSpc>
            </a:pPr>
            <a:r>
              <a:rPr lang="zh-CN" altLang="en-US" sz="2400" dirty="0"/>
              <a:t>每</a:t>
            </a:r>
            <a:r>
              <a:rPr lang="zh-CN" altLang="en-US" sz="2400" dirty="0" smtClean="0"/>
              <a:t>一（  ）代表一条记录，</a:t>
            </a:r>
            <a:endParaRPr lang="en-US" altLang="zh-CN" sz="2400" dirty="0" smtClean="0"/>
          </a:p>
          <a:p>
            <a:pPr>
              <a:lnSpc>
                <a:spcPct val="150000"/>
              </a:lnSpc>
            </a:pPr>
            <a:r>
              <a:rPr lang="zh-CN" altLang="en-US" sz="2400" dirty="0"/>
              <a:t>每</a:t>
            </a:r>
            <a:r>
              <a:rPr lang="zh-CN" altLang="en-US" sz="2400" dirty="0" smtClean="0"/>
              <a:t>一（  ）代表记录中一个字段的取值。</a:t>
            </a:r>
            <a:endParaRPr lang="zh-CN" altLang="en-US" sz="2400" dirty="0"/>
          </a:p>
        </p:txBody>
      </p:sp>
      <p:sp>
        <p:nvSpPr>
          <p:cNvPr id="15" name="爆炸形 1 14"/>
          <p:cNvSpPr/>
          <p:nvPr/>
        </p:nvSpPr>
        <p:spPr>
          <a:xfrm>
            <a:off x="5810664" y="1369005"/>
            <a:ext cx="5219359" cy="297085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确定表中每个字段的数据类型</a:t>
            </a:r>
            <a:endParaRPr lang="zh-CN" altLang="en-US" sz="2400" b="1" dirty="0"/>
          </a:p>
        </p:txBody>
      </p:sp>
      <p:sp>
        <p:nvSpPr>
          <p:cNvPr id="16" name="矩形 1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2" name="矩形 21"/>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3" name="矩形 2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6" name="肘形连接符 25"/>
          <p:cNvCxnSpPr>
            <a:stCxn id="16" idx="3"/>
            <a:endCxn id="2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3"/>
            <a:endCxn id="2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5" idx="1"/>
            <a:endCxn id="1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407492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将数据库</a:t>
            </a:r>
            <a:r>
              <a:rPr lang="en-US" altLang="zh-CN" sz="2400" b="0" dirty="0" err="1">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customers</a:t>
            </a:r>
            <a:r>
              <a:rPr lang="zh-CN" altLang="en-US" sz="2400" b="0" dirty="0">
                <a:solidFill>
                  <a:schemeClr val="tx1"/>
                </a:solidFill>
                <a:latin typeface="黑体" panose="02010609060101010101" pitchFamily="49" charset="-122"/>
                <a:ea typeface="黑体" panose="02010609060101010101" pitchFamily="49" charset="-122"/>
              </a:rPr>
              <a:t>的</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列重命名为</a:t>
            </a:r>
            <a:r>
              <a:rPr lang="en-US" altLang="zh-CN" sz="2400" b="0" dirty="0">
                <a:solidFill>
                  <a:schemeClr val="tx1"/>
                </a:solidFill>
                <a:latin typeface="黑体" panose="02010609060101010101" pitchFamily="49" charset="-122"/>
                <a:ea typeface="黑体" panose="02010609060101010101" pitchFamily="49" charset="-122"/>
              </a:rPr>
              <a:t>sex</a:t>
            </a:r>
            <a:r>
              <a:rPr lang="zh-CN" altLang="en-US" sz="2400" b="0" dirty="0">
                <a:solidFill>
                  <a:schemeClr val="tx1"/>
                </a:solidFill>
                <a:latin typeface="黑体" panose="02010609060101010101" pitchFamily="49" charset="-122"/>
                <a:ea typeface="黑体" panose="02010609060101010101" pitchFamily="49" charset="-122"/>
              </a:rPr>
              <a:t>，且将其数据类型更改为字符长度为</a:t>
            </a: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的字符数据类型</a:t>
            </a:r>
            <a:r>
              <a:rPr lang="en-US" altLang="zh-CN" sz="2400" b="0" dirty="0">
                <a:solidFill>
                  <a:schemeClr val="tx1"/>
                </a:solidFill>
                <a:latin typeface="黑体" panose="02010609060101010101" pitchFamily="49" charset="-122"/>
                <a:ea typeface="黑体" panose="02010609060101010101" pitchFamily="49" charset="-122"/>
              </a:rPr>
              <a:t>char(1)</a:t>
            </a:r>
            <a:r>
              <a:rPr lang="zh-CN" altLang="en-US" sz="2400" b="0" dirty="0">
                <a:solidFill>
                  <a:schemeClr val="tx1"/>
                </a:solidFill>
                <a:latin typeface="黑体" panose="02010609060101010101" pitchFamily="49" charset="-122"/>
                <a:ea typeface="黑体" panose="02010609060101010101" pitchFamily="49" charset="-122"/>
              </a:rPr>
              <a:t>，允许其为</a:t>
            </a:r>
            <a:r>
              <a:rPr lang="en-US" altLang="zh-CN" sz="2400" b="0" dirty="0">
                <a:solidFill>
                  <a:schemeClr val="tx1"/>
                </a:solidFill>
                <a:latin typeface="黑体" panose="02010609060101010101" pitchFamily="49" charset="-122"/>
                <a:ea typeface="黑体" panose="02010609060101010101" pitchFamily="49" charset="-122"/>
              </a:rPr>
              <a:t>NULL</a:t>
            </a:r>
            <a:r>
              <a:rPr lang="zh-CN" altLang="en-US" sz="2400" b="0" dirty="0">
                <a:solidFill>
                  <a:schemeClr val="tx1"/>
                </a:solidFill>
                <a:latin typeface="黑体" panose="02010609060101010101" pitchFamily="49" charset="-122"/>
                <a:ea typeface="黑体" panose="02010609060101010101" pitchFamily="49" charset="-122"/>
              </a:rPr>
              <a:t>，默认值为字符</a:t>
            </a:r>
            <a:r>
              <a:rPr lang="zh-CN" altLang="en-US" sz="2400" b="0" dirty="0" smtClean="0">
                <a:solidFill>
                  <a:schemeClr val="tx1"/>
                </a:solidFill>
                <a:latin typeface="黑体" panose="02010609060101010101" pitchFamily="49" charset="-122"/>
                <a:ea typeface="黑体" panose="02010609060101010101" pitchFamily="49" charset="-122"/>
              </a:rPr>
              <a:t>常量</a:t>
            </a:r>
            <a:r>
              <a:rPr lang="en-US" altLang="zh-CN" sz="2400" b="0" dirty="0" smtClean="0">
                <a:solidFill>
                  <a:schemeClr val="tx1"/>
                </a:solidFill>
                <a:latin typeface="黑体" panose="02010609060101010101" pitchFamily="49" charset="-122"/>
                <a:ea typeface="黑体" panose="02010609060101010101" pitchFamily="49" charset="-122"/>
              </a:rPr>
              <a:t>‘M’</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写出相关的</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84312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将数据库</a:t>
            </a:r>
            <a:r>
              <a:rPr lang="en-US" altLang="zh-CN" sz="2400" b="0" dirty="0" err="1">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customers</a:t>
            </a:r>
            <a:r>
              <a:rPr lang="zh-CN" altLang="en-US" sz="2400" b="0" dirty="0">
                <a:solidFill>
                  <a:schemeClr val="tx1"/>
                </a:solidFill>
                <a:latin typeface="黑体" panose="02010609060101010101" pitchFamily="49" charset="-122"/>
                <a:ea typeface="黑体" panose="02010609060101010101" pitchFamily="49" charset="-122"/>
              </a:rPr>
              <a:t>的</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列重命名为</a:t>
            </a:r>
            <a:r>
              <a:rPr lang="en-US" altLang="zh-CN" sz="2400" b="0" dirty="0">
                <a:solidFill>
                  <a:schemeClr val="tx1"/>
                </a:solidFill>
                <a:latin typeface="黑体" panose="02010609060101010101" pitchFamily="49" charset="-122"/>
                <a:ea typeface="黑体" panose="02010609060101010101" pitchFamily="49" charset="-122"/>
              </a:rPr>
              <a:t>sex</a:t>
            </a:r>
            <a:r>
              <a:rPr lang="zh-CN" altLang="en-US" sz="2400" b="0" dirty="0">
                <a:solidFill>
                  <a:schemeClr val="tx1"/>
                </a:solidFill>
                <a:latin typeface="黑体" panose="02010609060101010101" pitchFamily="49" charset="-122"/>
                <a:ea typeface="黑体" panose="02010609060101010101" pitchFamily="49" charset="-122"/>
              </a:rPr>
              <a:t>，且将其数据类型更改</a:t>
            </a:r>
            <a:r>
              <a:rPr lang="zh-CN" altLang="en-US" sz="2400" b="0" dirty="0" smtClean="0">
                <a:solidFill>
                  <a:schemeClr val="tx1"/>
                </a:solidFill>
                <a:latin typeface="黑体" panose="02010609060101010101" pitchFamily="49" charset="-122"/>
                <a:ea typeface="黑体" panose="02010609060101010101" pitchFamily="49" charset="-122"/>
              </a:rPr>
              <a:t>为长度</a:t>
            </a:r>
            <a:r>
              <a:rPr lang="zh-CN" altLang="en-US" sz="2400" b="0" dirty="0">
                <a:solidFill>
                  <a:schemeClr val="tx1"/>
                </a:solidFill>
                <a:latin typeface="黑体" panose="02010609060101010101" pitchFamily="49" charset="-122"/>
                <a:ea typeface="黑体" panose="02010609060101010101" pitchFamily="49" charset="-122"/>
              </a:rPr>
              <a:t>为</a:t>
            </a: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的字符</a:t>
            </a:r>
            <a:r>
              <a:rPr lang="zh-CN" altLang="en-US" sz="2400" b="0" dirty="0" smtClean="0">
                <a:solidFill>
                  <a:schemeClr val="tx1"/>
                </a:solidFill>
                <a:latin typeface="黑体" panose="02010609060101010101" pitchFamily="49" charset="-122"/>
                <a:ea typeface="黑体" panose="02010609060101010101" pitchFamily="49" charset="-122"/>
              </a:rPr>
              <a:t>数据类型，</a:t>
            </a:r>
            <a:r>
              <a:rPr lang="zh-CN" altLang="en-US" sz="2400" b="0" dirty="0">
                <a:solidFill>
                  <a:schemeClr val="tx1"/>
                </a:solidFill>
                <a:latin typeface="黑体" panose="02010609060101010101" pitchFamily="49" charset="-122"/>
                <a:ea typeface="黑体" panose="02010609060101010101" pitchFamily="49" charset="-122"/>
              </a:rPr>
              <a:t>允许其为</a:t>
            </a:r>
            <a:r>
              <a:rPr lang="en-US" altLang="zh-CN" sz="2400" b="0" dirty="0">
                <a:solidFill>
                  <a:schemeClr val="tx1"/>
                </a:solidFill>
                <a:latin typeface="黑体" panose="02010609060101010101" pitchFamily="49" charset="-122"/>
                <a:ea typeface="黑体" panose="02010609060101010101" pitchFamily="49" charset="-122"/>
              </a:rPr>
              <a:t>NULL</a:t>
            </a:r>
            <a:r>
              <a:rPr lang="zh-CN" altLang="en-US" sz="2400" b="0" dirty="0">
                <a:solidFill>
                  <a:schemeClr val="tx1"/>
                </a:solidFill>
                <a:latin typeface="黑体" panose="02010609060101010101" pitchFamily="49" charset="-122"/>
                <a:ea typeface="黑体" panose="02010609060101010101" pitchFamily="49" charset="-122"/>
              </a:rPr>
              <a:t>，默认值为字符</a:t>
            </a:r>
            <a:r>
              <a:rPr lang="zh-CN" altLang="en-US" sz="2400" b="0" dirty="0" smtClean="0">
                <a:solidFill>
                  <a:schemeClr val="tx1"/>
                </a:solidFill>
                <a:latin typeface="黑体" panose="02010609060101010101" pitchFamily="49" charset="-122"/>
                <a:ea typeface="黑体" panose="02010609060101010101" pitchFamily="49" charset="-122"/>
              </a:rPr>
              <a:t>常量</a:t>
            </a:r>
            <a:r>
              <a:rPr lang="en-US" altLang="zh-CN" sz="2400" b="0" dirty="0" smtClean="0">
                <a:solidFill>
                  <a:schemeClr val="tx1"/>
                </a:solidFill>
                <a:latin typeface="黑体" panose="02010609060101010101" pitchFamily="49" charset="-122"/>
                <a:ea typeface="黑体" panose="02010609060101010101" pitchFamily="49" charset="-122"/>
              </a:rPr>
              <a:t>‘M’</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写出相关的</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3" y="3508746"/>
            <a:ext cx="9437965" cy="15629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-&gt;CHANGE COLUMN cust_sex sex char(1) </a:t>
            </a:r>
            <a:r>
              <a:rPr lang="en-US" altLang="zh-CN"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NULL DEFAULT ’M</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spTree>
    <p:extLst>
      <p:ext uri="{BB962C8B-B14F-4D97-AF65-F5344CB8AC3E}">
        <p14:creationId xmlns:p14="http://schemas.microsoft.com/office/powerpoint/2010/main" val="2055423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、重命名表可以使用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语句或（    ）</a:t>
            </a:r>
            <a:r>
              <a:rPr lang="en-US" altLang="zh-CN" sz="2400" b="0" dirty="0" smtClean="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语句。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00626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、重命名表可以使用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语句或（  </a:t>
            </a:r>
            <a:r>
              <a:rPr lang="en-US" altLang="zh-CN" sz="2400" b="0" dirty="0" smtClean="0">
                <a:solidFill>
                  <a:srgbClr val="FF0000"/>
                </a:solidFill>
                <a:latin typeface="黑体" panose="02010609060101010101" pitchFamily="49" charset="-122"/>
                <a:ea typeface="黑体" panose="02010609060101010101" pitchFamily="49" charset="-122"/>
              </a:rPr>
              <a:t>RENAME</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TABLE</a:t>
            </a:r>
            <a:r>
              <a:rPr lang="zh-CN" altLang="en-US" sz="2400" b="0" dirty="0" smtClean="0">
                <a:solidFill>
                  <a:schemeClr val="tx1"/>
                </a:solidFill>
                <a:latin typeface="黑体" panose="02010609060101010101" pitchFamily="49" charset="-122"/>
                <a:ea typeface="黑体" panose="02010609060101010101" pitchFamily="49" charset="-122"/>
              </a:rPr>
              <a:t>语句。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62112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、显示表的结构使用的语句是（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A:SHOW TABLES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B:SHOW COLUMNS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C:DISPLAY TABLES </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D:DISPLAY COLUMNS</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372701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、显示表的结构使用的语句是（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A:SHOW TABLES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rgbClr val="FF0000"/>
                </a:solidFill>
                <a:latin typeface="黑体" panose="02010609060101010101" pitchFamily="49" charset="-122"/>
                <a:ea typeface="黑体" panose="02010609060101010101" pitchFamily="49" charset="-122"/>
              </a:rPr>
              <a:t>B:SHOW COLUMNS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C:DISPLAY TABLES </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D:DISPLAY COLUMNS</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760268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索引定义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pic>
        <p:nvPicPr>
          <p:cNvPr id="1026" name="Picture 2" descr="https://timgsa.baidu.com/timg?image&amp;quality=80&amp;size=b9999_10000&amp;sec=1527067298814&amp;di=56ad5da1b7c06629c505e749b38e62be&amp;imgtype=0&amp;src=http%3A%2F%2Fimgsrc.baidu.com%2Fimage%2Fc0%253Dshijue1%252C0%252C0%252C294%252C40%2Fsign%3D617c5f3f68d0f703f2bf9d9f60933b48%2F908fa0ec08fa513dcdf865f6376d55fbb2fbd94c.jpg"/>
          <p:cNvPicPr>
            <a:picLocks noChangeAspect="1" noChangeArrowheads="1"/>
          </p:cNvPicPr>
          <p:nvPr/>
        </p:nvPicPr>
        <p:blipFill rotWithShape="1">
          <a:blip r:embed="rId4">
            <a:extLst>
              <a:ext uri="{28A0092B-C50C-407E-A947-70E740481C1C}">
                <a14:useLocalDpi xmlns:a14="http://schemas.microsoft.com/office/drawing/2010/main" val="0"/>
              </a:ext>
            </a:extLst>
          </a:blip>
          <a:srcRect b="6116"/>
          <a:stretch/>
        </p:blipFill>
        <p:spPr bwMode="auto">
          <a:xfrm>
            <a:off x="1482459" y="2584218"/>
            <a:ext cx="5109728" cy="3202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27067672581&amp;di=a705bc4f9d9d0e4755046ad76202a17a&amp;imgtype=0&amp;src=http%3A%2F%2Fs4.sinaimg.cn%2Fmiddle%2F4175cadct797936fcd233%266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8003" y="3036069"/>
            <a:ext cx="4508064" cy="236527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4.3.3.0 </a:t>
            </a:r>
            <a:r>
              <a:rPr lang="zh-CN" altLang="en-US" dirty="0" smtClean="0">
                <a:latin typeface="微软雅黑" pitchFamily="34" charset="-122"/>
                <a:ea typeface="微软雅黑" pitchFamily="34" charset="-122"/>
              </a:rPr>
              <a:t>索引定义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07712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索引定义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6" name="组合 5"/>
          <p:cNvGrpSpPr/>
          <p:nvPr/>
        </p:nvGrpSpPr>
        <p:grpSpPr>
          <a:xfrm>
            <a:off x="0" y="979969"/>
            <a:ext cx="563526" cy="4898063"/>
            <a:chOff x="0" y="1265274"/>
            <a:chExt cx="563526" cy="4898063"/>
          </a:xfrm>
        </p:grpSpPr>
        <p:sp>
          <p:nvSpPr>
            <p:cNvPr id="7" name="矩形 6"/>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4" name="TextBox 13"/>
          <p:cNvSpPr txBox="1"/>
          <p:nvPr/>
        </p:nvSpPr>
        <p:spPr>
          <a:xfrm>
            <a:off x="1494430" y="2562897"/>
            <a:ext cx="10189008" cy="2308324"/>
          </a:xfrm>
          <a:prstGeom prst="rect">
            <a:avLst/>
          </a:prstGeom>
          <a:noFill/>
        </p:spPr>
        <p:txBody>
          <a:bodyPr wrap="none" rtlCol="0">
            <a:spAutoFit/>
          </a:bodyPr>
          <a:lstStyle/>
          <a:p>
            <a:pPr>
              <a:lnSpc>
                <a:spcPct val="150000"/>
              </a:lnSpc>
            </a:pPr>
            <a:r>
              <a:rPr lang="zh-CN" altLang="en-US" sz="2400" dirty="0" smtClean="0"/>
              <a:t>索引存在的弊端：</a:t>
            </a:r>
            <a:endParaRPr lang="en-US" altLang="zh-CN" sz="2400" dirty="0" smtClean="0"/>
          </a:p>
          <a:p>
            <a:pPr>
              <a:lnSpc>
                <a:spcPct val="150000"/>
              </a:lnSpc>
            </a:pPr>
            <a:r>
              <a:rPr lang="en-US" altLang="zh-CN" sz="2400" dirty="0" smtClean="0"/>
              <a:t>1</a:t>
            </a:r>
            <a:r>
              <a:rPr lang="zh-CN" altLang="en-US" sz="2400" dirty="0" smtClean="0"/>
              <a:t>）索引是以文件的形式存储的，如果有大量的索引，索引文件可能比数据</a:t>
            </a:r>
            <a:endParaRPr lang="en-US" altLang="zh-CN" sz="2400" dirty="0"/>
          </a:p>
          <a:p>
            <a:pPr>
              <a:lnSpc>
                <a:spcPct val="150000"/>
              </a:lnSpc>
            </a:pPr>
            <a:r>
              <a:rPr lang="zh-CN" altLang="en-US" sz="2400" dirty="0" smtClean="0"/>
              <a:t>文件更快达到最大的文件尺寸；</a:t>
            </a:r>
            <a:endParaRPr lang="en-US" altLang="zh-CN" sz="2400" dirty="0" smtClean="0"/>
          </a:p>
          <a:p>
            <a:pPr>
              <a:lnSpc>
                <a:spcPct val="150000"/>
              </a:lnSpc>
            </a:pPr>
            <a:r>
              <a:rPr lang="en-US" altLang="zh-CN" sz="2400" dirty="0" smtClean="0"/>
              <a:t>2</a:t>
            </a:r>
            <a:r>
              <a:rPr lang="zh-CN" altLang="en-US" sz="2400" dirty="0" smtClean="0"/>
              <a:t>）索引在提高查询</a:t>
            </a:r>
            <a:r>
              <a:rPr lang="zh-CN" altLang="en-US" sz="2400" dirty="0"/>
              <a:t>速度</a:t>
            </a:r>
            <a:r>
              <a:rPr lang="zh-CN" altLang="en-US" sz="2400" dirty="0" smtClean="0"/>
              <a:t>的同时，会降低更新表的速度。</a:t>
            </a:r>
            <a:endParaRPr lang="zh-CN" altLang="en-US" sz="2400" dirty="0"/>
          </a:p>
        </p:txBody>
      </p:sp>
      <p:sp>
        <p:nvSpPr>
          <p:cNvPr id="10" name="TextBox 9"/>
          <p:cNvSpPr txBox="1"/>
          <p:nvPr/>
        </p:nvSpPr>
        <p:spPr>
          <a:xfrm>
            <a:off x="1494430" y="2101232"/>
            <a:ext cx="5724644" cy="461665"/>
          </a:xfrm>
          <a:prstGeom prst="rect">
            <a:avLst/>
          </a:prstGeom>
          <a:noFill/>
        </p:spPr>
        <p:txBody>
          <a:bodyPr wrap="none" rtlCol="0">
            <a:spAutoFit/>
          </a:bodyPr>
          <a:lstStyle/>
          <a:p>
            <a:r>
              <a:rPr lang="zh-CN" altLang="en-US" sz="2400" dirty="0" smtClean="0"/>
              <a:t>索引是提高数据文件访问效率的有效方法</a:t>
            </a: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6"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7"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1"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4.3.3.0 </a:t>
            </a:r>
            <a:r>
              <a:rPr lang="zh-CN" altLang="en-US" dirty="0" smtClean="0">
                <a:latin typeface="微软雅黑" pitchFamily="34" charset="-122"/>
                <a:ea typeface="微软雅黑" pitchFamily="34" charset="-122"/>
              </a:rPr>
              <a:t>索引定义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3441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索引定义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1" name="任意多边形 10"/>
          <p:cNvSpPr/>
          <p:nvPr/>
        </p:nvSpPr>
        <p:spPr>
          <a:xfrm>
            <a:off x="1428600" y="3094132"/>
            <a:ext cx="2911615" cy="1746969"/>
          </a:xfrm>
          <a:custGeom>
            <a:avLst/>
            <a:gdLst>
              <a:gd name="connsiteX0" fmla="*/ 0 w 2911615"/>
              <a:gd name="connsiteY0" fmla="*/ 0 h 1746969"/>
              <a:gd name="connsiteX1" fmla="*/ 2911615 w 2911615"/>
              <a:gd name="connsiteY1" fmla="*/ 0 h 1746969"/>
              <a:gd name="connsiteX2" fmla="*/ 2911615 w 2911615"/>
              <a:gd name="connsiteY2" fmla="*/ 1746969 h 1746969"/>
              <a:gd name="connsiteX3" fmla="*/ 0 w 2911615"/>
              <a:gd name="connsiteY3" fmla="*/ 1746969 h 1746969"/>
              <a:gd name="connsiteX4" fmla="*/ 0 w 2911615"/>
              <a:gd name="connsiteY4" fmla="*/ 0 h 174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15" h="1746969">
                <a:moveTo>
                  <a:pt x="0" y="0"/>
                </a:moveTo>
                <a:lnTo>
                  <a:pt x="2911615" y="0"/>
                </a:lnTo>
                <a:lnTo>
                  <a:pt x="2911615" y="1746969"/>
                </a:lnTo>
                <a:lnTo>
                  <a:pt x="0" y="174696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ts val="3700"/>
              </a:lnSpc>
              <a:spcBef>
                <a:spcPct val="0"/>
              </a:spcBef>
              <a:spcAft>
                <a:spcPts val="0"/>
              </a:spcAft>
            </a:pPr>
            <a:r>
              <a:rPr lang="zh-CN" altLang="en-US" sz="2400" kern="1200" dirty="0" smtClean="0">
                <a:latin typeface="微软雅黑" panose="020B0503020204020204" pitchFamily="34" charset="-122"/>
                <a:ea typeface="微软雅黑" panose="020B0503020204020204" pitchFamily="34" charset="-122"/>
              </a:rPr>
              <a:t>普通索引</a:t>
            </a:r>
            <a:endParaRPr lang="en-US" altLang="zh-CN" sz="2400" kern="1200" dirty="0" smtClean="0">
              <a:latin typeface="微软雅黑" panose="020B0503020204020204" pitchFamily="34" charset="-122"/>
              <a:ea typeface="微软雅黑" panose="020B0503020204020204" pitchFamily="34" charset="-122"/>
            </a:endParaRPr>
          </a:p>
          <a:p>
            <a:pPr lvl="0" algn="ctr" defTabSz="1066800">
              <a:lnSpc>
                <a:spcPts val="3700"/>
              </a:lnSpc>
              <a:spcBef>
                <a:spcPct val="0"/>
              </a:spcBef>
              <a:spcAft>
                <a:spcPts val="0"/>
              </a:spcAft>
            </a:pPr>
            <a:r>
              <a:rPr lang="en-US" altLang="zh-CN" sz="2400" kern="1200" dirty="0" smtClean="0">
                <a:latin typeface="微软雅黑" panose="020B0503020204020204" pitchFamily="34" charset="-122"/>
                <a:ea typeface="微软雅黑" panose="020B0503020204020204" pitchFamily="34" charset="-122"/>
              </a:rPr>
              <a:t>INDEX</a:t>
            </a:r>
            <a:r>
              <a:rPr lang="zh-CN" altLang="en-US" sz="2400" kern="1200" dirty="0" smtClean="0">
                <a:latin typeface="微软雅黑" panose="020B0503020204020204" pitchFamily="34" charset="-122"/>
                <a:ea typeface="微软雅黑" panose="020B0503020204020204" pitchFamily="34" charset="-122"/>
              </a:rPr>
              <a:t>或</a:t>
            </a:r>
            <a:r>
              <a:rPr lang="en-US" altLang="zh-CN" sz="2400" kern="1200" dirty="0" smtClean="0">
                <a:latin typeface="微软雅黑" panose="020B0503020204020204" pitchFamily="34" charset="-122"/>
                <a:ea typeface="微软雅黑" panose="020B0503020204020204" pitchFamily="34" charset="-122"/>
              </a:rPr>
              <a:t>KEY</a:t>
            </a:r>
            <a:endParaRPr lang="zh-CN" altLang="en-US" sz="2400"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4631377" y="3094132"/>
            <a:ext cx="2911615" cy="1746969"/>
          </a:xfrm>
          <a:custGeom>
            <a:avLst/>
            <a:gdLst>
              <a:gd name="connsiteX0" fmla="*/ 0 w 2911615"/>
              <a:gd name="connsiteY0" fmla="*/ 0 h 1746969"/>
              <a:gd name="connsiteX1" fmla="*/ 2911615 w 2911615"/>
              <a:gd name="connsiteY1" fmla="*/ 0 h 1746969"/>
              <a:gd name="connsiteX2" fmla="*/ 2911615 w 2911615"/>
              <a:gd name="connsiteY2" fmla="*/ 1746969 h 1746969"/>
              <a:gd name="connsiteX3" fmla="*/ 0 w 2911615"/>
              <a:gd name="connsiteY3" fmla="*/ 1746969 h 1746969"/>
              <a:gd name="connsiteX4" fmla="*/ 0 w 2911615"/>
              <a:gd name="connsiteY4" fmla="*/ 0 h 174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15" h="1746969">
                <a:moveTo>
                  <a:pt x="0" y="0"/>
                </a:moveTo>
                <a:lnTo>
                  <a:pt x="2911615" y="0"/>
                </a:lnTo>
                <a:lnTo>
                  <a:pt x="2911615" y="1746969"/>
                </a:lnTo>
                <a:lnTo>
                  <a:pt x="0" y="174696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ts val="3700"/>
              </a:lnSpc>
              <a:spcBef>
                <a:spcPct val="0"/>
              </a:spcBef>
              <a:spcAft>
                <a:spcPts val="0"/>
              </a:spcAft>
            </a:pPr>
            <a:r>
              <a:rPr lang="zh-CN" altLang="en-US" sz="2400" kern="1200" dirty="0" smtClean="0">
                <a:latin typeface="微软雅黑" panose="020B0503020204020204" pitchFamily="34" charset="-122"/>
                <a:ea typeface="微软雅黑" panose="020B0503020204020204" pitchFamily="34" charset="-122"/>
              </a:rPr>
              <a:t>唯一性索引</a:t>
            </a:r>
            <a:endParaRPr lang="en-US" altLang="zh-CN" sz="2400" kern="1200" dirty="0" smtClean="0">
              <a:latin typeface="微软雅黑" panose="020B0503020204020204" pitchFamily="34" charset="-122"/>
              <a:ea typeface="微软雅黑" panose="020B0503020204020204" pitchFamily="34" charset="-122"/>
            </a:endParaRPr>
          </a:p>
          <a:p>
            <a:pPr lvl="0" algn="ctr" defTabSz="1066800">
              <a:lnSpc>
                <a:spcPts val="3700"/>
              </a:lnSpc>
              <a:spcBef>
                <a:spcPct val="0"/>
              </a:spcBef>
              <a:spcAft>
                <a:spcPts val="0"/>
              </a:spcAft>
            </a:pPr>
            <a:r>
              <a:rPr lang="en-US" altLang="zh-CN" sz="2400" kern="1200" dirty="0" smtClean="0">
                <a:latin typeface="微软雅黑" panose="020B0503020204020204" pitchFamily="34" charset="-122"/>
                <a:ea typeface="微软雅黑" panose="020B0503020204020204" pitchFamily="34" charset="-122"/>
              </a:rPr>
              <a:t>UNIQUE</a:t>
            </a:r>
            <a:endParaRPr lang="zh-CN" altLang="en-US" sz="2400"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7834154" y="3094132"/>
            <a:ext cx="2911615" cy="1746969"/>
          </a:xfrm>
          <a:custGeom>
            <a:avLst/>
            <a:gdLst>
              <a:gd name="connsiteX0" fmla="*/ 0 w 2911615"/>
              <a:gd name="connsiteY0" fmla="*/ 0 h 1746969"/>
              <a:gd name="connsiteX1" fmla="*/ 2911615 w 2911615"/>
              <a:gd name="connsiteY1" fmla="*/ 0 h 1746969"/>
              <a:gd name="connsiteX2" fmla="*/ 2911615 w 2911615"/>
              <a:gd name="connsiteY2" fmla="*/ 1746969 h 1746969"/>
              <a:gd name="connsiteX3" fmla="*/ 0 w 2911615"/>
              <a:gd name="connsiteY3" fmla="*/ 1746969 h 1746969"/>
              <a:gd name="connsiteX4" fmla="*/ 0 w 2911615"/>
              <a:gd name="connsiteY4" fmla="*/ 0 h 174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15" h="1746969">
                <a:moveTo>
                  <a:pt x="0" y="0"/>
                </a:moveTo>
                <a:lnTo>
                  <a:pt x="2911615" y="0"/>
                </a:lnTo>
                <a:lnTo>
                  <a:pt x="2911615" y="1746969"/>
                </a:lnTo>
                <a:lnTo>
                  <a:pt x="0" y="174696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ts val="3700"/>
              </a:lnSpc>
              <a:spcBef>
                <a:spcPct val="0"/>
              </a:spcBef>
              <a:spcAft>
                <a:spcPts val="0"/>
              </a:spcAft>
            </a:pPr>
            <a:r>
              <a:rPr lang="zh-CN" altLang="en-US" sz="2400" kern="1200" dirty="0" smtClean="0">
                <a:latin typeface="微软雅黑" panose="020B0503020204020204" pitchFamily="34" charset="-122"/>
                <a:ea typeface="微软雅黑" panose="020B0503020204020204" pitchFamily="34" charset="-122"/>
              </a:rPr>
              <a:t>主键</a:t>
            </a:r>
            <a:endParaRPr lang="en-US" altLang="zh-CN" sz="2400" kern="1200" dirty="0" smtClean="0">
              <a:latin typeface="微软雅黑" panose="020B0503020204020204" pitchFamily="34" charset="-122"/>
              <a:ea typeface="微软雅黑" panose="020B0503020204020204" pitchFamily="34" charset="-122"/>
            </a:endParaRPr>
          </a:p>
          <a:p>
            <a:pPr lvl="0" algn="ctr" defTabSz="1066800">
              <a:lnSpc>
                <a:spcPts val="3700"/>
              </a:lnSpc>
              <a:spcBef>
                <a:spcPct val="0"/>
              </a:spcBef>
              <a:spcAft>
                <a:spcPts val="0"/>
              </a:spcAft>
            </a:pPr>
            <a:r>
              <a:rPr lang="en-US" altLang="zh-CN" sz="2400" kern="1200" dirty="0" smtClean="0">
                <a:latin typeface="微软雅黑" panose="020B0503020204020204" pitchFamily="34" charset="-122"/>
                <a:ea typeface="微软雅黑" panose="020B0503020204020204" pitchFamily="34" charset="-122"/>
              </a:rPr>
              <a:t>PRIMARY KEY</a:t>
            </a:r>
            <a:endParaRPr lang="zh-CN" altLang="en-US" sz="2400" kern="1200"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0" y="979969"/>
            <a:ext cx="563526" cy="4898063"/>
            <a:chOff x="0" y="1265274"/>
            <a:chExt cx="563526" cy="4898063"/>
          </a:xfrm>
        </p:grpSpPr>
        <p:sp>
          <p:nvSpPr>
            <p:cNvPr id="7" name="矩形 6"/>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5" name="TextBox 4"/>
          <p:cNvSpPr txBox="1"/>
          <p:nvPr/>
        </p:nvSpPr>
        <p:spPr>
          <a:xfrm>
            <a:off x="3587477" y="5447898"/>
            <a:ext cx="5416868" cy="461665"/>
          </a:xfrm>
          <a:prstGeom prst="rect">
            <a:avLst/>
          </a:prstGeom>
          <a:noFill/>
        </p:spPr>
        <p:txBody>
          <a:bodyPr wrap="none" rtlCol="0">
            <a:spAutoFit/>
          </a:bodyPr>
          <a:lstStyle/>
          <a:p>
            <a:r>
              <a:rPr lang="zh-CN" altLang="en-US" sz="2400" dirty="0" smtClean="0"/>
              <a:t>索引通常被创建成单列索引和组合索引</a:t>
            </a:r>
            <a:endParaRPr lang="zh-CN" altLang="en-US" sz="2400" dirty="0"/>
          </a:p>
        </p:txBody>
      </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4.3.3.0 </a:t>
            </a:r>
            <a:r>
              <a:rPr lang="zh-CN" altLang="en-US" dirty="0" smtClean="0">
                <a:latin typeface="微软雅黑" pitchFamily="34" charset="-122"/>
                <a:ea typeface="微软雅黑" pitchFamily="34" charset="-122"/>
              </a:rPr>
              <a:t>索引定义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2085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INDEX</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4" y="3083444"/>
            <a:ext cx="9437965" cy="12440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[UNIQUE]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pPr>
              <a:lnSpc>
                <a:spcPct val="150000"/>
              </a:lnSpc>
            </a:pP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6" name="矩形 15"/>
          <p:cNvSpPr/>
          <p:nvPr/>
        </p:nvSpPr>
        <p:spPr>
          <a:xfrm>
            <a:off x="2693753" y="3387363"/>
            <a:ext cx="931949"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箭头连接符 16"/>
          <p:cNvCxnSpPr/>
          <p:nvPr/>
        </p:nvCxnSpPr>
        <p:spPr>
          <a:xfrm flipH="1">
            <a:off x="3407005" y="3132839"/>
            <a:ext cx="318976" cy="2249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25981" y="2894554"/>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创建唯一性索引</a:t>
            </a:r>
            <a:endParaRPr lang="zh-CN" altLang="en-US" dirty="0">
              <a:latin typeface="手札体-简粗体" panose="03000700000000000000" pitchFamily="66" charset="-122"/>
              <a:ea typeface="手札体-简粗体" panose="03000700000000000000" pitchFamily="66" charset="-122"/>
            </a:endParaRPr>
          </a:p>
        </p:txBody>
      </p:sp>
      <p:sp>
        <p:nvSpPr>
          <p:cNvPr id="20" name="矩形 19"/>
          <p:cNvSpPr/>
          <p:nvPr/>
        </p:nvSpPr>
        <p:spPr>
          <a:xfrm>
            <a:off x="4458718" y="3387363"/>
            <a:ext cx="129349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1" name="直接箭头连接符 20"/>
          <p:cNvCxnSpPr/>
          <p:nvPr/>
        </p:nvCxnSpPr>
        <p:spPr>
          <a:xfrm flipH="1">
            <a:off x="5752214" y="3094884"/>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90166" y="2879132"/>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指定索引名</a:t>
            </a:r>
            <a:endParaRPr lang="zh-CN" altLang="en-US" dirty="0">
              <a:latin typeface="手札体-简粗体" panose="03000700000000000000" pitchFamily="66" charset="-122"/>
              <a:ea typeface="手札体-简粗体" panose="03000700000000000000" pitchFamily="66" charset="-122"/>
            </a:endParaRPr>
          </a:p>
        </p:txBody>
      </p:sp>
      <p:sp>
        <p:nvSpPr>
          <p:cNvPr id="23" name="矩形 22"/>
          <p:cNvSpPr/>
          <p:nvPr/>
        </p:nvSpPr>
        <p:spPr>
          <a:xfrm>
            <a:off x="2491726" y="3770151"/>
            <a:ext cx="102160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4" name="直接箭头连接符 23"/>
          <p:cNvCxnSpPr/>
          <p:nvPr/>
        </p:nvCxnSpPr>
        <p:spPr>
          <a:xfrm>
            <a:off x="3059406" y="4062921"/>
            <a:ext cx="0" cy="5538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17023" y="4616791"/>
            <a:ext cx="1684765"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指定要建立索引的表名</a:t>
            </a:r>
            <a:endParaRPr lang="zh-CN" altLang="en-US" dirty="0">
              <a:latin typeface="手札体-简粗体" panose="03000700000000000000" pitchFamily="66" charset="-122"/>
              <a:ea typeface="手札体-简粗体" panose="03000700000000000000" pitchFamily="66" charset="-122"/>
            </a:endParaRPr>
          </a:p>
        </p:txBody>
      </p:sp>
      <p:sp>
        <p:nvSpPr>
          <p:cNvPr id="27" name="矩形 26"/>
          <p:cNvSpPr/>
          <p:nvPr/>
        </p:nvSpPr>
        <p:spPr>
          <a:xfrm>
            <a:off x="3566493" y="3770525"/>
            <a:ext cx="166472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8" name="直接箭头连接符 27"/>
          <p:cNvCxnSpPr/>
          <p:nvPr/>
        </p:nvCxnSpPr>
        <p:spPr>
          <a:xfrm>
            <a:off x="4398856" y="4052288"/>
            <a:ext cx="0" cy="54051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14797" y="4616791"/>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关于索引列的描述</a:t>
            </a:r>
            <a:endParaRPr lang="zh-CN" altLang="en-US" dirty="0">
              <a:latin typeface="手札体-简粗体" panose="03000700000000000000" pitchFamily="66" charset="-122"/>
              <a:ea typeface="手札体-简粗体" panose="03000700000000000000" pitchFamily="66" charset="-122"/>
            </a:endParaRPr>
          </a:p>
        </p:txBody>
      </p:sp>
      <p:sp>
        <p:nvSpPr>
          <p:cNvPr id="26" name="矩形 2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0" name="肘形连接符 29"/>
          <p:cNvCxnSpPr>
            <a:stCxn id="33" idx="1"/>
            <a:endCxn id="2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34" idx="1"/>
            <a:endCxn id="2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35" idx="1"/>
            <a:endCxn id="2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4" name="矩形 33"/>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5" name="矩形 34"/>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36" name="矩形 35"/>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9" name="肘形连接符 38"/>
          <p:cNvCxnSpPr>
            <a:stCxn id="26" idx="3"/>
            <a:endCxn id="36"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6" idx="3"/>
            <a:endCxn id="37"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8" idx="1"/>
            <a:endCxn id="2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61854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7"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3358757" y="2947658"/>
            <a:ext cx="5554726" cy="2862322"/>
          </a:xfrm>
          <a:prstGeom prst="rect">
            <a:avLst/>
          </a:prstGeom>
          <a:noFill/>
        </p:spPr>
        <p:txBody>
          <a:bodyPr wrap="none" rtlCol="0">
            <a:spAutoFit/>
          </a:bodyPr>
          <a:lstStyle/>
          <a:p>
            <a:pPr>
              <a:lnSpc>
                <a:spcPct val="150000"/>
              </a:lnSpc>
            </a:pPr>
            <a:r>
              <a:rPr lang="zh-CN" altLang="en-US" sz="2400" dirty="0" smtClean="0"/>
              <a:t>数据表，</a:t>
            </a:r>
            <a:endParaRPr lang="en-US" altLang="zh-CN" sz="2400" dirty="0" smtClean="0"/>
          </a:p>
          <a:p>
            <a:pPr>
              <a:lnSpc>
                <a:spcPct val="150000"/>
              </a:lnSpc>
            </a:pPr>
            <a:r>
              <a:rPr lang="zh-CN" altLang="en-US" sz="2400" dirty="0" smtClean="0"/>
              <a:t>被定义为字段的集合</a:t>
            </a:r>
            <a:endParaRPr lang="en-US" altLang="zh-CN" sz="2400" dirty="0" smtClean="0"/>
          </a:p>
          <a:p>
            <a:pPr>
              <a:lnSpc>
                <a:spcPct val="150000"/>
              </a:lnSpc>
            </a:pPr>
            <a:r>
              <a:rPr lang="zh-CN" altLang="en-US" sz="2400" dirty="0" smtClean="0"/>
              <a:t>按（  ）和（  ）的格式来存储的，</a:t>
            </a:r>
            <a:endParaRPr lang="en-US" altLang="zh-CN" sz="2400" dirty="0" smtClean="0"/>
          </a:p>
          <a:p>
            <a:pPr>
              <a:lnSpc>
                <a:spcPct val="150000"/>
              </a:lnSpc>
            </a:pPr>
            <a:r>
              <a:rPr lang="zh-CN" altLang="en-US" sz="2400" dirty="0"/>
              <a:t>每</a:t>
            </a:r>
            <a:r>
              <a:rPr lang="zh-CN" altLang="en-US" sz="2400" dirty="0" smtClean="0"/>
              <a:t>一（  ）代表一条记录，</a:t>
            </a:r>
            <a:endParaRPr lang="en-US" altLang="zh-CN" sz="2400" dirty="0" smtClean="0"/>
          </a:p>
          <a:p>
            <a:pPr>
              <a:lnSpc>
                <a:spcPct val="150000"/>
              </a:lnSpc>
            </a:pPr>
            <a:r>
              <a:rPr lang="zh-CN" altLang="en-US" sz="2400" dirty="0"/>
              <a:t>每</a:t>
            </a:r>
            <a:r>
              <a:rPr lang="zh-CN" altLang="en-US" sz="2400" dirty="0" smtClean="0"/>
              <a:t>一（  ）代表记录中一个字段的取值。</a:t>
            </a:r>
            <a:endParaRPr lang="zh-CN" altLang="en-US" sz="2400" dirty="0"/>
          </a:p>
        </p:txBody>
      </p:sp>
      <p:sp>
        <p:nvSpPr>
          <p:cNvPr id="6" name="TextBox 5"/>
          <p:cNvSpPr txBox="1"/>
          <p:nvPr/>
        </p:nvSpPr>
        <p:spPr>
          <a:xfrm>
            <a:off x="3868579" y="4163752"/>
            <a:ext cx="492443" cy="461665"/>
          </a:xfrm>
          <a:prstGeom prst="rect">
            <a:avLst/>
          </a:prstGeom>
          <a:noFill/>
        </p:spPr>
        <p:txBody>
          <a:bodyPr wrap="none" rtlCol="0">
            <a:spAutoFit/>
          </a:bodyPr>
          <a:lstStyle/>
          <a:p>
            <a:r>
              <a:rPr lang="zh-CN" altLang="en-US" sz="2400" b="1" dirty="0" smtClean="0">
                <a:solidFill>
                  <a:srgbClr val="FF0000"/>
                </a:solidFill>
              </a:rPr>
              <a:t>行</a:t>
            </a:r>
            <a:endParaRPr lang="zh-CN" altLang="en-US" sz="2400" b="1" dirty="0">
              <a:solidFill>
                <a:srgbClr val="FF0000"/>
              </a:solidFill>
            </a:endParaRPr>
          </a:p>
        </p:txBody>
      </p:sp>
      <p:sp>
        <p:nvSpPr>
          <p:cNvPr id="12" name="TextBox 11"/>
          <p:cNvSpPr txBox="1"/>
          <p:nvPr/>
        </p:nvSpPr>
        <p:spPr>
          <a:xfrm>
            <a:off x="4188370" y="4734859"/>
            <a:ext cx="492443" cy="461665"/>
          </a:xfrm>
          <a:prstGeom prst="rect">
            <a:avLst/>
          </a:prstGeom>
          <a:noFill/>
        </p:spPr>
        <p:txBody>
          <a:bodyPr wrap="none" rtlCol="0">
            <a:spAutoFit/>
          </a:bodyPr>
          <a:lstStyle/>
          <a:p>
            <a:r>
              <a:rPr lang="zh-CN" altLang="en-US" sz="2400" b="1" dirty="0" smtClean="0">
                <a:solidFill>
                  <a:srgbClr val="FF0000"/>
                </a:solidFill>
              </a:rPr>
              <a:t>行</a:t>
            </a:r>
            <a:endParaRPr lang="zh-CN" altLang="en-US" sz="2400" b="1" dirty="0">
              <a:solidFill>
                <a:srgbClr val="FF0000"/>
              </a:solidFill>
            </a:endParaRPr>
          </a:p>
        </p:txBody>
      </p:sp>
      <p:sp>
        <p:nvSpPr>
          <p:cNvPr id="13" name="TextBox 12"/>
          <p:cNvSpPr txBox="1"/>
          <p:nvPr/>
        </p:nvSpPr>
        <p:spPr>
          <a:xfrm>
            <a:off x="4899668" y="4163752"/>
            <a:ext cx="494046" cy="461665"/>
          </a:xfrm>
          <a:prstGeom prst="rect">
            <a:avLst/>
          </a:prstGeom>
          <a:noFill/>
        </p:spPr>
        <p:txBody>
          <a:bodyPr wrap="none" rtlCol="0">
            <a:spAutoFit/>
          </a:bodyPr>
          <a:lstStyle/>
          <a:p>
            <a:r>
              <a:rPr lang="zh-CN" altLang="en-US" sz="2400" b="1" dirty="0">
                <a:solidFill>
                  <a:srgbClr val="FF0000"/>
                </a:solidFill>
              </a:rPr>
              <a:t>列</a:t>
            </a:r>
          </a:p>
        </p:txBody>
      </p:sp>
      <p:sp>
        <p:nvSpPr>
          <p:cNvPr id="14" name="TextBox 13"/>
          <p:cNvSpPr txBox="1"/>
          <p:nvPr/>
        </p:nvSpPr>
        <p:spPr>
          <a:xfrm>
            <a:off x="4172604" y="5263047"/>
            <a:ext cx="494046" cy="461665"/>
          </a:xfrm>
          <a:prstGeom prst="rect">
            <a:avLst/>
          </a:prstGeom>
          <a:noFill/>
        </p:spPr>
        <p:txBody>
          <a:bodyPr wrap="none" rtlCol="0">
            <a:spAutoFit/>
          </a:bodyPr>
          <a:lstStyle/>
          <a:p>
            <a:r>
              <a:rPr lang="zh-CN" altLang="en-US" sz="2400" b="1" dirty="0">
                <a:solidFill>
                  <a:srgbClr val="FF0000"/>
                </a:solidFill>
              </a:rPr>
              <a:t>列</a:t>
            </a:r>
          </a:p>
        </p:txBody>
      </p:sp>
      <p:sp>
        <p:nvSpPr>
          <p:cNvPr id="15" name="爆炸形 1 14"/>
          <p:cNvSpPr/>
          <p:nvPr/>
        </p:nvSpPr>
        <p:spPr>
          <a:xfrm>
            <a:off x="5810664" y="1369005"/>
            <a:ext cx="5219359" cy="297085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确定表中每个字段的数据类型</a:t>
            </a:r>
            <a:endParaRPr lang="zh-CN" altLang="en-US" sz="2400" b="1" dirty="0"/>
          </a:p>
        </p:txBody>
      </p:sp>
      <p:sp>
        <p:nvSpPr>
          <p:cNvPr id="16" name="矩形 1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2" name="矩形 21"/>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3" name="矩形 2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6" name="肘形连接符 25"/>
          <p:cNvCxnSpPr>
            <a:stCxn id="16" idx="3"/>
            <a:endCxn id="2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3"/>
            <a:endCxn id="2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5" idx="1"/>
            <a:endCxn id="1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6690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INDEX</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4" y="3083444"/>
            <a:ext cx="9437965" cy="12440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[UNIQUE]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1307805" y="4681872"/>
            <a:ext cx="9437965" cy="8789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[(length)][ASC | DESC]</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8" name="直接箭头连接符 7"/>
          <p:cNvCxnSpPr/>
          <p:nvPr/>
        </p:nvCxnSpPr>
        <p:spPr>
          <a:xfrm>
            <a:off x="4216473" y="3997841"/>
            <a:ext cx="0" cy="7549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cxnSp>
        <p:nvCxnSpPr>
          <p:cNvPr id="13" name="直接连接符 12"/>
          <p:cNvCxnSpPr/>
          <p:nvPr/>
        </p:nvCxnSpPr>
        <p:spPr>
          <a:xfrm>
            <a:off x="3620057" y="3992075"/>
            <a:ext cx="16643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667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INDEX</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示例：在数据库</a:t>
            </a:r>
            <a:r>
              <a:rPr lang="en-US" altLang="zh-CN" sz="2400" dirty="0" err="1" smtClean="0">
                <a:latin typeface="微软雅黑" panose="020B0503020204020204" pitchFamily="34" charset="-122"/>
                <a:ea typeface="微软雅黑" panose="020B0503020204020204" pitchFamily="34" charset="-122"/>
              </a:rPr>
              <a:t>mysql_test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上，根据客户姓名列的前三个字符创建一个升序索引</a:t>
            </a:r>
            <a:r>
              <a:rPr lang="en-US" altLang="zh-CN" sz="2400" dirty="0" err="1" smtClean="0">
                <a:latin typeface="微软雅黑" panose="020B0503020204020204" pitchFamily="34" charset="-122"/>
                <a:ea typeface="微软雅黑" panose="020B0503020204020204" pitchFamily="34" charset="-122"/>
              </a:rPr>
              <a:t>index_customers</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3" y="4339855"/>
            <a:ext cx="9437965" cy="16994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(3)  ASC);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3" name="矩形 1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13"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1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719813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INDEX</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示例：在数据库</a:t>
            </a:r>
            <a:r>
              <a:rPr lang="en-US" altLang="zh-CN" sz="2400" dirty="0" err="1" smtClean="0">
                <a:latin typeface="微软雅黑" panose="020B0503020204020204" pitchFamily="34" charset="-122"/>
                <a:ea typeface="微软雅黑" panose="020B0503020204020204" pitchFamily="34" charset="-122"/>
              </a:rPr>
              <a:t>mysql_test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上，根据客户姓名列和客户</a:t>
            </a:r>
            <a:r>
              <a:rPr lang="en-US" altLang="zh-CN" sz="2400" dirty="0" smtClean="0">
                <a:latin typeface="微软雅黑" panose="020B0503020204020204" pitchFamily="34" charset="-122"/>
                <a:ea typeface="微软雅黑" panose="020B0503020204020204" pitchFamily="34" charset="-122"/>
              </a:rPr>
              <a:t>id</a:t>
            </a:r>
            <a:r>
              <a:rPr lang="zh-CN" altLang="en-US" sz="2400" dirty="0" smtClean="0">
                <a:latin typeface="微软雅黑" panose="020B0503020204020204" pitchFamily="34" charset="-122"/>
                <a:ea typeface="微软雅黑" panose="020B0503020204020204" pitchFamily="34" charset="-122"/>
              </a:rPr>
              <a:t>号创建一个组合索引</a:t>
            </a:r>
            <a:r>
              <a:rPr lang="en-US" altLang="zh-CN" sz="2400" dirty="0" err="1" smtClean="0">
                <a:latin typeface="微软雅黑" panose="020B0503020204020204" pitchFamily="34" charset="-122"/>
                <a:ea typeface="微软雅黑" panose="020B0503020204020204" pitchFamily="34" charset="-122"/>
              </a:rPr>
              <a:t>index_cust</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3" y="4339855"/>
            <a:ext cx="9437965" cy="16994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cust_name,cust_id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3" name="矩形 1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13"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1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793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9" y="3264455"/>
            <a:ext cx="8759449" cy="2862322"/>
          </a:xfrm>
          <a:prstGeom prst="rect">
            <a:avLst/>
          </a:prstGeom>
          <a:noFill/>
        </p:spPr>
        <p:txBody>
          <a:bodyPr wrap="none" rtlCol="0">
            <a:spAutoFit/>
          </a:bodyPr>
          <a:lstStyle/>
          <a:p>
            <a:pPr>
              <a:lnSpc>
                <a:spcPct val="150000"/>
              </a:lnSpc>
            </a:pPr>
            <a:r>
              <a:rPr lang="en-US" altLang="zh-CN" sz="2400" dirty="0" smtClean="0"/>
              <a:t>1</a:t>
            </a:r>
            <a:r>
              <a:rPr lang="zh-CN" altLang="en-US" sz="2400" dirty="0" smtClean="0"/>
              <a:t>）语法项</a:t>
            </a:r>
            <a:r>
              <a:rPr lang="en-US" altLang="zh-CN" sz="2400" dirty="0" smtClean="0"/>
              <a:t>[CONSTRAINT[symbol]]PRIMARY KEY(</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用于表示在创建新表的同时创建该表的主键；</a:t>
            </a:r>
            <a:endParaRPr lang="en-US" altLang="zh-CN" sz="2400" dirty="0" smtClean="0"/>
          </a:p>
          <a:p>
            <a:pPr>
              <a:lnSpc>
                <a:spcPct val="150000"/>
              </a:lnSpc>
            </a:pPr>
            <a:r>
              <a:rPr lang="en-US" altLang="zh-CN" sz="2400" dirty="0" smtClean="0"/>
              <a:t>2</a:t>
            </a:r>
            <a:r>
              <a:rPr lang="zh-CN" altLang="en-US" sz="2400" dirty="0" smtClean="0"/>
              <a:t>）语法项</a:t>
            </a:r>
            <a:r>
              <a:rPr lang="en-US" altLang="zh-CN" sz="2400" dirty="0" smtClean="0"/>
              <a:t>{INDEX|KEY}[</a:t>
            </a:r>
            <a:r>
              <a:rPr lang="en-US" altLang="zh-CN" sz="2400" dirty="0" err="1" smtClean="0"/>
              <a:t>index_name</a:t>
            </a:r>
            <a:r>
              <a:rPr lang="en-US" altLang="zh-CN" sz="2400" dirty="0" smtClean="0"/>
              <a:t>](</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a:t> </a:t>
            </a:r>
            <a:r>
              <a:rPr lang="zh-CN" altLang="en-US" sz="2400" dirty="0" smtClean="0"/>
              <a:t>用于表示在创建新表的同时创建该表的索引；</a:t>
            </a:r>
            <a:endParaRPr lang="en-US" altLang="zh-CN" sz="2400" dirty="0" smtClean="0"/>
          </a:p>
          <a:p>
            <a:pPr>
              <a:lnSpc>
                <a:spcPct val="150000"/>
              </a:lnSpc>
            </a:pP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8164287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19339" y="2949135"/>
            <a:ext cx="10667344" cy="3416320"/>
          </a:xfrm>
          <a:prstGeom prst="rect">
            <a:avLst/>
          </a:prstGeom>
          <a:noFill/>
        </p:spPr>
        <p:txBody>
          <a:bodyPr wrap="none" rtlCol="0">
            <a:spAutoFit/>
          </a:bodyPr>
          <a:lstStyle/>
          <a:p>
            <a:pPr>
              <a:lnSpc>
                <a:spcPct val="150000"/>
              </a:lnSpc>
            </a:pPr>
            <a:r>
              <a:rPr lang="en-US" altLang="zh-CN" sz="2400" dirty="0"/>
              <a:t>3</a:t>
            </a:r>
            <a:r>
              <a:rPr lang="zh-CN" altLang="en-US" sz="2400" dirty="0" smtClean="0"/>
              <a:t>）语法项</a:t>
            </a:r>
            <a:r>
              <a:rPr lang="en-US" altLang="zh-CN" sz="2400" dirty="0" smtClean="0"/>
              <a:t>[CONSTRAINT[symbol]] UNIQUE [INDEX|KEY] [</a:t>
            </a:r>
            <a:r>
              <a:rPr lang="en-US" altLang="zh-CN" sz="2400" dirty="0" err="1" smtClean="0"/>
              <a:t>index_name</a:t>
            </a:r>
            <a:r>
              <a:rPr lang="en-US" altLang="zh-CN" sz="2400" dirty="0" smtClean="0"/>
              <a:t>] </a:t>
            </a:r>
          </a:p>
          <a:p>
            <a:pPr>
              <a:lnSpc>
                <a:spcPct val="150000"/>
              </a:lnSpc>
            </a:pPr>
            <a:r>
              <a:rPr lang="en-US" altLang="zh-CN" sz="2400" dirty="0"/>
              <a:t> </a:t>
            </a:r>
            <a:r>
              <a:rPr lang="en-US" altLang="zh-CN" sz="2400" dirty="0" smtClean="0"/>
              <a:t>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用于表示在创建新表的同时创建该表的唯一性索引；</a:t>
            </a:r>
            <a:endParaRPr lang="en-US" altLang="zh-CN" sz="2400" dirty="0" smtClean="0"/>
          </a:p>
          <a:p>
            <a:pPr>
              <a:lnSpc>
                <a:spcPct val="150000"/>
              </a:lnSpc>
            </a:pPr>
            <a:r>
              <a:rPr lang="en-US" altLang="zh-CN" sz="2400" dirty="0"/>
              <a:t>4</a:t>
            </a:r>
            <a:r>
              <a:rPr lang="zh-CN" altLang="en-US" sz="2400" dirty="0" smtClean="0"/>
              <a:t>）语法项</a:t>
            </a:r>
            <a:r>
              <a:rPr lang="en-US" altLang="zh-CN" sz="2400" dirty="0"/>
              <a:t>[CONSTRAINT[symbol]] </a:t>
            </a:r>
            <a:r>
              <a:rPr lang="en-US" altLang="zh-CN" sz="2400" dirty="0" smtClean="0"/>
              <a:t>FOREIGN KEY [</a:t>
            </a:r>
            <a:r>
              <a:rPr lang="en-US" altLang="zh-CN" sz="2400" dirty="0" err="1"/>
              <a:t>index_name</a:t>
            </a:r>
            <a:r>
              <a:rPr lang="en-US" altLang="zh-CN" sz="2400" dirty="0"/>
              <a:t>] </a:t>
            </a:r>
            <a:r>
              <a:rPr lang="en-US" altLang="zh-CN" sz="2400" dirty="0" smtClean="0"/>
              <a:t>(</a:t>
            </a:r>
            <a:r>
              <a:rPr lang="en-US" altLang="zh-CN" sz="2400" dirty="0" err="1"/>
              <a:t>index_col_name</a:t>
            </a:r>
            <a:r>
              <a:rPr lang="en-US" altLang="zh-CN" sz="2400" dirty="0"/>
              <a:t>,…),</a:t>
            </a:r>
          </a:p>
          <a:p>
            <a:pPr>
              <a:lnSpc>
                <a:spcPct val="150000"/>
              </a:lnSpc>
            </a:pPr>
            <a:r>
              <a:rPr lang="en-US" altLang="zh-CN" sz="2400" dirty="0" smtClean="0"/>
              <a:t>     </a:t>
            </a:r>
            <a:r>
              <a:rPr lang="zh-CN" altLang="en-US" sz="2400" dirty="0" smtClean="0"/>
              <a:t> 用于表示在创建新表的同时创建该表的</a:t>
            </a:r>
            <a:r>
              <a:rPr lang="zh-CN" altLang="en-US" sz="2400" dirty="0"/>
              <a:t>外键</a:t>
            </a:r>
            <a:r>
              <a:rPr lang="zh-CN" altLang="en-US" sz="2400" dirty="0" smtClean="0"/>
              <a:t>；</a:t>
            </a:r>
            <a:endParaRPr lang="en-US" altLang="zh-CN" sz="2400" dirty="0" smtClean="0"/>
          </a:p>
          <a:p>
            <a:pPr>
              <a:lnSpc>
                <a:spcPct val="150000"/>
              </a:lnSpc>
            </a:pP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5626750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9" y="3264455"/>
            <a:ext cx="9478877" cy="2245102"/>
          </a:xfrm>
          <a:prstGeom prst="rect">
            <a:avLst/>
          </a:prstGeom>
          <a:noFill/>
        </p:spPr>
        <p:txBody>
          <a:bodyPr wrap="none" rtlCol="0">
            <a:spAutoFit/>
          </a:bodyPr>
          <a:lstStyle/>
          <a:p>
            <a:pPr>
              <a:lnSpc>
                <a:spcPct val="150000"/>
              </a:lnSpc>
            </a:pPr>
            <a:r>
              <a:rPr lang="zh-CN" altLang="en-US" sz="2400" dirty="0" smtClean="0"/>
              <a:t>在已有数据库</a:t>
            </a:r>
            <a:r>
              <a:rPr lang="en-US" altLang="zh-CN" sz="2400" dirty="0" err="1" smtClean="0"/>
              <a:t>mysql_test</a:t>
            </a:r>
            <a:r>
              <a:rPr lang="zh-CN" altLang="en-US" sz="2400" dirty="0" smtClean="0"/>
              <a:t>上新建一个包含产品卖家</a:t>
            </a:r>
            <a:r>
              <a:rPr lang="en-US" altLang="zh-CN" sz="2400" dirty="0" smtClean="0"/>
              <a:t>id</a:t>
            </a:r>
            <a:r>
              <a:rPr lang="zh-CN" altLang="en-US" sz="2400" dirty="0" smtClean="0"/>
              <a:t>号、姓名、地址、</a:t>
            </a:r>
            <a:endParaRPr lang="en-US" altLang="zh-CN" sz="2400" dirty="0" smtClean="0"/>
          </a:p>
          <a:p>
            <a:pPr>
              <a:lnSpc>
                <a:spcPct val="150000"/>
              </a:lnSpc>
            </a:pPr>
            <a:r>
              <a:rPr lang="zh-CN" altLang="en-US" sz="2400" dirty="0" smtClean="0"/>
              <a:t>联系方式、售卖产品类型、当月销量等内容的产品卖家信息表</a:t>
            </a:r>
            <a:r>
              <a:rPr lang="en-US" altLang="zh-CN" sz="2400" dirty="0" smtClean="0"/>
              <a:t>seller</a:t>
            </a:r>
            <a:r>
              <a:rPr lang="zh-CN" altLang="en-US" sz="2400" dirty="0" smtClean="0"/>
              <a:t>，</a:t>
            </a:r>
            <a:endParaRPr lang="en-US" altLang="zh-CN" sz="2400" dirty="0" smtClean="0"/>
          </a:p>
          <a:p>
            <a:pPr>
              <a:lnSpc>
                <a:spcPct val="150000"/>
              </a:lnSpc>
            </a:pPr>
            <a:r>
              <a:rPr lang="zh-CN" altLang="en-US" sz="2400" dirty="0" smtClean="0"/>
              <a:t>要求在创建表的同时，为该表添加由卖家</a:t>
            </a:r>
            <a:r>
              <a:rPr lang="en-US" altLang="zh-CN" sz="2400" dirty="0" smtClean="0"/>
              <a:t>id</a:t>
            </a:r>
            <a:r>
              <a:rPr lang="zh-CN" altLang="en-US" sz="2400" dirty="0" smtClean="0"/>
              <a:t>号和售卖产品类型组成的</a:t>
            </a:r>
            <a:endParaRPr lang="en-US" altLang="zh-CN" sz="2400" dirty="0" smtClean="0"/>
          </a:p>
          <a:p>
            <a:pPr>
              <a:lnSpc>
                <a:spcPct val="150000"/>
              </a:lnSpc>
            </a:pPr>
            <a:r>
              <a:rPr lang="zh-CN" altLang="en-US" sz="2400" dirty="0" smtClean="0"/>
              <a:t>联合主键，并在当月销量上创建索引。</a:t>
            </a: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620213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1879017"/>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933455" y="2421504"/>
            <a:ext cx="9437965" cy="40680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seller</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NOT 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seller_address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seller_contact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char(50)NULL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product_type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(5)NULL,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sales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seller_id,product_type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(sales)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affected(0.14 sec)</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57305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2" name="TextBox 11"/>
          <p:cNvSpPr txBox="1"/>
          <p:nvPr/>
        </p:nvSpPr>
        <p:spPr>
          <a:xfrm>
            <a:off x="1513489" y="3264455"/>
            <a:ext cx="9839873" cy="2862322"/>
          </a:xfrm>
          <a:prstGeom prst="rect">
            <a:avLst/>
          </a:prstGeom>
          <a:noFill/>
        </p:spPr>
        <p:txBody>
          <a:bodyPr wrap="none" rtlCol="0">
            <a:spAutoFit/>
          </a:bodyPr>
          <a:lstStyle/>
          <a:p>
            <a:pPr>
              <a:lnSpc>
                <a:spcPct val="150000"/>
              </a:lnSpc>
            </a:pPr>
            <a:r>
              <a:rPr lang="en-US" altLang="zh-CN" sz="2400" dirty="0" smtClean="0"/>
              <a:t>1</a:t>
            </a:r>
            <a:r>
              <a:rPr lang="zh-CN" altLang="en-US" sz="2400" dirty="0" smtClean="0"/>
              <a:t>）语法项</a:t>
            </a:r>
            <a:r>
              <a:rPr lang="en-US" altLang="zh-CN" sz="2400" dirty="0" smtClean="0"/>
              <a:t>ADD {INDEX|KEY} [</a:t>
            </a:r>
            <a:r>
              <a:rPr lang="en-US" altLang="zh-CN" sz="2400" dirty="0" err="1" smtClean="0"/>
              <a:t>index_name</a:t>
            </a:r>
            <a:r>
              <a:rPr lang="en-US" altLang="zh-CN" sz="2400" dirty="0" smtClean="0"/>
              <a:t>](</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用于表示在修改表的同时为该表添加索引；</a:t>
            </a:r>
            <a:endParaRPr lang="en-US" altLang="zh-CN" sz="2400" dirty="0" smtClean="0"/>
          </a:p>
          <a:p>
            <a:pPr>
              <a:lnSpc>
                <a:spcPct val="150000"/>
              </a:lnSpc>
            </a:pPr>
            <a:r>
              <a:rPr lang="en-US" altLang="zh-CN" sz="2400" dirty="0" smtClean="0"/>
              <a:t>2</a:t>
            </a:r>
            <a:r>
              <a:rPr lang="zh-CN" altLang="en-US" sz="2400" dirty="0" smtClean="0"/>
              <a:t>）语法项</a:t>
            </a:r>
            <a:r>
              <a:rPr lang="en-US" altLang="zh-CN" sz="2400" dirty="0" smtClean="0"/>
              <a:t>ADD [CONSTRAINT [symbol]] PRIMARY KEY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a:t> </a:t>
            </a:r>
            <a:r>
              <a:rPr lang="zh-CN" altLang="en-US" sz="2400" dirty="0" smtClean="0"/>
              <a:t>用于表示在创建新表的同时为该表添加主键；</a:t>
            </a:r>
            <a:endParaRPr lang="en-US" altLang="zh-CN" sz="2400" dirty="0" smtClean="0"/>
          </a:p>
          <a:p>
            <a:pPr>
              <a:lnSpc>
                <a:spcPct val="150000"/>
              </a:lnSpc>
            </a:pP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1"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735598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2" name="TextBox 11"/>
          <p:cNvSpPr txBox="1"/>
          <p:nvPr/>
        </p:nvSpPr>
        <p:spPr>
          <a:xfrm>
            <a:off x="1513489" y="3075263"/>
            <a:ext cx="9691436" cy="3416320"/>
          </a:xfrm>
          <a:prstGeom prst="rect">
            <a:avLst/>
          </a:prstGeom>
          <a:noFill/>
        </p:spPr>
        <p:txBody>
          <a:bodyPr wrap="none" rtlCol="0">
            <a:spAutoFit/>
          </a:bodyPr>
          <a:lstStyle/>
          <a:p>
            <a:pPr>
              <a:lnSpc>
                <a:spcPct val="150000"/>
              </a:lnSpc>
            </a:pPr>
            <a:r>
              <a:rPr lang="en-US" altLang="zh-CN" sz="2400" dirty="0"/>
              <a:t>3</a:t>
            </a:r>
            <a:r>
              <a:rPr lang="zh-CN" altLang="en-US" sz="2400" dirty="0" smtClean="0"/>
              <a:t>）语法项</a:t>
            </a:r>
            <a:r>
              <a:rPr lang="en-US" altLang="zh-CN" sz="2400" dirty="0" smtClean="0"/>
              <a:t>ADD [CONSTRAINT [symbol]] UNIQUE [INDEX|KEY</a:t>
            </a:r>
            <a:r>
              <a:rPr lang="en-US" altLang="zh-CN" sz="2400" dirty="0"/>
              <a:t>]</a:t>
            </a:r>
            <a:r>
              <a:rPr lang="en-US" altLang="zh-CN" sz="2400" dirty="0" smtClean="0"/>
              <a:t> [</a:t>
            </a:r>
            <a:r>
              <a:rPr lang="en-US" altLang="zh-CN" sz="2400" dirty="0" err="1" smtClean="0"/>
              <a:t>index_name</a:t>
            </a:r>
            <a:r>
              <a:rPr lang="en-US" altLang="zh-CN" sz="2400" dirty="0" smtClean="0"/>
              <a:t>]</a:t>
            </a:r>
          </a:p>
          <a:p>
            <a:pPr>
              <a:lnSpc>
                <a:spcPct val="150000"/>
              </a:lnSpc>
            </a:pPr>
            <a:r>
              <a:rPr lang="en-US" altLang="zh-CN" sz="2400" dirty="0"/>
              <a:t> </a:t>
            </a:r>
            <a:r>
              <a:rPr lang="en-US" altLang="zh-CN" sz="2400" dirty="0" smtClean="0"/>
              <a:t>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用于表示在修改表的同时为该表添加</a:t>
            </a:r>
            <a:r>
              <a:rPr lang="zh-CN" altLang="en-US" sz="2400" dirty="0"/>
              <a:t>唯一性</a:t>
            </a:r>
            <a:r>
              <a:rPr lang="zh-CN" altLang="en-US" sz="2400" dirty="0" smtClean="0"/>
              <a:t>索引；</a:t>
            </a:r>
            <a:endParaRPr lang="en-US" altLang="zh-CN" sz="2400" dirty="0" smtClean="0"/>
          </a:p>
          <a:p>
            <a:pPr>
              <a:lnSpc>
                <a:spcPct val="150000"/>
              </a:lnSpc>
            </a:pPr>
            <a:r>
              <a:rPr lang="en-US" altLang="zh-CN" sz="2400" dirty="0"/>
              <a:t>4</a:t>
            </a:r>
            <a:r>
              <a:rPr lang="zh-CN" altLang="en-US" sz="2400" dirty="0" smtClean="0"/>
              <a:t>）语法项</a:t>
            </a:r>
            <a:r>
              <a:rPr lang="en-US" altLang="zh-CN" sz="2400" dirty="0" smtClean="0"/>
              <a:t>ADD [CONSTRAINT [symbol]] FOREIGN KEY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a:t> </a:t>
            </a:r>
            <a:r>
              <a:rPr lang="zh-CN" altLang="en-US" sz="2400" dirty="0" smtClean="0"/>
              <a:t>用于表示在创建新表的同时为该表添加外键；</a:t>
            </a:r>
            <a:endParaRPr lang="en-US" altLang="zh-CN" sz="2400" dirty="0" smtClean="0"/>
          </a:p>
          <a:p>
            <a:pPr>
              <a:lnSpc>
                <a:spcPct val="150000"/>
              </a:lnSpc>
            </a:pP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1"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724078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403047" y="4125433"/>
            <a:ext cx="9437965" cy="19670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mysql_test.seller</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ADD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affected(0.19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8" y="2846773"/>
            <a:ext cx="9330311" cy="1200329"/>
          </a:xfrm>
          <a:prstGeom prst="rect">
            <a:avLst/>
          </a:prstGeom>
          <a:noFill/>
        </p:spPr>
        <p:txBody>
          <a:bodyPr wrap="none" rtlCol="0">
            <a:spAutoFit/>
          </a:bodyPr>
          <a:lstStyle/>
          <a:p>
            <a:pPr>
              <a:lnSpc>
                <a:spcPct val="150000"/>
              </a:lnSpc>
            </a:pPr>
            <a:r>
              <a:rPr lang="zh-CN" altLang="en-US" sz="2400" dirty="0" smtClean="0"/>
              <a:t>使用</a:t>
            </a:r>
            <a:r>
              <a:rPr lang="en-US" altLang="zh-CN" sz="2400" dirty="0" smtClean="0"/>
              <a:t>ALTER TABLE</a:t>
            </a:r>
            <a:r>
              <a:rPr lang="zh-CN" altLang="en-US" sz="2400" dirty="0" smtClean="0"/>
              <a:t>语句在数据库</a:t>
            </a:r>
            <a:r>
              <a:rPr lang="en-US" altLang="zh-CN" sz="2400" dirty="0" err="1" smtClean="0"/>
              <a:t>mysql_test</a:t>
            </a:r>
            <a:r>
              <a:rPr lang="zh-CN" altLang="en-US" sz="2400" dirty="0" smtClean="0"/>
              <a:t>中表</a:t>
            </a:r>
            <a:r>
              <a:rPr lang="en-US" altLang="zh-CN" sz="2400" dirty="0" smtClean="0"/>
              <a:t>seller</a:t>
            </a:r>
            <a:r>
              <a:rPr lang="zh-CN" altLang="en-US" sz="2400" dirty="0" smtClean="0"/>
              <a:t>的姓名上添加一列</a:t>
            </a:r>
            <a:endParaRPr lang="en-US" altLang="zh-CN" sz="2400" dirty="0" smtClean="0"/>
          </a:p>
          <a:p>
            <a:pPr>
              <a:lnSpc>
                <a:spcPct val="150000"/>
              </a:lnSpc>
            </a:pPr>
            <a:r>
              <a:rPr lang="zh-CN" altLang="en-US" sz="2400" dirty="0"/>
              <a:t>非</a:t>
            </a:r>
            <a:r>
              <a:rPr lang="zh-CN" altLang="en-US" sz="2400" dirty="0" smtClean="0"/>
              <a:t>唯一的索引，取名为</a:t>
            </a:r>
            <a:r>
              <a:rPr lang="en-US" altLang="zh-CN" sz="2400" dirty="0" err="1" smtClean="0"/>
              <a:t>index_seller_name</a:t>
            </a:r>
            <a:r>
              <a:rPr lang="zh-CN" altLang="en-US" sz="2400" dirty="0" smtClean="0"/>
              <a:t>。</a:t>
            </a:r>
            <a:endParaRPr lang="en-US" altLang="zh-CN" sz="2400" dirty="0" smtClean="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36045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3083442"/>
            <a:ext cx="9437965" cy="27644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CREATE[TEMPORARY]TABLE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字段名</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1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数据类型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列级完整性约束条件</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默认值</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，字段名</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2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数据类型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列级完整性约束条件</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默认值</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，表级完整性约束条件</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)[ENGINT=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引擎类型</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56251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索引的查看（</a:t>
            </a:r>
            <a:r>
              <a:rPr lang="en-US" altLang="zh-CN" sz="2400" dirty="0" smtClean="0">
                <a:solidFill>
                  <a:srgbClr val="FF0000"/>
                </a:solidFill>
                <a:latin typeface="微软雅黑" panose="020B0503020204020204" pitchFamily="34" charset="-122"/>
                <a:ea typeface="微软雅黑" panose="020B0503020204020204" pitchFamily="34" charset="-122"/>
              </a:rPr>
              <a:t>SHOW INDEX</a:t>
            </a:r>
            <a:r>
              <a:rPr lang="zh-CN" altLang="en-US" sz="2400" dirty="0" smtClean="0">
                <a:solidFill>
                  <a:srgbClr val="FF0000"/>
                </a:solidFill>
                <a:latin typeface="微软雅黑" panose="020B0503020204020204" pitchFamily="34" charset="-122"/>
                <a:ea typeface="微软雅黑" panose="020B0503020204020204" pitchFamily="34" charset="-122"/>
              </a:rPr>
              <a:t>）</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3"/>
            <a:ext cx="9437965" cy="19670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SHOW {INDEX | INDEXES | KEYS}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db_name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expr]</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4.3.3.2 </a:t>
            </a:r>
            <a:r>
              <a:rPr lang="zh-CN" altLang="en-US" dirty="0" smtClean="0">
                <a:latin typeface="微软雅黑" pitchFamily="34" charset="-122"/>
                <a:ea typeface="微软雅黑" pitchFamily="34" charset="-122"/>
              </a:rPr>
              <a:t>索引的查看</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4482502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索引的删除：使用</a:t>
            </a:r>
            <a:r>
              <a:rPr lang="en-US" altLang="zh-CN" sz="2400" dirty="0" smtClean="0">
                <a:solidFill>
                  <a:srgbClr val="FF0000"/>
                </a:solidFill>
                <a:latin typeface="微软雅黑" panose="020B0503020204020204" pitchFamily="34" charset="-122"/>
                <a:ea typeface="微软雅黑" panose="020B0503020204020204" pitchFamily="34" charset="-122"/>
              </a:rPr>
              <a:t>DROP INDEX</a:t>
            </a:r>
            <a:r>
              <a:rPr lang="zh-CN" altLang="en-US" sz="2400" dirty="0" smtClean="0">
                <a:solidFill>
                  <a:srgbClr val="FF0000"/>
                </a:solidFill>
                <a:latin typeface="微软雅黑" panose="020B0503020204020204" pitchFamily="34" charset="-122"/>
                <a:ea typeface="微软雅黑" panose="020B0503020204020204" pitchFamily="34" charset="-122"/>
              </a:rPr>
              <a:t>语句</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3"/>
            <a:ext cx="9437965" cy="1084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DROP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021251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微软雅黑" panose="020B0503020204020204" pitchFamily="34" charset="-122"/>
                <a:ea typeface="微软雅黑" panose="020B0503020204020204" pitchFamily="34" charset="-122"/>
              </a:rPr>
              <a:t>索引的删除：使用</a:t>
            </a:r>
            <a:r>
              <a:rPr lang="en-US" altLang="zh-CN" sz="2400" dirty="0">
                <a:solidFill>
                  <a:srgbClr val="FF0000"/>
                </a:solidFill>
                <a:latin typeface="微软雅黑" panose="020B0503020204020204" pitchFamily="34" charset="-122"/>
                <a:ea typeface="微软雅黑" panose="020B0503020204020204" pitchFamily="34" charset="-122"/>
              </a:rPr>
              <a:t>DROP INDEX</a:t>
            </a:r>
            <a:r>
              <a:rPr lang="zh-CN" altLang="en-US" sz="2400" dirty="0">
                <a:solidFill>
                  <a:srgbClr val="FF0000"/>
                </a:solidFill>
                <a:latin typeface="微软雅黑" panose="020B0503020204020204" pitchFamily="34" charset="-122"/>
                <a:ea typeface="微软雅黑" panose="020B0503020204020204" pitchFamily="34" charset="-122"/>
              </a:rPr>
              <a:t>语句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403047" y="4125433"/>
            <a:ext cx="9437965" cy="19670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&gt;DROP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Query OK,0 rows affected(0.19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8" y="2846773"/>
            <a:ext cx="5279972" cy="646331"/>
          </a:xfrm>
          <a:prstGeom prst="rect">
            <a:avLst/>
          </a:prstGeom>
          <a:noFill/>
        </p:spPr>
        <p:txBody>
          <a:bodyPr wrap="none" rtlCol="0">
            <a:spAutoFit/>
          </a:bodyPr>
          <a:lstStyle/>
          <a:p>
            <a:pPr>
              <a:lnSpc>
                <a:spcPct val="150000"/>
              </a:lnSpc>
            </a:pPr>
            <a:r>
              <a:rPr lang="zh-CN" altLang="en-US" sz="2400" dirty="0" smtClean="0"/>
              <a:t>删除</a:t>
            </a:r>
            <a:r>
              <a:rPr lang="en-US" altLang="zh-CN" sz="2400" dirty="0" smtClean="0"/>
              <a:t>customers</a:t>
            </a:r>
            <a:r>
              <a:rPr lang="zh-CN" altLang="en-US" sz="2400" dirty="0" smtClean="0"/>
              <a:t>表中的索引</a:t>
            </a:r>
            <a:r>
              <a:rPr lang="en-US" altLang="zh-CN" sz="2400" dirty="0" err="1" smtClean="0"/>
              <a:t>index_cust</a:t>
            </a:r>
            <a:r>
              <a:rPr lang="zh-CN" altLang="en-US" sz="2400" dirty="0"/>
              <a:t>。</a:t>
            </a:r>
            <a:endParaRPr lang="en-US" altLang="zh-CN" sz="2400" dirty="0" smtClean="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8482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索引的删除：使用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290402" y="2978396"/>
            <a:ext cx="9889759" cy="2862322"/>
          </a:xfrm>
          <a:prstGeom prst="rect">
            <a:avLst/>
          </a:prstGeom>
          <a:noFill/>
        </p:spPr>
        <p:txBody>
          <a:bodyPr wrap="none" rtlCol="0">
            <a:spAutoFit/>
          </a:bodyPr>
          <a:lstStyle/>
          <a:p>
            <a:pPr>
              <a:lnSpc>
                <a:spcPct val="150000"/>
              </a:lnSpc>
            </a:pPr>
            <a:r>
              <a:rPr lang="en-US" altLang="zh-CN" sz="2400" dirty="0" smtClean="0"/>
              <a:t>1</a:t>
            </a:r>
            <a:r>
              <a:rPr lang="zh-CN" altLang="en-US" sz="2400" dirty="0" smtClean="0"/>
              <a:t>）选用</a:t>
            </a:r>
            <a:r>
              <a:rPr lang="en-US" altLang="zh-CN" sz="2400" dirty="0" smtClean="0"/>
              <a:t>DROP PRIMARY KEY</a:t>
            </a:r>
            <a:r>
              <a:rPr lang="zh-CN" altLang="en-US" sz="2400" dirty="0" smtClean="0"/>
              <a:t>子句用于删除表中的主键，由于一个表中只有</a:t>
            </a:r>
            <a:endParaRPr lang="en-US" altLang="zh-CN" sz="2400" dirty="0" smtClean="0"/>
          </a:p>
          <a:p>
            <a:pPr>
              <a:lnSpc>
                <a:spcPct val="150000"/>
              </a:lnSpc>
            </a:pPr>
            <a:r>
              <a:rPr lang="zh-CN" altLang="en-US" sz="2400" dirty="0"/>
              <a:t>一</a:t>
            </a:r>
            <a:r>
              <a:rPr lang="zh-CN" altLang="en-US" sz="2400" dirty="0" smtClean="0"/>
              <a:t>个主键，其也是一个索引；</a:t>
            </a:r>
            <a:endParaRPr lang="en-US" altLang="zh-CN" sz="2400" dirty="0" smtClean="0"/>
          </a:p>
          <a:p>
            <a:pPr>
              <a:lnSpc>
                <a:spcPct val="150000"/>
              </a:lnSpc>
            </a:pPr>
            <a:r>
              <a:rPr lang="en-US" altLang="zh-CN" sz="2400" dirty="0" smtClean="0"/>
              <a:t>2</a:t>
            </a:r>
            <a:r>
              <a:rPr lang="zh-CN" altLang="en-US" sz="2400" dirty="0" smtClean="0"/>
              <a:t>）选用</a:t>
            </a:r>
            <a:r>
              <a:rPr lang="en-US" altLang="zh-CN" sz="2400" dirty="0" smtClean="0"/>
              <a:t>DROP INDEX</a:t>
            </a:r>
            <a:r>
              <a:rPr lang="zh-CN" altLang="en-US" sz="2400" dirty="0" smtClean="0"/>
              <a:t>子句用于删除各种类型的索引；</a:t>
            </a:r>
            <a:endParaRPr lang="en-US" altLang="zh-CN" sz="2400" dirty="0" smtClean="0"/>
          </a:p>
          <a:p>
            <a:pPr>
              <a:lnSpc>
                <a:spcPct val="150000"/>
              </a:lnSpc>
            </a:pPr>
            <a:r>
              <a:rPr lang="en-US" altLang="zh-CN" sz="2400" dirty="0" smtClean="0"/>
              <a:t>3</a:t>
            </a:r>
            <a:r>
              <a:rPr lang="zh-CN" altLang="en-US" sz="2400" dirty="0" smtClean="0"/>
              <a:t>）选用</a:t>
            </a:r>
            <a:r>
              <a:rPr lang="en-US" altLang="zh-CN" sz="2400" dirty="0" smtClean="0"/>
              <a:t>DROP FOREIGN KEY</a:t>
            </a:r>
            <a:r>
              <a:rPr lang="zh-CN" altLang="en-US" sz="2400" dirty="0" smtClean="0"/>
              <a:t>子句用于删除外键。</a:t>
            </a:r>
            <a:endParaRPr lang="en-US" altLang="zh-CN" sz="2400" dirty="0" smtClean="0"/>
          </a:p>
          <a:p>
            <a:pPr>
              <a:lnSpc>
                <a:spcPct val="150000"/>
              </a:lnSpc>
            </a:pP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6428395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索引的删除：使用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903275"/>
            <a:ext cx="9437965" cy="23178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DROP PRIMARY KEY,</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DROP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247456" y="2719394"/>
            <a:ext cx="9637575" cy="1200329"/>
          </a:xfrm>
          <a:prstGeom prst="rect">
            <a:avLst/>
          </a:prstGeom>
          <a:noFill/>
        </p:spPr>
        <p:txBody>
          <a:bodyPr wrap="none" rtlCol="0">
            <a:spAutoFit/>
          </a:bodyPr>
          <a:lstStyle/>
          <a:p>
            <a:pPr>
              <a:lnSpc>
                <a:spcPct val="150000"/>
              </a:lnSpc>
            </a:pPr>
            <a:r>
              <a:rPr lang="zh-CN" altLang="en-US" sz="2400" dirty="0" smtClean="0"/>
              <a:t>使用</a:t>
            </a:r>
            <a:r>
              <a:rPr lang="en-US" altLang="zh-CN" sz="2400" dirty="0" smtClean="0"/>
              <a:t>ALTER TABLE</a:t>
            </a:r>
            <a:r>
              <a:rPr lang="zh-CN" altLang="en-US" sz="2400" dirty="0" smtClean="0"/>
              <a:t>语句删除数据库</a:t>
            </a:r>
            <a:r>
              <a:rPr lang="en-US" altLang="zh-CN" sz="2400" dirty="0" err="1" smtClean="0"/>
              <a:t>mysql_test</a:t>
            </a:r>
            <a:r>
              <a:rPr lang="zh-CN" altLang="en-US" sz="2400" dirty="0" smtClean="0"/>
              <a:t>中表</a:t>
            </a:r>
            <a:r>
              <a:rPr lang="en-US" altLang="zh-CN" sz="2400" dirty="0" smtClean="0"/>
              <a:t>customers</a:t>
            </a:r>
            <a:r>
              <a:rPr lang="zh-CN" altLang="en-US" sz="2400" dirty="0" smtClean="0"/>
              <a:t>的主键和索引</a:t>
            </a:r>
            <a:endParaRPr lang="en-US" altLang="zh-CN" sz="2400" dirty="0" smtClean="0"/>
          </a:p>
          <a:p>
            <a:pPr>
              <a:lnSpc>
                <a:spcPct val="150000"/>
              </a:lnSpc>
            </a:pPr>
            <a:r>
              <a:rPr lang="en-US" altLang="zh-CN" sz="2400" dirty="0" err="1"/>
              <a:t>i</a:t>
            </a:r>
            <a:r>
              <a:rPr lang="en-US" altLang="zh-CN" sz="2400" dirty="0" err="1" smtClean="0"/>
              <a:t>ndex_customers</a:t>
            </a:r>
            <a:r>
              <a:rPr lang="zh-CN" altLang="en-US" sz="2400" dirty="0" smtClean="0"/>
              <a:t>。</a:t>
            </a: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226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、所谓（   ），就是</a:t>
            </a:r>
            <a:r>
              <a:rPr lang="en-US" altLang="zh-CN" sz="2400" b="0" dirty="0" smtClean="0">
                <a:solidFill>
                  <a:schemeClr val="tx1"/>
                </a:solidFill>
                <a:latin typeface="黑体" panose="02010609060101010101" pitchFamily="49" charset="-122"/>
                <a:ea typeface="黑体" panose="02010609060101010101" pitchFamily="49" charset="-122"/>
              </a:rPr>
              <a:t>DBMS</a:t>
            </a:r>
            <a:r>
              <a:rPr lang="zh-CN" altLang="en-US" sz="2400" b="0" dirty="0" smtClean="0">
                <a:solidFill>
                  <a:schemeClr val="tx1"/>
                </a:solidFill>
                <a:latin typeface="黑体" panose="02010609060101010101" pitchFamily="49" charset="-122"/>
                <a:ea typeface="黑体" panose="02010609060101010101" pitchFamily="49" charset="-122"/>
              </a:rPr>
              <a:t>根据表中的一列或若干列按照一定顺序建立的列值与记录行之间的对应关系表。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450038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、所谓（ </a:t>
            </a:r>
            <a:r>
              <a:rPr lang="zh-CN" altLang="en-US" sz="2400" b="0" dirty="0" smtClean="0">
                <a:solidFill>
                  <a:srgbClr val="FF0000"/>
                </a:solidFill>
                <a:latin typeface="黑体" panose="02010609060101010101" pitchFamily="49" charset="-122"/>
                <a:ea typeface="黑体" panose="02010609060101010101" pitchFamily="49" charset="-122"/>
              </a:rPr>
              <a:t>索引 </a:t>
            </a:r>
            <a:r>
              <a:rPr lang="zh-CN" altLang="en-US" sz="2400" b="0" dirty="0" smtClean="0">
                <a:solidFill>
                  <a:schemeClr val="tx1"/>
                </a:solidFill>
                <a:latin typeface="黑体" panose="02010609060101010101" pitchFamily="49" charset="-122"/>
                <a:ea typeface="黑体" panose="02010609060101010101" pitchFamily="49" charset="-122"/>
              </a:rPr>
              <a:t> ），就是</a:t>
            </a:r>
            <a:r>
              <a:rPr lang="en-US" altLang="zh-CN" sz="2400" b="0" dirty="0" smtClean="0">
                <a:solidFill>
                  <a:schemeClr val="tx1"/>
                </a:solidFill>
                <a:latin typeface="黑体" panose="02010609060101010101" pitchFamily="49" charset="-122"/>
                <a:ea typeface="黑体" panose="02010609060101010101" pitchFamily="49" charset="-122"/>
              </a:rPr>
              <a:t>DBMS</a:t>
            </a:r>
            <a:r>
              <a:rPr lang="zh-CN" altLang="en-US" sz="2400" b="0" dirty="0" smtClean="0">
                <a:solidFill>
                  <a:schemeClr val="tx1"/>
                </a:solidFill>
                <a:latin typeface="黑体" panose="02010609060101010101" pitchFamily="49" charset="-122"/>
                <a:ea typeface="黑体" panose="02010609060101010101" pitchFamily="49" charset="-122"/>
              </a:rPr>
              <a:t>根据表中的一列或若干列按照一定顺序建立的列值与记录行之间的对应关系表。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08058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、下面哪个语句不能创建索引。（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A:CREATE INDEX</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B:CREATE 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C:ALTER TABLE</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D:ALTER INDEX</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05134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、下面哪个语句不能创建索引。（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A:CREATE INDEX</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B:CREATE 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C:ALTER TABLE</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rgbClr val="FF0000"/>
                </a:solidFill>
                <a:latin typeface="黑体" panose="02010609060101010101" pitchFamily="49" charset="-122"/>
                <a:ea typeface="黑体" panose="02010609060101010101" pitchFamily="49" charset="-122"/>
              </a:rPr>
              <a:t>D:ALTER INDEX</a:t>
            </a:r>
            <a:endParaRPr lang="en-US" altLang="zh-CN" sz="2400" b="0" dirty="0">
              <a:solidFill>
                <a:srgbClr val="FF0000"/>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938993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语句在数据库</a:t>
            </a:r>
            <a:r>
              <a:rPr lang="en-US" altLang="zh-CN" sz="2400" b="0" dirty="0" err="1" smtClean="0">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seller</a:t>
            </a:r>
            <a:r>
              <a:rPr lang="zh-CN" altLang="en-US" sz="2400" b="0" dirty="0" smtClean="0">
                <a:solidFill>
                  <a:schemeClr val="tx1"/>
                </a:solidFill>
                <a:latin typeface="黑体" panose="02010609060101010101" pitchFamily="49" charset="-122"/>
                <a:ea typeface="黑体" panose="02010609060101010101" pitchFamily="49" charset="-122"/>
              </a:rPr>
              <a:t>的姓名列上添加一个非唯一索引，取名为</a:t>
            </a:r>
            <a:r>
              <a:rPr lang="en-US" altLang="zh-CN" sz="2400" b="0" dirty="0" err="1" smtClean="0">
                <a:solidFill>
                  <a:schemeClr val="tx1"/>
                </a:solidFill>
                <a:latin typeface="黑体" panose="02010609060101010101" pitchFamily="49" charset="-122"/>
                <a:ea typeface="黑体" panose="02010609060101010101" pitchFamily="49" charset="-122"/>
              </a:rPr>
              <a:t>index_seller_name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0279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8" name="TextBox 7"/>
          <p:cNvSpPr txBox="1"/>
          <p:nvPr/>
        </p:nvSpPr>
        <p:spPr>
          <a:xfrm>
            <a:off x="1797267" y="3279228"/>
            <a:ext cx="9542036" cy="1691104"/>
          </a:xfrm>
          <a:prstGeom prst="rect">
            <a:avLst/>
          </a:prstGeom>
          <a:noFill/>
        </p:spPr>
        <p:txBody>
          <a:bodyPr wrap="none" rtlCol="0">
            <a:spAutoFit/>
          </a:bodyPr>
          <a:lstStyle/>
          <a:p>
            <a:pPr>
              <a:lnSpc>
                <a:spcPct val="150000"/>
              </a:lnSpc>
            </a:pPr>
            <a:r>
              <a:rPr lang="zh-CN" altLang="en-US" sz="2400" dirty="0" smtClean="0"/>
              <a:t>在一个已有数据库</a:t>
            </a:r>
            <a:r>
              <a:rPr lang="en-US" altLang="zh-CN" sz="2400" dirty="0" err="1" smtClean="0"/>
              <a:t>mysql_test</a:t>
            </a:r>
            <a:r>
              <a:rPr lang="zh-CN" altLang="en-US" sz="2400" dirty="0" smtClean="0"/>
              <a:t>中新建一个包含客户姓名、性别、地址、</a:t>
            </a:r>
            <a:endParaRPr lang="en-US" altLang="zh-CN" sz="2400" dirty="0" smtClean="0"/>
          </a:p>
          <a:p>
            <a:pPr>
              <a:lnSpc>
                <a:spcPct val="150000"/>
              </a:lnSpc>
            </a:pPr>
            <a:r>
              <a:rPr lang="zh-CN" altLang="en-US" sz="2400" dirty="0" smtClean="0"/>
              <a:t>联系方式等内容的客户基本信息表，要求将客户的</a:t>
            </a:r>
            <a:r>
              <a:rPr lang="en-US" altLang="zh-CN" sz="2400" dirty="0" smtClean="0"/>
              <a:t>id</a:t>
            </a:r>
            <a:r>
              <a:rPr lang="zh-CN" altLang="en-US" sz="2400" dirty="0" smtClean="0"/>
              <a:t>号指定为该表的</a:t>
            </a:r>
            <a:endParaRPr lang="en-US" altLang="zh-CN" sz="2400" dirty="0" smtClean="0"/>
          </a:p>
          <a:p>
            <a:pPr>
              <a:lnSpc>
                <a:spcPct val="150000"/>
              </a:lnSpc>
            </a:pPr>
            <a:r>
              <a:rPr lang="zh-CN" altLang="en-US" sz="2400" dirty="0"/>
              <a:t>主</a:t>
            </a:r>
            <a:r>
              <a:rPr lang="zh-CN" altLang="en-US" sz="2400" dirty="0" smtClean="0"/>
              <a:t>键。</a:t>
            </a: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1"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1"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523205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语句在数据库</a:t>
            </a:r>
            <a:r>
              <a:rPr lang="en-US" altLang="zh-CN" sz="2400" b="0" dirty="0" err="1" smtClean="0">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seller</a:t>
            </a:r>
            <a:r>
              <a:rPr lang="zh-CN" altLang="en-US" sz="2400" b="0" dirty="0" smtClean="0">
                <a:solidFill>
                  <a:schemeClr val="tx1"/>
                </a:solidFill>
                <a:latin typeface="黑体" panose="02010609060101010101" pitchFamily="49" charset="-122"/>
                <a:ea typeface="黑体" panose="02010609060101010101" pitchFamily="49" charset="-122"/>
              </a:rPr>
              <a:t>的姓名列上添加一个非唯一索引，取名为</a:t>
            </a:r>
            <a:r>
              <a:rPr lang="en-US" altLang="zh-CN" sz="2400" b="0" dirty="0" err="1" smtClean="0">
                <a:solidFill>
                  <a:schemeClr val="tx1"/>
                </a:solidFill>
                <a:latin typeface="黑体" panose="02010609060101010101" pitchFamily="49" charset="-122"/>
                <a:ea typeface="黑体" panose="02010609060101010101" pitchFamily="49" charset="-122"/>
              </a:rPr>
              <a:t>index_seller_name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5" y="3083443"/>
            <a:ext cx="9437965" cy="13928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mysql_test.seller</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ADD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spTree>
    <p:extLst>
      <p:ext uri="{BB962C8B-B14F-4D97-AF65-F5344CB8AC3E}">
        <p14:creationId xmlns:p14="http://schemas.microsoft.com/office/powerpoint/2010/main" val="29203864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语句在数据库</a:t>
            </a:r>
            <a:r>
              <a:rPr lang="en-US" altLang="zh-CN" sz="2400" b="0" dirty="0" err="1" smtClean="0">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seller</a:t>
            </a:r>
            <a:r>
              <a:rPr lang="zh-CN" altLang="en-US" sz="2400" b="0" dirty="0" smtClean="0">
                <a:solidFill>
                  <a:schemeClr val="tx1"/>
                </a:solidFill>
                <a:latin typeface="黑体" panose="02010609060101010101" pitchFamily="49" charset="-122"/>
                <a:ea typeface="黑体" panose="02010609060101010101" pitchFamily="49" charset="-122"/>
              </a:rPr>
              <a:t>的姓名列上添加一个非唯一索引，取名为</a:t>
            </a:r>
            <a:r>
              <a:rPr lang="en-US" altLang="zh-CN" sz="2400" b="0" dirty="0" err="1" smtClean="0">
                <a:solidFill>
                  <a:schemeClr val="tx1"/>
                </a:solidFill>
                <a:latin typeface="黑体" panose="02010609060101010101" pitchFamily="49" charset="-122"/>
                <a:ea typeface="黑体" panose="02010609060101010101" pitchFamily="49" charset="-122"/>
              </a:rPr>
              <a:t>index_seller_name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5" y="3083443"/>
            <a:ext cx="9437965" cy="13928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mysql_test.seller</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ADD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spTree>
    <p:extLst>
      <p:ext uri="{BB962C8B-B14F-4D97-AF65-F5344CB8AC3E}">
        <p14:creationId xmlns:p14="http://schemas.microsoft.com/office/powerpoint/2010/main" val="34091038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0" name="组合 9"/>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786" y="2051488"/>
            <a:ext cx="5191688" cy="203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1"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1"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13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表</a:t>
            </a:r>
            <a:r>
              <a:rPr lang="zh-CN" altLang="en-US" sz="2800" b="0" dirty="0" smtClean="0">
                <a:solidFill>
                  <a:srgbClr val="FF0000"/>
                </a:solidFill>
                <a:latin typeface="黑体" panose="02010609060101010101" pitchFamily="49" charset="-122"/>
                <a:ea typeface="黑体" panose="02010609060101010101" pitchFamily="49" charset="-122"/>
                <a:sym typeface="+mn-ea"/>
              </a:rPr>
              <a:t>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创建表</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4" y="2704915"/>
            <a:ext cx="9437965" cy="39616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customers</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 NOT NULL AUTO_INCREMENT,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CHAR(1)NOT NULL DEFAULT 0,</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2498651" y="3444949"/>
            <a:ext cx="1903228"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4401880" y="3030279"/>
            <a:ext cx="606055" cy="4146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07935" y="2845613"/>
            <a:ext cx="4327451"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持久表</a:t>
            </a:r>
            <a:endParaRPr lang="en-US" altLang="zh-CN" dirty="0">
              <a:latin typeface="手札体-简粗体" panose="03000700000000000000" pitchFamily="66" charset="-122"/>
              <a:ea typeface="手札体-简粗体" panose="03000700000000000000" pitchFamily="66" charset="-122"/>
            </a:endParaRPr>
          </a:p>
          <a:p>
            <a:r>
              <a:rPr lang="zh-CN" altLang="en-US" dirty="0" smtClean="0">
                <a:latin typeface="手札体-简粗体" panose="03000700000000000000" pitchFamily="66" charset="-122"/>
                <a:ea typeface="手札体-简粗体" panose="03000700000000000000" pitchFamily="66" charset="-122"/>
              </a:rPr>
              <a:t>若添加“</a:t>
            </a:r>
            <a:r>
              <a:rPr lang="en-US" altLang="zh-CN" dirty="0" smtClean="0">
                <a:latin typeface="手札体-简粗体" panose="03000700000000000000" pitchFamily="66" charset="-122"/>
                <a:ea typeface="手札体-简粗体" panose="03000700000000000000" pitchFamily="66" charset="-122"/>
              </a:rPr>
              <a:t>TEMPORARY</a:t>
            </a:r>
            <a:r>
              <a:rPr lang="zh-CN" altLang="en-US" dirty="0" smtClean="0">
                <a:latin typeface="手札体-简粗体" panose="03000700000000000000" pitchFamily="66" charset="-122"/>
                <a:ea typeface="手札体-简粗体" panose="03000700000000000000" pitchFamily="66" charset="-122"/>
              </a:rPr>
              <a:t>”，则为临时表</a:t>
            </a:r>
            <a:endParaRPr lang="en-US" altLang="zh-CN"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979969"/>
            <a:ext cx="563526" cy="4898063"/>
            <a:chOff x="0" y="1265274"/>
            <a:chExt cx="563526" cy="4898063"/>
          </a:xfrm>
        </p:grpSpPr>
        <p:sp>
          <p:nvSpPr>
            <p:cNvPr id="12" name="矩形 11"/>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3283903"/>
              <a:ext cx="563526" cy="131999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0" y="4625161"/>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1" name="矩形 20"/>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5" name="肘形连接符 24"/>
          <p:cNvCxnSpPr>
            <a:stCxn id="15" idx="3"/>
            <a:endCxn id="22"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5" idx="3"/>
            <a:endCxn id="23"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4" idx="1"/>
            <a:endCxn id="15"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4.3.2.1 </a:t>
            </a:r>
            <a:r>
              <a:rPr lang="zh-CN" altLang="en-US" dirty="0" smtClean="0">
                <a:latin typeface="微软雅黑" pitchFamily="34" charset="-122"/>
                <a:ea typeface="微软雅黑" pitchFamily="34" charset="-122"/>
              </a:rPr>
              <a:t>创建表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440190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6016</TotalTime>
  <Words>4929</Words>
  <Application>Microsoft Office PowerPoint</Application>
  <PresentationFormat>自定义</PresentationFormat>
  <Paragraphs>1105</Paragraphs>
  <Slides>72</Slides>
  <Notes>30</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孙小涵</cp:lastModifiedBy>
  <cp:revision>866</cp:revision>
  <dcterms:created xsi:type="dcterms:W3CDTF">2017-03-21T09:44:00Z</dcterms:created>
  <dcterms:modified xsi:type="dcterms:W3CDTF">2019-11-13T10:03:09Z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