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15.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6.xml" ContentType="application/vnd.openxmlformats-officedocument.presentationml.notesSlide+xml"/>
  <Override PartName="/ppt/tags/tag33.xml" ContentType="application/vnd.openxmlformats-officedocument.presentationml.tags+xml"/>
  <Override PartName="/ppt/notesSlides/notesSlide17.xml" ContentType="application/vnd.openxmlformats-officedocument.presentationml.notesSlide+xml"/>
  <Override PartName="/ppt/tags/tag34.xml" ContentType="application/vnd.openxmlformats-officedocument.presentationml.tags+xml"/>
  <Override PartName="/ppt/notesSlides/notesSlide18.xml" ContentType="application/vnd.openxmlformats-officedocument.presentationml.notesSlide+xml"/>
  <Override PartName="/ppt/tags/tag35.xml" ContentType="application/vnd.openxmlformats-officedocument.presentationml.tags+xml"/>
  <Override PartName="/ppt/notesSlides/notesSlide19.xml" ContentType="application/vnd.openxmlformats-officedocument.presentationml.notesSlide+xml"/>
  <Override PartName="/ppt/tags/tag36.xml" ContentType="application/vnd.openxmlformats-officedocument.presentationml.tags+xml"/>
  <Override PartName="/ppt/notesSlides/notesSlide20.xml" ContentType="application/vnd.openxmlformats-officedocument.presentationml.notesSlide+xml"/>
  <Override PartName="/ppt/tags/tag37.xml" ContentType="application/vnd.openxmlformats-officedocument.presentationml.tags+xml"/>
  <Override PartName="/ppt/notesSlides/notesSlide21.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22.xml" ContentType="application/vnd.openxmlformats-officedocument.presentationml.notesSlide+xml"/>
  <Override PartName="/ppt/tags/tag41.xml" ContentType="application/vnd.openxmlformats-officedocument.presentationml.tags+xml"/>
  <Override PartName="/ppt/notesSlides/notesSlide23.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24.xml" ContentType="application/vnd.openxmlformats-officedocument.presentationml.notesSlide+xml"/>
  <Override PartName="/ppt/tags/tag44.xml" ContentType="application/vnd.openxmlformats-officedocument.presentationml.tags+xml"/>
  <Override PartName="/ppt/notesSlides/notesSlide25.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26.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27.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28.xml" ContentType="application/vnd.openxmlformats-officedocument.presentationml.notesSlide+xml"/>
  <Override PartName="/ppt/tags/tag69.xml" ContentType="application/vnd.openxmlformats-officedocument.presentationml.tags+xml"/>
  <Override PartName="/ppt/notesSlides/notesSlide29.xml" ContentType="application/vnd.openxmlformats-officedocument.presentationml.notesSlide+xml"/>
  <Override PartName="/ppt/tags/tag70.xml" ContentType="application/vnd.openxmlformats-officedocument.presentationml.tags+xml"/>
  <Override PartName="/ppt/notesSlides/notesSlide30.xml" ContentType="application/vnd.openxmlformats-officedocument.presentationml.notesSlide+xml"/>
  <Override PartName="/ppt/tags/tag71.xml" ContentType="application/vnd.openxmlformats-officedocument.presentationml.tags+xml"/>
  <Override PartName="/ppt/notesSlides/notesSlide31.xml" ContentType="application/vnd.openxmlformats-officedocument.presentationml.notesSlide+xml"/>
  <Override PartName="/ppt/tags/tag72.xml" ContentType="application/vnd.openxmlformats-officedocument.presentationml.tags+xml"/>
  <Override PartName="/ppt/notesSlides/notesSlide32.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4"/>
  </p:notesMasterIdLst>
  <p:handoutMasterIdLst>
    <p:handoutMasterId r:id="rId95"/>
  </p:handoutMasterIdLst>
  <p:sldIdLst>
    <p:sldId id="256" r:id="rId2"/>
    <p:sldId id="1421" r:id="rId3"/>
    <p:sldId id="1422" r:id="rId4"/>
    <p:sldId id="1423" r:id="rId5"/>
    <p:sldId id="1424" r:id="rId6"/>
    <p:sldId id="1425" r:id="rId7"/>
    <p:sldId id="1426" r:id="rId8"/>
    <p:sldId id="1427" r:id="rId9"/>
    <p:sldId id="1428" r:id="rId10"/>
    <p:sldId id="1429" r:id="rId11"/>
    <p:sldId id="1430" r:id="rId12"/>
    <p:sldId id="1431" r:id="rId13"/>
    <p:sldId id="1432" r:id="rId14"/>
    <p:sldId id="1433" r:id="rId15"/>
    <p:sldId id="1434" r:id="rId16"/>
    <p:sldId id="1435" r:id="rId17"/>
    <p:sldId id="1436" r:id="rId18"/>
    <p:sldId id="1437" r:id="rId19"/>
    <p:sldId id="1438" r:id="rId20"/>
    <p:sldId id="1439" r:id="rId21"/>
    <p:sldId id="1440" r:id="rId22"/>
    <p:sldId id="1441" r:id="rId23"/>
    <p:sldId id="1442" r:id="rId24"/>
    <p:sldId id="1443" r:id="rId25"/>
    <p:sldId id="1444" r:id="rId26"/>
    <p:sldId id="1445" r:id="rId27"/>
    <p:sldId id="1446" r:id="rId28"/>
    <p:sldId id="1353" r:id="rId29"/>
    <p:sldId id="1354" r:id="rId30"/>
    <p:sldId id="1419" r:id="rId31"/>
    <p:sldId id="1355" r:id="rId32"/>
    <p:sldId id="1356" r:id="rId33"/>
    <p:sldId id="1357" r:id="rId34"/>
    <p:sldId id="1358" r:id="rId35"/>
    <p:sldId id="1359" r:id="rId36"/>
    <p:sldId id="1360" r:id="rId37"/>
    <p:sldId id="1361" r:id="rId38"/>
    <p:sldId id="1362" r:id="rId39"/>
    <p:sldId id="1363" r:id="rId40"/>
    <p:sldId id="1364" r:id="rId41"/>
    <p:sldId id="1365" r:id="rId42"/>
    <p:sldId id="1366" r:id="rId43"/>
    <p:sldId id="1367" r:id="rId44"/>
    <p:sldId id="1368" r:id="rId45"/>
    <p:sldId id="1369" r:id="rId46"/>
    <p:sldId id="1372" r:id="rId47"/>
    <p:sldId id="1373" r:id="rId48"/>
    <p:sldId id="1374" r:id="rId49"/>
    <p:sldId id="1375" r:id="rId50"/>
    <p:sldId id="1376" r:id="rId51"/>
    <p:sldId id="1377" r:id="rId52"/>
    <p:sldId id="1378" r:id="rId53"/>
    <p:sldId id="1379" r:id="rId54"/>
    <p:sldId id="1380" r:id="rId55"/>
    <p:sldId id="1381" r:id="rId56"/>
    <p:sldId id="1382" r:id="rId57"/>
    <p:sldId id="1383" r:id="rId58"/>
    <p:sldId id="1384" r:id="rId59"/>
    <p:sldId id="1385" r:id="rId60"/>
    <p:sldId id="1386" r:id="rId61"/>
    <p:sldId id="1387" r:id="rId62"/>
    <p:sldId id="1388" r:id="rId63"/>
    <p:sldId id="1389" r:id="rId64"/>
    <p:sldId id="1390" r:id="rId65"/>
    <p:sldId id="1391" r:id="rId66"/>
    <p:sldId id="1392" r:id="rId67"/>
    <p:sldId id="1393" r:id="rId68"/>
    <p:sldId id="1394" r:id="rId69"/>
    <p:sldId id="1397" r:id="rId70"/>
    <p:sldId id="1398" r:id="rId71"/>
    <p:sldId id="1399" r:id="rId72"/>
    <p:sldId id="1400" r:id="rId73"/>
    <p:sldId id="1401" r:id="rId74"/>
    <p:sldId id="1402" r:id="rId75"/>
    <p:sldId id="1403" r:id="rId76"/>
    <p:sldId id="1404" r:id="rId77"/>
    <p:sldId id="1405" r:id="rId78"/>
    <p:sldId id="1406" r:id="rId79"/>
    <p:sldId id="1407" r:id="rId80"/>
    <p:sldId id="1408" r:id="rId81"/>
    <p:sldId id="1409" r:id="rId82"/>
    <p:sldId id="1410" r:id="rId83"/>
    <p:sldId id="1411" r:id="rId84"/>
    <p:sldId id="1412" r:id="rId85"/>
    <p:sldId id="1413" r:id="rId86"/>
    <p:sldId id="1414" r:id="rId87"/>
    <p:sldId id="1415" r:id="rId88"/>
    <p:sldId id="1416" r:id="rId89"/>
    <p:sldId id="1417" r:id="rId90"/>
    <p:sldId id="1418" r:id="rId91"/>
    <p:sldId id="261" r:id="rId92"/>
    <p:sldId id="1420" r:id="rId93"/>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24" autoAdjust="0"/>
    <p:restoredTop sz="63168" autoAdjust="0"/>
  </p:normalViewPr>
  <p:slideViewPr>
    <p:cSldViewPr snapToGrid="0" snapToObjects="1">
      <p:cViewPr>
        <p:scale>
          <a:sx n="50" d="100"/>
          <a:sy n="50" d="100"/>
        </p:scale>
        <p:origin x="-124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2019/11/13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4157675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666811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3681520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681520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3084270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3681520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4015206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1304262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34</a:t>
            </a:fld>
            <a:endParaRPr lang="zh-CN" altLang="en-US"/>
          </a:p>
        </p:txBody>
      </p:sp>
    </p:spTree>
    <p:extLst>
      <p:ext uri="{BB962C8B-B14F-4D97-AF65-F5344CB8AC3E}">
        <p14:creationId xmlns:p14="http://schemas.microsoft.com/office/powerpoint/2010/main" val="34743969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35</a:t>
            </a:fld>
            <a:endParaRPr lang="zh-CN" altLang="en-US"/>
          </a:p>
        </p:txBody>
      </p:sp>
    </p:spTree>
    <p:extLst>
      <p:ext uri="{BB962C8B-B14F-4D97-AF65-F5344CB8AC3E}">
        <p14:creationId xmlns:p14="http://schemas.microsoft.com/office/powerpoint/2010/main" val="3474396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36</a:t>
            </a:fld>
            <a:endParaRPr lang="zh-CN" altLang="en-US"/>
          </a:p>
        </p:txBody>
      </p:sp>
    </p:spTree>
    <p:extLst>
      <p:ext uri="{BB962C8B-B14F-4D97-AF65-F5344CB8AC3E}">
        <p14:creationId xmlns:p14="http://schemas.microsoft.com/office/powerpoint/2010/main" val="3611076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37</a:t>
            </a:fld>
            <a:endParaRPr lang="zh-CN" altLang="en-US"/>
          </a:p>
        </p:txBody>
      </p:sp>
    </p:spTree>
    <p:extLst>
      <p:ext uri="{BB962C8B-B14F-4D97-AF65-F5344CB8AC3E}">
        <p14:creationId xmlns:p14="http://schemas.microsoft.com/office/powerpoint/2010/main" val="3474396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2311705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38</a:t>
            </a:fld>
            <a:endParaRPr lang="zh-CN" altLang="en-US"/>
          </a:p>
        </p:txBody>
      </p:sp>
    </p:spTree>
    <p:extLst>
      <p:ext uri="{BB962C8B-B14F-4D97-AF65-F5344CB8AC3E}">
        <p14:creationId xmlns:p14="http://schemas.microsoft.com/office/powerpoint/2010/main" val="750062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39</a:t>
            </a:fld>
            <a:endParaRPr lang="zh-CN" altLang="en-US"/>
          </a:p>
        </p:txBody>
      </p:sp>
    </p:spTree>
    <p:extLst>
      <p:ext uri="{BB962C8B-B14F-4D97-AF65-F5344CB8AC3E}">
        <p14:creationId xmlns:p14="http://schemas.microsoft.com/office/powerpoint/2010/main" val="750062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42</a:t>
            </a:fld>
            <a:endParaRPr lang="zh-CN" altLang="en-US"/>
          </a:p>
        </p:txBody>
      </p:sp>
    </p:spTree>
    <p:extLst>
      <p:ext uri="{BB962C8B-B14F-4D97-AF65-F5344CB8AC3E}">
        <p14:creationId xmlns:p14="http://schemas.microsoft.com/office/powerpoint/2010/main" val="1697470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43</a:t>
            </a:fld>
            <a:endParaRPr lang="zh-CN" altLang="en-US"/>
          </a:p>
        </p:txBody>
      </p:sp>
    </p:spTree>
    <p:extLst>
      <p:ext uri="{BB962C8B-B14F-4D97-AF65-F5344CB8AC3E}">
        <p14:creationId xmlns:p14="http://schemas.microsoft.com/office/powerpoint/2010/main" val="40760253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46</a:t>
            </a:fld>
            <a:endParaRPr lang="zh-CN" altLang="en-US"/>
          </a:p>
        </p:txBody>
      </p:sp>
    </p:spTree>
    <p:extLst>
      <p:ext uri="{BB962C8B-B14F-4D97-AF65-F5344CB8AC3E}">
        <p14:creationId xmlns:p14="http://schemas.microsoft.com/office/powerpoint/2010/main" val="130426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47</a:t>
            </a:fld>
            <a:endParaRPr lang="zh-CN" altLang="en-US"/>
          </a:p>
        </p:txBody>
      </p:sp>
    </p:spTree>
    <p:extLst>
      <p:ext uri="{BB962C8B-B14F-4D97-AF65-F5344CB8AC3E}">
        <p14:creationId xmlns:p14="http://schemas.microsoft.com/office/powerpoint/2010/main" val="2881965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53</a:t>
            </a:fld>
            <a:endParaRPr lang="zh-CN" altLang="en-US"/>
          </a:p>
        </p:txBody>
      </p:sp>
    </p:spTree>
    <p:extLst>
      <p:ext uri="{BB962C8B-B14F-4D97-AF65-F5344CB8AC3E}">
        <p14:creationId xmlns:p14="http://schemas.microsoft.com/office/powerpoint/2010/main" val="3311789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56</a:t>
            </a:fld>
            <a:endParaRPr lang="zh-CN" altLang="en-US"/>
          </a:p>
        </p:txBody>
      </p:sp>
    </p:spTree>
    <p:extLst>
      <p:ext uri="{BB962C8B-B14F-4D97-AF65-F5344CB8AC3E}">
        <p14:creationId xmlns:p14="http://schemas.microsoft.com/office/powerpoint/2010/main" val="7046206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71</a:t>
            </a:fld>
            <a:endParaRPr lang="zh-CN" altLang="en-US"/>
          </a:p>
        </p:txBody>
      </p:sp>
    </p:spTree>
    <p:extLst>
      <p:ext uri="{BB962C8B-B14F-4D97-AF65-F5344CB8AC3E}">
        <p14:creationId xmlns:p14="http://schemas.microsoft.com/office/powerpoint/2010/main" val="6263036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72</a:t>
            </a:fld>
            <a:endParaRPr lang="zh-CN" altLang="en-US"/>
          </a:p>
        </p:txBody>
      </p:sp>
    </p:spTree>
    <p:extLst>
      <p:ext uri="{BB962C8B-B14F-4D97-AF65-F5344CB8AC3E}">
        <p14:creationId xmlns:p14="http://schemas.microsoft.com/office/powerpoint/2010/main" val="348456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13082350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73</a:t>
            </a:fld>
            <a:endParaRPr lang="zh-CN" altLang="en-US"/>
          </a:p>
        </p:txBody>
      </p:sp>
    </p:spTree>
    <p:extLst>
      <p:ext uri="{BB962C8B-B14F-4D97-AF65-F5344CB8AC3E}">
        <p14:creationId xmlns:p14="http://schemas.microsoft.com/office/powerpoint/2010/main" val="30116115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74</a:t>
            </a:fld>
            <a:endParaRPr lang="zh-CN" altLang="en-US"/>
          </a:p>
        </p:txBody>
      </p:sp>
    </p:spTree>
    <p:extLst>
      <p:ext uri="{BB962C8B-B14F-4D97-AF65-F5344CB8AC3E}">
        <p14:creationId xmlns:p14="http://schemas.microsoft.com/office/powerpoint/2010/main" val="28432748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75</a:t>
            </a:fld>
            <a:endParaRPr lang="zh-CN" altLang="en-US"/>
          </a:p>
        </p:txBody>
      </p:sp>
    </p:spTree>
    <p:extLst>
      <p:ext uri="{BB962C8B-B14F-4D97-AF65-F5344CB8AC3E}">
        <p14:creationId xmlns:p14="http://schemas.microsoft.com/office/powerpoint/2010/main" val="446774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308235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377738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1333880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794968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732839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3681520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vert="horz" lIns="91440" tIns="45720" rIns="91440" bIns="4572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a:buNone/>
              <a:defRPr/>
            </a:pPr>
            <a:endParaRPr kumimoji="1"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a:t>单击此处编辑母版标题样式</a:t>
            </a:r>
          </a:p>
        </p:txBody>
      </p:sp>
      <p:sp>
        <p:nvSpPr>
          <p:cNvPr id="1027" name="文本占位符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09A97C3-AF9F-524B-BCB6-7987EEDA47D3}" type="slidenum">
              <a:rPr kumimoji="1"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t>‹#›</a:t>
            </a:fld>
            <a:endParaRPr kumimoji="1"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3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3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3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9.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40.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4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44.xml"/><Relationship Id="rId4" Type="http://schemas.openxmlformats.org/officeDocument/2006/relationships/image" Target="../media/image7.jpe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6.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49.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50.xml"/><Relationship Id="rId4" Type="http://schemas.openxmlformats.org/officeDocument/2006/relationships/image" Target="../media/image8.jpe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1.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image" Target="../media/image10.jpeg"/><Relationship Id="rId4" Type="http://schemas.openxmlformats.org/officeDocument/2006/relationships/image" Target="../media/image9.jpe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7.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8.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9.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0.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1.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3.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4.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5.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7.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69.xml"/><Relationship Id="rId4" Type="http://schemas.openxmlformats.org/officeDocument/2006/relationships/image" Target="../media/image11.jpe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71.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7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3.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4.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5.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7.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9.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0.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1.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2.xml"/></Relationships>
</file>

<file path=ppt/slides/_rels/slide8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7.xml"/><Relationship Id="rId1" Type="http://schemas.openxmlformats.org/officeDocument/2006/relationships/tags" Target="../tags/tag83.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4.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5.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6.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7.xml"/></Relationships>
</file>

<file path=ppt/slides/_rels/slide9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图片 10"/>
          <p:cNvPicPr>
            <a:picLocks noChangeAspect="1"/>
          </p:cNvPicPr>
          <p:nvPr/>
        </p:nvPicPr>
        <p:blipFill>
          <a:blip r:embed="rId3"/>
          <a:stretch>
            <a:fillRect/>
          </a:stretch>
        </p:blipFill>
        <p:spPr>
          <a:xfrm>
            <a:off x="0" y="0"/>
            <a:ext cx="12192000" cy="6858000"/>
          </a:xfrm>
          <a:prstGeom prst="rect">
            <a:avLst/>
          </a:prstGeom>
          <a:noFill/>
          <a:ln w="9525">
            <a:noFill/>
          </a:ln>
        </p:spPr>
      </p:pic>
      <p:sp>
        <p:nvSpPr>
          <p:cNvPr id="2050" name="标题 1"/>
          <p:cNvSpPr>
            <a:spLocks noGrp="1"/>
          </p:cNvSpPr>
          <p:nvPr>
            <p:ph type="ctrTitle"/>
          </p:nvPr>
        </p:nvSpPr>
        <p:spPr>
          <a:xfrm>
            <a:off x="1447800" y="3833813"/>
            <a:ext cx="7151688" cy="989012"/>
          </a:xfrm>
        </p:spPr>
        <p:txBody>
          <a:bodyPr vert="horz" wrap="square" lIns="91440" tIns="45720" rIns="91440" bIns="45720" anchor="b"/>
          <a:lstStyle/>
          <a:p>
            <a:pPr algn="l" defTabSz="914400">
              <a:buNone/>
            </a:pPr>
            <a:r>
              <a:rPr lang="zh-CN" altLang="en-US" sz="4800" kern="1200" dirty="0" smtClean="0">
                <a:latin typeface="黑体" panose="02010609060101010101" pitchFamily="49" charset="-122"/>
                <a:ea typeface="黑体" panose="02010609060101010101" pitchFamily="49" charset="-122"/>
              </a:rPr>
              <a:t>数据库系统原理</a:t>
            </a:r>
            <a:endParaRPr lang="zh-CN" altLang="en-US" sz="4800" kern="1200" dirty="0">
              <a:latin typeface="黑体" panose="02010609060101010101" pitchFamily="49" charset="-122"/>
              <a:ea typeface="黑体" panose="02010609060101010101" pitchFamily="49" charset="-122"/>
            </a:endParaRPr>
          </a:p>
        </p:txBody>
      </p:sp>
      <p:sp>
        <p:nvSpPr>
          <p:cNvPr id="2051" name="副标题 2"/>
          <p:cNvSpPr>
            <a:spLocks noGrp="1"/>
          </p:cNvSpPr>
          <p:nvPr>
            <p:ph type="subTitle" idx="1"/>
          </p:nvPr>
        </p:nvSpPr>
        <p:spPr>
          <a:xfrm>
            <a:off x="1392555" y="5180330"/>
            <a:ext cx="4891088" cy="487363"/>
          </a:xfrm>
        </p:spPr>
        <p:txBody>
          <a:bodyPr vert="horz" wrap="square" lIns="91440" tIns="45720" rIns="91440" bIns="45720" anchor="t"/>
          <a:lstStyle/>
          <a:p>
            <a:pPr algn="l" defTabSz="914400"/>
            <a:r>
              <a:rPr lang="en-US" altLang="zh-CN" dirty="0">
                <a:latin typeface="黑体" panose="02010609060101010101" pitchFamily="49" charset="-122"/>
                <a:ea typeface="黑体" panose="02010609060101010101" pitchFamily="49" charset="-122"/>
              </a:rPr>
              <a:t> </a:t>
            </a:r>
            <a:endParaRPr lang="zh-CN" altLang="en-US" kern="1200" dirty="0">
              <a:latin typeface="黑体" panose="02010609060101010101" pitchFamily="49" charset="-122"/>
              <a:ea typeface="黑体" panose="02010609060101010101" pitchFamily="49" charset="-122"/>
            </a:endParaRPr>
          </a:p>
        </p:txBody>
      </p:sp>
      <p:sp>
        <p:nvSpPr>
          <p:cNvPr id="7" name="矩形 6"/>
          <p:cNvSpPr/>
          <p:nvPr/>
        </p:nvSpPr>
        <p:spPr>
          <a:xfrm>
            <a:off x="1392238" y="3429000"/>
            <a:ext cx="1374775" cy="5461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053" name="图片 7"/>
          <p:cNvPicPr>
            <a:picLocks noChangeAspect="1"/>
          </p:cNvPicPr>
          <p:nvPr/>
        </p:nvPicPr>
        <p:blipFill>
          <a:blip r:embed="rId4"/>
          <a:stretch>
            <a:fillRect/>
          </a:stretch>
        </p:blipFill>
        <p:spPr>
          <a:xfrm>
            <a:off x="1470025" y="3554413"/>
            <a:ext cx="1206500" cy="295275"/>
          </a:xfrm>
          <a:prstGeom prst="rect">
            <a:avLst/>
          </a:prstGeom>
          <a:noFill/>
          <a:ln w="9525">
            <a:noFill/>
          </a:ln>
        </p:spPr>
      </p:pic>
      <p:sp>
        <p:nvSpPr>
          <p:cNvPr id="9" name="矩形 8"/>
          <p:cNvSpPr/>
          <p:nvPr/>
        </p:nvSpPr>
        <p:spPr>
          <a:xfrm>
            <a:off x="1392238" y="4159250"/>
            <a:ext cx="55563" cy="10207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副标题 2"/>
          <p:cNvSpPr txBox="1"/>
          <p:nvPr/>
        </p:nvSpPr>
        <p:spPr>
          <a:xfrm>
            <a:off x="1465263" y="6129338"/>
            <a:ext cx="4891088" cy="487363"/>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buNone/>
            </a:pPr>
            <a:r>
              <a:rPr lang="zh-CN" altLang="en-US" sz="1600">
                <a:solidFill>
                  <a:srgbClr val="A6A6A6"/>
                </a:solidFill>
                <a:latin typeface="微软雅黑" panose="020B0503020204020204" charset="-122"/>
                <a:ea typeface="微软雅黑" panose="020B0503020204020204" charset="-122"/>
              </a:rPr>
              <a:t>学习是一种信仰！ </a:t>
            </a:r>
            <a:r>
              <a:rPr lang="en-US" altLang="zh-CN" sz="1600">
                <a:solidFill>
                  <a:srgbClr val="A6A6A6"/>
                </a:solidFill>
                <a:latin typeface="微软雅黑" panose="020B0503020204020204" charset="-122"/>
                <a:ea typeface="微软雅黑" panose="020B0503020204020204" charset="-122"/>
              </a:rPr>
              <a:t>IN</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LEARING</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WE</a:t>
            </a:r>
            <a:r>
              <a:rPr lang="zh-CN" altLang="en-US" sz="1600">
                <a:solidFill>
                  <a:srgbClr val="A6A6A6"/>
                </a:solidFill>
                <a:latin typeface="微软雅黑" panose="020B0503020204020204" charset="-122"/>
                <a:ea typeface="微软雅黑" panose="020B0503020204020204" charset="-122"/>
              </a:rPr>
              <a:t> </a:t>
            </a:r>
            <a:r>
              <a:rPr lang="en-US" altLang="zh-CN" sz="1600">
                <a:solidFill>
                  <a:srgbClr val="A6A6A6"/>
                </a:solidFill>
                <a:latin typeface="微软雅黑" panose="020B0503020204020204" charset="-122"/>
                <a:ea typeface="微软雅黑" panose="020B0503020204020204" charset="-122"/>
              </a:rPr>
              <a:t>TRUST</a:t>
            </a:r>
            <a:endParaRPr lang="zh-CN" altLang="en-US" sz="1600">
              <a:solidFill>
                <a:srgbClr val="A6A6A6"/>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索引的创建：使用</a:t>
            </a:r>
            <a:r>
              <a:rPr lang="en-US" altLang="zh-CN" sz="2400" dirty="0" smtClean="0">
                <a:solidFill>
                  <a:srgbClr val="FF0000"/>
                </a:solidFill>
                <a:latin typeface="微软雅黑" panose="020B0503020204020204" pitchFamily="34" charset="-122"/>
                <a:ea typeface="微软雅黑" panose="020B0503020204020204" pitchFamily="34" charset="-122"/>
              </a:rPr>
              <a:t>CREATE TABLE</a:t>
            </a:r>
            <a:r>
              <a:rPr lang="zh-CN" altLang="en-US" sz="2400" dirty="0" smtClean="0">
                <a:solidFill>
                  <a:srgbClr val="FF0000"/>
                </a:solidFill>
                <a:latin typeface="微软雅黑" panose="020B0503020204020204" pitchFamily="34" charset="-122"/>
                <a:ea typeface="微软雅黑" panose="020B0503020204020204" pitchFamily="34" charset="-122"/>
              </a:rPr>
              <a:t>语句创建</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119339" y="2949135"/>
            <a:ext cx="10667344" cy="3416320"/>
          </a:xfrm>
          <a:prstGeom prst="rect">
            <a:avLst/>
          </a:prstGeom>
          <a:noFill/>
        </p:spPr>
        <p:txBody>
          <a:bodyPr wrap="none" rtlCol="0">
            <a:spAutoFit/>
          </a:bodyPr>
          <a:lstStyle/>
          <a:p>
            <a:pPr>
              <a:lnSpc>
                <a:spcPct val="150000"/>
              </a:lnSpc>
            </a:pPr>
            <a:r>
              <a:rPr lang="en-US" altLang="zh-CN" sz="2400" dirty="0"/>
              <a:t>3</a:t>
            </a:r>
            <a:r>
              <a:rPr lang="zh-CN" altLang="en-US" sz="2400" dirty="0" smtClean="0"/>
              <a:t>）语法项</a:t>
            </a:r>
            <a:r>
              <a:rPr lang="en-US" altLang="zh-CN" sz="2400" dirty="0" smtClean="0"/>
              <a:t>[CONSTRAINT[symbol]] UNIQUE [INDEX|KEY] [</a:t>
            </a:r>
            <a:r>
              <a:rPr lang="en-US" altLang="zh-CN" sz="2400" dirty="0" err="1" smtClean="0"/>
              <a:t>index_name</a:t>
            </a:r>
            <a:r>
              <a:rPr lang="en-US" altLang="zh-CN" sz="2400" dirty="0" smtClean="0"/>
              <a:t>] </a:t>
            </a:r>
          </a:p>
          <a:p>
            <a:pPr>
              <a:lnSpc>
                <a:spcPct val="150000"/>
              </a:lnSpc>
            </a:pPr>
            <a:r>
              <a:rPr lang="en-US" altLang="zh-CN" sz="2400" dirty="0"/>
              <a:t> </a:t>
            </a:r>
            <a:r>
              <a:rPr lang="en-US" altLang="zh-CN" sz="2400" dirty="0" smtClean="0"/>
              <a:t>     (</a:t>
            </a:r>
            <a:r>
              <a:rPr lang="en-US" altLang="zh-CN" sz="2400" dirty="0" err="1" smtClean="0"/>
              <a:t>index_col_name</a:t>
            </a:r>
            <a:r>
              <a:rPr lang="en-US" altLang="zh-CN" sz="2400" dirty="0" smtClean="0"/>
              <a:t>,…),</a:t>
            </a:r>
          </a:p>
          <a:p>
            <a:pPr>
              <a:lnSpc>
                <a:spcPct val="150000"/>
              </a:lnSpc>
            </a:pPr>
            <a:r>
              <a:rPr lang="en-US" altLang="zh-CN" sz="2400" dirty="0"/>
              <a:t> </a:t>
            </a:r>
            <a:r>
              <a:rPr lang="en-US" altLang="zh-CN" sz="2400" dirty="0" smtClean="0"/>
              <a:t>     </a:t>
            </a:r>
            <a:r>
              <a:rPr lang="zh-CN" altLang="en-US" sz="2400" dirty="0" smtClean="0"/>
              <a:t>用于表示在创建新表的同时创建该表的唯一性索引；</a:t>
            </a:r>
            <a:endParaRPr lang="en-US" altLang="zh-CN" sz="2400" dirty="0" smtClean="0"/>
          </a:p>
          <a:p>
            <a:pPr>
              <a:lnSpc>
                <a:spcPct val="150000"/>
              </a:lnSpc>
            </a:pPr>
            <a:r>
              <a:rPr lang="en-US" altLang="zh-CN" sz="2400" dirty="0"/>
              <a:t>4</a:t>
            </a:r>
            <a:r>
              <a:rPr lang="zh-CN" altLang="en-US" sz="2400" dirty="0" smtClean="0"/>
              <a:t>）语法项</a:t>
            </a:r>
            <a:r>
              <a:rPr lang="en-US" altLang="zh-CN" sz="2400" dirty="0"/>
              <a:t>[CONSTRAINT[symbol]] </a:t>
            </a:r>
            <a:r>
              <a:rPr lang="en-US" altLang="zh-CN" sz="2400" dirty="0" smtClean="0"/>
              <a:t>FOREIGN KEY [</a:t>
            </a:r>
            <a:r>
              <a:rPr lang="en-US" altLang="zh-CN" sz="2400" dirty="0" err="1"/>
              <a:t>index_name</a:t>
            </a:r>
            <a:r>
              <a:rPr lang="en-US" altLang="zh-CN" sz="2400" dirty="0"/>
              <a:t>] </a:t>
            </a:r>
            <a:r>
              <a:rPr lang="en-US" altLang="zh-CN" sz="2400" dirty="0" smtClean="0"/>
              <a:t>(</a:t>
            </a:r>
            <a:r>
              <a:rPr lang="en-US" altLang="zh-CN" sz="2400" dirty="0" err="1"/>
              <a:t>index_col_name</a:t>
            </a:r>
            <a:r>
              <a:rPr lang="en-US" altLang="zh-CN" sz="2400" dirty="0"/>
              <a:t>,…),</a:t>
            </a:r>
          </a:p>
          <a:p>
            <a:pPr>
              <a:lnSpc>
                <a:spcPct val="150000"/>
              </a:lnSpc>
            </a:pPr>
            <a:r>
              <a:rPr lang="en-US" altLang="zh-CN" sz="2400" dirty="0" smtClean="0"/>
              <a:t>     </a:t>
            </a:r>
            <a:r>
              <a:rPr lang="zh-CN" altLang="en-US" sz="2400" dirty="0" smtClean="0"/>
              <a:t> 用于表示在创建新表的同时创建该表的</a:t>
            </a:r>
            <a:r>
              <a:rPr lang="zh-CN" altLang="en-US" sz="2400" dirty="0"/>
              <a:t>外键</a:t>
            </a:r>
            <a:r>
              <a:rPr lang="zh-CN" altLang="en-US" sz="2400" dirty="0" smtClean="0"/>
              <a:t>；</a:t>
            </a:r>
            <a:endParaRPr lang="en-US" altLang="zh-CN" sz="2400" dirty="0" smtClean="0"/>
          </a:p>
          <a:p>
            <a:pPr>
              <a:lnSpc>
                <a:spcPct val="150000"/>
              </a:lnSpc>
            </a:pPr>
            <a:endParaRPr lang="zh-CN" altLang="en-US" sz="2400" dirty="0"/>
          </a:p>
        </p:txBody>
      </p:sp>
      <p:sp>
        <p:nvSpPr>
          <p:cNvPr id="12" name="矩形 1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2"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2"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550310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索引的创建：使用</a:t>
            </a:r>
            <a:r>
              <a:rPr lang="en-US" altLang="zh-CN" sz="2400" dirty="0" smtClean="0">
                <a:solidFill>
                  <a:srgbClr val="FF0000"/>
                </a:solidFill>
                <a:latin typeface="微软雅黑" panose="020B0503020204020204" pitchFamily="34" charset="-122"/>
                <a:ea typeface="微软雅黑" panose="020B0503020204020204" pitchFamily="34" charset="-122"/>
              </a:rPr>
              <a:t>CREATE TABLE</a:t>
            </a:r>
            <a:r>
              <a:rPr lang="zh-CN" altLang="en-US" sz="2400" dirty="0" smtClean="0">
                <a:solidFill>
                  <a:srgbClr val="FF0000"/>
                </a:solidFill>
                <a:latin typeface="微软雅黑" panose="020B0503020204020204" pitchFamily="34" charset="-122"/>
                <a:ea typeface="微软雅黑" panose="020B0503020204020204" pitchFamily="34" charset="-122"/>
              </a:rPr>
              <a:t>语句创建</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513489" y="3264455"/>
            <a:ext cx="9478877" cy="2245102"/>
          </a:xfrm>
          <a:prstGeom prst="rect">
            <a:avLst/>
          </a:prstGeom>
          <a:noFill/>
        </p:spPr>
        <p:txBody>
          <a:bodyPr wrap="none" rtlCol="0">
            <a:spAutoFit/>
          </a:bodyPr>
          <a:lstStyle/>
          <a:p>
            <a:pPr>
              <a:lnSpc>
                <a:spcPct val="150000"/>
              </a:lnSpc>
            </a:pPr>
            <a:r>
              <a:rPr lang="zh-CN" altLang="en-US" sz="2400" dirty="0" smtClean="0"/>
              <a:t>在已有数据库</a:t>
            </a:r>
            <a:r>
              <a:rPr lang="en-US" altLang="zh-CN" sz="2400" dirty="0" err="1" smtClean="0"/>
              <a:t>mysql_test</a:t>
            </a:r>
            <a:r>
              <a:rPr lang="zh-CN" altLang="en-US" sz="2400" dirty="0" smtClean="0"/>
              <a:t>上新建一个包含产品卖家</a:t>
            </a:r>
            <a:r>
              <a:rPr lang="en-US" altLang="zh-CN" sz="2400" dirty="0" smtClean="0"/>
              <a:t>id</a:t>
            </a:r>
            <a:r>
              <a:rPr lang="zh-CN" altLang="en-US" sz="2400" dirty="0" smtClean="0"/>
              <a:t>号、姓名、地址、</a:t>
            </a:r>
            <a:endParaRPr lang="en-US" altLang="zh-CN" sz="2400" dirty="0" smtClean="0"/>
          </a:p>
          <a:p>
            <a:pPr>
              <a:lnSpc>
                <a:spcPct val="150000"/>
              </a:lnSpc>
            </a:pPr>
            <a:r>
              <a:rPr lang="zh-CN" altLang="en-US" sz="2400" dirty="0" smtClean="0"/>
              <a:t>联系方式、售卖产品类型、当月销量等内容的产品卖家信息表</a:t>
            </a:r>
            <a:r>
              <a:rPr lang="en-US" altLang="zh-CN" sz="2400" dirty="0" smtClean="0"/>
              <a:t>seller</a:t>
            </a:r>
            <a:r>
              <a:rPr lang="zh-CN" altLang="en-US" sz="2400" dirty="0" smtClean="0"/>
              <a:t>，</a:t>
            </a:r>
            <a:endParaRPr lang="en-US" altLang="zh-CN" sz="2400" dirty="0" smtClean="0"/>
          </a:p>
          <a:p>
            <a:pPr>
              <a:lnSpc>
                <a:spcPct val="150000"/>
              </a:lnSpc>
            </a:pPr>
            <a:r>
              <a:rPr lang="zh-CN" altLang="en-US" sz="2400" dirty="0" smtClean="0"/>
              <a:t>要求在创建表的同时，为该表添加由卖家</a:t>
            </a:r>
            <a:r>
              <a:rPr lang="en-US" altLang="zh-CN" sz="2400" dirty="0" smtClean="0"/>
              <a:t>id</a:t>
            </a:r>
            <a:r>
              <a:rPr lang="zh-CN" altLang="en-US" sz="2400" dirty="0" smtClean="0"/>
              <a:t>号和售卖产品类型组成的</a:t>
            </a:r>
            <a:endParaRPr lang="en-US" altLang="zh-CN" sz="2400" dirty="0" smtClean="0"/>
          </a:p>
          <a:p>
            <a:pPr>
              <a:lnSpc>
                <a:spcPct val="150000"/>
              </a:lnSpc>
            </a:pPr>
            <a:r>
              <a:rPr lang="zh-CN" altLang="en-US" sz="2400" dirty="0" smtClean="0"/>
              <a:t>联合主键，并在当月销量上创建索引。</a:t>
            </a:r>
            <a:endParaRPr lang="zh-CN" altLang="en-US" sz="2400" dirty="0"/>
          </a:p>
        </p:txBody>
      </p:sp>
      <p:sp>
        <p:nvSpPr>
          <p:cNvPr id="12" name="矩形 1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2"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2"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9155545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1879017"/>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索引的创建：使用</a:t>
            </a:r>
            <a:r>
              <a:rPr lang="en-US" altLang="zh-CN" sz="2400" dirty="0" smtClean="0">
                <a:solidFill>
                  <a:srgbClr val="FF0000"/>
                </a:solidFill>
                <a:latin typeface="微软雅黑" panose="020B0503020204020204" pitchFamily="34" charset="-122"/>
                <a:ea typeface="微软雅黑" panose="020B0503020204020204" pitchFamily="34" charset="-122"/>
              </a:rPr>
              <a:t>CREATE TABLE</a:t>
            </a:r>
            <a:r>
              <a:rPr lang="zh-CN" altLang="en-US" sz="2400" dirty="0" smtClean="0">
                <a:solidFill>
                  <a:srgbClr val="FF0000"/>
                </a:solidFill>
                <a:latin typeface="微软雅黑" panose="020B0503020204020204" pitchFamily="34" charset="-122"/>
                <a:ea typeface="微软雅黑" panose="020B0503020204020204" pitchFamily="34" charset="-122"/>
              </a:rPr>
              <a:t>语句创建</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933455" y="2421504"/>
            <a:ext cx="9437965" cy="406802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&gt;USE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Database changed</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&gt;CREATE TABLE seller</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seller_id</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NOT NULL,</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seller_name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char(50)NOT NULL,</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seller_address</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char(50)NULL,</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seller_contact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char(50)NULL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product_type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(5)NULL,</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sales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NULL,</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PRIMARY KEY(</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seller_id,product_type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index_seller</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(sales)</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affected(0.14 sec)</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2" name="肘形连接符 11"/>
          <p:cNvCxnSpPr>
            <a:stCxn id="15"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16"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6" name="矩形 1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7" name="矩形 16"/>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8" name="矩形 1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11" idx="3"/>
            <a:endCxn id="1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1" idx="3"/>
            <a:endCxn id="1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0"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60780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索引的创建：使用</a:t>
            </a:r>
            <a:r>
              <a:rPr lang="en-US" altLang="zh-CN" sz="2400" dirty="0" smtClean="0">
                <a:solidFill>
                  <a:srgbClr val="FF0000"/>
                </a:solidFill>
                <a:latin typeface="微软雅黑" panose="020B0503020204020204" pitchFamily="34" charset="-122"/>
                <a:ea typeface="微软雅黑" panose="020B0503020204020204" pitchFamily="34" charset="-122"/>
              </a:rPr>
              <a:t>ALTER TABLE</a:t>
            </a:r>
            <a:r>
              <a:rPr lang="zh-CN" altLang="en-US" sz="2400" dirty="0" smtClean="0">
                <a:solidFill>
                  <a:srgbClr val="FF0000"/>
                </a:solidFill>
                <a:latin typeface="微软雅黑" panose="020B0503020204020204" pitchFamily="34" charset="-122"/>
                <a:ea typeface="微软雅黑" panose="020B0503020204020204" pitchFamily="34" charset="-122"/>
              </a:rPr>
              <a:t>语句创建</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2" name="TextBox 11"/>
          <p:cNvSpPr txBox="1"/>
          <p:nvPr/>
        </p:nvSpPr>
        <p:spPr>
          <a:xfrm>
            <a:off x="1513489" y="3264455"/>
            <a:ext cx="9839873" cy="2862322"/>
          </a:xfrm>
          <a:prstGeom prst="rect">
            <a:avLst/>
          </a:prstGeom>
          <a:noFill/>
        </p:spPr>
        <p:txBody>
          <a:bodyPr wrap="none" rtlCol="0">
            <a:spAutoFit/>
          </a:bodyPr>
          <a:lstStyle/>
          <a:p>
            <a:pPr>
              <a:lnSpc>
                <a:spcPct val="150000"/>
              </a:lnSpc>
            </a:pPr>
            <a:r>
              <a:rPr lang="en-US" altLang="zh-CN" sz="2400" dirty="0" smtClean="0"/>
              <a:t>1</a:t>
            </a:r>
            <a:r>
              <a:rPr lang="zh-CN" altLang="en-US" sz="2400" dirty="0" smtClean="0"/>
              <a:t>）语法项</a:t>
            </a:r>
            <a:r>
              <a:rPr lang="en-US" altLang="zh-CN" sz="2400" dirty="0" smtClean="0"/>
              <a:t>ADD {INDEX|KEY} [</a:t>
            </a:r>
            <a:r>
              <a:rPr lang="en-US" altLang="zh-CN" sz="2400" dirty="0" err="1" smtClean="0"/>
              <a:t>index_name</a:t>
            </a:r>
            <a:r>
              <a:rPr lang="en-US" altLang="zh-CN" sz="2400" dirty="0" smtClean="0"/>
              <a:t>](</a:t>
            </a:r>
            <a:r>
              <a:rPr lang="en-US" altLang="zh-CN" sz="2400" dirty="0" err="1" smtClean="0"/>
              <a:t>index_col_name</a:t>
            </a:r>
            <a:r>
              <a:rPr lang="en-US" altLang="zh-CN" sz="2400" dirty="0" smtClean="0"/>
              <a:t>,…),</a:t>
            </a:r>
          </a:p>
          <a:p>
            <a:pPr>
              <a:lnSpc>
                <a:spcPct val="150000"/>
              </a:lnSpc>
            </a:pPr>
            <a:r>
              <a:rPr lang="en-US" altLang="zh-CN" sz="2400" dirty="0"/>
              <a:t> </a:t>
            </a:r>
            <a:r>
              <a:rPr lang="en-US" altLang="zh-CN" sz="2400" dirty="0" smtClean="0"/>
              <a:t>     </a:t>
            </a:r>
            <a:r>
              <a:rPr lang="zh-CN" altLang="en-US" sz="2400" dirty="0" smtClean="0"/>
              <a:t>用于表示在修改表的同时为该表添加索引；</a:t>
            </a:r>
            <a:endParaRPr lang="en-US" altLang="zh-CN" sz="2400" dirty="0" smtClean="0"/>
          </a:p>
          <a:p>
            <a:pPr>
              <a:lnSpc>
                <a:spcPct val="150000"/>
              </a:lnSpc>
            </a:pPr>
            <a:r>
              <a:rPr lang="en-US" altLang="zh-CN" sz="2400" dirty="0" smtClean="0"/>
              <a:t>2</a:t>
            </a:r>
            <a:r>
              <a:rPr lang="zh-CN" altLang="en-US" sz="2400" dirty="0" smtClean="0"/>
              <a:t>）语法项</a:t>
            </a:r>
            <a:r>
              <a:rPr lang="en-US" altLang="zh-CN" sz="2400" dirty="0" smtClean="0"/>
              <a:t>ADD [CONSTRAINT [symbol]] PRIMARY KEY (</a:t>
            </a:r>
            <a:r>
              <a:rPr lang="en-US" altLang="zh-CN" sz="2400" dirty="0" err="1" smtClean="0"/>
              <a:t>index_col_name</a:t>
            </a:r>
            <a:r>
              <a:rPr lang="en-US" altLang="zh-CN" sz="2400" dirty="0" smtClean="0"/>
              <a:t>,…),</a:t>
            </a:r>
          </a:p>
          <a:p>
            <a:pPr>
              <a:lnSpc>
                <a:spcPct val="150000"/>
              </a:lnSpc>
            </a:pPr>
            <a:r>
              <a:rPr lang="en-US" altLang="zh-CN" sz="2400" dirty="0"/>
              <a:t> </a:t>
            </a:r>
            <a:r>
              <a:rPr lang="en-US" altLang="zh-CN" sz="2400" dirty="0" smtClean="0"/>
              <a:t>    </a:t>
            </a:r>
            <a:r>
              <a:rPr lang="zh-CN" altLang="en-US" sz="2400" dirty="0"/>
              <a:t> </a:t>
            </a:r>
            <a:r>
              <a:rPr lang="zh-CN" altLang="en-US" sz="2400" dirty="0" smtClean="0"/>
              <a:t>用于表示在创建新表的同时为该表添加主键；</a:t>
            </a:r>
            <a:endParaRPr lang="en-US" altLang="zh-CN" sz="2400" dirty="0" smtClean="0"/>
          </a:p>
          <a:p>
            <a:pPr>
              <a:lnSpc>
                <a:spcPct val="150000"/>
              </a:lnSpc>
            </a:pPr>
            <a:endParaRPr lang="zh-CN" altLang="en-US" sz="2400" dirty="0"/>
          </a:p>
        </p:txBody>
      </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1"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1"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6689175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索引的创建：使用</a:t>
            </a:r>
            <a:r>
              <a:rPr lang="en-US" altLang="zh-CN" sz="2400" dirty="0" smtClean="0">
                <a:solidFill>
                  <a:srgbClr val="FF0000"/>
                </a:solidFill>
                <a:latin typeface="微软雅黑" panose="020B0503020204020204" pitchFamily="34" charset="-122"/>
                <a:ea typeface="微软雅黑" panose="020B0503020204020204" pitchFamily="34" charset="-122"/>
              </a:rPr>
              <a:t>ALTER TABLE</a:t>
            </a:r>
            <a:r>
              <a:rPr lang="zh-CN" altLang="en-US" sz="2400" dirty="0" smtClean="0">
                <a:solidFill>
                  <a:srgbClr val="FF0000"/>
                </a:solidFill>
                <a:latin typeface="微软雅黑" panose="020B0503020204020204" pitchFamily="34" charset="-122"/>
                <a:ea typeface="微软雅黑" panose="020B0503020204020204" pitchFamily="34" charset="-122"/>
              </a:rPr>
              <a:t>语句创建</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2" name="TextBox 11"/>
          <p:cNvSpPr txBox="1"/>
          <p:nvPr/>
        </p:nvSpPr>
        <p:spPr>
          <a:xfrm>
            <a:off x="1513489" y="3075263"/>
            <a:ext cx="9691436" cy="3416320"/>
          </a:xfrm>
          <a:prstGeom prst="rect">
            <a:avLst/>
          </a:prstGeom>
          <a:noFill/>
        </p:spPr>
        <p:txBody>
          <a:bodyPr wrap="none" rtlCol="0">
            <a:spAutoFit/>
          </a:bodyPr>
          <a:lstStyle/>
          <a:p>
            <a:pPr>
              <a:lnSpc>
                <a:spcPct val="150000"/>
              </a:lnSpc>
            </a:pPr>
            <a:r>
              <a:rPr lang="en-US" altLang="zh-CN" sz="2400" dirty="0"/>
              <a:t>3</a:t>
            </a:r>
            <a:r>
              <a:rPr lang="zh-CN" altLang="en-US" sz="2400" dirty="0" smtClean="0"/>
              <a:t>）语法项</a:t>
            </a:r>
            <a:r>
              <a:rPr lang="en-US" altLang="zh-CN" sz="2400" dirty="0" smtClean="0"/>
              <a:t>ADD [CONSTRAINT [symbol]] UNIQUE [INDEX|KEY</a:t>
            </a:r>
            <a:r>
              <a:rPr lang="en-US" altLang="zh-CN" sz="2400" dirty="0"/>
              <a:t>]</a:t>
            </a:r>
            <a:r>
              <a:rPr lang="en-US" altLang="zh-CN" sz="2400" dirty="0" smtClean="0"/>
              <a:t> [</a:t>
            </a:r>
            <a:r>
              <a:rPr lang="en-US" altLang="zh-CN" sz="2400" dirty="0" err="1" smtClean="0"/>
              <a:t>index_name</a:t>
            </a:r>
            <a:r>
              <a:rPr lang="en-US" altLang="zh-CN" sz="2400" dirty="0" smtClean="0"/>
              <a:t>]</a:t>
            </a:r>
          </a:p>
          <a:p>
            <a:pPr>
              <a:lnSpc>
                <a:spcPct val="150000"/>
              </a:lnSpc>
            </a:pPr>
            <a:r>
              <a:rPr lang="en-US" altLang="zh-CN" sz="2400" dirty="0"/>
              <a:t> </a:t>
            </a:r>
            <a:r>
              <a:rPr lang="en-US" altLang="zh-CN" sz="2400" dirty="0" smtClean="0"/>
              <a:t>     (</a:t>
            </a:r>
            <a:r>
              <a:rPr lang="en-US" altLang="zh-CN" sz="2400" dirty="0" err="1" smtClean="0"/>
              <a:t>index_col_name</a:t>
            </a:r>
            <a:r>
              <a:rPr lang="en-US" altLang="zh-CN" sz="2400" dirty="0" smtClean="0"/>
              <a:t>,…),</a:t>
            </a:r>
          </a:p>
          <a:p>
            <a:pPr>
              <a:lnSpc>
                <a:spcPct val="150000"/>
              </a:lnSpc>
            </a:pPr>
            <a:r>
              <a:rPr lang="en-US" altLang="zh-CN" sz="2400" dirty="0"/>
              <a:t> </a:t>
            </a:r>
            <a:r>
              <a:rPr lang="en-US" altLang="zh-CN" sz="2400" dirty="0" smtClean="0"/>
              <a:t>     </a:t>
            </a:r>
            <a:r>
              <a:rPr lang="zh-CN" altLang="en-US" sz="2400" dirty="0" smtClean="0"/>
              <a:t>用于表示在修改表的同时为该表添加</a:t>
            </a:r>
            <a:r>
              <a:rPr lang="zh-CN" altLang="en-US" sz="2400" dirty="0"/>
              <a:t>唯一性</a:t>
            </a:r>
            <a:r>
              <a:rPr lang="zh-CN" altLang="en-US" sz="2400" dirty="0" smtClean="0"/>
              <a:t>索引；</a:t>
            </a:r>
            <a:endParaRPr lang="en-US" altLang="zh-CN" sz="2400" dirty="0" smtClean="0"/>
          </a:p>
          <a:p>
            <a:pPr>
              <a:lnSpc>
                <a:spcPct val="150000"/>
              </a:lnSpc>
            </a:pPr>
            <a:r>
              <a:rPr lang="en-US" altLang="zh-CN" sz="2400" dirty="0"/>
              <a:t>4</a:t>
            </a:r>
            <a:r>
              <a:rPr lang="zh-CN" altLang="en-US" sz="2400" dirty="0" smtClean="0"/>
              <a:t>）语法项</a:t>
            </a:r>
            <a:r>
              <a:rPr lang="en-US" altLang="zh-CN" sz="2400" dirty="0" smtClean="0"/>
              <a:t>ADD [CONSTRAINT [symbol]] FOREIGN KEY (</a:t>
            </a:r>
            <a:r>
              <a:rPr lang="en-US" altLang="zh-CN" sz="2400" dirty="0" err="1" smtClean="0"/>
              <a:t>index_col_name</a:t>
            </a:r>
            <a:r>
              <a:rPr lang="en-US" altLang="zh-CN" sz="2400" dirty="0" smtClean="0"/>
              <a:t>,…),</a:t>
            </a:r>
          </a:p>
          <a:p>
            <a:pPr>
              <a:lnSpc>
                <a:spcPct val="150000"/>
              </a:lnSpc>
            </a:pPr>
            <a:r>
              <a:rPr lang="en-US" altLang="zh-CN" sz="2400" dirty="0"/>
              <a:t> </a:t>
            </a:r>
            <a:r>
              <a:rPr lang="en-US" altLang="zh-CN" sz="2400" dirty="0" smtClean="0"/>
              <a:t>    </a:t>
            </a:r>
            <a:r>
              <a:rPr lang="zh-CN" altLang="en-US" sz="2400" dirty="0"/>
              <a:t> </a:t>
            </a:r>
            <a:r>
              <a:rPr lang="zh-CN" altLang="en-US" sz="2400" dirty="0" smtClean="0"/>
              <a:t>用于表示在创建新表的同时为该表添加外键；</a:t>
            </a:r>
            <a:endParaRPr lang="en-US" altLang="zh-CN" sz="2400" dirty="0" smtClean="0"/>
          </a:p>
          <a:p>
            <a:pPr>
              <a:lnSpc>
                <a:spcPct val="150000"/>
              </a:lnSpc>
            </a:pPr>
            <a:endParaRPr lang="zh-CN" altLang="en-US" sz="2400" dirty="0"/>
          </a:p>
        </p:txBody>
      </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1"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1"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40995286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索引的创建：使用</a:t>
            </a:r>
            <a:r>
              <a:rPr lang="en-US" altLang="zh-CN" sz="2400" dirty="0" smtClean="0">
                <a:solidFill>
                  <a:srgbClr val="FF0000"/>
                </a:solidFill>
                <a:latin typeface="微软雅黑" panose="020B0503020204020204" pitchFamily="34" charset="-122"/>
                <a:ea typeface="微软雅黑" panose="020B0503020204020204" pitchFamily="34" charset="-122"/>
              </a:rPr>
              <a:t>ALTER TABLE</a:t>
            </a:r>
            <a:r>
              <a:rPr lang="zh-CN" altLang="en-US" sz="2400" dirty="0" smtClean="0">
                <a:solidFill>
                  <a:srgbClr val="FF0000"/>
                </a:solidFill>
                <a:latin typeface="微软雅黑" panose="020B0503020204020204" pitchFamily="34" charset="-122"/>
                <a:ea typeface="微软雅黑" panose="020B0503020204020204" pitchFamily="34" charset="-122"/>
              </a:rPr>
              <a:t>语句创建</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403047" y="4125433"/>
            <a:ext cx="9437965" cy="196702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&gt;ALTER TABLE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mysql_test.seller</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ADD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index_seller_name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seller_name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affected(0.19 sec)</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Records:0  Duplicates:0  Warnings:0</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513488" y="2846773"/>
            <a:ext cx="9330311" cy="1200329"/>
          </a:xfrm>
          <a:prstGeom prst="rect">
            <a:avLst/>
          </a:prstGeom>
          <a:noFill/>
        </p:spPr>
        <p:txBody>
          <a:bodyPr wrap="none" rtlCol="0">
            <a:spAutoFit/>
          </a:bodyPr>
          <a:lstStyle/>
          <a:p>
            <a:pPr>
              <a:lnSpc>
                <a:spcPct val="150000"/>
              </a:lnSpc>
            </a:pPr>
            <a:r>
              <a:rPr lang="zh-CN" altLang="en-US" sz="2400" dirty="0" smtClean="0"/>
              <a:t>使用</a:t>
            </a:r>
            <a:r>
              <a:rPr lang="en-US" altLang="zh-CN" sz="2400" dirty="0" smtClean="0"/>
              <a:t>ALTER TABLE</a:t>
            </a:r>
            <a:r>
              <a:rPr lang="zh-CN" altLang="en-US" sz="2400" dirty="0" smtClean="0"/>
              <a:t>语句在数据库</a:t>
            </a:r>
            <a:r>
              <a:rPr lang="en-US" altLang="zh-CN" sz="2400" dirty="0" err="1" smtClean="0"/>
              <a:t>mysql_test</a:t>
            </a:r>
            <a:r>
              <a:rPr lang="zh-CN" altLang="en-US" sz="2400" dirty="0" smtClean="0"/>
              <a:t>中表</a:t>
            </a:r>
            <a:r>
              <a:rPr lang="en-US" altLang="zh-CN" sz="2400" dirty="0" smtClean="0"/>
              <a:t>seller</a:t>
            </a:r>
            <a:r>
              <a:rPr lang="zh-CN" altLang="en-US" sz="2400" dirty="0" smtClean="0"/>
              <a:t>的姓名上添加一列</a:t>
            </a:r>
            <a:endParaRPr lang="en-US" altLang="zh-CN" sz="2400" dirty="0" smtClean="0"/>
          </a:p>
          <a:p>
            <a:pPr>
              <a:lnSpc>
                <a:spcPct val="150000"/>
              </a:lnSpc>
            </a:pPr>
            <a:r>
              <a:rPr lang="zh-CN" altLang="en-US" sz="2400" dirty="0"/>
              <a:t>非</a:t>
            </a:r>
            <a:r>
              <a:rPr lang="zh-CN" altLang="en-US" sz="2400" dirty="0" smtClean="0"/>
              <a:t>唯一的索引，取名为</a:t>
            </a:r>
            <a:r>
              <a:rPr lang="en-US" altLang="zh-CN" sz="2400" dirty="0" err="1" smtClean="0"/>
              <a:t>index_seller_name</a:t>
            </a:r>
            <a:r>
              <a:rPr lang="zh-CN" altLang="en-US" sz="2400" dirty="0" smtClean="0"/>
              <a:t>。</a:t>
            </a:r>
            <a:endParaRPr lang="en-US" altLang="zh-CN" sz="2400" dirty="0" smtClean="0"/>
          </a:p>
        </p:txBody>
      </p:sp>
      <p:sp>
        <p:nvSpPr>
          <p:cNvPr id="12" name="矩形 1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2"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2"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3611576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索引的查看（</a:t>
            </a:r>
            <a:r>
              <a:rPr lang="en-US" altLang="zh-CN" sz="2400" dirty="0" smtClean="0">
                <a:solidFill>
                  <a:srgbClr val="FF0000"/>
                </a:solidFill>
                <a:latin typeface="微软雅黑" panose="020B0503020204020204" pitchFamily="34" charset="-122"/>
                <a:ea typeface="微软雅黑" panose="020B0503020204020204" pitchFamily="34" charset="-122"/>
              </a:rPr>
              <a:t>SHOW INDEX</a:t>
            </a:r>
            <a:r>
              <a:rPr lang="zh-CN" altLang="en-US" sz="2400" dirty="0" smtClean="0">
                <a:solidFill>
                  <a:srgbClr val="FF0000"/>
                </a:solidFill>
                <a:latin typeface="微软雅黑" panose="020B0503020204020204" pitchFamily="34" charset="-122"/>
                <a:ea typeface="微软雅黑" panose="020B0503020204020204" pitchFamily="34" charset="-122"/>
              </a:rPr>
              <a:t>）</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307805" y="3083443"/>
            <a:ext cx="9437965" cy="196702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SHOW {INDEX | INDEXES | KEYS}</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{FROM | IN}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[{FROM | IN}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db_name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[WHERE expr]</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2" name="肘形连接符 11"/>
          <p:cNvCxnSpPr>
            <a:stCxn id="15"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16"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6" name="矩形 1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7" name="矩形 16"/>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8" name="矩形 1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11" idx="3"/>
            <a:endCxn id="1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1" idx="3"/>
            <a:endCxn id="1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0"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4.3.3.2 </a:t>
            </a:r>
            <a:r>
              <a:rPr lang="zh-CN" altLang="en-US" dirty="0" smtClean="0">
                <a:latin typeface="微软雅黑" pitchFamily="34" charset="-122"/>
                <a:ea typeface="微软雅黑" pitchFamily="34" charset="-122"/>
              </a:rPr>
              <a:t>索引的查看</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1360049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索引的删除：使用</a:t>
            </a:r>
            <a:r>
              <a:rPr lang="en-US" altLang="zh-CN" sz="2400" dirty="0" smtClean="0">
                <a:solidFill>
                  <a:srgbClr val="FF0000"/>
                </a:solidFill>
                <a:latin typeface="微软雅黑" panose="020B0503020204020204" pitchFamily="34" charset="-122"/>
                <a:ea typeface="微软雅黑" panose="020B0503020204020204" pitchFamily="34" charset="-122"/>
              </a:rPr>
              <a:t>DROP INDEX</a:t>
            </a:r>
            <a:r>
              <a:rPr lang="zh-CN" altLang="en-US" sz="2400" dirty="0" smtClean="0">
                <a:solidFill>
                  <a:srgbClr val="FF0000"/>
                </a:solidFill>
                <a:latin typeface="微软雅黑" panose="020B0503020204020204" pitchFamily="34" charset="-122"/>
                <a:ea typeface="微软雅黑" panose="020B0503020204020204" pitchFamily="34" charset="-122"/>
              </a:rPr>
              <a:t>语句</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307805" y="3083443"/>
            <a:ext cx="9437965" cy="10845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DROP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2" name="肘形连接符 11"/>
          <p:cNvCxnSpPr>
            <a:stCxn id="15"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16"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6" name="矩形 1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7" name="矩形 16"/>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8" name="矩形 1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11" idx="3"/>
            <a:endCxn id="1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1" idx="3"/>
            <a:endCxn id="1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0"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4.3.3.3 </a:t>
            </a:r>
            <a:r>
              <a:rPr lang="zh-CN" altLang="en-US" dirty="0" smtClean="0">
                <a:latin typeface="微软雅黑" pitchFamily="34" charset="-122"/>
                <a:ea typeface="微软雅黑" pitchFamily="34" charset="-122"/>
              </a:rPr>
              <a:t>索引的删除</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677350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a:solidFill>
                  <a:srgbClr val="FF0000"/>
                </a:solidFill>
                <a:latin typeface="微软雅黑" panose="020B0503020204020204" pitchFamily="34" charset="-122"/>
                <a:ea typeface="微软雅黑" panose="020B0503020204020204" pitchFamily="34" charset="-122"/>
              </a:rPr>
              <a:t>索引的删除：使用</a:t>
            </a:r>
            <a:r>
              <a:rPr lang="en-US" altLang="zh-CN" sz="2400" dirty="0">
                <a:solidFill>
                  <a:srgbClr val="FF0000"/>
                </a:solidFill>
                <a:latin typeface="微软雅黑" panose="020B0503020204020204" pitchFamily="34" charset="-122"/>
                <a:ea typeface="微软雅黑" panose="020B0503020204020204" pitchFamily="34" charset="-122"/>
              </a:rPr>
              <a:t>DROP INDEX</a:t>
            </a:r>
            <a:r>
              <a:rPr lang="zh-CN" altLang="en-US" sz="2400" dirty="0">
                <a:solidFill>
                  <a:srgbClr val="FF0000"/>
                </a:solidFill>
                <a:latin typeface="微软雅黑" panose="020B0503020204020204" pitchFamily="34" charset="-122"/>
                <a:ea typeface="微软雅黑" panose="020B0503020204020204" pitchFamily="34" charset="-122"/>
              </a:rPr>
              <a:t>语句</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403047" y="4125433"/>
            <a:ext cx="9437965" cy="196702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&gt;DROP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index_cust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Query OK,0 rows affected(0.19 sec)</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Records:0  Duplicates:0  Warnings:0</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513488" y="2846773"/>
            <a:ext cx="5279972" cy="646331"/>
          </a:xfrm>
          <a:prstGeom prst="rect">
            <a:avLst/>
          </a:prstGeom>
          <a:noFill/>
        </p:spPr>
        <p:txBody>
          <a:bodyPr wrap="none" rtlCol="0">
            <a:spAutoFit/>
          </a:bodyPr>
          <a:lstStyle/>
          <a:p>
            <a:pPr>
              <a:lnSpc>
                <a:spcPct val="150000"/>
              </a:lnSpc>
            </a:pPr>
            <a:r>
              <a:rPr lang="zh-CN" altLang="en-US" sz="2400" dirty="0" smtClean="0"/>
              <a:t>删除</a:t>
            </a:r>
            <a:r>
              <a:rPr lang="en-US" altLang="zh-CN" sz="2400" dirty="0" smtClean="0"/>
              <a:t>customers</a:t>
            </a:r>
            <a:r>
              <a:rPr lang="zh-CN" altLang="en-US" sz="2400" dirty="0" smtClean="0"/>
              <a:t>表中的索引</a:t>
            </a:r>
            <a:r>
              <a:rPr lang="en-US" altLang="zh-CN" sz="2400" dirty="0" err="1" smtClean="0"/>
              <a:t>index_cust</a:t>
            </a:r>
            <a:r>
              <a:rPr lang="zh-CN" altLang="en-US" sz="2400" dirty="0"/>
              <a:t>。</a:t>
            </a:r>
            <a:endParaRPr lang="en-US" altLang="zh-CN" sz="2400" dirty="0" smtClean="0"/>
          </a:p>
        </p:txBody>
      </p:sp>
      <p:sp>
        <p:nvSpPr>
          <p:cNvPr id="12" name="矩形 1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2"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2"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4.3.3.3 </a:t>
            </a:r>
            <a:r>
              <a:rPr lang="zh-CN" altLang="en-US" dirty="0" smtClean="0">
                <a:latin typeface="微软雅黑" pitchFamily="34" charset="-122"/>
                <a:ea typeface="微软雅黑" pitchFamily="34" charset="-122"/>
              </a:rPr>
              <a:t>索引的删除</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84865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索引的删除：使用</a:t>
            </a:r>
            <a:r>
              <a:rPr lang="en-US" altLang="zh-CN" sz="2400" dirty="0" smtClean="0">
                <a:solidFill>
                  <a:srgbClr val="FF0000"/>
                </a:solidFill>
                <a:latin typeface="微软雅黑" panose="020B0503020204020204" pitchFamily="34" charset="-122"/>
                <a:ea typeface="微软雅黑" panose="020B0503020204020204" pitchFamily="34" charset="-122"/>
              </a:rPr>
              <a:t>ALTER TABLE</a:t>
            </a:r>
            <a:r>
              <a:rPr lang="zh-CN" altLang="en-US" sz="2400" dirty="0" smtClean="0">
                <a:solidFill>
                  <a:srgbClr val="FF0000"/>
                </a:solidFill>
                <a:latin typeface="微软雅黑" panose="020B0503020204020204" pitchFamily="34" charset="-122"/>
                <a:ea typeface="微软雅黑" panose="020B0503020204020204" pitchFamily="34" charset="-122"/>
              </a:rPr>
              <a:t>语句</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290402" y="2978396"/>
            <a:ext cx="9889759" cy="2862322"/>
          </a:xfrm>
          <a:prstGeom prst="rect">
            <a:avLst/>
          </a:prstGeom>
          <a:noFill/>
        </p:spPr>
        <p:txBody>
          <a:bodyPr wrap="none" rtlCol="0">
            <a:spAutoFit/>
          </a:bodyPr>
          <a:lstStyle/>
          <a:p>
            <a:pPr>
              <a:lnSpc>
                <a:spcPct val="150000"/>
              </a:lnSpc>
            </a:pPr>
            <a:r>
              <a:rPr lang="en-US" altLang="zh-CN" sz="2400" dirty="0" smtClean="0"/>
              <a:t>1</a:t>
            </a:r>
            <a:r>
              <a:rPr lang="zh-CN" altLang="en-US" sz="2400" dirty="0" smtClean="0"/>
              <a:t>）选用</a:t>
            </a:r>
            <a:r>
              <a:rPr lang="en-US" altLang="zh-CN" sz="2400" dirty="0" smtClean="0"/>
              <a:t>DROP PRIMARY KEY</a:t>
            </a:r>
            <a:r>
              <a:rPr lang="zh-CN" altLang="en-US" sz="2400" dirty="0" smtClean="0"/>
              <a:t>子句用于删除表中的主键，由于一个表中只有</a:t>
            </a:r>
            <a:endParaRPr lang="en-US" altLang="zh-CN" sz="2400" dirty="0" smtClean="0"/>
          </a:p>
          <a:p>
            <a:pPr>
              <a:lnSpc>
                <a:spcPct val="150000"/>
              </a:lnSpc>
            </a:pPr>
            <a:r>
              <a:rPr lang="zh-CN" altLang="en-US" sz="2400" dirty="0"/>
              <a:t>一</a:t>
            </a:r>
            <a:r>
              <a:rPr lang="zh-CN" altLang="en-US" sz="2400" dirty="0" smtClean="0"/>
              <a:t>个主键，其也是一个索引；</a:t>
            </a:r>
            <a:endParaRPr lang="en-US" altLang="zh-CN" sz="2400" dirty="0" smtClean="0"/>
          </a:p>
          <a:p>
            <a:pPr>
              <a:lnSpc>
                <a:spcPct val="150000"/>
              </a:lnSpc>
            </a:pPr>
            <a:r>
              <a:rPr lang="en-US" altLang="zh-CN" sz="2400" dirty="0" smtClean="0"/>
              <a:t>2</a:t>
            </a:r>
            <a:r>
              <a:rPr lang="zh-CN" altLang="en-US" sz="2400" dirty="0" smtClean="0"/>
              <a:t>）选用</a:t>
            </a:r>
            <a:r>
              <a:rPr lang="en-US" altLang="zh-CN" sz="2400" dirty="0" smtClean="0"/>
              <a:t>DROP INDEX</a:t>
            </a:r>
            <a:r>
              <a:rPr lang="zh-CN" altLang="en-US" sz="2400" dirty="0" smtClean="0"/>
              <a:t>子句用于删除各种类型的索引；</a:t>
            </a:r>
            <a:endParaRPr lang="en-US" altLang="zh-CN" sz="2400" dirty="0" smtClean="0"/>
          </a:p>
          <a:p>
            <a:pPr>
              <a:lnSpc>
                <a:spcPct val="150000"/>
              </a:lnSpc>
            </a:pPr>
            <a:r>
              <a:rPr lang="en-US" altLang="zh-CN" sz="2400" dirty="0" smtClean="0"/>
              <a:t>3</a:t>
            </a:r>
            <a:r>
              <a:rPr lang="zh-CN" altLang="en-US" sz="2400" dirty="0" smtClean="0"/>
              <a:t>）选用</a:t>
            </a:r>
            <a:r>
              <a:rPr lang="en-US" altLang="zh-CN" sz="2400" dirty="0" smtClean="0"/>
              <a:t>DROP FOREIGN KEY</a:t>
            </a:r>
            <a:r>
              <a:rPr lang="zh-CN" altLang="en-US" sz="2400" dirty="0" smtClean="0"/>
              <a:t>子句用于删除外键。</a:t>
            </a:r>
            <a:endParaRPr lang="en-US" altLang="zh-CN" sz="2400" dirty="0" smtClean="0"/>
          </a:p>
          <a:p>
            <a:pPr>
              <a:lnSpc>
                <a:spcPct val="150000"/>
              </a:lnSpc>
            </a:pPr>
            <a:endParaRPr lang="zh-CN" altLang="en-US" sz="2400" dirty="0"/>
          </a:p>
        </p:txBody>
      </p:sp>
      <p:sp>
        <p:nvSpPr>
          <p:cNvPr id="12" name="矩形 1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2"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2"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4.3.3.3 </a:t>
            </a:r>
            <a:r>
              <a:rPr lang="zh-CN" altLang="en-US" dirty="0" smtClean="0">
                <a:latin typeface="微软雅黑" pitchFamily="34" charset="-122"/>
                <a:ea typeface="微软雅黑" pitchFamily="34" charset="-122"/>
              </a:rPr>
              <a:t>索引的删除</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257771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索引定义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pic>
        <p:nvPicPr>
          <p:cNvPr id="1026" name="Picture 2" descr="https://timgsa.baidu.com/timg?image&amp;quality=80&amp;size=b9999_10000&amp;sec=1527067298814&amp;di=56ad5da1b7c06629c505e749b38e62be&amp;imgtype=0&amp;src=http%3A%2F%2Fimgsrc.baidu.com%2Fimage%2Fc0%253Dshijue1%252C0%252C0%252C294%252C40%2Fsign%3D617c5f3f68d0f703f2bf9d9f60933b48%2F908fa0ec08fa513dcdf865f6376d55fbb2fbd94c.jpg"/>
          <p:cNvPicPr>
            <a:picLocks noChangeAspect="1" noChangeArrowheads="1"/>
          </p:cNvPicPr>
          <p:nvPr/>
        </p:nvPicPr>
        <p:blipFill rotWithShape="1">
          <a:blip r:embed="rId4">
            <a:extLst>
              <a:ext uri="{28A0092B-C50C-407E-A947-70E740481C1C}">
                <a14:useLocalDpi xmlns:a14="http://schemas.microsoft.com/office/drawing/2010/main" val="0"/>
              </a:ext>
            </a:extLst>
          </a:blip>
          <a:srcRect b="6116"/>
          <a:stretch/>
        </p:blipFill>
        <p:spPr bwMode="auto">
          <a:xfrm>
            <a:off x="1482459" y="2584218"/>
            <a:ext cx="5109728" cy="32021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timgsa.baidu.com/timg?image&amp;quality=80&amp;size=b9999_10000&amp;sec=1527067672581&amp;di=a705bc4f9d9d0e4755046ad76202a17a&amp;imgtype=0&amp;src=http%3A%2F%2Fs4.sinaimg.cn%2Fmiddle%2F4175cadct797936fcd233%2669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8003" y="3036069"/>
            <a:ext cx="4508064" cy="2365271"/>
          </a:xfrm>
          <a:prstGeom prst="rect">
            <a:avLst/>
          </a:prstGeom>
          <a:noFill/>
          <a:extLst>
            <a:ext uri="{909E8E84-426E-40DD-AFC4-6F175D3DCCD1}">
              <a14:hiddenFill xmlns:a14="http://schemas.microsoft.com/office/drawing/2010/main">
                <a:solidFill>
                  <a:srgbClr val="FFFFFF"/>
                </a:solidFill>
              </a14:hiddenFill>
            </a:ext>
          </a:extLst>
        </p:spPr>
      </p:pic>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2" name="肘形连接符 11"/>
          <p:cNvCxnSpPr>
            <a:stCxn id="15"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16"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6" name="矩形 1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7" name="矩形 16"/>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8" name="矩形 17"/>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11" idx="3"/>
            <a:endCxn id="1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1" idx="3"/>
            <a:endCxn id="1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0"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6115" y="174153"/>
            <a:ext cx="1883849"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4.3.3.0 </a:t>
            </a:r>
            <a:r>
              <a:rPr lang="zh-CN" altLang="en-US" dirty="0" smtClean="0">
                <a:latin typeface="微软雅黑" pitchFamily="34" charset="-122"/>
                <a:ea typeface="微软雅黑" pitchFamily="34" charset="-122"/>
              </a:rPr>
              <a:t>索引定义</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8902128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索引的删除：使用</a:t>
            </a:r>
            <a:r>
              <a:rPr lang="en-US" altLang="zh-CN" sz="2400" dirty="0" smtClean="0">
                <a:solidFill>
                  <a:srgbClr val="FF0000"/>
                </a:solidFill>
                <a:latin typeface="微软雅黑" panose="020B0503020204020204" pitchFamily="34" charset="-122"/>
                <a:ea typeface="微软雅黑" panose="020B0503020204020204" pitchFamily="34" charset="-122"/>
              </a:rPr>
              <a:t>ALTER TABLE</a:t>
            </a:r>
            <a:r>
              <a:rPr lang="zh-CN" altLang="en-US" sz="2400" dirty="0" smtClean="0">
                <a:solidFill>
                  <a:srgbClr val="FF0000"/>
                </a:solidFill>
                <a:latin typeface="微软雅黑" panose="020B0503020204020204" pitchFamily="34" charset="-122"/>
                <a:ea typeface="微软雅黑" panose="020B0503020204020204" pitchFamily="34" charset="-122"/>
              </a:rPr>
              <a:t>语句</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307805" y="3903275"/>
            <a:ext cx="9437965" cy="23178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&gt;ALTER TABLE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DROP PRIMARY KEY,</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DROP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index_customers</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affected(0.20 sec)</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Records:0  Duplicates:0  Warnings:0</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247456" y="2719394"/>
            <a:ext cx="9637575" cy="1200329"/>
          </a:xfrm>
          <a:prstGeom prst="rect">
            <a:avLst/>
          </a:prstGeom>
          <a:noFill/>
        </p:spPr>
        <p:txBody>
          <a:bodyPr wrap="none" rtlCol="0">
            <a:spAutoFit/>
          </a:bodyPr>
          <a:lstStyle/>
          <a:p>
            <a:pPr>
              <a:lnSpc>
                <a:spcPct val="150000"/>
              </a:lnSpc>
            </a:pPr>
            <a:r>
              <a:rPr lang="zh-CN" altLang="en-US" sz="2400" dirty="0" smtClean="0"/>
              <a:t>使用</a:t>
            </a:r>
            <a:r>
              <a:rPr lang="en-US" altLang="zh-CN" sz="2400" dirty="0" smtClean="0"/>
              <a:t>ALTER TABLE</a:t>
            </a:r>
            <a:r>
              <a:rPr lang="zh-CN" altLang="en-US" sz="2400" dirty="0" smtClean="0"/>
              <a:t>语句删除数据库</a:t>
            </a:r>
            <a:r>
              <a:rPr lang="en-US" altLang="zh-CN" sz="2400" dirty="0" err="1" smtClean="0"/>
              <a:t>mysql_test</a:t>
            </a:r>
            <a:r>
              <a:rPr lang="zh-CN" altLang="en-US" sz="2400" dirty="0" smtClean="0"/>
              <a:t>中表</a:t>
            </a:r>
            <a:r>
              <a:rPr lang="en-US" altLang="zh-CN" sz="2400" dirty="0" smtClean="0"/>
              <a:t>customers</a:t>
            </a:r>
            <a:r>
              <a:rPr lang="zh-CN" altLang="en-US" sz="2400" dirty="0" smtClean="0"/>
              <a:t>的主键和索引</a:t>
            </a:r>
            <a:endParaRPr lang="en-US" altLang="zh-CN" sz="2400" dirty="0" smtClean="0"/>
          </a:p>
          <a:p>
            <a:pPr>
              <a:lnSpc>
                <a:spcPct val="150000"/>
              </a:lnSpc>
            </a:pPr>
            <a:r>
              <a:rPr lang="en-US" altLang="zh-CN" sz="2400" dirty="0" err="1"/>
              <a:t>i</a:t>
            </a:r>
            <a:r>
              <a:rPr lang="en-US" altLang="zh-CN" sz="2400" dirty="0" err="1" smtClean="0"/>
              <a:t>ndex_customers</a:t>
            </a:r>
            <a:r>
              <a:rPr lang="zh-CN" altLang="en-US" sz="2400" dirty="0" smtClean="0"/>
              <a:t>。</a:t>
            </a:r>
            <a:endParaRPr lang="zh-CN" altLang="en-US" sz="2400" dirty="0"/>
          </a:p>
        </p:txBody>
      </p:sp>
      <p:sp>
        <p:nvSpPr>
          <p:cNvPr id="12" name="矩形 1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2"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2"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4.3.3.3 </a:t>
            </a:r>
            <a:r>
              <a:rPr lang="zh-CN" altLang="en-US" dirty="0" smtClean="0">
                <a:latin typeface="微软雅黑" pitchFamily="34" charset="-122"/>
                <a:ea typeface="微软雅黑" pitchFamily="34" charset="-122"/>
              </a:rPr>
              <a:t>索引的删除</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792769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、所谓（   ），就是</a:t>
            </a:r>
            <a:r>
              <a:rPr lang="en-US" altLang="zh-CN" sz="2400" b="0" dirty="0" smtClean="0">
                <a:solidFill>
                  <a:schemeClr val="tx1"/>
                </a:solidFill>
                <a:latin typeface="黑体" panose="02010609060101010101" pitchFamily="49" charset="-122"/>
                <a:ea typeface="黑体" panose="02010609060101010101" pitchFamily="49" charset="-122"/>
              </a:rPr>
              <a:t>DBMS</a:t>
            </a:r>
            <a:r>
              <a:rPr lang="zh-CN" altLang="en-US" sz="2400" b="0" dirty="0" smtClean="0">
                <a:solidFill>
                  <a:schemeClr val="tx1"/>
                </a:solidFill>
                <a:latin typeface="黑体" panose="02010609060101010101" pitchFamily="49" charset="-122"/>
                <a:ea typeface="黑体" panose="02010609060101010101" pitchFamily="49" charset="-122"/>
              </a:rPr>
              <a:t>根据表中的一列或若干列按照一定顺序建立的列值与记录行之间的对应关系表。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465049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、所谓（ </a:t>
            </a:r>
            <a:r>
              <a:rPr lang="zh-CN" altLang="en-US" sz="2400" b="0" dirty="0" smtClean="0">
                <a:solidFill>
                  <a:srgbClr val="FF0000"/>
                </a:solidFill>
                <a:latin typeface="黑体" panose="02010609060101010101" pitchFamily="49" charset="-122"/>
                <a:ea typeface="黑体" panose="02010609060101010101" pitchFamily="49" charset="-122"/>
              </a:rPr>
              <a:t>索引 </a:t>
            </a:r>
            <a:r>
              <a:rPr lang="zh-CN" altLang="en-US" sz="2400" b="0" dirty="0" smtClean="0">
                <a:solidFill>
                  <a:schemeClr val="tx1"/>
                </a:solidFill>
                <a:latin typeface="黑体" panose="02010609060101010101" pitchFamily="49" charset="-122"/>
                <a:ea typeface="黑体" panose="02010609060101010101" pitchFamily="49" charset="-122"/>
              </a:rPr>
              <a:t> ），就是</a:t>
            </a:r>
            <a:r>
              <a:rPr lang="en-US" altLang="zh-CN" sz="2400" b="0" dirty="0" smtClean="0">
                <a:solidFill>
                  <a:schemeClr val="tx1"/>
                </a:solidFill>
                <a:latin typeface="黑体" panose="02010609060101010101" pitchFamily="49" charset="-122"/>
                <a:ea typeface="黑体" panose="02010609060101010101" pitchFamily="49" charset="-122"/>
              </a:rPr>
              <a:t>DBMS</a:t>
            </a:r>
            <a:r>
              <a:rPr lang="zh-CN" altLang="en-US" sz="2400" b="0" dirty="0" smtClean="0">
                <a:solidFill>
                  <a:schemeClr val="tx1"/>
                </a:solidFill>
                <a:latin typeface="黑体" panose="02010609060101010101" pitchFamily="49" charset="-122"/>
                <a:ea typeface="黑体" panose="02010609060101010101" pitchFamily="49" charset="-122"/>
              </a:rPr>
              <a:t>根据表中的一列或若干列按照一定顺序建立的列值与记录行之间的对应关系表。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85088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、下面哪个语句不能创建索引。（      ）。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A:CREATE INDEX</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B:CREATE TABLE</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C:ALTER TABLE</a:t>
            </a:r>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D:ALTER INDEX</a:t>
            </a:r>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675363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、下面哪个语句不能创建索引。（   </a:t>
            </a:r>
            <a:r>
              <a:rPr lang="en-US" altLang="zh-CN" sz="2400" b="0" dirty="0" smtClean="0">
                <a:solidFill>
                  <a:srgbClr val="FF0000"/>
                </a:solidFill>
                <a:latin typeface="黑体" panose="02010609060101010101" pitchFamily="49" charset="-122"/>
                <a:ea typeface="黑体" panose="02010609060101010101" pitchFamily="49" charset="-122"/>
              </a:rPr>
              <a:t>D</a:t>
            </a:r>
            <a:r>
              <a:rPr lang="zh-CN" altLang="en-US" sz="2400" b="0" dirty="0" smtClean="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A:CREATE INDEX</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B:CREATE TABLE</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C:ALTER TABLE</a:t>
            </a:r>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rgbClr val="FF0000"/>
                </a:solidFill>
                <a:latin typeface="黑体" panose="02010609060101010101" pitchFamily="49" charset="-122"/>
                <a:ea typeface="黑体" panose="02010609060101010101" pitchFamily="49" charset="-122"/>
              </a:rPr>
              <a:t>D:ALTER INDEX</a:t>
            </a:r>
            <a:endParaRPr lang="en-US" altLang="zh-CN" sz="2400" b="0" dirty="0">
              <a:solidFill>
                <a:srgbClr val="FF0000"/>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075294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、使用</a:t>
            </a:r>
            <a:r>
              <a:rPr lang="en-US" altLang="zh-CN" sz="2400" b="0" dirty="0" smtClean="0">
                <a:solidFill>
                  <a:schemeClr val="tx1"/>
                </a:solidFill>
                <a:latin typeface="黑体" panose="02010609060101010101" pitchFamily="49" charset="-122"/>
                <a:ea typeface="黑体" panose="02010609060101010101" pitchFamily="49" charset="-122"/>
              </a:rPr>
              <a:t>ALTER TABLE</a:t>
            </a:r>
            <a:r>
              <a:rPr lang="zh-CN" altLang="en-US" sz="2400" b="0" dirty="0" smtClean="0">
                <a:solidFill>
                  <a:schemeClr val="tx1"/>
                </a:solidFill>
                <a:latin typeface="黑体" panose="02010609060101010101" pitchFamily="49" charset="-122"/>
                <a:ea typeface="黑体" panose="02010609060101010101" pitchFamily="49" charset="-122"/>
              </a:rPr>
              <a:t>语句在数据库</a:t>
            </a:r>
            <a:r>
              <a:rPr lang="en-US" altLang="zh-CN" sz="2400" b="0" dirty="0" err="1" smtClean="0">
                <a:solidFill>
                  <a:schemeClr val="tx1"/>
                </a:solidFill>
                <a:latin typeface="黑体" panose="02010609060101010101" pitchFamily="49" charset="-122"/>
                <a:ea typeface="黑体" panose="02010609060101010101" pitchFamily="49" charset="-122"/>
              </a:rPr>
              <a:t>mysql_test</a:t>
            </a:r>
            <a:r>
              <a:rPr lang="zh-CN" altLang="en-US" sz="2400" b="0" dirty="0" smtClean="0">
                <a:solidFill>
                  <a:schemeClr val="tx1"/>
                </a:solidFill>
                <a:latin typeface="黑体" panose="02010609060101010101" pitchFamily="49" charset="-122"/>
                <a:ea typeface="黑体" panose="02010609060101010101" pitchFamily="49" charset="-122"/>
              </a:rPr>
              <a:t>中表</a:t>
            </a:r>
            <a:r>
              <a:rPr lang="en-US" altLang="zh-CN" sz="2400" b="0" dirty="0" smtClean="0">
                <a:solidFill>
                  <a:schemeClr val="tx1"/>
                </a:solidFill>
                <a:latin typeface="黑体" panose="02010609060101010101" pitchFamily="49" charset="-122"/>
                <a:ea typeface="黑体" panose="02010609060101010101" pitchFamily="49" charset="-122"/>
              </a:rPr>
              <a:t>seller</a:t>
            </a:r>
            <a:r>
              <a:rPr lang="zh-CN" altLang="en-US" sz="2400" b="0" dirty="0" smtClean="0">
                <a:solidFill>
                  <a:schemeClr val="tx1"/>
                </a:solidFill>
                <a:latin typeface="黑体" panose="02010609060101010101" pitchFamily="49" charset="-122"/>
                <a:ea typeface="黑体" panose="02010609060101010101" pitchFamily="49" charset="-122"/>
              </a:rPr>
              <a:t>的姓名列上添加一个非唯一索引，取名为</a:t>
            </a:r>
            <a:r>
              <a:rPr lang="en-US" altLang="zh-CN" sz="2400" b="0" dirty="0" err="1" smtClean="0">
                <a:solidFill>
                  <a:schemeClr val="tx1"/>
                </a:solidFill>
                <a:latin typeface="黑体" panose="02010609060101010101" pitchFamily="49" charset="-122"/>
                <a:ea typeface="黑体" panose="02010609060101010101" pitchFamily="49" charset="-122"/>
              </a:rPr>
              <a:t>index_seller_name</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设计</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37348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、使用</a:t>
            </a:r>
            <a:r>
              <a:rPr lang="en-US" altLang="zh-CN" sz="2400" b="0" dirty="0" smtClean="0">
                <a:solidFill>
                  <a:schemeClr val="tx1"/>
                </a:solidFill>
                <a:latin typeface="黑体" panose="02010609060101010101" pitchFamily="49" charset="-122"/>
                <a:ea typeface="黑体" panose="02010609060101010101" pitchFamily="49" charset="-122"/>
              </a:rPr>
              <a:t>ALTER TABLE</a:t>
            </a:r>
            <a:r>
              <a:rPr lang="zh-CN" altLang="en-US" sz="2400" b="0" dirty="0" smtClean="0">
                <a:solidFill>
                  <a:schemeClr val="tx1"/>
                </a:solidFill>
                <a:latin typeface="黑体" panose="02010609060101010101" pitchFamily="49" charset="-122"/>
                <a:ea typeface="黑体" panose="02010609060101010101" pitchFamily="49" charset="-122"/>
              </a:rPr>
              <a:t>语句在数据库</a:t>
            </a:r>
            <a:r>
              <a:rPr lang="en-US" altLang="zh-CN" sz="2400" b="0" dirty="0" err="1" smtClean="0">
                <a:solidFill>
                  <a:schemeClr val="tx1"/>
                </a:solidFill>
                <a:latin typeface="黑体" panose="02010609060101010101" pitchFamily="49" charset="-122"/>
                <a:ea typeface="黑体" panose="02010609060101010101" pitchFamily="49" charset="-122"/>
              </a:rPr>
              <a:t>mysql_test</a:t>
            </a:r>
            <a:r>
              <a:rPr lang="zh-CN" altLang="en-US" sz="2400" b="0" dirty="0" smtClean="0">
                <a:solidFill>
                  <a:schemeClr val="tx1"/>
                </a:solidFill>
                <a:latin typeface="黑体" panose="02010609060101010101" pitchFamily="49" charset="-122"/>
                <a:ea typeface="黑体" panose="02010609060101010101" pitchFamily="49" charset="-122"/>
              </a:rPr>
              <a:t>中表</a:t>
            </a:r>
            <a:r>
              <a:rPr lang="en-US" altLang="zh-CN" sz="2400" b="0" dirty="0" smtClean="0">
                <a:solidFill>
                  <a:schemeClr val="tx1"/>
                </a:solidFill>
                <a:latin typeface="黑体" panose="02010609060101010101" pitchFamily="49" charset="-122"/>
                <a:ea typeface="黑体" panose="02010609060101010101" pitchFamily="49" charset="-122"/>
              </a:rPr>
              <a:t>seller</a:t>
            </a:r>
            <a:r>
              <a:rPr lang="zh-CN" altLang="en-US" sz="2400" b="0" dirty="0" smtClean="0">
                <a:solidFill>
                  <a:schemeClr val="tx1"/>
                </a:solidFill>
                <a:latin typeface="黑体" panose="02010609060101010101" pitchFamily="49" charset="-122"/>
                <a:ea typeface="黑体" panose="02010609060101010101" pitchFamily="49" charset="-122"/>
              </a:rPr>
              <a:t>的姓名列上添加一个非唯一索引，取名为</a:t>
            </a:r>
            <a:r>
              <a:rPr lang="en-US" altLang="zh-CN" sz="2400" b="0" dirty="0" err="1" smtClean="0">
                <a:solidFill>
                  <a:schemeClr val="tx1"/>
                </a:solidFill>
                <a:latin typeface="黑体" panose="02010609060101010101" pitchFamily="49" charset="-122"/>
                <a:ea typeface="黑体" panose="02010609060101010101" pitchFamily="49" charset="-122"/>
              </a:rPr>
              <a:t>index_seller_name</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设计</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1307805" y="3083443"/>
            <a:ext cx="9437965" cy="139286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ALTER TABLE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mysql_test.seller</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ADD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index_seller_name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seller_name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p:txBody>
      </p:sp>
    </p:spTree>
    <p:extLst>
      <p:ext uri="{BB962C8B-B14F-4D97-AF65-F5344CB8AC3E}">
        <p14:creationId xmlns:p14="http://schemas.microsoft.com/office/powerpoint/2010/main" val="21209976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、使用</a:t>
            </a:r>
            <a:r>
              <a:rPr lang="en-US" altLang="zh-CN" sz="2400" b="0" dirty="0" smtClean="0">
                <a:solidFill>
                  <a:schemeClr val="tx1"/>
                </a:solidFill>
                <a:latin typeface="黑体" panose="02010609060101010101" pitchFamily="49" charset="-122"/>
                <a:ea typeface="黑体" panose="02010609060101010101" pitchFamily="49" charset="-122"/>
              </a:rPr>
              <a:t>ALTER TABLE</a:t>
            </a:r>
            <a:r>
              <a:rPr lang="zh-CN" altLang="en-US" sz="2400" b="0" dirty="0" smtClean="0">
                <a:solidFill>
                  <a:schemeClr val="tx1"/>
                </a:solidFill>
                <a:latin typeface="黑体" panose="02010609060101010101" pitchFamily="49" charset="-122"/>
                <a:ea typeface="黑体" panose="02010609060101010101" pitchFamily="49" charset="-122"/>
              </a:rPr>
              <a:t>语句在数据库</a:t>
            </a:r>
            <a:r>
              <a:rPr lang="en-US" altLang="zh-CN" sz="2400" b="0" dirty="0" err="1" smtClean="0">
                <a:solidFill>
                  <a:schemeClr val="tx1"/>
                </a:solidFill>
                <a:latin typeface="黑体" panose="02010609060101010101" pitchFamily="49" charset="-122"/>
                <a:ea typeface="黑体" panose="02010609060101010101" pitchFamily="49" charset="-122"/>
              </a:rPr>
              <a:t>mysql_test</a:t>
            </a:r>
            <a:r>
              <a:rPr lang="zh-CN" altLang="en-US" sz="2400" b="0" dirty="0" smtClean="0">
                <a:solidFill>
                  <a:schemeClr val="tx1"/>
                </a:solidFill>
                <a:latin typeface="黑体" panose="02010609060101010101" pitchFamily="49" charset="-122"/>
                <a:ea typeface="黑体" panose="02010609060101010101" pitchFamily="49" charset="-122"/>
              </a:rPr>
              <a:t>中表</a:t>
            </a:r>
            <a:r>
              <a:rPr lang="en-US" altLang="zh-CN" sz="2400" b="0" dirty="0" smtClean="0">
                <a:solidFill>
                  <a:schemeClr val="tx1"/>
                </a:solidFill>
                <a:latin typeface="黑体" panose="02010609060101010101" pitchFamily="49" charset="-122"/>
                <a:ea typeface="黑体" panose="02010609060101010101" pitchFamily="49" charset="-122"/>
              </a:rPr>
              <a:t>seller</a:t>
            </a:r>
            <a:r>
              <a:rPr lang="zh-CN" altLang="en-US" sz="2400" b="0" dirty="0" smtClean="0">
                <a:solidFill>
                  <a:schemeClr val="tx1"/>
                </a:solidFill>
                <a:latin typeface="黑体" panose="02010609060101010101" pitchFamily="49" charset="-122"/>
                <a:ea typeface="黑体" panose="02010609060101010101" pitchFamily="49" charset="-122"/>
              </a:rPr>
              <a:t>的姓名列上添加一个非唯一索引，取名为</a:t>
            </a:r>
            <a:r>
              <a:rPr lang="en-US" altLang="zh-CN" sz="2400" b="0" dirty="0" err="1" smtClean="0">
                <a:solidFill>
                  <a:schemeClr val="tx1"/>
                </a:solidFill>
                <a:latin typeface="黑体" panose="02010609060101010101" pitchFamily="49" charset="-122"/>
                <a:ea typeface="黑体" panose="02010609060101010101" pitchFamily="49" charset="-122"/>
              </a:rPr>
              <a:t>index_seller_name</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设计</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1307805" y="3083443"/>
            <a:ext cx="9437965" cy="139286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ALTER TABLE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mysql_test.seller</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ADD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index_seller_name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seller_name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p:txBody>
      </p:sp>
    </p:spTree>
    <p:extLst>
      <p:ext uri="{BB962C8B-B14F-4D97-AF65-F5344CB8AC3E}">
        <p14:creationId xmlns:p14="http://schemas.microsoft.com/office/powerpoint/2010/main" val="41547961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4.4 </a:t>
            </a:r>
            <a:r>
              <a:rPr lang="zh-CN" altLang="en-US" sz="2800" b="1" dirty="0">
                <a:latin typeface="黑体" panose="02010609060101010101" pitchFamily="49" charset="-122"/>
                <a:ea typeface="黑体" panose="02010609060101010101" pitchFamily="49" charset="-122"/>
                <a:sym typeface="+mn-ea"/>
              </a:rPr>
              <a:t>数据更新</a:t>
            </a:r>
          </a:p>
        </p:txBody>
      </p:sp>
      <p:sp>
        <p:nvSpPr>
          <p:cNvPr id="7" name="文本框 6"/>
          <p:cNvSpPr txBox="1"/>
          <p:nvPr/>
        </p:nvSpPr>
        <p:spPr>
          <a:xfrm>
            <a:off x="1205387" y="1340458"/>
            <a:ext cx="9249256" cy="559769"/>
          </a:xfrm>
          <a:prstGeom prst="rect">
            <a:avLst/>
          </a:prstGeom>
          <a:noFill/>
        </p:spPr>
        <p:txBody>
          <a:bodyPr wrap="square" rtlCol="0">
            <a:spAutoFit/>
          </a:bodyPr>
          <a:lstStyle/>
          <a:p>
            <a:pPr>
              <a:lnSpc>
                <a:spcPct val="150000"/>
              </a:lnSpc>
            </a:pPr>
            <a:r>
              <a:rPr lang="zh-CN" altLang="en-US" sz="2400" b="1" dirty="0" smtClean="0">
                <a:latin typeface="黑体" panose="02010609060101010101" pitchFamily="49" charset="-122"/>
                <a:ea typeface="黑体" panose="02010609060101010101" pitchFamily="49" charset="-122"/>
                <a:sym typeface="+mn-ea"/>
              </a:rPr>
              <a:t>本节知识点：</a:t>
            </a:r>
            <a:endParaRPr lang="en-US" altLang="zh-CN" sz="2400" b="1" dirty="0" smtClean="0">
              <a:latin typeface="黑体" panose="02010609060101010101" pitchFamily="49" charset="-122"/>
              <a:ea typeface="黑体" panose="02010609060101010101" pitchFamily="49" charset="-122"/>
              <a:sym typeface="+mn-ea"/>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5252" y="2228850"/>
            <a:ext cx="5695950"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867861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smtClean="0">
                <a:latin typeface="黑体" panose="02010609060101010101" pitchFamily="49" charset="-122"/>
                <a:ea typeface="黑体" panose="02010609060101010101" pitchFamily="49" charset="-122"/>
                <a:sym typeface="+mn-ea"/>
              </a:rPr>
              <a:t>4.4 </a:t>
            </a:r>
            <a:r>
              <a:rPr lang="zh-CN" altLang="en-US" sz="2800" b="1" dirty="0" smtClean="0">
                <a:latin typeface="黑体" panose="02010609060101010101" pitchFamily="49" charset="-122"/>
                <a:ea typeface="黑体" panose="02010609060101010101" pitchFamily="49" charset="-122"/>
                <a:sym typeface="+mn-ea"/>
              </a:rPr>
              <a:t>数据</a:t>
            </a:r>
            <a:r>
              <a:rPr lang="zh-CN" altLang="en-US" sz="2800" b="1" dirty="0">
                <a:latin typeface="黑体" panose="02010609060101010101" pitchFamily="49" charset="-122"/>
                <a:ea typeface="黑体" panose="02010609060101010101" pitchFamily="49" charset="-122"/>
                <a:sym typeface="+mn-ea"/>
              </a:rPr>
              <a:t>更新</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1</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插入数据</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4301527" y="3129032"/>
            <a:ext cx="3988767" cy="1515800"/>
          </a:xfrm>
          <a:prstGeom prst="rect">
            <a:avLst/>
          </a:prstGeom>
          <a:noFill/>
        </p:spPr>
        <p:txBody>
          <a:bodyPr wrap="square" rtlCol="0">
            <a:spAutoFit/>
          </a:bodyPr>
          <a:lstStyle/>
          <a:p>
            <a:pPr>
              <a:lnSpc>
                <a:spcPts val="3700"/>
              </a:lnSpc>
            </a:pPr>
            <a:r>
              <a:rPr lang="en-US" altLang="zh-CN" sz="2400" dirty="0" smtClean="0">
                <a:solidFill>
                  <a:srgbClr val="FF0000"/>
                </a:solidFill>
                <a:latin typeface="微软雅黑" panose="020B0503020204020204" pitchFamily="34" charset="-122"/>
                <a:ea typeface="微软雅黑" panose="020B0503020204020204" pitchFamily="34" charset="-122"/>
              </a:rPr>
              <a:t>INSERT…VALUES</a:t>
            </a:r>
            <a:r>
              <a:rPr lang="zh-CN" altLang="en-US" sz="2400" dirty="0" smtClean="0">
                <a:solidFill>
                  <a:srgbClr val="FF0000"/>
                </a:solidFill>
                <a:latin typeface="微软雅黑" panose="020B0503020204020204" pitchFamily="34" charset="-122"/>
                <a:ea typeface="微软雅黑" panose="020B0503020204020204" pitchFamily="34" charset="-122"/>
              </a:rPr>
              <a:t>语句</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ts val="3700"/>
              </a:lnSpc>
            </a:pPr>
            <a:r>
              <a:rPr lang="en-US" altLang="zh-CN" sz="2400" dirty="0" smtClean="0">
                <a:solidFill>
                  <a:srgbClr val="FF0000"/>
                </a:solidFill>
                <a:latin typeface="微软雅黑" panose="020B0503020204020204" pitchFamily="34" charset="-122"/>
                <a:ea typeface="微软雅黑" panose="020B0503020204020204" pitchFamily="34" charset="-122"/>
              </a:rPr>
              <a:t>INSERT…SET</a:t>
            </a:r>
            <a:r>
              <a:rPr lang="zh-CN" altLang="en-US" sz="2400" dirty="0" smtClean="0">
                <a:solidFill>
                  <a:srgbClr val="FF0000"/>
                </a:solidFill>
                <a:latin typeface="微软雅黑" panose="020B0503020204020204" pitchFamily="34" charset="-122"/>
                <a:ea typeface="微软雅黑" panose="020B0503020204020204" pitchFamily="34" charset="-122"/>
              </a:rPr>
              <a:t>语句</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ts val="3700"/>
              </a:lnSpc>
            </a:pPr>
            <a:r>
              <a:rPr lang="en-US" altLang="zh-CN" sz="2400" dirty="0" smtClean="0">
                <a:solidFill>
                  <a:srgbClr val="FF0000"/>
                </a:solidFill>
                <a:latin typeface="微软雅黑" panose="020B0503020204020204" pitchFamily="34" charset="-122"/>
                <a:ea typeface="微软雅黑" panose="020B0503020204020204" pitchFamily="34" charset="-122"/>
              </a:rPr>
              <a:t>INSERT…SELECT</a:t>
            </a:r>
            <a:r>
              <a:rPr lang="zh-CN" altLang="en-US" sz="2400" dirty="0" smtClean="0">
                <a:solidFill>
                  <a:srgbClr val="FF0000"/>
                </a:solidFill>
                <a:latin typeface="微软雅黑" panose="020B0503020204020204" pitchFamily="34" charset="-122"/>
                <a:ea typeface="微软雅黑" panose="020B0503020204020204" pitchFamily="34" charset="-122"/>
              </a:rPr>
              <a:t>语句</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0" y="1106677"/>
            <a:ext cx="563526" cy="4644646"/>
            <a:chOff x="0" y="979970"/>
            <a:chExt cx="563526" cy="4644646"/>
          </a:xfrm>
        </p:grpSpPr>
        <p:sp>
          <p:nvSpPr>
            <p:cNvPr id="8" name="矩形 7"/>
            <p:cNvSpPr/>
            <p:nvPr/>
          </p:nvSpPr>
          <p:spPr>
            <a:xfrm>
              <a:off x="0" y="979970"/>
              <a:ext cx="563526" cy="15308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插入数据</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9" name="矩形 8"/>
            <p:cNvSpPr/>
            <p:nvPr/>
          </p:nvSpPr>
          <p:spPr>
            <a:xfrm>
              <a:off x="0" y="2532321"/>
              <a:ext cx="563526" cy="153087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删除数据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086440"/>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修改数据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8" name="矩形 17"/>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20" name="肘形连接符 19"/>
          <p:cNvCxnSpPr>
            <a:stCxn id="23" idx="1"/>
            <a:endCxn id="18"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4" idx="1"/>
            <a:endCxn id="18"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18"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4" name="矩形 23"/>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5" name="矩形 24"/>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894314" y="1028959"/>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数据更新</a:t>
            </a:r>
            <a:endParaRPr lang="zh-CN" altLang="en-US" dirty="0">
              <a:solidFill>
                <a:schemeClr val="bg1"/>
              </a:solidFill>
              <a:latin typeface="微软雅黑" pitchFamily="34" charset="-122"/>
              <a:ea typeface="微软雅黑" pitchFamily="34" charset="-122"/>
            </a:endParaRPr>
          </a:p>
        </p:txBody>
      </p:sp>
      <p:sp>
        <p:nvSpPr>
          <p:cNvPr id="27" name="矩形 26"/>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8" name="矩形 27"/>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9" name="肘形连接符 28"/>
          <p:cNvCxnSpPr>
            <a:stCxn id="18" idx="3"/>
            <a:endCxn id="26"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18" idx="3"/>
            <a:endCxn id="27"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28" idx="1"/>
            <a:endCxn id="18"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76115" y="174153"/>
            <a:ext cx="1883849"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4.4.1.0 </a:t>
            </a:r>
            <a:r>
              <a:rPr lang="zh-CN" altLang="en-US" dirty="0" smtClean="0">
                <a:latin typeface="微软雅黑" pitchFamily="34" charset="-122"/>
                <a:ea typeface="微软雅黑" pitchFamily="34" charset="-122"/>
              </a:rPr>
              <a:t>插入数据</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2464942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索引定义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pSp>
        <p:nvGrpSpPr>
          <p:cNvPr id="6" name="组合 5"/>
          <p:cNvGrpSpPr/>
          <p:nvPr/>
        </p:nvGrpSpPr>
        <p:grpSpPr>
          <a:xfrm>
            <a:off x="0" y="979969"/>
            <a:ext cx="563526" cy="4898063"/>
            <a:chOff x="0" y="1265274"/>
            <a:chExt cx="563526" cy="4898063"/>
          </a:xfrm>
        </p:grpSpPr>
        <p:sp>
          <p:nvSpPr>
            <p:cNvPr id="7" name="矩形 6"/>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8" name="矩形 7"/>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4" name="TextBox 13"/>
          <p:cNvSpPr txBox="1"/>
          <p:nvPr/>
        </p:nvSpPr>
        <p:spPr>
          <a:xfrm>
            <a:off x="1494430" y="2562897"/>
            <a:ext cx="10189008" cy="2308324"/>
          </a:xfrm>
          <a:prstGeom prst="rect">
            <a:avLst/>
          </a:prstGeom>
          <a:noFill/>
        </p:spPr>
        <p:txBody>
          <a:bodyPr wrap="none" rtlCol="0">
            <a:spAutoFit/>
          </a:bodyPr>
          <a:lstStyle/>
          <a:p>
            <a:pPr>
              <a:lnSpc>
                <a:spcPct val="150000"/>
              </a:lnSpc>
            </a:pPr>
            <a:r>
              <a:rPr lang="zh-CN" altLang="en-US" sz="2400" dirty="0" smtClean="0"/>
              <a:t>索引存在的弊端：</a:t>
            </a:r>
            <a:endParaRPr lang="en-US" altLang="zh-CN" sz="2400" dirty="0" smtClean="0"/>
          </a:p>
          <a:p>
            <a:pPr>
              <a:lnSpc>
                <a:spcPct val="150000"/>
              </a:lnSpc>
            </a:pPr>
            <a:r>
              <a:rPr lang="en-US" altLang="zh-CN" sz="2400" dirty="0" smtClean="0"/>
              <a:t>1</a:t>
            </a:r>
            <a:r>
              <a:rPr lang="zh-CN" altLang="en-US" sz="2400" dirty="0" smtClean="0"/>
              <a:t>）索引是以文件的形式存储的，如果有大量的索引，索引文件可能比数据</a:t>
            </a:r>
            <a:endParaRPr lang="en-US" altLang="zh-CN" sz="2400" dirty="0"/>
          </a:p>
          <a:p>
            <a:pPr>
              <a:lnSpc>
                <a:spcPct val="150000"/>
              </a:lnSpc>
            </a:pPr>
            <a:r>
              <a:rPr lang="zh-CN" altLang="en-US" sz="2400" dirty="0" smtClean="0"/>
              <a:t>文件更快达到最大的文件尺寸；</a:t>
            </a:r>
            <a:endParaRPr lang="en-US" altLang="zh-CN" sz="2400" dirty="0" smtClean="0"/>
          </a:p>
          <a:p>
            <a:pPr>
              <a:lnSpc>
                <a:spcPct val="150000"/>
              </a:lnSpc>
            </a:pPr>
            <a:r>
              <a:rPr lang="en-US" altLang="zh-CN" sz="2400" dirty="0" smtClean="0"/>
              <a:t>2</a:t>
            </a:r>
            <a:r>
              <a:rPr lang="zh-CN" altLang="en-US" sz="2400" dirty="0" smtClean="0"/>
              <a:t>）索引在提高查询</a:t>
            </a:r>
            <a:r>
              <a:rPr lang="zh-CN" altLang="en-US" sz="2400" dirty="0"/>
              <a:t>速度</a:t>
            </a:r>
            <a:r>
              <a:rPr lang="zh-CN" altLang="en-US" sz="2400" dirty="0" smtClean="0"/>
              <a:t>的同时，会降低更新表的速度。</a:t>
            </a:r>
            <a:endParaRPr lang="zh-CN" altLang="en-US" sz="2400" dirty="0"/>
          </a:p>
        </p:txBody>
      </p:sp>
      <p:sp>
        <p:nvSpPr>
          <p:cNvPr id="10" name="TextBox 9"/>
          <p:cNvSpPr txBox="1"/>
          <p:nvPr/>
        </p:nvSpPr>
        <p:spPr>
          <a:xfrm>
            <a:off x="1494430" y="2101232"/>
            <a:ext cx="5724644" cy="461665"/>
          </a:xfrm>
          <a:prstGeom prst="rect">
            <a:avLst/>
          </a:prstGeom>
          <a:noFill/>
        </p:spPr>
        <p:txBody>
          <a:bodyPr wrap="none" rtlCol="0">
            <a:spAutoFit/>
          </a:bodyPr>
          <a:lstStyle/>
          <a:p>
            <a:r>
              <a:rPr lang="zh-CN" altLang="en-US" sz="2400" dirty="0" smtClean="0"/>
              <a:t>索引是提高数据文件访问效率的有效方法</a:t>
            </a:r>
            <a:endParaRPr lang="zh-CN" altLang="en-US" sz="2400" dirty="0"/>
          </a:p>
        </p:txBody>
      </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2" name="肘形连接符 11"/>
          <p:cNvCxnSpPr>
            <a:stCxn id="16"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17"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1"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1"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1883849"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4.3.3.0 </a:t>
            </a:r>
            <a:r>
              <a:rPr lang="zh-CN" altLang="en-US" dirty="0" smtClean="0">
                <a:latin typeface="微软雅黑" pitchFamily="34" charset="-122"/>
                <a:ea typeface="微软雅黑" pitchFamily="34" charset="-122"/>
              </a:rPr>
              <a:t>索引定义</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01026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smtClean="0">
                <a:latin typeface="黑体" panose="02010609060101010101" pitchFamily="49" charset="-122"/>
                <a:ea typeface="黑体" panose="02010609060101010101" pitchFamily="49" charset="-122"/>
                <a:sym typeface="+mn-ea"/>
              </a:rPr>
              <a:t>4.4 </a:t>
            </a:r>
            <a:r>
              <a:rPr lang="zh-CN" altLang="en-US" sz="2800" b="1" dirty="0" smtClean="0">
                <a:latin typeface="黑体" panose="02010609060101010101" pitchFamily="49" charset="-122"/>
                <a:ea typeface="黑体" panose="02010609060101010101" pitchFamily="49" charset="-122"/>
                <a:sym typeface="+mn-ea"/>
              </a:rPr>
              <a:t>数据</a:t>
            </a:r>
            <a:r>
              <a:rPr lang="zh-CN" altLang="en-US" sz="2800" b="1" dirty="0">
                <a:latin typeface="黑体" panose="02010609060101010101" pitchFamily="49" charset="-122"/>
                <a:ea typeface="黑体" panose="02010609060101010101" pitchFamily="49" charset="-122"/>
                <a:sym typeface="+mn-ea"/>
              </a:rPr>
              <a:t>更新</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1</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插入数据</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a:t>
            </a:r>
            <a:r>
              <a:rPr lang="zh-CN" altLang="en-US" sz="2800" b="0" dirty="0" smtClean="0">
                <a:solidFill>
                  <a:schemeClr val="tx1"/>
                </a:solidFill>
                <a:latin typeface="黑体" panose="02010609060101010101" pitchFamily="49" charset="-122"/>
                <a:ea typeface="黑体" panose="02010609060101010101" pitchFamily="49" charset="-122"/>
                <a:sym typeface="+mn-ea"/>
              </a:rPr>
              <a:t>应用</a:t>
            </a:r>
            <a:r>
              <a:rPr lang="en-US" altLang="zh-CN"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chemeClr val="tx1"/>
                </a:solidFill>
                <a:latin typeface="黑体" panose="02010609060101010101" pitchFamily="49" charset="-122"/>
                <a:ea typeface="黑体" panose="02010609060101010101" pitchFamily="49" charset="-122"/>
                <a:sym typeface="+mn-ea"/>
              </a:rPr>
              <a:t>综合（代码）题）</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使用</a:t>
            </a:r>
            <a:r>
              <a:rPr lang="en-US" altLang="zh-CN" sz="2400" dirty="0" smtClean="0">
                <a:solidFill>
                  <a:srgbClr val="FF0000"/>
                </a:solidFill>
                <a:latin typeface="微软雅黑" panose="020B0503020204020204" pitchFamily="34" charset="-122"/>
                <a:ea typeface="微软雅黑" panose="020B0503020204020204" pitchFamily="34" charset="-122"/>
              </a:rPr>
              <a:t>INSERT…VALUES</a:t>
            </a:r>
            <a:r>
              <a:rPr lang="zh-CN" altLang="en-US" sz="2400" dirty="0" smtClean="0">
                <a:solidFill>
                  <a:srgbClr val="FF0000"/>
                </a:solidFill>
                <a:latin typeface="微软雅黑" panose="020B0503020204020204" pitchFamily="34" charset="-122"/>
                <a:ea typeface="微软雅黑" panose="020B0503020204020204" pitchFamily="34" charset="-122"/>
              </a:rPr>
              <a:t>语句插入单行或多行元组数据</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307805" y="3083444"/>
            <a:ext cx="9437965" cy="14460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INSERT [INTO]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col_name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{VALUES | VALUE}({expr | DEFAULT},</a:t>
            </a:r>
            <a:r>
              <a:rPr lang="en-US" altLang="zh-CN" dirty="0" smtClean="0">
                <a:solidFill>
                  <a:schemeClr val="tx1"/>
                </a:solidFill>
                <a:latin typeface="手札体-简粗体"/>
                <a:ea typeface="手札体-简粗体"/>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11" name="组合 10"/>
          <p:cNvGrpSpPr/>
          <p:nvPr/>
        </p:nvGrpSpPr>
        <p:grpSpPr>
          <a:xfrm>
            <a:off x="0" y="1106677"/>
            <a:ext cx="563526" cy="4644646"/>
            <a:chOff x="0" y="979970"/>
            <a:chExt cx="563526" cy="4644646"/>
          </a:xfrm>
        </p:grpSpPr>
        <p:sp>
          <p:nvSpPr>
            <p:cNvPr id="8" name="矩形 7"/>
            <p:cNvSpPr/>
            <p:nvPr/>
          </p:nvSpPr>
          <p:spPr>
            <a:xfrm>
              <a:off x="0" y="979970"/>
              <a:ext cx="563526" cy="15308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插入数据</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9" name="矩形 8"/>
            <p:cNvSpPr/>
            <p:nvPr/>
          </p:nvSpPr>
          <p:spPr>
            <a:xfrm>
              <a:off x="0" y="2532321"/>
              <a:ext cx="563526" cy="153087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删除数据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086440"/>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修改数据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2" name="矩形 11"/>
          <p:cNvSpPr/>
          <p:nvPr/>
        </p:nvSpPr>
        <p:spPr>
          <a:xfrm>
            <a:off x="3260006" y="3503428"/>
            <a:ext cx="1032228"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 name="直接箭头连接符 12"/>
          <p:cNvCxnSpPr/>
          <p:nvPr/>
        </p:nvCxnSpPr>
        <p:spPr>
          <a:xfrm flipH="1">
            <a:off x="3813770" y="3168502"/>
            <a:ext cx="318976" cy="33492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32746" y="2879132"/>
            <a:ext cx="2831580"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欲被插入数据的表名</a:t>
            </a:r>
            <a:endParaRPr lang="zh-CN" altLang="en-US" dirty="0">
              <a:latin typeface="手札体-简粗体" panose="03000700000000000000" pitchFamily="66" charset="-122"/>
              <a:ea typeface="手札体-简粗体" panose="03000700000000000000" pitchFamily="66" charset="-122"/>
            </a:endParaRPr>
          </a:p>
        </p:txBody>
      </p:sp>
      <p:sp>
        <p:nvSpPr>
          <p:cNvPr id="16" name="矩形 15"/>
          <p:cNvSpPr/>
          <p:nvPr/>
        </p:nvSpPr>
        <p:spPr>
          <a:xfrm>
            <a:off x="4423368" y="3503428"/>
            <a:ext cx="1032228"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7" name="直接箭头连接符 16"/>
          <p:cNvCxnSpPr/>
          <p:nvPr/>
        </p:nvCxnSpPr>
        <p:spPr>
          <a:xfrm flipH="1">
            <a:off x="5455596" y="3424464"/>
            <a:ext cx="998592" cy="16746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54188" y="3343365"/>
            <a:ext cx="3189542"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需要插入数据的列名列表</a:t>
            </a:r>
            <a:endParaRPr lang="zh-CN" altLang="en-US" dirty="0">
              <a:latin typeface="手札体-简粗体" panose="03000700000000000000" pitchFamily="66" charset="-122"/>
              <a:ea typeface="手札体-简粗体" panose="03000700000000000000" pitchFamily="66" charset="-122"/>
            </a:endParaRPr>
          </a:p>
        </p:txBody>
      </p:sp>
      <p:sp>
        <p:nvSpPr>
          <p:cNvPr id="18" name="矩形 17"/>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20" name="肘形连接符 19"/>
          <p:cNvCxnSpPr>
            <a:stCxn id="23" idx="1"/>
            <a:endCxn id="18"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4" idx="1"/>
            <a:endCxn id="18"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25" idx="1"/>
            <a:endCxn id="18"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4" name="矩形 23"/>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5" name="矩形 24"/>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894314" y="1028959"/>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数据更新</a:t>
            </a:r>
            <a:endParaRPr lang="zh-CN" altLang="en-US" dirty="0">
              <a:solidFill>
                <a:schemeClr val="bg1"/>
              </a:solidFill>
              <a:latin typeface="微软雅黑" pitchFamily="34" charset="-122"/>
              <a:ea typeface="微软雅黑" pitchFamily="34" charset="-122"/>
            </a:endParaRPr>
          </a:p>
        </p:txBody>
      </p:sp>
      <p:sp>
        <p:nvSpPr>
          <p:cNvPr id="27" name="矩形 26"/>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8" name="矩形 27"/>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9" name="肘形连接符 28"/>
          <p:cNvCxnSpPr>
            <a:stCxn id="18" idx="3"/>
            <a:endCxn id="26"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18" idx="3"/>
            <a:endCxn id="27"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28" idx="1"/>
            <a:endCxn id="18"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76115" y="174153"/>
            <a:ext cx="6785926" cy="503151"/>
          </a:xfrm>
          <a:prstGeom prst="rect">
            <a:avLst/>
          </a:prstGeom>
          <a:noFill/>
        </p:spPr>
        <p:txBody>
          <a:bodyPr wrap="square" rtlCol="0">
            <a:spAutoFit/>
          </a:bodyPr>
          <a:lstStyle/>
          <a:p>
            <a:pPr>
              <a:lnSpc>
                <a:spcPts val="3700"/>
              </a:lnSpc>
            </a:pPr>
            <a:r>
              <a:rPr lang="en-US" altLang="zh-CN" dirty="0" smtClean="0">
                <a:latin typeface="微软雅黑" pitchFamily="34" charset="-122"/>
                <a:ea typeface="微软雅黑" pitchFamily="34" charset="-122"/>
              </a:rPr>
              <a:t>4.4.1.1 </a:t>
            </a:r>
            <a:r>
              <a:rPr lang="zh-CN" altLang="en-US" dirty="0" smtClean="0">
                <a:latin typeface="微软雅黑" pitchFamily="34" charset="-122"/>
                <a:ea typeface="微软雅黑" pitchFamily="34" charset="-122"/>
              </a:rPr>
              <a:t>使用</a:t>
            </a:r>
            <a:r>
              <a:rPr lang="en-US" altLang="zh-CN" dirty="0">
                <a:latin typeface="微软雅黑" pitchFamily="34" charset="-122"/>
                <a:ea typeface="微软雅黑" pitchFamily="34" charset="-122"/>
              </a:rPr>
              <a:t>INSERT…VALUES</a:t>
            </a:r>
            <a:r>
              <a:rPr lang="zh-CN" altLang="en-US" dirty="0">
                <a:latin typeface="微软雅黑" pitchFamily="34" charset="-122"/>
                <a:ea typeface="微软雅黑" pitchFamily="34" charset="-122"/>
              </a:rPr>
              <a:t>语句插入单行或多行元组</a:t>
            </a:r>
            <a:r>
              <a:rPr lang="zh-CN" altLang="en-US" dirty="0" smtClean="0">
                <a:latin typeface="微软雅黑" pitchFamily="34" charset="-122"/>
                <a:ea typeface="微软雅黑" pitchFamily="34" charset="-122"/>
              </a:rPr>
              <a:t>数据</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84274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smtClean="0">
                <a:latin typeface="黑体" panose="02010609060101010101" pitchFamily="49" charset="-122"/>
                <a:ea typeface="黑体" panose="02010609060101010101" pitchFamily="49" charset="-122"/>
                <a:sym typeface="+mn-ea"/>
              </a:rPr>
              <a:t>4.4 </a:t>
            </a:r>
            <a:r>
              <a:rPr lang="zh-CN" altLang="en-US" sz="2800" b="1" dirty="0" smtClean="0">
                <a:latin typeface="黑体" panose="02010609060101010101" pitchFamily="49" charset="-122"/>
                <a:ea typeface="黑体" panose="02010609060101010101" pitchFamily="49" charset="-122"/>
                <a:sym typeface="+mn-ea"/>
              </a:rPr>
              <a:t>数据</a:t>
            </a:r>
            <a:r>
              <a:rPr lang="zh-CN" altLang="en-US" sz="2800" b="1" dirty="0">
                <a:latin typeface="黑体" panose="02010609060101010101" pitchFamily="49" charset="-122"/>
                <a:ea typeface="黑体" panose="02010609060101010101" pitchFamily="49" charset="-122"/>
                <a:sym typeface="+mn-ea"/>
              </a:rPr>
              <a:t>更新</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1</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插入数据</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使用</a:t>
            </a:r>
            <a:r>
              <a:rPr lang="en-US" altLang="zh-CN" sz="2400" dirty="0" smtClean="0">
                <a:solidFill>
                  <a:srgbClr val="FF0000"/>
                </a:solidFill>
                <a:latin typeface="微软雅黑" panose="020B0503020204020204" pitchFamily="34" charset="-122"/>
                <a:ea typeface="微软雅黑" panose="020B0503020204020204" pitchFamily="34" charset="-122"/>
              </a:rPr>
              <a:t>INSERT…VALUES</a:t>
            </a:r>
            <a:r>
              <a:rPr lang="zh-CN" altLang="en-US" sz="2400" dirty="0" smtClean="0">
                <a:solidFill>
                  <a:srgbClr val="FF0000"/>
                </a:solidFill>
                <a:latin typeface="微软雅黑" panose="020B0503020204020204" pitchFamily="34" charset="-122"/>
                <a:ea typeface="微软雅黑" panose="020B0503020204020204" pitchFamily="34" charset="-122"/>
              </a:rPr>
              <a:t>语句插入单行或多行元组数据</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307805" y="3083444"/>
            <a:ext cx="9437965" cy="14460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INSERT [INTO]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col_name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{VALUES | VALUE}({expr | DEFAULT},</a:t>
            </a:r>
            <a:r>
              <a:rPr lang="en-US" altLang="zh-CN" dirty="0" smtClean="0">
                <a:solidFill>
                  <a:schemeClr val="tx1"/>
                </a:solidFill>
                <a:latin typeface="手札体-简粗体"/>
                <a:ea typeface="手札体-简粗体"/>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11" name="组合 10"/>
          <p:cNvGrpSpPr/>
          <p:nvPr/>
        </p:nvGrpSpPr>
        <p:grpSpPr>
          <a:xfrm>
            <a:off x="0" y="1106677"/>
            <a:ext cx="563526" cy="4644646"/>
            <a:chOff x="0" y="979970"/>
            <a:chExt cx="563526" cy="4644646"/>
          </a:xfrm>
        </p:grpSpPr>
        <p:sp>
          <p:nvSpPr>
            <p:cNvPr id="8" name="矩形 7"/>
            <p:cNvSpPr/>
            <p:nvPr/>
          </p:nvSpPr>
          <p:spPr>
            <a:xfrm>
              <a:off x="0" y="979970"/>
              <a:ext cx="563526" cy="15308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插入数据</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9" name="矩形 8"/>
            <p:cNvSpPr/>
            <p:nvPr/>
          </p:nvSpPr>
          <p:spPr>
            <a:xfrm>
              <a:off x="0" y="2532321"/>
              <a:ext cx="563526" cy="153087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删除数据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086440"/>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修改数据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cxnSp>
        <p:nvCxnSpPr>
          <p:cNvPr id="13" name="直接箭头连接符 12"/>
          <p:cNvCxnSpPr/>
          <p:nvPr/>
        </p:nvCxnSpPr>
        <p:spPr>
          <a:xfrm>
            <a:off x="3070840" y="4054468"/>
            <a:ext cx="0" cy="33492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070688" y="4407475"/>
            <a:ext cx="3415711" cy="1021556"/>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通过关键字“</a:t>
            </a:r>
            <a:r>
              <a:rPr lang="en-US" altLang="zh-CN" dirty="0" smtClean="0">
                <a:latin typeface="手札体-简粗体" panose="03000700000000000000" pitchFamily="66" charset="-122"/>
                <a:ea typeface="手札体-简粗体" panose="03000700000000000000" pitchFamily="66" charset="-122"/>
              </a:rPr>
              <a:t>VALUES</a:t>
            </a:r>
            <a:r>
              <a:rPr lang="zh-CN" altLang="en-US" dirty="0" smtClean="0">
                <a:latin typeface="手札体-简粗体" panose="03000700000000000000" pitchFamily="66" charset="-122"/>
                <a:ea typeface="手札体-简粗体" panose="03000700000000000000" pitchFamily="66" charset="-122"/>
              </a:rPr>
              <a:t>”或“</a:t>
            </a:r>
            <a:r>
              <a:rPr lang="en-US" altLang="zh-CN" dirty="0" smtClean="0">
                <a:latin typeface="手札体-简粗体" panose="03000700000000000000" pitchFamily="66" charset="-122"/>
                <a:ea typeface="手札体-简粗体" panose="03000700000000000000" pitchFamily="66" charset="-122"/>
              </a:rPr>
              <a:t>VALUE</a:t>
            </a:r>
            <a:r>
              <a:rPr lang="zh-CN" altLang="en-US" dirty="0" smtClean="0">
                <a:latin typeface="手札体-简粗体" panose="03000700000000000000" pitchFamily="66" charset="-122"/>
                <a:ea typeface="手札体-简粗体" panose="03000700000000000000" pitchFamily="66" charset="-122"/>
              </a:rPr>
              <a:t>”引导的子句，其包含各列需要插入的数据清单</a:t>
            </a:r>
            <a:endParaRPr lang="zh-CN" altLang="en-US" dirty="0">
              <a:latin typeface="手札体-简粗体" panose="03000700000000000000" pitchFamily="66" charset="-122"/>
              <a:ea typeface="手札体-简粗体" panose="03000700000000000000" pitchFamily="66" charset="-122"/>
            </a:endParaRPr>
          </a:p>
        </p:txBody>
      </p:sp>
      <p:sp>
        <p:nvSpPr>
          <p:cNvPr id="16" name="矩形 15"/>
          <p:cNvSpPr/>
          <p:nvPr/>
        </p:nvSpPr>
        <p:spPr>
          <a:xfrm>
            <a:off x="2227777" y="3772705"/>
            <a:ext cx="1823227"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矩形 28"/>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0" name="肘形连接符 29"/>
          <p:cNvCxnSpPr>
            <a:stCxn id="33" idx="1"/>
            <a:endCxn id="29"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34" idx="1"/>
            <a:endCxn id="29"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35" idx="1"/>
            <a:endCxn id="29"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4" name="矩形 33"/>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35" name="矩形 34"/>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36" name="矩形 35"/>
          <p:cNvSpPr/>
          <p:nvPr/>
        </p:nvSpPr>
        <p:spPr>
          <a:xfrm>
            <a:off x="9894314" y="1028959"/>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数据更新</a:t>
            </a:r>
            <a:endParaRPr lang="zh-CN" altLang="en-US" dirty="0">
              <a:solidFill>
                <a:schemeClr val="bg1"/>
              </a:solidFill>
              <a:latin typeface="微软雅黑" pitchFamily="34" charset="-122"/>
              <a:ea typeface="微软雅黑" pitchFamily="34" charset="-122"/>
            </a:endParaRPr>
          </a:p>
        </p:txBody>
      </p:sp>
      <p:sp>
        <p:nvSpPr>
          <p:cNvPr id="37" name="矩形 36"/>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38" name="矩形 37"/>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39" name="肘形连接符 38"/>
          <p:cNvCxnSpPr>
            <a:stCxn id="29" idx="3"/>
            <a:endCxn id="36"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肘形连接符 39"/>
          <p:cNvCxnSpPr>
            <a:stCxn id="29" idx="3"/>
            <a:endCxn id="37"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38" idx="1"/>
            <a:endCxn id="29"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76115" y="174153"/>
            <a:ext cx="6785926" cy="503151"/>
          </a:xfrm>
          <a:prstGeom prst="rect">
            <a:avLst/>
          </a:prstGeom>
          <a:noFill/>
        </p:spPr>
        <p:txBody>
          <a:bodyPr wrap="square" rtlCol="0">
            <a:spAutoFit/>
          </a:bodyPr>
          <a:lstStyle/>
          <a:p>
            <a:pPr>
              <a:lnSpc>
                <a:spcPts val="3700"/>
              </a:lnSpc>
            </a:pPr>
            <a:r>
              <a:rPr lang="en-US" altLang="zh-CN" dirty="0" smtClean="0">
                <a:latin typeface="微软雅黑" pitchFamily="34" charset="-122"/>
                <a:ea typeface="微软雅黑" pitchFamily="34" charset="-122"/>
              </a:rPr>
              <a:t>4.4.1.1 </a:t>
            </a:r>
            <a:r>
              <a:rPr lang="zh-CN" altLang="en-US" dirty="0" smtClean="0">
                <a:latin typeface="微软雅黑" pitchFamily="34" charset="-122"/>
                <a:ea typeface="微软雅黑" pitchFamily="34" charset="-122"/>
              </a:rPr>
              <a:t>使用</a:t>
            </a:r>
            <a:r>
              <a:rPr lang="en-US" altLang="zh-CN" dirty="0">
                <a:latin typeface="微软雅黑" pitchFamily="34" charset="-122"/>
                <a:ea typeface="微软雅黑" pitchFamily="34" charset="-122"/>
              </a:rPr>
              <a:t>INSERT…VALUES</a:t>
            </a:r>
            <a:r>
              <a:rPr lang="zh-CN" altLang="en-US" dirty="0">
                <a:latin typeface="微软雅黑" pitchFamily="34" charset="-122"/>
                <a:ea typeface="微软雅黑" pitchFamily="34" charset="-122"/>
              </a:rPr>
              <a:t>语句插入单行或多行元组</a:t>
            </a:r>
            <a:r>
              <a:rPr lang="zh-CN" altLang="en-US" dirty="0" smtClean="0">
                <a:latin typeface="微软雅黑" pitchFamily="34" charset="-122"/>
                <a:ea typeface="微软雅黑" pitchFamily="34" charset="-122"/>
              </a:rPr>
              <a:t>数据</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08970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smtClean="0">
                <a:latin typeface="黑体" panose="02010609060101010101" pitchFamily="49" charset="-122"/>
                <a:ea typeface="黑体" panose="02010609060101010101" pitchFamily="49" charset="-122"/>
                <a:sym typeface="+mn-ea"/>
              </a:rPr>
              <a:t>4.4 </a:t>
            </a:r>
            <a:r>
              <a:rPr lang="zh-CN" altLang="en-US" sz="2800" b="1" dirty="0" smtClean="0">
                <a:latin typeface="黑体" panose="02010609060101010101" pitchFamily="49" charset="-122"/>
                <a:ea typeface="黑体" panose="02010609060101010101" pitchFamily="49" charset="-122"/>
                <a:sym typeface="+mn-ea"/>
              </a:rPr>
              <a:t>数据</a:t>
            </a:r>
            <a:r>
              <a:rPr lang="zh-CN" altLang="en-US" sz="2800" b="1" dirty="0">
                <a:latin typeface="黑体" panose="02010609060101010101" pitchFamily="49" charset="-122"/>
                <a:ea typeface="黑体" panose="02010609060101010101" pitchFamily="49" charset="-122"/>
                <a:sym typeface="+mn-ea"/>
              </a:rPr>
              <a:t>更新</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1</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插入数据</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使用</a:t>
            </a:r>
            <a:r>
              <a:rPr lang="en-US" altLang="zh-CN" sz="2400" dirty="0" smtClean="0">
                <a:solidFill>
                  <a:srgbClr val="FF0000"/>
                </a:solidFill>
                <a:latin typeface="微软雅黑" panose="020B0503020204020204" pitchFamily="34" charset="-122"/>
                <a:ea typeface="微软雅黑" panose="020B0503020204020204" pitchFamily="34" charset="-122"/>
              </a:rPr>
              <a:t>INSERT…VALUES</a:t>
            </a:r>
            <a:r>
              <a:rPr lang="zh-CN" altLang="en-US" sz="2400" dirty="0" smtClean="0">
                <a:solidFill>
                  <a:srgbClr val="FF0000"/>
                </a:solidFill>
                <a:latin typeface="微软雅黑" panose="020B0503020204020204" pitchFamily="34" charset="-122"/>
                <a:ea typeface="微软雅黑" panose="020B0503020204020204" pitchFamily="34" charset="-122"/>
              </a:rPr>
              <a:t>语句插入单行或多行元组数据</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307805" y="3083444"/>
            <a:ext cx="9437965" cy="14460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INSERT [INTO]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col_name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{VALUES | VALUE}({expr | DEFAULT},</a:t>
            </a:r>
            <a:r>
              <a:rPr lang="en-US" altLang="zh-CN" dirty="0" smtClean="0">
                <a:solidFill>
                  <a:schemeClr val="tx1"/>
                </a:solidFill>
                <a:latin typeface="手札体-简粗体"/>
                <a:ea typeface="手札体-简粗体"/>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11" name="组合 10"/>
          <p:cNvGrpSpPr/>
          <p:nvPr/>
        </p:nvGrpSpPr>
        <p:grpSpPr>
          <a:xfrm>
            <a:off x="0" y="1106677"/>
            <a:ext cx="563526" cy="4644646"/>
            <a:chOff x="0" y="979970"/>
            <a:chExt cx="563526" cy="4644646"/>
          </a:xfrm>
        </p:grpSpPr>
        <p:sp>
          <p:nvSpPr>
            <p:cNvPr id="8" name="矩形 7"/>
            <p:cNvSpPr/>
            <p:nvPr/>
          </p:nvSpPr>
          <p:spPr>
            <a:xfrm>
              <a:off x="0" y="979970"/>
              <a:ext cx="563526" cy="15308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插入数据</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9" name="矩形 8"/>
            <p:cNvSpPr/>
            <p:nvPr/>
          </p:nvSpPr>
          <p:spPr>
            <a:xfrm>
              <a:off x="0" y="2532321"/>
              <a:ext cx="563526" cy="153087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删除数据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086440"/>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修改数据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cxnSp>
        <p:nvCxnSpPr>
          <p:cNvPr id="13" name="直接箭头连接符 12"/>
          <p:cNvCxnSpPr/>
          <p:nvPr/>
        </p:nvCxnSpPr>
        <p:spPr>
          <a:xfrm>
            <a:off x="4546364" y="4072549"/>
            <a:ext cx="0" cy="33492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133490" y="4407475"/>
            <a:ext cx="3415711" cy="715089"/>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表示一个常量、变量或一个表达式，也可以是空值</a:t>
            </a:r>
            <a:r>
              <a:rPr lang="en-US" altLang="zh-CN" dirty="0" smtClean="0">
                <a:latin typeface="手札体-简粗体" panose="03000700000000000000" pitchFamily="66" charset="-122"/>
                <a:ea typeface="手札体-简粗体" panose="03000700000000000000" pitchFamily="66" charset="-122"/>
              </a:rPr>
              <a:t>NULL</a:t>
            </a:r>
            <a:endParaRPr lang="zh-CN" altLang="en-US" dirty="0">
              <a:latin typeface="手札体-简粗体" panose="03000700000000000000" pitchFamily="66" charset="-122"/>
              <a:ea typeface="手札体-简粗体" panose="03000700000000000000" pitchFamily="66" charset="-122"/>
            </a:endParaRPr>
          </a:p>
        </p:txBody>
      </p:sp>
      <p:sp>
        <p:nvSpPr>
          <p:cNvPr id="16" name="矩形 15"/>
          <p:cNvSpPr/>
          <p:nvPr/>
        </p:nvSpPr>
        <p:spPr>
          <a:xfrm>
            <a:off x="4261406" y="3806457"/>
            <a:ext cx="472807"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矩形 4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43" name="肘形连接符 42"/>
          <p:cNvCxnSpPr>
            <a:stCxn id="46" idx="1"/>
            <a:endCxn id="4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47" idx="1"/>
            <a:endCxn id="4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5" name="肘形连接符 44"/>
          <p:cNvCxnSpPr>
            <a:stCxn id="48" idx="1"/>
            <a:endCxn id="4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47" name="矩形 4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48" name="矩形 47"/>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49" name="矩形 48"/>
          <p:cNvSpPr/>
          <p:nvPr/>
        </p:nvSpPr>
        <p:spPr>
          <a:xfrm>
            <a:off x="9894314" y="1028959"/>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数据更新</a:t>
            </a:r>
            <a:endParaRPr lang="zh-CN" altLang="en-US" dirty="0">
              <a:solidFill>
                <a:schemeClr val="bg1"/>
              </a:solidFill>
              <a:latin typeface="微软雅黑" pitchFamily="34" charset="-122"/>
              <a:ea typeface="微软雅黑" pitchFamily="34" charset="-122"/>
            </a:endParaRPr>
          </a:p>
        </p:txBody>
      </p:sp>
      <p:sp>
        <p:nvSpPr>
          <p:cNvPr id="50" name="矩形 4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51" name="矩形 5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52" name="肘形连接符 51"/>
          <p:cNvCxnSpPr>
            <a:stCxn id="42" idx="3"/>
            <a:endCxn id="4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42" idx="3"/>
            <a:endCxn id="5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51" idx="1"/>
            <a:endCxn id="4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76115" y="174153"/>
            <a:ext cx="6785926" cy="503151"/>
          </a:xfrm>
          <a:prstGeom prst="rect">
            <a:avLst/>
          </a:prstGeom>
          <a:noFill/>
        </p:spPr>
        <p:txBody>
          <a:bodyPr wrap="square" rtlCol="0">
            <a:spAutoFit/>
          </a:bodyPr>
          <a:lstStyle/>
          <a:p>
            <a:pPr>
              <a:lnSpc>
                <a:spcPts val="3700"/>
              </a:lnSpc>
            </a:pPr>
            <a:r>
              <a:rPr lang="en-US" altLang="zh-CN" dirty="0" smtClean="0">
                <a:latin typeface="微软雅黑" pitchFamily="34" charset="-122"/>
                <a:ea typeface="微软雅黑" pitchFamily="34" charset="-122"/>
              </a:rPr>
              <a:t>4.4.1.1 </a:t>
            </a:r>
            <a:r>
              <a:rPr lang="zh-CN" altLang="en-US" dirty="0" smtClean="0">
                <a:latin typeface="微软雅黑" pitchFamily="34" charset="-122"/>
                <a:ea typeface="微软雅黑" pitchFamily="34" charset="-122"/>
              </a:rPr>
              <a:t>使用</a:t>
            </a:r>
            <a:r>
              <a:rPr lang="en-US" altLang="zh-CN" dirty="0">
                <a:latin typeface="微软雅黑" pitchFamily="34" charset="-122"/>
                <a:ea typeface="微软雅黑" pitchFamily="34" charset="-122"/>
              </a:rPr>
              <a:t>INSERT…VALUES</a:t>
            </a:r>
            <a:r>
              <a:rPr lang="zh-CN" altLang="en-US" dirty="0">
                <a:latin typeface="微软雅黑" pitchFamily="34" charset="-122"/>
                <a:ea typeface="微软雅黑" pitchFamily="34" charset="-122"/>
              </a:rPr>
              <a:t>语句插入单行或多行元组</a:t>
            </a:r>
            <a:r>
              <a:rPr lang="zh-CN" altLang="en-US" dirty="0" smtClean="0">
                <a:latin typeface="微软雅黑" pitchFamily="34" charset="-122"/>
                <a:ea typeface="微软雅黑" pitchFamily="34" charset="-122"/>
              </a:rPr>
              <a:t>数据</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60038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smtClean="0">
                <a:latin typeface="黑体" panose="02010609060101010101" pitchFamily="49" charset="-122"/>
                <a:ea typeface="黑体" panose="02010609060101010101" pitchFamily="49" charset="-122"/>
                <a:sym typeface="+mn-ea"/>
              </a:rPr>
              <a:t>4.4 </a:t>
            </a:r>
            <a:r>
              <a:rPr lang="zh-CN" altLang="en-US" sz="2800" b="1" dirty="0" smtClean="0">
                <a:latin typeface="黑体" panose="02010609060101010101" pitchFamily="49" charset="-122"/>
                <a:ea typeface="黑体" panose="02010609060101010101" pitchFamily="49" charset="-122"/>
                <a:sym typeface="+mn-ea"/>
              </a:rPr>
              <a:t>数据</a:t>
            </a:r>
            <a:r>
              <a:rPr lang="zh-CN" altLang="en-US" sz="2800" b="1" dirty="0">
                <a:latin typeface="黑体" panose="02010609060101010101" pitchFamily="49" charset="-122"/>
                <a:ea typeface="黑体" panose="02010609060101010101" pitchFamily="49" charset="-122"/>
                <a:sym typeface="+mn-ea"/>
              </a:rPr>
              <a:t>更新</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1</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插入数据</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使用</a:t>
            </a:r>
            <a:r>
              <a:rPr lang="en-US" altLang="zh-CN" sz="2400" dirty="0" smtClean="0">
                <a:solidFill>
                  <a:srgbClr val="FF0000"/>
                </a:solidFill>
                <a:latin typeface="微软雅黑" panose="020B0503020204020204" pitchFamily="34" charset="-122"/>
                <a:ea typeface="微软雅黑" panose="020B0503020204020204" pitchFamily="34" charset="-122"/>
              </a:rPr>
              <a:t>INSERT…VALUES</a:t>
            </a:r>
            <a:r>
              <a:rPr lang="zh-CN" altLang="en-US" sz="2400" dirty="0" smtClean="0">
                <a:solidFill>
                  <a:srgbClr val="FF0000"/>
                </a:solidFill>
                <a:latin typeface="微软雅黑" panose="020B0503020204020204" pitchFamily="34" charset="-122"/>
                <a:ea typeface="微软雅黑" panose="020B0503020204020204" pitchFamily="34" charset="-122"/>
              </a:rPr>
              <a:t>语句插入单行或多行元组数据</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307805" y="3083444"/>
            <a:ext cx="9437965" cy="14460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INSERT [INTO]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col_name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{VALUES | VALUE}({expr | DEFAULT},</a:t>
            </a:r>
            <a:r>
              <a:rPr lang="en-US" altLang="zh-CN" dirty="0" smtClean="0">
                <a:solidFill>
                  <a:schemeClr val="tx1"/>
                </a:solidFill>
                <a:latin typeface="手札体-简粗体"/>
                <a:ea typeface="手札体-简粗体"/>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11" name="组合 10"/>
          <p:cNvGrpSpPr/>
          <p:nvPr/>
        </p:nvGrpSpPr>
        <p:grpSpPr>
          <a:xfrm>
            <a:off x="0" y="1106677"/>
            <a:ext cx="563526" cy="4644646"/>
            <a:chOff x="0" y="979970"/>
            <a:chExt cx="563526" cy="4644646"/>
          </a:xfrm>
        </p:grpSpPr>
        <p:sp>
          <p:nvSpPr>
            <p:cNvPr id="8" name="矩形 7"/>
            <p:cNvSpPr/>
            <p:nvPr/>
          </p:nvSpPr>
          <p:spPr>
            <a:xfrm>
              <a:off x="0" y="979970"/>
              <a:ext cx="563526" cy="15308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插入数据</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9" name="矩形 8"/>
            <p:cNvSpPr/>
            <p:nvPr/>
          </p:nvSpPr>
          <p:spPr>
            <a:xfrm>
              <a:off x="0" y="2532321"/>
              <a:ext cx="563526" cy="153087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删除数据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086440"/>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修改数据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cxnSp>
        <p:nvCxnSpPr>
          <p:cNvPr id="13" name="直接箭头连接符 12"/>
          <p:cNvCxnSpPr/>
          <p:nvPr/>
        </p:nvCxnSpPr>
        <p:spPr>
          <a:xfrm>
            <a:off x="5388231" y="4054468"/>
            <a:ext cx="0" cy="33492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18305" y="4407475"/>
            <a:ext cx="3415711"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指定此列值为该列的默认值</a:t>
            </a:r>
            <a:endParaRPr lang="zh-CN" altLang="en-US" dirty="0">
              <a:latin typeface="手札体-简粗体" panose="03000700000000000000" pitchFamily="66" charset="-122"/>
              <a:ea typeface="手札体-简粗体" panose="03000700000000000000" pitchFamily="66" charset="-122"/>
            </a:endParaRPr>
          </a:p>
        </p:txBody>
      </p:sp>
      <p:sp>
        <p:nvSpPr>
          <p:cNvPr id="16" name="矩形 15"/>
          <p:cNvSpPr/>
          <p:nvPr/>
        </p:nvSpPr>
        <p:spPr>
          <a:xfrm>
            <a:off x="4854128" y="3772705"/>
            <a:ext cx="1068206"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14"/>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7" name="肘形连接符 16"/>
          <p:cNvCxnSpPr>
            <a:stCxn id="20" idx="1"/>
            <a:endCxn id="15"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5"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5"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2" name="矩形 21"/>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94314" y="1028959"/>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数据更新</a:t>
            </a:r>
            <a:endParaRPr lang="zh-CN" altLang="en-US" dirty="0">
              <a:solidFill>
                <a:schemeClr val="bg1"/>
              </a:solidFill>
              <a:latin typeface="微软雅黑" pitchFamily="34" charset="-122"/>
              <a:ea typeface="微软雅黑" pitchFamily="34" charset="-122"/>
            </a:endParaRPr>
          </a:p>
        </p:txBody>
      </p:sp>
      <p:sp>
        <p:nvSpPr>
          <p:cNvPr id="24" name="矩形 23"/>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5" name="矩形 24"/>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6" name="肘形连接符 25"/>
          <p:cNvCxnSpPr>
            <a:stCxn id="15" idx="3"/>
            <a:endCxn id="23"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5" idx="3"/>
            <a:endCxn id="24"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25" idx="1"/>
            <a:endCxn id="15"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76115" y="174153"/>
            <a:ext cx="6785926" cy="503151"/>
          </a:xfrm>
          <a:prstGeom prst="rect">
            <a:avLst/>
          </a:prstGeom>
          <a:noFill/>
        </p:spPr>
        <p:txBody>
          <a:bodyPr wrap="square" rtlCol="0">
            <a:spAutoFit/>
          </a:bodyPr>
          <a:lstStyle/>
          <a:p>
            <a:pPr>
              <a:lnSpc>
                <a:spcPts val="3700"/>
              </a:lnSpc>
            </a:pPr>
            <a:r>
              <a:rPr lang="en-US" altLang="zh-CN" dirty="0" smtClean="0">
                <a:latin typeface="微软雅黑" pitchFamily="34" charset="-122"/>
                <a:ea typeface="微软雅黑" pitchFamily="34" charset="-122"/>
              </a:rPr>
              <a:t>4.4.1.1 </a:t>
            </a:r>
            <a:r>
              <a:rPr lang="zh-CN" altLang="en-US" dirty="0" smtClean="0">
                <a:latin typeface="微软雅黑" pitchFamily="34" charset="-122"/>
                <a:ea typeface="微软雅黑" pitchFamily="34" charset="-122"/>
              </a:rPr>
              <a:t>使用</a:t>
            </a:r>
            <a:r>
              <a:rPr lang="en-US" altLang="zh-CN" dirty="0">
                <a:latin typeface="微软雅黑" pitchFamily="34" charset="-122"/>
                <a:ea typeface="微软雅黑" pitchFamily="34" charset="-122"/>
              </a:rPr>
              <a:t>INSERT…VALUES</a:t>
            </a:r>
            <a:r>
              <a:rPr lang="zh-CN" altLang="en-US" dirty="0">
                <a:latin typeface="微软雅黑" pitchFamily="34" charset="-122"/>
                <a:ea typeface="微软雅黑" pitchFamily="34" charset="-122"/>
              </a:rPr>
              <a:t>语句插入单行或多行元组</a:t>
            </a:r>
            <a:r>
              <a:rPr lang="zh-CN" altLang="en-US" dirty="0" smtClean="0">
                <a:latin typeface="微软雅黑" pitchFamily="34" charset="-122"/>
                <a:ea typeface="微软雅黑" pitchFamily="34" charset="-122"/>
              </a:rPr>
              <a:t>数据</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098998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smtClean="0">
                <a:latin typeface="黑体" panose="02010609060101010101" pitchFamily="49" charset="-122"/>
                <a:ea typeface="黑体" panose="02010609060101010101" pitchFamily="49" charset="-122"/>
                <a:sym typeface="+mn-ea"/>
              </a:rPr>
              <a:t>4.4 </a:t>
            </a:r>
            <a:r>
              <a:rPr lang="zh-CN" altLang="en-US" sz="2800" b="1" dirty="0" smtClean="0">
                <a:latin typeface="黑体" panose="02010609060101010101" pitchFamily="49" charset="-122"/>
                <a:ea typeface="黑体" panose="02010609060101010101" pitchFamily="49" charset="-122"/>
                <a:sym typeface="+mn-ea"/>
              </a:rPr>
              <a:t>数据</a:t>
            </a:r>
            <a:r>
              <a:rPr lang="zh-CN" altLang="en-US" sz="2800" b="1" dirty="0">
                <a:latin typeface="黑体" panose="02010609060101010101" pitchFamily="49" charset="-122"/>
                <a:ea typeface="黑体" panose="02010609060101010101" pitchFamily="49" charset="-122"/>
                <a:sym typeface="+mn-ea"/>
              </a:rPr>
              <a:t>更新</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1</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插入数据</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990288"/>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使用</a:t>
            </a:r>
            <a:r>
              <a:rPr lang="en-US" altLang="zh-CN" sz="2400" dirty="0" smtClean="0">
                <a:solidFill>
                  <a:srgbClr val="FF0000"/>
                </a:solidFill>
                <a:latin typeface="微软雅黑" panose="020B0503020204020204" pitchFamily="34" charset="-122"/>
                <a:ea typeface="微软雅黑" panose="020B0503020204020204" pitchFamily="34" charset="-122"/>
              </a:rPr>
              <a:t>INSERT…VALUES</a:t>
            </a:r>
            <a:r>
              <a:rPr lang="zh-CN" altLang="en-US" sz="2400" dirty="0" smtClean="0">
                <a:solidFill>
                  <a:srgbClr val="FF0000"/>
                </a:solidFill>
                <a:latin typeface="微软雅黑" panose="020B0503020204020204" pitchFamily="34" charset="-122"/>
                <a:ea typeface="微软雅黑" panose="020B0503020204020204" pitchFamily="34" charset="-122"/>
              </a:rPr>
              <a:t>语句插入单行或多行元组数据</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ts val="3700"/>
              </a:lnSpc>
            </a:pP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ts val="3700"/>
              </a:lnSpc>
            </a:pPr>
            <a:r>
              <a:rPr lang="zh-CN" altLang="en-US" sz="2400" dirty="0" smtClean="0">
                <a:latin typeface="微软雅黑" panose="020B0503020204020204" pitchFamily="34" charset="-122"/>
                <a:ea typeface="微软雅黑" panose="020B0503020204020204" pitchFamily="34" charset="-122"/>
              </a:rPr>
              <a:t>示例：使用</a:t>
            </a:r>
            <a:r>
              <a:rPr lang="en-US" altLang="zh-CN" sz="2400" dirty="0" smtClean="0">
                <a:latin typeface="微软雅黑" panose="020B0503020204020204" pitchFamily="34" charset="-122"/>
                <a:ea typeface="微软雅黑" panose="020B0503020204020204" pitchFamily="34" charset="-122"/>
              </a:rPr>
              <a:t>INSERT…VALUES</a:t>
            </a:r>
            <a:r>
              <a:rPr lang="zh-CN" altLang="en-US" sz="2400" dirty="0" smtClean="0">
                <a:latin typeface="微软雅黑" panose="020B0503020204020204" pitchFamily="34" charset="-122"/>
                <a:ea typeface="微软雅黑" panose="020B0503020204020204" pitchFamily="34" charset="-122"/>
              </a:rPr>
              <a:t>语句向数据库</a:t>
            </a:r>
            <a:r>
              <a:rPr lang="en-US" altLang="zh-CN" sz="2400" dirty="0" err="1" smtClean="0">
                <a:latin typeface="微软雅黑" panose="020B0503020204020204" pitchFamily="34" charset="-122"/>
                <a:ea typeface="微软雅黑" panose="020B0503020204020204" pitchFamily="34" charset="-122"/>
              </a:rPr>
              <a:t>mysql_test</a:t>
            </a:r>
            <a:r>
              <a:rPr lang="zh-CN" altLang="en-US" sz="2400" dirty="0" smtClean="0">
                <a:latin typeface="微软雅黑" panose="020B0503020204020204" pitchFamily="34" charset="-122"/>
                <a:ea typeface="微软雅黑" panose="020B0503020204020204" pitchFamily="34" charset="-122"/>
              </a:rPr>
              <a:t>的表</a:t>
            </a:r>
            <a:r>
              <a:rPr lang="en-US" altLang="zh-CN" sz="2400" dirty="0" smtClean="0">
                <a:latin typeface="微软雅黑" panose="020B0503020204020204" pitchFamily="34" charset="-122"/>
                <a:ea typeface="微软雅黑" panose="020B0503020204020204" pitchFamily="34" charset="-122"/>
              </a:rPr>
              <a:t>customers</a:t>
            </a:r>
            <a:r>
              <a:rPr lang="zh-CN" altLang="en-US" sz="2400" dirty="0" smtClean="0">
                <a:latin typeface="微软雅黑" panose="020B0503020204020204" pitchFamily="34" charset="-122"/>
                <a:ea typeface="微软雅黑" panose="020B0503020204020204" pitchFamily="34" charset="-122"/>
              </a:rPr>
              <a:t>中插入这样一行完整数据</a:t>
            </a:r>
            <a:r>
              <a:rPr lang="zh-CN" altLang="en-US" sz="2400" dirty="0" smtClean="0">
                <a:latin typeface="微软雅黑" panose="020B0503020204020204" pitchFamily="34" charset="-122"/>
                <a:ea typeface="微软雅黑" panose="020B0503020204020204" pitchFamily="34" charset="-122"/>
                <a:sym typeface="Wingdings" pitchFamily="2" charset="2"/>
              </a:rPr>
              <a:t>：（</a:t>
            </a:r>
            <a:r>
              <a:rPr lang="en-US" altLang="zh-CN" sz="2400" dirty="0" smtClean="0">
                <a:latin typeface="微软雅黑" panose="020B0503020204020204" pitchFamily="34" charset="-122"/>
                <a:ea typeface="微软雅黑" panose="020B0503020204020204" pitchFamily="34" charset="-122"/>
                <a:sym typeface="Wingdings" pitchFamily="2" charset="2"/>
              </a:rPr>
              <a:t>901</a:t>
            </a:r>
            <a:r>
              <a:rPr lang="zh-CN" altLang="en-US" sz="2400" dirty="0" smtClean="0">
                <a:latin typeface="微软雅黑" panose="020B0503020204020204" pitchFamily="34" charset="-122"/>
                <a:ea typeface="微软雅黑" panose="020B0503020204020204" pitchFamily="34" charset="-122"/>
                <a:sym typeface="Wingdings" pitchFamily="2" charset="2"/>
              </a:rPr>
              <a:t>，张三 ，</a:t>
            </a:r>
            <a:r>
              <a:rPr lang="en-US" altLang="zh-CN" sz="2400" dirty="0" smtClean="0">
                <a:latin typeface="微软雅黑" panose="020B0503020204020204" pitchFamily="34" charset="-122"/>
                <a:ea typeface="微软雅黑" panose="020B0503020204020204" pitchFamily="34" charset="-122"/>
                <a:sym typeface="Wingdings" pitchFamily="2" charset="2"/>
              </a:rPr>
              <a:t>F</a:t>
            </a:r>
            <a:r>
              <a:rPr lang="zh-CN" altLang="en-US" sz="2400" dirty="0" smtClean="0">
                <a:latin typeface="微软雅黑" panose="020B0503020204020204" pitchFamily="34" charset="-122"/>
                <a:ea typeface="微软雅黑" panose="020B0503020204020204" pitchFamily="34" charset="-122"/>
                <a:sym typeface="Wingdings" pitchFamily="2" charset="2"/>
              </a:rPr>
              <a:t>，北京市，朝阳区）</a:t>
            </a:r>
            <a:endParaRPr lang="en-US" altLang="zh-CN" sz="24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1307805" y="4244271"/>
            <a:ext cx="9437965" cy="180660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INSERT INTO mysql_test.customers</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VALUES (901,’</a:t>
            </a:r>
            <a:r>
              <a:rPr lang="zh-CN" altLang="en-US" dirty="0" smtClean="0">
                <a:solidFill>
                  <a:schemeClr val="tx1"/>
                </a:solidFill>
                <a:latin typeface="黑体" panose="02010609060101010101" pitchFamily="49" charset="-122"/>
                <a:ea typeface="黑体" panose="02010609060101010101" pitchFamily="49" charset="-122"/>
                <a:cs typeface="Arial" panose="020B0604020202020204" pitchFamily="34" charset="0"/>
              </a:rPr>
              <a:t>张三</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’,’F’,’</a:t>
            </a:r>
            <a:r>
              <a:rPr lang="zh-CN" altLang="en-US" dirty="0" smtClean="0">
                <a:solidFill>
                  <a:schemeClr val="tx1"/>
                </a:solidFill>
                <a:latin typeface="黑体" panose="02010609060101010101" pitchFamily="49" charset="-122"/>
                <a:ea typeface="黑体" panose="02010609060101010101" pitchFamily="49" charset="-122"/>
                <a:cs typeface="Arial" panose="020B0604020202020204" pitchFamily="34" charset="0"/>
              </a:rPr>
              <a:t>北京市</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zh-CN" altLang="en-US" dirty="0" smtClean="0">
                <a:solidFill>
                  <a:schemeClr val="tx1"/>
                </a:solidFill>
                <a:latin typeface="黑体" panose="02010609060101010101" pitchFamily="49" charset="-122"/>
                <a:ea typeface="黑体" panose="02010609060101010101" pitchFamily="49" charset="-122"/>
                <a:cs typeface="Arial" panose="020B0604020202020204" pitchFamily="34" charset="0"/>
              </a:rPr>
              <a:t>朝阳区</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OK,1 row affected(0.09 sec)</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11" name="组合 10"/>
          <p:cNvGrpSpPr/>
          <p:nvPr/>
        </p:nvGrpSpPr>
        <p:grpSpPr>
          <a:xfrm>
            <a:off x="0" y="1106677"/>
            <a:ext cx="563526" cy="4644646"/>
            <a:chOff x="0" y="979970"/>
            <a:chExt cx="563526" cy="4644646"/>
          </a:xfrm>
        </p:grpSpPr>
        <p:sp>
          <p:nvSpPr>
            <p:cNvPr id="8" name="矩形 7"/>
            <p:cNvSpPr/>
            <p:nvPr/>
          </p:nvSpPr>
          <p:spPr>
            <a:xfrm>
              <a:off x="0" y="979970"/>
              <a:ext cx="563526" cy="15308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插入数据</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9" name="矩形 8"/>
            <p:cNvSpPr/>
            <p:nvPr/>
          </p:nvSpPr>
          <p:spPr>
            <a:xfrm>
              <a:off x="0" y="2532321"/>
              <a:ext cx="563526" cy="153087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删除数据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086440"/>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修改数据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2" name="矩形 1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数据更新</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2"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2"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6785926" cy="503151"/>
          </a:xfrm>
          <a:prstGeom prst="rect">
            <a:avLst/>
          </a:prstGeom>
          <a:noFill/>
        </p:spPr>
        <p:txBody>
          <a:bodyPr wrap="square" rtlCol="0">
            <a:spAutoFit/>
          </a:bodyPr>
          <a:lstStyle/>
          <a:p>
            <a:pPr>
              <a:lnSpc>
                <a:spcPts val="3700"/>
              </a:lnSpc>
            </a:pPr>
            <a:r>
              <a:rPr lang="en-US" altLang="zh-CN" dirty="0" smtClean="0">
                <a:latin typeface="微软雅黑" pitchFamily="34" charset="-122"/>
                <a:ea typeface="微软雅黑" pitchFamily="34" charset="-122"/>
              </a:rPr>
              <a:t>4.4.1.1 </a:t>
            </a:r>
            <a:r>
              <a:rPr lang="zh-CN" altLang="en-US" dirty="0" smtClean="0">
                <a:latin typeface="微软雅黑" pitchFamily="34" charset="-122"/>
                <a:ea typeface="微软雅黑" pitchFamily="34" charset="-122"/>
              </a:rPr>
              <a:t>使用</a:t>
            </a:r>
            <a:r>
              <a:rPr lang="en-US" altLang="zh-CN" dirty="0">
                <a:latin typeface="微软雅黑" pitchFamily="34" charset="-122"/>
                <a:ea typeface="微软雅黑" pitchFamily="34" charset="-122"/>
              </a:rPr>
              <a:t>INSERT…VALUES</a:t>
            </a:r>
            <a:r>
              <a:rPr lang="zh-CN" altLang="en-US" dirty="0">
                <a:latin typeface="微软雅黑" pitchFamily="34" charset="-122"/>
                <a:ea typeface="微软雅黑" pitchFamily="34" charset="-122"/>
              </a:rPr>
              <a:t>语句插入单行或多行元组</a:t>
            </a:r>
            <a:r>
              <a:rPr lang="zh-CN" altLang="en-US" dirty="0" smtClean="0">
                <a:latin typeface="微软雅黑" pitchFamily="34" charset="-122"/>
                <a:ea typeface="微软雅黑" pitchFamily="34" charset="-122"/>
              </a:rPr>
              <a:t>数据</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727201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smtClean="0">
                <a:latin typeface="黑体" panose="02010609060101010101" pitchFamily="49" charset="-122"/>
                <a:ea typeface="黑体" panose="02010609060101010101" pitchFamily="49" charset="-122"/>
                <a:sym typeface="+mn-ea"/>
              </a:rPr>
              <a:t>4.4 </a:t>
            </a:r>
            <a:r>
              <a:rPr lang="zh-CN" altLang="en-US" sz="2800" b="1" dirty="0" smtClean="0">
                <a:latin typeface="黑体" panose="02010609060101010101" pitchFamily="49" charset="-122"/>
                <a:ea typeface="黑体" panose="02010609060101010101" pitchFamily="49" charset="-122"/>
                <a:sym typeface="+mn-ea"/>
              </a:rPr>
              <a:t>数据</a:t>
            </a:r>
            <a:r>
              <a:rPr lang="zh-CN" altLang="en-US" sz="2800" b="1" dirty="0">
                <a:latin typeface="黑体" panose="02010609060101010101" pitchFamily="49" charset="-122"/>
                <a:ea typeface="黑体" panose="02010609060101010101" pitchFamily="49" charset="-122"/>
                <a:sym typeface="+mn-ea"/>
              </a:rPr>
              <a:t>更新</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1</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插入数据</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1805415"/>
            <a:ext cx="10002190" cy="2464777"/>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使用</a:t>
            </a:r>
            <a:r>
              <a:rPr lang="en-US" altLang="zh-CN" sz="2400" dirty="0" smtClean="0">
                <a:solidFill>
                  <a:srgbClr val="FF0000"/>
                </a:solidFill>
                <a:latin typeface="微软雅黑" panose="020B0503020204020204" pitchFamily="34" charset="-122"/>
                <a:ea typeface="微软雅黑" panose="020B0503020204020204" pitchFamily="34" charset="-122"/>
              </a:rPr>
              <a:t>INSERT…VALUES</a:t>
            </a:r>
            <a:r>
              <a:rPr lang="zh-CN" altLang="en-US" sz="2400" dirty="0" smtClean="0">
                <a:solidFill>
                  <a:srgbClr val="FF0000"/>
                </a:solidFill>
                <a:latin typeface="微软雅黑" panose="020B0503020204020204" pitchFamily="34" charset="-122"/>
                <a:ea typeface="微软雅黑" panose="020B0503020204020204" pitchFamily="34" charset="-122"/>
              </a:rPr>
              <a:t>语句插入单行或多行元组数据</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ts val="3700"/>
              </a:lnSpc>
            </a:pPr>
            <a:r>
              <a:rPr lang="zh-CN" altLang="en-US" sz="2000" dirty="0" smtClean="0">
                <a:latin typeface="微软雅黑" panose="020B0503020204020204" pitchFamily="34" charset="-122"/>
                <a:ea typeface="微软雅黑" panose="020B0503020204020204" pitchFamily="34" charset="-122"/>
              </a:rPr>
              <a:t>示例：使用</a:t>
            </a:r>
            <a:r>
              <a:rPr lang="en-US" altLang="zh-CN" sz="2000" dirty="0" smtClean="0">
                <a:latin typeface="微软雅黑" panose="020B0503020204020204" pitchFamily="34" charset="-122"/>
                <a:ea typeface="微软雅黑" panose="020B0503020204020204" pitchFamily="34" charset="-122"/>
              </a:rPr>
              <a:t>INSERT…VALUES</a:t>
            </a:r>
            <a:r>
              <a:rPr lang="zh-CN" altLang="en-US" sz="2000" dirty="0" smtClean="0">
                <a:latin typeface="微软雅黑" panose="020B0503020204020204" pitchFamily="34" charset="-122"/>
                <a:ea typeface="微软雅黑" panose="020B0503020204020204" pitchFamily="34" charset="-122"/>
              </a:rPr>
              <a:t>语句向数据库</a:t>
            </a:r>
            <a:r>
              <a:rPr lang="en-US" altLang="zh-CN" sz="2000" dirty="0" err="1" smtClean="0">
                <a:latin typeface="微软雅黑" panose="020B0503020204020204" pitchFamily="34" charset="-122"/>
                <a:ea typeface="微软雅黑" panose="020B0503020204020204" pitchFamily="34" charset="-122"/>
              </a:rPr>
              <a:t>mysql_test</a:t>
            </a:r>
            <a:r>
              <a:rPr lang="zh-CN" altLang="en-US" sz="2000" dirty="0" smtClean="0">
                <a:latin typeface="微软雅黑" panose="020B0503020204020204" pitchFamily="34" charset="-122"/>
                <a:ea typeface="微软雅黑" panose="020B0503020204020204" pitchFamily="34" charset="-122"/>
              </a:rPr>
              <a:t>的表</a:t>
            </a:r>
            <a:r>
              <a:rPr lang="en-US" altLang="zh-CN" sz="2000" dirty="0" smtClean="0">
                <a:latin typeface="微软雅黑" panose="020B0503020204020204" pitchFamily="34" charset="-122"/>
                <a:ea typeface="微软雅黑" panose="020B0503020204020204" pitchFamily="34" charset="-122"/>
              </a:rPr>
              <a:t>customers</a:t>
            </a:r>
            <a:r>
              <a:rPr lang="zh-CN" altLang="en-US" sz="2000" dirty="0" smtClean="0">
                <a:latin typeface="微软雅黑" panose="020B0503020204020204" pitchFamily="34" charset="-122"/>
                <a:ea typeface="微软雅黑" panose="020B0503020204020204" pitchFamily="34" charset="-122"/>
              </a:rPr>
              <a:t>中插入这样一行</a:t>
            </a:r>
            <a:r>
              <a:rPr lang="zh-CN" altLang="en-US" sz="2000" dirty="0">
                <a:latin typeface="微软雅黑" panose="020B0503020204020204" pitchFamily="34" charset="-122"/>
                <a:ea typeface="微软雅黑" panose="020B0503020204020204" pitchFamily="34" charset="-122"/>
              </a:rPr>
              <a:t>数据</a:t>
            </a:r>
            <a:r>
              <a:rPr lang="zh-CN" altLang="en-US" sz="2000" dirty="0" smtClean="0">
                <a:latin typeface="微软雅黑" panose="020B0503020204020204" pitchFamily="34" charset="-122"/>
                <a:ea typeface="微软雅黑" panose="020B0503020204020204" pitchFamily="34" charset="-122"/>
              </a:rPr>
              <a:t>，要求该数据目前只用明确给出</a:t>
            </a:r>
            <a:r>
              <a:rPr lang="en-US" altLang="zh-CN" sz="2000" dirty="0" err="1" smtClean="0">
                <a:latin typeface="微软雅黑" panose="020B0503020204020204" pitchFamily="34" charset="-122"/>
                <a:ea typeface="微软雅黑" panose="020B0503020204020204" pitchFamily="34" charset="-122"/>
              </a:rPr>
              <a:t>cust_name</a:t>
            </a:r>
            <a:r>
              <a:rPr lang="zh-CN" altLang="en-US" sz="2000" dirty="0" smtClean="0">
                <a:latin typeface="微软雅黑" panose="020B0503020204020204" pitchFamily="34" charset="-122"/>
                <a:ea typeface="微软雅黑" panose="020B0503020204020204" pitchFamily="34" charset="-122"/>
              </a:rPr>
              <a:t>列和</a:t>
            </a:r>
            <a:r>
              <a:rPr lang="en-US" altLang="zh-CN" sz="2000" dirty="0" err="1" smtClean="0">
                <a:latin typeface="微软雅黑" panose="020B0503020204020204" pitchFamily="34" charset="-122"/>
                <a:ea typeface="微软雅黑" panose="020B0503020204020204" pitchFamily="34" charset="-122"/>
              </a:rPr>
              <a:t>cust_address</a:t>
            </a:r>
            <a:r>
              <a:rPr lang="zh-CN" altLang="en-US" sz="2000" dirty="0" smtClean="0">
                <a:latin typeface="微软雅黑" panose="020B0503020204020204" pitchFamily="34" charset="-122"/>
                <a:ea typeface="微软雅黑" panose="020B0503020204020204" pitchFamily="34" charset="-122"/>
              </a:rPr>
              <a:t>列的信息，即分别为‘李四’‘武汉’，而</a:t>
            </a:r>
            <a:r>
              <a:rPr lang="en-US" altLang="zh-CN" sz="2000" dirty="0" err="1" smtClean="0">
                <a:latin typeface="微软雅黑" panose="020B0503020204020204" pitchFamily="34" charset="-122"/>
                <a:ea typeface="微软雅黑" panose="020B0503020204020204" pitchFamily="34" charset="-122"/>
              </a:rPr>
              <a:t>cust_id</a:t>
            </a:r>
            <a:r>
              <a:rPr lang="zh-CN" altLang="en-US" sz="2000" dirty="0" smtClean="0">
                <a:latin typeface="微软雅黑" panose="020B0503020204020204" pitchFamily="34" charset="-122"/>
                <a:ea typeface="微软雅黑" panose="020B0503020204020204" pitchFamily="34" charset="-122"/>
              </a:rPr>
              <a:t>由系统自动生成，</a:t>
            </a:r>
            <a:r>
              <a:rPr lang="en-US" altLang="zh-CN" sz="2000" dirty="0" err="1" smtClean="0">
                <a:latin typeface="微软雅黑" panose="020B0503020204020204" pitchFamily="34" charset="-122"/>
                <a:ea typeface="微软雅黑" panose="020B0503020204020204" pitchFamily="34" charset="-122"/>
              </a:rPr>
              <a:t>cust_sex</a:t>
            </a:r>
            <a:r>
              <a:rPr lang="zh-CN" altLang="en-US" sz="2000" dirty="0" smtClean="0">
                <a:latin typeface="微软雅黑" panose="020B0503020204020204" pitchFamily="34" charset="-122"/>
                <a:ea typeface="微软雅黑" panose="020B0503020204020204" pitchFamily="34" charset="-122"/>
              </a:rPr>
              <a:t>列选用表中默认值，另外</a:t>
            </a:r>
            <a:r>
              <a:rPr lang="en-US" altLang="zh-CN" sz="2000" dirty="0" err="1" smtClean="0">
                <a:latin typeface="微软雅黑" panose="020B0503020204020204" pitchFamily="34" charset="-122"/>
                <a:ea typeface="微软雅黑" panose="020B0503020204020204" pitchFamily="34" charset="-122"/>
              </a:rPr>
              <a:t>cust_contact</a:t>
            </a:r>
            <a:r>
              <a:rPr lang="zh-CN" altLang="en-US" sz="2000" dirty="0" smtClean="0">
                <a:latin typeface="微软雅黑" panose="020B0503020204020204" pitchFamily="34" charset="-122"/>
                <a:ea typeface="微软雅黑" panose="020B0503020204020204" pitchFamily="34" charset="-122"/>
              </a:rPr>
              <a:t>列的值暂不确定，可不用指定</a:t>
            </a:r>
            <a:endParaRPr lang="en-US" altLang="zh-CN" sz="20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1307805" y="4386165"/>
            <a:ext cx="9437965" cy="180660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INSERT INTO mysql_test.customers</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VALUES (</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0</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zh-CN" altLang="en-US"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李四</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’,DEFAULT,’</a:t>
            </a:r>
            <a:r>
              <a:rPr lang="zh-CN" altLang="en-US"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武汉</a:t>
            </a:r>
            <a:r>
              <a:rPr lang="zh-CN" altLang="en-US" dirty="0" smtClean="0">
                <a:solidFill>
                  <a:schemeClr val="tx1"/>
                </a:solidFill>
                <a:latin typeface="黑体" panose="02010609060101010101" pitchFamily="49" charset="-122"/>
                <a:ea typeface="黑体" panose="02010609060101010101" pitchFamily="49" charset="-122"/>
                <a:cs typeface="Arial" panose="020B0604020202020204" pitchFamily="34" charset="0"/>
              </a:rPr>
              <a:t>市</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’,NULL);</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OK,1 row affected(0.09 sec)</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11" name="组合 10"/>
          <p:cNvGrpSpPr/>
          <p:nvPr/>
        </p:nvGrpSpPr>
        <p:grpSpPr>
          <a:xfrm>
            <a:off x="0" y="1106677"/>
            <a:ext cx="563526" cy="4644646"/>
            <a:chOff x="0" y="979970"/>
            <a:chExt cx="563526" cy="4644646"/>
          </a:xfrm>
        </p:grpSpPr>
        <p:sp>
          <p:nvSpPr>
            <p:cNvPr id="8" name="矩形 7"/>
            <p:cNvSpPr/>
            <p:nvPr/>
          </p:nvSpPr>
          <p:spPr>
            <a:xfrm>
              <a:off x="0" y="979970"/>
              <a:ext cx="563526" cy="15308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插入数据</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9" name="矩形 8"/>
            <p:cNvSpPr/>
            <p:nvPr/>
          </p:nvSpPr>
          <p:spPr>
            <a:xfrm>
              <a:off x="0" y="2532321"/>
              <a:ext cx="563526" cy="153087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删除数据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086440"/>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修改数据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2" name="矩形 1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数据更新</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2"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2"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6785926" cy="503151"/>
          </a:xfrm>
          <a:prstGeom prst="rect">
            <a:avLst/>
          </a:prstGeom>
          <a:noFill/>
        </p:spPr>
        <p:txBody>
          <a:bodyPr wrap="square" rtlCol="0">
            <a:spAutoFit/>
          </a:bodyPr>
          <a:lstStyle/>
          <a:p>
            <a:pPr>
              <a:lnSpc>
                <a:spcPts val="3700"/>
              </a:lnSpc>
            </a:pPr>
            <a:r>
              <a:rPr lang="en-US" altLang="zh-CN" dirty="0" smtClean="0">
                <a:latin typeface="微软雅黑" pitchFamily="34" charset="-122"/>
                <a:ea typeface="微软雅黑" pitchFamily="34" charset="-122"/>
              </a:rPr>
              <a:t>4.4.1.1 </a:t>
            </a:r>
            <a:r>
              <a:rPr lang="zh-CN" altLang="en-US" dirty="0" smtClean="0">
                <a:latin typeface="微软雅黑" pitchFamily="34" charset="-122"/>
                <a:ea typeface="微软雅黑" pitchFamily="34" charset="-122"/>
              </a:rPr>
              <a:t>使用</a:t>
            </a:r>
            <a:r>
              <a:rPr lang="en-US" altLang="zh-CN" dirty="0">
                <a:latin typeface="微软雅黑" pitchFamily="34" charset="-122"/>
                <a:ea typeface="微软雅黑" pitchFamily="34" charset="-122"/>
              </a:rPr>
              <a:t>INSERT…VALUES</a:t>
            </a:r>
            <a:r>
              <a:rPr lang="zh-CN" altLang="en-US" dirty="0">
                <a:latin typeface="微软雅黑" pitchFamily="34" charset="-122"/>
                <a:ea typeface="微软雅黑" pitchFamily="34" charset="-122"/>
              </a:rPr>
              <a:t>语句插入单行或多行元组</a:t>
            </a:r>
            <a:r>
              <a:rPr lang="zh-CN" altLang="en-US" dirty="0" smtClean="0">
                <a:latin typeface="微软雅黑" pitchFamily="34" charset="-122"/>
                <a:ea typeface="微软雅黑" pitchFamily="34" charset="-122"/>
              </a:rPr>
              <a:t>数据</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71408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smtClean="0">
                <a:latin typeface="黑体" panose="02010609060101010101" pitchFamily="49" charset="-122"/>
                <a:ea typeface="黑体" panose="02010609060101010101" pitchFamily="49" charset="-122"/>
                <a:sym typeface="+mn-ea"/>
              </a:rPr>
              <a:t>4.4 </a:t>
            </a:r>
            <a:r>
              <a:rPr lang="zh-CN" altLang="en-US" sz="2800" b="1" dirty="0" smtClean="0">
                <a:latin typeface="黑体" panose="02010609060101010101" pitchFamily="49" charset="-122"/>
                <a:ea typeface="黑体" panose="02010609060101010101" pitchFamily="49" charset="-122"/>
                <a:sym typeface="+mn-ea"/>
              </a:rPr>
              <a:t>数据</a:t>
            </a:r>
            <a:r>
              <a:rPr lang="zh-CN" altLang="en-US" sz="2800" b="1" dirty="0">
                <a:latin typeface="黑体" panose="02010609060101010101" pitchFamily="49" charset="-122"/>
                <a:ea typeface="黑体" panose="02010609060101010101" pitchFamily="49" charset="-122"/>
                <a:sym typeface="+mn-ea"/>
              </a:rPr>
              <a:t>更新</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1</a:t>
            </a:r>
            <a:r>
              <a:rPr lang="zh-CN" altLang="en-US" sz="2800" b="0" smtClean="0">
                <a:solidFill>
                  <a:schemeClr val="tx1"/>
                </a:solidFill>
                <a:latin typeface="黑体" panose="02010609060101010101" pitchFamily="49" charset="-122"/>
                <a:ea typeface="黑体" panose="02010609060101010101" pitchFamily="49" charset="-122"/>
                <a:sym typeface="+mn-ea"/>
              </a:rPr>
              <a:t>：</a:t>
            </a:r>
            <a:r>
              <a:rPr lang="zh-CN" altLang="en-US" sz="2800" b="0" smtClean="0">
                <a:solidFill>
                  <a:srgbClr val="FF0000"/>
                </a:solidFill>
                <a:latin typeface="黑体" panose="02010609060101010101" pitchFamily="49" charset="-122"/>
                <a:ea typeface="黑体" panose="02010609060101010101" pitchFamily="49" charset="-122"/>
                <a:sym typeface="+mn-ea"/>
              </a:rPr>
              <a:t>插入数据</a:t>
            </a:r>
            <a:r>
              <a:rPr lang="zh-CN" altLang="en-US" sz="2800" b="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使用</a:t>
            </a:r>
            <a:r>
              <a:rPr lang="en-US" altLang="zh-CN" sz="2400" dirty="0" smtClean="0">
                <a:solidFill>
                  <a:srgbClr val="FF0000"/>
                </a:solidFill>
                <a:latin typeface="微软雅黑" panose="020B0503020204020204" pitchFamily="34" charset="-122"/>
                <a:ea typeface="微软雅黑" panose="020B0503020204020204" pitchFamily="34" charset="-122"/>
              </a:rPr>
              <a:t>INSERT…SET</a:t>
            </a:r>
            <a:r>
              <a:rPr lang="zh-CN" altLang="en-US" sz="2400" dirty="0" smtClean="0">
                <a:solidFill>
                  <a:srgbClr val="FF0000"/>
                </a:solidFill>
                <a:latin typeface="微软雅黑" panose="020B0503020204020204" pitchFamily="34" charset="-122"/>
                <a:ea typeface="微软雅黑" panose="020B0503020204020204" pitchFamily="34" charset="-122"/>
              </a:rPr>
              <a:t>语句插入部分列值数据</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307805" y="3083444"/>
            <a:ext cx="9437965" cy="14460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INSERT [INTO]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SET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col_name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={expr | DEFAULT},</a:t>
            </a:r>
            <a:r>
              <a:rPr lang="en-US" altLang="zh-CN" dirty="0" smtClean="0">
                <a:solidFill>
                  <a:schemeClr val="tx1"/>
                </a:solidFill>
                <a:latin typeface="手札体-简粗体"/>
                <a:ea typeface="手札体-简粗体"/>
                <a:cs typeface="Arial" panose="020B0604020202020204" pitchFamily="34" charset="0"/>
              </a:rPr>
              <a:t>…</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7" name="组合 6"/>
          <p:cNvGrpSpPr/>
          <p:nvPr/>
        </p:nvGrpSpPr>
        <p:grpSpPr>
          <a:xfrm>
            <a:off x="0" y="1106677"/>
            <a:ext cx="563526" cy="4644646"/>
            <a:chOff x="0" y="979970"/>
            <a:chExt cx="563526" cy="4644646"/>
          </a:xfrm>
        </p:grpSpPr>
        <p:sp>
          <p:nvSpPr>
            <p:cNvPr id="8" name="矩形 7"/>
            <p:cNvSpPr/>
            <p:nvPr/>
          </p:nvSpPr>
          <p:spPr>
            <a:xfrm>
              <a:off x="0" y="979970"/>
              <a:ext cx="563526" cy="15308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插入数据</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9" name="矩形 8"/>
            <p:cNvSpPr/>
            <p:nvPr/>
          </p:nvSpPr>
          <p:spPr>
            <a:xfrm>
              <a:off x="0" y="2532321"/>
              <a:ext cx="563526" cy="153087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删除数据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086440"/>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修改数据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2" name="肘形连接符 11"/>
          <p:cNvCxnSpPr>
            <a:stCxn id="15"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16"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6" name="矩形 1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7" name="矩形 16"/>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894314" y="1028959"/>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数据更新</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11" idx="3"/>
            <a:endCxn id="1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1" idx="3"/>
            <a:endCxn id="1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0"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6115" y="174153"/>
            <a:ext cx="6785926" cy="566822"/>
          </a:xfrm>
          <a:prstGeom prst="rect">
            <a:avLst/>
          </a:prstGeom>
          <a:noFill/>
        </p:spPr>
        <p:txBody>
          <a:bodyPr wrap="square" rtlCol="0">
            <a:spAutoFit/>
          </a:bodyPr>
          <a:lstStyle/>
          <a:p>
            <a:pPr>
              <a:lnSpc>
                <a:spcPts val="3700"/>
              </a:lnSpc>
            </a:pPr>
            <a:r>
              <a:rPr lang="en-US" altLang="zh-CN" dirty="0" smtClean="0">
                <a:latin typeface="微软雅黑" pitchFamily="34" charset="-122"/>
                <a:ea typeface="微软雅黑" pitchFamily="34" charset="-122"/>
              </a:rPr>
              <a:t>4.4.1.1 </a:t>
            </a:r>
            <a:r>
              <a:rPr lang="zh-CN" altLang="en-US" dirty="0" smtClean="0">
                <a:latin typeface="微软雅黑" pitchFamily="34" charset="-122"/>
                <a:ea typeface="微软雅黑" pitchFamily="34" charset="-122"/>
              </a:rPr>
              <a:t>使用</a:t>
            </a:r>
            <a:r>
              <a:rPr lang="en-US" altLang="zh-CN" dirty="0" smtClean="0">
                <a:latin typeface="微软雅黑" pitchFamily="34" charset="-122"/>
                <a:ea typeface="微软雅黑" pitchFamily="34" charset="-122"/>
              </a:rPr>
              <a:t>INSERT…SET</a:t>
            </a:r>
            <a:r>
              <a:rPr lang="zh-CN" altLang="en-US" dirty="0" smtClean="0">
                <a:latin typeface="微软雅黑" pitchFamily="34" charset="-122"/>
                <a:ea typeface="微软雅黑" pitchFamily="34" charset="-122"/>
              </a:rPr>
              <a:t>语句插入部分列值数据</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9243840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smtClean="0">
                <a:latin typeface="黑体" panose="02010609060101010101" pitchFamily="49" charset="-122"/>
                <a:ea typeface="黑体" panose="02010609060101010101" pitchFamily="49" charset="-122"/>
                <a:sym typeface="+mn-ea"/>
              </a:rPr>
              <a:t>4.4 </a:t>
            </a:r>
            <a:r>
              <a:rPr lang="zh-CN" altLang="en-US" sz="2800" b="1" dirty="0" smtClean="0">
                <a:latin typeface="黑体" panose="02010609060101010101" pitchFamily="49" charset="-122"/>
                <a:ea typeface="黑体" panose="02010609060101010101" pitchFamily="49" charset="-122"/>
                <a:sym typeface="+mn-ea"/>
              </a:rPr>
              <a:t>数据</a:t>
            </a:r>
            <a:r>
              <a:rPr lang="zh-CN" altLang="en-US" sz="2800" b="1" dirty="0">
                <a:latin typeface="黑体" panose="02010609060101010101" pitchFamily="49" charset="-122"/>
                <a:ea typeface="黑体" panose="02010609060101010101" pitchFamily="49" charset="-122"/>
                <a:sym typeface="+mn-ea"/>
              </a:rPr>
              <a:t>更新</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1</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插入数据</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990288"/>
          </a:xfrm>
          <a:prstGeom prst="rect">
            <a:avLst/>
          </a:prstGeom>
          <a:noFill/>
        </p:spPr>
        <p:txBody>
          <a:bodyPr wrap="square" rtlCol="0">
            <a:spAutoFit/>
          </a:bodyPr>
          <a:lstStyle/>
          <a:p>
            <a:pPr>
              <a:lnSpc>
                <a:spcPts val="3700"/>
              </a:lnSpc>
            </a:pPr>
            <a:r>
              <a:rPr lang="zh-CN" altLang="en-US" sz="2400" dirty="0">
                <a:solidFill>
                  <a:srgbClr val="FF0000"/>
                </a:solidFill>
                <a:latin typeface="微软雅黑" panose="020B0503020204020204" pitchFamily="34" charset="-122"/>
                <a:ea typeface="微软雅黑" panose="020B0503020204020204" pitchFamily="34" charset="-122"/>
              </a:rPr>
              <a:t>使用</a:t>
            </a:r>
            <a:r>
              <a:rPr lang="en-US" altLang="zh-CN" sz="2400" dirty="0">
                <a:solidFill>
                  <a:srgbClr val="FF0000"/>
                </a:solidFill>
                <a:latin typeface="微软雅黑" panose="020B0503020204020204" pitchFamily="34" charset="-122"/>
                <a:ea typeface="微软雅黑" panose="020B0503020204020204" pitchFamily="34" charset="-122"/>
              </a:rPr>
              <a:t>INSERT…SET</a:t>
            </a:r>
            <a:r>
              <a:rPr lang="zh-CN" altLang="en-US" sz="2400" dirty="0">
                <a:solidFill>
                  <a:srgbClr val="FF0000"/>
                </a:solidFill>
                <a:latin typeface="微软雅黑" panose="020B0503020204020204" pitchFamily="34" charset="-122"/>
                <a:ea typeface="微软雅黑" panose="020B0503020204020204" pitchFamily="34" charset="-122"/>
              </a:rPr>
              <a:t>语句插入部分列值数据</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ts val="3700"/>
              </a:lnSpc>
            </a:pP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ts val="3700"/>
              </a:lnSpc>
            </a:pPr>
            <a:r>
              <a:rPr lang="zh-CN" altLang="en-US" sz="2400" dirty="0" smtClean="0">
                <a:latin typeface="微软雅黑" panose="020B0503020204020204" pitchFamily="34" charset="-122"/>
                <a:ea typeface="微软雅黑" panose="020B0503020204020204" pitchFamily="34" charset="-122"/>
              </a:rPr>
              <a:t>示例：使用</a:t>
            </a:r>
            <a:r>
              <a:rPr lang="en-US" altLang="zh-CN" sz="2400" dirty="0" smtClean="0">
                <a:latin typeface="微软雅黑" panose="020B0503020204020204" pitchFamily="34" charset="-122"/>
                <a:ea typeface="微软雅黑" panose="020B0503020204020204" pitchFamily="34" charset="-122"/>
              </a:rPr>
              <a:t>INSERT…SET</a:t>
            </a:r>
            <a:r>
              <a:rPr lang="zh-CN" altLang="en-US" sz="2400" dirty="0" smtClean="0">
                <a:latin typeface="微软雅黑" panose="020B0503020204020204" pitchFamily="34" charset="-122"/>
                <a:ea typeface="微软雅黑" panose="020B0503020204020204" pitchFamily="34" charset="-122"/>
              </a:rPr>
              <a:t>语句向数据库</a:t>
            </a:r>
            <a:r>
              <a:rPr lang="en-US" altLang="zh-CN" sz="2400" dirty="0" err="1" smtClean="0">
                <a:latin typeface="微软雅黑" panose="020B0503020204020204" pitchFamily="34" charset="-122"/>
                <a:ea typeface="微软雅黑" panose="020B0503020204020204" pitchFamily="34" charset="-122"/>
              </a:rPr>
              <a:t>mysql_test</a:t>
            </a:r>
            <a:r>
              <a:rPr lang="zh-CN" altLang="en-US" sz="2400" dirty="0" smtClean="0">
                <a:latin typeface="微软雅黑" panose="020B0503020204020204" pitchFamily="34" charset="-122"/>
                <a:ea typeface="微软雅黑" panose="020B0503020204020204" pitchFamily="34" charset="-122"/>
              </a:rPr>
              <a:t>的表</a:t>
            </a:r>
            <a:r>
              <a:rPr lang="en-US" altLang="zh-CN" sz="2400" dirty="0" smtClean="0">
                <a:latin typeface="微软雅黑" panose="020B0503020204020204" pitchFamily="34" charset="-122"/>
                <a:ea typeface="微软雅黑" panose="020B0503020204020204" pitchFamily="34" charset="-122"/>
              </a:rPr>
              <a:t>customers</a:t>
            </a:r>
            <a:r>
              <a:rPr lang="zh-CN" altLang="en-US" sz="2400" dirty="0" smtClean="0">
                <a:latin typeface="微软雅黑" panose="020B0503020204020204" pitchFamily="34" charset="-122"/>
                <a:ea typeface="微软雅黑" panose="020B0503020204020204" pitchFamily="34" charset="-122"/>
              </a:rPr>
              <a:t>中插入数据</a:t>
            </a:r>
            <a:r>
              <a:rPr lang="zh-CN" altLang="en-US" sz="2400" dirty="0" smtClean="0">
                <a:latin typeface="微软雅黑" panose="020B0503020204020204" pitchFamily="34" charset="-122"/>
                <a:ea typeface="微软雅黑" panose="020B0503020204020204" pitchFamily="34" charset="-122"/>
                <a:sym typeface="Wingdings" pitchFamily="2" charset="2"/>
              </a:rPr>
              <a:t>：名为李四 ，地址为武汉，性别默认</a:t>
            </a:r>
            <a:endParaRPr lang="en-US" altLang="zh-CN" sz="24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1307804" y="4086611"/>
            <a:ext cx="9437965" cy="180660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INSERT INTO mysql_test.customers</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SET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zh-CN" altLang="en-US"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李四</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cust_adress</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zh-CN" altLang="en-US"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武汉</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zh-CN" altLang="en-US"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cust_sex</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=DEFAULT;</a:t>
            </a: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OK,1 row affected(0.09 sec)</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11" name="组合 10"/>
          <p:cNvGrpSpPr/>
          <p:nvPr/>
        </p:nvGrpSpPr>
        <p:grpSpPr>
          <a:xfrm>
            <a:off x="0" y="1106677"/>
            <a:ext cx="563526" cy="4644646"/>
            <a:chOff x="0" y="979970"/>
            <a:chExt cx="563526" cy="4644646"/>
          </a:xfrm>
        </p:grpSpPr>
        <p:sp>
          <p:nvSpPr>
            <p:cNvPr id="8" name="矩形 7"/>
            <p:cNvSpPr/>
            <p:nvPr/>
          </p:nvSpPr>
          <p:spPr>
            <a:xfrm>
              <a:off x="0" y="979970"/>
              <a:ext cx="563526" cy="15308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插入数据</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9" name="矩形 8"/>
            <p:cNvSpPr/>
            <p:nvPr/>
          </p:nvSpPr>
          <p:spPr>
            <a:xfrm>
              <a:off x="0" y="2532321"/>
              <a:ext cx="563526" cy="153087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删除数据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086440"/>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修改数据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2" name="矩形 1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数据更新</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2"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2"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6785926" cy="566822"/>
          </a:xfrm>
          <a:prstGeom prst="rect">
            <a:avLst/>
          </a:prstGeom>
          <a:noFill/>
        </p:spPr>
        <p:txBody>
          <a:bodyPr wrap="square" rtlCol="0">
            <a:spAutoFit/>
          </a:bodyPr>
          <a:lstStyle/>
          <a:p>
            <a:pPr>
              <a:lnSpc>
                <a:spcPts val="3700"/>
              </a:lnSpc>
            </a:pPr>
            <a:r>
              <a:rPr lang="en-US" altLang="zh-CN" dirty="0" smtClean="0">
                <a:latin typeface="微软雅黑" pitchFamily="34" charset="-122"/>
                <a:ea typeface="微软雅黑" pitchFamily="34" charset="-122"/>
              </a:rPr>
              <a:t>4.4.1.1 </a:t>
            </a:r>
            <a:r>
              <a:rPr lang="zh-CN" altLang="en-US" dirty="0" smtClean="0">
                <a:latin typeface="微软雅黑" pitchFamily="34" charset="-122"/>
                <a:ea typeface="微软雅黑" pitchFamily="34" charset="-122"/>
              </a:rPr>
              <a:t>使用</a:t>
            </a:r>
            <a:r>
              <a:rPr lang="en-US" altLang="zh-CN" dirty="0" smtClean="0">
                <a:latin typeface="微软雅黑" pitchFamily="34" charset="-122"/>
                <a:ea typeface="微软雅黑" pitchFamily="34" charset="-122"/>
              </a:rPr>
              <a:t>INSERT…SET</a:t>
            </a:r>
            <a:r>
              <a:rPr lang="zh-CN" altLang="en-US" dirty="0" smtClean="0">
                <a:latin typeface="微软雅黑" pitchFamily="34" charset="-122"/>
                <a:ea typeface="微软雅黑" pitchFamily="34" charset="-122"/>
              </a:rPr>
              <a:t>语句插入部分列值数据</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58690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smtClean="0">
                <a:latin typeface="黑体" panose="02010609060101010101" pitchFamily="49" charset="-122"/>
                <a:ea typeface="黑体" panose="02010609060101010101" pitchFamily="49" charset="-122"/>
                <a:sym typeface="+mn-ea"/>
              </a:rPr>
              <a:t>4.4 </a:t>
            </a:r>
            <a:r>
              <a:rPr lang="zh-CN" altLang="en-US" sz="2800" b="1" dirty="0" smtClean="0">
                <a:latin typeface="黑体" panose="02010609060101010101" pitchFamily="49" charset="-122"/>
                <a:ea typeface="黑体" panose="02010609060101010101" pitchFamily="49" charset="-122"/>
                <a:sym typeface="+mn-ea"/>
              </a:rPr>
              <a:t>数据</a:t>
            </a:r>
            <a:r>
              <a:rPr lang="zh-CN" altLang="en-US" sz="2800" b="1" dirty="0">
                <a:latin typeface="黑体" panose="02010609060101010101" pitchFamily="49" charset="-122"/>
                <a:ea typeface="黑体" panose="02010609060101010101" pitchFamily="49" charset="-122"/>
                <a:sym typeface="+mn-ea"/>
              </a:rPr>
              <a:t>更新</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1</a:t>
            </a:r>
            <a:r>
              <a:rPr lang="zh-CN" altLang="en-US" sz="2800" b="0" smtClean="0">
                <a:solidFill>
                  <a:schemeClr val="tx1"/>
                </a:solidFill>
                <a:latin typeface="黑体" panose="02010609060101010101" pitchFamily="49" charset="-122"/>
                <a:ea typeface="黑体" panose="02010609060101010101" pitchFamily="49" charset="-122"/>
                <a:sym typeface="+mn-ea"/>
              </a:rPr>
              <a:t>：</a:t>
            </a:r>
            <a:r>
              <a:rPr lang="zh-CN" altLang="en-US" sz="2800" b="0" smtClean="0">
                <a:solidFill>
                  <a:srgbClr val="FF0000"/>
                </a:solidFill>
                <a:latin typeface="黑体" panose="02010609060101010101" pitchFamily="49" charset="-122"/>
                <a:ea typeface="黑体" panose="02010609060101010101" pitchFamily="49" charset="-122"/>
                <a:sym typeface="+mn-ea"/>
              </a:rPr>
              <a:t>插入数据</a:t>
            </a:r>
            <a:r>
              <a:rPr lang="zh-CN" altLang="en-US" sz="2800" b="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使用</a:t>
            </a:r>
            <a:r>
              <a:rPr lang="en-US" altLang="zh-CN" sz="2400" dirty="0" smtClean="0">
                <a:solidFill>
                  <a:srgbClr val="FF0000"/>
                </a:solidFill>
                <a:latin typeface="微软雅黑" panose="020B0503020204020204" pitchFamily="34" charset="-122"/>
                <a:ea typeface="微软雅黑" panose="020B0503020204020204" pitchFamily="34" charset="-122"/>
              </a:rPr>
              <a:t>INSERT…SELECT</a:t>
            </a:r>
            <a:r>
              <a:rPr lang="zh-CN" altLang="en-US" sz="2400" dirty="0" smtClean="0">
                <a:solidFill>
                  <a:srgbClr val="FF0000"/>
                </a:solidFill>
                <a:latin typeface="微软雅黑" panose="020B0503020204020204" pitchFamily="34" charset="-122"/>
                <a:ea typeface="微软雅黑" panose="020B0503020204020204" pitchFamily="34" charset="-122"/>
              </a:rPr>
              <a:t>语句插入子查询数据</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307805" y="3083444"/>
            <a:ext cx="9437965" cy="144602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INSERT [INTO] </a:t>
            </a:r>
            <a:r>
              <a:rPr lang="en-US" altLang="zh-CN" dirty="0" err="1">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a:solidFill>
                  <a:schemeClr val="tx1"/>
                </a:solidFill>
                <a:latin typeface="Arial" panose="020B0604020202020204" pitchFamily="34" charset="0"/>
                <a:ea typeface="手札体-简粗体" panose="03000700000000000000" pitchFamily="66" charset="-122"/>
                <a:cs typeface="Arial" panose="020B0604020202020204" pitchFamily="34" charset="0"/>
              </a:rPr>
              <a:t>col_name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SELECT</a:t>
            </a:r>
            <a:r>
              <a:rPr lang="en-US" altLang="zh-CN" dirty="0" smtClean="0">
                <a:solidFill>
                  <a:schemeClr val="tx1"/>
                </a:solidFill>
                <a:latin typeface="手札体-简粗体"/>
                <a:ea typeface="手札体-简粗体"/>
                <a:cs typeface="Arial" panose="020B0604020202020204" pitchFamily="34" charset="0"/>
              </a:rPr>
              <a:t>…</a:t>
            </a:r>
            <a:endParaRPr lang="en-US" altLang="zh-CN" dirty="0">
              <a:solidFill>
                <a:schemeClr val="tx1"/>
              </a:solidFill>
              <a:ea typeface="手札体-简粗体" panose="03000700000000000000" pitchFamily="66" charset="-122"/>
              <a:cs typeface="Arial" panose="020B0604020202020204" pitchFamily="34" charset="0"/>
            </a:endParaRPr>
          </a:p>
        </p:txBody>
      </p:sp>
      <p:grpSp>
        <p:nvGrpSpPr>
          <p:cNvPr id="7" name="组合 6"/>
          <p:cNvGrpSpPr/>
          <p:nvPr/>
        </p:nvGrpSpPr>
        <p:grpSpPr>
          <a:xfrm>
            <a:off x="0" y="1106677"/>
            <a:ext cx="563526" cy="4644646"/>
            <a:chOff x="0" y="979970"/>
            <a:chExt cx="563526" cy="4644646"/>
          </a:xfrm>
        </p:grpSpPr>
        <p:sp>
          <p:nvSpPr>
            <p:cNvPr id="8" name="矩形 7"/>
            <p:cNvSpPr/>
            <p:nvPr/>
          </p:nvSpPr>
          <p:spPr>
            <a:xfrm>
              <a:off x="0" y="979970"/>
              <a:ext cx="563526" cy="15308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插入数据</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9" name="矩形 8"/>
            <p:cNvSpPr/>
            <p:nvPr/>
          </p:nvSpPr>
          <p:spPr>
            <a:xfrm>
              <a:off x="0" y="2532321"/>
              <a:ext cx="563526" cy="153087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删除数据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086440"/>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修改数据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2" name="肘形连接符 11"/>
          <p:cNvCxnSpPr>
            <a:stCxn id="15"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16"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6" name="矩形 1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7" name="矩形 16"/>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894314" y="1028959"/>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数据更新</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11" idx="3"/>
            <a:endCxn id="1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1" idx="3"/>
            <a:endCxn id="1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0"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6115" y="174153"/>
            <a:ext cx="6785926" cy="566822"/>
          </a:xfrm>
          <a:prstGeom prst="rect">
            <a:avLst/>
          </a:prstGeom>
          <a:noFill/>
        </p:spPr>
        <p:txBody>
          <a:bodyPr wrap="square" rtlCol="0">
            <a:spAutoFit/>
          </a:bodyPr>
          <a:lstStyle/>
          <a:p>
            <a:pPr>
              <a:lnSpc>
                <a:spcPts val="3700"/>
              </a:lnSpc>
            </a:pPr>
            <a:r>
              <a:rPr lang="en-US" altLang="zh-CN" dirty="0" smtClean="0">
                <a:latin typeface="微软雅黑" pitchFamily="34" charset="-122"/>
                <a:ea typeface="微软雅黑" pitchFamily="34" charset="-122"/>
              </a:rPr>
              <a:t>4.4.1.1 </a:t>
            </a:r>
            <a:r>
              <a:rPr lang="zh-CN" altLang="en-US" dirty="0" smtClean="0">
                <a:latin typeface="微软雅黑" pitchFamily="34" charset="-122"/>
                <a:ea typeface="微软雅黑" pitchFamily="34" charset="-122"/>
              </a:rPr>
              <a:t>使用</a:t>
            </a:r>
            <a:r>
              <a:rPr lang="en-US" altLang="zh-CN" dirty="0" smtClean="0">
                <a:latin typeface="微软雅黑" pitchFamily="34" charset="-122"/>
                <a:ea typeface="微软雅黑" pitchFamily="34" charset="-122"/>
              </a:rPr>
              <a:t>INSERT…SELECT</a:t>
            </a:r>
            <a:r>
              <a:rPr lang="zh-CN" altLang="en-US" dirty="0" smtClean="0">
                <a:latin typeface="微软雅黑" pitchFamily="34" charset="-122"/>
                <a:ea typeface="微软雅黑" pitchFamily="34" charset="-122"/>
              </a:rPr>
              <a:t>语句子查询数据</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0312404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smtClean="0">
                <a:latin typeface="黑体" panose="02010609060101010101" pitchFamily="49" charset="-122"/>
                <a:ea typeface="黑体" panose="02010609060101010101" pitchFamily="49" charset="-122"/>
                <a:sym typeface="+mn-ea"/>
              </a:rPr>
              <a:t>4.4 </a:t>
            </a:r>
            <a:r>
              <a:rPr lang="zh-CN" altLang="en-US" sz="2800" b="1" dirty="0" smtClean="0">
                <a:latin typeface="黑体" panose="02010609060101010101" pitchFamily="49" charset="-122"/>
                <a:ea typeface="黑体" panose="02010609060101010101" pitchFamily="49" charset="-122"/>
                <a:sym typeface="+mn-ea"/>
              </a:rPr>
              <a:t>数据</a:t>
            </a:r>
            <a:r>
              <a:rPr lang="zh-CN" altLang="en-US" sz="2800" b="1" dirty="0">
                <a:latin typeface="黑体" panose="02010609060101010101" pitchFamily="49" charset="-122"/>
                <a:ea typeface="黑体" panose="02010609060101010101" pitchFamily="49" charset="-122"/>
                <a:sym typeface="+mn-ea"/>
              </a:rPr>
              <a:t>更新</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1</a:t>
            </a:r>
            <a:r>
              <a:rPr lang="zh-CN" altLang="en-US" sz="2800" b="0" smtClean="0">
                <a:solidFill>
                  <a:schemeClr val="tx1"/>
                </a:solidFill>
                <a:latin typeface="黑体" panose="02010609060101010101" pitchFamily="49" charset="-122"/>
                <a:ea typeface="黑体" panose="02010609060101010101" pitchFamily="49" charset="-122"/>
                <a:sym typeface="+mn-ea"/>
              </a:rPr>
              <a:t>：</a:t>
            </a:r>
            <a:r>
              <a:rPr lang="zh-CN" altLang="en-US" sz="2800" b="0" smtClean="0">
                <a:solidFill>
                  <a:srgbClr val="FF0000"/>
                </a:solidFill>
                <a:latin typeface="黑体" panose="02010609060101010101" pitchFamily="49" charset="-122"/>
                <a:ea typeface="黑体" panose="02010609060101010101" pitchFamily="49" charset="-122"/>
                <a:sym typeface="+mn-ea"/>
              </a:rPr>
              <a:t>插入数据</a:t>
            </a:r>
            <a:r>
              <a:rPr lang="zh-CN" altLang="en-US" sz="2800" b="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使用</a:t>
            </a:r>
            <a:r>
              <a:rPr lang="en-US" altLang="zh-CN" sz="2400" dirty="0" smtClean="0">
                <a:solidFill>
                  <a:srgbClr val="FF0000"/>
                </a:solidFill>
                <a:latin typeface="微软雅黑" panose="020B0503020204020204" pitchFamily="34" charset="-122"/>
                <a:ea typeface="微软雅黑" panose="020B0503020204020204" pitchFamily="34" charset="-122"/>
              </a:rPr>
              <a:t>INSERT…SELECT</a:t>
            </a:r>
            <a:r>
              <a:rPr lang="zh-CN" altLang="en-US" sz="2400" dirty="0" smtClean="0">
                <a:solidFill>
                  <a:srgbClr val="FF0000"/>
                </a:solidFill>
                <a:latin typeface="微软雅黑" panose="020B0503020204020204" pitchFamily="34" charset="-122"/>
                <a:ea typeface="微软雅黑" panose="020B0503020204020204" pitchFamily="34" charset="-122"/>
              </a:rPr>
              <a:t>语句插入子查询数据</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0" y="1106677"/>
            <a:ext cx="563526" cy="4644646"/>
            <a:chOff x="0" y="979970"/>
            <a:chExt cx="563526" cy="4644646"/>
          </a:xfrm>
        </p:grpSpPr>
        <p:sp>
          <p:nvSpPr>
            <p:cNvPr id="8" name="矩形 7"/>
            <p:cNvSpPr/>
            <p:nvPr/>
          </p:nvSpPr>
          <p:spPr>
            <a:xfrm>
              <a:off x="0" y="979970"/>
              <a:ext cx="563526" cy="15308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插入数据</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9" name="矩形 8"/>
            <p:cNvSpPr/>
            <p:nvPr/>
          </p:nvSpPr>
          <p:spPr>
            <a:xfrm>
              <a:off x="0" y="2532321"/>
              <a:ext cx="563526" cy="153087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删除数据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086440"/>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修改数据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graphicFrame>
        <p:nvGraphicFramePr>
          <p:cNvPr id="11" name="表格 10"/>
          <p:cNvGraphicFramePr>
            <a:graphicFrameLocks noGrp="1"/>
          </p:cNvGraphicFramePr>
          <p:nvPr>
            <p:extLst>
              <p:ext uri="{D42A27DB-BD31-4B8C-83A1-F6EECF244321}">
                <p14:modId xmlns:p14="http://schemas.microsoft.com/office/powerpoint/2010/main" val="3579374350"/>
              </p:ext>
            </p:extLst>
          </p:nvPr>
        </p:nvGraphicFramePr>
        <p:xfrm>
          <a:off x="1208521" y="4013122"/>
          <a:ext cx="4927599" cy="400050"/>
        </p:xfrm>
        <a:graphic>
          <a:graphicData uri="http://schemas.openxmlformats.org/drawingml/2006/table">
            <a:tbl>
              <a:tblPr>
                <a:tableStyleId>{5C22544A-7EE6-4342-B048-85BDC9FD1C3A}</a:tableStyleId>
              </a:tblPr>
              <a:tblGrid>
                <a:gridCol w="685358"/>
                <a:gridCol w="685358"/>
                <a:gridCol w="685358"/>
                <a:gridCol w="685358"/>
                <a:gridCol w="748818"/>
                <a:gridCol w="1437349"/>
              </a:tblGrid>
              <a:tr h="400050">
                <a:tc>
                  <a:txBody>
                    <a:bodyPr/>
                    <a:lstStyle/>
                    <a:p>
                      <a:pPr algn="l" fontAlgn="ctr"/>
                      <a:r>
                        <a:rPr lang="zh-CN" altLang="en-US" sz="2400" u="none" strike="noStrike">
                          <a:effectLst/>
                        </a:rPr>
                        <a:t>张三</a:t>
                      </a:r>
                      <a:endParaRPr lang="zh-CN" altLang="en-US" sz="2400" b="0" i="0" u="none" strike="noStrike">
                        <a:solidFill>
                          <a:srgbClr val="000000"/>
                        </a:solidFill>
                        <a:effectLst/>
                        <a:latin typeface="宋体"/>
                      </a:endParaRPr>
                    </a:p>
                  </a:txBody>
                  <a:tcPr marL="9525" marR="9525" marT="9525" marB="0" anchor="ctr"/>
                </a:tc>
                <a:tc>
                  <a:txBody>
                    <a:bodyPr/>
                    <a:lstStyle/>
                    <a:p>
                      <a:pPr algn="l" fontAlgn="ctr"/>
                      <a:r>
                        <a:rPr lang="zh-CN" altLang="en-US" sz="2400" u="none" strike="noStrike">
                          <a:effectLst/>
                        </a:rPr>
                        <a:t>男</a:t>
                      </a:r>
                      <a:endParaRPr lang="zh-CN" altLang="en-US" sz="2400" b="0" i="0" u="none" strike="noStrike">
                        <a:solidFill>
                          <a:srgbClr val="000000"/>
                        </a:solidFill>
                        <a:effectLst/>
                        <a:latin typeface="宋体"/>
                      </a:endParaRPr>
                    </a:p>
                  </a:txBody>
                  <a:tcPr marL="9525" marR="9525" marT="9525" marB="0" anchor="ctr"/>
                </a:tc>
                <a:tc>
                  <a:txBody>
                    <a:bodyPr/>
                    <a:lstStyle/>
                    <a:p>
                      <a:pPr algn="l" fontAlgn="ctr"/>
                      <a:r>
                        <a:rPr lang="zh-CN" altLang="en-US" sz="2400" u="none" strike="noStrike">
                          <a:effectLst/>
                        </a:rPr>
                        <a:t>汉族</a:t>
                      </a:r>
                      <a:endParaRPr lang="zh-CN" altLang="en-US" sz="2400" b="0" i="0" u="none" strike="noStrike">
                        <a:solidFill>
                          <a:srgbClr val="000000"/>
                        </a:solidFill>
                        <a:effectLst/>
                        <a:latin typeface="宋体"/>
                      </a:endParaRPr>
                    </a:p>
                  </a:txBody>
                  <a:tcPr marL="9525" marR="9525" marT="9525" marB="0" anchor="ctr"/>
                </a:tc>
                <a:tc>
                  <a:txBody>
                    <a:bodyPr/>
                    <a:lstStyle/>
                    <a:p>
                      <a:pPr algn="l" fontAlgn="ctr"/>
                      <a:r>
                        <a:rPr lang="zh-CN" altLang="en-US" sz="2400" u="none" strike="noStrike">
                          <a:effectLst/>
                        </a:rPr>
                        <a:t>北京</a:t>
                      </a:r>
                      <a:endParaRPr lang="zh-CN" altLang="en-US" sz="2400" b="0" i="0" u="none" strike="noStrike">
                        <a:solidFill>
                          <a:srgbClr val="000000"/>
                        </a:solidFill>
                        <a:effectLst/>
                        <a:latin typeface="宋体"/>
                      </a:endParaRPr>
                    </a:p>
                  </a:txBody>
                  <a:tcPr marL="9525" marR="9525" marT="9525" marB="0" anchor="ctr"/>
                </a:tc>
                <a:tc>
                  <a:txBody>
                    <a:bodyPr/>
                    <a:lstStyle/>
                    <a:p>
                      <a:pPr algn="r" fontAlgn="ctr"/>
                      <a:r>
                        <a:rPr lang="en-US" altLang="zh-CN" sz="2400" u="none" strike="noStrike">
                          <a:effectLst/>
                        </a:rPr>
                        <a:t>18</a:t>
                      </a:r>
                      <a:endParaRPr lang="en-US" altLang="zh-CN" sz="2400" b="0" i="0" u="none" strike="noStrike">
                        <a:solidFill>
                          <a:srgbClr val="000000"/>
                        </a:solidFill>
                        <a:effectLst/>
                        <a:latin typeface="宋体"/>
                      </a:endParaRPr>
                    </a:p>
                  </a:txBody>
                  <a:tcPr marL="9525" marR="9525" marT="9525" marB="0" anchor="ctr"/>
                </a:tc>
                <a:tc>
                  <a:txBody>
                    <a:bodyPr/>
                    <a:lstStyle/>
                    <a:p>
                      <a:pPr algn="r" fontAlgn="ctr"/>
                      <a:r>
                        <a:rPr lang="en-US" altLang="zh-CN" sz="2400" u="none" strike="noStrike" dirty="0">
                          <a:effectLst/>
                        </a:rPr>
                        <a:t>2000/2/2</a:t>
                      </a:r>
                      <a:endParaRPr lang="en-US" altLang="zh-CN" sz="2400" b="0" i="0" u="none" strike="noStrike" dirty="0">
                        <a:solidFill>
                          <a:srgbClr val="000000"/>
                        </a:solidFill>
                        <a:effectLst/>
                        <a:latin typeface="宋体"/>
                      </a:endParaRPr>
                    </a:p>
                  </a:txBody>
                  <a:tcPr marL="9525" marR="9525" marT="9525" marB="0" anchor="ctr"/>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2562617641"/>
              </p:ext>
            </p:extLst>
          </p:nvPr>
        </p:nvGraphicFramePr>
        <p:xfrm>
          <a:off x="6895415" y="4005641"/>
          <a:ext cx="4241800" cy="400050"/>
        </p:xfrm>
        <a:graphic>
          <a:graphicData uri="http://schemas.openxmlformats.org/drawingml/2006/table">
            <a:tbl>
              <a:tblPr>
                <a:tableStyleId>{5C22544A-7EE6-4342-B048-85BDC9FD1C3A}</a:tableStyleId>
              </a:tblPr>
              <a:tblGrid>
                <a:gridCol w="685287"/>
                <a:gridCol w="1437199"/>
                <a:gridCol w="685287"/>
                <a:gridCol w="685287"/>
                <a:gridCol w="748740"/>
              </a:tblGrid>
              <a:tr h="400050">
                <a:tc>
                  <a:txBody>
                    <a:bodyPr/>
                    <a:lstStyle/>
                    <a:p>
                      <a:pPr algn="l" fontAlgn="ctr"/>
                      <a:r>
                        <a:rPr lang="zh-CN" altLang="en-US" sz="2400" u="none" strike="noStrike" dirty="0">
                          <a:effectLst/>
                        </a:rPr>
                        <a:t>姓名</a:t>
                      </a:r>
                      <a:endParaRPr lang="zh-CN" altLang="en-US" sz="2400" b="0" i="0" u="none" strike="noStrike" dirty="0">
                        <a:solidFill>
                          <a:srgbClr val="000000"/>
                        </a:solidFill>
                        <a:effectLst/>
                        <a:latin typeface="宋体"/>
                      </a:endParaRPr>
                    </a:p>
                  </a:txBody>
                  <a:tcPr marL="9525" marR="9525" marT="9525" marB="0" anchor="ctr"/>
                </a:tc>
                <a:tc>
                  <a:txBody>
                    <a:bodyPr/>
                    <a:lstStyle/>
                    <a:p>
                      <a:pPr algn="l" fontAlgn="ctr"/>
                      <a:r>
                        <a:rPr lang="zh-CN" altLang="en-US" sz="2400" u="none" strike="noStrike" dirty="0">
                          <a:effectLst/>
                        </a:rPr>
                        <a:t>出生日期</a:t>
                      </a:r>
                      <a:endParaRPr lang="zh-CN" altLang="en-US" sz="2400" b="0" i="0" u="none" strike="noStrike" dirty="0">
                        <a:solidFill>
                          <a:srgbClr val="000000"/>
                        </a:solidFill>
                        <a:effectLst/>
                        <a:latin typeface="宋体"/>
                      </a:endParaRPr>
                    </a:p>
                  </a:txBody>
                  <a:tcPr marL="9525" marR="9525" marT="9525" marB="0" anchor="ctr"/>
                </a:tc>
                <a:tc>
                  <a:txBody>
                    <a:bodyPr/>
                    <a:lstStyle/>
                    <a:p>
                      <a:pPr algn="l" fontAlgn="ctr"/>
                      <a:r>
                        <a:rPr lang="zh-CN" altLang="en-US" sz="2400" u="none" strike="noStrike" dirty="0">
                          <a:effectLst/>
                        </a:rPr>
                        <a:t>民族</a:t>
                      </a:r>
                      <a:endParaRPr lang="zh-CN" altLang="en-US" sz="2400" b="0" i="0" u="none" strike="noStrike" dirty="0">
                        <a:solidFill>
                          <a:srgbClr val="000000"/>
                        </a:solidFill>
                        <a:effectLst/>
                        <a:latin typeface="宋体"/>
                      </a:endParaRPr>
                    </a:p>
                  </a:txBody>
                  <a:tcPr marL="9525" marR="9525" marT="9525" marB="0" anchor="ctr"/>
                </a:tc>
                <a:tc>
                  <a:txBody>
                    <a:bodyPr/>
                    <a:lstStyle/>
                    <a:p>
                      <a:pPr algn="l" fontAlgn="ctr"/>
                      <a:r>
                        <a:rPr lang="zh-CN" altLang="en-US" sz="2400" u="none" strike="noStrike">
                          <a:effectLst/>
                        </a:rPr>
                        <a:t>年龄</a:t>
                      </a:r>
                      <a:endParaRPr lang="zh-CN" altLang="en-US" sz="2400" b="0" i="0" u="none" strike="noStrike">
                        <a:solidFill>
                          <a:srgbClr val="000000"/>
                        </a:solidFill>
                        <a:effectLst/>
                        <a:latin typeface="宋体"/>
                      </a:endParaRPr>
                    </a:p>
                  </a:txBody>
                  <a:tcPr marL="9525" marR="9525" marT="9525" marB="0" anchor="ctr"/>
                </a:tc>
                <a:tc>
                  <a:txBody>
                    <a:bodyPr/>
                    <a:lstStyle/>
                    <a:p>
                      <a:pPr algn="l" fontAlgn="ctr"/>
                      <a:r>
                        <a:rPr lang="zh-CN" altLang="en-US" sz="2400" u="none" strike="noStrike" dirty="0">
                          <a:effectLst/>
                        </a:rPr>
                        <a:t>住址</a:t>
                      </a:r>
                      <a:endParaRPr lang="zh-CN" altLang="en-US" sz="2400" b="0" i="0" u="none" strike="noStrike" dirty="0">
                        <a:solidFill>
                          <a:srgbClr val="000000"/>
                        </a:solidFill>
                        <a:effectLst/>
                        <a:latin typeface="宋体"/>
                      </a:endParaRPr>
                    </a:p>
                  </a:txBody>
                  <a:tcPr marL="9525" marR="9525" marT="9525" marB="0" anchor="ctr"/>
                </a:tc>
              </a:tr>
            </a:tbl>
          </a:graphicData>
        </a:graphic>
      </p:graphicFrame>
      <p:sp>
        <p:nvSpPr>
          <p:cNvPr id="13" name="TextBox 12"/>
          <p:cNvSpPr txBox="1"/>
          <p:nvPr/>
        </p:nvSpPr>
        <p:spPr>
          <a:xfrm>
            <a:off x="876115" y="174153"/>
            <a:ext cx="6785926" cy="566822"/>
          </a:xfrm>
          <a:prstGeom prst="rect">
            <a:avLst/>
          </a:prstGeom>
          <a:noFill/>
        </p:spPr>
        <p:txBody>
          <a:bodyPr wrap="square" rtlCol="0">
            <a:spAutoFit/>
          </a:bodyPr>
          <a:lstStyle/>
          <a:p>
            <a:pPr>
              <a:lnSpc>
                <a:spcPts val="3700"/>
              </a:lnSpc>
            </a:pPr>
            <a:r>
              <a:rPr lang="en-US" altLang="zh-CN" dirty="0" smtClean="0">
                <a:latin typeface="微软雅黑" pitchFamily="34" charset="-122"/>
                <a:ea typeface="微软雅黑" pitchFamily="34" charset="-122"/>
              </a:rPr>
              <a:t>4.4.1.1 </a:t>
            </a:r>
            <a:r>
              <a:rPr lang="zh-CN" altLang="en-US" dirty="0" smtClean="0">
                <a:latin typeface="微软雅黑" pitchFamily="34" charset="-122"/>
                <a:ea typeface="微软雅黑" pitchFamily="34" charset="-122"/>
              </a:rPr>
              <a:t>使用</a:t>
            </a:r>
            <a:r>
              <a:rPr lang="en-US" altLang="zh-CN" dirty="0" smtClean="0">
                <a:latin typeface="微软雅黑" pitchFamily="34" charset="-122"/>
                <a:ea typeface="微软雅黑" pitchFamily="34" charset="-122"/>
              </a:rPr>
              <a:t>INSERT…SELECT</a:t>
            </a:r>
            <a:r>
              <a:rPr lang="zh-CN" altLang="en-US" dirty="0" smtClean="0">
                <a:latin typeface="微软雅黑" pitchFamily="34" charset="-122"/>
                <a:ea typeface="微软雅黑" pitchFamily="34" charset="-122"/>
              </a:rPr>
              <a:t>语句子查询数据</a:t>
            </a:r>
            <a:endParaRPr lang="zh-CN" altLang="en-US" dirty="0">
              <a:latin typeface="微软雅黑" pitchFamily="34" charset="-122"/>
              <a:ea typeface="微软雅黑" pitchFamily="34" charset="-122"/>
            </a:endParaRPr>
          </a:p>
        </p:txBody>
      </p:sp>
      <p:sp>
        <p:nvSpPr>
          <p:cNvPr id="14" name="矩形 1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0" name="矩形 19"/>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028959"/>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数据更新</a:t>
            </a:r>
            <a:endParaRPr lang="zh-CN" altLang="en-US" dirty="0">
              <a:solidFill>
                <a:schemeClr val="bg1"/>
              </a:solidFill>
              <a:latin typeface="微软雅黑" pitchFamily="34" charset="-122"/>
              <a:ea typeface="微软雅黑" pitchFamily="34" charset="-122"/>
            </a:endParaRPr>
          </a:p>
        </p:txBody>
      </p:sp>
      <p:sp>
        <p:nvSpPr>
          <p:cNvPr id="22" name="矩形 21"/>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4" name="肘形连接符 23"/>
          <p:cNvCxnSpPr>
            <a:stCxn id="14" idx="3"/>
            <a:endCxn id="2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4" idx="3"/>
            <a:endCxn id="2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3" idx="1"/>
            <a:endCxn id="1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064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smtClean="0">
                <a:solidFill>
                  <a:schemeClr val="tx1"/>
                </a:solidFill>
                <a:latin typeface="黑体" panose="02010609060101010101" pitchFamily="49" charset="-122"/>
                <a:ea typeface="黑体" panose="02010609060101010101" pitchFamily="49" charset="-122"/>
                <a:sym typeface="+mn-ea"/>
              </a:rPr>
              <a:t>知识点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索引定义</a:t>
            </a:r>
            <a:r>
              <a:rPr lang="zh-CN" altLang="en-US" sz="2800" b="0" dirty="0" smtClean="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11" name="任意多边形 10"/>
          <p:cNvSpPr/>
          <p:nvPr/>
        </p:nvSpPr>
        <p:spPr>
          <a:xfrm>
            <a:off x="1428600" y="3094132"/>
            <a:ext cx="2911615" cy="1746969"/>
          </a:xfrm>
          <a:custGeom>
            <a:avLst/>
            <a:gdLst>
              <a:gd name="connsiteX0" fmla="*/ 0 w 2911615"/>
              <a:gd name="connsiteY0" fmla="*/ 0 h 1746969"/>
              <a:gd name="connsiteX1" fmla="*/ 2911615 w 2911615"/>
              <a:gd name="connsiteY1" fmla="*/ 0 h 1746969"/>
              <a:gd name="connsiteX2" fmla="*/ 2911615 w 2911615"/>
              <a:gd name="connsiteY2" fmla="*/ 1746969 h 1746969"/>
              <a:gd name="connsiteX3" fmla="*/ 0 w 2911615"/>
              <a:gd name="connsiteY3" fmla="*/ 1746969 h 1746969"/>
              <a:gd name="connsiteX4" fmla="*/ 0 w 2911615"/>
              <a:gd name="connsiteY4" fmla="*/ 0 h 174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1615" h="1746969">
                <a:moveTo>
                  <a:pt x="0" y="0"/>
                </a:moveTo>
                <a:lnTo>
                  <a:pt x="2911615" y="0"/>
                </a:lnTo>
                <a:lnTo>
                  <a:pt x="2911615" y="1746969"/>
                </a:lnTo>
                <a:lnTo>
                  <a:pt x="0" y="1746969"/>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ts val="3700"/>
              </a:lnSpc>
              <a:spcBef>
                <a:spcPct val="0"/>
              </a:spcBef>
              <a:spcAft>
                <a:spcPts val="0"/>
              </a:spcAft>
            </a:pPr>
            <a:r>
              <a:rPr lang="zh-CN" altLang="en-US" sz="2400" kern="1200" dirty="0" smtClean="0">
                <a:latin typeface="微软雅黑" panose="020B0503020204020204" pitchFamily="34" charset="-122"/>
                <a:ea typeface="微软雅黑" panose="020B0503020204020204" pitchFamily="34" charset="-122"/>
              </a:rPr>
              <a:t>普通索引</a:t>
            </a:r>
            <a:endParaRPr lang="en-US" altLang="zh-CN" sz="2400" kern="1200" dirty="0" smtClean="0">
              <a:latin typeface="微软雅黑" panose="020B0503020204020204" pitchFamily="34" charset="-122"/>
              <a:ea typeface="微软雅黑" panose="020B0503020204020204" pitchFamily="34" charset="-122"/>
            </a:endParaRPr>
          </a:p>
          <a:p>
            <a:pPr lvl="0" algn="ctr" defTabSz="1066800">
              <a:lnSpc>
                <a:spcPts val="3700"/>
              </a:lnSpc>
              <a:spcBef>
                <a:spcPct val="0"/>
              </a:spcBef>
              <a:spcAft>
                <a:spcPts val="0"/>
              </a:spcAft>
            </a:pPr>
            <a:r>
              <a:rPr lang="en-US" altLang="zh-CN" sz="2400" kern="1200" dirty="0" smtClean="0">
                <a:latin typeface="微软雅黑" panose="020B0503020204020204" pitchFamily="34" charset="-122"/>
                <a:ea typeface="微软雅黑" panose="020B0503020204020204" pitchFamily="34" charset="-122"/>
              </a:rPr>
              <a:t>INDEX</a:t>
            </a:r>
            <a:r>
              <a:rPr lang="zh-CN" altLang="en-US" sz="2400" kern="1200" dirty="0" smtClean="0">
                <a:latin typeface="微软雅黑" panose="020B0503020204020204" pitchFamily="34" charset="-122"/>
                <a:ea typeface="微软雅黑" panose="020B0503020204020204" pitchFamily="34" charset="-122"/>
              </a:rPr>
              <a:t>或</a:t>
            </a:r>
            <a:r>
              <a:rPr lang="en-US" altLang="zh-CN" sz="2400" kern="1200" dirty="0" smtClean="0">
                <a:latin typeface="微软雅黑" panose="020B0503020204020204" pitchFamily="34" charset="-122"/>
                <a:ea typeface="微软雅黑" panose="020B0503020204020204" pitchFamily="34" charset="-122"/>
              </a:rPr>
              <a:t>KEY</a:t>
            </a:r>
            <a:endParaRPr lang="zh-CN" altLang="en-US" sz="2400" kern="1200" dirty="0">
              <a:latin typeface="微软雅黑" panose="020B0503020204020204" pitchFamily="34" charset="-122"/>
              <a:ea typeface="微软雅黑" panose="020B0503020204020204" pitchFamily="34" charset="-122"/>
            </a:endParaRPr>
          </a:p>
        </p:txBody>
      </p:sp>
      <p:sp>
        <p:nvSpPr>
          <p:cNvPr id="12" name="任意多边形 11"/>
          <p:cNvSpPr/>
          <p:nvPr/>
        </p:nvSpPr>
        <p:spPr>
          <a:xfrm>
            <a:off x="4631377" y="3094132"/>
            <a:ext cx="2911615" cy="1746969"/>
          </a:xfrm>
          <a:custGeom>
            <a:avLst/>
            <a:gdLst>
              <a:gd name="connsiteX0" fmla="*/ 0 w 2911615"/>
              <a:gd name="connsiteY0" fmla="*/ 0 h 1746969"/>
              <a:gd name="connsiteX1" fmla="*/ 2911615 w 2911615"/>
              <a:gd name="connsiteY1" fmla="*/ 0 h 1746969"/>
              <a:gd name="connsiteX2" fmla="*/ 2911615 w 2911615"/>
              <a:gd name="connsiteY2" fmla="*/ 1746969 h 1746969"/>
              <a:gd name="connsiteX3" fmla="*/ 0 w 2911615"/>
              <a:gd name="connsiteY3" fmla="*/ 1746969 h 1746969"/>
              <a:gd name="connsiteX4" fmla="*/ 0 w 2911615"/>
              <a:gd name="connsiteY4" fmla="*/ 0 h 174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1615" h="1746969">
                <a:moveTo>
                  <a:pt x="0" y="0"/>
                </a:moveTo>
                <a:lnTo>
                  <a:pt x="2911615" y="0"/>
                </a:lnTo>
                <a:lnTo>
                  <a:pt x="2911615" y="1746969"/>
                </a:lnTo>
                <a:lnTo>
                  <a:pt x="0" y="1746969"/>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ts val="3700"/>
              </a:lnSpc>
              <a:spcBef>
                <a:spcPct val="0"/>
              </a:spcBef>
              <a:spcAft>
                <a:spcPts val="0"/>
              </a:spcAft>
            </a:pPr>
            <a:r>
              <a:rPr lang="zh-CN" altLang="en-US" sz="2400" kern="1200" dirty="0" smtClean="0">
                <a:latin typeface="微软雅黑" panose="020B0503020204020204" pitchFamily="34" charset="-122"/>
                <a:ea typeface="微软雅黑" panose="020B0503020204020204" pitchFamily="34" charset="-122"/>
              </a:rPr>
              <a:t>唯一性索引</a:t>
            </a:r>
            <a:endParaRPr lang="en-US" altLang="zh-CN" sz="2400" kern="1200" dirty="0" smtClean="0">
              <a:latin typeface="微软雅黑" panose="020B0503020204020204" pitchFamily="34" charset="-122"/>
              <a:ea typeface="微软雅黑" panose="020B0503020204020204" pitchFamily="34" charset="-122"/>
            </a:endParaRPr>
          </a:p>
          <a:p>
            <a:pPr lvl="0" algn="ctr" defTabSz="1066800">
              <a:lnSpc>
                <a:spcPts val="3700"/>
              </a:lnSpc>
              <a:spcBef>
                <a:spcPct val="0"/>
              </a:spcBef>
              <a:spcAft>
                <a:spcPts val="0"/>
              </a:spcAft>
            </a:pPr>
            <a:r>
              <a:rPr lang="en-US" altLang="zh-CN" sz="2400" kern="1200" dirty="0" smtClean="0">
                <a:latin typeface="微软雅黑" panose="020B0503020204020204" pitchFamily="34" charset="-122"/>
                <a:ea typeface="微软雅黑" panose="020B0503020204020204" pitchFamily="34" charset="-122"/>
              </a:rPr>
              <a:t>UNIQUE</a:t>
            </a:r>
            <a:endParaRPr lang="zh-CN" altLang="en-US" sz="2400" kern="1200" dirty="0">
              <a:latin typeface="微软雅黑" panose="020B0503020204020204" pitchFamily="34" charset="-122"/>
              <a:ea typeface="微软雅黑" panose="020B0503020204020204" pitchFamily="34" charset="-122"/>
            </a:endParaRPr>
          </a:p>
        </p:txBody>
      </p:sp>
      <p:sp>
        <p:nvSpPr>
          <p:cNvPr id="13" name="任意多边形 12"/>
          <p:cNvSpPr/>
          <p:nvPr/>
        </p:nvSpPr>
        <p:spPr>
          <a:xfrm>
            <a:off x="7834154" y="3094132"/>
            <a:ext cx="2911615" cy="1746969"/>
          </a:xfrm>
          <a:custGeom>
            <a:avLst/>
            <a:gdLst>
              <a:gd name="connsiteX0" fmla="*/ 0 w 2911615"/>
              <a:gd name="connsiteY0" fmla="*/ 0 h 1746969"/>
              <a:gd name="connsiteX1" fmla="*/ 2911615 w 2911615"/>
              <a:gd name="connsiteY1" fmla="*/ 0 h 1746969"/>
              <a:gd name="connsiteX2" fmla="*/ 2911615 w 2911615"/>
              <a:gd name="connsiteY2" fmla="*/ 1746969 h 1746969"/>
              <a:gd name="connsiteX3" fmla="*/ 0 w 2911615"/>
              <a:gd name="connsiteY3" fmla="*/ 1746969 h 1746969"/>
              <a:gd name="connsiteX4" fmla="*/ 0 w 2911615"/>
              <a:gd name="connsiteY4" fmla="*/ 0 h 174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1615" h="1746969">
                <a:moveTo>
                  <a:pt x="0" y="0"/>
                </a:moveTo>
                <a:lnTo>
                  <a:pt x="2911615" y="0"/>
                </a:lnTo>
                <a:lnTo>
                  <a:pt x="2911615" y="1746969"/>
                </a:lnTo>
                <a:lnTo>
                  <a:pt x="0" y="1746969"/>
                </a:lnTo>
                <a:lnTo>
                  <a:pt x="0" y="0"/>
                </a:lnTo>
                <a:close/>
              </a:path>
            </a:pathLst>
          </a:custGeom>
        </p:spPr>
        <p:style>
          <a:lnRef idx="3">
            <a:schemeClr val="accent2">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91440" rIns="91440" bIns="91440" numCol="1" spcCol="1270" anchor="ctr" anchorCtr="0">
            <a:noAutofit/>
          </a:bodyPr>
          <a:lstStyle/>
          <a:p>
            <a:pPr lvl="0" algn="ctr" defTabSz="1066800">
              <a:lnSpc>
                <a:spcPts val="3700"/>
              </a:lnSpc>
              <a:spcBef>
                <a:spcPct val="0"/>
              </a:spcBef>
              <a:spcAft>
                <a:spcPts val="0"/>
              </a:spcAft>
            </a:pPr>
            <a:r>
              <a:rPr lang="zh-CN" altLang="en-US" sz="2400" kern="1200" dirty="0" smtClean="0">
                <a:latin typeface="微软雅黑" panose="020B0503020204020204" pitchFamily="34" charset="-122"/>
                <a:ea typeface="微软雅黑" panose="020B0503020204020204" pitchFamily="34" charset="-122"/>
              </a:rPr>
              <a:t>主键</a:t>
            </a:r>
            <a:endParaRPr lang="en-US" altLang="zh-CN" sz="2400" kern="1200" dirty="0" smtClean="0">
              <a:latin typeface="微软雅黑" panose="020B0503020204020204" pitchFamily="34" charset="-122"/>
              <a:ea typeface="微软雅黑" panose="020B0503020204020204" pitchFamily="34" charset="-122"/>
            </a:endParaRPr>
          </a:p>
          <a:p>
            <a:pPr lvl="0" algn="ctr" defTabSz="1066800">
              <a:lnSpc>
                <a:spcPts val="3700"/>
              </a:lnSpc>
              <a:spcBef>
                <a:spcPct val="0"/>
              </a:spcBef>
              <a:spcAft>
                <a:spcPts val="0"/>
              </a:spcAft>
            </a:pPr>
            <a:r>
              <a:rPr lang="en-US" altLang="zh-CN" sz="2400" kern="1200" dirty="0" smtClean="0">
                <a:latin typeface="微软雅黑" panose="020B0503020204020204" pitchFamily="34" charset="-122"/>
                <a:ea typeface="微软雅黑" panose="020B0503020204020204" pitchFamily="34" charset="-122"/>
              </a:rPr>
              <a:t>PRIMARY KEY</a:t>
            </a:r>
            <a:endParaRPr lang="zh-CN" altLang="en-US" sz="2400" kern="1200"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0" y="979969"/>
            <a:ext cx="563526" cy="4898063"/>
            <a:chOff x="0" y="1265274"/>
            <a:chExt cx="563526" cy="4898063"/>
          </a:xfrm>
        </p:grpSpPr>
        <p:sp>
          <p:nvSpPr>
            <p:cNvPr id="7" name="矩形 6"/>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8" name="矩形 7"/>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5" name="TextBox 4"/>
          <p:cNvSpPr txBox="1"/>
          <p:nvPr/>
        </p:nvSpPr>
        <p:spPr>
          <a:xfrm>
            <a:off x="3587477" y="5447898"/>
            <a:ext cx="5416868" cy="461665"/>
          </a:xfrm>
          <a:prstGeom prst="rect">
            <a:avLst/>
          </a:prstGeom>
          <a:noFill/>
        </p:spPr>
        <p:txBody>
          <a:bodyPr wrap="none" rtlCol="0">
            <a:spAutoFit/>
          </a:bodyPr>
          <a:lstStyle/>
          <a:p>
            <a:r>
              <a:rPr lang="zh-CN" altLang="en-US" sz="2400" dirty="0" smtClean="0"/>
              <a:t>索引通常被创建成单列索引和组合索引</a:t>
            </a:r>
            <a:endParaRPr lang="zh-CN" altLang="en-US" sz="2400" dirty="0"/>
          </a:p>
        </p:txBody>
      </p:sp>
      <p:sp>
        <p:nvSpPr>
          <p:cNvPr id="14" name="矩形 1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0" name="矩形 19"/>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4" name="肘形连接符 23"/>
          <p:cNvCxnSpPr>
            <a:stCxn id="14" idx="3"/>
            <a:endCxn id="2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4" idx="3"/>
            <a:endCxn id="2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3" idx="1"/>
            <a:endCxn id="1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76115" y="174153"/>
            <a:ext cx="1883849"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4.3.3.0 </a:t>
            </a:r>
            <a:r>
              <a:rPr lang="zh-CN" altLang="en-US" dirty="0" smtClean="0">
                <a:latin typeface="微软雅黑" pitchFamily="34" charset="-122"/>
                <a:ea typeface="微软雅黑" pitchFamily="34" charset="-122"/>
              </a:rPr>
              <a:t>索引定义</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842081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smtClean="0">
                <a:latin typeface="黑体" panose="02010609060101010101" pitchFamily="49" charset="-122"/>
                <a:ea typeface="黑体" panose="02010609060101010101" pitchFamily="49" charset="-122"/>
                <a:sym typeface="+mn-ea"/>
              </a:rPr>
              <a:t>4.4 </a:t>
            </a:r>
            <a:r>
              <a:rPr lang="zh-CN" altLang="en-US" sz="2800" b="1" dirty="0" smtClean="0">
                <a:latin typeface="黑体" panose="02010609060101010101" pitchFamily="49" charset="-122"/>
                <a:ea typeface="黑体" panose="02010609060101010101" pitchFamily="49" charset="-122"/>
                <a:sym typeface="+mn-ea"/>
              </a:rPr>
              <a:t>数据</a:t>
            </a:r>
            <a:r>
              <a:rPr lang="zh-CN" altLang="en-US" sz="2800" b="1" dirty="0">
                <a:latin typeface="黑体" panose="02010609060101010101" pitchFamily="49" charset="-122"/>
                <a:ea typeface="黑体" panose="02010609060101010101" pitchFamily="49" charset="-122"/>
                <a:sym typeface="+mn-ea"/>
              </a:rPr>
              <a:t>更新</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删除</a:t>
            </a:r>
            <a:r>
              <a:rPr lang="zh-CN" altLang="en-US" sz="2800" b="0" dirty="0" smtClean="0">
                <a:solidFill>
                  <a:srgbClr val="FF0000"/>
                </a:solidFill>
                <a:latin typeface="黑体" panose="02010609060101010101" pitchFamily="49" charset="-122"/>
                <a:ea typeface="黑体" panose="02010609060101010101" pitchFamily="49" charset="-122"/>
                <a:sym typeface="+mn-ea"/>
              </a:rPr>
              <a:t>数据</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使用</a:t>
            </a:r>
            <a:r>
              <a:rPr lang="en-US" altLang="zh-CN" sz="2400" dirty="0" smtClean="0">
                <a:solidFill>
                  <a:srgbClr val="FF0000"/>
                </a:solidFill>
                <a:latin typeface="微软雅黑" panose="020B0503020204020204" pitchFamily="34" charset="-122"/>
                <a:ea typeface="微软雅黑" panose="020B0503020204020204" pitchFamily="34" charset="-122"/>
              </a:rPr>
              <a:t>DELETE</a:t>
            </a:r>
            <a:r>
              <a:rPr lang="zh-CN" altLang="en-US" sz="2400" dirty="0" smtClean="0">
                <a:solidFill>
                  <a:srgbClr val="FF0000"/>
                </a:solidFill>
                <a:latin typeface="微软雅黑" panose="020B0503020204020204" pitchFamily="34" charset="-122"/>
                <a:ea typeface="微软雅黑" panose="020B0503020204020204" pitchFamily="34" charset="-122"/>
              </a:rPr>
              <a:t>语句删除一行或多行数据</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307805" y="3083444"/>
            <a:ext cx="9437965" cy="19457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DELETE FROM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[WHERE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where_condition</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[ORDER BY </a:t>
            </a:r>
            <a:r>
              <a:rPr lang="en-US" altLang="zh-CN" dirty="0" smtClean="0">
                <a:solidFill>
                  <a:schemeClr val="tx1"/>
                </a:solidFill>
                <a:latin typeface="手札体-简粗体"/>
                <a:ea typeface="手札体-简粗体"/>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[LIMIT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row_count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en-US" altLang="zh-CN" dirty="0">
              <a:solidFill>
                <a:schemeClr val="tx1"/>
              </a:solidFill>
              <a:ea typeface="手札体-简粗体" panose="03000700000000000000" pitchFamily="66" charset="-122"/>
              <a:cs typeface="Arial" panose="020B0604020202020204" pitchFamily="34" charset="0"/>
            </a:endParaRPr>
          </a:p>
        </p:txBody>
      </p:sp>
      <p:grpSp>
        <p:nvGrpSpPr>
          <p:cNvPr id="7" name="组合 6"/>
          <p:cNvGrpSpPr/>
          <p:nvPr/>
        </p:nvGrpSpPr>
        <p:grpSpPr>
          <a:xfrm>
            <a:off x="0" y="1106677"/>
            <a:ext cx="563526" cy="4644646"/>
            <a:chOff x="0" y="979970"/>
            <a:chExt cx="563526" cy="4644646"/>
          </a:xfrm>
        </p:grpSpPr>
        <p:sp>
          <p:nvSpPr>
            <p:cNvPr id="8" name="矩形 7"/>
            <p:cNvSpPr/>
            <p:nvPr/>
          </p:nvSpPr>
          <p:spPr>
            <a:xfrm>
              <a:off x="0" y="979970"/>
              <a:ext cx="563526" cy="153087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插入数据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2532321"/>
              <a:ext cx="563526" cy="15308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删除数据</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0" name="矩形 9"/>
            <p:cNvSpPr/>
            <p:nvPr/>
          </p:nvSpPr>
          <p:spPr>
            <a:xfrm>
              <a:off x="0" y="4086440"/>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修改数据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2" name="肘形连接符 11"/>
          <p:cNvCxnSpPr>
            <a:stCxn id="15"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16"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6" name="矩形 1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7" name="矩形 16"/>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894314" y="1028959"/>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数据更新</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11" idx="3"/>
            <a:endCxn id="1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1" idx="3"/>
            <a:endCxn id="1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0"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6115" y="174153"/>
            <a:ext cx="6785926" cy="503151"/>
          </a:xfrm>
          <a:prstGeom prst="rect">
            <a:avLst/>
          </a:prstGeom>
          <a:noFill/>
        </p:spPr>
        <p:txBody>
          <a:bodyPr wrap="square" rtlCol="0">
            <a:spAutoFit/>
          </a:bodyPr>
          <a:lstStyle/>
          <a:p>
            <a:pPr>
              <a:lnSpc>
                <a:spcPts val="3700"/>
              </a:lnSpc>
            </a:pPr>
            <a:r>
              <a:rPr lang="en-US" altLang="zh-CN" dirty="0" smtClean="0">
                <a:latin typeface="微软雅黑" pitchFamily="34" charset="-122"/>
                <a:ea typeface="微软雅黑" pitchFamily="34" charset="-122"/>
              </a:rPr>
              <a:t>4.4.2 </a:t>
            </a:r>
            <a:r>
              <a:rPr lang="zh-CN" altLang="en-US" dirty="0" smtClean="0">
                <a:latin typeface="微软雅黑" pitchFamily="34" charset="-122"/>
                <a:ea typeface="微软雅黑" pitchFamily="34" charset="-122"/>
              </a:rPr>
              <a:t>删除数据</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5457542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smtClean="0">
                <a:latin typeface="黑体" panose="02010609060101010101" pitchFamily="49" charset="-122"/>
                <a:ea typeface="黑体" panose="02010609060101010101" pitchFamily="49" charset="-122"/>
                <a:sym typeface="+mn-ea"/>
              </a:rPr>
              <a:t>4.4 </a:t>
            </a:r>
            <a:r>
              <a:rPr lang="zh-CN" altLang="en-US" sz="2800" b="1" dirty="0" smtClean="0">
                <a:latin typeface="黑体" panose="02010609060101010101" pitchFamily="49" charset="-122"/>
                <a:ea typeface="黑体" panose="02010609060101010101" pitchFamily="49" charset="-122"/>
                <a:sym typeface="+mn-ea"/>
              </a:rPr>
              <a:t>数据</a:t>
            </a:r>
            <a:r>
              <a:rPr lang="zh-CN" altLang="en-US" sz="2800" b="1" dirty="0">
                <a:latin typeface="黑体" panose="02010609060101010101" pitchFamily="49" charset="-122"/>
                <a:ea typeface="黑体" panose="02010609060101010101" pitchFamily="49" charset="-122"/>
                <a:sym typeface="+mn-ea"/>
              </a:rPr>
              <a:t>更新</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删除</a:t>
            </a:r>
            <a:r>
              <a:rPr lang="zh-CN" altLang="en-US" sz="2800" b="0" dirty="0" smtClean="0">
                <a:solidFill>
                  <a:srgbClr val="FF0000"/>
                </a:solidFill>
                <a:latin typeface="黑体" panose="02010609060101010101" pitchFamily="49" charset="-122"/>
                <a:ea typeface="黑体" panose="02010609060101010101" pitchFamily="49" charset="-122"/>
                <a:sym typeface="+mn-ea"/>
              </a:rPr>
              <a:t>数据</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990288"/>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使用</a:t>
            </a:r>
            <a:r>
              <a:rPr lang="en-US" altLang="zh-CN" sz="2400" dirty="0" smtClean="0">
                <a:solidFill>
                  <a:srgbClr val="FF0000"/>
                </a:solidFill>
                <a:latin typeface="微软雅黑" panose="020B0503020204020204" pitchFamily="34" charset="-122"/>
                <a:ea typeface="微软雅黑" panose="020B0503020204020204" pitchFamily="34" charset="-122"/>
              </a:rPr>
              <a:t>DELETE</a:t>
            </a:r>
            <a:r>
              <a:rPr lang="zh-CN" altLang="en-US" sz="2400" dirty="0" smtClean="0">
                <a:solidFill>
                  <a:srgbClr val="FF0000"/>
                </a:solidFill>
                <a:latin typeface="微软雅黑" panose="020B0503020204020204" pitchFamily="34" charset="-122"/>
                <a:ea typeface="微软雅黑" panose="020B0503020204020204" pitchFamily="34" charset="-122"/>
              </a:rPr>
              <a:t>语句删除一行或多行数据</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ts val="3700"/>
              </a:lnSpc>
            </a:pP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ts val="3700"/>
              </a:lnSpc>
            </a:pPr>
            <a:r>
              <a:rPr lang="zh-CN" altLang="en-US" sz="2400" dirty="0" smtClean="0">
                <a:latin typeface="微软雅黑" panose="020B0503020204020204" pitchFamily="34" charset="-122"/>
                <a:ea typeface="微软雅黑" panose="020B0503020204020204" pitchFamily="34" charset="-122"/>
              </a:rPr>
              <a:t>示例：使用</a:t>
            </a:r>
            <a:r>
              <a:rPr lang="en-US" altLang="zh-CN" sz="2400" dirty="0" smtClean="0">
                <a:latin typeface="微软雅黑" panose="020B0503020204020204" pitchFamily="34" charset="-122"/>
                <a:ea typeface="微软雅黑" panose="020B0503020204020204" pitchFamily="34" charset="-122"/>
              </a:rPr>
              <a:t>DELETE</a:t>
            </a:r>
            <a:r>
              <a:rPr lang="zh-CN" altLang="en-US" sz="2400" dirty="0" smtClean="0">
                <a:latin typeface="微软雅黑" panose="020B0503020204020204" pitchFamily="34" charset="-122"/>
                <a:ea typeface="微软雅黑" panose="020B0503020204020204" pitchFamily="34" charset="-122"/>
              </a:rPr>
              <a:t>语句删除数据库</a:t>
            </a:r>
            <a:r>
              <a:rPr lang="en-US" altLang="zh-CN" sz="2400" dirty="0" err="1" smtClean="0">
                <a:latin typeface="微软雅黑" panose="020B0503020204020204" pitchFamily="34" charset="-122"/>
                <a:ea typeface="微软雅黑" panose="020B0503020204020204" pitchFamily="34" charset="-122"/>
              </a:rPr>
              <a:t>mysql_test</a:t>
            </a:r>
            <a:r>
              <a:rPr lang="zh-CN" altLang="en-US" sz="2400" dirty="0" smtClean="0">
                <a:latin typeface="微软雅黑" panose="020B0503020204020204" pitchFamily="34" charset="-122"/>
                <a:ea typeface="微软雅黑" panose="020B0503020204020204" pitchFamily="34" charset="-122"/>
              </a:rPr>
              <a:t>的表</a:t>
            </a:r>
            <a:r>
              <a:rPr lang="en-US" altLang="zh-CN" sz="2400" dirty="0" smtClean="0">
                <a:latin typeface="微软雅黑" panose="020B0503020204020204" pitchFamily="34" charset="-122"/>
                <a:ea typeface="微软雅黑" panose="020B0503020204020204" pitchFamily="34" charset="-122"/>
              </a:rPr>
              <a:t>customers</a:t>
            </a:r>
            <a:r>
              <a:rPr lang="zh-CN" altLang="en-US" sz="2400" dirty="0" smtClean="0">
                <a:latin typeface="微软雅黑" panose="020B0503020204020204" pitchFamily="34" charset="-122"/>
                <a:ea typeface="微软雅黑" panose="020B0503020204020204" pitchFamily="34" charset="-122"/>
              </a:rPr>
              <a:t>中客户名为“李四”的客户信息。</a:t>
            </a:r>
            <a:endParaRPr lang="en-US" altLang="zh-CN" sz="24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1307805" y="4259670"/>
            <a:ext cx="9437965" cy="171180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DELETE FROM mysql_test.customers</a:t>
            </a: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WHERE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zh-CN" altLang="en-US" dirty="0">
                <a:solidFill>
                  <a:schemeClr val="tx1"/>
                </a:solidFill>
                <a:latin typeface="黑体" panose="02010609060101010101" pitchFamily="49" charset="-122"/>
                <a:ea typeface="黑体" panose="02010609060101010101" pitchFamily="49" charset="-122"/>
                <a:cs typeface="Arial" panose="020B0604020202020204" pitchFamily="34" charset="0"/>
              </a:rPr>
              <a:t>李四</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 1 row affected(0.09 sec)</a:t>
            </a:r>
            <a:endParaRPr lang="en-US" altLang="zh-CN" dirty="0">
              <a:solidFill>
                <a:schemeClr val="tx1"/>
              </a:solidFill>
              <a:ea typeface="手札体-简粗体" panose="03000700000000000000" pitchFamily="66" charset="-122"/>
              <a:cs typeface="Arial" panose="020B0604020202020204" pitchFamily="34" charset="0"/>
            </a:endParaRPr>
          </a:p>
        </p:txBody>
      </p:sp>
      <p:grpSp>
        <p:nvGrpSpPr>
          <p:cNvPr id="7" name="组合 6"/>
          <p:cNvGrpSpPr/>
          <p:nvPr/>
        </p:nvGrpSpPr>
        <p:grpSpPr>
          <a:xfrm>
            <a:off x="0" y="1106677"/>
            <a:ext cx="563526" cy="4644646"/>
            <a:chOff x="0" y="979970"/>
            <a:chExt cx="563526" cy="4644646"/>
          </a:xfrm>
        </p:grpSpPr>
        <p:sp>
          <p:nvSpPr>
            <p:cNvPr id="8" name="矩形 7"/>
            <p:cNvSpPr/>
            <p:nvPr/>
          </p:nvSpPr>
          <p:spPr>
            <a:xfrm>
              <a:off x="0" y="979970"/>
              <a:ext cx="563526" cy="153087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插入数据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2532321"/>
              <a:ext cx="563526" cy="153087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删除数据</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0" name="矩形 9"/>
            <p:cNvSpPr/>
            <p:nvPr/>
          </p:nvSpPr>
          <p:spPr>
            <a:xfrm>
              <a:off x="0" y="4086440"/>
              <a:ext cx="563526" cy="153817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修改数据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grpSp>
      <p:sp>
        <p:nvSpPr>
          <p:cNvPr id="11" name="TextBox 10"/>
          <p:cNvSpPr txBox="1"/>
          <p:nvPr/>
        </p:nvSpPr>
        <p:spPr>
          <a:xfrm>
            <a:off x="876115" y="174153"/>
            <a:ext cx="6785926" cy="503151"/>
          </a:xfrm>
          <a:prstGeom prst="rect">
            <a:avLst/>
          </a:prstGeom>
          <a:noFill/>
        </p:spPr>
        <p:txBody>
          <a:bodyPr wrap="square" rtlCol="0">
            <a:spAutoFit/>
          </a:bodyPr>
          <a:lstStyle/>
          <a:p>
            <a:pPr>
              <a:lnSpc>
                <a:spcPts val="3700"/>
              </a:lnSpc>
            </a:pPr>
            <a:r>
              <a:rPr lang="en-US" altLang="zh-CN" dirty="0" smtClean="0">
                <a:latin typeface="微软雅黑" pitchFamily="34" charset="-122"/>
                <a:ea typeface="微软雅黑" pitchFamily="34" charset="-122"/>
              </a:rPr>
              <a:t>4.4.2 </a:t>
            </a:r>
            <a:r>
              <a:rPr lang="zh-CN" altLang="en-US" dirty="0" smtClean="0">
                <a:latin typeface="微软雅黑" pitchFamily="34" charset="-122"/>
                <a:ea typeface="微软雅黑" pitchFamily="34" charset="-122"/>
              </a:rPr>
              <a:t>删除数据</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231361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smtClean="0">
                <a:latin typeface="黑体" panose="02010609060101010101" pitchFamily="49" charset="-122"/>
                <a:ea typeface="黑体" panose="02010609060101010101" pitchFamily="49" charset="-122"/>
                <a:sym typeface="+mn-ea"/>
              </a:rPr>
              <a:t>4.4 </a:t>
            </a:r>
            <a:r>
              <a:rPr lang="zh-CN" altLang="en-US" sz="2800" b="1" dirty="0" smtClean="0">
                <a:latin typeface="黑体" panose="02010609060101010101" pitchFamily="49" charset="-122"/>
                <a:ea typeface="黑体" panose="02010609060101010101" pitchFamily="49" charset="-122"/>
                <a:sym typeface="+mn-ea"/>
              </a:rPr>
              <a:t>数据</a:t>
            </a:r>
            <a:r>
              <a:rPr lang="zh-CN" altLang="en-US" sz="2800" b="1" dirty="0">
                <a:latin typeface="黑体" panose="02010609060101010101" pitchFamily="49" charset="-122"/>
                <a:ea typeface="黑体" panose="02010609060101010101" pitchFamily="49" charset="-122"/>
                <a:sym typeface="+mn-ea"/>
              </a:rPr>
              <a:t>更新</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修改</a:t>
            </a:r>
            <a:r>
              <a:rPr lang="zh-CN" altLang="en-US" sz="2800" b="0" dirty="0" smtClean="0">
                <a:solidFill>
                  <a:srgbClr val="FF0000"/>
                </a:solidFill>
                <a:latin typeface="黑体" panose="02010609060101010101" pitchFamily="49" charset="-122"/>
                <a:ea typeface="黑体" panose="02010609060101010101" pitchFamily="49" charset="-122"/>
                <a:sym typeface="+mn-ea"/>
              </a:rPr>
              <a:t>数据</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使用</a:t>
            </a:r>
            <a:r>
              <a:rPr lang="en-US" altLang="zh-CN" sz="2400" dirty="0" smtClean="0">
                <a:solidFill>
                  <a:srgbClr val="FF0000"/>
                </a:solidFill>
                <a:latin typeface="微软雅黑" panose="020B0503020204020204" pitchFamily="34" charset="-122"/>
                <a:ea typeface="微软雅黑" panose="020B0503020204020204" pitchFamily="34" charset="-122"/>
              </a:rPr>
              <a:t>UPDATE</a:t>
            </a:r>
            <a:r>
              <a:rPr lang="zh-CN" altLang="en-US" sz="2400" dirty="0" smtClean="0">
                <a:solidFill>
                  <a:srgbClr val="FF0000"/>
                </a:solidFill>
                <a:latin typeface="微软雅黑" panose="020B0503020204020204" pitchFamily="34" charset="-122"/>
                <a:ea typeface="微软雅黑" panose="020B0503020204020204" pitchFamily="34" charset="-122"/>
              </a:rPr>
              <a:t>语句修改更新一个表中的数据</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307805" y="3083443"/>
            <a:ext cx="9437965" cy="207334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UPDATE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SET col_name1={expr1|DEFAULT}[,col_name2={expr2|DEFAULT}]</a:t>
            </a:r>
            <a:r>
              <a:rPr lang="en-US" altLang="zh-CN" dirty="0" smtClean="0">
                <a:solidFill>
                  <a:schemeClr val="tx1"/>
                </a:solidFill>
                <a:latin typeface="手札体-简粗体"/>
                <a:ea typeface="手札体-简粗体"/>
                <a:cs typeface="Arial" panose="020B0604020202020204" pitchFamily="34" charset="0"/>
              </a:rPr>
              <a:t>…</a:t>
            </a:r>
          </a:p>
          <a:p>
            <a:r>
              <a:rPr lang="en-US" altLang="zh-CN" dirty="0">
                <a:solidFill>
                  <a:schemeClr val="tx1"/>
                </a:solidFill>
                <a:latin typeface="手札体-简粗体"/>
                <a:ea typeface="手札体-简粗体"/>
                <a:cs typeface="Arial" panose="020B0604020202020204" pitchFamily="34" charset="0"/>
              </a:rPr>
              <a:t> </a:t>
            </a:r>
            <a:r>
              <a:rPr lang="en-US" altLang="zh-CN" dirty="0" smtClean="0">
                <a:solidFill>
                  <a:schemeClr val="tx1"/>
                </a:solidFill>
                <a:latin typeface="手札体-简粗体"/>
                <a:ea typeface="手札体-简粗体"/>
                <a:cs typeface="Arial" panose="020B0604020202020204" pitchFamily="34" charset="0"/>
              </a:rPr>
              <a:t>         </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[WHERE </a:t>
            </a:r>
            <a:r>
              <a:rPr lang="en-US" altLang="zh-CN" dirty="0" err="1">
                <a:solidFill>
                  <a:schemeClr val="tx1"/>
                </a:solidFill>
                <a:latin typeface="Arial" panose="020B0604020202020204" pitchFamily="34" charset="0"/>
                <a:ea typeface="手札体-简粗体" panose="03000700000000000000" pitchFamily="66" charset="-122"/>
                <a:cs typeface="Arial" panose="020B0604020202020204" pitchFamily="34" charset="0"/>
              </a:rPr>
              <a:t>where_condition</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[ORDER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BY </a:t>
            </a:r>
            <a:r>
              <a:rPr lang="en-US" altLang="zh-CN" dirty="0" smtClean="0">
                <a:solidFill>
                  <a:schemeClr val="tx1"/>
                </a:solidFill>
                <a:latin typeface="手札体-简粗体"/>
                <a:ea typeface="手札体-简粗体"/>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[LIMIT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row_count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7" name="组合 6"/>
          <p:cNvGrpSpPr/>
          <p:nvPr/>
        </p:nvGrpSpPr>
        <p:grpSpPr>
          <a:xfrm>
            <a:off x="0" y="1106677"/>
            <a:ext cx="563526" cy="4644646"/>
            <a:chOff x="0" y="979970"/>
            <a:chExt cx="563526" cy="4644646"/>
          </a:xfrm>
        </p:grpSpPr>
        <p:sp>
          <p:nvSpPr>
            <p:cNvPr id="8" name="矩形 7"/>
            <p:cNvSpPr/>
            <p:nvPr/>
          </p:nvSpPr>
          <p:spPr>
            <a:xfrm>
              <a:off x="0" y="979970"/>
              <a:ext cx="563526" cy="153087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插入数据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2532321"/>
              <a:ext cx="563526" cy="153087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删除数据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086440"/>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修改数据</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2" name="肘形连接符 11"/>
          <p:cNvCxnSpPr>
            <a:stCxn id="15"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16"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6" name="矩形 1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7" name="矩形 16"/>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894314" y="1028959"/>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数据更新</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11" idx="3"/>
            <a:endCxn id="1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1" idx="3"/>
            <a:endCxn id="1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0"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6115" y="174153"/>
            <a:ext cx="6785926" cy="566822"/>
          </a:xfrm>
          <a:prstGeom prst="rect">
            <a:avLst/>
          </a:prstGeom>
          <a:noFill/>
        </p:spPr>
        <p:txBody>
          <a:bodyPr wrap="square" rtlCol="0">
            <a:spAutoFit/>
          </a:bodyPr>
          <a:lstStyle/>
          <a:p>
            <a:pPr>
              <a:lnSpc>
                <a:spcPts val="3700"/>
              </a:lnSpc>
            </a:pPr>
            <a:r>
              <a:rPr lang="en-US" altLang="zh-CN" dirty="0" smtClean="0">
                <a:latin typeface="微软雅黑" pitchFamily="34" charset="-122"/>
                <a:ea typeface="微软雅黑" pitchFamily="34" charset="-122"/>
              </a:rPr>
              <a:t>4.4.3 </a:t>
            </a:r>
            <a:r>
              <a:rPr lang="zh-CN" altLang="en-US" dirty="0" smtClean="0">
                <a:latin typeface="微软雅黑" pitchFamily="34" charset="-122"/>
                <a:ea typeface="微软雅黑" pitchFamily="34" charset="-122"/>
              </a:rPr>
              <a:t>三、修改数据</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8879993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smtClean="0">
                <a:latin typeface="黑体" panose="02010609060101010101" pitchFamily="49" charset="-122"/>
                <a:ea typeface="黑体" panose="02010609060101010101" pitchFamily="49" charset="-122"/>
                <a:sym typeface="+mn-ea"/>
              </a:rPr>
              <a:t>4.4 </a:t>
            </a:r>
            <a:r>
              <a:rPr lang="zh-CN" altLang="en-US" sz="2800" b="1" dirty="0" smtClean="0">
                <a:latin typeface="黑体" panose="02010609060101010101" pitchFamily="49" charset="-122"/>
                <a:ea typeface="黑体" panose="02010609060101010101" pitchFamily="49" charset="-122"/>
                <a:sym typeface="+mn-ea"/>
              </a:rPr>
              <a:t>数据</a:t>
            </a:r>
            <a:r>
              <a:rPr lang="zh-CN" altLang="en-US" sz="2800" b="1" dirty="0">
                <a:latin typeface="黑体" panose="02010609060101010101" pitchFamily="49" charset="-122"/>
                <a:ea typeface="黑体" panose="02010609060101010101" pitchFamily="49" charset="-122"/>
                <a:sym typeface="+mn-ea"/>
              </a:rPr>
              <a:t>更新</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修改</a:t>
            </a:r>
            <a:r>
              <a:rPr lang="zh-CN" altLang="en-US" sz="2800" b="0" dirty="0" smtClean="0">
                <a:solidFill>
                  <a:srgbClr val="FF0000"/>
                </a:solidFill>
                <a:latin typeface="黑体" panose="02010609060101010101" pitchFamily="49" charset="-122"/>
                <a:ea typeface="黑体" panose="02010609060101010101" pitchFamily="49" charset="-122"/>
                <a:sym typeface="+mn-ea"/>
              </a:rPr>
              <a:t>数据</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990288"/>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使用</a:t>
            </a:r>
            <a:r>
              <a:rPr lang="en-US" altLang="zh-CN" sz="2400" dirty="0" smtClean="0">
                <a:solidFill>
                  <a:srgbClr val="FF0000"/>
                </a:solidFill>
                <a:latin typeface="微软雅黑" panose="020B0503020204020204" pitchFamily="34" charset="-122"/>
                <a:ea typeface="微软雅黑" panose="020B0503020204020204" pitchFamily="34" charset="-122"/>
              </a:rPr>
              <a:t>UPDATE</a:t>
            </a:r>
            <a:r>
              <a:rPr lang="zh-CN" altLang="en-US" sz="2400" dirty="0" smtClean="0">
                <a:solidFill>
                  <a:srgbClr val="FF0000"/>
                </a:solidFill>
                <a:latin typeface="微软雅黑" panose="020B0503020204020204" pitchFamily="34" charset="-122"/>
                <a:ea typeface="微软雅黑" panose="020B0503020204020204" pitchFamily="34" charset="-122"/>
              </a:rPr>
              <a:t>语句修改更新一个表中的数据</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ts val="3700"/>
              </a:lnSpc>
            </a:pP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ts val="3700"/>
              </a:lnSpc>
            </a:pPr>
            <a:r>
              <a:rPr lang="zh-CN" altLang="en-US" sz="2400" dirty="0" smtClean="0">
                <a:latin typeface="微软雅黑" panose="020B0503020204020204" pitchFamily="34" charset="-122"/>
                <a:ea typeface="微软雅黑" panose="020B0503020204020204" pitchFamily="34" charset="-122"/>
              </a:rPr>
              <a:t>示例：使用</a:t>
            </a:r>
            <a:r>
              <a:rPr lang="en-US" altLang="zh-CN" sz="2400" dirty="0" smtClean="0">
                <a:latin typeface="微软雅黑" panose="020B0503020204020204" pitchFamily="34" charset="-122"/>
                <a:ea typeface="微软雅黑" panose="020B0503020204020204" pitchFamily="34" charset="-122"/>
              </a:rPr>
              <a:t>UPDATE</a:t>
            </a:r>
            <a:r>
              <a:rPr lang="zh-CN" altLang="en-US" sz="2400" dirty="0" smtClean="0">
                <a:latin typeface="微软雅黑" panose="020B0503020204020204" pitchFamily="34" charset="-122"/>
                <a:ea typeface="微软雅黑" panose="020B0503020204020204" pitchFamily="34" charset="-122"/>
              </a:rPr>
              <a:t>语句将数据库</a:t>
            </a:r>
            <a:r>
              <a:rPr lang="en-US" altLang="zh-CN" sz="2400" dirty="0" err="1" smtClean="0">
                <a:latin typeface="微软雅黑" panose="020B0503020204020204" pitchFamily="34" charset="-122"/>
                <a:ea typeface="微软雅黑" panose="020B0503020204020204" pitchFamily="34" charset="-122"/>
              </a:rPr>
              <a:t>mysql_test</a:t>
            </a:r>
            <a:r>
              <a:rPr lang="zh-CN" altLang="en-US" sz="2400" dirty="0" smtClean="0">
                <a:latin typeface="微软雅黑" panose="020B0503020204020204" pitchFamily="34" charset="-122"/>
                <a:ea typeface="微软雅黑" panose="020B0503020204020204" pitchFamily="34" charset="-122"/>
              </a:rPr>
              <a:t>的表</a:t>
            </a:r>
            <a:r>
              <a:rPr lang="en-US" altLang="zh-CN" sz="2400" dirty="0" smtClean="0">
                <a:latin typeface="微软雅黑" panose="020B0503020204020204" pitchFamily="34" charset="-122"/>
                <a:ea typeface="微软雅黑" panose="020B0503020204020204" pitchFamily="34" charset="-122"/>
              </a:rPr>
              <a:t>customers</a:t>
            </a:r>
            <a:r>
              <a:rPr lang="zh-CN" altLang="en-US" sz="2400" dirty="0" smtClean="0">
                <a:latin typeface="微软雅黑" panose="020B0503020204020204" pitchFamily="34" charset="-122"/>
                <a:ea typeface="微软雅黑" panose="020B0503020204020204" pitchFamily="34" charset="-122"/>
              </a:rPr>
              <a:t>中姓名为“张三”的客户的地址更新为“武汉”。</a:t>
            </a:r>
            <a:endParaRPr lang="en-US" altLang="zh-CN" sz="24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1307805" y="4086977"/>
            <a:ext cx="9437965" cy="226469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UPDATE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mssql_test.customers</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SET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cust_address</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zh-CN" altLang="en-US" dirty="0" smtClean="0">
                <a:solidFill>
                  <a:schemeClr val="tx1"/>
                </a:solidFill>
                <a:latin typeface="黑体" panose="02010609060101010101" pitchFamily="49" charset="-122"/>
                <a:ea typeface="黑体" panose="02010609060101010101" pitchFamily="49" charset="-122"/>
                <a:cs typeface="Arial" panose="020B0604020202020204" pitchFamily="34" charset="0"/>
              </a:rPr>
              <a:t>武汉市</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en-US" altLang="zh-CN" dirty="0" smtClean="0">
              <a:solidFill>
                <a:schemeClr val="tx1"/>
              </a:solidFill>
              <a:latin typeface="手札体-简粗体"/>
              <a:ea typeface="手札体-简粗体"/>
              <a:cs typeface="Arial" panose="020B0604020202020204" pitchFamily="34" charset="0"/>
            </a:endParaRPr>
          </a:p>
          <a:p>
            <a:r>
              <a:rPr lang="en-US" altLang="zh-CN" dirty="0" smtClean="0">
                <a:solidFill>
                  <a:schemeClr val="tx1"/>
                </a:solidFill>
                <a:latin typeface="手札体-简粗体"/>
                <a:ea typeface="手札体-简粗体"/>
                <a:cs typeface="Arial" panose="020B0604020202020204" pitchFamily="34" charset="0"/>
              </a:rPr>
              <a:t>          </a:t>
            </a:r>
            <a:r>
              <a:rPr lang="en-US" altLang="zh-CN" dirty="0" smtClean="0">
                <a:solidFill>
                  <a:schemeClr val="tx1"/>
                </a:solidFill>
                <a:latin typeface="Arial" panose="020B0604020202020204" pitchFamily="34" charset="0"/>
                <a:ea typeface="手札体-简粗体"/>
                <a:cs typeface="Arial" panose="020B0604020202020204" pitchFamily="34" charset="0"/>
              </a:rPr>
              <a:t>-&gt;</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WHERE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zh-CN" altLang="en-US" dirty="0" smtClean="0">
                <a:solidFill>
                  <a:schemeClr val="tx1"/>
                </a:solidFill>
                <a:latin typeface="黑体" panose="02010609060101010101" pitchFamily="49" charset="-122"/>
                <a:ea typeface="黑体" panose="02010609060101010101" pitchFamily="49" charset="-122"/>
                <a:cs typeface="Arial" panose="020B0604020202020204" pitchFamily="34" charset="0"/>
              </a:rPr>
              <a:t>张三</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Query OK,1 row affected(2.80 sec)</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Rows matched:1  Changed:1  Warnings:0</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7" name="组合 6"/>
          <p:cNvGrpSpPr/>
          <p:nvPr/>
        </p:nvGrpSpPr>
        <p:grpSpPr>
          <a:xfrm>
            <a:off x="0" y="1106677"/>
            <a:ext cx="563526" cy="4644646"/>
            <a:chOff x="0" y="979970"/>
            <a:chExt cx="563526" cy="4644646"/>
          </a:xfrm>
        </p:grpSpPr>
        <p:sp>
          <p:nvSpPr>
            <p:cNvPr id="8" name="矩形 7"/>
            <p:cNvSpPr/>
            <p:nvPr/>
          </p:nvSpPr>
          <p:spPr>
            <a:xfrm>
              <a:off x="0" y="979970"/>
              <a:ext cx="563526" cy="153087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插入数据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2532321"/>
              <a:ext cx="563526" cy="153087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删除数据</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086440"/>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修改数据</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矩形 1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2" name="肘形连接符 11"/>
          <p:cNvCxnSpPr>
            <a:stCxn id="15" idx="1"/>
            <a:endCxn id="1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肘形连接符 12"/>
          <p:cNvCxnSpPr>
            <a:stCxn id="16" idx="1"/>
            <a:endCxn id="1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6" name="矩形 1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7" name="矩形 16"/>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894314" y="1028959"/>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数据更新</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1" name="肘形连接符 20"/>
          <p:cNvCxnSpPr>
            <a:stCxn id="11" idx="3"/>
            <a:endCxn id="1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肘形连接符 21"/>
          <p:cNvCxnSpPr>
            <a:stCxn id="11" idx="3"/>
            <a:endCxn id="1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0" idx="1"/>
            <a:endCxn id="1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76115" y="174153"/>
            <a:ext cx="6785926" cy="503151"/>
          </a:xfrm>
          <a:prstGeom prst="rect">
            <a:avLst/>
          </a:prstGeom>
          <a:noFill/>
        </p:spPr>
        <p:txBody>
          <a:bodyPr wrap="square" rtlCol="0">
            <a:spAutoFit/>
          </a:bodyPr>
          <a:lstStyle/>
          <a:p>
            <a:pPr>
              <a:lnSpc>
                <a:spcPts val="3700"/>
              </a:lnSpc>
            </a:pPr>
            <a:r>
              <a:rPr lang="en-US" altLang="zh-CN" dirty="0" smtClean="0">
                <a:latin typeface="微软雅黑" pitchFamily="34" charset="-122"/>
                <a:ea typeface="微软雅黑" pitchFamily="34" charset="-122"/>
              </a:rPr>
              <a:t>4.4.2 </a:t>
            </a:r>
            <a:r>
              <a:rPr lang="zh-CN" altLang="en-US" dirty="0">
                <a:latin typeface="微软雅黑" pitchFamily="34" charset="-122"/>
                <a:ea typeface="微软雅黑" pitchFamily="34" charset="-122"/>
              </a:rPr>
              <a:t>修改</a:t>
            </a:r>
            <a:r>
              <a:rPr lang="zh-CN" altLang="en-US" dirty="0" smtClean="0">
                <a:latin typeface="微软雅黑" pitchFamily="34" charset="-122"/>
                <a:ea typeface="微软雅黑" pitchFamily="34" charset="-122"/>
              </a:rPr>
              <a:t>数据</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04088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、使用（    ）语句可以插入单行或多行元组数据。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467048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、使用（  </a:t>
            </a:r>
            <a:r>
              <a:rPr lang="en-US" altLang="zh-CN" sz="2400" b="0" dirty="0" smtClean="0">
                <a:solidFill>
                  <a:srgbClr val="FF0000"/>
                </a:solidFill>
                <a:latin typeface="黑体" panose="02010609060101010101" pitchFamily="49" charset="-122"/>
                <a:ea typeface="黑体" panose="02010609060101010101" pitchFamily="49" charset="-122"/>
              </a:rPr>
              <a:t>INSERT</a:t>
            </a:r>
            <a:r>
              <a:rPr lang="en-US" altLang="zh-CN" sz="2400" b="0" dirty="0" smtClean="0">
                <a:solidFill>
                  <a:srgbClr val="FF0000"/>
                </a:solidFill>
                <a:latin typeface="手札体-简粗体"/>
                <a:ea typeface="手札体-简粗体"/>
              </a:rPr>
              <a:t>…</a:t>
            </a:r>
            <a:r>
              <a:rPr lang="en-US" altLang="zh-CN" sz="2400" b="0" dirty="0" smtClean="0">
                <a:solidFill>
                  <a:srgbClr val="FF0000"/>
                </a:solidFill>
                <a:latin typeface="黑体" panose="02010609060101010101" pitchFamily="49" charset="-122"/>
                <a:ea typeface="黑体" panose="02010609060101010101" pitchFamily="49" charset="-122"/>
              </a:rPr>
              <a:t>VALUES</a:t>
            </a:r>
            <a:r>
              <a:rPr lang="zh-CN" altLang="en-US" sz="2400" b="0" dirty="0" smtClean="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）语句可以插入单行或多行元组数据。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3829830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5877" y="1139723"/>
            <a:ext cx="6661511" cy="5533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smtClean="0">
                <a:latin typeface="黑体" panose="02010609060101010101" pitchFamily="49" charset="-122"/>
                <a:ea typeface="黑体" panose="02010609060101010101" pitchFamily="49" charset="-122"/>
                <a:sym typeface="+mn-ea"/>
              </a:rPr>
              <a:t>4.5 </a:t>
            </a:r>
            <a:r>
              <a:rPr lang="zh-CN" altLang="en-US" sz="2800" b="1" dirty="0" smtClean="0">
                <a:latin typeface="黑体" panose="02010609060101010101" pitchFamily="49" charset="-122"/>
                <a:ea typeface="黑体" panose="02010609060101010101" pitchFamily="49" charset="-122"/>
                <a:sym typeface="+mn-ea"/>
              </a:rPr>
              <a:t>数据</a:t>
            </a:r>
            <a:r>
              <a:rPr lang="zh-CN" altLang="en-US" sz="2800" b="1" dirty="0">
                <a:latin typeface="黑体" panose="02010609060101010101" pitchFamily="49" charset="-122"/>
                <a:ea typeface="黑体" panose="02010609060101010101" pitchFamily="49" charset="-122"/>
                <a:sym typeface="+mn-ea"/>
              </a:rPr>
              <a:t>查询</a:t>
            </a:r>
          </a:p>
        </p:txBody>
      </p:sp>
      <p:sp>
        <p:nvSpPr>
          <p:cNvPr id="7" name="文本框 6"/>
          <p:cNvSpPr txBox="1"/>
          <p:nvPr/>
        </p:nvSpPr>
        <p:spPr>
          <a:xfrm>
            <a:off x="1205387" y="1340458"/>
            <a:ext cx="9249256" cy="559769"/>
          </a:xfrm>
          <a:prstGeom prst="rect">
            <a:avLst/>
          </a:prstGeom>
          <a:noFill/>
        </p:spPr>
        <p:txBody>
          <a:bodyPr wrap="square" rtlCol="0">
            <a:spAutoFit/>
          </a:bodyPr>
          <a:lstStyle/>
          <a:p>
            <a:pPr>
              <a:lnSpc>
                <a:spcPct val="150000"/>
              </a:lnSpc>
            </a:pPr>
            <a:r>
              <a:rPr lang="zh-CN" altLang="en-US" sz="2400" b="1" dirty="0" smtClean="0">
                <a:latin typeface="黑体" panose="02010609060101010101" pitchFamily="49" charset="-122"/>
                <a:ea typeface="黑体" panose="02010609060101010101" pitchFamily="49" charset="-122"/>
                <a:sym typeface="+mn-ea"/>
              </a:rPr>
              <a:t>本节知识点：</a:t>
            </a:r>
            <a:endParaRPr lang="en-US" altLang="zh-CN" sz="2400" b="1" dirty="0" smtClean="0">
              <a:latin typeface="黑体" panose="02010609060101010101" pitchFamily="49" charset="-122"/>
              <a:ea typeface="黑体" panose="02010609060101010101" pitchFamily="49" charset="-122"/>
              <a:sym typeface="+mn-ea"/>
            </a:endParaRPr>
          </a:p>
        </p:txBody>
      </p:sp>
    </p:spTree>
    <p:extLst>
      <p:ext uri="{BB962C8B-B14F-4D97-AF65-F5344CB8AC3E}">
        <p14:creationId xmlns:p14="http://schemas.microsoft.com/office/powerpoint/2010/main" val="331308318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1</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SELECT</a:t>
            </a:r>
            <a:r>
              <a:rPr lang="zh-CN" altLang="en-US" sz="2800" b="0" dirty="0" smtClean="0">
                <a:solidFill>
                  <a:srgbClr val="FF0000"/>
                </a:solidFill>
                <a:latin typeface="黑体" panose="02010609060101010101" pitchFamily="49" charset="-122"/>
                <a:ea typeface="黑体" panose="02010609060101010101" pitchFamily="49" charset="-122"/>
                <a:sym typeface="+mn-ea"/>
              </a:rPr>
              <a:t>语句</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pic>
        <p:nvPicPr>
          <p:cNvPr id="6" name="图片 5" descr="../../../Library/Containers/com.tencent.xinWeChat/Data/Library/Application%20Support/com.tencent.xinWeChat/2.0b4.0.9/4d9560df258edb357904cb1775b51c22/Message/MessageTemp/4d9560df258edb357904cb1775b51c22/Image/1451525930269_.pic_hd.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99477" y="2149612"/>
            <a:ext cx="5966331" cy="3881925"/>
          </a:xfrm>
          <a:prstGeom prst="rect">
            <a:avLst/>
          </a:prstGeom>
          <a:noFill/>
          <a:ln>
            <a:noFill/>
          </a:ln>
        </p:spPr>
      </p:pic>
      <p:grpSp>
        <p:nvGrpSpPr>
          <p:cNvPr id="5" name="组合 4"/>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tx1"/>
                  </a:solidFill>
                  <a:latin typeface="黑体" panose="02010609060101010101" pitchFamily="49" charset="-122"/>
                  <a:ea typeface="黑体" panose="02010609060101010101" pitchFamily="49" charset="-122"/>
                  <a:sym typeface="+mn-ea"/>
                </a:rPr>
                <a:t>SELECT</a:t>
              </a:r>
              <a:r>
                <a:rPr lang="zh-CN" altLang="en-US" sz="1600" dirty="0">
                  <a:solidFill>
                    <a:schemeClr val="tx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7" name="TextBox 6"/>
          <p:cNvSpPr txBox="1"/>
          <p:nvPr/>
        </p:nvSpPr>
        <p:spPr>
          <a:xfrm>
            <a:off x="4125434" y="2075077"/>
            <a:ext cx="1467068" cy="400110"/>
          </a:xfrm>
          <a:prstGeom prst="rect">
            <a:avLst/>
          </a:prstGeom>
          <a:noFill/>
        </p:spPr>
        <p:txBody>
          <a:bodyPr wrap="none" rtlCol="0">
            <a:spAutoFit/>
          </a:bodyPr>
          <a:lstStyle/>
          <a:p>
            <a:r>
              <a:rPr lang="zh-CN" altLang="en-US" sz="2000" b="1" dirty="0" smtClean="0">
                <a:solidFill>
                  <a:srgbClr val="FF0000"/>
                </a:solidFill>
              </a:rPr>
              <a:t>输出的字段</a:t>
            </a:r>
            <a:endParaRPr lang="zh-CN" altLang="en-US" sz="2000" b="1" dirty="0">
              <a:solidFill>
                <a:srgbClr val="FF0000"/>
              </a:solidFill>
            </a:endParaRPr>
          </a:p>
        </p:txBody>
      </p:sp>
      <p:sp>
        <p:nvSpPr>
          <p:cNvPr id="17" name="TextBox 16"/>
          <p:cNvSpPr txBox="1"/>
          <p:nvPr/>
        </p:nvSpPr>
        <p:spPr>
          <a:xfrm>
            <a:off x="5381925" y="3121214"/>
            <a:ext cx="1475084" cy="400110"/>
          </a:xfrm>
          <a:prstGeom prst="rect">
            <a:avLst/>
          </a:prstGeom>
          <a:noFill/>
        </p:spPr>
        <p:txBody>
          <a:bodyPr wrap="none" rtlCol="0">
            <a:spAutoFit/>
          </a:bodyPr>
          <a:lstStyle/>
          <a:p>
            <a:r>
              <a:rPr lang="zh-CN" altLang="en-US" sz="2000" b="1" dirty="0" smtClean="0">
                <a:solidFill>
                  <a:srgbClr val="FF0000"/>
                </a:solidFill>
              </a:rPr>
              <a:t>数据的来源</a:t>
            </a:r>
            <a:endParaRPr lang="zh-CN" altLang="en-US" sz="2000" b="1" dirty="0">
              <a:solidFill>
                <a:srgbClr val="FF0000"/>
              </a:solidFill>
            </a:endParaRPr>
          </a:p>
        </p:txBody>
      </p:sp>
      <p:sp>
        <p:nvSpPr>
          <p:cNvPr id="18" name="TextBox 17"/>
          <p:cNvSpPr txBox="1"/>
          <p:nvPr/>
        </p:nvSpPr>
        <p:spPr>
          <a:xfrm>
            <a:off x="5381925" y="3452289"/>
            <a:ext cx="1991251" cy="400110"/>
          </a:xfrm>
          <a:prstGeom prst="rect">
            <a:avLst/>
          </a:prstGeom>
          <a:noFill/>
        </p:spPr>
        <p:txBody>
          <a:bodyPr wrap="none" rtlCol="0">
            <a:spAutoFit/>
          </a:bodyPr>
          <a:lstStyle/>
          <a:p>
            <a:r>
              <a:rPr lang="zh-CN" altLang="en-US" sz="2000" b="1" dirty="0" smtClean="0">
                <a:solidFill>
                  <a:srgbClr val="FF0000"/>
                </a:solidFill>
              </a:rPr>
              <a:t>数据的选择条件</a:t>
            </a:r>
            <a:endParaRPr lang="zh-CN" altLang="en-US" sz="2000" b="1" dirty="0">
              <a:solidFill>
                <a:srgbClr val="FF0000"/>
              </a:solidFill>
            </a:endParaRPr>
          </a:p>
        </p:txBody>
      </p:sp>
      <p:sp>
        <p:nvSpPr>
          <p:cNvPr id="19" name="TextBox 18"/>
          <p:cNvSpPr txBox="1"/>
          <p:nvPr/>
        </p:nvSpPr>
        <p:spPr>
          <a:xfrm>
            <a:off x="6410255" y="3799130"/>
            <a:ext cx="3023585" cy="400110"/>
          </a:xfrm>
          <a:prstGeom prst="rect">
            <a:avLst/>
          </a:prstGeom>
          <a:noFill/>
        </p:spPr>
        <p:txBody>
          <a:bodyPr wrap="none" rtlCol="0">
            <a:spAutoFit/>
          </a:bodyPr>
          <a:lstStyle/>
          <a:p>
            <a:r>
              <a:rPr lang="zh-CN" altLang="en-US" sz="2000" b="1" dirty="0" smtClean="0">
                <a:solidFill>
                  <a:srgbClr val="FF0000"/>
                </a:solidFill>
              </a:rPr>
              <a:t>对检索到的记录进行分组</a:t>
            </a:r>
            <a:endParaRPr lang="zh-CN" altLang="en-US" sz="2000" b="1" dirty="0">
              <a:solidFill>
                <a:srgbClr val="FF0000"/>
              </a:solidFill>
            </a:endParaRPr>
          </a:p>
        </p:txBody>
      </p:sp>
      <p:sp>
        <p:nvSpPr>
          <p:cNvPr id="20" name="TextBox 19"/>
          <p:cNvSpPr txBox="1"/>
          <p:nvPr/>
        </p:nvSpPr>
        <p:spPr>
          <a:xfrm>
            <a:off x="5387265" y="4530326"/>
            <a:ext cx="2249334" cy="400110"/>
          </a:xfrm>
          <a:prstGeom prst="rect">
            <a:avLst/>
          </a:prstGeom>
          <a:noFill/>
        </p:spPr>
        <p:txBody>
          <a:bodyPr wrap="none" rtlCol="0">
            <a:spAutoFit/>
          </a:bodyPr>
          <a:lstStyle/>
          <a:p>
            <a:r>
              <a:rPr lang="zh-CN" altLang="en-US" sz="2000" b="1" dirty="0" smtClean="0">
                <a:solidFill>
                  <a:srgbClr val="FF0000"/>
                </a:solidFill>
              </a:rPr>
              <a:t>指定组的选择条件</a:t>
            </a:r>
            <a:endParaRPr lang="zh-CN" altLang="en-US" sz="2000" b="1" dirty="0">
              <a:solidFill>
                <a:srgbClr val="FF0000"/>
              </a:solidFill>
            </a:endParaRPr>
          </a:p>
        </p:txBody>
      </p:sp>
      <p:sp>
        <p:nvSpPr>
          <p:cNvPr id="21" name="TextBox 20"/>
          <p:cNvSpPr txBox="1"/>
          <p:nvPr/>
        </p:nvSpPr>
        <p:spPr>
          <a:xfrm>
            <a:off x="6555748" y="4883138"/>
            <a:ext cx="2765501" cy="400110"/>
          </a:xfrm>
          <a:prstGeom prst="rect">
            <a:avLst/>
          </a:prstGeom>
          <a:noFill/>
        </p:spPr>
        <p:txBody>
          <a:bodyPr wrap="none" rtlCol="0">
            <a:spAutoFit/>
          </a:bodyPr>
          <a:lstStyle/>
          <a:p>
            <a:r>
              <a:rPr lang="zh-CN" altLang="en-US" sz="2000" b="1" dirty="0" smtClean="0">
                <a:solidFill>
                  <a:srgbClr val="FF0000"/>
                </a:solidFill>
              </a:rPr>
              <a:t>对查询的结果进行排序</a:t>
            </a:r>
            <a:endParaRPr lang="zh-CN" altLang="en-US" sz="2000" b="1" dirty="0">
              <a:solidFill>
                <a:srgbClr val="FF0000"/>
              </a:solidFill>
            </a:endParaRPr>
          </a:p>
        </p:txBody>
      </p:sp>
      <p:sp>
        <p:nvSpPr>
          <p:cNvPr id="22" name="TextBox 21"/>
          <p:cNvSpPr txBox="1"/>
          <p:nvPr/>
        </p:nvSpPr>
        <p:spPr>
          <a:xfrm>
            <a:off x="8155446" y="5631427"/>
            <a:ext cx="1217000" cy="400110"/>
          </a:xfrm>
          <a:prstGeom prst="rect">
            <a:avLst/>
          </a:prstGeom>
          <a:noFill/>
        </p:spPr>
        <p:txBody>
          <a:bodyPr wrap="none" rtlCol="0">
            <a:spAutoFit/>
          </a:bodyPr>
          <a:lstStyle/>
          <a:p>
            <a:r>
              <a:rPr lang="zh-CN" altLang="en-US" sz="2000" b="1" dirty="0" smtClean="0">
                <a:solidFill>
                  <a:srgbClr val="FF0000"/>
                </a:solidFill>
              </a:rPr>
              <a:t>限制行数</a:t>
            </a:r>
            <a:endParaRPr lang="zh-CN" altLang="en-US" sz="2000" b="1" dirty="0">
              <a:solidFill>
                <a:srgbClr val="FF0000"/>
              </a:solidFill>
            </a:endParaRPr>
          </a:p>
        </p:txBody>
      </p:sp>
      <p:sp>
        <p:nvSpPr>
          <p:cNvPr id="23" name="矩形 22"/>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24" name="肘形连接符 23"/>
          <p:cNvCxnSpPr>
            <a:stCxn id="27" idx="1"/>
            <a:endCxn id="23"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8" idx="1"/>
            <a:endCxn id="23"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9" idx="1"/>
            <a:endCxn id="23"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8" name="矩形 2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9" name="矩形 28"/>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30" name="矩形 2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31" name="矩形 30"/>
          <p:cNvSpPr/>
          <p:nvPr/>
        </p:nvSpPr>
        <p:spPr>
          <a:xfrm>
            <a:off x="9902893" y="1358625"/>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数据查询</a:t>
            </a:r>
            <a:endParaRPr lang="zh-CN" altLang="en-US" dirty="0">
              <a:solidFill>
                <a:schemeClr val="bg1"/>
              </a:solidFill>
              <a:latin typeface="微软雅黑" pitchFamily="34" charset="-122"/>
              <a:ea typeface="微软雅黑" pitchFamily="34" charset="-122"/>
            </a:endParaRPr>
          </a:p>
        </p:txBody>
      </p:sp>
      <p:sp>
        <p:nvSpPr>
          <p:cNvPr id="32" name="矩形 31"/>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33" name="肘形连接符 32"/>
          <p:cNvCxnSpPr>
            <a:stCxn id="23" idx="3"/>
            <a:endCxn id="3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23" idx="3"/>
            <a:endCxn id="3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32" idx="1"/>
            <a:endCxn id="23"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76115" y="174153"/>
            <a:ext cx="6785926" cy="503151"/>
          </a:xfrm>
          <a:prstGeom prst="rect">
            <a:avLst/>
          </a:prstGeom>
          <a:noFill/>
        </p:spPr>
        <p:txBody>
          <a:bodyPr wrap="square" rtlCol="0">
            <a:spAutoFit/>
          </a:bodyPr>
          <a:lstStyle/>
          <a:p>
            <a:pPr>
              <a:lnSpc>
                <a:spcPts val="3700"/>
              </a:lnSpc>
            </a:pPr>
            <a:r>
              <a:rPr lang="en-US" altLang="zh-CN" dirty="0" smtClean="0">
                <a:latin typeface="微软雅黑" pitchFamily="34" charset="-122"/>
                <a:ea typeface="微软雅黑" pitchFamily="34" charset="-122"/>
              </a:rPr>
              <a:t>4.5.1 SELECT</a:t>
            </a:r>
            <a:r>
              <a:rPr lang="zh-CN" altLang="en-US" dirty="0" smtClean="0">
                <a:latin typeface="微软雅黑" pitchFamily="34" charset="-122"/>
                <a:ea typeface="微软雅黑" pitchFamily="34" charset="-122"/>
              </a:rPr>
              <a:t>语句</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5700138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1</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SELECT</a:t>
            </a:r>
            <a:r>
              <a:rPr lang="zh-CN" altLang="en-US" sz="2800" b="0" dirty="0" smtClean="0">
                <a:solidFill>
                  <a:srgbClr val="FF0000"/>
                </a:solidFill>
                <a:latin typeface="黑体" panose="02010609060101010101" pitchFamily="49" charset="-122"/>
                <a:ea typeface="黑体" panose="02010609060101010101" pitchFamily="49" charset="-122"/>
                <a:sym typeface="+mn-ea"/>
              </a:rPr>
              <a:t>语句</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graphicFrame>
        <p:nvGraphicFramePr>
          <p:cNvPr id="5" name="表格 4"/>
          <p:cNvGraphicFramePr>
            <a:graphicFrameLocks noGrp="1"/>
          </p:cNvGraphicFramePr>
          <p:nvPr>
            <p:extLst>
              <p:ext uri="{D42A27DB-BD31-4B8C-83A1-F6EECF244321}">
                <p14:modId xmlns:p14="http://schemas.microsoft.com/office/powerpoint/2010/main" val="3625235644"/>
              </p:ext>
            </p:extLst>
          </p:nvPr>
        </p:nvGraphicFramePr>
        <p:xfrm>
          <a:off x="1296981" y="2343098"/>
          <a:ext cx="9803409" cy="3685560"/>
        </p:xfrm>
        <a:graphic>
          <a:graphicData uri="http://schemas.openxmlformats.org/drawingml/2006/table">
            <a:tbl>
              <a:tblPr firstRow="1" bandRow="1">
                <a:tableStyleId>{5940675A-B579-460E-94D1-54222C63F5DA}</a:tableStyleId>
              </a:tblPr>
              <a:tblGrid>
                <a:gridCol w="2668963"/>
                <a:gridCol w="3370521"/>
                <a:gridCol w="3763925"/>
              </a:tblGrid>
              <a:tr h="460695">
                <a:tc>
                  <a:txBody>
                    <a:bodyPr/>
                    <a:lstStyle/>
                    <a:p>
                      <a:pPr algn="ctr"/>
                      <a:r>
                        <a:rPr lang="zh-CN" altLang="en-US" dirty="0" smtClean="0">
                          <a:latin typeface="手札体-简粗体" panose="03000700000000000000" pitchFamily="66" charset="-122"/>
                          <a:ea typeface="手札体-简粗体" panose="03000700000000000000" pitchFamily="66" charset="-122"/>
                        </a:rPr>
                        <a:t>子句</a:t>
                      </a:r>
                      <a:endParaRPr lang="zh-CN" altLang="en-US"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dirty="0" smtClean="0">
                          <a:latin typeface="手札体-简粗体" panose="03000700000000000000" pitchFamily="66" charset="-122"/>
                          <a:ea typeface="手札体-简粗体" panose="03000700000000000000" pitchFamily="66" charset="-122"/>
                        </a:rPr>
                        <a:t>说明</a:t>
                      </a:r>
                      <a:endParaRPr lang="zh-CN" altLang="en-US"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dirty="0" smtClean="0">
                          <a:latin typeface="手札体-简粗体" panose="03000700000000000000" pitchFamily="66" charset="-122"/>
                          <a:ea typeface="手札体-简粗体" panose="03000700000000000000" pitchFamily="66" charset="-122"/>
                        </a:rPr>
                        <a:t>是否必须使用</a:t>
                      </a:r>
                      <a:endParaRPr lang="zh-CN" altLang="en-US" dirty="0">
                        <a:latin typeface="手札体-简粗体" panose="03000700000000000000" pitchFamily="66" charset="-122"/>
                        <a:ea typeface="手札体-简粗体" panose="03000700000000000000" pitchFamily="66" charset="-122"/>
                      </a:endParaRPr>
                    </a:p>
                  </a:txBody>
                  <a:tcPr anchor="ctr"/>
                </a:tc>
              </a:tr>
              <a:tr h="460695">
                <a:tc>
                  <a:txBody>
                    <a:bodyPr/>
                    <a:lstStyle/>
                    <a:p>
                      <a:pPr algn="ctr"/>
                      <a:r>
                        <a:rPr lang="en-US" altLang="zh-CN" dirty="0" smtClean="0"/>
                        <a:t>SELECT</a:t>
                      </a:r>
                      <a:endParaRPr lang="zh-CN" altLang="en-US" dirty="0"/>
                    </a:p>
                  </a:txBody>
                  <a:tcPr anchor="ctr"/>
                </a:tc>
                <a:tc>
                  <a:txBody>
                    <a:bodyPr/>
                    <a:lstStyle/>
                    <a:p>
                      <a:pPr algn="ctr"/>
                      <a:r>
                        <a:rPr lang="zh-CN" altLang="en-US" dirty="0" smtClean="0">
                          <a:latin typeface="手札体-简粗体" panose="03000700000000000000" pitchFamily="66" charset="-122"/>
                          <a:ea typeface="手札体-简粗体" panose="03000700000000000000" pitchFamily="66" charset="-122"/>
                        </a:rPr>
                        <a:t>要返回的列或表达式</a:t>
                      </a:r>
                      <a:endParaRPr lang="zh-CN" altLang="en-US"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dirty="0" smtClean="0">
                          <a:latin typeface="手札体-简粗体" panose="03000700000000000000" pitchFamily="66" charset="-122"/>
                          <a:ea typeface="手札体-简粗体" panose="03000700000000000000" pitchFamily="66" charset="-122"/>
                        </a:rPr>
                        <a:t>是</a:t>
                      </a:r>
                      <a:endParaRPr lang="zh-CN" altLang="en-US" dirty="0">
                        <a:latin typeface="手札体-简粗体" panose="03000700000000000000" pitchFamily="66" charset="-122"/>
                        <a:ea typeface="手札体-简粗体" panose="03000700000000000000" pitchFamily="66" charset="-122"/>
                      </a:endParaRPr>
                    </a:p>
                  </a:txBody>
                  <a:tcPr anchor="ctr"/>
                </a:tc>
              </a:tr>
              <a:tr h="460695">
                <a:tc>
                  <a:txBody>
                    <a:bodyPr/>
                    <a:lstStyle/>
                    <a:p>
                      <a:pPr algn="ctr"/>
                      <a:r>
                        <a:rPr lang="en-US" altLang="zh-CN" dirty="0" smtClean="0"/>
                        <a:t>FROM</a:t>
                      </a:r>
                      <a:endParaRPr lang="zh-CN" altLang="en-US" dirty="0"/>
                    </a:p>
                  </a:txBody>
                  <a:tcPr anchor="ctr"/>
                </a:tc>
                <a:tc>
                  <a:txBody>
                    <a:bodyPr/>
                    <a:lstStyle/>
                    <a:p>
                      <a:pPr algn="ctr"/>
                      <a:r>
                        <a:rPr lang="zh-CN" altLang="en-US" dirty="0" smtClean="0">
                          <a:latin typeface="手札体-简粗体" panose="03000700000000000000" pitchFamily="66" charset="-122"/>
                          <a:ea typeface="手札体-简粗体" panose="03000700000000000000" pitchFamily="66" charset="-122"/>
                        </a:rPr>
                        <a:t>从中检索数据的表</a:t>
                      </a:r>
                      <a:endParaRPr lang="zh-CN" altLang="en-US"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dirty="0" smtClean="0">
                          <a:latin typeface="手札体-简粗体" panose="03000700000000000000" pitchFamily="66" charset="-122"/>
                          <a:ea typeface="手札体-简粗体" panose="03000700000000000000" pitchFamily="66" charset="-122"/>
                        </a:rPr>
                        <a:t>仅在从表选择数据时使用</a:t>
                      </a:r>
                      <a:endParaRPr lang="zh-CN" altLang="en-US" dirty="0">
                        <a:latin typeface="手札体-简粗体" panose="03000700000000000000" pitchFamily="66" charset="-122"/>
                        <a:ea typeface="手札体-简粗体" panose="03000700000000000000" pitchFamily="66" charset="-122"/>
                      </a:endParaRPr>
                    </a:p>
                  </a:txBody>
                  <a:tcPr anchor="ctr"/>
                </a:tc>
              </a:tr>
              <a:tr h="460695">
                <a:tc>
                  <a:txBody>
                    <a:bodyPr/>
                    <a:lstStyle/>
                    <a:p>
                      <a:pPr algn="ctr"/>
                      <a:r>
                        <a:rPr lang="en-US" altLang="zh-CN" dirty="0" smtClean="0"/>
                        <a:t>WHERE</a:t>
                      </a:r>
                      <a:endParaRPr lang="zh-CN" altLang="en-US" dirty="0"/>
                    </a:p>
                  </a:txBody>
                  <a:tcPr anchor="ctr"/>
                </a:tc>
                <a:tc>
                  <a:txBody>
                    <a:bodyPr/>
                    <a:lstStyle/>
                    <a:p>
                      <a:pPr algn="ctr"/>
                      <a:r>
                        <a:rPr lang="zh-CN" altLang="en-US" dirty="0" smtClean="0">
                          <a:latin typeface="手札体-简粗体" panose="03000700000000000000" pitchFamily="66" charset="-122"/>
                          <a:ea typeface="手札体-简粗体" panose="03000700000000000000" pitchFamily="66" charset="-122"/>
                        </a:rPr>
                        <a:t>行级过滤</a:t>
                      </a:r>
                      <a:endParaRPr lang="zh-CN" altLang="en-US"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dirty="0" smtClean="0">
                          <a:latin typeface="手札体-简粗体" panose="03000700000000000000" pitchFamily="66" charset="-122"/>
                          <a:ea typeface="手札体-简粗体" panose="03000700000000000000" pitchFamily="66" charset="-122"/>
                        </a:rPr>
                        <a:t>否</a:t>
                      </a:r>
                      <a:endParaRPr lang="zh-CN" altLang="en-US" dirty="0">
                        <a:latin typeface="手札体-简粗体" panose="03000700000000000000" pitchFamily="66" charset="-122"/>
                        <a:ea typeface="手札体-简粗体" panose="03000700000000000000" pitchFamily="66" charset="-122"/>
                      </a:endParaRPr>
                    </a:p>
                  </a:txBody>
                  <a:tcPr anchor="ctr"/>
                </a:tc>
              </a:tr>
              <a:tr h="460695">
                <a:tc>
                  <a:txBody>
                    <a:bodyPr/>
                    <a:lstStyle/>
                    <a:p>
                      <a:pPr algn="ctr"/>
                      <a:r>
                        <a:rPr lang="en-US" altLang="zh-CN" dirty="0" smtClean="0"/>
                        <a:t>GROUP BY</a:t>
                      </a:r>
                      <a:endParaRPr lang="zh-CN" altLang="en-US" dirty="0"/>
                    </a:p>
                  </a:txBody>
                  <a:tcPr anchor="ctr"/>
                </a:tc>
                <a:tc>
                  <a:txBody>
                    <a:bodyPr/>
                    <a:lstStyle/>
                    <a:p>
                      <a:pPr algn="ctr"/>
                      <a:r>
                        <a:rPr lang="zh-CN" altLang="en-US" dirty="0" smtClean="0">
                          <a:latin typeface="手札体-简粗体" panose="03000700000000000000" pitchFamily="66" charset="-122"/>
                          <a:ea typeface="手札体-简粗体" panose="03000700000000000000" pitchFamily="66" charset="-122"/>
                        </a:rPr>
                        <a:t>分组说明</a:t>
                      </a:r>
                      <a:endParaRPr lang="zh-CN" altLang="en-US"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dirty="0" smtClean="0">
                          <a:latin typeface="手札体-简粗体" panose="03000700000000000000" pitchFamily="66" charset="-122"/>
                          <a:ea typeface="手札体-简粗体" panose="03000700000000000000" pitchFamily="66" charset="-122"/>
                        </a:rPr>
                        <a:t>仅在按组计算聚合时使用</a:t>
                      </a:r>
                      <a:endParaRPr lang="zh-CN" altLang="en-US" dirty="0">
                        <a:latin typeface="手札体-简粗体" panose="03000700000000000000" pitchFamily="66" charset="-122"/>
                        <a:ea typeface="手札体-简粗体" panose="03000700000000000000" pitchFamily="66" charset="-122"/>
                      </a:endParaRPr>
                    </a:p>
                  </a:txBody>
                  <a:tcPr anchor="ctr"/>
                </a:tc>
              </a:tr>
              <a:tr h="460695">
                <a:tc>
                  <a:txBody>
                    <a:bodyPr/>
                    <a:lstStyle/>
                    <a:p>
                      <a:pPr algn="ctr"/>
                      <a:r>
                        <a:rPr lang="en-US" altLang="zh-CN" dirty="0" smtClean="0"/>
                        <a:t>HAVING</a:t>
                      </a:r>
                      <a:endParaRPr lang="zh-CN" altLang="en-US" dirty="0"/>
                    </a:p>
                  </a:txBody>
                  <a:tcPr anchor="ctr"/>
                </a:tc>
                <a:tc>
                  <a:txBody>
                    <a:bodyPr/>
                    <a:lstStyle/>
                    <a:p>
                      <a:pPr algn="ctr"/>
                      <a:r>
                        <a:rPr lang="zh-CN" altLang="en-US" dirty="0" smtClean="0">
                          <a:latin typeface="手札体-简粗体" panose="03000700000000000000" pitchFamily="66" charset="-122"/>
                          <a:ea typeface="手札体-简粗体" panose="03000700000000000000" pitchFamily="66" charset="-122"/>
                        </a:rPr>
                        <a:t>组级过滤</a:t>
                      </a:r>
                      <a:endParaRPr lang="zh-CN" altLang="en-US"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dirty="0" smtClean="0">
                          <a:latin typeface="手札体-简粗体" panose="03000700000000000000" pitchFamily="66" charset="-122"/>
                          <a:ea typeface="手札体-简粗体" panose="03000700000000000000" pitchFamily="66" charset="-122"/>
                        </a:rPr>
                        <a:t>否</a:t>
                      </a:r>
                      <a:endParaRPr lang="zh-CN" altLang="en-US" dirty="0">
                        <a:latin typeface="手札体-简粗体" panose="03000700000000000000" pitchFamily="66" charset="-122"/>
                        <a:ea typeface="手札体-简粗体" panose="03000700000000000000" pitchFamily="66" charset="-122"/>
                      </a:endParaRPr>
                    </a:p>
                  </a:txBody>
                  <a:tcPr anchor="ctr"/>
                </a:tc>
              </a:tr>
              <a:tr h="460695">
                <a:tc>
                  <a:txBody>
                    <a:bodyPr/>
                    <a:lstStyle/>
                    <a:p>
                      <a:pPr algn="ctr"/>
                      <a:r>
                        <a:rPr lang="en-US" altLang="zh-CN" dirty="0" smtClean="0"/>
                        <a:t>ORDER BY</a:t>
                      </a:r>
                      <a:endParaRPr lang="zh-CN" altLang="en-US" dirty="0"/>
                    </a:p>
                  </a:txBody>
                  <a:tcPr anchor="ctr"/>
                </a:tc>
                <a:tc>
                  <a:txBody>
                    <a:bodyPr/>
                    <a:lstStyle/>
                    <a:p>
                      <a:pPr algn="ctr"/>
                      <a:r>
                        <a:rPr lang="zh-CN" altLang="en-US" dirty="0" smtClean="0">
                          <a:latin typeface="手札体-简粗体" panose="03000700000000000000" pitchFamily="66" charset="-122"/>
                          <a:ea typeface="手札体-简粗体" panose="03000700000000000000" pitchFamily="66" charset="-122"/>
                        </a:rPr>
                        <a:t>输出排序顺序</a:t>
                      </a:r>
                      <a:endParaRPr lang="zh-CN" altLang="en-US"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dirty="0" smtClean="0">
                          <a:latin typeface="手札体-简粗体" panose="03000700000000000000" pitchFamily="66" charset="-122"/>
                          <a:ea typeface="手札体-简粗体" panose="03000700000000000000" pitchFamily="66" charset="-122"/>
                        </a:rPr>
                        <a:t>否</a:t>
                      </a:r>
                      <a:endParaRPr lang="zh-CN" altLang="en-US" dirty="0">
                        <a:latin typeface="手札体-简粗体" panose="03000700000000000000" pitchFamily="66" charset="-122"/>
                        <a:ea typeface="手札体-简粗体" panose="03000700000000000000" pitchFamily="66" charset="-122"/>
                      </a:endParaRPr>
                    </a:p>
                  </a:txBody>
                  <a:tcPr anchor="ctr"/>
                </a:tc>
              </a:tr>
              <a:tr h="460695">
                <a:tc>
                  <a:txBody>
                    <a:bodyPr/>
                    <a:lstStyle/>
                    <a:p>
                      <a:pPr algn="ctr"/>
                      <a:r>
                        <a:rPr lang="en-US" altLang="zh-CN" dirty="0" smtClean="0"/>
                        <a:t>LIMIT</a:t>
                      </a:r>
                      <a:endParaRPr lang="zh-CN" altLang="en-US" dirty="0"/>
                    </a:p>
                  </a:txBody>
                  <a:tcPr anchor="ctr"/>
                </a:tc>
                <a:tc>
                  <a:txBody>
                    <a:bodyPr/>
                    <a:lstStyle/>
                    <a:p>
                      <a:pPr algn="ctr"/>
                      <a:r>
                        <a:rPr lang="zh-CN" altLang="en-US" dirty="0" smtClean="0">
                          <a:latin typeface="手札体-简粗体" panose="03000700000000000000" pitchFamily="66" charset="-122"/>
                          <a:ea typeface="手札体-简粗体" panose="03000700000000000000" pitchFamily="66" charset="-122"/>
                        </a:rPr>
                        <a:t>要检索的行数</a:t>
                      </a:r>
                      <a:endParaRPr lang="zh-CN" altLang="en-US" dirty="0">
                        <a:latin typeface="手札体-简粗体" panose="03000700000000000000" pitchFamily="66" charset="-122"/>
                        <a:ea typeface="手札体-简粗体" panose="03000700000000000000" pitchFamily="66" charset="-122"/>
                      </a:endParaRPr>
                    </a:p>
                  </a:txBody>
                  <a:tcPr anchor="ctr"/>
                </a:tc>
                <a:tc>
                  <a:txBody>
                    <a:bodyPr/>
                    <a:lstStyle/>
                    <a:p>
                      <a:pPr algn="ctr"/>
                      <a:r>
                        <a:rPr lang="zh-CN" altLang="en-US" dirty="0" smtClean="0">
                          <a:latin typeface="手札体-简粗体" panose="03000700000000000000" pitchFamily="66" charset="-122"/>
                          <a:ea typeface="手札体-简粗体" panose="03000700000000000000" pitchFamily="66" charset="-122"/>
                        </a:rPr>
                        <a:t>否</a:t>
                      </a:r>
                      <a:endParaRPr lang="zh-CN" altLang="en-US" dirty="0">
                        <a:latin typeface="手札体-简粗体" panose="03000700000000000000" pitchFamily="66" charset="-122"/>
                        <a:ea typeface="手札体-简粗体" panose="03000700000000000000" pitchFamily="66" charset="-122"/>
                      </a:endParaRPr>
                    </a:p>
                  </a:txBody>
                  <a:tcPr anchor="ctr"/>
                </a:tc>
              </a:tr>
            </a:tbl>
          </a:graphicData>
        </a:graphic>
      </p:graphicFrame>
      <p:grpSp>
        <p:nvGrpSpPr>
          <p:cNvPr id="6" name="组合 5"/>
          <p:cNvGrpSpPr/>
          <p:nvPr/>
        </p:nvGrpSpPr>
        <p:grpSpPr>
          <a:xfrm>
            <a:off x="0" y="6283840"/>
            <a:ext cx="12191999" cy="574160"/>
            <a:chOff x="0" y="6283840"/>
            <a:chExt cx="12191999" cy="574160"/>
          </a:xfrm>
        </p:grpSpPr>
        <p:sp>
          <p:nvSpPr>
            <p:cNvPr id="7" name="矩形 6"/>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0" name="矩形 9"/>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0" y="6294474"/>
              <a:ext cx="147793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tx1"/>
                  </a:solidFill>
                  <a:latin typeface="黑体" panose="02010609060101010101" pitchFamily="49" charset="-122"/>
                  <a:ea typeface="黑体" panose="02010609060101010101" pitchFamily="49" charset="-122"/>
                  <a:sym typeface="+mn-ea"/>
                </a:rPr>
                <a:t>SELECT</a:t>
              </a:r>
              <a:r>
                <a:rPr lang="zh-CN" altLang="en-US" sz="1600" dirty="0">
                  <a:solidFill>
                    <a:schemeClr val="tx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sp>
          <p:nvSpPr>
            <p:cNvPr id="13" name="矩形 12"/>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16" name="矩形 15"/>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7" name="肘形连接符 16"/>
          <p:cNvCxnSpPr>
            <a:stCxn id="20" idx="1"/>
            <a:endCxn id="16"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6"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6"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2" name="矩形 21"/>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94314" y="1028959"/>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数据更新</a:t>
            </a:r>
            <a:endParaRPr lang="zh-CN" altLang="en-US" dirty="0">
              <a:solidFill>
                <a:schemeClr val="bg1"/>
              </a:solidFill>
              <a:latin typeface="微软雅黑" pitchFamily="34" charset="-122"/>
              <a:ea typeface="微软雅黑" pitchFamily="34" charset="-122"/>
            </a:endParaRPr>
          </a:p>
        </p:txBody>
      </p:sp>
      <p:sp>
        <p:nvSpPr>
          <p:cNvPr id="24" name="矩形 23"/>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5" name="矩形 24"/>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6" name="肘形连接符 25"/>
          <p:cNvCxnSpPr>
            <a:stCxn id="16" idx="3"/>
            <a:endCxn id="23"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6" idx="3"/>
            <a:endCxn id="24"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25" idx="1"/>
            <a:endCxn id="16"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76115" y="174153"/>
            <a:ext cx="6785926" cy="503151"/>
          </a:xfrm>
          <a:prstGeom prst="rect">
            <a:avLst/>
          </a:prstGeom>
          <a:noFill/>
        </p:spPr>
        <p:txBody>
          <a:bodyPr wrap="square" rtlCol="0">
            <a:spAutoFit/>
          </a:bodyPr>
          <a:lstStyle/>
          <a:p>
            <a:pPr>
              <a:lnSpc>
                <a:spcPts val="3700"/>
              </a:lnSpc>
            </a:pPr>
            <a:r>
              <a:rPr lang="en-US" altLang="zh-CN" dirty="0" smtClean="0">
                <a:latin typeface="微软雅黑" pitchFamily="34" charset="-122"/>
                <a:ea typeface="微软雅黑" pitchFamily="34" charset="-122"/>
              </a:rPr>
              <a:t>4.5.1 SELECT</a:t>
            </a:r>
            <a:r>
              <a:rPr lang="zh-CN" altLang="en-US" dirty="0" smtClean="0">
                <a:latin typeface="微软雅黑" pitchFamily="34" charset="-122"/>
                <a:ea typeface="微软雅黑" pitchFamily="34" charset="-122"/>
              </a:rPr>
              <a:t>语句</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40261126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列的选择与指定</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4" y="2138093"/>
            <a:ext cx="10378263" cy="1041311"/>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选择指定的列</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ts val="3700"/>
              </a:lnSpc>
            </a:pPr>
            <a:r>
              <a:rPr lang="zh-CN" altLang="en-US" sz="2400" dirty="0" smtClean="0">
                <a:latin typeface="微软雅黑" panose="020B0503020204020204" pitchFamily="34" charset="-122"/>
                <a:ea typeface="微软雅黑" panose="020B0503020204020204" pitchFamily="34" charset="-122"/>
              </a:rPr>
              <a:t>查询数据库</a:t>
            </a:r>
            <a:r>
              <a:rPr lang="en-US" altLang="zh-CN" sz="2400" dirty="0" err="1" smtClean="0">
                <a:latin typeface="微软雅黑" panose="020B0503020204020204" pitchFamily="34" charset="-122"/>
                <a:ea typeface="微软雅黑" panose="020B0503020204020204" pitchFamily="34" charset="-122"/>
              </a:rPr>
              <a:t>mysql_sest</a:t>
            </a:r>
            <a:r>
              <a:rPr lang="zh-CN" altLang="en-US" sz="2400" dirty="0" smtClean="0">
                <a:latin typeface="微软雅黑" panose="020B0503020204020204" pitchFamily="34" charset="-122"/>
                <a:ea typeface="微软雅黑" panose="020B0503020204020204" pitchFamily="34" charset="-122"/>
              </a:rPr>
              <a:t>的表</a:t>
            </a:r>
            <a:r>
              <a:rPr lang="en-US" altLang="zh-CN" sz="2400" dirty="0" smtClean="0">
                <a:latin typeface="微软雅黑" panose="020B0503020204020204" pitchFamily="34" charset="-122"/>
                <a:ea typeface="微软雅黑" panose="020B0503020204020204" pitchFamily="34" charset="-122"/>
              </a:rPr>
              <a:t>customers</a:t>
            </a:r>
            <a:r>
              <a:rPr lang="zh-CN" altLang="en-US" sz="2400" dirty="0" smtClean="0">
                <a:latin typeface="微软雅黑" panose="020B0503020204020204" pitchFamily="34" charset="-122"/>
                <a:ea typeface="微软雅黑" panose="020B0503020204020204" pitchFamily="34" charset="-122"/>
              </a:rPr>
              <a:t>中各个客户的姓名、性别和地址信息</a:t>
            </a:r>
            <a:endParaRPr lang="en-US" altLang="zh-CN" sz="24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1307805" y="3304168"/>
            <a:ext cx="9437965" cy="14353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SELECT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cust_name,cust_sex,cust_address</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FROM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17" name="矩形 16"/>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8" name="肘形连接符 17"/>
          <p:cNvCxnSpPr>
            <a:stCxn id="21" idx="1"/>
            <a:endCxn id="17"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7"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7"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3" name="矩形 22"/>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24" name="矩形 23"/>
          <p:cNvSpPr/>
          <p:nvPr/>
        </p:nvSpPr>
        <p:spPr>
          <a:xfrm>
            <a:off x="9894314" y="1028959"/>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数据更新</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7" name="肘形连接符 26"/>
          <p:cNvCxnSpPr>
            <a:stCxn id="17" idx="3"/>
            <a:endCxn id="24"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7" idx="3"/>
            <a:endCxn id="25"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26" idx="1"/>
            <a:endCxn id="17"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6115" y="174153"/>
            <a:ext cx="6785926" cy="566822"/>
          </a:xfrm>
          <a:prstGeom prst="rect">
            <a:avLst/>
          </a:prstGeom>
          <a:noFill/>
        </p:spPr>
        <p:txBody>
          <a:bodyPr wrap="square" rtlCol="0">
            <a:spAutoFit/>
          </a:bodyPr>
          <a:lstStyle/>
          <a:p>
            <a:pPr>
              <a:lnSpc>
                <a:spcPts val="3700"/>
              </a:lnSpc>
            </a:pPr>
            <a:r>
              <a:rPr lang="en-US" altLang="zh-CN" dirty="0" smtClean="0">
                <a:latin typeface="微软雅黑" pitchFamily="34" charset="-122"/>
                <a:ea typeface="微软雅黑" pitchFamily="34" charset="-122"/>
              </a:rPr>
              <a:t>4.5.2.1 </a:t>
            </a:r>
            <a:r>
              <a:rPr lang="zh-CN" altLang="en-US" dirty="0" smtClean="0">
                <a:latin typeface="微软雅黑" pitchFamily="34" charset="-122"/>
                <a:ea typeface="微软雅黑" pitchFamily="34" charset="-122"/>
              </a:rPr>
              <a:t>选择指定的列</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39895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索引的创建：使用</a:t>
            </a:r>
            <a:r>
              <a:rPr lang="en-US" altLang="zh-CN" sz="2400" dirty="0" smtClean="0">
                <a:solidFill>
                  <a:srgbClr val="FF0000"/>
                </a:solidFill>
                <a:latin typeface="微软雅黑" panose="020B0503020204020204" pitchFamily="34" charset="-122"/>
                <a:ea typeface="微软雅黑" panose="020B0503020204020204" pitchFamily="34" charset="-122"/>
              </a:rPr>
              <a:t>CREATE INDEX</a:t>
            </a:r>
            <a:r>
              <a:rPr lang="zh-CN" altLang="en-US" sz="2400" dirty="0" smtClean="0">
                <a:solidFill>
                  <a:srgbClr val="FF0000"/>
                </a:solidFill>
                <a:latin typeface="微软雅黑" panose="020B0503020204020204" pitchFamily="34" charset="-122"/>
                <a:ea typeface="微软雅黑" panose="020B0503020204020204" pitchFamily="34" charset="-122"/>
              </a:rPr>
              <a:t>语句创建</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307804" y="3083444"/>
            <a:ext cx="9437965" cy="12440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CREATE [UNIQUE]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index_name</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pPr>
              <a:lnSpc>
                <a:spcPct val="150000"/>
              </a:lnSpc>
            </a:pP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index_col_name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9" name="组合 8"/>
          <p:cNvGrpSpPr/>
          <p:nvPr/>
        </p:nvGrpSpPr>
        <p:grpSpPr>
          <a:xfrm>
            <a:off x="0" y="979969"/>
            <a:ext cx="563526" cy="4898063"/>
            <a:chOff x="0" y="1265274"/>
            <a:chExt cx="563526" cy="4898063"/>
          </a:xfrm>
        </p:grpSpPr>
        <p:sp>
          <p:nvSpPr>
            <p:cNvPr id="10" name="矩形 9"/>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1" name="矩形 10"/>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6" name="矩形 15"/>
          <p:cNvSpPr/>
          <p:nvPr/>
        </p:nvSpPr>
        <p:spPr>
          <a:xfrm>
            <a:off x="2693753" y="3387363"/>
            <a:ext cx="931949"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7" name="直接箭头连接符 16"/>
          <p:cNvCxnSpPr/>
          <p:nvPr/>
        </p:nvCxnSpPr>
        <p:spPr>
          <a:xfrm flipH="1">
            <a:off x="3407005" y="3132839"/>
            <a:ext cx="318976" cy="22492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725981" y="2894554"/>
            <a:ext cx="2237021"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创建唯一性索引</a:t>
            </a:r>
            <a:endParaRPr lang="zh-CN" altLang="en-US" dirty="0">
              <a:latin typeface="手札体-简粗体" panose="03000700000000000000" pitchFamily="66" charset="-122"/>
              <a:ea typeface="手札体-简粗体" panose="03000700000000000000" pitchFamily="66" charset="-122"/>
            </a:endParaRPr>
          </a:p>
        </p:txBody>
      </p:sp>
      <p:sp>
        <p:nvSpPr>
          <p:cNvPr id="20" name="矩形 19"/>
          <p:cNvSpPr/>
          <p:nvPr/>
        </p:nvSpPr>
        <p:spPr>
          <a:xfrm>
            <a:off x="4458718" y="3387363"/>
            <a:ext cx="1293496"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1" name="直接箭头连接符 20"/>
          <p:cNvCxnSpPr/>
          <p:nvPr/>
        </p:nvCxnSpPr>
        <p:spPr>
          <a:xfrm flipH="1">
            <a:off x="5752214" y="3094884"/>
            <a:ext cx="637952" cy="44983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390166" y="2879132"/>
            <a:ext cx="2237021"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指定索引名</a:t>
            </a:r>
            <a:endParaRPr lang="zh-CN" altLang="en-US" dirty="0">
              <a:latin typeface="手札体-简粗体" panose="03000700000000000000" pitchFamily="66" charset="-122"/>
              <a:ea typeface="手札体-简粗体" panose="03000700000000000000" pitchFamily="66" charset="-122"/>
            </a:endParaRPr>
          </a:p>
        </p:txBody>
      </p:sp>
      <p:sp>
        <p:nvSpPr>
          <p:cNvPr id="23" name="矩形 22"/>
          <p:cNvSpPr/>
          <p:nvPr/>
        </p:nvSpPr>
        <p:spPr>
          <a:xfrm>
            <a:off x="2491726" y="3770151"/>
            <a:ext cx="1021602"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4" name="直接箭头连接符 23"/>
          <p:cNvCxnSpPr/>
          <p:nvPr/>
        </p:nvCxnSpPr>
        <p:spPr>
          <a:xfrm>
            <a:off x="3059406" y="4062921"/>
            <a:ext cx="0" cy="5538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2217023" y="4616791"/>
            <a:ext cx="1684765" cy="715089"/>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指定要建立索引的表名</a:t>
            </a:r>
            <a:endParaRPr lang="zh-CN" altLang="en-US" dirty="0">
              <a:latin typeface="手札体-简粗体" panose="03000700000000000000" pitchFamily="66" charset="-122"/>
              <a:ea typeface="手札体-简粗体" panose="03000700000000000000" pitchFamily="66" charset="-122"/>
            </a:endParaRPr>
          </a:p>
        </p:txBody>
      </p:sp>
      <p:sp>
        <p:nvSpPr>
          <p:cNvPr id="27" name="矩形 26"/>
          <p:cNvSpPr/>
          <p:nvPr/>
        </p:nvSpPr>
        <p:spPr>
          <a:xfrm>
            <a:off x="3566493" y="3770525"/>
            <a:ext cx="1664726" cy="28176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8" name="直接箭头连接符 27"/>
          <p:cNvCxnSpPr/>
          <p:nvPr/>
        </p:nvCxnSpPr>
        <p:spPr>
          <a:xfrm>
            <a:off x="4398856" y="4052288"/>
            <a:ext cx="0" cy="54051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114797" y="4616791"/>
            <a:ext cx="2237021" cy="408623"/>
          </a:xfrm>
          <a:prstGeom prst="roundRect">
            <a:avLst/>
          </a:prstGeom>
          <a:solidFill>
            <a:schemeClr val="accent2">
              <a:lumMod val="40000"/>
              <a:lumOff val="60000"/>
            </a:schemeClr>
          </a:solidFill>
        </p:spPr>
        <p:txBody>
          <a:bodyPr wrap="square" rtlCol="0">
            <a:spAutoFit/>
          </a:bodyPr>
          <a:lstStyle/>
          <a:p>
            <a:r>
              <a:rPr lang="zh-CN" altLang="en-US" dirty="0" smtClean="0">
                <a:latin typeface="手札体-简粗体" panose="03000700000000000000" pitchFamily="66" charset="-122"/>
                <a:ea typeface="手札体-简粗体" panose="03000700000000000000" pitchFamily="66" charset="-122"/>
              </a:rPr>
              <a:t>关于索引列的描述</a:t>
            </a:r>
            <a:endParaRPr lang="zh-CN" altLang="en-US" dirty="0">
              <a:latin typeface="手札体-简粗体" panose="03000700000000000000" pitchFamily="66" charset="-122"/>
              <a:ea typeface="手札体-简粗体" panose="03000700000000000000" pitchFamily="66" charset="-122"/>
            </a:endParaRPr>
          </a:p>
        </p:txBody>
      </p:sp>
      <p:sp>
        <p:nvSpPr>
          <p:cNvPr id="26" name="矩形 25"/>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30" name="肘形连接符 29"/>
          <p:cNvCxnSpPr>
            <a:stCxn id="33" idx="1"/>
            <a:endCxn id="26"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34" idx="1"/>
            <a:endCxn id="26"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35" idx="1"/>
            <a:endCxn id="26"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34" name="矩形 33"/>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35" name="矩形 34"/>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36" name="矩形 35"/>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37" name="矩形 36"/>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38" name="矩形 37"/>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39" name="肘形连接符 38"/>
          <p:cNvCxnSpPr>
            <a:stCxn id="26" idx="3"/>
            <a:endCxn id="36"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肘形连接符 39"/>
          <p:cNvCxnSpPr>
            <a:stCxn id="26" idx="3"/>
            <a:endCxn id="37"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38" idx="1"/>
            <a:endCxn id="26"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60752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P spid="22" grpId="0" animBg="1"/>
      <p:bldP spid="23" grpId="0" animBg="1"/>
      <p:bldP spid="27" grpId="0" animBg="1"/>
      <p:bldP spid="2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列的选择与指定</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041311"/>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选择全部的信息</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ts val="3700"/>
              </a:lnSpc>
            </a:pPr>
            <a:r>
              <a:rPr lang="zh-CN" altLang="en-US" sz="2400" dirty="0" smtClean="0">
                <a:latin typeface="微软雅黑" panose="020B0503020204020204" pitchFamily="34" charset="-122"/>
                <a:ea typeface="微软雅黑" panose="020B0503020204020204" pitchFamily="34" charset="-122"/>
              </a:rPr>
              <a:t>查询数据库</a:t>
            </a:r>
            <a:r>
              <a:rPr lang="en-US" altLang="zh-CN" sz="2400" dirty="0" err="1" smtClean="0">
                <a:latin typeface="微软雅黑" panose="020B0503020204020204" pitchFamily="34" charset="-122"/>
                <a:ea typeface="微软雅黑" panose="020B0503020204020204" pitchFamily="34" charset="-122"/>
              </a:rPr>
              <a:t>mysql_sest</a:t>
            </a:r>
            <a:r>
              <a:rPr lang="zh-CN" altLang="en-US" sz="2400" dirty="0" smtClean="0">
                <a:latin typeface="微软雅黑" panose="020B0503020204020204" pitchFamily="34" charset="-122"/>
                <a:ea typeface="微软雅黑" panose="020B0503020204020204" pitchFamily="34" charset="-122"/>
              </a:rPr>
              <a:t>的表</a:t>
            </a:r>
            <a:r>
              <a:rPr lang="en-US" altLang="zh-CN" sz="2400" dirty="0" smtClean="0">
                <a:latin typeface="微软雅黑" panose="020B0503020204020204" pitchFamily="34" charset="-122"/>
                <a:ea typeface="微软雅黑" panose="020B0503020204020204" pitchFamily="34" charset="-122"/>
              </a:rPr>
              <a:t>customers</a:t>
            </a:r>
            <a:r>
              <a:rPr lang="zh-CN" altLang="en-US" sz="2400" dirty="0" smtClean="0">
                <a:latin typeface="微软雅黑" panose="020B0503020204020204" pitchFamily="34" charset="-122"/>
                <a:ea typeface="微软雅黑" panose="020B0503020204020204" pitchFamily="34" charset="-122"/>
              </a:rPr>
              <a:t>中各个客户的所有信息</a:t>
            </a:r>
            <a:endParaRPr lang="en-US" altLang="zh-CN" sz="24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1307805" y="3304168"/>
            <a:ext cx="9437965" cy="14353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SELECT * FORM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17" name="矩形 16"/>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8" name="肘形连接符 17"/>
          <p:cNvCxnSpPr>
            <a:stCxn id="21" idx="1"/>
            <a:endCxn id="17"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7"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7"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3" name="矩形 22"/>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24" name="矩形 23"/>
          <p:cNvSpPr/>
          <p:nvPr/>
        </p:nvSpPr>
        <p:spPr>
          <a:xfrm>
            <a:off x="9894314" y="1028959"/>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数据更新</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7" name="肘形连接符 26"/>
          <p:cNvCxnSpPr>
            <a:stCxn id="17" idx="3"/>
            <a:endCxn id="24"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7" idx="3"/>
            <a:endCxn id="25"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26" idx="1"/>
            <a:endCxn id="17"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6115" y="174153"/>
            <a:ext cx="6785926" cy="566822"/>
          </a:xfrm>
          <a:prstGeom prst="rect">
            <a:avLst/>
          </a:prstGeom>
          <a:noFill/>
        </p:spPr>
        <p:txBody>
          <a:bodyPr wrap="square" rtlCol="0">
            <a:spAutoFit/>
          </a:bodyPr>
          <a:lstStyle/>
          <a:p>
            <a:pPr>
              <a:lnSpc>
                <a:spcPts val="3700"/>
              </a:lnSpc>
            </a:pPr>
            <a:r>
              <a:rPr lang="en-US" altLang="zh-CN" dirty="0" smtClean="0">
                <a:latin typeface="微软雅黑" pitchFamily="34" charset="-122"/>
                <a:ea typeface="微软雅黑" pitchFamily="34" charset="-122"/>
              </a:rPr>
              <a:t>4.5.2.1 </a:t>
            </a:r>
            <a:r>
              <a:rPr lang="zh-CN" altLang="en-US" dirty="0" smtClean="0">
                <a:latin typeface="微软雅黑" pitchFamily="34" charset="-122"/>
                <a:ea typeface="微软雅黑" pitchFamily="34" charset="-122"/>
              </a:rPr>
              <a:t>选择指定的列</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668037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列的选择与指定</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定义并使用列的别名</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5" y="3083444"/>
            <a:ext cx="9437965" cy="14353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column_name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[AS]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column_alias</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17" name="矩形 16"/>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8" name="肘形连接符 17"/>
          <p:cNvCxnSpPr>
            <a:stCxn id="21" idx="1"/>
            <a:endCxn id="17"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7"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7"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3" name="矩形 22"/>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24" name="矩形 23"/>
          <p:cNvSpPr/>
          <p:nvPr/>
        </p:nvSpPr>
        <p:spPr>
          <a:xfrm>
            <a:off x="9894314" y="1028959"/>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数据更新</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7" name="肘形连接符 26"/>
          <p:cNvCxnSpPr>
            <a:stCxn id="17" idx="3"/>
            <a:endCxn id="24"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7" idx="3"/>
            <a:endCxn id="25"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26" idx="1"/>
            <a:endCxn id="17"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6115" y="174153"/>
            <a:ext cx="6785926" cy="566822"/>
          </a:xfrm>
          <a:prstGeom prst="rect">
            <a:avLst/>
          </a:prstGeom>
          <a:noFill/>
        </p:spPr>
        <p:txBody>
          <a:bodyPr wrap="square" rtlCol="0">
            <a:spAutoFit/>
          </a:bodyPr>
          <a:lstStyle/>
          <a:p>
            <a:pPr>
              <a:lnSpc>
                <a:spcPts val="3700"/>
              </a:lnSpc>
            </a:pPr>
            <a:r>
              <a:rPr lang="en-US" altLang="zh-CN" dirty="0" smtClean="0">
                <a:latin typeface="微软雅黑" pitchFamily="34" charset="-122"/>
                <a:ea typeface="微软雅黑" pitchFamily="34" charset="-122"/>
              </a:rPr>
              <a:t>4.5.2.2 </a:t>
            </a:r>
            <a:r>
              <a:rPr lang="zh-CN" altLang="en-US" dirty="0" smtClean="0">
                <a:latin typeface="微软雅黑" pitchFamily="34" charset="-122"/>
                <a:ea typeface="微软雅黑" pitchFamily="34" charset="-122"/>
              </a:rPr>
              <a:t>选择指定的列</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0308885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列的选择与指定</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定义并使用列的别名</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5" y="3083444"/>
            <a:ext cx="9437965" cy="143539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SELECT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cust_name,cust_address</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AS </a:t>
            </a:r>
            <a:r>
              <a:rPr lang="zh-CN" altLang="en-US"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地址</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cust_contact</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FROM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17" name="矩形 16"/>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8" name="肘形连接符 17"/>
          <p:cNvCxnSpPr>
            <a:stCxn id="21" idx="1"/>
            <a:endCxn id="17"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7"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7"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3" name="矩形 22"/>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24" name="矩形 23"/>
          <p:cNvSpPr/>
          <p:nvPr/>
        </p:nvSpPr>
        <p:spPr>
          <a:xfrm>
            <a:off x="9894314" y="1028959"/>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数据更新</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7" name="肘形连接符 26"/>
          <p:cNvCxnSpPr>
            <a:stCxn id="17" idx="3"/>
            <a:endCxn id="24"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7" idx="3"/>
            <a:endCxn id="25"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26" idx="1"/>
            <a:endCxn id="17"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6115" y="174153"/>
            <a:ext cx="6785926" cy="566822"/>
          </a:xfrm>
          <a:prstGeom prst="rect">
            <a:avLst/>
          </a:prstGeom>
          <a:noFill/>
        </p:spPr>
        <p:txBody>
          <a:bodyPr wrap="square" rtlCol="0">
            <a:spAutoFit/>
          </a:bodyPr>
          <a:lstStyle/>
          <a:p>
            <a:pPr>
              <a:lnSpc>
                <a:spcPts val="3700"/>
              </a:lnSpc>
            </a:pPr>
            <a:r>
              <a:rPr lang="en-US" altLang="zh-CN" dirty="0" smtClean="0">
                <a:latin typeface="微软雅黑" pitchFamily="34" charset="-122"/>
                <a:ea typeface="微软雅黑" pitchFamily="34" charset="-122"/>
              </a:rPr>
              <a:t>4.5.2.2 </a:t>
            </a:r>
            <a:r>
              <a:rPr lang="zh-CN" altLang="en-US" dirty="0" smtClean="0">
                <a:latin typeface="微软雅黑" pitchFamily="34" charset="-122"/>
                <a:ea typeface="微软雅黑" pitchFamily="34" charset="-122"/>
              </a:rPr>
              <a:t>定义并使用列的别名</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210512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列的选择与指定</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替换查询结果集中的数据</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pic>
        <p:nvPicPr>
          <p:cNvPr id="7" name="图片 6" descr="../../../Library/Containers/com.tencent.xinWeChat/Data/Library/Application%20Support/com.tencent.xinWeChat/2.0b4.0.9/4d9560df258edb357904cb1775b51c22/Message/MessageTemp/4d9560df258edb357904cb1775b51c22/Image/1511525930650_.pic.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65307" y="3053316"/>
            <a:ext cx="4987398" cy="2741427"/>
          </a:xfrm>
          <a:prstGeom prst="rect">
            <a:avLst/>
          </a:prstGeom>
          <a:noFill/>
          <a:ln>
            <a:noFill/>
          </a:ln>
        </p:spPr>
      </p:pic>
      <p:grpSp>
        <p:nvGrpSpPr>
          <p:cNvPr id="8" name="组合 7"/>
          <p:cNvGrpSpPr/>
          <p:nvPr/>
        </p:nvGrpSpPr>
        <p:grpSpPr>
          <a:xfrm>
            <a:off x="0" y="6283840"/>
            <a:ext cx="12191999" cy="574160"/>
            <a:chOff x="0" y="6283840"/>
            <a:chExt cx="12191999" cy="574160"/>
          </a:xfrm>
        </p:grpSpPr>
        <p:sp>
          <p:nvSpPr>
            <p:cNvPr id="9" name="矩形 8"/>
            <p:cNvSpPr/>
            <p:nvPr/>
          </p:nvSpPr>
          <p:spPr>
            <a:xfrm>
              <a:off x="1499188" y="6294473"/>
              <a:ext cx="197766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cxnSp>
          <p:nvCxnSpPr>
            <p:cNvPr id="10" name="直接连接符 9"/>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5" name="矩形 14"/>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7" name="矩形 16"/>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18" name="矩形 17"/>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9" name="肘形连接符 18"/>
          <p:cNvCxnSpPr>
            <a:stCxn id="22" idx="1"/>
            <a:endCxn id="18"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8"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1" name="肘形连接符 20"/>
          <p:cNvCxnSpPr>
            <a:stCxn id="24" idx="1"/>
            <a:endCxn id="18"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矩形 21"/>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4" name="矩形 23"/>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25" name="矩形 24"/>
          <p:cNvSpPr/>
          <p:nvPr/>
        </p:nvSpPr>
        <p:spPr>
          <a:xfrm>
            <a:off x="9894314" y="1028959"/>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数据更新</a:t>
            </a:r>
            <a:endParaRPr lang="zh-CN" altLang="en-US" dirty="0">
              <a:solidFill>
                <a:schemeClr val="bg1"/>
              </a:solidFill>
              <a:latin typeface="微软雅黑" pitchFamily="34" charset="-122"/>
              <a:ea typeface="微软雅黑" pitchFamily="34" charset="-122"/>
            </a:endParaRPr>
          </a:p>
        </p:txBody>
      </p:sp>
      <p:sp>
        <p:nvSpPr>
          <p:cNvPr id="26" name="矩形 25"/>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8" name="肘形连接符 27"/>
          <p:cNvCxnSpPr>
            <a:stCxn id="18" idx="3"/>
            <a:endCxn id="25"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18" idx="3"/>
            <a:endCxn id="26"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肘形连接符 29"/>
          <p:cNvCxnSpPr>
            <a:stCxn id="27" idx="1"/>
            <a:endCxn id="18"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76115" y="174153"/>
            <a:ext cx="6785926" cy="566822"/>
          </a:xfrm>
          <a:prstGeom prst="rect">
            <a:avLst/>
          </a:prstGeom>
          <a:noFill/>
        </p:spPr>
        <p:txBody>
          <a:bodyPr wrap="square" rtlCol="0">
            <a:spAutoFit/>
          </a:bodyPr>
          <a:lstStyle/>
          <a:p>
            <a:pPr>
              <a:lnSpc>
                <a:spcPts val="3700"/>
              </a:lnSpc>
            </a:pPr>
            <a:r>
              <a:rPr lang="en-US" altLang="zh-CN" dirty="0" smtClean="0">
                <a:latin typeface="微软雅黑" pitchFamily="34" charset="-122"/>
                <a:ea typeface="微软雅黑" pitchFamily="34" charset="-122"/>
              </a:rPr>
              <a:t>4.5.2.3 </a:t>
            </a:r>
            <a:r>
              <a:rPr lang="zh-CN" altLang="en-US" dirty="0" smtClean="0">
                <a:latin typeface="微软雅黑" pitchFamily="34" charset="-122"/>
                <a:ea typeface="微软雅黑" pitchFamily="34" charset="-122"/>
              </a:rPr>
              <a:t>替换查询结果集中的数据</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8197171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列的选择与指定</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043497"/>
            <a:ext cx="10002190" cy="1990288"/>
          </a:xfrm>
          <a:prstGeom prst="rect">
            <a:avLst/>
          </a:prstGeom>
          <a:noFill/>
        </p:spPr>
        <p:txBody>
          <a:bodyPr wrap="square" rtlCol="0">
            <a:spAutoFit/>
          </a:bodyPr>
          <a:lstStyle/>
          <a:p>
            <a:pPr>
              <a:lnSpc>
                <a:spcPts val="3700"/>
              </a:lnSpc>
            </a:pPr>
            <a:r>
              <a:rPr lang="zh-CN" altLang="en-US" sz="2000" dirty="0" smtClean="0">
                <a:solidFill>
                  <a:srgbClr val="FF0000"/>
                </a:solidFill>
                <a:latin typeface="微软雅黑" panose="020B0503020204020204" pitchFamily="34" charset="-122"/>
                <a:ea typeface="微软雅黑" panose="020B0503020204020204" pitchFamily="34" charset="-122"/>
              </a:rPr>
              <a:t>替换查询结果集中的数据</a:t>
            </a:r>
            <a:endParaRPr lang="en-US" altLang="zh-CN" sz="2000" dirty="0">
              <a:solidFill>
                <a:srgbClr val="FF0000"/>
              </a:solidFill>
              <a:latin typeface="微软雅黑" panose="020B0503020204020204" pitchFamily="34" charset="-122"/>
              <a:ea typeface="微软雅黑" panose="020B0503020204020204" pitchFamily="34" charset="-122"/>
            </a:endParaRPr>
          </a:p>
          <a:p>
            <a:pPr>
              <a:lnSpc>
                <a:spcPts val="3700"/>
              </a:lnSpc>
            </a:pPr>
            <a:r>
              <a:rPr lang="zh-CN" altLang="en-US" sz="2000" dirty="0" smtClean="0">
                <a:latin typeface="微软雅黑" panose="020B0503020204020204" pitchFamily="34" charset="-122"/>
                <a:ea typeface="微软雅黑" panose="020B0503020204020204" pitchFamily="34" charset="-122"/>
              </a:rPr>
              <a:t>示例：查询数据库</a:t>
            </a:r>
            <a:r>
              <a:rPr lang="en-US" altLang="zh-CN" sz="2000" dirty="0" err="1" smtClean="0">
                <a:latin typeface="微软雅黑" panose="020B0503020204020204" pitchFamily="34" charset="-122"/>
                <a:ea typeface="微软雅黑" panose="020B0503020204020204" pitchFamily="34" charset="-122"/>
              </a:rPr>
              <a:t>mysql_test</a:t>
            </a:r>
            <a:r>
              <a:rPr lang="zh-CN" altLang="en-US" sz="2000" dirty="0" smtClean="0">
                <a:latin typeface="微软雅黑" panose="020B0503020204020204" pitchFamily="34" charset="-122"/>
                <a:ea typeface="微软雅黑" panose="020B0503020204020204" pitchFamily="34" charset="-122"/>
              </a:rPr>
              <a:t>的表</a:t>
            </a:r>
            <a:r>
              <a:rPr lang="en-US" altLang="zh-CN" sz="2000" dirty="0" smtClean="0">
                <a:latin typeface="微软雅黑" panose="020B0503020204020204" pitchFamily="34" charset="-122"/>
                <a:ea typeface="微软雅黑" panose="020B0503020204020204" pitchFamily="34" charset="-122"/>
              </a:rPr>
              <a:t>customers</a:t>
            </a:r>
            <a:r>
              <a:rPr lang="zh-CN" altLang="en-US" sz="2000" dirty="0" smtClean="0">
                <a:latin typeface="微软雅黑" panose="020B0503020204020204" pitchFamily="34" charset="-122"/>
                <a:ea typeface="微软雅黑" panose="020B0503020204020204" pitchFamily="34" charset="-122"/>
              </a:rPr>
              <a:t>中客户的</a:t>
            </a:r>
            <a:r>
              <a:rPr lang="en-US" altLang="zh-CN" sz="2000" dirty="0" err="1" smtClean="0">
                <a:latin typeface="微软雅黑" panose="020B0503020204020204" pitchFamily="34" charset="-122"/>
                <a:ea typeface="微软雅黑" panose="020B0503020204020204" pitchFamily="34" charset="-122"/>
              </a:rPr>
              <a:t>cust_name</a:t>
            </a:r>
            <a:r>
              <a:rPr lang="zh-CN" altLang="en-US" sz="2000" dirty="0" smtClean="0">
                <a:latin typeface="微软雅黑" panose="020B0503020204020204" pitchFamily="34" charset="-122"/>
                <a:ea typeface="微软雅黑" panose="020B0503020204020204" pitchFamily="34" charset="-122"/>
              </a:rPr>
              <a:t>列和</a:t>
            </a:r>
            <a:r>
              <a:rPr lang="en-US" altLang="zh-CN" sz="2000" dirty="0" err="1" smtClean="0">
                <a:latin typeface="微软雅黑" panose="020B0503020204020204" pitchFamily="34" charset="-122"/>
                <a:ea typeface="微软雅黑" panose="020B0503020204020204" pitchFamily="34" charset="-122"/>
              </a:rPr>
              <a:t>cust_sex</a:t>
            </a:r>
            <a:r>
              <a:rPr lang="zh-CN" altLang="en-US" sz="2000" dirty="0" smtClean="0">
                <a:latin typeface="微软雅黑" panose="020B0503020204020204" pitchFamily="34" charset="-122"/>
                <a:ea typeface="微软雅黑" panose="020B0503020204020204" pitchFamily="34" charset="-122"/>
              </a:rPr>
              <a:t>列，要求判断结果集中</a:t>
            </a:r>
            <a:r>
              <a:rPr lang="en-US" altLang="zh-CN" sz="2000" dirty="0" err="1" smtClean="0">
                <a:latin typeface="微软雅黑" panose="020B0503020204020204" pitchFamily="34" charset="-122"/>
                <a:ea typeface="微软雅黑" panose="020B0503020204020204" pitchFamily="34" charset="-122"/>
              </a:rPr>
              <a:t>cust_sex</a:t>
            </a:r>
            <a:r>
              <a:rPr lang="zh-CN" altLang="en-US" sz="2000" dirty="0" smtClean="0">
                <a:latin typeface="微软雅黑" panose="020B0503020204020204" pitchFamily="34" charset="-122"/>
                <a:ea typeface="微软雅黑" panose="020B0503020204020204" pitchFamily="34" charset="-122"/>
              </a:rPr>
              <a:t>列的值，如果该列的值为</a:t>
            </a:r>
            <a:r>
              <a:rPr lang="en-US" altLang="zh-CN" sz="2000" dirty="0" smtClean="0">
                <a:latin typeface="微软雅黑" panose="020B0503020204020204" pitchFamily="34" charset="-122"/>
                <a:ea typeface="微软雅黑" panose="020B0503020204020204" pitchFamily="34" charset="-122"/>
              </a:rPr>
              <a:t>M</a:t>
            </a:r>
            <a:r>
              <a:rPr lang="zh-CN" altLang="en-US" sz="2000" dirty="0" smtClean="0">
                <a:latin typeface="微软雅黑" panose="020B0503020204020204" pitchFamily="34" charset="-122"/>
                <a:ea typeface="微软雅黑" panose="020B0503020204020204" pitchFamily="34" charset="-122"/>
              </a:rPr>
              <a:t>，则显示输出“男”，否则为“女”，同事在结果集的显示中将</a:t>
            </a:r>
            <a:r>
              <a:rPr lang="en-US" altLang="zh-CN" sz="2000" dirty="0" err="1" smtClean="0">
                <a:latin typeface="微软雅黑" panose="020B0503020204020204" pitchFamily="34" charset="-122"/>
                <a:ea typeface="微软雅黑" panose="020B0503020204020204" pitchFamily="34" charset="-122"/>
              </a:rPr>
              <a:t>cust_sex</a:t>
            </a:r>
            <a:r>
              <a:rPr lang="zh-CN" altLang="en-US" sz="2000" dirty="0" smtClean="0">
                <a:latin typeface="微软雅黑" panose="020B0503020204020204" pitchFamily="34" charset="-122"/>
                <a:ea typeface="微软雅黑" panose="020B0503020204020204" pitchFamily="34" charset="-122"/>
              </a:rPr>
              <a:t>列用别名“性别”标注。</a:t>
            </a:r>
            <a:endParaRPr lang="en-US" altLang="zh-CN" sz="20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1307803" y="3996744"/>
            <a:ext cx="9437965" cy="214777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SELECT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CASE</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WHEN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cust_sex</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=‘M’THEN’</a:t>
            </a:r>
            <a:r>
              <a:rPr lang="zh-CN" altLang="en-US"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男</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ELSE’</a:t>
            </a:r>
            <a:r>
              <a:rPr lang="zh-CN" altLang="en-US"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女</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END AS </a:t>
            </a:r>
            <a:r>
              <a:rPr lang="zh-CN" altLang="en-US"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性别</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FROM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17" name="矩形 16"/>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8" name="肘形连接符 17"/>
          <p:cNvCxnSpPr>
            <a:stCxn id="21" idx="1"/>
            <a:endCxn id="17"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7"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7"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3" name="矩形 22"/>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24" name="矩形 23"/>
          <p:cNvSpPr/>
          <p:nvPr/>
        </p:nvSpPr>
        <p:spPr>
          <a:xfrm>
            <a:off x="9894314" y="1028959"/>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数据更新</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7" name="肘形连接符 26"/>
          <p:cNvCxnSpPr>
            <a:stCxn id="17" idx="3"/>
            <a:endCxn id="24"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7" idx="3"/>
            <a:endCxn id="25"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26" idx="1"/>
            <a:endCxn id="17"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76115" y="174153"/>
            <a:ext cx="6785926" cy="566822"/>
          </a:xfrm>
          <a:prstGeom prst="rect">
            <a:avLst/>
          </a:prstGeom>
          <a:noFill/>
        </p:spPr>
        <p:txBody>
          <a:bodyPr wrap="square" rtlCol="0">
            <a:spAutoFit/>
          </a:bodyPr>
          <a:lstStyle/>
          <a:p>
            <a:pPr>
              <a:lnSpc>
                <a:spcPts val="3700"/>
              </a:lnSpc>
            </a:pPr>
            <a:r>
              <a:rPr lang="en-US" altLang="zh-CN" dirty="0" smtClean="0">
                <a:latin typeface="微软雅黑" pitchFamily="34" charset="-122"/>
                <a:ea typeface="微软雅黑" pitchFamily="34" charset="-122"/>
              </a:rPr>
              <a:t>4.5.2.3 </a:t>
            </a:r>
            <a:r>
              <a:rPr lang="zh-CN" altLang="en-US" dirty="0" smtClean="0">
                <a:latin typeface="微软雅黑" pitchFamily="34" charset="-122"/>
                <a:ea typeface="微软雅黑" pitchFamily="34" charset="-122"/>
              </a:rPr>
              <a:t>替换查询结果集中的数据</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02302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列的选择与指定</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515800"/>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计算列值</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ts val="3700"/>
              </a:lnSpc>
            </a:pPr>
            <a:r>
              <a:rPr lang="zh-CN" altLang="en-US" sz="2400" dirty="0">
                <a:solidFill>
                  <a:srgbClr val="FF0000"/>
                </a:solidFill>
                <a:latin typeface="微软雅黑" panose="020B0503020204020204" pitchFamily="34" charset="-122"/>
                <a:ea typeface="微软雅黑" panose="020B0503020204020204" pitchFamily="34" charset="-122"/>
              </a:rPr>
              <a:t>举个</a:t>
            </a:r>
            <a:r>
              <a:rPr lang="zh-CN" altLang="en-US" sz="2400" dirty="0" smtClean="0">
                <a:solidFill>
                  <a:srgbClr val="FF0000"/>
                </a:solidFill>
                <a:latin typeface="微软雅黑" panose="020B0503020204020204" pitchFamily="34" charset="-122"/>
                <a:ea typeface="微软雅黑" panose="020B0503020204020204" pitchFamily="34" charset="-122"/>
              </a:rPr>
              <a:t>栗子：查询数据库</a:t>
            </a:r>
            <a:r>
              <a:rPr lang="en-US" altLang="zh-CN" sz="2400" dirty="0" err="1" smtClean="0">
                <a:solidFill>
                  <a:srgbClr val="FF0000"/>
                </a:solidFill>
                <a:latin typeface="微软雅黑" panose="020B0503020204020204" pitchFamily="34" charset="-122"/>
                <a:ea typeface="微软雅黑" panose="020B0503020204020204" pitchFamily="34" charset="-122"/>
              </a:rPr>
              <a:t>mysql_test</a:t>
            </a:r>
            <a:r>
              <a:rPr lang="zh-CN" altLang="en-US" sz="2400" dirty="0" smtClean="0">
                <a:solidFill>
                  <a:srgbClr val="FF0000"/>
                </a:solidFill>
                <a:latin typeface="微软雅黑" panose="020B0503020204020204" pitchFamily="34" charset="-122"/>
                <a:ea typeface="微软雅黑" panose="020B0503020204020204" pitchFamily="34" charset="-122"/>
              </a:rPr>
              <a:t>的表</a:t>
            </a:r>
            <a:r>
              <a:rPr lang="en-US" altLang="zh-CN" sz="2400" dirty="0" smtClean="0">
                <a:solidFill>
                  <a:srgbClr val="FF0000"/>
                </a:solidFill>
                <a:latin typeface="微软雅黑" panose="020B0503020204020204" pitchFamily="34" charset="-122"/>
                <a:ea typeface="微软雅黑" panose="020B0503020204020204" pitchFamily="34" charset="-122"/>
              </a:rPr>
              <a:t>customers</a:t>
            </a:r>
            <a:r>
              <a:rPr lang="zh-CN" altLang="en-US" sz="2400" dirty="0" smtClean="0">
                <a:solidFill>
                  <a:srgbClr val="FF0000"/>
                </a:solidFill>
                <a:latin typeface="微软雅黑" panose="020B0503020204020204" pitchFamily="34" charset="-122"/>
                <a:ea typeface="微软雅黑" panose="020B0503020204020204" pitchFamily="34" charset="-122"/>
              </a:rPr>
              <a:t>中每个客户的</a:t>
            </a:r>
            <a:r>
              <a:rPr lang="en-US" altLang="zh-CN" sz="2400" dirty="0" err="1" smtClean="0">
                <a:solidFill>
                  <a:srgbClr val="FF0000"/>
                </a:solidFill>
                <a:latin typeface="微软雅黑" panose="020B0503020204020204" pitchFamily="34" charset="-122"/>
                <a:ea typeface="微软雅黑" panose="020B0503020204020204" pitchFamily="34" charset="-122"/>
              </a:rPr>
              <a:t>cust_name</a:t>
            </a:r>
            <a:r>
              <a:rPr lang="zh-CN" altLang="en-US" sz="2400" dirty="0" smtClean="0">
                <a:solidFill>
                  <a:srgbClr val="FF0000"/>
                </a:solidFill>
                <a:latin typeface="微软雅黑" panose="020B0503020204020204" pitchFamily="34" charset="-122"/>
                <a:ea typeface="微软雅黑" panose="020B0503020204020204" pitchFamily="34" charset="-122"/>
              </a:rPr>
              <a:t>列、</a:t>
            </a:r>
            <a:r>
              <a:rPr lang="en-US" altLang="zh-CN" sz="2400" dirty="0" err="1" smtClean="0">
                <a:solidFill>
                  <a:srgbClr val="FF0000"/>
                </a:solidFill>
                <a:latin typeface="微软雅黑" panose="020B0503020204020204" pitchFamily="34" charset="-122"/>
                <a:ea typeface="微软雅黑" panose="020B0503020204020204" pitchFamily="34" charset="-122"/>
              </a:rPr>
              <a:t>cust_sex</a:t>
            </a:r>
            <a:r>
              <a:rPr lang="zh-CN" altLang="en-US" sz="2400" dirty="0" smtClean="0">
                <a:solidFill>
                  <a:srgbClr val="FF0000"/>
                </a:solidFill>
                <a:latin typeface="微软雅黑" panose="020B0503020204020204" pitchFamily="34" charset="-122"/>
                <a:ea typeface="微软雅黑" panose="020B0503020204020204" pitchFamily="34" charset="-122"/>
              </a:rPr>
              <a:t>列，以及对</a:t>
            </a:r>
            <a:r>
              <a:rPr lang="en-US" altLang="zh-CN" sz="2400" dirty="0" err="1" smtClean="0">
                <a:solidFill>
                  <a:srgbClr val="FF0000"/>
                </a:solidFill>
                <a:latin typeface="微软雅黑" panose="020B0503020204020204" pitchFamily="34" charset="-122"/>
                <a:ea typeface="微软雅黑" panose="020B0503020204020204" pitchFamily="34" charset="-122"/>
              </a:rPr>
              <a:t>cust_id</a:t>
            </a:r>
            <a:r>
              <a:rPr lang="zh-CN" altLang="en-US" sz="2400" dirty="0" smtClean="0">
                <a:solidFill>
                  <a:srgbClr val="FF0000"/>
                </a:solidFill>
                <a:latin typeface="微软雅黑" panose="020B0503020204020204" pitchFamily="34" charset="-122"/>
                <a:ea typeface="微软雅黑" panose="020B0503020204020204" pitchFamily="34" charset="-122"/>
              </a:rPr>
              <a:t>列加上数字</a:t>
            </a:r>
            <a:r>
              <a:rPr lang="en-US" altLang="zh-CN" sz="2400" dirty="0" smtClean="0">
                <a:solidFill>
                  <a:srgbClr val="FF0000"/>
                </a:solidFill>
                <a:latin typeface="微软雅黑" panose="020B0503020204020204" pitchFamily="34" charset="-122"/>
                <a:ea typeface="微软雅黑" panose="020B0503020204020204" pitchFamily="34" charset="-122"/>
              </a:rPr>
              <a:t>100</a:t>
            </a:r>
            <a:r>
              <a:rPr lang="zh-CN" altLang="en-US" sz="2400" dirty="0" smtClean="0">
                <a:solidFill>
                  <a:srgbClr val="FF0000"/>
                </a:solidFill>
                <a:latin typeface="微软雅黑" panose="020B0503020204020204" pitchFamily="34" charset="-122"/>
                <a:ea typeface="微软雅黑" panose="020B0503020204020204" pitchFamily="34" charset="-122"/>
              </a:rPr>
              <a:t>后的值</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307805" y="4045169"/>
            <a:ext cx="9437965" cy="158425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SELECT cust_name,cust_sex,cust_id+100</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FROM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17" name="矩形 16"/>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8" name="肘形连接符 17"/>
          <p:cNvCxnSpPr>
            <a:stCxn id="21" idx="1"/>
            <a:endCxn id="17"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7"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7"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3" name="矩形 22"/>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24" name="矩形 23"/>
          <p:cNvSpPr/>
          <p:nvPr/>
        </p:nvSpPr>
        <p:spPr>
          <a:xfrm>
            <a:off x="9894314" y="1028959"/>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数据更新</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7" name="肘形连接符 26"/>
          <p:cNvCxnSpPr>
            <a:stCxn id="17" idx="3"/>
            <a:endCxn id="24"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7" idx="3"/>
            <a:endCxn id="25"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26" idx="1"/>
            <a:endCxn id="17"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76115" y="174153"/>
            <a:ext cx="6785926" cy="503151"/>
          </a:xfrm>
          <a:prstGeom prst="rect">
            <a:avLst/>
          </a:prstGeom>
          <a:noFill/>
        </p:spPr>
        <p:txBody>
          <a:bodyPr wrap="square" rtlCol="0">
            <a:spAutoFit/>
          </a:bodyPr>
          <a:lstStyle/>
          <a:p>
            <a:pPr>
              <a:lnSpc>
                <a:spcPts val="3700"/>
              </a:lnSpc>
            </a:pPr>
            <a:r>
              <a:rPr lang="en-US" altLang="zh-CN" dirty="0" smtClean="0">
                <a:latin typeface="微软雅黑" pitchFamily="34" charset="-122"/>
                <a:ea typeface="微软雅黑" pitchFamily="34" charset="-122"/>
              </a:rPr>
              <a:t>4.5.2.4 </a:t>
            </a:r>
            <a:r>
              <a:rPr lang="zh-CN" altLang="en-US" dirty="0" smtClean="0">
                <a:latin typeface="微软雅黑" pitchFamily="34" charset="-122"/>
                <a:ea typeface="微软雅黑" pitchFamily="34" charset="-122"/>
              </a:rPr>
              <a:t>计算列值</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556321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2</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smtClean="0">
                <a:solidFill>
                  <a:srgbClr val="FF0000"/>
                </a:solidFill>
                <a:latin typeface="黑体" panose="02010609060101010101" pitchFamily="49" charset="-122"/>
                <a:ea typeface="黑体" panose="02010609060101010101" pitchFamily="49" charset="-122"/>
                <a:sym typeface="+mn-ea"/>
              </a:rPr>
              <a:t>列的选择与指定</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聚合函数</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grpSp>
        <p:nvGrpSpPr>
          <p:cNvPr id="9" name="组合 8"/>
          <p:cNvGrpSpPr/>
          <p:nvPr/>
        </p:nvGrpSpPr>
        <p:grpSpPr>
          <a:xfrm>
            <a:off x="2954003" y="2347076"/>
            <a:ext cx="7097326" cy="3700131"/>
            <a:chOff x="1933618" y="3072809"/>
            <a:chExt cx="5981250" cy="3118274"/>
          </a:xfrm>
        </p:grpSpPr>
        <p:pic>
          <p:nvPicPr>
            <p:cNvPr id="7" name="图片 6" descr="../../../Library/Containers/com.tencent.xinWeChat/Data/Library/Application%20Support/com.tencent.xinWeChat/2.0b4.0.9/4d9560df258edb357904cb1775b51c22/Message/MessageTemp/4d9560df258edb357904cb1775b51c22/Image/1661525931026_.pic.jpg"/>
            <p:cNvPicPr/>
            <p:nvPr/>
          </p:nvPicPr>
          <p:blipFill rotWithShape="1">
            <a:blip r:embed="rId4" cstate="print">
              <a:extLst>
                <a:ext uri="{28A0092B-C50C-407E-A947-70E740481C1C}">
                  <a14:useLocalDpi xmlns:a14="http://schemas.microsoft.com/office/drawing/2010/main" val="0"/>
                </a:ext>
              </a:extLst>
            </a:blip>
            <a:srcRect l="5923" t="24585" r="10776"/>
            <a:stretch/>
          </p:blipFill>
          <p:spPr bwMode="auto">
            <a:xfrm>
              <a:off x="1933618" y="3072809"/>
              <a:ext cx="5981250" cy="1128520"/>
            </a:xfrm>
            <a:prstGeom prst="rect">
              <a:avLst/>
            </a:prstGeom>
            <a:noFill/>
            <a:ln>
              <a:noFill/>
            </a:ln>
          </p:spPr>
        </p:pic>
        <p:pic>
          <p:nvPicPr>
            <p:cNvPr id="8" name="图片 7" descr="../../../Library/Containers/com.tencent.xinWeChat/Data/Library/Application%20Support/com.tencent.xinWeChat/2.0b4.0.9/4d9560df258edb357904cb1775b51c22/Message/MessageTemp/4d9560df258edb357904cb1775b51c22/Image/1741525931082_.pic.jpg"/>
            <p:cNvPicPr/>
            <p:nvPr/>
          </p:nvPicPr>
          <p:blipFill rotWithShape="1">
            <a:blip r:embed="rId5" cstate="print">
              <a:extLst>
                <a:ext uri="{28A0092B-C50C-407E-A947-70E740481C1C}">
                  <a14:useLocalDpi xmlns:a14="http://schemas.microsoft.com/office/drawing/2010/main" val="0"/>
                </a:ext>
              </a:extLst>
            </a:blip>
            <a:srcRect t="15938"/>
            <a:stretch/>
          </p:blipFill>
          <p:spPr bwMode="auto">
            <a:xfrm>
              <a:off x="1933618" y="4180063"/>
              <a:ext cx="5981249" cy="2011020"/>
            </a:xfrm>
            <a:prstGeom prst="rect">
              <a:avLst/>
            </a:prstGeom>
            <a:noFill/>
            <a:ln>
              <a:noFill/>
            </a:ln>
          </p:spPr>
        </p:pic>
      </p:grpSp>
      <p:grpSp>
        <p:nvGrpSpPr>
          <p:cNvPr id="10" name="组合 9"/>
          <p:cNvGrpSpPr/>
          <p:nvPr/>
        </p:nvGrpSpPr>
        <p:grpSpPr>
          <a:xfrm>
            <a:off x="0" y="6283840"/>
            <a:ext cx="12191999" cy="574160"/>
            <a:chOff x="0" y="6283840"/>
            <a:chExt cx="12191999" cy="574160"/>
          </a:xfrm>
        </p:grpSpPr>
        <p:sp>
          <p:nvSpPr>
            <p:cNvPr id="11" name="矩形 10"/>
            <p:cNvSpPr/>
            <p:nvPr/>
          </p:nvSpPr>
          <p:spPr>
            <a:xfrm>
              <a:off x="1499188" y="6294473"/>
              <a:ext cx="197766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cxnSp>
          <p:nvCxnSpPr>
            <p:cNvPr id="12" name="直接连接符 11"/>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7" name="矩形 16"/>
            <p:cNvSpPr/>
            <p:nvPr/>
          </p:nvSpPr>
          <p:spPr>
            <a:xfrm>
              <a:off x="3498108" y="6294474"/>
              <a:ext cx="125465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FROM</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8" name="矩形 17"/>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9" name="矩形 18"/>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6" name="TextBox 5"/>
          <p:cNvSpPr txBox="1"/>
          <p:nvPr/>
        </p:nvSpPr>
        <p:spPr>
          <a:xfrm rot="160789">
            <a:off x="8307965" y="1943923"/>
            <a:ext cx="2180982" cy="646331"/>
          </a:xfrm>
          <a:prstGeom prst="rect">
            <a:avLst/>
          </a:prstGeom>
          <a:noFill/>
        </p:spPr>
        <p:txBody>
          <a:bodyPr wrap="none" rtlCol="0">
            <a:spAutoFit/>
          </a:bodyPr>
          <a:lstStyle/>
          <a:p>
            <a:r>
              <a:rPr lang="en-US" altLang="zh-CN" sz="3600" b="1" dirty="0" smtClean="0">
                <a:solidFill>
                  <a:srgbClr val="FF0000"/>
                </a:solidFill>
              </a:rPr>
              <a:t>GROUP BY</a:t>
            </a:r>
            <a:endParaRPr lang="zh-CN" altLang="en-US" sz="3600" b="1" dirty="0">
              <a:solidFill>
                <a:srgbClr val="FF0000"/>
              </a:solidFill>
            </a:endParaRPr>
          </a:p>
        </p:txBody>
      </p:sp>
      <p:sp>
        <p:nvSpPr>
          <p:cNvPr id="20" name="TextBox 19"/>
          <p:cNvSpPr txBox="1"/>
          <p:nvPr/>
        </p:nvSpPr>
        <p:spPr>
          <a:xfrm>
            <a:off x="5694656" y="5159842"/>
            <a:ext cx="877163" cy="369332"/>
          </a:xfrm>
          <a:prstGeom prst="rect">
            <a:avLst/>
          </a:prstGeom>
          <a:noFill/>
        </p:spPr>
        <p:txBody>
          <a:bodyPr wrap="none" rtlCol="0">
            <a:spAutoFit/>
          </a:bodyPr>
          <a:lstStyle/>
          <a:p>
            <a:r>
              <a:rPr lang="zh-CN" altLang="en-US" dirty="0" smtClean="0">
                <a:solidFill>
                  <a:srgbClr val="FF0000"/>
                </a:solidFill>
              </a:rPr>
              <a:t>逻辑与</a:t>
            </a:r>
            <a:endParaRPr lang="zh-CN" altLang="en-US" dirty="0">
              <a:solidFill>
                <a:srgbClr val="FF0000"/>
              </a:solidFill>
            </a:endParaRPr>
          </a:p>
        </p:txBody>
      </p:sp>
      <p:sp>
        <p:nvSpPr>
          <p:cNvPr id="21" name="TextBox 20"/>
          <p:cNvSpPr txBox="1"/>
          <p:nvPr/>
        </p:nvSpPr>
        <p:spPr>
          <a:xfrm>
            <a:off x="5656891" y="5418078"/>
            <a:ext cx="877163" cy="369332"/>
          </a:xfrm>
          <a:prstGeom prst="rect">
            <a:avLst/>
          </a:prstGeom>
          <a:noFill/>
        </p:spPr>
        <p:txBody>
          <a:bodyPr wrap="none" rtlCol="0">
            <a:spAutoFit/>
          </a:bodyPr>
          <a:lstStyle/>
          <a:p>
            <a:r>
              <a:rPr lang="zh-CN" altLang="en-US" dirty="0" smtClean="0">
                <a:solidFill>
                  <a:srgbClr val="FF0000"/>
                </a:solidFill>
              </a:rPr>
              <a:t>逻辑或</a:t>
            </a:r>
            <a:endParaRPr lang="zh-CN" altLang="en-US" dirty="0">
              <a:solidFill>
                <a:srgbClr val="FF0000"/>
              </a:solidFill>
            </a:endParaRPr>
          </a:p>
        </p:txBody>
      </p:sp>
      <p:sp>
        <p:nvSpPr>
          <p:cNvPr id="22" name="矩形 2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23" name="肘形连接符 22"/>
          <p:cNvCxnSpPr>
            <a:stCxn id="26" idx="1"/>
            <a:endCxn id="2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7" idx="1"/>
            <a:endCxn id="2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8" idx="1"/>
            <a:endCxn id="2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7" name="矩形 2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8" name="矩形 27"/>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29" name="矩形 28"/>
          <p:cNvSpPr/>
          <p:nvPr/>
        </p:nvSpPr>
        <p:spPr>
          <a:xfrm>
            <a:off x="9894314" y="1028959"/>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数据更新</a:t>
            </a:r>
            <a:endParaRPr lang="zh-CN" altLang="en-US" dirty="0">
              <a:solidFill>
                <a:schemeClr val="bg1"/>
              </a:solidFill>
              <a:latin typeface="微软雅黑" pitchFamily="34" charset="-122"/>
              <a:ea typeface="微软雅黑" pitchFamily="34" charset="-122"/>
            </a:endParaRPr>
          </a:p>
        </p:txBody>
      </p:sp>
      <p:sp>
        <p:nvSpPr>
          <p:cNvPr id="30" name="矩形 2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31" name="矩形 3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32" name="肘形连接符 31"/>
          <p:cNvCxnSpPr>
            <a:stCxn id="22" idx="3"/>
            <a:endCxn id="2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22" idx="3"/>
            <a:endCxn id="3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肘形连接符 33"/>
          <p:cNvCxnSpPr>
            <a:stCxn id="31" idx="1"/>
            <a:endCxn id="2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76115" y="174153"/>
            <a:ext cx="6785926" cy="503151"/>
          </a:xfrm>
          <a:prstGeom prst="rect">
            <a:avLst/>
          </a:prstGeom>
          <a:noFill/>
        </p:spPr>
        <p:txBody>
          <a:bodyPr wrap="square" rtlCol="0">
            <a:spAutoFit/>
          </a:bodyPr>
          <a:lstStyle/>
          <a:p>
            <a:pPr>
              <a:lnSpc>
                <a:spcPts val="3700"/>
              </a:lnSpc>
            </a:pPr>
            <a:r>
              <a:rPr lang="en-US" altLang="zh-CN" dirty="0" smtClean="0">
                <a:latin typeface="微软雅黑" pitchFamily="34" charset="-122"/>
                <a:ea typeface="微软雅黑" pitchFamily="34" charset="-122"/>
              </a:rPr>
              <a:t>4.5.2.5 </a:t>
            </a:r>
            <a:r>
              <a:rPr lang="zh-CN" altLang="en-US" dirty="0" smtClean="0">
                <a:latin typeface="微软雅黑" pitchFamily="34" charset="-122"/>
                <a:ea typeface="微软雅黑" pitchFamily="34" charset="-122"/>
              </a:rPr>
              <a:t>聚合函数</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56979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使用</a:t>
            </a:r>
            <a:r>
              <a:rPr lang="en-US" altLang="zh-CN" sz="2400" b="0" dirty="0">
                <a:solidFill>
                  <a:schemeClr val="tx1"/>
                </a:solidFill>
                <a:latin typeface="黑体" panose="02010609060101010101" pitchFamily="49" charset="-122"/>
                <a:ea typeface="黑体" panose="02010609060101010101" pitchFamily="49" charset="-122"/>
              </a:rPr>
              <a:t>SQL</a:t>
            </a:r>
            <a:r>
              <a:rPr lang="zh-CN" altLang="en-US" sz="2400" b="0" dirty="0">
                <a:solidFill>
                  <a:schemeClr val="tx1"/>
                </a:solidFill>
                <a:latin typeface="黑体" panose="02010609060101010101" pitchFamily="49" charset="-122"/>
                <a:ea typeface="黑体" panose="02010609060101010101" pitchFamily="49" charset="-122"/>
              </a:rPr>
              <a:t>语句进行查询操作时，若希望查询出全部存在的元组，一般使用的保留字是</a:t>
            </a:r>
            <a:r>
              <a:rPr lang="zh-CN" altLang="en-US" sz="2400" b="0" dirty="0" smtClean="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A:Unique</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B:Except</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C:Distinct</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D:All</a:t>
            </a: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935101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使用</a:t>
            </a:r>
            <a:r>
              <a:rPr lang="en-US" altLang="zh-CN" sz="2400" b="0" dirty="0">
                <a:solidFill>
                  <a:schemeClr val="tx1"/>
                </a:solidFill>
                <a:latin typeface="黑体" panose="02010609060101010101" pitchFamily="49" charset="-122"/>
                <a:ea typeface="黑体" panose="02010609060101010101" pitchFamily="49" charset="-122"/>
              </a:rPr>
              <a:t>SQL</a:t>
            </a:r>
            <a:r>
              <a:rPr lang="zh-CN" altLang="en-US" sz="2400" b="0" dirty="0">
                <a:solidFill>
                  <a:schemeClr val="tx1"/>
                </a:solidFill>
                <a:latin typeface="黑体" panose="02010609060101010101" pitchFamily="49" charset="-122"/>
                <a:ea typeface="黑体" panose="02010609060101010101" pitchFamily="49" charset="-122"/>
              </a:rPr>
              <a:t>语句进行查询操作时，若希望查询出全部存在的元组，一般使用的保留字是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A:Unique</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B:Except</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C:Distinct</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D:All</a:t>
            </a: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1347592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en-US" altLang="zh-CN" sz="2400" b="0" dirty="0" smtClean="0">
                <a:solidFill>
                  <a:schemeClr val="tx1"/>
                </a:solidFill>
                <a:latin typeface="黑体" panose="02010609060101010101" pitchFamily="49" charset="-122"/>
                <a:ea typeface="黑体" panose="02010609060101010101" pitchFamily="49" charset="-122"/>
              </a:rPr>
              <a:t>SELECT</a:t>
            </a:r>
            <a:r>
              <a:rPr lang="zh-CN" altLang="en-US" sz="2400" b="0" dirty="0" smtClean="0">
                <a:solidFill>
                  <a:schemeClr val="tx1"/>
                </a:solidFill>
                <a:latin typeface="黑体" panose="02010609060101010101" pitchFamily="49" charset="-122"/>
                <a:ea typeface="黑体" panose="02010609060101010101" pitchFamily="49" charset="-122"/>
              </a:rPr>
              <a:t>语句的子句中，仅在按组计算聚合时使用的是（      ）。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A:FROM</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B:WHERE</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C:GROUP BY</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D:ORDER BY</a:t>
            </a:r>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78713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索引的创建：使用</a:t>
            </a:r>
            <a:r>
              <a:rPr lang="en-US" altLang="zh-CN" sz="2400" dirty="0" smtClean="0">
                <a:solidFill>
                  <a:srgbClr val="FF0000"/>
                </a:solidFill>
                <a:latin typeface="微软雅黑" panose="020B0503020204020204" pitchFamily="34" charset="-122"/>
                <a:ea typeface="微软雅黑" panose="020B0503020204020204" pitchFamily="34" charset="-122"/>
              </a:rPr>
              <a:t>CREATE INDEX</a:t>
            </a:r>
            <a:r>
              <a:rPr lang="zh-CN" altLang="en-US" sz="2400" dirty="0" smtClean="0">
                <a:solidFill>
                  <a:srgbClr val="FF0000"/>
                </a:solidFill>
                <a:latin typeface="微软雅黑" panose="020B0503020204020204" pitchFamily="34" charset="-122"/>
                <a:ea typeface="微软雅黑" panose="020B0503020204020204" pitchFamily="34" charset="-122"/>
              </a:rPr>
              <a:t>语句创建</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sp>
        <p:nvSpPr>
          <p:cNvPr id="6" name="矩形 5"/>
          <p:cNvSpPr/>
          <p:nvPr/>
        </p:nvSpPr>
        <p:spPr>
          <a:xfrm>
            <a:off x="1307804" y="3083444"/>
            <a:ext cx="9437965" cy="124400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CREATE [UNIQUE]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index_name</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ON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index_col_name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smtClean="0">
                <a:solidFill>
                  <a:schemeClr val="tx1"/>
                </a:solidFill>
                <a:latin typeface="手札体-简粗体"/>
                <a:ea typeface="手札体-简粗体"/>
                <a:cs typeface="Arial" panose="020B0604020202020204" pitchFamily="34" charset="0"/>
              </a:rPr>
              <a: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
        <p:nvSpPr>
          <p:cNvPr id="7" name="矩形 6"/>
          <p:cNvSpPr/>
          <p:nvPr/>
        </p:nvSpPr>
        <p:spPr>
          <a:xfrm>
            <a:off x="1307805" y="4681872"/>
            <a:ext cx="9437965" cy="87895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col_name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[(length)][ASC | DESC]</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cxnSp>
        <p:nvCxnSpPr>
          <p:cNvPr id="8" name="直接箭头连接符 7"/>
          <p:cNvCxnSpPr/>
          <p:nvPr/>
        </p:nvCxnSpPr>
        <p:spPr>
          <a:xfrm>
            <a:off x="4216473" y="3997841"/>
            <a:ext cx="0" cy="75491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0" y="979969"/>
            <a:ext cx="563526" cy="4898063"/>
            <a:chOff x="0" y="1265274"/>
            <a:chExt cx="563526" cy="4898063"/>
          </a:xfrm>
        </p:grpSpPr>
        <p:sp>
          <p:nvSpPr>
            <p:cNvPr id="10" name="矩形 9"/>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1" name="矩形 10"/>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cxnSp>
        <p:nvCxnSpPr>
          <p:cNvPr id="13" name="直接连接符 12"/>
          <p:cNvCxnSpPr/>
          <p:nvPr/>
        </p:nvCxnSpPr>
        <p:spPr>
          <a:xfrm>
            <a:off x="3620057" y="3992075"/>
            <a:ext cx="166432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5" name="肘形连接符 14"/>
          <p:cNvCxnSpPr>
            <a:stCxn id="18" idx="1"/>
            <a:endCxn id="14"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4"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肘形连接符 16"/>
          <p:cNvCxnSpPr>
            <a:stCxn id="20" idx="1"/>
            <a:endCxn id="14"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9" name="矩形 18"/>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0" name="矩形 19"/>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1" name="矩形 20"/>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4" name="肘形连接符 23"/>
          <p:cNvCxnSpPr>
            <a:stCxn id="14" idx="3"/>
            <a:endCxn id="21"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4" idx="3"/>
            <a:endCxn id="22"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23" idx="1"/>
            <a:endCxn id="14"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324508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en-US" altLang="zh-CN" sz="2400" b="0" dirty="0" smtClean="0">
                <a:solidFill>
                  <a:schemeClr val="tx1"/>
                </a:solidFill>
                <a:latin typeface="黑体" panose="02010609060101010101" pitchFamily="49" charset="-122"/>
                <a:ea typeface="黑体" panose="02010609060101010101" pitchFamily="49" charset="-122"/>
              </a:rPr>
              <a:t>SELECT</a:t>
            </a:r>
            <a:r>
              <a:rPr lang="zh-CN" altLang="en-US" sz="2400" b="0" dirty="0" smtClean="0">
                <a:solidFill>
                  <a:schemeClr val="tx1"/>
                </a:solidFill>
                <a:latin typeface="黑体" panose="02010609060101010101" pitchFamily="49" charset="-122"/>
                <a:ea typeface="黑体" panose="02010609060101010101" pitchFamily="49" charset="-122"/>
              </a:rPr>
              <a:t>语句的子句中，仅在按组计算聚合时使用的是（   </a:t>
            </a:r>
            <a:r>
              <a:rPr lang="en-US" altLang="zh-CN" sz="2400" b="0" dirty="0" smtClean="0">
                <a:solidFill>
                  <a:srgbClr val="FF0000"/>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A:FROM</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B:WHERE</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rgbClr val="FF0000"/>
                </a:solidFill>
                <a:latin typeface="黑体" panose="02010609060101010101" pitchFamily="49" charset="-122"/>
                <a:ea typeface="黑体" panose="02010609060101010101" pitchFamily="49" charset="-122"/>
              </a:rPr>
              <a:t>C:GROUP BY</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D:ORDER BY</a:t>
            </a:r>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449020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查询数据库</a:t>
            </a:r>
            <a:r>
              <a:rPr lang="en-US" altLang="zh-CN" sz="2400" b="0" dirty="0" err="1">
                <a:solidFill>
                  <a:schemeClr val="tx1"/>
                </a:solidFill>
                <a:latin typeface="黑体" panose="02010609060101010101" pitchFamily="49" charset="-122"/>
                <a:ea typeface="黑体" panose="02010609060101010101" pitchFamily="49" charset="-122"/>
              </a:rPr>
              <a:t>mysql_test</a:t>
            </a:r>
            <a:r>
              <a:rPr lang="zh-CN" altLang="en-US" sz="2400" b="0" dirty="0">
                <a:solidFill>
                  <a:schemeClr val="tx1"/>
                </a:solidFill>
                <a:latin typeface="黑体" panose="02010609060101010101" pitchFamily="49" charset="-122"/>
                <a:ea typeface="黑体" panose="02010609060101010101" pitchFamily="49" charset="-122"/>
              </a:rPr>
              <a:t>的表</a:t>
            </a:r>
            <a:r>
              <a:rPr lang="en-US" altLang="zh-CN" sz="2400" b="0" dirty="0">
                <a:solidFill>
                  <a:schemeClr val="tx1"/>
                </a:solidFill>
                <a:latin typeface="黑体" panose="02010609060101010101" pitchFamily="49" charset="-122"/>
                <a:ea typeface="黑体" panose="02010609060101010101" pitchFamily="49" charset="-122"/>
              </a:rPr>
              <a:t>customers</a:t>
            </a:r>
            <a:r>
              <a:rPr lang="zh-CN" altLang="en-US" sz="2400" b="0" dirty="0">
                <a:solidFill>
                  <a:schemeClr val="tx1"/>
                </a:solidFill>
                <a:latin typeface="黑体" panose="02010609060101010101" pitchFamily="49" charset="-122"/>
                <a:ea typeface="黑体" panose="02010609060101010101" pitchFamily="49" charset="-122"/>
              </a:rPr>
              <a:t>中各个客户的所有信息，写出相应</a:t>
            </a:r>
            <a:r>
              <a:rPr lang="en-US" altLang="zh-CN" sz="2400" b="0" dirty="0">
                <a:solidFill>
                  <a:schemeClr val="tx1"/>
                </a:solidFill>
                <a:latin typeface="黑体" panose="02010609060101010101" pitchFamily="49" charset="-122"/>
                <a:ea typeface="黑体" panose="02010609060101010101" pitchFamily="49" charset="-122"/>
              </a:rPr>
              <a:t>SQL</a:t>
            </a:r>
            <a:r>
              <a:rPr lang="zh-CN" altLang="en-US" sz="2400" b="0" dirty="0">
                <a:solidFill>
                  <a:schemeClr val="tx1"/>
                </a:solidFill>
                <a:latin typeface="黑体" panose="02010609060101010101" pitchFamily="49" charset="-122"/>
                <a:ea typeface="黑体" panose="02010609060101010101" pitchFamily="49" charset="-122"/>
              </a:rPr>
              <a:t>语句</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设计</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228903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查询数据库</a:t>
            </a:r>
            <a:r>
              <a:rPr lang="en-US" altLang="zh-CN" sz="2400" b="0" dirty="0" err="1">
                <a:solidFill>
                  <a:schemeClr val="tx1"/>
                </a:solidFill>
                <a:latin typeface="黑体" panose="02010609060101010101" pitchFamily="49" charset="-122"/>
                <a:ea typeface="黑体" panose="02010609060101010101" pitchFamily="49" charset="-122"/>
              </a:rPr>
              <a:t>mysql_test</a:t>
            </a:r>
            <a:r>
              <a:rPr lang="zh-CN" altLang="en-US" sz="2400" b="0" dirty="0">
                <a:solidFill>
                  <a:schemeClr val="tx1"/>
                </a:solidFill>
                <a:latin typeface="黑体" panose="02010609060101010101" pitchFamily="49" charset="-122"/>
                <a:ea typeface="黑体" panose="02010609060101010101" pitchFamily="49" charset="-122"/>
              </a:rPr>
              <a:t>的表</a:t>
            </a:r>
            <a:r>
              <a:rPr lang="en-US" altLang="zh-CN" sz="2400" b="0" dirty="0">
                <a:solidFill>
                  <a:schemeClr val="tx1"/>
                </a:solidFill>
                <a:latin typeface="黑体" panose="02010609060101010101" pitchFamily="49" charset="-122"/>
                <a:ea typeface="黑体" panose="02010609060101010101" pitchFamily="49" charset="-122"/>
              </a:rPr>
              <a:t>customers</a:t>
            </a:r>
            <a:r>
              <a:rPr lang="zh-CN" altLang="en-US" sz="2400" b="0" dirty="0">
                <a:solidFill>
                  <a:schemeClr val="tx1"/>
                </a:solidFill>
                <a:latin typeface="黑体" panose="02010609060101010101" pitchFamily="49" charset="-122"/>
                <a:ea typeface="黑体" panose="02010609060101010101" pitchFamily="49" charset="-122"/>
              </a:rPr>
              <a:t>中各个客户的所有信息，写出相应</a:t>
            </a:r>
            <a:r>
              <a:rPr lang="en-US" altLang="zh-CN" sz="2400" b="0" dirty="0">
                <a:solidFill>
                  <a:schemeClr val="tx1"/>
                </a:solidFill>
                <a:latin typeface="黑体" panose="02010609060101010101" pitchFamily="49" charset="-122"/>
                <a:ea typeface="黑体" panose="02010609060101010101" pitchFamily="49" charset="-122"/>
              </a:rPr>
              <a:t>SQL</a:t>
            </a:r>
            <a:r>
              <a:rPr lang="zh-CN" altLang="en-US" sz="2400" b="0" dirty="0">
                <a:solidFill>
                  <a:schemeClr val="tx1"/>
                </a:solidFill>
                <a:latin typeface="黑体" panose="02010609060101010101" pitchFamily="49" charset="-122"/>
                <a:ea typeface="黑体" panose="02010609060101010101" pitchFamily="49" charset="-122"/>
              </a:rPr>
              <a:t>语句</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设计</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1223951" y="3214116"/>
            <a:ext cx="8332649" cy="461665"/>
          </a:xfrm>
          <a:prstGeom prst="rect">
            <a:avLst/>
          </a:prstGeom>
        </p:spPr>
        <p:txBody>
          <a:bodyPr wrap="square">
            <a:spAutoFit/>
          </a:bodyPr>
          <a:lstStyle/>
          <a:p>
            <a:r>
              <a:rPr lang="en-US" altLang="zh-CN" sz="2400" dirty="0" err="1">
                <a:latin typeface="Arial" panose="020B0604020202020204" pitchFamily="34" charset="0"/>
                <a:ea typeface="黑体" panose="02010609060101010101" pitchFamily="49" charset="-122"/>
                <a:cs typeface="Arial" panose="020B0604020202020204" pitchFamily="34" charset="0"/>
              </a:rPr>
              <a:t>m</a:t>
            </a:r>
            <a:r>
              <a:rPr lang="en-US" altLang="zh-CN" sz="2400" dirty="0" err="1" smtClean="0">
                <a:latin typeface="Arial" panose="020B0604020202020204" pitchFamily="34" charset="0"/>
                <a:ea typeface="黑体" panose="02010609060101010101" pitchFamily="49" charset="-122"/>
                <a:cs typeface="Arial" panose="020B0604020202020204" pitchFamily="34" charset="0"/>
              </a:rPr>
              <a:t>ysql</a:t>
            </a:r>
            <a:r>
              <a:rPr lang="en-US" altLang="zh-CN" sz="2400" dirty="0" smtClean="0">
                <a:latin typeface="Arial" panose="020B0604020202020204" pitchFamily="34" charset="0"/>
                <a:ea typeface="黑体" panose="02010609060101010101" pitchFamily="49" charset="-122"/>
                <a:cs typeface="Arial" panose="020B0604020202020204" pitchFamily="34" charset="0"/>
              </a:rPr>
              <a:t>&gt; SELECT </a:t>
            </a:r>
            <a:r>
              <a:rPr lang="en-US" altLang="zh-CN" sz="2400" dirty="0">
                <a:latin typeface="Arial" panose="020B0604020202020204" pitchFamily="34" charset="0"/>
                <a:ea typeface="黑体" panose="02010609060101010101" pitchFamily="49" charset="-122"/>
                <a:cs typeface="Arial" panose="020B0604020202020204" pitchFamily="34" charset="0"/>
              </a:rPr>
              <a:t>* FROM mysql_test.customers;</a:t>
            </a:r>
            <a:endParaRPr lang="zh-CN" altLang="en-US" sz="2400" dirty="0">
              <a:latin typeface="Arial" panose="020B0604020202020204" pitchFamily="34" charset="0"/>
              <a:ea typeface="黑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4377849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4</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聚合函数通常是数据库系统中一类系统（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9859104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4</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聚合函数通常是数据库系统中一类系统</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内置函数</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9087227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5</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在数据查询时，替换查询结果集中的数据需要用到（  ）表达式</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5857511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5</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在数据查询时，替换查询结果集中的数据需要用到（ </a:t>
            </a:r>
            <a:r>
              <a:rPr lang="en-US" altLang="zh-CN" sz="2400" b="0" dirty="0">
                <a:solidFill>
                  <a:srgbClr val="FF0000"/>
                </a:solidFill>
                <a:latin typeface="黑体" panose="02010609060101010101" pitchFamily="49" charset="-122"/>
                <a:ea typeface="黑体" panose="02010609060101010101" pitchFamily="49" charset="-122"/>
              </a:rPr>
              <a:t>CASE</a:t>
            </a:r>
            <a:r>
              <a:rPr lang="zh-CN" altLang="en-US" sz="2400" b="0" dirty="0">
                <a:solidFill>
                  <a:srgbClr val="FF0000"/>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）表达式</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5727772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6</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查询数据库</a:t>
            </a:r>
            <a:r>
              <a:rPr lang="en-US" altLang="zh-CN" sz="2400" b="0" dirty="0" err="1">
                <a:solidFill>
                  <a:schemeClr val="tx1"/>
                </a:solidFill>
                <a:latin typeface="黑体" panose="02010609060101010101" pitchFamily="49" charset="-122"/>
                <a:ea typeface="黑体" panose="02010609060101010101" pitchFamily="49" charset="-122"/>
              </a:rPr>
              <a:t>mysql_test</a:t>
            </a:r>
            <a:r>
              <a:rPr lang="zh-CN" altLang="en-US" sz="2400" b="0" dirty="0">
                <a:solidFill>
                  <a:schemeClr val="tx1"/>
                </a:solidFill>
                <a:latin typeface="黑体" panose="02010609060101010101" pitchFamily="49" charset="-122"/>
                <a:ea typeface="黑体" panose="02010609060101010101" pitchFamily="49" charset="-122"/>
              </a:rPr>
              <a:t>的表</a:t>
            </a:r>
            <a:r>
              <a:rPr lang="en-US" altLang="zh-CN" sz="2400" b="0" dirty="0">
                <a:solidFill>
                  <a:schemeClr val="tx1"/>
                </a:solidFill>
                <a:latin typeface="黑体" panose="02010609060101010101" pitchFamily="49" charset="-122"/>
                <a:ea typeface="黑体" panose="02010609060101010101" pitchFamily="49" charset="-122"/>
              </a:rPr>
              <a:t>customers</a:t>
            </a:r>
            <a:r>
              <a:rPr lang="zh-CN" altLang="en-US" sz="2400" b="0" dirty="0">
                <a:solidFill>
                  <a:schemeClr val="tx1"/>
                </a:solidFill>
                <a:latin typeface="黑体" panose="02010609060101010101" pitchFamily="49" charset="-122"/>
                <a:ea typeface="黑体" panose="02010609060101010101" pitchFamily="49" charset="-122"/>
              </a:rPr>
              <a:t>中客户的</a:t>
            </a:r>
            <a:r>
              <a:rPr lang="en-US" altLang="zh-CN" sz="2400" b="0" dirty="0" err="1">
                <a:solidFill>
                  <a:schemeClr val="tx1"/>
                </a:solidFill>
                <a:latin typeface="黑体" panose="02010609060101010101" pitchFamily="49" charset="-122"/>
                <a:ea typeface="黑体" panose="02010609060101010101" pitchFamily="49" charset="-122"/>
              </a:rPr>
              <a:t>cust_name</a:t>
            </a:r>
            <a:r>
              <a:rPr lang="zh-CN" altLang="en-US" sz="2400" b="0" dirty="0">
                <a:solidFill>
                  <a:schemeClr val="tx1"/>
                </a:solidFill>
                <a:latin typeface="黑体" panose="02010609060101010101" pitchFamily="49" charset="-122"/>
                <a:ea typeface="黑体" panose="02010609060101010101" pitchFamily="49" charset="-122"/>
              </a:rPr>
              <a:t>列和</a:t>
            </a:r>
            <a:r>
              <a:rPr lang="en-US" altLang="zh-CN" sz="2400" b="0" dirty="0">
                <a:solidFill>
                  <a:schemeClr val="tx1"/>
                </a:solidFill>
                <a:latin typeface="黑体" panose="02010609060101010101" pitchFamily="49" charset="-122"/>
                <a:ea typeface="黑体" panose="02010609060101010101" pitchFamily="49" charset="-122"/>
              </a:rPr>
              <a:t>cust_sex</a:t>
            </a:r>
            <a:r>
              <a:rPr lang="zh-CN" altLang="en-US" sz="2400" b="0" dirty="0">
                <a:solidFill>
                  <a:schemeClr val="tx1"/>
                </a:solidFill>
                <a:latin typeface="黑体" panose="02010609060101010101" pitchFamily="49" charset="-122"/>
                <a:ea typeface="黑体" panose="02010609060101010101" pitchFamily="49" charset="-122"/>
              </a:rPr>
              <a:t>列，要求判断结果集中</a:t>
            </a:r>
            <a:r>
              <a:rPr lang="en-US" altLang="zh-CN" sz="2400" b="0" dirty="0">
                <a:solidFill>
                  <a:schemeClr val="tx1"/>
                </a:solidFill>
                <a:latin typeface="黑体" panose="02010609060101010101" pitchFamily="49" charset="-122"/>
                <a:ea typeface="黑体" panose="02010609060101010101" pitchFamily="49" charset="-122"/>
              </a:rPr>
              <a:t>cust_sex</a:t>
            </a:r>
            <a:r>
              <a:rPr lang="zh-CN" altLang="en-US" sz="2400" b="0" dirty="0">
                <a:solidFill>
                  <a:schemeClr val="tx1"/>
                </a:solidFill>
                <a:latin typeface="黑体" panose="02010609060101010101" pitchFamily="49" charset="-122"/>
                <a:ea typeface="黑体" panose="02010609060101010101" pitchFamily="49" charset="-122"/>
              </a:rPr>
              <a:t>列的值，如果该列的值为</a:t>
            </a:r>
            <a:r>
              <a:rPr lang="en-US" altLang="zh-CN" sz="2400" b="0" dirty="0">
                <a:solidFill>
                  <a:schemeClr val="tx1"/>
                </a:solidFill>
                <a:latin typeface="黑体" panose="02010609060101010101" pitchFamily="49" charset="-122"/>
                <a:ea typeface="黑体" panose="02010609060101010101" pitchFamily="49" charset="-122"/>
              </a:rPr>
              <a:t>M</a:t>
            </a:r>
            <a:r>
              <a:rPr lang="zh-CN" altLang="en-US" sz="2400" b="0" dirty="0">
                <a:solidFill>
                  <a:schemeClr val="tx1"/>
                </a:solidFill>
                <a:latin typeface="黑体" panose="02010609060101010101" pitchFamily="49" charset="-122"/>
                <a:ea typeface="黑体" panose="02010609060101010101" pitchFamily="49" charset="-122"/>
              </a:rPr>
              <a:t>，则显示输出“男”，否则为“女”，同时在结果集的显示中将</a:t>
            </a:r>
            <a:r>
              <a:rPr lang="en-US" altLang="zh-CN" sz="2400" b="0" dirty="0">
                <a:solidFill>
                  <a:schemeClr val="tx1"/>
                </a:solidFill>
                <a:latin typeface="黑体" panose="02010609060101010101" pitchFamily="49" charset="-122"/>
                <a:ea typeface="黑体" panose="02010609060101010101" pitchFamily="49" charset="-122"/>
              </a:rPr>
              <a:t>cust_sex</a:t>
            </a:r>
            <a:r>
              <a:rPr lang="zh-CN" altLang="en-US" sz="2400" b="0" dirty="0">
                <a:solidFill>
                  <a:schemeClr val="tx1"/>
                </a:solidFill>
                <a:latin typeface="黑体" panose="02010609060101010101" pitchFamily="49" charset="-122"/>
                <a:ea typeface="黑体" panose="02010609060101010101" pitchFamily="49" charset="-122"/>
              </a:rPr>
              <a:t>列用别名“性别”标注。写出</a:t>
            </a:r>
            <a:r>
              <a:rPr lang="en-US" altLang="zh-CN" sz="2400" b="0" dirty="0">
                <a:solidFill>
                  <a:schemeClr val="tx1"/>
                </a:solidFill>
                <a:latin typeface="黑体" panose="02010609060101010101" pitchFamily="49" charset="-122"/>
                <a:ea typeface="黑体" panose="02010609060101010101" pitchFamily="49" charset="-122"/>
              </a:rPr>
              <a:t>SQL</a:t>
            </a:r>
            <a:r>
              <a:rPr lang="zh-CN" altLang="en-US" sz="2400" b="0" dirty="0">
                <a:solidFill>
                  <a:schemeClr val="tx1"/>
                </a:solidFill>
                <a:latin typeface="黑体" panose="02010609060101010101" pitchFamily="49" charset="-122"/>
                <a:ea typeface="黑体" panose="02010609060101010101" pitchFamily="49" charset="-122"/>
              </a:rPr>
              <a:t>语句</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设计</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4379467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6</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查询数据库</a:t>
            </a:r>
            <a:r>
              <a:rPr lang="en-US" altLang="zh-CN" sz="2400" b="0" dirty="0" err="1">
                <a:solidFill>
                  <a:schemeClr val="tx1"/>
                </a:solidFill>
                <a:latin typeface="黑体" panose="02010609060101010101" pitchFamily="49" charset="-122"/>
                <a:ea typeface="黑体" panose="02010609060101010101" pitchFamily="49" charset="-122"/>
              </a:rPr>
              <a:t>mysql_test</a:t>
            </a:r>
            <a:r>
              <a:rPr lang="zh-CN" altLang="en-US" sz="2400" b="0" dirty="0">
                <a:solidFill>
                  <a:schemeClr val="tx1"/>
                </a:solidFill>
                <a:latin typeface="黑体" panose="02010609060101010101" pitchFamily="49" charset="-122"/>
                <a:ea typeface="黑体" panose="02010609060101010101" pitchFamily="49" charset="-122"/>
              </a:rPr>
              <a:t>的表</a:t>
            </a:r>
            <a:r>
              <a:rPr lang="en-US" altLang="zh-CN" sz="2400" b="0" dirty="0">
                <a:solidFill>
                  <a:schemeClr val="tx1"/>
                </a:solidFill>
                <a:latin typeface="黑体" panose="02010609060101010101" pitchFamily="49" charset="-122"/>
                <a:ea typeface="黑体" panose="02010609060101010101" pitchFamily="49" charset="-122"/>
              </a:rPr>
              <a:t>customers</a:t>
            </a:r>
            <a:r>
              <a:rPr lang="zh-CN" altLang="en-US" sz="2400" b="0" dirty="0">
                <a:solidFill>
                  <a:schemeClr val="tx1"/>
                </a:solidFill>
                <a:latin typeface="黑体" panose="02010609060101010101" pitchFamily="49" charset="-122"/>
                <a:ea typeface="黑体" panose="02010609060101010101" pitchFamily="49" charset="-122"/>
              </a:rPr>
              <a:t>中客户的</a:t>
            </a:r>
            <a:r>
              <a:rPr lang="en-US" altLang="zh-CN" sz="2400" b="0" dirty="0" err="1">
                <a:solidFill>
                  <a:schemeClr val="tx1"/>
                </a:solidFill>
                <a:latin typeface="黑体" panose="02010609060101010101" pitchFamily="49" charset="-122"/>
                <a:ea typeface="黑体" panose="02010609060101010101" pitchFamily="49" charset="-122"/>
              </a:rPr>
              <a:t>cust_name</a:t>
            </a:r>
            <a:r>
              <a:rPr lang="zh-CN" altLang="en-US" sz="2400" b="0" dirty="0">
                <a:solidFill>
                  <a:schemeClr val="tx1"/>
                </a:solidFill>
                <a:latin typeface="黑体" panose="02010609060101010101" pitchFamily="49" charset="-122"/>
                <a:ea typeface="黑体" panose="02010609060101010101" pitchFamily="49" charset="-122"/>
              </a:rPr>
              <a:t>列和</a:t>
            </a:r>
            <a:r>
              <a:rPr lang="en-US" altLang="zh-CN" sz="2400" b="0" dirty="0">
                <a:solidFill>
                  <a:schemeClr val="tx1"/>
                </a:solidFill>
                <a:latin typeface="黑体" panose="02010609060101010101" pitchFamily="49" charset="-122"/>
                <a:ea typeface="黑体" panose="02010609060101010101" pitchFamily="49" charset="-122"/>
              </a:rPr>
              <a:t>cust_sex</a:t>
            </a:r>
            <a:r>
              <a:rPr lang="zh-CN" altLang="en-US" sz="2400" b="0" dirty="0">
                <a:solidFill>
                  <a:schemeClr val="tx1"/>
                </a:solidFill>
                <a:latin typeface="黑体" panose="02010609060101010101" pitchFamily="49" charset="-122"/>
                <a:ea typeface="黑体" panose="02010609060101010101" pitchFamily="49" charset="-122"/>
              </a:rPr>
              <a:t>列，要求判断结果集中</a:t>
            </a:r>
            <a:r>
              <a:rPr lang="en-US" altLang="zh-CN" sz="2400" b="0" dirty="0">
                <a:solidFill>
                  <a:schemeClr val="tx1"/>
                </a:solidFill>
                <a:latin typeface="黑体" panose="02010609060101010101" pitchFamily="49" charset="-122"/>
                <a:ea typeface="黑体" panose="02010609060101010101" pitchFamily="49" charset="-122"/>
              </a:rPr>
              <a:t>cust_sex</a:t>
            </a:r>
            <a:r>
              <a:rPr lang="zh-CN" altLang="en-US" sz="2400" b="0" dirty="0">
                <a:solidFill>
                  <a:schemeClr val="tx1"/>
                </a:solidFill>
                <a:latin typeface="黑体" panose="02010609060101010101" pitchFamily="49" charset="-122"/>
                <a:ea typeface="黑体" panose="02010609060101010101" pitchFamily="49" charset="-122"/>
              </a:rPr>
              <a:t>列的值，如果该列的值为</a:t>
            </a:r>
            <a:r>
              <a:rPr lang="en-US" altLang="zh-CN" sz="2400" b="0" dirty="0">
                <a:solidFill>
                  <a:schemeClr val="tx1"/>
                </a:solidFill>
                <a:latin typeface="黑体" panose="02010609060101010101" pitchFamily="49" charset="-122"/>
                <a:ea typeface="黑体" panose="02010609060101010101" pitchFamily="49" charset="-122"/>
              </a:rPr>
              <a:t>M</a:t>
            </a:r>
            <a:r>
              <a:rPr lang="zh-CN" altLang="en-US" sz="2400" b="0" dirty="0">
                <a:solidFill>
                  <a:schemeClr val="tx1"/>
                </a:solidFill>
                <a:latin typeface="黑体" panose="02010609060101010101" pitchFamily="49" charset="-122"/>
                <a:ea typeface="黑体" panose="02010609060101010101" pitchFamily="49" charset="-122"/>
              </a:rPr>
              <a:t>，则显示输出“男”，否则为“女”，同时在结果集的显示中将</a:t>
            </a:r>
            <a:r>
              <a:rPr lang="en-US" altLang="zh-CN" sz="2400" b="0" dirty="0">
                <a:solidFill>
                  <a:schemeClr val="tx1"/>
                </a:solidFill>
                <a:latin typeface="黑体" panose="02010609060101010101" pitchFamily="49" charset="-122"/>
                <a:ea typeface="黑体" panose="02010609060101010101" pitchFamily="49" charset="-122"/>
              </a:rPr>
              <a:t>cust_sex</a:t>
            </a:r>
            <a:r>
              <a:rPr lang="zh-CN" altLang="en-US" sz="2400" b="0" dirty="0">
                <a:solidFill>
                  <a:schemeClr val="tx1"/>
                </a:solidFill>
                <a:latin typeface="黑体" panose="02010609060101010101" pitchFamily="49" charset="-122"/>
                <a:ea typeface="黑体" panose="02010609060101010101" pitchFamily="49" charset="-122"/>
              </a:rPr>
              <a:t>列用别名“性别”标注。写出</a:t>
            </a:r>
            <a:r>
              <a:rPr lang="en-US" altLang="zh-CN" sz="2400" b="0" dirty="0">
                <a:solidFill>
                  <a:schemeClr val="tx1"/>
                </a:solidFill>
                <a:latin typeface="黑体" panose="02010609060101010101" pitchFamily="49" charset="-122"/>
                <a:ea typeface="黑体" panose="02010609060101010101" pitchFamily="49" charset="-122"/>
              </a:rPr>
              <a:t>SQL</a:t>
            </a:r>
            <a:r>
              <a:rPr lang="zh-CN" altLang="en-US" sz="2400" b="0" dirty="0">
                <a:solidFill>
                  <a:schemeClr val="tx1"/>
                </a:solidFill>
                <a:latin typeface="黑体" panose="02010609060101010101" pitchFamily="49" charset="-122"/>
                <a:ea typeface="黑体" panose="02010609060101010101" pitchFamily="49" charset="-122"/>
              </a:rPr>
              <a:t>语句</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设计</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1307804" y="3902148"/>
            <a:ext cx="9437965" cy="214777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SELECT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CASE</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WHEN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cust_sex</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=‘M’THEN’</a:t>
            </a:r>
            <a:r>
              <a:rPr lang="zh-CN" altLang="en-US"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男</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ELSE’</a:t>
            </a:r>
            <a:r>
              <a:rPr lang="zh-CN" altLang="en-US"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女</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END AS </a:t>
            </a:r>
            <a:r>
              <a:rPr lang="zh-CN" altLang="en-US"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性别</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FROM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spTree>
    <p:extLst>
      <p:ext uri="{BB962C8B-B14F-4D97-AF65-F5344CB8AC3E}">
        <p14:creationId xmlns:p14="http://schemas.microsoft.com/office/powerpoint/2010/main" val="106686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8</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下列选项中用来表示求组中项数的聚合函数是</a:t>
            </a:r>
            <a:r>
              <a:rPr lang="zh-CN" altLang="en-US" sz="2400" b="0" dirty="0" smtClean="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A:COUNT</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B:SUM</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C:AVG</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D:STD</a:t>
            </a: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441898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990288"/>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索引的创建：使用</a:t>
            </a:r>
            <a:r>
              <a:rPr lang="en-US" altLang="zh-CN" sz="2400" dirty="0" smtClean="0">
                <a:solidFill>
                  <a:srgbClr val="FF0000"/>
                </a:solidFill>
                <a:latin typeface="微软雅黑" panose="020B0503020204020204" pitchFamily="34" charset="-122"/>
                <a:ea typeface="微软雅黑" panose="020B0503020204020204" pitchFamily="34" charset="-122"/>
              </a:rPr>
              <a:t>CREATE INDEX</a:t>
            </a:r>
            <a:r>
              <a:rPr lang="zh-CN" altLang="en-US" sz="2400" dirty="0" smtClean="0">
                <a:solidFill>
                  <a:srgbClr val="FF0000"/>
                </a:solidFill>
                <a:latin typeface="微软雅黑" panose="020B0503020204020204" pitchFamily="34" charset="-122"/>
                <a:ea typeface="微软雅黑" panose="020B0503020204020204" pitchFamily="34" charset="-122"/>
              </a:rPr>
              <a:t>语句创建</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ts val="3700"/>
              </a:lnSpc>
            </a:pP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ts val="3700"/>
              </a:lnSpc>
            </a:pPr>
            <a:r>
              <a:rPr lang="zh-CN" altLang="en-US" sz="2400" dirty="0" smtClean="0">
                <a:latin typeface="微软雅黑" panose="020B0503020204020204" pitchFamily="34" charset="-122"/>
                <a:ea typeface="微软雅黑" panose="020B0503020204020204" pitchFamily="34" charset="-122"/>
              </a:rPr>
              <a:t>示例：在数据库</a:t>
            </a:r>
            <a:r>
              <a:rPr lang="en-US" altLang="zh-CN" sz="2400" dirty="0" err="1" smtClean="0">
                <a:latin typeface="微软雅黑" panose="020B0503020204020204" pitchFamily="34" charset="-122"/>
                <a:ea typeface="微软雅黑" panose="020B0503020204020204" pitchFamily="34" charset="-122"/>
              </a:rPr>
              <a:t>mysql_test</a:t>
            </a:r>
            <a:r>
              <a:rPr lang="zh-CN" altLang="en-US" sz="2400" dirty="0" smtClean="0">
                <a:latin typeface="微软雅黑" panose="020B0503020204020204" pitchFamily="34" charset="-122"/>
                <a:ea typeface="微软雅黑" panose="020B0503020204020204" pitchFamily="34" charset="-122"/>
              </a:rPr>
              <a:t>的表</a:t>
            </a:r>
            <a:r>
              <a:rPr lang="en-US" altLang="zh-CN" sz="2400" dirty="0" smtClean="0">
                <a:latin typeface="微软雅黑" panose="020B0503020204020204" pitchFamily="34" charset="-122"/>
                <a:ea typeface="微软雅黑" panose="020B0503020204020204" pitchFamily="34" charset="-122"/>
              </a:rPr>
              <a:t>customers</a:t>
            </a:r>
            <a:r>
              <a:rPr lang="zh-CN" altLang="en-US" sz="2400" dirty="0" smtClean="0">
                <a:latin typeface="微软雅黑" panose="020B0503020204020204" pitchFamily="34" charset="-122"/>
                <a:ea typeface="微软雅黑" panose="020B0503020204020204" pitchFamily="34" charset="-122"/>
              </a:rPr>
              <a:t>上，根据客户姓名列的前三个字符创建一个升序索引</a:t>
            </a:r>
            <a:r>
              <a:rPr lang="en-US" altLang="zh-CN" sz="2400" dirty="0" err="1" smtClean="0">
                <a:latin typeface="微软雅黑" panose="020B0503020204020204" pitchFamily="34" charset="-122"/>
                <a:ea typeface="微软雅黑" panose="020B0503020204020204" pitchFamily="34" charset="-122"/>
              </a:rPr>
              <a:t>index_customers</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1307803" y="4339855"/>
            <a:ext cx="9437965" cy="16994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CREATE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index_customers</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ON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cust_name</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(3)  ASC);</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affected(0.20 sec)</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Records:0  Duplicates:0  Warnings:0</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9" name="组合 8"/>
          <p:cNvGrpSpPr/>
          <p:nvPr/>
        </p:nvGrpSpPr>
        <p:grpSpPr>
          <a:xfrm>
            <a:off x="0" y="979969"/>
            <a:ext cx="563526" cy="4898063"/>
            <a:chOff x="0" y="1265274"/>
            <a:chExt cx="563526" cy="4898063"/>
          </a:xfrm>
        </p:grpSpPr>
        <p:sp>
          <p:nvSpPr>
            <p:cNvPr id="10" name="矩形 9"/>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1" name="矩形 10"/>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3" name="矩形 12"/>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4" name="肘形连接符 13"/>
          <p:cNvCxnSpPr>
            <a:stCxn id="17" idx="1"/>
            <a:endCxn id="13"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3"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3"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9" name="矩形 18"/>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3" name="肘形连接符 22"/>
          <p:cNvCxnSpPr>
            <a:stCxn id="13" idx="3"/>
            <a:endCxn id="2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3" idx="3"/>
            <a:endCxn id="2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2" idx="1"/>
            <a:endCxn id="13"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1465422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8</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下列选项中用来表示求组中项数的聚合函数是</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rgbClr val="FF0000"/>
                </a:solidFill>
                <a:latin typeface="黑体" panose="02010609060101010101" pitchFamily="49" charset="-122"/>
                <a:ea typeface="黑体" panose="02010609060101010101" pitchFamily="49" charset="-122"/>
              </a:rPr>
              <a:t>A:COUNT</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B:SUM</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smtClean="0">
                <a:solidFill>
                  <a:schemeClr val="tx1"/>
                </a:solidFill>
                <a:latin typeface="黑体" panose="02010609060101010101" pitchFamily="49" charset="-122"/>
                <a:ea typeface="黑体" panose="02010609060101010101" pitchFamily="49" charset="-122"/>
              </a:rPr>
              <a:t>C:AVG</a:t>
            </a: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D:STD</a:t>
            </a: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879036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FROM</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子句与多表连接查询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手札体-简粗体" panose="03000700000000000000" pitchFamily="66" charset="-122"/>
                <a:ea typeface="手札体-简粗体" panose="03000700000000000000" pitchFamily="66" charset="-122"/>
              </a:rPr>
              <a:t>交叉连接，又称笛卡尔积</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sp>
        <p:nvSpPr>
          <p:cNvPr id="6" name="矩形 5"/>
          <p:cNvSpPr/>
          <p:nvPr/>
        </p:nvSpPr>
        <p:spPr>
          <a:xfrm>
            <a:off x="1307805" y="3083443"/>
            <a:ext cx="9437965" cy="106325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SELECT </a:t>
            </a:r>
            <a:r>
              <a:rPr lang="zh-CN" altLang="en-US"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FROM tbl1 CROSS JOIN tbl2;</a:t>
            </a:r>
          </a:p>
        </p:txBody>
      </p:sp>
      <p:sp>
        <p:nvSpPr>
          <p:cNvPr id="7" name="矩形 6"/>
          <p:cNvSpPr/>
          <p:nvPr/>
        </p:nvSpPr>
        <p:spPr>
          <a:xfrm>
            <a:off x="1307803" y="4639341"/>
            <a:ext cx="9437965" cy="106325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SELECT </a:t>
            </a:r>
            <a:r>
              <a:rPr lang="zh-CN" altLang="en-US"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FROM tbl1,tbl2;</a:t>
            </a:r>
          </a:p>
        </p:txBody>
      </p:sp>
      <p:sp>
        <p:nvSpPr>
          <p:cNvPr id="8" name="左弧形箭头 7"/>
          <p:cNvSpPr/>
          <p:nvPr/>
        </p:nvSpPr>
        <p:spPr>
          <a:xfrm>
            <a:off x="1456660" y="4019106"/>
            <a:ext cx="321635" cy="822253"/>
          </a:xfrm>
          <a:prstGeom prst="curved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9" name="组合 8"/>
          <p:cNvGrpSpPr/>
          <p:nvPr/>
        </p:nvGrpSpPr>
        <p:grpSpPr>
          <a:xfrm>
            <a:off x="0" y="6283840"/>
            <a:ext cx="12191999" cy="574160"/>
            <a:chOff x="0" y="6283840"/>
            <a:chExt cx="12191999" cy="574160"/>
          </a:xfrm>
        </p:grpSpPr>
        <p:sp>
          <p:nvSpPr>
            <p:cNvPr id="10" name="矩形 9"/>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11" name="直接连接符 10"/>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4" name="矩形 13"/>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6" name="矩形 15"/>
            <p:cNvSpPr/>
            <p:nvPr/>
          </p:nvSpPr>
          <p:spPr>
            <a:xfrm>
              <a:off x="3498108" y="6294474"/>
              <a:ext cx="125465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FROM</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7" name="矩形 16"/>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8" name="矩形 17"/>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graphicFrame>
        <p:nvGraphicFramePr>
          <p:cNvPr id="19" name="表格 18"/>
          <p:cNvGraphicFramePr>
            <a:graphicFrameLocks noGrp="1"/>
          </p:cNvGraphicFramePr>
          <p:nvPr>
            <p:extLst>
              <p:ext uri="{D42A27DB-BD31-4B8C-83A1-F6EECF244321}">
                <p14:modId xmlns:p14="http://schemas.microsoft.com/office/powerpoint/2010/main" val="1454613971"/>
              </p:ext>
            </p:extLst>
          </p:nvPr>
        </p:nvGraphicFramePr>
        <p:xfrm>
          <a:off x="8870800" y="2592446"/>
          <a:ext cx="685800" cy="1379220"/>
        </p:xfrm>
        <a:graphic>
          <a:graphicData uri="http://schemas.openxmlformats.org/drawingml/2006/table">
            <a:tbl>
              <a:tblPr>
                <a:tableStyleId>{5C22544A-7EE6-4342-B048-85BDC9FD1C3A}</a:tableStyleId>
              </a:tblPr>
              <a:tblGrid>
                <a:gridCol w="685800"/>
              </a:tblGrid>
              <a:tr h="342900">
                <a:tc>
                  <a:txBody>
                    <a:bodyPr/>
                    <a:lstStyle/>
                    <a:p>
                      <a:pPr algn="ctr" fontAlgn="ctr"/>
                      <a:r>
                        <a:rPr lang="en-US" sz="2200" u="none" strike="noStrike" dirty="0">
                          <a:effectLst/>
                        </a:rPr>
                        <a:t>tb1</a:t>
                      </a:r>
                      <a:endParaRPr lang="en-US" sz="2200" b="0" i="0" u="none" strike="noStrike" dirty="0">
                        <a:solidFill>
                          <a:srgbClr val="000000"/>
                        </a:solidFill>
                        <a:effectLst/>
                        <a:latin typeface="宋体"/>
                      </a:endParaRPr>
                    </a:p>
                  </a:txBody>
                  <a:tcPr marL="9525" marR="9525" marT="9525" marB="0" anchor="ctr"/>
                </a:tc>
              </a:tr>
              <a:tr h="342900">
                <a:tc>
                  <a:txBody>
                    <a:bodyPr/>
                    <a:lstStyle/>
                    <a:p>
                      <a:pPr algn="ctr" fontAlgn="ctr"/>
                      <a:r>
                        <a:rPr lang="en-US" altLang="zh-CN" sz="2200" u="none" strike="noStrike">
                          <a:effectLst/>
                        </a:rPr>
                        <a:t>1</a:t>
                      </a:r>
                      <a:endParaRPr lang="en-US" altLang="zh-CN" sz="2200" b="0" i="0" u="none" strike="noStrike">
                        <a:solidFill>
                          <a:srgbClr val="000000"/>
                        </a:solidFill>
                        <a:effectLst/>
                        <a:latin typeface="宋体"/>
                      </a:endParaRPr>
                    </a:p>
                  </a:txBody>
                  <a:tcPr marL="9525" marR="9525" marT="9525" marB="0" anchor="ctr"/>
                </a:tc>
              </a:tr>
              <a:tr h="342900">
                <a:tc>
                  <a:txBody>
                    <a:bodyPr/>
                    <a:lstStyle/>
                    <a:p>
                      <a:pPr algn="ctr" fontAlgn="ctr"/>
                      <a:r>
                        <a:rPr lang="en-US" altLang="zh-CN" sz="2200" u="none" strike="noStrike" dirty="0">
                          <a:effectLst/>
                        </a:rPr>
                        <a:t>2</a:t>
                      </a:r>
                      <a:endParaRPr lang="en-US" altLang="zh-CN" sz="2200" b="0" i="0" u="none" strike="noStrike" dirty="0">
                        <a:solidFill>
                          <a:srgbClr val="000000"/>
                        </a:solidFill>
                        <a:effectLst/>
                        <a:latin typeface="宋体"/>
                      </a:endParaRPr>
                    </a:p>
                  </a:txBody>
                  <a:tcPr marL="9525" marR="9525" marT="9525" marB="0" anchor="ctr"/>
                </a:tc>
              </a:tr>
              <a:tr h="342900">
                <a:tc>
                  <a:txBody>
                    <a:bodyPr/>
                    <a:lstStyle/>
                    <a:p>
                      <a:pPr algn="ctr" fontAlgn="ctr"/>
                      <a:r>
                        <a:rPr lang="en-US" altLang="zh-CN" sz="2200" u="none" strike="noStrike" dirty="0">
                          <a:effectLst/>
                        </a:rPr>
                        <a:t>3</a:t>
                      </a:r>
                      <a:endParaRPr lang="en-US" altLang="zh-CN" sz="2200" b="0" i="0" u="none" strike="noStrike" dirty="0">
                        <a:solidFill>
                          <a:srgbClr val="000000"/>
                        </a:solidFill>
                        <a:effectLst/>
                        <a:latin typeface="宋体"/>
                      </a:endParaRPr>
                    </a:p>
                  </a:txBody>
                  <a:tcPr marL="9525" marR="9525" marT="9525" marB="0" anchor="ctr"/>
                </a:tc>
              </a:tr>
            </a:tbl>
          </a:graphicData>
        </a:graphic>
      </p:graphicFrame>
      <p:graphicFrame>
        <p:nvGraphicFramePr>
          <p:cNvPr id="20" name="表格 19"/>
          <p:cNvGraphicFramePr>
            <a:graphicFrameLocks noGrp="1"/>
          </p:cNvGraphicFramePr>
          <p:nvPr>
            <p:extLst>
              <p:ext uri="{D42A27DB-BD31-4B8C-83A1-F6EECF244321}">
                <p14:modId xmlns:p14="http://schemas.microsoft.com/office/powerpoint/2010/main" val="2907446788"/>
              </p:ext>
            </p:extLst>
          </p:nvPr>
        </p:nvGraphicFramePr>
        <p:xfrm>
          <a:off x="10344959" y="2592446"/>
          <a:ext cx="685800" cy="1379220"/>
        </p:xfrm>
        <a:graphic>
          <a:graphicData uri="http://schemas.openxmlformats.org/drawingml/2006/table">
            <a:tbl>
              <a:tblPr>
                <a:tableStyleId>{5C22544A-7EE6-4342-B048-85BDC9FD1C3A}</a:tableStyleId>
              </a:tblPr>
              <a:tblGrid>
                <a:gridCol w="685800"/>
              </a:tblGrid>
              <a:tr h="342900">
                <a:tc>
                  <a:txBody>
                    <a:bodyPr/>
                    <a:lstStyle/>
                    <a:p>
                      <a:pPr algn="ctr" fontAlgn="ctr"/>
                      <a:r>
                        <a:rPr lang="en-US" sz="2200" u="none" strike="noStrike" dirty="0">
                          <a:effectLst/>
                        </a:rPr>
                        <a:t>tb2</a:t>
                      </a:r>
                      <a:endParaRPr lang="en-US" sz="2200" b="0" i="0" u="none" strike="noStrike" dirty="0">
                        <a:solidFill>
                          <a:srgbClr val="000000"/>
                        </a:solidFill>
                        <a:effectLst/>
                        <a:latin typeface="宋体"/>
                      </a:endParaRPr>
                    </a:p>
                  </a:txBody>
                  <a:tcPr marL="9525" marR="9525" marT="9525" marB="0" anchor="ctr"/>
                </a:tc>
              </a:tr>
              <a:tr h="342900">
                <a:tc>
                  <a:txBody>
                    <a:bodyPr/>
                    <a:lstStyle/>
                    <a:p>
                      <a:pPr algn="ctr" fontAlgn="ctr"/>
                      <a:r>
                        <a:rPr lang="en-US" sz="2200" b="0" i="0" u="none" strike="noStrike" dirty="0" smtClean="0">
                          <a:solidFill>
                            <a:schemeClr val="dk1"/>
                          </a:solidFill>
                          <a:effectLst/>
                          <a:latin typeface="+mn-lt"/>
                        </a:rPr>
                        <a:t>10</a:t>
                      </a:r>
                      <a:endParaRPr lang="en-US" sz="2200" b="0" i="0" u="none" strike="noStrike" dirty="0">
                        <a:solidFill>
                          <a:srgbClr val="000000"/>
                        </a:solidFill>
                        <a:effectLst/>
                        <a:latin typeface="宋体"/>
                      </a:endParaRPr>
                    </a:p>
                  </a:txBody>
                  <a:tcPr marL="9525" marR="9525" marT="9525" marB="0" anchor="ctr"/>
                </a:tc>
              </a:tr>
              <a:tr h="342900">
                <a:tc>
                  <a:txBody>
                    <a:bodyPr/>
                    <a:lstStyle/>
                    <a:p>
                      <a:pPr algn="ctr" fontAlgn="ctr"/>
                      <a:r>
                        <a:rPr lang="en-US" sz="2200" b="0" i="0" u="none" strike="noStrike" dirty="0" smtClean="0">
                          <a:solidFill>
                            <a:schemeClr val="dk1"/>
                          </a:solidFill>
                          <a:effectLst/>
                          <a:latin typeface="+mn-lt"/>
                        </a:rPr>
                        <a:t>20</a:t>
                      </a:r>
                      <a:endParaRPr lang="en-US" sz="2200" b="0" i="0" u="none" strike="noStrike" dirty="0">
                        <a:solidFill>
                          <a:srgbClr val="000000"/>
                        </a:solidFill>
                        <a:effectLst/>
                        <a:latin typeface="宋体"/>
                      </a:endParaRPr>
                    </a:p>
                  </a:txBody>
                  <a:tcPr marL="9525" marR="9525" marT="9525" marB="0" anchor="ctr"/>
                </a:tc>
              </a:tr>
              <a:tr h="342900">
                <a:tc>
                  <a:txBody>
                    <a:bodyPr/>
                    <a:lstStyle/>
                    <a:p>
                      <a:pPr algn="ctr" fontAlgn="ctr"/>
                      <a:r>
                        <a:rPr lang="en-US" sz="2200" b="0" i="0" u="none" strike="noStrike" dirty="0" smtClean="0">
                          <a:solidFill>
                            <a:srgbClr val="000000"/>
                          </a:solidFill>
                          <a:effectLst/>
                          <a:latin typeface="宋体"/>
                        </a:rPr>
                        <a:t>30</a:t>
                      </a:r>
                      <a:endParaRPr lang="en-US" sz="2200" b="0" i="0" u="none" strike="noStrike" dirty="0">
                        <a:solidFill>
                          <a:srgbClr val="000000"/>
                        </a:solidFill>
                        <a:effectLst/>
                        <a:latin typeface="宋体"/>
                      </a:endParaRPr>
                    </a:p>
                  </a:txBody>
                  <a:tcPr marL="9525" marR="9525" marT="9525" marB="0" anchor="ctr"/>
                </a:tc>
              </a:tr>
            </a:tbl>
          </a:graphicData>
        </a:graphic>
      </p:graphicFrame>
      <p:cxnSp>
        <p:nvCxnSpPr>
          <p:cNvPr id="22" name="直接箭头连接符 21"/>
          <p:cNvCxnSpPr/>
          <p:nvPr/>
        </p:nvCxnSpPr>
        <p:spPr>
          <a:xfrm>
            <a:off x="9565296" y="3088595"/>
            <a:ext cx="788359"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20" idx="1"/>
          </p:cNvCxnSpPr>
          <p:nvPr/>
        </p:nvCxnSpPr>
        <p:spPr>
          <a:xfrm>
            <a:off x="9556600" y="3088595"/>
            <a:ext cx="788359" cy="19346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p:nvPr/>
        </p:nvCxnSpPr>
        <p:spPr>
          <a:xfrm>
            <a:off x="9565296" y="3088595"/>
            <a:ext cx="779663" cy="66215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52" name="肘形连接符 51"/>
          <p:cNvCxnSpPr>
            <a:stCxn id="55" idx="1"/>
            <a:endCxn id="5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56" idx="1"/>
            <a:endCxn id="5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57" idx="1"/>
            <a:endCxn id="5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56" name="矩形 5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57" name="矩形 56"/>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58" name="矩形 57"/>
          <p:cNvSpPr/>
          <p:nvPr/>
        </p:nvSpPr>
        <p:spPr>
          <a:xfrm>
            <a:off x="9894314" y="1028959"/>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数据更新</a:t>
            </a:r>
            <a:endParaRPr lang="zh-CN" altLang="en-US" dirty="0">
              <a:solidFill>
                <a:schemeClr val="bg1"/>
              </a:solidFill>
              <a:latin typeface="微软雅黑" pitchFamily="34" charset="-122"/>
              <a:ea typeface="微软雅黑" pitchFamily="34" charset="-122"/>
            </a:endParaRPr>
          </a:p>
        </p:txBody>
      </p:sp>
      <p:sp>
        <p:nvSpPr>
          <p:cNvPr id="59" name="矩形 58"/>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60" name="矩形 5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61" name="肘形连接符 60"/>
          <p:cNvCxnSpPr>
            <a:stCxn id="51" idx="3"/>
            <a:endCxn id="5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肘形连接符 61"/>
          <p:cNvCxnSpPr>
            <a:stCxn id="51" idx="3"/>
            <a:endCxn id="5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60" idx="1"/>
            <a:endCxn id="5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76115" y="174153"/>
            <a:ext cx="6785926" cy="503151"/>
          </a:xfrm>
          <a:prstGeom prst="rect">
            <a:avLst/>
          </a:prstGeom>
          <a:noFill/>
        </p:spPr>
        <p:txBody>
          <a:bodyPr wrap="square" rtlCol="0">
            <a:spAutoFit/>
          </a:bodyPr>
          <a:lstStyle/>
          <a:p>
            <a:pPr>
              <a:lnSpc>
                <a:spcPts val="3700"/>
              </a:lnSpc>
            </a:pPr>
            <a:r>
              <a:rPr lang="en-US" altLang="zh-CN" dirty="0" smtClean="0">
                <a:latin typeface="微软雅黑" pitchFamily="34" charset="-122"/>
                <a:ea typeface="微软雅黑" pitchFamily="34" charset="-122"/>
              </a:rPr>
              <a:t>4.5.3.1 </a:t>
            </a:r>
            <a:r>
              <a:rPr lang="zh-CN" altLang="en-US" dirty="0" smtClean="0">
                <a:latin typeface="微软雅黑" pitchFamily="34" charset="-122"/>
                <a:ea typeface="微软雅黑" pitchFamily="34" charset="-122"/>
              </a:rPr>
              <a:t>交叉连接</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78850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FROM</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子句与多表连接查询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a:solidFill>
                  <a:srgbClr val="FF0000"/>
                </a:solidFill>
                <a:latin typeface="手札体-简粗体" panose="03000700000000000000" pitchFamily="66" charset="-122"/>
                <a:ea typeface="手札体-简粗体" panose="03000700000000000000" pitchFamily="66" charset="-122"/>
              </a:rPr>
              <a:t>内</a:t>
            </a:r>
            <a:r>
              <a:rPr lang="zh-CN" altLang="en-US" sz="2400" dirty="0" smtClean="0">
                <a:solidFill>
                  <a:srgbClr val="FF0000"/>
                </a:solidFill>
                <a:latin typeface="手札体-简粗体" panose="03000700000000000000" pitchFamily="66" charset="-122"/>
                <a:ea typeface="手札体-简粗体" panose="03000700000000000000" pitchFamily="66" charset="-122"/>
              </a:rPr>
              <a:t>连接</a:t>
            </a:r>
            <a:endParaRPr lang="en-US" altLang="zh-CN" sz="2400" dirty="0" smtClean="0">
              <a:solidFill>
                <a:srgbClr val="FF0000"/>
              </a:solidFill>
              <a:latin typeface="手札体-简粗体" panose="03000700000000000000" pitchFamily="66" charset="-122"/>
              <a:ea typeface="手札体-简粗体" panose="03000700000000000000" pitchFamily="66" charset="-122"/>
            </a:endParaRPr>
          </a:p>
        </p:txBody>
      </p:sp>
      <p:pic>
        <p:nvPicPr>
          <p:cNvPr id="7" name="图片 6" descr="../../../Library/Containers/com.tencent.xinWeChat/Data/Library/Application%20Support/com.tencent.xinWeChat/2.0b4.0.9/4d9560df258edb357904cb1775b51c22/Message/MessageTemp/4d9560df258edb357904cb1775b51c22/Image/1781525931708_.pic.jp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46827" y="2421504"/>
            <a:ext cx="2989293" cy="1867425"/>
          </a:xfrm>
          <a:prstGeom prst="rect">
            <a:avLst/>
          </a:prstGeom>
          <a:noFill/>
          <a:ln>
            <a:noFill/>
          </a:ln>
        </p:spPr>
      </p:pic>
      <p:sp>
        <p:nvSpPr>
          <p:cNvPr id="8" name="矩形 7"/>
          <p:cNvSpPr/>
          <p:nvPr/>
        </p:nvSpPr>
        <p:spPr>
          <a:xfrm>
            <a:off x="2212706" y="4778794"/>
            <a:ext cx="9437965" cy="106325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[&lt;table1&gt;.]&lt;</a:t>
            </a:r>
            <a:r>
              <a:rPr lang="zh-CN" altLang="en-US"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列名或列别名</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&gt;&lt;</a:t>
            </a:r>
            <a:r>
              <a:rPr lang="zh-CN" altLang="en-US"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比较运算符</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&gt;[&lt;table2&gt;.]&lt;</a:t>
            </a:r>
            <a:r>
              <a:rPr lang="zh-CN" altLang="en-US"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列名或列别名</a:t>
            </a:r>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&gt;</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cxnSp>
        <p:nvCxnSpPr>
          <p:cNvPr id="9" name="直接箭头连接符 8"/>
          <p:cNvCxnSpPr/>
          <p:nvPr/>
        </p:nvCxnSpPr>
        <p:spPr>
          <a:xfrm>
            <a:off x="4641473" y="4364849"/>
            <a:ext cx="1" cy="41394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711896" y="4364849"/>
            <a:ext cx="165867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0" y="6283840"/>
            <a:ext cx="12191999" cy="574160"/>
            <a:chOff x="0" y="6283840"/>
            <a:chExt cx="12191999" cy="574160"/>
          </a:xfrm>
        </p:grpSpPr>
        <p:sp>
          <p:nvSpPr>
            <p:cNvPr id="12" name="矩形 11"/>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13" name="直接连接符 12"/>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7" name="矩形 16"/>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8" name="矩形 17"/>
            <p:cNvSpPr/>
            <p:nvPr/>
          </p:nvSpPr>
          <p:spPr>
            <a:xfrm>
              <a:off x="3498108" y="6294474"/>
              <a:ext cx="125465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FROM</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9" name="矩形 18"/>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20" name="矩形 19"/>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21" name="矩形 20"/>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25" idx="1"/>
            <a:endCxn id="21"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26" idx="1"/>
            <a:endCxn id="21"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7" idx="1"/>
            <a:endCxn id="21"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7" name="矩形 26"/>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28" name="矩形 27"/>
          <p:cNvSpPr/>
          <p:nvPr/>
        </p:nvSpPr>
        <p:spPr>
          <a:xfrm>
            <a:off x="9894314" y="1028959"/>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数据更新</a:t>
            </a:r>
            <a:endParaRPr lang="zh-CN" altLang="en-US" dirty="0">
              <a:solidFill>
                <a:schemeClr val="bg1"/>
              </a:solidFill>
              <a:latin typeface="微软雅黑" pitchFamily="34" charset="-122"/>
              <a:ea typeface="微软雅黑" pitchFamily="34" charset="-122"/>
            </a:endParaRPr>
          </a:p>
        </p:txBody>
      </p:sp>
      <p:sp>
        <p:nvSpPr>
          <p:cNvPr id="29" name="矩形 28"/>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30" name="矩形 29"/>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31" name="肘形连接符 30"/>
          <p:cNvCxnSpPr>
            <a:stCxn id="21" idx="3"/>
            <a:endCxn id="28"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肘形连接符 31"/>
          <p:cNvCxnSpPr>
            <a:stCxn id="21" idx="3"/>
            <a:endCxn id="29"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30" idx="1"/>
            <a:endCxn id="21"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76115" y="174153"/>
            <a:ext cx="6785926" cy="503151"/>
          </a:xfrm>
          <a:prstGeom prst="rect">
            <a:avLst/>
          </a:prstGeom>
          <a:noFill/>
        </p:spPr>
        <p:txBody>
          <a:bodyPr wrap="square" rtlCol="0">
            <a:spAutoFit/>
          </a:bodyPr>
          <a:lstStyle/>
          <a:p>
            <a:pPr>
              <a:lnSpc>
                <a:spcPts val="3700"/>
              </a:lnSpc>
            </a:pPr>
            <a:r>
              <a:rPr lang="en-US" altLang="zh-CN" dirty="0" smtClean="0">
                <a:latin typeface="微软雅黑" pitchFamily="34" charset="-122"/>
                <a:ea typeface="微软雅黑" pitchFamily="34" charset="-122"/>
              </a:rPr>
              <a:t>4.5.3.2 </a:t>
            </a:r>
            <a:r>
              <a:rPr lang="zh-CN" altLang="en-US" dirty="0" smtClean="0">
                <a:latin typeface="微软雅黑" pitchFamily="34" charset="-122"/>
                <a:ea typeface="微软雅黑" pitchFamily="34" charset="-122"/>
              </a:rPr>
              <a:t>内连接</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1587566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FROM</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子句与多表连接查询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990288"/>
          </a:xfrm>
          <a:prstGeom prst="rect">
            <a:avLst/>
          </a:prstGeom>
          <a:noFill/>
        </p:spPr>
        <p:txBody>
          <a:bodyPr wrap="square" rtlCol="0">
            <a:spAutoFit/>
          </a:bodyPr>
          <a:lstStyle/>
          <a:p>
            <a:pPr>
              <a:lnSpc>
                <a:spcPts val="3700"/>
              </a:lnSpc>
            </a:pPr>
            <a:r>
              <a:rPr lang="zh-CN" altLang="en-US" sz="2400" dirty="0">
                <a:solidFill>
                  <a:srgbClr val="FF0000"/>
                </a:solidFill>
                <a:latin typeface="微软雅黑" panose="020B0503020204020204" pitchFamily="34" charset="-122"/>
                <a:ea typeface="微软雅黑" panose="020B0503020204020204" pitchFamily="34" charset="-122"/>
              </a:rPr>
              <a:t>内</a:t>
            </a:r>
            <a:r>
              <a:rPr lang="zh-CN" altLang="en-US" sz="2400" dirty="0" smtClean="0">
                <a:solidFill>
                  <a:srgbClr val="FF0000"/>
                </a:solidFill>
                <a:latin typeface="微软雅黑" panose="020B0503020204020204" pitchFamily="34" charset="-122"/>
                <a:ea typeface="微软雅黑" panose="020B0503020204020204" pitchFamily="34" charset="-122"/>
              </a:rPr>
              <a:t>连接</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ts val="3700"/>
              </a:lnSpc>
            </a:pP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ts val="3700"/>
              </a:lnSpc>
            </a:pPr>
            <a:r>
              <a:rPr lang="zh-CN" altLang="en-US" sz="2400" dirty="0" smtClean="0">
                <a:latin typeface="微软雅黑" panose="020B0503020204020204" pitchFamily="34" charset="-122"/>
                <a:ea typeface="微软雅黑" panose="020B0503020204020204" pitchFamily="34" charset="-122"/>
              </a:rPr>
              <a:t>示例：根据学生基本信息登记表</a:t>
            </a:r>
            <a:r>
              <a:rPr lang="en-US" altLang="zh-CN" sz="2400" dirty="0" err="1" smtClean="0">
                <a:latin typeface="微软雅黑" panose="020B0503020204020204" pitchFamily="34" charset="-122"/>
                <a:ea typeface="微软雅黑" panose="020B0503020204020204" pitchFamily="34" charset="-122"/>
              </a:rPr>
              <a:t>tb_student</a:t>
            </a:r>
            <a:r>
              <a:rPr lang="zh-CN" altLang="en-US" sz="2400" dirty="0" smtClean="0">
                <a:latin typeface="微软雅黑" panose="020B0503020204020204" pitchFamily="34" charset="-122"/>
                <a:ea typeface="微软雅黑" panose="020B0503020204020204" pitchFamily="34" charset="-122"/>
              </a:rPr>
              <a:t>和学生成绩表</a:t>
            </a:r>
            <a:r>
              <a:rPr lang="en-US" altLang="zh-CN" sz="2400" dirty="0" err="1" smtClean="0">
                <a:latin typeface="微软雅黑" panose="020B0503020204020204" pitchFamily="34" charset="-122"/>
                <a:ea typeface="微软雅黑" panose="020B0503020204020204" pitchFamily="34" charset="-122"/>
              </a:rPr>
              <a:t>tb_score</a:t>
            </a:r>
            <a:r>
              <a:rPr lang="zh-CN" altLang="en-US" sz="2400" dirty="0" smtClean="0">
                <a:latin typeface="微软雅黑" panose="020B0503020204020204" pitchFamily="34" charset="-122"/>
                <a:ea typeface="微软雅黑" panose="020B0503020204020204" pitchFamily="34" charset="-122"/>
              </a:rPr>
              <a:t>，使用内连接查询每个学生及其选课成绩的详细信息。</a:t>
            </a:r>
            <a:endParaRPr lang="en-US" altLang="zh-CN" sz="24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1307805" y="4465675"/>
            <a:ext cx="9437965" cy="160479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&gt;SELECT*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-&gt;FROM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tb_student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INNER JOIN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tb_score</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-&gt;ON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tb_student.studentNo</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tb_score.studentNo</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FROM</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17" name="矩形 16"/>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8" name="肘形连接符 17"/>
          <p:cNvCxnSpPr>
            <a:stCxn id="21" idx="1"/>
            <a:endCxn id="17"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7"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7"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3" name="矩形 22"/>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24" name="矩形 23"/>
          <p:cNvSpPr/>
          <p:nvPr/>
        </p:nvSpPr>
        <p:spPr>
          <a:xfrm>
            <a:off x="9894314" y="1028959"/>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数据更新</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7" name="肘形连接符 26"/>
          <p:cNvCxnSpPr>
            <a:stCxn id="17" idx="3"/>
            <a:endCxn id="24"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7" idx="3"/>
            <a:endCxn id="25"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26" idx="1"/>
            <a:endCxn id="17"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76115" y="174153"/>
            <a:ext cx="6785926" cy="503151"/>
          </a:xfrm>
          <a:prstGeom prst="rect">
            <a:avLst/>
          </a:prstGeom>
          <a:noFill/>
        </p:spPr>
        <p:txBody>
          <a:bodyPr wrap="square" rtlCol="0">
            <a:spAutoFit/>
          </a:bodyPr>
          <a:lstStyle/>
          <a:p>
            <a:pPr>
              <a:lnSpc>
                <a:spcPts val="3700"/>
              </a:lnSpc>
            </a:pPr>
            <a:r>
              <a:rPr lang="en-US" altLang="zh-CN" dirty="0" smtClean="0">
                <a:latin typeface="微软雅黑" pitchFamily="34" charset="-122"/>
                <a:ea typeface="微软雅黑" pitchFamily="34" charset="-122"/>
              </a:rPr>
              <a:t>4.5.3.2 </a:t>
            </a:r>
            <a:r>
              <a:rPr lang="zh-CN" altLang="en-US" dirty="0" smtClean="0">
                <a:latin typeface="微软雅黑" pitchFamily="34" charset="-122"/>
                <a:ea typeface="微软雅黑" pitchFamily="34" charset="-122"/>
              </a:rPr>
              <a:t>内连接</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84811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FROM</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子句与多表连接查询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3413755"/>
          </a:xfrm>
          <a:prstGeom prst="rect">
            <a:avLst/>
          </a:prstGeom>
          <a:noFill/>
        </p:spPr>
        <p:txBody>
          <a:bodyPr wrap="square" rtlCol="0">
            <a:spAutoFit/>
          </a:bodyPr>
          <a:lstStyle/>
          <a:p>
            <a:pPr>
              <a:lnSpc>
                <a:spcPts val="3700"/>
              </a:lnSpc>
            </a:pPr>
            <a:r>
              <a:rPr lang="zh-CN" altLang="en-US" sz="2400" dirty="0">
                <a:solidFill>
                  <a:srgbClr val="FF0000"/>
                </a:solidFill>
                <a:latin typeface="微软雅黑" panose="020B0503020204020204" pitchFamily="34" charset="-122"/>
                <a:ea typeface="微软雅黑" panose="020B0503020204020204" pitchFamily="34" charset="-122"/>
              </a:rPr>
              <a:t>外</a:t>
            </a:r>
            <a:r>
              <a:rPr lang="zh-CN" altLang="en-US" sz="2400" dirty="0" smtClean="0">
                <a:solidFill>
                  <a:srgbClr val="FF0000"/>
                </a:solidFill>
                <a:latin typeface="微软雅黑" panose="020B0503020204020204" pitchFamily="34" charset="-122"/>
                <a:ea typeface="微软雅黑" panose="020B0503020204020204" pitchFamily="34" charset="-122"/>
              </a:rPr>
              <a:t>连接</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ts val="3700"/>
              </a:lnSpc>
            </a:pP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ts val="3700"/>
              </a:lnSpc>
            </a:pP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、左外连接：在</a:t>
            </a:r>
            <a:r>
              <a:rPr lang="en-US" altLang="zh-CN" sz="2400" dirty="0" smtClean="0">
                <a:latin typeface="微软雅黑" panose="020B0503020204020204" pitchFamily="34" charset="-122"/>
                <a:ea typeface="微软雅黑" panose="020B0503020204020204" pitchFamily="34" charset="-122"/>
              </a:rPr>
              <a:t>FROM</a:t>
            </a:r>
            <a:r>
              <a:rPr lang="zh-CN" altLang="en-US" sz="2400" dirty="0" smtClean="0">
                <a:latin typeface="微软雅黑" panose="020B0503020204020204" pitchFamily="34" charset="-122"/>
                <a:ea typeface="微软雅黑" panose="020B0503020204020204" pitchFamily="34" charset="-122"/>
              </a:rPr>
              <a:t>子句中使用关键字</a:t>
            </a:r>
            <a:r>
              <a:rPr lang="en-US" altLang="zh-CN" sz="2400" dirty="0" smtClean="0">
                <a:solidFill>
                  <a:srgbClr val="FF0000"/>
                </a:solidFill>
                <a:latin typeface="微软雅黑" panose="020B0503020204020204" pitchFamily="34" charset="-122"/>
                <a:ea typeface="微软雅黑" panose="020B0503020204020204" pitchFamily="34" charset="-122"/>
              </a:rPr>
              <a:t>LEFT OUTER JOIN</a:t>
            </a:r>
            <a:r>
              <a:rPr lang="zh-CN" altLang="en-US" sz="2400" dirty="0" smtClean="0">
                <a:latin typeface="微软雅黑" panose="020B0503020204020204" pitchFamily="34" charset="-122"/>
                <a:ea typeface="微软雅黑" panose="020B0503020204020204" pitchFamily="34" charset="-122"/>
              </a:rPr>
              <a:t>或</a:t>
            </a:r>
            <a:r>
              <a:rPr lang="en-US" altLang="zh-CN" sz="2400" dirty="0" smtClean="0">
                <a:solidFill>
                  <a:srgbClr val="FF0000"/>
                </a:solidFill>
                <a:latin typeface="微软雅黑" panose="020B0503020204020204" pitchFamily="34" charset="-122"/>
                <a:ea typeface="微软雅黑" panose="020B0503020204020204" pitchFamily="34" charset="-122"/>
              </a:rPr>
              <a:t>LEFT JOIN</a:t>
            </a:r>
          </a:p>
          <a:p>
            <a:pPr>
              <a:lnSpc>
                <a:spcPts val="3700"/>
              </a:lnSpc>
            </a:pP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、右外</a:t>
            </a:r>
            <a:r>
              <a:rPr lang="zh-CN" altLang="en-US" sz="2400" dirty="0">
                <a:latin typeface="微软雅黑" panose="020B0503020204020204" pitchFamily="34" charset="-122"/>
                <a:ea typeface="微软雅黑" panose="020B0503020204020204" pitchFamily="34" charset="-122"/>
              </a:rPr>
              <a:t>连接：在</a:t>
            </a:r>
            <a:r>
              <a:rPr lang="en-US" altLang="zh-CN" sz="2400" dirty="0">
                <a:latin typeface="微软雅黑" panose="020B0503020204020204" pitchFamily="34" charset="-122"/>
                <a:ea typeface="微软雅黑" panose="020B0503020204020204" pitchFamily="34" charset="-122"/>
              </a:rPr>
              <a:t>FROM</a:t>
            </a:r>
            <a:r>
              <a:rPr lang="zh-CN" altLang="en-US" sz="2400" dirty="0">
                <a:latin typeface="微软雅黑" panose="020B0503020204020204" pitchFamily="34" charset="-122"/>
                <a:ea typeface="微软雅黑" panose="020B0503020204020204" pitchFamily="34" charset="-122"/>
              </a:rPr>
              <a:t>子句中使用</a:t>
            </a:r>
            <a:r>
              <a:rPr lang="zh-CN" altLang="en-US" sz="2400" dirty="0" smtClean="0">
                <a:latin typeface="微软雅黑" panose="020B0503020204020204" pitchFamily="34" charset="-122"/>
                <a:ea typeface="微软雅黑" panose="020B0503020204020204" pitchFamily="34" charset="-122"/>
              </a:rPr>
              <a:t>关键字</a:t>
            </a:r>
            <a:r>
              <a:rPr lang="en-US" altLang="zh-CN" sz="2400" dirty="0" smtClean="0">
                <a:solidFill>
                  <a:srgbClr val="FF0000"/>
                </a:solidFill>
                <a:latin typeface="微软雅黑" panose="020B0503020204020204" pitchFamily="34" charset="-122"/>
                <a:ea typeface="微软雅黑" panose="020B0503020204020204" pitchFamily="34" charset="-122"/>
              </a:rPr>
              <a:t>RIGHT </a:t>
            </a:r>
            <a:r>
              <a:rPr lang="en-US" altLang="zh-CN" sz="2400" dirty="0">
                <a:solidFill>
                  <a:srgbClr val="FF0000"/>
                </a:solidFill>
                <a:latin typeface="微软雅黑" panose="020B0503020204020204" pitchFamily="34" charset="-122"/>
                <a:ea typeface="微软雅黑" panose="020B0503020204020204" pitchFamily="34" charset="-122"/>
              </a:rPr>
              <a:t>OUTER JOIN</a:t>
            </a:r>
            <a:r>
              <a:rPr lang="zh-CN" altLang="en-US" sz="2400" dirty="0" smtClean="0">
                <a:latin typeface="微软雅黑" panose="020B0503020204020204" pitchFamily="34" charset="-122"/>
                <a:ea typeface="微软雅黑" panose="020B0503020204020204" pitchFamily="34" charset="-122"/>
              </a:rPr>
              <a:t>或</a:t>
            </a:r>
            <a:r>
              <a:rPr lang="en-US" altLang="zh-CN" sz="2400" dirty="0">
                <a:solidFill>
                  <a:srgbClr val="FF0000"/>
                </a:solidFill>
                <a:latin typeface="微软雅黑" panose="020B0503020204020204" pitchFamily="34" charset="-122"/>
                <a:ea typeface="微软雅黑" panose="020B0503020204020204" pitchFamily="34" charset="-122"/>
              </a:rPr>
              <a:t>RIGH</a:t>
            </a:r>
            <a:r>
              <a:rPr lang="en-US" altLang="zh-CN" sz="2400" dirty="0" smtClean="0">
                <a:solidFill>
                  <a:srgbClr val="FF0000"/>
                </a:solidFill>
                <a:latin typeface="微软雅黑" panose="020B0503020204020204" pitchFamily="34" charset="-122"/>
                <a:ea typeface="微软雅黑" panose="020B0503020204020204" pitchFamily="34" charset="-122"/>
              </a:rPr>
              <a:t>T </a:t>
            </a:r>
            <a:r>
              <a:rPr lang="en-US" altLang="zh-CN" sz="2400" dirty="0">
                <a:solidFill>
                  <a:srgbClr val="FF0000"/>
                </a:solidFill>
                <a:latin typeface="微软雅黑" panose="020B0503020204020204" pitchFamily="34" charset="-122"/>
                <a:ea typeface="微软雅黑" panose="020B0503020204020204" pitchFamily="34" charset="-122"/>
              </a:rPr>
              <a:t>JOIN</a:t>
            </a:r>
          </a:p>
          <a:p>
            <a:pPr>
              <a:lnSpc>
                <a:spcPts val="3700"/>
              </a:lnSpc>
            </a:pPr>
            <a:endParaRPr lang="en-US" altLang="zh-CN" sz="2400" dirty="0" smtClean="0">
              <a:latin typeface="微软雅黑" panose="020B0503020204020204" pitchFamily="34" charset="-122"/>
              <a:ea typeface="微软雅黑" panose="020B0503020204020204" pitchFamily="34" charset="-122"/>
            </a:endParaRPr>
          </a:p>
        </p:txBody>
      </p:sp>
      <p:grpSp>
        <p:nvGrpSpPr>
          <p:cNvPr id="6" name="组合 5"/>
          <p:cNvGrpSpPr/>
          <p:nvPr/>
        </p:nvGrpSpPr>
        <p:grpSpPr>
          <a:xfrm>
            <a:off x="0" y="6283840"/>
            <a:ext cx="12191999" cy="574160"/>
            <a:chOff x="0" y="6283840"/>
            <a:chExt cx="12191999" cy="574160"/>
          </a:xfrm>
        </p:grpSpPr>
        <p:sp>
          <p:nvSpPr>
            <p:cNvPr id="7" name="矩形 6"/>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8" name="直接连接符 7"/>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0" name="矩形 9"/>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3" name="矩形 12"/>
            <p:cNvSpPr/>
            <p:nvPr/>
          </p:nvSpPr>
          <p:spPr>
            <a:xfrm>
              <a:off x="3498108" y="6294474"/>
              <a:ext cx="125465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FROM</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4" name="矩形 13"/>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5" name="矩形 14"/>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16" name="矩形 15"/>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7" name="肘形连接符 16"/>
          <p:cNvCxnSpPr>
            <a:stCxn id="20" idx="1"/>
            <a:endCxn id="16"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21" idx="1"/>
            <a:endCxn id="16"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6"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2" name="矩形 21"/>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23" name="矩形 22"/>
          <p:cNvSpPr/>
          <p:nvPr/>
        </p:nvSpPr>
        <p:spPr>
          <a:xfrm>
            <a:off x="9894314" y="1028959"/>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数据更新</a:t>
            </a:r>
            <a:endParaRPr lang="zh-CN" altLang="en-US" dirty="0">
              <a:solidFill>
                <a:schemeClr val="bg1"/>
              </a:solidFill>
              <a:latin typeface="微软雅黑" pitchFamily="34" charset="-122"/>
              <a:ea typeface="微软雅黑" pitchFamily="34" charset="-122"/>
            </a:endParaRPr>
          </a:p>
        </p:txBody>
      </p:sp>
      <p:sp>
        <p:nvSpPr>
          <p:cNvPr id="24" name="矩形 23"/>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5" name="矩形 24"/>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6" name="肘形连接符 25"/>
          <p:cNvCxnSpPr>
            <a:stCxn id="16" idx="3"/>
            <a:endCxn id="23"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肘形连接符 26"/>
          <p:cNvCxnSpPr>
            <a:stCxn id="16" idx="3"/>
            <a:endCxn id="24"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25" idx="1"/>
            <a:endCxn id="16"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76115" y="174153"/>
            <a:ext cx="6785926" cy="503151"/>
          </a:xfrm>
          <a:prstGeom prst="rect">
            <a:avLst/>
          </a:prstGeom>
          <a:noFill/>
        </p:spPr>
        <p:txBody>
          <a:bodyPr wrap="square" rtlCol="0">
            <a:spAutoFit/>
          </a:bodyPr>
          <a:lstStyle/>
          <a:p>
            <a:pPr>
              <a:lnSpc>
                <a:spcPts val="3700"/>
              </a:lnSpc>
            </a:pPr>
            <a:r>
              <a:rPr lang="en-US" altLang="zh-CN" dirty="0" smtClean="0">
                <a:latin typeface="微软雅黑" pitchFamily="34" charset="-122"/>
                <a:ea typeface="微软雅黑" pitchFamily="34" charset="-122"/>
              </a:rPr>
              <a:t>4.5.3.3 </a:t>
            </a:r>
            <a:r>
              <a:rPr lang="zh-CN" altLang="en-US" dirty="0" smtClean="0">
                <a:latin typeface="微软雅黑" pitchFamily="34" charset="-122"/>
                <a:ea typeface="微软雅黑" pitchFamily="34" charset="-122"/>
              </a:rPr>
              <a:t>外连接</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50786209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4.5 </a:t>
            </a:r>
            <a:r>
              <a:rPr lang="zh-CN" altLang="en-US" sz="2800" b="1" dirty="0">
                <a:latin typeface="黑体" panose="02010609060101010101" pitchFamily="49" charset="-122"/>
                <a:ea typeface="黑体" panose="02010609060101010101" pitchFamily="49" charset="-122"/>
                <a:sym typeface="+mn-ea"/>
              </a:rPr>
              <a:t>数据查询</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a:t>
            </a:r>
            <a:r>
              <a:rPr lang="zh-CN" altLang="en-US" sz="2800" b="0" dirty="0" smtClean="0">
                <a:solidFill>
                  <a:schemeClr val="tx1"/>
                </a:solidFill>
                <a:latin typeface="黑体" panose="02010609060101010101" pitchFamily="49" charset="-122"/>
                <a:ea typeface="黑体" panose="02010609060101010101" pitchFamily="49" charset="-122"/>
                <a:sym typeface="+mn-ea"/>
              </a:rPr>
              <a:t>点</a:t>
            </a:r>
            <a:r>
              <a:rPr lang="en-US" altLang="zh-CN" sz="2800" b="0" dirty="0" smtClean="0">
                <a:solidFill>
                  <a:schemeClr val="tx1"/>
                </a:solidFill>
                <a:latin typeface="黑体" panose="02010609060101010101" pitchFamily="49" charset="-122"/>
                <a:ea typeface="黑体" panose="02010609060101010101" pitchFamily="49" charset="-122"/>
                <a:sym typeface="+mn-ea"/>
              </a:rPr>
              <a:t>3</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en-US" altLang="zh-CN" sz="2800" b="0" dirty="0" smtClean="0">
                <a:solidFill>
                  <a:srgbClr val="FF0000"/>
                </a:solidFill>
                <a:latin typeface="黑体" panose="02010609060101010101" pitchFamily="49" charset="-122"/>
                <a:ea typeface="黑体" panose="02010609060101010101" pitchFamily="49" charset="-122"/>
                <a:sym typeface="+mn-ea"/>
              </a:rPr>
              <a:t>FROM</a:t>
            </a:r>
            <a:r>
              <a:rPr lang="zh-CN" altLang="en-US" sz="2800" b="0" dirty="0" smtClean="0">
                <a:solidFill>
                  <a:srgbClr val="FF0000"/>
                </a:solidFill>
                <a:latin typeface="黑体" panose="02010609060101010101" pitchFamily="49" charset="-122"/>
                <a:ea typeface="黑体" panose="02010609060101010101" pitchFamily="49" charset="-122"/>
                <a:sym typeface="+mn-ea"/>
              </a:rPr>
              <a:t>子句与多表连接查询</a:t>
            </a:r>
            <a:r>
              <a:rPr lang="zh-CN" altLang="en-US" sz="2800" b="0" dirty="0" smtClean="0">
                <a:solidFill>
                  <a:schemeClr val="tx1"/>
                </a:solidFill>
                <a:latin typeface="黑体" panose="02010609060101010101" pitchFamily="49" charset="-122"/>
                <a:ea typeface="黑体" panose="02010609060101010101" pitchFamily="49" charset="-122"/>
                <a:sym typeface="+mn-ea"/>
              </a:rPr>
              <a:t>（</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990288"/>
          </a:xfrm>
          <a:prstGeom prst="rect">
            <a:avLst/>
          </a:prstGeom>
          <a:noFill/>
        </p:spPr>
        <p:txBody>
          <a:bodyPr wrap="square" rtlCol="0">
            <a:spAutoFit/>
          </a:bodyPr>
          <a:lstStyle/>
          <a:p>
            <a:pPr>
              <a:lnSpc>
                <a:spcPts val="3700"/>
              </a:lnSpc>
            </a:pPr>
            <a:r>
              <a:rPr lang="zh-CN" altLang="en-US" sz="2400" dirty="0">
                <a:solidFill>
                  <a:srgbClr val="FF0000"/>
                </a:solidFill>
                <a:latin typeface="微软雅黑" panose="020B0503020204020204" pitchFamily="34" charset="-122"/>
                <a:ea typeface="微软雅黑" panose="020B0503020204020204" pitchFamily="34" charset="-122"/>
              </a:rPr>
              <a:t>外</a:t>
            </a:r>
            <a:r>
              <a:rPr lang="zh-CN" altLang="en-US" sz="2400" dirty="0" smtClean="0">
                <a:solidFill>
                  <a:srgbClr val="FF0000"/>
                </a:solidFill>
                <a:latin typeface="微软雅黑" panose="020B0503020204020204" pitchFamily="34" charset="-122"/>
                <a:ea typeface="微软雅黑" panose="020B0503020204020204" pitchFamily="34" charset="-122"/>
              </a:rPr>
              <a:t>连接</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ts val="3700"/>
              </a:lnSpc>
            </a:pP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ts val="3700"/>
              </a:lnSpc>
            </a:pPr>
            <a:r>
              <a:rPr lang="zh-CN" altLang="en-US" sz="2400" dirty="0" smtClean="0">
                <a:latin typeface="微软雅黑" panose="020B0503020204020204" pitchFamily="34" charset="-122"/>
                <a:ea typeface="微软雅黑" panose="020B0503020204020204" pitchFamily="34" charset="-122"/>
              </a:rPr>
              <a:t>示例：根据学生基本信息登记表</a:t>
            </a:r>
            <a:r>
              <a:rPr lang="en-US" altLang="zh-CN" sz="2400" dirty="0" err="1" smtClean="0">
                <a:latin typeface="微软雅黑" panose="020B0503020204020204" pitchFamily="34" charset="-122"/>
                <a:ea typeface="微软雅黑" panose="020B0503020204020204" pitchFamily="34" charset="-122"/>
              </a:rPr>
              <a:t>tb_student</a:t>
            </a:r>
            <a:r>
              <a:rPr lang="zh-CN" altLang="en-US" sz="2400" dirty="0" smtClean="0">
                <a:latin typeface="微软雅黑" panose="020B0503020204020204" pitchFamily="34" charset="-122"/>
                <a:ea typeface="微软雅黑" panose="020B0503020204020204" pitchFamily="34" charset="-122"/>
              </a:rPr>
              <a:t>和学生成绩表</a:t>
            </a:r>
            <a:r>
              <a:rPr lang="en-US" altLang="zh-CN" sz="2400" dirty="0" err="1" smtClean="0">
                <a:latin typeface="微软雅黑" panose="020B0503020204020204" pitchFamily="34" charset="-122"/>
                <a:ea typeface="微软雅黑" panose="020B0503020204020204" pitchFamily="34" charset="-122"/>
              </a:rPr>
              <a:t>tb_score</a:t>
            </a:r>
            <a:r>
              <a:rPr lang="zh-CN" altLang="en-US" sz="2400" dirty="0" smtClean="0">
                <a:latin typeface="微软雅黑" panose="020B0503020204020204" pitchFamily="34" charset="-122"/>
                <a:ea typeface="微软雅黑" panose="020B0503020204020204" pitchFamily="34" charset="-122"/>
              </a:rPr>
              <a:t>，使用左外连接查询每个学生及其选课成绩的详细信息。</a:t>
            </a:r>
            <a:endParaRPr lang="en-US" altLang="zh-CN" sz="24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1307805" y="4476307"/>
            <a:ext cx="9437965" cy="160479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&gt;SELECT*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-&gt;FROM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tb_studentLEFT</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JOINtb_score</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-&gt;ON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tb_student.studentNo</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tb_score.studentNo</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p:txBody>
      </p:sp>
      <p:grpSp>
        <p:nvGrpSpPr>
          <p:cNvPr id="7" name="组合 6"/>
          <p:cNvGrpSpPr/>
          <p:nvPr/>
        </p:nvGrpSpPr>
        <p:grpSpPr>
          <a:xfrm>
            <a:off x="0" y="6283840"/>
            <a:ext cx="12191999" cy="574160"/>
            <a:chOff x="0" y="6283840"/>
            <a:chExt cx="12191999" cy="574160"/>
          </a:xfrm>
        </p:grpSpPr>
        <p:sp>
          <p:nvSpPr>
            <p:cNvPr id="8" name="矩形 7"/>
            <p:cNvSpPr/>
            <p:nvPr/>
          </p:nvSpPr>
          <p:spPr>
            <a:xfrm>
              <a:off x="1499188" y="6294473"/>
              <a:ext cx="197766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列的选择与指定</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cxnSp>
          <p:nvCxnSpPr>
            <p:cNvPr id="9" name="直接连接符 8"/>
            <p:cNvCxnSpPr/>
            <p:nvPr/>
          </p:nvCxnSpPr>
          <p:spPr>
            <a:xfrm>
              <a:off x="7037252" y="6283840"/>
              <a:ext cx="563526"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9292875" y="6294473"/>
              <a:ext cx="1516911"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ORDER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1" name="矩形 10"/>
            <p:cNvSpPr/>
            <p:nvPr/>
          </p:nvSpPr>
          <p:spPr>
            <a:xfrm>
              <a:off x="10834576" y="6294474"/>
              <a:ext cx="135742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LIMIT</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2" name="矩形 11"/>
            <p:cNvSpPr/>
            <p:nvPr/>
          </p:nvSpPr>
          <p:spPr>
            <a:xfrm>
              <a:off x="7788673" y="6294474"/>
              <a:ext cx="1482936"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HAVING</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3" name="矩形 12"/>
            <p:cNvSpPr/>
            <p:nvPr/>
          </p:nvSpPr>
          <p:spPr>
            <a:xfrm>
              <a:off x="0" y="6294474"/>
              <a:ext cx="1477933"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dirty="0">
                  <a:solidFill>
                    <a:schemeClr val="bg1"/>
                  </a:solidFill>
                  <a:latin typeface="黑体" panose="02010609060101010101" pitchFamily="49" charset="-122"/>
                  <a:ea typeface="黑体" panose="02010609060101010101" pitchFamily="49" charset="-122"/>
                  <a:sym typeface="+mn-ea"/>
                </a:rPr>
                <a:t>SELECT</a:t>
              </a:r>
              <a:r>
                <a:rPr lang="zh-CN" altLang="en-US" sz="1600" dirty="0">
                  <a:solidFill>
                    <a:schemeClr val="bg1"/>
                  </a:solidFill>
                  <a:latin typeface="黑体" panose="02010609060101010101" pitchFamily="49" charset="-122"/>
                  <a:ea typeface="黑体" panose="02010609060101010101" pitchFamily="49" charset="-122"/>
                  <a:sym typeface="+mn-ea"/>
                </a:rPr>
                <a:t>语句</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4" name="矩形 13"/>
            <p:cNvSpPr/>
            <p:nvPr/>
          </p:nvSpPr>
          <p:spPr>
            <a:xfrm>
              <a:off x="3498108" y="6294474"/>
              <a:ext cx="1254653" cy="56352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tx1"/>
                  </a:solidFill>
                  <a:latin typeface="黑体" panose="02010609060101010101" pitchFamily="49" charset="-122"/>
                  <a:ea typeface="黑体" panose="02010609060101010101" pitchFamily="49" charset="-122"/>
                </a:rPr>
                <a:t>FROM</a:t>
              </a:r>
              <a:r>
                <a:rPr lang="zh-CN" altLang="en-US" sz="1600" kern="900" spc="-100" dirty="0">
                  <a:solidFill>
                    <a:schemeClr val="tx1"/>
                  </a:solidFill>
                  <a:latin typeface="黑体" panose="02010609060101010101" pitchFamily="49" charset="-122"/>
                  <a:ea typeface="黑体" panose="02010609060101010101" pitchFamily="49" charset="-122"/>
                </a:rPr>
                <a:t>子句</a:t>
              </a:r>
            </a:p>
          </p:txBody>
        </p:sp>
        <p:sp>
          <p:nvSpPr>
            <p:cNvPr id="15" name="矩形 14"/>
            <p:cNvSpPr/>
            <p:nvPr/>
          </p:nvSpPr>
          <p:spPr>
            <a:xfrm>
              <a:off x="4772268" y="6294474"/>
              <a:ext cx="1360970"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WHERE</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sp>
          <p:nvSpPr>
            <p:cNvPr id="16" name="矩形 15"/>
            <p:cNvSpPr/>
            <p:nvPr/>
          </p:nvSpPr>
          <p:spPr>
            <a:xfrm>
              <a:off x="6158537" y="6294474"/>
              <a:ext cx="1615037" cy="56352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en-US" altLang="zh-CN" sz="1600" kern="900" spc="-100" dirty="0">
                  <a:solidFill>
                    <a:schemeClr val="bg1"/>
                  </a:solidFill>
                  <a:latin typeface="黑体" panose="02010609060101010101" pitchFamily="49" charset="-122"/>
                  <a:ea typeface="黑体" panose="02010609060101010101" pitchFamily="49" charset="-122"/>
                </a:rPr>
                <a:t>GROUP BY</a:t>
              </a:r>
              <a:r>
                <a:rPr lang="zh-CN" altLang="en-US" sz="1600" kern="900" spc="-100" dirty="0">
                  <a:solidFill>
                    <a:schemeClr val="bg1"/>
                  </a:solidFill>
                  <a:latin typeface="黑体" panose="02010609060101010101" pitchFamily="49" charset="-122"/>
                  <a:ea typeface="黑体" panose="02010609060101010101" pitchFamily="49" charset="-122"/>
                </a:rPr>
                <a:t>子句</a:t>
              </a:r>
            </a:p>
          </p:txBody>
        </p:sp>
      </p:grpSp>
      <p:sp>
        <p:nvSpPr>
          <p:cNvPr id="17" name="矩形 16"/>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8" name="肘形连接符 17"/>
          <p:cNvCxnSpPr>
            <a:stCxn id="21" idx="1"/>
            <a:endCxn id="17"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2" idx="1"/>
            <a:endCxn id="17"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23" idx="1"/>
            <a:endCxn id="17"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23" name="矩形 22"/>
          <p:cNvSpPr/>
          <p:nvPr/>
        </p:nvSpPr>
        <p:spPr>
          <a:xfrm>
            <a:off x="9894313" y="680771"/>
            <a:ext cx="1177756" cy="293138"/>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数据定义</a:t>
            </a:r>
            <a:endParaRPr lang="zh-CN" altLang="en-US" dirty="0">
              <a:solidFill>
                <a:srgbClr val="C00000"/>
              </a:solidFill>
              <a:latin typeface="微软雅黑" pitchFamily="34" charset="-122"/>
              <a:ea typeface="微软雅黑" pitchFamily="34" charset="-122"/>
            </a:endParaRPr>
          </a:p>
        </p:txBody>
      </p:sp>
      <p:sp>
        <p:nvSpPr>
          <p:cNvPr id="24" name="矩形 23"/>
          <p:cNvSpPr/>
          <p:nvPr/>
        </p:nvSpPr>
        <p:spPr>
          <a:xfrm>
            <a:off x="9894314" y="1028959"/>
            <a:ext cx="1192127" cy="277081"/>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数据更新</a:t>
            </a:r>
            <a:endParaRPr lang="zh-CN" altLang="en-US" dirty="0">
              <a:solidFill>
                <a:schemeClr val="bg1"/>
              </a:solidFill>
              <a:latin typeface="微软雅黑" pitchFamily="34" charset="-122"/>
              <a:ea typeface="微软雅黑" pitchFamily="34" charset="-122"/>
            </a:endParaRPr>
          </a:p>
        </p:txBody>
      </p:sp>
      <p:sp>
        <p:nvSpPr>
          <p:cNvPr id="25" name="矩形 24"/>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6" name="矩形 25"/>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7" name="肘形连接符 26"/>
          <p:cNvCxnSpPr>
            <a:stCxn id="17" idx="3"/>
            <a:endCxn id="24"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肘形连接符 27"/>
          <p:cNvCxnSpPr>
            <a:stCxn id="17" idx="3"/>
            <a:endCxn id="25"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26" idx="1"/>
            <a:endCxn id="17"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76115" y="174153"/>
            <a:ext cx="6785926" cy="503151"/>
          </a:xfrm>
          <a:prstGeom prst="rect">
            <a:avLst/>
          </a:prstGeom>
          <a:noFill/>
        </p:spPr>
        <p:txBody>
          <a:bodyPr wrap="square" rtlCol="0">
            <a:spAutoFit/>
          </a:bodyPr>
          <a:lstStyle/>
          <a:p>
            <a:pPr>
              <a:lnSpc>
                <a:spcPts val="3700"/>
              </a:lnSpc>
            </a:pPr>
            <a:r>
              <a:rPr lang="en-US" altLang="zh-CN" dirty="0" smtClean="0">
                <a:latin typeface="微软雅黑" pitchFamily="34" charset="-122"/>
                <a:ea typeface="微软雅黑" pitchFamily="34" charset="-122"/>
              </a:rPr>
              <a:t>4.5.3.3 </a:t>
            </a:r>
            <a:r>
              <a:rPr lang="zh-CN" altLang="en-US" dirty="0" smtClean="0">
                <a:latin typeface="微软雅黑" pitchFamily="34" charset="-122"/>
                <a:ea typeface="微软雅黑" pitchFamily="34" charset="-122"/>
              </a:rPr>
              <a:t>外连接</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300673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交叉连接又称（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5433700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1</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交叉连接又称</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笛卡尔积</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4724522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2</a:t>
            </a:r>
            <a:r>
              <a:rPr lang="zh-CN" altLang="en-US" sz="2400" b="0" dirty="0" smtClean="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SELECT</a:t>
            </a:r>
            <a:r>
              <a:rPr lang="zh-CN" altLang="en-US" sz="2400" b="0" dirty="0">
                <a:solidFill>
                  <a:schemeClr val="tx1"/>
                </a:solidFill>
                <a:latin typeface="黑体" panose="02010609060101010101" pitchFamily="49" charset="-122"/>
                <a:ea typeface="黑体" panose="02010609060101010101" pitchFamily="49" charset="-122"/>
              </a:rPr>
              <a:t>语句的查询对象是由（   </a:t>
            </a:r>
            <a:r>
              <a:rPr lang="en-US" altLang="zh-CN" sz="2400" b="0" dirty="0">
                <a:solidFill>
                  <a:srgbClr val="FF0000"/>
                </a:solidFill>
                <a:latin typeface="黑体" panose="02010609060101010101" pitchFamily="49" charset="-122"/>
                <a:ea typeface="黑体" panose="02010609060101010101" pitchFamily="49" charset="-122"/>
              </a:rPr>
              <a:t>FROM</a:t>
            </a:r>
            <a:r>
              <a:rPr lang="zh-CN" altLang="en-US" sz="2400" b="0" dirty="0">
                <a:solidFill>
                  <a:srgbClr val="FF0000"/>
                </a:solidFill>
                <a:latin typeface="黑体" panose="02010609060101010101" pitchFamily="49" charset="-122"/>
                <a:ea typeface="黑体" panose="02010609060101010101" pitchFamily="49" charset="-122"/>
              </a:rPr>
              <a:t>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chemeClr val="tx1"/>
                </a:solidFill>
                <a:latin typeface="黑体" panose="02010609060101010101" pitchFamily="49" charset="-122"/>
                <a:ea typeface="黑体" panose="02010609060101010101" pitchFamily="49" charset="-122"/>
              </a:rPr>
              <a:t>）子句指定的，可根据用户的查询需求实现单表或多表查询</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7164755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关于内连接的使用，可以将一个表与它本身进行连接，这种连接方式称为</a:t>
            </a:r>
            <a:r>
              <a:rPr lang="zh-CN" altLang="en-US" sz="2400" b="0" dirty="0" smtClean="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自</a:t>
            </a:r>
            <a:r>
              <a:rPr lang="zh-CN" altLang="en-US" sz="2400" b="0" dirty="0" smtClean="0">
                <a:solidFill>
                  <a:schemeClr val="tx1"/>
                </a:solidFill>
                <a:latin typeface="黑体" panose="02010609060101010101" pitchFamily="49" charset="-122"/>
                <a:ea typeface="黑体" panose="02010609060101010101" pitchFamily="49" charset="-122"/>
              </a:rPr>
              <a:t>连接</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等值</a:t>
            </a:r>
            <a:r>
              <a:rPr lang="zh-CN" altLang="en-US" sz="2400" b="0" dirty="0" smtClean="0">
                <a:solidFill>
                  <a:schemeClr val="tx1"/>
                </a:solidFill>
                <a:latin typeface="黑体" panose="02010609060101010101" pitchFamily="49" charset="-122"/>
                <a:ea typeface="黑体" panose="02010609060101010101" pitchFamily="49" charset="-122"/>
              </a:rPr>
              <a:t>连接</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非等值</a:t>
            </a:r>
            <a:r>
              <a:rPr lang="zh-CN" altLang="en-US" sz="2400" b="0" dirty="0" smtClean="0">
                <a:solidFill>
                  <a:schemeClr val="tx1"/>
                </a:solidFill>
                <a:latin typeface="黑体" panose="02010609060101010101" pitchFamily="49" charset="-122"/>
                <a:ea typeface="黑体" panose="02010609060101010101" pitchFamily="49" charset="-122"/>
              </a:rPr>
              <a:t>连接</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交叉连接</a:t>
            </a: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763138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1990288"/>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索引的创建：使用</a:t>
            </a:r>
            <a:r>
              <a:rPr lang="en-US" altLang="zh-CN" sz="2400" dirty="0" smtClean="0">
                <a:solidFill>
                  <a:srgbClr val="FF0000"/>
                </a:solidFill>
                <a:latin typeface="微软雅黑" panose="020B0503020204020204" pitchFamily="34" charset="-122"/>
                <a:ea typeface="微软雅黑" panose="020B0503020204020204" pitchFamily="34" charset="-122"/>
              </a:rPr>
              <a:t>CREATE INDEX</a:t>
            </a:r>
            <a:r>
              <a:rPr lang="zh-CN" altLang="en-US" sz="2400" dirty="0" smtClean="0">
                <a:solidFill>
                  <a:srgbClr val="FF0000"/>
                </a:solidFill>
                <a:latin typeface="微软雅黑" panose="020B0503020204020204" pitchFamily="34" charset="-122"/>
                <a:ea typeface="微软雅黑" panose="020B0503020204020204" pitchFamily="34" charset="-122"/>
              </a:rPr>
              <a:t>语句创建</a:t>
            </a:r>
            <a:endParaRPr lang="en-US" altLang="zh-CN" sz="2400" dirty="0" smtClean="0">
              <a:solidFill>
                <a:srgbClr val="FF0000"/>
              </a:solidFill>
              <a:latin typeface="微软雅黑" panose="020B0503020204020204" pitchFamily="34" charset="-122"/>
              <a:ea typeface="微软雅黑" panose="020B0503020204020204" pitchFamily="34" charset="-122"/>
            </a:endParaRPr>
          </a:p>
          <a:p>
            <a:pPr>
              <a:lnSpc>
                <a:spcPts val="3700"/>
              </a:lnSpc>
            </a:pP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ts val="3700"/>
              </a:lnSpc>
            </a:pPr>
            <a:r>
              <a:rPr lang="zh-CN" altLang="en-US" sz="2400" dirty="0" smtClean="0">
                <a:latin typeface="微软雅黑" panose="020B0503020204020204" pitchFamily="34" charset="-122"/>
                <a:ea typeface="微软雅黑" panose="020B0503020204020204" pitchFamily="34" charset="-122"/>
              </a:rPr>
              <a:t>示例：在数据库</a:t>
            </a:r>
            <a:r>
              <a:rPr lang="en-US" altLang="zh-CN" sz="2400" dirty="0" err="1" smtClean="0">
                <a:latin typeface="微软雅黑" panose="020B0503020204020204" pitchFamily="34" charset="-122"/>
                <a:ea typeface="微软雅黑" panose="020B0503020204020204" pitchFamily="34" charset="-122"/>
              </a:rPr>
              <a:t>mysql_test</a:t>
            </a:r>
            <a:r>
              <a:rPr lang="zh-CN" altLang="en-US" sz="2400" dirty="0" smtClean="0">
                <a:latin typeface="微软雅黑" panose="020B0503020204020204" pitchFamily="34" charset="-122"/>
                <a:ea typeface="微软雅黑" panose="020B0503020204020204" pitchFamily="34" charset="-122"/>
              </a:rPr>
              <a:t>的表</a:t>
            </a:r>
            <a:r>
              <a:rPr lang="en-US" altLang="zh-CN" sz="2400" dirty="0" smtClean="0">
                <a:latin typeface="微软雅黑" panose="020B0503020204020204" pitchFamily="34" charset="-122"/>
                <a:ea typeface="微软雅黑" panose="020B0503020204020204" pitchFamily="34" charset="-122"/>
              </a:rPr>
              <a:t>customers</a:t>
            </a:r>
            <a:r>
              <a:rPr lang="zh-CN" altLang="en-US" sz="2400" dirty="0" smtClean="0">
                <a:latin typeface="微软雅黑" panose="020B0503020204020204" pitchFamily="34" charset="-122"/>
                <a:ea typeface="微软雅黑" panose="020B0503020204020204" pitchFamily="34" charset="-122"/>
              </a:rPr>
              <a:t>上，根据客户姓名列和客户</a:t>
            </a:r>
            <a:r>
              <a:rPr lang="en-US" altLang="zh-CN" sz="2400" dirty="0" smtClean="0">
                <a:latin typeface="微软雅黑" panose="020B0503020204020204" pitchFamily="34" charset="-122"/>
                <a:ea typeface="微软雅黑" panose="020B0503020204020204" pitchFamily="34" charset="-122"/>
              </a:rPr>
              <a:t>id</a:t>
            </a:r>
            <a:r>
              <a:rPr lang="zh-CN" altLang="en-US" sz="2400" dirty="0" smtClean="0">
                <a:latin typeface="微软雅黑" panose="020B0503020204020204" pitchFamily="34" charset="-122"/>
                <a:ea typeface="微软雅黑" panose="020B0503020204020204" pitchFamily="34" charset="-122"/>
              </a:rPr>
              <a:t>号创建一个组合索引</a:t>
            </a:r>
            <a:r>
              <a:rPr lang="en-US" altLang="zh-CN" sz="2400" dirty="0" err="1" smtClean="0">
                <a:latin typeface="微软雅黑" panose="020B0503020204020204" pitchFamily="34" charset="-122"/>
                <a:ea typeface="微软雅黑" panose="020B0503020204020204" pitchFamily="34" charset="-122"/>
              </a:rPr>
              <a:t>index_cust</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1307803" y="4339855"/>
            <a:ext cx="9437965" cy="169943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&gt; CREATE  INDEX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index_cust</a:t>
            </a:r>
            <a:endPar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endParaRPr>
          </a:p>
          <a:p>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-&gt;            ON </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mysql_test.customers</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r>
              <a:rPr lang="en-US" altLang="zh-CN" dirty="0" err="1"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cust_name,cust_id</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Query OK,0 rows affected(0.20 sec)</a:t>
            </a:r>
          </a:p>
          <a:p>
            <a:r>
              <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rPr>
              <a:t> </a:t>
            </a:r>
            <a:r>
              <a:rPr lang="en-US" altLang="zh-CN" dirty="0" smtClean="0">
                <a:solidFill>
                  <a:schemeClr val="tx1"/>
                </a:solidFill>
                <a:latin typeface="Arial" panose="020B0604020202020204" pitchFamily="34" charset="0"/>
                <a:ea typeface="手札体-简粗体" panose="03000700000000000000" pitchFamily="66" charset="-122"/>
                <a:cs typeface="Arial" panose="020B0604020202020204" pitchFamily="34" charset="0"/>
              </a:rPr>
              <a:t>   Records:0  Duplicates:0  Warnings:0</a:t>
            </a:r>
            <a:endParaRPr lang="en-US" altLang="zh-CN" dirty="0">
              <a:solidFill>
                <a:schemeClr val="tx1"/>
              </a:solidFill>
              <a:latin typeface="Arial" panose="020B0604020202020204" pitchFamily="34" charset="0"/>
              <a:ea typeface="手札体-简粗体" panose="03000700000000000000" pitchFamily="66" charset="-122"/>
              <a:cs typeface="Arial" panose="020B0604020202020204" pitchFamily="34" charset="0"/>
            </a:endParaRPr>
          </a:p>
        </p:txBody>
      </p:sp>
      <p:grpSp>
        <p:nvGrpSpPr>
          <p:cNvPr id="9" name="组合 8"/>
          <p:cNvGrpSpPr/>
          <p:nvPr/>
        </p:nvGrpSpPr>
        <p:grpSpPr>
          <a:xfrm>
            <a:off x="0" y="979969"/>
            <a:ext cx="563526" cy="4898063"/>
            <a:chOff x="0" y="1265274"/>
            <a:chExt cx="563526" cy="4898063"/>
          </a:xfrm>
        </p:grpSpPr>
        <p:sp>
          <p:nvSpPr>
            <p:cNvPr id="10" name="矩形 9"/>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1" name="矩形 10"/>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2" name="矩形 11"/>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3" name="矩形 12"/>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4" name="肘形连接符 13"/>
          <p:cNvCxnSpPr>
            <a:stCxn id="17" idx="1"/>
            <a:endCxn id="13"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3"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肘形连接符 15"/>
          <p:cNvCxnSpPr>
            <a:stCxn id="19" idx="1"/>
            <a:endCxn id="13"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8" name="矩形 17"/>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9" name="矩形 18"/>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20" name="矩形 19"/>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2" name="矩形 21"/>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3" name="肘形连接符 22"/>
          <p:cNvCxnSpPr>
            <a:stCxn id="13" idx="3"/>
            <a:endCxn id="20"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3" idx="3"/>
            <a:endCxn id="21"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22" idx="1"/>
            <a:endCxn id="13"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48629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3</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关于内连接的使用，可以将一个表与它本身进行连接，这种连接方式称为</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A</a:t>
            </a:r>
            <a:r>
              <a:rPr lang="zh-CN" altLang="en-US" sz="2400" b="0" dirty="0" smtClean="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A:</a:t>
            </a:r>
            <a:r>
              <a:rPr lang="zh-CN" altLang="en-US" sz="2400" b="0" dirty="0">
                <a:solidFill>
                  <a:srgbClr val="FF0000"/>
                </a:solidFill>
                <a:latin typeface="黑体" panose="02010609060101010101" pitchFamily="49" charset="-122"/>
                <a:ea typeface="黑体" panose="02010609060101010101" pitchFamily="49" charset="-122"/>
              </a:rPr>
              <a:t>自</a:t>
            </a:r>
            <a:r>
              <a:rPr lang="zh-CN" altLang="en-US" sz="2400" b="0" dirty="0" smtClean="0">
                <a:solidFill>
                  <a:srgbClr val="FF0000"/>
                </a:solidFill>
                <a:latin typeface="黑体" panose="02010609060101010101" pitchFamily="49" charset="-122"/>
                <a:ea typeface="黑体" panose="02010609060101010101" pitchFamily="49" charset="-122"/>
              </a:rPr>
              <a:t>连接</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等值</a:t>
            </a:r>
            <a:r>
              <a:rPr lang="zh-CN" altLang="en-US" sz="2400" b="0" dirty="0" smtClean="0">
                <a:solidFill>
                  <a:schemeClr val="tx1"/>
                </a:solidFill>
                <a:latin typeface="黑体" panose="02010609060101010101" pitchFamily="49" charset="-122"/>
                <a:ea typeface="黑体" panose="02010609060101010101" pitchFamily="49" charset="-122"/>
              </a:rPr>
              <a:t>连接</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非等值</a:t>
            </a:r>
            <a:r>
              <a:rPr lang="zh-CN" altLang="en-US" sz="2400" b="0" dirty="0" smtClean="0">
                <a:solidFill>
                  <a:schemeClr val="tx1"/>
                </a:solidFill>
                <a:latin typeface="黑体" panose="02010609060101010101" pitchFamily="49" charset="-122"/>
                <a:ea typeface="黑体" panose="02010609060101010101" pitchFamily="49" charset="-122"/>
              </a:rPr>
              <a:t>连接</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交叉连接</a:t>
            </a: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9212526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4</a:t>
            </a:r>
            <a:r>
              <a:rPr lang="zh-CN" altLang="en-US" sz="2400" b="0" dirty="0" smtClean="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SELECT</a:t>
            </a:r>
            <a:r>
              <a:rPr lang="zh-CN" altLang="en-US" sz="2400" b="0" dirty="0">
                <a:solidFill>
                  <a:schemeClr val="tx1"/>
                </a:solidFill>
                <a:latin typeface="黑体" panose="02010609060101010101" pitchFamily="49" charset="-122"/>
                <a:ea typeface="黑体" panose="02010609060101010101" pitchFamily="49" charset="-122"/>
              </a:rPr>
              <a:t>操作使用“连接”运算的连接方式不包括</a:t>
            </a:r>
            <a:r>
              <a:rPr lang="zh-CN" altLang="en-US" sz="2400" b="0" dirty="0" smtClean="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交叉</a:t>
            </a:r>
            <a:r>
              <a:rPr lang="zh-CN" altLang="en-US" sz="2400" b="0" dirty="0" smtClean="0">
                <a:solidFill>
                  <a:schemeClr val="tx1"/>
                </a:solidFill>
                <a:latin typeface="黑体" panose="02010609060101010101" pitchFamily="49" charset="-122"/>
                <a:ea typeface="黑体" panose="02010609060101010101" pitchFamily="49" charset="-122"/>
              </a:rPr>
              <a:t>连接</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内</a:t>
            </a:r>
            <a:r>
              <a:rPr lang="zh-CN" altLang="en-US" sz="2400" b="0" dirty="0" smtClean="0">
                <a:solidFill>
                  <a:schemeClr val="tx1"/>
                </a:solidFill>
                <a:latin typeface="黑体" panose="02010609060101010101" pitchFamily="49" charset="-122"/>
                <a:ea typeface="黑体" panose="02010609060101010101" pitchFamily="49" charset="-122"/>
              </a:rPr>
              <a:t>连接</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C:</a:t>
            </a:r>
            <a:r>
              <a:rPr lang="zh-CN" altLang="en-US" sz="2400" b="0" dirty="0">
                <a:solidFill>
                  <a:schemeClr val="tx1"/>
                </a:solidFill>
                <a:latin typeface="黑体" panose="02010609060101010101" pitchFamily="49" charset="-122"/>
                <a:ea typeface="黑体" panose="02010609060101010101" pitchFamily="49" charset="-122"/>
              </a:rPr>
              <a:t>串行</a:t>
            </a:r>
            <a:r>
              <a:rPr lang="zh-CN" altLang="en-US" sz="2400" b="0" dirty="0" smtClean="0">
                <a:solidFill>
                  <a:schemeClr val="tx1"/>
                </a:solidFill>
                <a:latin typeface="黑体" panose="02010609060101010101" pitchFamily="49" charset="-122"/>
                <a:ea typeface="黑体" panose="02010609060101010101" pitchFamily="49" charset="-122"/>
              </a:rPr>
              <a:t>连接</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外连接</a:t>
            </a: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6961355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4</a:t>
            </a:r>
            <a:r>
              <a:rPr lang="zh-CN" altLang="en-US" sz="2400" b="0" dirty="0" smtClean="0">
                <a:solidFill>
                  <a:schemeClr val="tx1"/>
                </a:solidFill>
                <a:latin typeface="黑体" panose="02010609060101010101" pitchFamily="49" charset="-122"/>
                <a:ea typeface="黑体" panose="02010609060101010101" pitchFamily="49" charset="-122"/>
              </a:rPr>
              <a:t>、</a:t>
            </a:r>
            <a:r>
              <a:rPr lang="en-US" altLang="zh-CN" sz="2400" b="0" dirty="0">
                <a:solidFill>
                  <a:schemeClr val="tx1"/>
                </a:solidFill>
                <a:latin typeface="黑体" panose="02010609060101010101" pitchFamily="49" charset="-122"/>
                <a:ea typeface="黑体" panose="02010609060101010101" pitchFamily="49" charset="-122"/>
              </a:rPr>
              <a:t>SELECT</a:t>
            </a:r>
            <a:r>
              <a:rPr lang="zh-CN" altLang="en-US" sz="2400" b="0" dirty="0">
                <a:solidFill>
                  <a:schemeClr val="tx1"/>
                </a:solidFill>
                <a:latin typeface="黑体" panose="02010609060101010101" pitchFamily="49" charset="-122"/>
                <a:ea typeface="黑体" panose="02010609060101010101" pitchFamily="49" charset="-122"/>
              </a:rPr>
              <a:t>操作使用“连接”运算的连接方式不包括</a:t>
            </a:r>
            <a:r>
              <a:rPr lang="zh-CN" altLang="en-US" sz="2400" b="0" dirty="0" smtClean="0">
                <a:solidFill>
                  <a:schemeClr val="tx1"/>
                </a:solidFill>
                <a:latin typeface="黑体" panose="02010609060101010101" pitchFamily="49" charset="-122"/>
                <a:ea typeface="黑体" panose="02010609060101010101" pitchFamily="49" charset="-122"/>
              </a:rPr>
              <a:t>（   </a:t>
            </a:r>
            <a:r>
              <a:rPr lang="en-US" altLang="zh-CN" sz="2400" b="0" dirty="0" smtClean="0">
                <a:solidFill>
                  <a:srgbClr val="FF0000"/>
                </a:solidFill>
                <a:latin typeface="黑体" panose="02010609060101010101" pitchFamily="49" charset="-122"/>
                <a:ea typeface="黑体" panose="02010609060101010101" pitchFamily="49" charset="-122"/>
              </a:rPr>
              <a:t>C</a:t>
            </a:r>
            <a:r>
              <a:rPr lang="zh-CN" altLang="en-US" sz="2400" b="0" dirty="0" smtClean="0">
                <a:solidFill>
                  <a:schemeClr val="tx1"/>
                </a:solidFill>
                <a:latin typeface="黑体" panose="02010609060101010101" pitchFamily="49" charset="-122"/>
                <a:ea typeface="黑体" panose="02010609060101010101" pitchFamily="49" charset="-122"/>
              </a:rPr>
              <a:t>   ）。 </a:t>
            </a:r>
            <a:r>
              <a:rPr lang="zh-CN" altLang="en-US" sz="2400" b="0" dirty="0">
                <a:solidFill>
                  <a:srgbClr val="FF0000"/>
                </a:solidFill>
                <a:latin typeface="黑体" panose="02010609060101010101" pitchFamily="49" charset="-122"/>
                <a:ea typeface="黑体" panose="02010609060101010101" pitchFamily="49" charset="-122"/>
              </a:rPr>
              <a:t>单选</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A:</a:t>
            </a:r>
            <a:r>
              <a:rPr lang="zh-CN" altLang="en-US" sz="2400" b="0" dirty="0">
                <a:solidFill>
                  <a:schemeClr val="tx1"/>
                </a:solidFill>
                <a:latin typeface="黑体" panose="02010609060101010101" pitchFamily="49" charset="-122"/>
                <a:ea typeface="黑体" panose="02010609060101010101" pitchFamily="49" charset="-122"/>
              </a:rPr>
              <a:t>交叉</a:t>
            </a:r>
            <a:r>
              <a:rPr lang="zh-CN" altLang="en-US" sz="2400" b="0" dirty="0" smtClean="0">
                <a:solidFill>
                  <a:schemeClr val="tx1"/>
                </a:solidFill>
                <a:latin typeface="黑体" panose="02010609060101010101" pitchFamily="49" charset="-122"/>
                <a:ea typeface="黑体" panose="02010609060101010101" pitchFamily="49" charset="-122"/>
              </a:rPr>
              <a:t>连接</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B:</a:t>
            </a:r>
            <a:r>
              <a:rPr lang="zh-CN" altLang="en-US" sz="2400" b="0" dirty="0">
                <a:solidFill>
                  <a:schemeClr val="tx1"/>
                </a:solidFill>
                <a:latin typeface="黑体" panose="02010609060101010101" pitchFamily="49" charset="-122"/>
                <a:ea typeface="黑体" panose="02010609060101010101" pitchFamily="49" charset="-122"/>
              </a:rPr>
              <a:t>内</a:t>
            </a:r>
            <a:r>
              <a:rPr lang="zh-CN" altLang="en-US" sz="2400" b="0" dirty="0" smtClean="0">
                <a:solidFill>
                  <a:schemeClr val="tx1"/>
                </a:solidFill>
                <a:latin typeface="黑体" panose="02010609060101010101" pitchFamily="49" charset="-122"/>
                <a:ea typeface="黑体" panose="02010609060101010101" pitchFamily="49" charset="-122"/>
              </a:rPr>
              <a:t>连接</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rgbClr val="FF0000"/>
                </a:solidFill>
                <a:latin typeface="黑体" panose="02010609060101010101" pitchFamily="49" charset="-122"/>
                <a:ea typeface="黑体" panose="02010609060101010101" pitchFamily="49" charset="-122"/>
              </a:rPr>
              <a:t>C:</a:t>
            </a:r>
            <a:r>
              <a:rPr lang="zh-CN" altLang="en-US" sz="2400" b="0" dirty="0">
                <a:solidFill>
                  <a:srgbClr val="FF0000"/>
                </a:solidFill>
                <a:latin typeface="黑体" panose="02010609060101010101" pitchFamily="49" charset="-122"/>
                <a:ea typeface="黑体" panose="02010609060101010101" pitchFamily="49" charset="-122"/>
              </a:rPr>
              <a:t>串行</a:t>
            </a:r>
            <a:r>
              <a:rPr lang="zh-CN" altLang="en-US" sz="2400" b="0" dirty="0" smtClean="0">
                <a:solidFill>
                  <a:srgbClr val="FF0000"/>
                </a:solidFill>
                <a:latin typeface="黑体" panose="02010609060101010101" pitchFamily="49" charset="-122"/>
                <a:ea typeface="黑体" panose="02010609060101010101" pitchFamily="49" charset="-122"/>
              </a:rPr>
              <a:t>连接</a:t>
            </a:r>
            <a:endParaRPr lang="en-US" altLang="zh-CN" sz="2400" b="0" dirty="0" smtClean="0">
              <a:solidFill>
                <a:srgbClr val="FF0000"/>
              </a:solidFill>
              <a:latin typeface="黑体" panose="02010609060101010101" pitchFamily="49" charset="-122"/>
              <a:ea typeface="黑体" panose="02010609060101010101" pitchFamily="49" charset="-122"/>
            </a:endParaRPr>
          </a:p>
          <a:p>
            <a:endParaRPr lang="zh-CN" altLang="en-US" sz="2400" b="0" dirty="0">
              <a:solidFill>
                <a:schemeClr val="tx1"/>
              </a:solidFill>
              <a:latin typeface="黑体" panose="02010609060101010101" pitchFamily="49" charset="-122"/>
              <a:ea typeface="黑体" panose="02010609060101010101" pitchFamily="49" charset="-122"/>
            </a:endParaRPr>
          </a:p>
          <a:p>
            <a:r>
              <a:rPr lang="en-US" altLang="zh-CN" sz="2400" b="0" dirty="0">
                <a:solidFill>
                  <a:schemeClr val="tx1"/>
                </a:solidFill>
                <a:latin typeface="黑体" panose="02010609060101010101" pitchFamily="49" charset="-122"/>
                <a:ea typeface="黑体" panose="02010609060101010101" pitchFamily="49" charset="-122"/>
              </a:rPr>
              <a:t>D:</a:t>
            </a:r>
            <a:r>
              <a:rPr lang="zh-CN" altLang="en-US" sz="2400" b="0" dirty="0">
                <a:solidFill>
                  <a:schemeClr val="tx1"/>
                </a:solidFill>
                <a:latin typeface="黑体" panose="02010609060101010101" pitchFamily="49" charset="-122"/>
                <a:ea typeface="黑体" panose="02010609060101010101" pitchFamily="49" charset="-122"/>
              </a:rPr>
              <a:t>外连接</a:t>
            </a: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1399233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5</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假设数据库中有两张表，分别是</a:t>
            </a:r>
            <a:r>
              <a:rPr lang="en-US" altLang="zh-CN" sz="2400" b="0" dirty="0">
                <a:solidFill>
                  <a:schemeClr val="tx1"/>
                </a:solidFill>
                <a:latin typeface="黑体" panose="02010609060101010101" pitchFamily="49" charset="-122"/>
                <a:ea typeface="黑体" panose="02010609060101010101" pitchFamily="49" charset="-122"/>
              </a:rPr>
              <a:t>tbl1</a:t>
            </a:r>
            <a:r>
              <a:rPr lang="zh-CN" altLang="en-US" sz="2400" b="0" dirty="0">
                <a:solidFill>
                  <a:schemeClr val="tx1"/>
                </a:solidFill>
                <a:latin typeface="黑体" panose="02010609060101010101" pitchFamily="49" charset="-122"/>
                <a:ea typeface="黑体" panose="02010609060101010101" pitchFamily="49" charset="-122"/>
              </a:rPr>
              <a:t>和</a:t>
            </a:r>
            <a:r>
              <a:rPr lang="en-US" altLang="zh-CN" sz="2400" b="0" dirty="0">
                <a:solidFill>
                  <a:schemeClr val="tx1"/>
                </a:solidFill>
                <a:latin typeface="黑体" panose="02010609060101010101" pitchFamily="49" charset="-122"/>
                <a:ea typeface="黑体" panose="02010609060101010101" pitchFamily="49" charset="-122"/>
              </a:rPr>
              <a:t>tbl2</a:t>
            </a:r>
            <a:r>
              <a:rPr lang="zh-CN" altLang="en-US" sz="2400" b="0" dirty="0">
                <a:solidFill>
                  <a:schemeClr val="tx1"/>
                </a:solidFill>
                <a:latin typeface="黑体" panose="02010609060101010101" pitchFamily="49" charset="-122"/>
                <a:ea typeface="黑体" panose="02010609060101010101" pitchFamily="49" charset="-122"/>
              </a:rPr>
              <a:t>，现要求输出这两张表执行交叉连接后的所有数据集，写出相应的</a:t>
            </a:r>
            <a:r>
              <a:rPr lang="en-US" altLang="zh-CN" sz="2400" b="0" dirty="0">
                <a:solidFill>
                  <a:schemeClr val="tx1"/>
                </a:solidFill>
                <a:latin typeface="黑体" panose="02010609060101010101" pitchFamily="49" charset="-122"/>
                <a:ea typeface="黑体" panose="02010609060101010101" pitchFamily="49" charset="-122"/>
              </a:rPr>
              <a:t>SQL</a:t>
            </a:r>
            <a:r>
              <a:rPr lang="zh-CN" altLang="en-US" sz="2400" b="0" dirty="0">
                <a:solidFill>
                  <a:schemeClr val="tx1"/>
                </a:solidFill>
                <a:latin typeface="黑体" panose="02010609060101010101" pitchFamily="49" charset="-122"/>
                <a:ea typeface="黑体" panose="02010609060101010101" pitchFamily="49" charset="-122"/>
              </a:rPr>
              <a:t>语句</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设计</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4148931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5</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假设数据库中有两张表，分别是</a:t>
            </a:r>
            <a:r>
              <a:rPr lang="en-US" altLang="zh-CN" sz="2400" b="0" dirty="0">
                <a:solidFill>
                  <a:schemeClr val="tx1"/>
                </a:solidFill>
                <a:latin typeface="黑体" panose="02010609060101010101" pitchFamily="49" charset="-122"/>
                <a:ea typeface="黑体" panose="02010609060101010101" pitchFamily="49" charset="-122"/>
              </a:rPr>
              <a:t>tbl1</a:t>
            </a:r>
            <a:r>
              <a:rPr lang="zh-CN" altLang="en-US" sz="2400" b="0" dirty="0">
                <a:solidFill>
                  <a:schemeClr val="tx1"/>
                </a:solidFill>
                <a:latin typeface="黑体" panose="02010609060101010101" pitchFamily="49" charset="-122"/>
                <a:ea typeface="黑体" panose="02010609060101010101" pitchFamily="49" charset="-122"/>
              </a:rPr>
              <a:t>和</a:t>
            </a:r>
            <a:r>
              <a:rPr lang="en-US" altLang="zh-CN" sz="2400" b="0" dirty="0">
                <a:solidFill>
                  <a:schemeClr val="tx1"/>
                </a:solidFill>
                <a:latin typeface="黑体" panose="02010609060101010101" pitchFamily="49" charset="-122"/>
                <a:ea typeface="黑体" panose="02010609060101010101" pitchFamily="49" charset="-122"/>
              </a:rPr>
              <a:t>tbl2</a:t>
            </a:r>
            <a:r>
              <a:rPr lang="zh-CN" altLang="en-US" sz="2400" b="0" dirty="0">
                <a:solidFill>
                  <a:schemeClr val="tx1"/>
                </a:solidFill>
                <a:latin typeface="黑体" panose="02010609060101010101" pitchFamily="49" charset="-122"/>
                <a:ea typeface="黑体" panose="02010609060101010101" pitchFamily="49" charset="-122"/>
              </a:rPr>
              <a:t>，现要求输出这两张表执行交叉连接后的所有数据集，写出相应的</a:t>
            </a:r>
            <a:r>
              <a:rPr lang="en-US" altLang="zh-CN" sz="2400" b="0" dirty="0">
                <a:solidFill>
                  <a:schemeClr val="tx1"/>
                </a:solidFill>
                <a:latin typeface="黑体" panose="02010609060101010101" pitchFamily="49" charset="-122"/>
                <a:ea typeface="黑体" panose="02010609060101010101" pitchFamily="49" charset="-122"/>
              </a:rPr>
              <a:t>SQL</a:t>
            </a:r>
            <a:r>
              <a:rPr lang="zh-CN" altLang="en-US" sz="2400" b="0" dirty="0">
                <a:solidFill>
                  <a:schemeClr val="tx1"/>
                </a:solidFill>
                <a:latin typeface="黑体" panose="02010609060101010101" pitchFamily="49" charset="-122"/>
                <a:ea typeface="黑体" panose="02010609060101010101" pitchFamily="49" charset="-122"/>
              </a:rPr>
              <a:t>语句</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设计</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
        <p:nvSpPr>
          <p:cNvPr id="5" name="矩形 4"/>
          <p:cNvSpPr/>
          <p:nvPr/>
        </p:nvSpPr>
        <p:spPr>
          <a:xfrm>
            <a:off x="1917250" y="3288268"/>
            <a:ext cx="6855595" cy="461665"/>
          </a:xfrm>
          <a:prstGeom prst="rect">
            <a:avLst/>
          </a:prstGeom>
        </p:spPr>
        <p:txBody>
          <a:bodyPr wrap="none">
            <a:spAutoFit/>
          </a:bodyPr>
          <a:lstStyle/>
          <a:p>
            <a:r>
              <a:rPr lang="en-US" altLang="zh-CN" sz="2400" dirty="0" err="1">
                <a:latin typeface="Arial" panose="020B0604020202020204" pitchFamily="34" charset="0"/>
                <a:cs typeface="Arial" panose="020B0604020202020204" pitchFamily="34" charset="0"/>
              </a:rPr>
              <a:t>m</a:t>
            </a:r>
            <a:r>
              <a:rPr lang="en-US" altLang="zh-CN" sz="2400" dirty="0" err="1" smtClean="0">
                <a:latin typeface="Arial" panose="020B0604020202020204" pitchFamily="34" charset="0"/>
                <a:cs typeface="Arial" panose="020B0604020202020204" pitchFamily="34" charset="0"/>
              </a:rPr>
              <a:t>ysql</a:t>
            </a:r>
            <a:r>
              <a:rPr lang="en-US" altLang="zh-CN" sz="2400" dirty="0" smtClean="0">
                <a:latin typeface="Arial" panose="020B0604020202020204" pitchFamily="34" charset="0"/>
                <a:cs typeface="Arial" panose="020B0604020202020204" pitchFamily="34" charset="0"/>
              </a:rPr>
              <a:t>&gt; SELECT </a:t>
            </a:r>
            <a:r>
              <a:rPr lang="en-US" altLang="zh-CN" sz="2400" dirty="0">
                <a:latin typeface="Arial" panose="020B0604020202020204" pitchFamily="34" charset="0"/>
                <a:cs typeface="Arial" panose="020B0604020202020204" pitchFamily="34" charset="0"/>
              </a:rPr>
              <a:t>* FROM tbl1 CROSS JOIN tbl2;</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7026463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6</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写出在</a:t>
            </a:r>
            <a:r>
              <a:rPr lang="en-US" altLang="zh-CN" sz="2400" b="0" dirty="0">
                <a:solidFill>
                  <a:schemeClr val="tx1"/>
                </a:solidFill>
                <a:latin typeface="黑体" panose="02010609060101010101" pitchFamily="49" charset="-122"/>
                <a:ea typeface="黑体" panose="02010609060101010101" pitchFamily="49" charset="-122"/>
              </a:rPr>
              <a:t>MySQL</a:t>
            </a:r>
            <a:r>
              <a:rPr lang="zh-CN" altLang="en-US" sz="2400" b="0" dirty="0">
                <a:solidFill>
                  <a:schemeClr val="tx1"/>
                </a:solidFill>
                <a:latin typeface="黑体" panose="02010609060101010101" pitchFamily="49" charset="-122"/>
                <a:ea typeface="黑体" panose="02010609060101010101" pitchFamily="49" charset="-122"/>
              </a:rPr>
              <a:t>中，内连接的语法格式</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简答</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11386753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6</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写出在</a:t>
            </a:r>
            <a:r>
              <a:rPr lang="en-US" altLang="zh-CN" sz="2400" b="0" dirty="0">
                <a:solidFill>
                  <a:schemeClr val="tx1"/>
                </a:solidFill>
                <a:latin typeface="黑体" panose="02010609060101010101" pitchFamily="49" charset="-122"/>
                <a:ea typeface="黑体" panose="02010609060101010101" pitchFamily="49" charset="-122"/>
              </a:rPr>
              <a:t>MySQL</a:t>
            </a:r>
            <a:r>
              <a:rPr lang="zh-CN" altLang="en-US" sz="2400" b="0" dirty="0">
                <a:solidFill>
                  <a:schemeClr val="tx1"/>
                </a:solidFill>
                <a:latin typeface="黑体" panose="02010609060101010101" pitchFamily="49" charset="-122"/>
                <a:ea typeface="黑体" panose="02010609060101010101" pitchFamily="49" charset="-122"/>
              </a:rPr>
              <a:t>中，内连接的语法格式</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简答</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pic>
        <p:nvPicPr>
          <p:cNvPr id="5" name="图片 4" descr="../../../Library/Containers/com.tencent.xinWeChat/Data/Library/Application%20Support/com.tencent.xinWeChat/2.0b4.0.9/4d9560df258edb357904cb1775b51c22/Message/MessageTemp/4d9560df258edb357904cb1775b51c22/Image/1781525931708_.pic.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02159" y="2810277"/>
            <a:ext cx="2989293" cy="1867425"/>
          </a:xfrm>
          <a:prstGeom prst="rect">
            <a:avLst/>
          </a:prstGeom>
          <a:noFill/>
          <a:ln>
            <a:noFill/>
          </a:ln>
        </p:spPr>
      </p:pic>
    </p:spTree>
    <p:extLst>
      <p:ext uri="{BB962C8B-B14F-4D97-AF65-F5344CB8AC3E}">
        <p14:creationId xmlns:p14="http://schemas.microsoft.com/office/powerpoint/2010/main" val="19181242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7</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简述左外连接和右外连接的区别</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简答</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04339923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7</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简述左外连接和右外连接的区别</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简答</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a:p>
            <a:pPr>
              <a:lnSpc>
                <a:spcPct val="150000"/>
              </a:lnSpc>
            </a:pPr>
            <a:r>
              <a:rPr lang="zh-CN" altLang="en-US" sz="2400" b="0" dirty="0" smtClean="0">
                <a:solidFill>
                  <a:schemeClr val="tx1"/>
                </a:solidFill>
                <a:latin typeface="黑体" panose="02010609060101010101" pitchFamily="49" charset="-122"/>
                <a:ea typeface="黑体" panose="02010609060101010101" pitchFamily="49" charset="-122"/>
              </a:rPr>
              <a:t>左</a:t>
            </a:r>
            <a:r>
              <a:rPr lang="zh-CN" altLang="en-US" sz="2400" b="0" dirty="0">
                <a:solidFill>
                  <a:schemeClr val="tx1"/>
                </a:solidFill>
                <a:latin typeface="黑体" panose="02010609060101010101" pitchFamily="49" charset="-122"/>
                <a:ea typeface="黑体" panose="02010609060101010101" pitchFamily="49" charset="-122"/>
              </a:rPr>
              <a:t>外连接：也称左连接。以左表为基表，在</a:t>
            </a:r>
            <a:r>
              <a:rPr lang="en-US" altLang="zh-CN" sz="2400" b="0" dirty="0">
                <a:solidFill>
                  <a:schemeClr val="tx1"/>
                </a:solidFill>
                <a:latin typeface="黑体" panose="02010609060101010101" pitchFamily="49" charset="-122"/>
                <a:ea typeface="黑体" panose="02010609060101010101" pitchFamily="49" charset="-122"/>
              </a:rPr>
              <a:t>FROM</a:t>
            </a:r>
            <a:r>
              <a:rPr lang="zh-CN" altLang="en-US" sz="2400" b="0" dirty="0">
                <a:solidFill>
                  <a:schemeClr val="tx1"/>
                </a:solidFill>
                <a:latin typeface="黑体" panose="02010609060101010101" pitchFamily="49" charset="-122"/>
                <a:ea typeface="黑体" panose="02010609060101010101" pitchFamily="49" charset="-122"/>
              </a:rPr>
              <a:t>子句中使用关键字“</a:t>
            </a:r>
            <a:r>
              <a:rPr lang="en-US" altLang="zh-CN" sz="2400" b="0" dirty="0">
                <a:solidFill>
                  <a:schemeClr val="tx1"/>
                </a:solidFill>
                <a:latin typeface="黑体" panose="02010609060101010101" pitchFamily="49" charset="-122"/>
                <a:ea typeface="黑体" panose="02010609060101010101" pitchFamily="49" charset="-122"/>
              </a:rPr>
              <a:t>LEFT OUTER JOIN”</a:t>
            </a:r>
            <a:r>
              <a:rPr lang="zh-CN" altLang="en-US" sz="2400" b="0" dirty="0">
                <a:solidFill>
                  <a:schemeClr val="tx1"/>
                </a:solidFill>
                <a:latin typeface="黑体" panose="02010609060101010101" pitchFamily="49" charset="-122"/>
                <a:ea typeface="黑体" panose="02010609060101010101" pitchFamily="49" charset="-122"/>
              </a:rPr>
              <a:t>或关键字“</a:t>
            </a:r>
            <a:r>
              <a:rPr lang="en-US" altLang="zh-CN" sz="2400" b="0" dirty="0">
                <a:solidFill>
                  <a:schemeClr val="tx1"/>
                </a:solidFill>
                <a:latin typeface="黑体" panose="02010609060101010101" pitchFamily="49" charset="-122"/>
                <a:ea typeface="黑体" panose="02010609060101010101" pitchFamily="49" charset="-122"/>
              </a:rPr>
              <a:t>LEFT JOIN”</a:t>
            </a:r>
            <a:r>
              <a:rPr lang="zh-CN" altLang="en-US" sz="2400" b="0" dirty="0">
                <a:solidFill>
                  <a:schemeClr val="tx1"/>
                </a:solidFill>
                <a:latin typeface="黑体" panose="02010609060101010101" pitchFamily="49" charset="-122"/>
                <a:ea typeface="黑体" panose="02010609060101010101" pitchFamily="49" charset="-122"/>
              </a:rPr>
              <a:t>来连接两张表。</a:t>
            </a:r>
            <a:br>
              <a:rPr lang="zh-CN" altLang="en-US" sz="2400" b="0" dirty="0">
                <a:solidFill>
                  <a:schemeClr val="tx1"/>
                </a:solidFill>
                <a:latin typeface="黑体" panose="02010609060101010101" pitchFamily="49" charset="-122"/>
                <a:ea typeface="黑体" panose="02010609060101010101" pitchFamily="49" charset="-122"/>
              </a:rPr>
            </a:br>
            <a:r>
              <a:rPr lang="zh-CN" altLang="en-US" sz="2400" b="0" dirty="0" smtClean="0">
                <a:solidFill>
                  <a:schemeClr val="tx1"/>
                </a:solidFill>
                <a:latin typeface="黑体" panose="02010609060101010101" pitchFamily="49" charset="-122"/>
                <a:ea typeface="黑体" panose="02010609060101010101" pitchFamily="49" charset="-122"/>
              </a:rPr>
              <a:t>右</a:t>
            </a:r>
            <a:r>
              <a:rPr lang="zh-CN" altLang="en-US" sz="2400" b="0" dirty="0">
                <a:solidFill>
                  <a:schemeClr val="tx1"/>
                </a:solidFill>
                <a:latin typeface="黑体" panose="02010609060101010101" pitchFamily="49" charset="-122"/>
                <a:ea typeface="黑体" panose="02010609060101010101" pitchFamily="49" charset="-122"/>
              </a:rPr>
              <a:t>外连接：也称右连接。以右表为基表，在</a:t>
            </a:r>
            <a:r>
              <a:rPr lang="en-US" altLang="zh-CN" sz="2400" b="0" dirty="0">
                <a:solidFill>
                  <a:schemeClr val="tx1"/>
                </a:solidFill>
                <a:latin typeface="黑体" panose="02010609060101010101" pitchFamily="49" charset="-122"/>
                <a:ea typeface="黑体" panose="02010609060101010101" pitchFamily="49" charset="-122"/>
              </a:rPr>
              <a:t>FROM</a:t>
            </a:r>
            <a:r>
              <a:rPr lang="zh-CN" altLang="en-US" sz="2400" b="0" dirty="0">
                <a:solidFill>
                  <a:schemeClr val="tx1"/>
                </a:solidFill>
                <a:latin typeface="黑体" panose="02010609060101010101" pitchFamily="49" charset="-122"/>
                <a:ea typeface="黑体" panose="02010609060101010101" pitchFamily="49" charset="-122"/>
              </a:rPr>
              <a:t>子句中使用关键字“</a:t>
            </a:r>
            <a:r>
              <a:rPr lang="en-US" altLang="zh-CN" sz="2400" b="0" dirty="0">
                <a:solidFill>
                  <a:schemeClr val="tx1"/>
                </a:solidFill>
                <a:latin typeface="黑体" panose="02010609060101010101" pitchFamily="49" charset="-122"/>
                <a:ea typeface="黑体" panose="02010609060101010101" pitchFamily="49" charset="-122"/>
              </a:rPr>
              <a:t>RIGHT OUTER JOIN”</a:t>
            </a:r>
            <a:r>
              <a:rPr lang="zh-CN" altLang="en-US" sz="2400" b="0" dirty="0">
                <a:solidFill>
                  <a:schemeClr val="tx1"/>
                </a:solidFill>
                <a:latin typeface="黑体" panose="02010609060101010101" pitchFamily="49" charset="-122"/>
                <a:ea typeface="黑体" panose="02010609060101010101" pitchFamily="49" charset="-122"/>
              </a:rPr>
              <a:t>或关键字“</a:t>
            </a:r>
            <a:r>
              <a:rPr lang="en-US" altLang="zh-CN" sz="2400" b="0" dirty="0">
                <a:solidFill>
                  <a:schemeClr val="tx1"/>
                </a:solidFill>
                <a:latin typeface="黑体" panose="02010609060101010101" pitchFamily="49" charset="-122"/>
                <a:ea typeface="黑体" panose="02010609060101010101" pitchFamily="49" charset="-122"/>
              </a:rPr>
              <a:t>RIGHT JOIN”</a:t>
            </a:r>
            <a:r>
              <a:rPr lang="zh-CN" altLang="en-US" sz="2400" b="0" dirty="0">
                <a:solidFill>
                  <a:schemeClr val="tx1"/>
                </a:solidFill>
                <a:latin typeface="黑体" panose="02010609060101010101" pitchFamily="49" charset="-122"/>
                <a:ea typeface="黑体" panose="02010609060101010101" pitchFamily="49" charset="-122"/>
              </a:rPr>
              <a:t>来连接两张表。</a:t>
            </a:r>
            <a:endParaRPr lang="en-US" altLang="zh-CN" sz="2400" b="0" dirty="0">
              <a:solidFill>
                <a:schemeClr val="tx1"/>
              </a:solidFill>
              <a:latin typeface="黑体" panose="02010609060101010101" pitchFamily="49" charset="-122"/>
              <a:ea typeface="黑体" panose="02010609060101010101" pitchFamily="49" charset="-122"/>
            </a:endParaRPr>
          </a:p>
          <a:p>
            <a:pPr>
              <a:lnSpc>
                <a:spcPct val="150000"/>
              </a:lnSpc>
            </a:pPr>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70512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8</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关于内连接的使用，如若在</a:t>
            </a:r>
            <a:r>
              <a:rPr lang="en-US" altLang="zh-CN" sz="2400" b="0" dirty="0">
                <a:solidFill>
                  <a:schemeClr val="tx1"/>
                </a:solidFill>
                <a:latin typeface="黑体" panose="02010609060101010101" pitchFamily="49" charset="-122"/>
                <a:ea typeface="黑体" panose="02010609060101010101" pitchFamily="49" charset="-122"/>
              </a:rPr>
              <a:t>ON</a:t>
            </a:r>
            <a:r>
              <a:rPr lang="zh-CN" altLang="en-US" sz="2400" b="0" dirty="0">
                <a:solidFill>
                  <a:schemeClr val="tx1"/>
                </a:solidFill>
                <a:latin typeface="黑体" panose="02010609060101010101" pitchFamily="49" charset="-122"/>
                <a:ea typeface="黑体" panose="02010609060101010101" pitchFamily="49" charset="-122"/>
              </a:rPr>
              <a:t>子句的连接条件中使用运算符“</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，则此连接方式为（      ）</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9880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r>
              <a:rPr lang="en-US" altLang="zh-CN" sz="2800" b="1" dirty="0">
                <a:latin typeface="黑体" panose="02010609060101010101" pitchFamily="49" charset="-122"/>
                <a:ea typeface="黑体" panose="02010609060101010101" pitchFamily="49" charset="-122"/>
                <a:sym typeface="+mn-ea"/>
              </a:rPr>
              <a:t>4.3 </a:t>
            </a:r>
            <a:r>
              <a:rPr lang="zh-CN" altLang="en-US" sz="2800" b="1" dirty="0">
                <a:latin typeface="黑体" panose="02010609060101010101" pitchFamily="49" charset="-122"/>
                <a:ea typeface="黑体" panose="02010609060101010101" pitchFamily="49" charset="-122"/>
                <a:sym typeface="+mn-ea"/>
              </a:rPr>
              <a:t>数据定义</a:t>
            </a:r>
          </a:p>
        </p:txBody>
      </p:sp>
      <p:sp>
        <p:nvSpPr>
          <p:cNvPr id="4" name="文本框 2"/>
          <p:cNvSpPr txBox="1"/>
          <p:nvPr>
            <p:custDataLst>
              <p:tags r:id="rId1"/>
            </p:custDataLst>
          </p:nvPr>
        </p:nvSpPr>
        <p:spPr>
          <a:xfrm>
            <a:off x="735180" y="1052739"/>
            <a:ext cx="11121462" cy="952739"/>
          </a:xfrm>
          <a:prstGeom prst="rect">
            <a:avLst/>
          </a:prstGeom>
          <a:effectLst>
            <a:glow rad="139700">
              <a:schemeClr val="accent2">
                <a:satMod val="175000"/>
                <a:alpha val="40000"/>
              </a:schemeClr>
            </a:glow>
          </a:effectLst>
        </p:spPr>
        <p:txBody>
          <a:bodyPr vert="horz" lIns="111078" tIns="55543" rIns="111078" bIns="55543" rtlCol="0" anchor="ctr">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zh-CN" altLang="en-US" sz="2800" b="0" dirty="0">
                <a:solidFill>
                  <a:schemeClr val="tx1"/>
                </a:solidFill>
                <a:latin typeface="黑体" panose="02010609060101010101" pitchFamily="49" charset="-122"/>
                <a:ea typeface="黑体" panose="02010609060101010101" pitchFamily="49" charset="-122"/>
                <a:sym typeface="+mn-ea"/>
              </a:rPr>
              <a:t>知识点</a:t>
            </a:r>
            <a:r>
              <a:rPr lang="en-US" altLang="zh-CN" sz="2800" b="0" dirty="0">
                <a:solidFill>
                  <a:schemeClr val="tx1"/>
                </a:solidFill>
                <a:latin typeface="黑体" panose="02010609060101010101" pitchFamily="49" charset="-122"/>
                <a:ea typeface="黑体" panose="02010609060101010101" pitchFamily="49" charset="-122"/>
                <a:sym typeface="+mn-ea"/>
              </a:rPr>
              <a:t>3</a:t>
            </a:r>
            <a:r>
              <a:rPr lang="zh-CN" altLang="en-US" sz="2800" b="0" dirty="0">
                <a:solidFill>
                  <a:schemeClr val="tx1"/>
                </a:solidFill>
                <a:latin typeface="黑体" panose="02010609060101010101" pitchFamily="49" charset="-122"/>
                <a:ea typeface="黑体" panose="02010609060101010101" pitchFamily="49" charset="-122"/>
                <a:sym typeface="+mn-ea"/>
              </a:rPr>
              <a:t>：</a:t>
            </a:r>
            <a:r>
              <a:rPr lang="zh-CN" altLang="en-US" sz="2800" b="0" dirty="0">
                <a:solidFill>
                  <a:srgbClr val="FF0000"/>
                </a:solidFill>
                <a:latin typeface="黑体" panose="02010609060101010101" pitchFamily="49" charset="-122"/>
                <a:ea typeface="黑体" panose="02010609060101010101" pitchFamily="49" charset="-122"/>
                <a:sym typeface="+mn-ea"/>
              </a:rPr>
              <a:t>索引定义</a:t>
            </a:r>
            <a:r>
              <a:rPr lang="zh-CN" altLang="en-US" sz="2800" b="0" dirty="0">
                <a:solidFill>
                  <a:schemeClr val="tx1"/>
                </a:solidFill>
                <a:latin typeface="黑体" panose="02010609060101010101" pitchFamily="49" charset="-122"/>
                <a:ea typeface="黑体" panose="02010609060101010101" pitchFamily="49" charset="-122"/>
                <a:sym typeface="+mn-ea"/>
              </a:rPr>
              <a:t>（综合应用）</a:t>
            </a:r>
            <a:endParaRPr lang="en-US" altLang="zh-CN" sz="2800" b="0" dirty="0">
              <a:solidFill>
                <a:schemeClr val="tx1"/>
              </a:solidFill>
              <a:latin typeface="黑体" panose="02010609060101010101" pitchFamily="49" charset="-122"/>
              <a:ea typeface="黑体" panose="02010609060101010101" pitchFamily="49" charset="-122"/>
              <a:sym typeface="+mn-ea"/>
            </a:endParaRPr>
          </a:p>
        </p:txBody>
      </p:sp>
      <p:sp>
        <p:nvSpPr>
          <p:cNvPr id="5" name="TextBox 4"/>
          <p:cNvSpPr txBox="1"/>
          <p:nvPr/>
        </p:nvSpPr>
        <p:spPr>
          <a:xfrm>
            <a:off x="1135025" y="2138093"/>
            <a:ext cx="10002190" cy="566822"/>
          </a:xfrm>
          <a:prstGeom prst="rect">
            <a:avLst/>
          </a:prstGeom>
          <a:noFill/>
        </p:spPr>
        <p:txBody>
          <a:bodyPr wrap="square" rtlCol="0">
            <a:spAutoFit/>
          </a:bodyPr>
          <a:lstStyle/>
          <a:p>
            <a:pPr>
              <a:lnSpc>
                <a:spcPts val="3700"/>
              </a:lnSpc>
            </a:pPr>
            <a:r>
              <a:rPr lang="zh-CN" altLang="en-US" sz="2400" dirty="0" smtClean="0">
                <a:solidFill>
                  <a:srgbClr val="FF0000"/>
                </a:solidFill>
                <a:latin typeface="微软雅黑" panose="020B0503020204020204" pitchFamily="34" charset="-122"/>
                <a:ea typeface="微软雅黑" panose="020B0503020204020204" pitchFamily="34" charset="-122"/>
              </a:rPr>
              <a:t>索引的创建：使用</a:t>
            </a:r>
            <a:r>
              <a:rPr lang="en-US" altLang="zh-CN" sz="2400" dirty="0" smtClean="0">
                <a:solidFill>
                  <a:srgbClr val="FF0000"/>
                </a:solidFill>
                <a:latin typeface="微软雅黑" panose="020B0503020204020204" pitchFamily="34" charset="-122"/>
                <a:ea typeface="微软雅黑" panose="020B0503020204020204" pitchFamily="34" charset="-122"/>
              </a:rPr>
              <a:t>CREATE TABLE</a:t>
            </a:r>
            <a:r>
              <a:rPr lang="zh-CN" altLang="en-US" sz="2400" dirty="0" smtClean="0">
                <a:solidFill>
                  <a:srgbClr val="FF0000"/>
                </a:solidFill>
                <a:latin typeface="微软雅黑" panose="020B0503020204020204" pitchFamily="34" charset="-122"/>
                <a:ea typeface="微软雅黑" panose="020B0503020204020204" pitchFamily="34" charset="-122"/>
              </a:rPr>
              <a:t>语句创建</a:t>
            </a:r>
            <a:endParaRPr lang="en-US" altLang="zh-CN" sz="2400" dirty="0" smtClean="0">
              <a:solidFill>
                <a:srgbClr val="FF0000"/>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0" y="979969"/>
            <a:ext cx="563526" cy="4898063"/>
            <a:chOff x="0" y="1265274"/>
            <a:chExt cx="563526" cy="4898063"/>
          </a:xfrm>
        </p:grpSpPr>
        <p:sp>
          <p:nvSpPr>
            <p:cNvPr id="8" name="矩形 7"/>
            <p:cNvSpPr/>
            <p:nvPr/>
          </p:nvSpPr>
          <p:spPr>
            <a:xfrm>
              <a:off x="0" y="1265274"/>
              <a:ext cx="563526" cy="199842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数据库模式定义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9" name="矩形 8"/>
            <p:cNvSpPr/>
            <p:nvPr/>
          </p:nvSpPr>
          <p:spPr>
            <a:xfrm>
              <a:off x="0" y="3283903"/>
              <a:ext cx="563526" cy="1319995"/>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bg1"/>
                  </a:solidFill>
                  <a:latin typeface="黑体" panose="02010609060101010101" pitchFamily="49" charset="-122"/>
                  <a:ea typeface="黑体" panose="02010609060101010101" pitchFamily="49" charset="-122"/>
                  <a:sym typeface="+mn-ea"/>
                </a:rPr>
                <a:t>表定义</a:t>
              </a:r>
              <a:endParaRPr lang="zh-CN" altLang="en-US" sz="1600" kern="900" spc="-100" dirty="0">
                <a:solidFill>
                  <a:schemeClr val="bg1"/>
                </a:solidFill>
                <a:latin typeface="黑体" panose="02010609060101010101" pitchFamily="49" charset="-122"/>
                <a:ea typeface="黑体" panose="02010609060101010101" pitchFamily="49" charset="-122"/>
              </a:endParaRPr>
            </a:p>
          </p:txBody>
        </p:sp>
        <p:sp>
          <p:nvSpPr>
            <p:cNvPr id="10" name="矩形 9"/>
            <p:cNvSpPr/>
            <p:nvPr/>
          </p:nvSpPr>
          <p:spPr>
            <a:xfrm>
              <a:off x="0" y="4625161"/>
              <a:ext cx="563526" cy="153817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600"/>
                </a:lnSpc>
              </a:pPr>
              <a:r>
                <a:rPr lang="zh-CN" altLang="en-US" sz="1600" dirty="0">
                  <a:solidFill>
                    <a:schemeClr val="tx1"/>
                  </a:solidFill>
                  <a:latin typeface="黑体" panose="02010609060101010101" pitchFamily="49" charset="-122"/>
                  <a:ea typeface="黑体" panose="02010609060101010101" pitchFamily="49" charset="-122"/>
                  <a:sym typeface="+mn-ea"/>
                </a:rPr>
                <a:t>索引定义</a:t>
              </a:r>
              <a:endParaRPr lang="zh-CN" altLang="en-US" sz="1600" kern="900" spc="-100" dirty="0">
                <a:solidFill>
                  <a:schemeClr val="tx1"/>
                </a:solidFill>
                <a:latin typeface="黑体" panose="02010609060101010101" pitchFamily="49" charset="-122"/>
                <a:ea typeface="黑体" panose="02010609060101010101" pitchFamily="49" charset="-122"/>
              </a:endParaRPr>
            </a:p>
          </p:txBody>
        </p:sp>
      </p:grpSp>
      <p:sp>
        <p:nvSpPr>
          <p:cNvPr id="11" name="TextBox 10"/>
          <p:cNvSpPr txBox="1"/>
          <p:nvPr/>
        </p:nvSpPr>
        <p:spPr>
          <a:xfrm>
            <a:off x="1513489" y="3264455"/>
            <a:ext cx="8759449" cy="2862322"/>
          </a:xfrm>
          <a:prstGeom prst="rect">
            <a:avLst/>
          </a:prstGeom>
          <a:noFill/>
        </p:spPr>
        <p:txBody>
          <a:bodyPr wrap="none" rtlCol="0">
            <a:spAutoFit/>
          </a:bodyPr>
          <a:lstStyle/>
          <a:p>
            <a:pPr>
              <a:lnSpc>
                <a:spcPct val="150000"/>
              </a:lnSpc>
            </a:pPr>
            <a:r>
              <a:rPr lang="en-US" altLang="zh-CN" sz="2400" dirty="0" smtClean="0"/>
              <a:t>1</a:t>
            </a:r>
            <a:r>
              <a:rPr lang="zh-CN" altLang="en-US" sz="2400" dirty="0" smtClean="0"/>
              <a:t>）语法项</a:t>
            </a:r>
            <a:r>
              <a:rPr lang="en-US" altLang="zh-CN" sz="2400" dirty="0" smtClean="0"/>
              <a:t>[CONSTRAINT[symbol]]PRIMARY KEY(</a:t>
            </a:r>
            <a:r>
              <a:rPr lang="en-US" altLang="zh-CN" sz="2400" dirty="0" err="1" smtClean="0"/>
              <a:t>index_col_name</a:t>
            </a:r>
            <a:r>
              <a:rPr lang="en-US" altLang="zh-CN" sz="2400" dirty="0" smtClean="0"/>
              <a:t>,…),</a:t>
            </a:r>
          </a:p>
          <a:p>
            <a:pPr>
              <a:lnSpc>
                <a:spcPct val="150000"/>
              </a:lnSpc>
            </a:pPr>
            <a:r>
              <a:rPr lang="en-US" altLang="zh-CN" sz="2400" dirty="0"/>
              <a:t> </a:t>
            </a:r>
            <a:r>
              <a:rPr lang="en-US" altLang="zh-CN" sz="2400" dirty="0" smtClean="0"/>
              <a:t>     </a:t>
            </a:r>
            <a:r>
              <a:rPr lang="zh-CN" altLang="en-US" sz="2400" dirty="0" smtClean="0"/>
              <a:t>用于表示在创建新表的同时创建该表的主键；</a:t>
            </a:r>
            <a:endParaRPr lang="en-US" altLang="zh-CN" sz="2400" dirty="0" smtClean="0"/>
          </a:p>
          <a:p>
            <a:pPr>
              <a:lnSpc>
                <a:spcPct val="150000"/>
              </a:lnSpc>
            </a:pPr>
            <a:r>
              <a:rPr lang="en-US" altLang="zh-CN" sz="2400" dirty="0" smtClean="0"/>
              <a:t>2</a:t>
            </a:r>
            <a:r>
              <a:rPr lang="zh-CN" altLang="en-US" sz="2400" dirty="0" smtClean="0"/>
              <a:t>）语法项</a:t>
            </a:r>
            <a:r>
              <a:rPr lang="en-US" altLang="zh-CN" sz="2400" dirty="0" smtClean="0"/>
              <a:t>{INDEX|KEY}[</a:t>
            </a:r>
            <a:r>
              <a:rPr lang="en-US" altLang="zh-CN" sz="2400" dirty="0" err="1" smtClean="0"/>
              <a:t>index_name</a:t>
            </a:r>
            <a:r>
              <a:rPr lang="en-US" altLang="zh-CN" sz="2400" dirty="0" smtClean="0"/>
              <a:t>](</a:t>
            </a:r>
            <a:r>
              <a:rPr lang="en-US" altLang="zh-CN" sz="2400" dirty="0" err="1" smtClean="0"/>
              <a:t>index_col_name</a:t>
            </a:r>
            <a:r>
              <a:rPr lang="en-US" altLang="zh-CN" sz="2400" dirty="0" smtClean="0"/>
              <a:t>,…),</a:t>
            </a:r>
          </a:p>
          <a:p>
            <a:pPr>
              <a:lnSpc>
                <a:spcPct val="150000"/>
              </a:lnSpc>
            </a:pPr>
            <a:r>
              <a:rPr lang="en-US" altLang="zh-CN" sz="2400" dirty="0"/>
              <a:t> </a:t>
            </a:r>
            <a:r>
              <a:rPr lang="en-US" altLang="zh-CN" sz="2400" dirty="0" smtClean="0"/>
              <a:t>    </a:t>
            </a:r>
            <a:r>
              <a:rPr lang="zh-CN" altLang="en-US" sz="2400" dirty="0"/>
              <a:t> </a:t>
            </a:r>
            <a:r>
              <a:rPr lang="zh-CN" altLang="en-US" sz="2400" dirty="0" smtClean="0"/>
              <a:t>用于表示在创建新表的同时创建该表的索引；</a:t>
            </a:r>
            <a:endParaRPr lang="en-US" altLang="zh-CN" sz="2400" dirty="0" smtClean="0"/>
          </a:p>
          <a:p>
            <a:pPr>
              <a:lnSpc>
                <a:spcPct val="150000"/>
              </a:lnSpc>
            </a:pPr>
            <a:endParaRPr lang="zh-CN" altLang="en-US" sz="2400" dirty="0"/>
          </a:p>
        </p:txBody>
      </p:sp>
      <p:sp>
        <p:nvSpPr>
          <p:cNvPr id="12" name="矩形 11"/>
          <p:cNvSpPr/>
          <p:nvPr/>
        </p:nvSpPr>
        <p:spPr>
          <a:xfrm>
            <a:off x="8135521" y="712114"/>
            <a:ext cx="1603339" cy="640179"/>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与关系数据库基本操作</a:t>
            </a:r>
            <a:endParaRPr lang="zh-CN" altLang="en-US" dirty="0">
              <a:solidFill>
                <a:srgbClr val="C00000"/>
              </a:solidFill>
              <a:latin typeface="微软雅黑" pitchFamily="34" charset="-122"/>
              <a:ea typeface="微软雅黑" pitchFamily="34" charset="-122"/>
            </a:endParaRPr>
          </a:p>
        </p:txBody>
      </p:sp>
      <p:cxnSp>
        <p:nvCxnSpPr>
          <p:cNvPr id="13" name="肘形连接符 12"/>
          <p:cNvCxnSpPr>
            <a:stCxn id="16" idx="1"/>
            <a:endCxn id="12" idx="3"/>
          </p:cNvCxnSpPr>
          <p:nvPr/>
        </p:nvCxnSpPr>
        <p:spPr>
          <a:xfrm rot="10800000" flipV="1">
            <a:off x="9738860" y="172980"/>
            <a:ext cx="141082" cy="859223"/>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17" idx="1"/>
            <a:endCxn id="12" idx="3"/>
          </p:cNvCxnSpPr>
          <p:nvPr/>
        </p:nvCxnSpPr>
        <p:spPr>
          <a:xfrm rot="10800000" flipV="1">
            <a:off x="9738860" y="502456"/>
            <a:ext cx="141082" cy="529748"/>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8" idx="1"/>
            <a:endCxn id="12" idx="3"/>
          </p:cNvCxnSpPr>
          <p:nvPr/>
        </p:nvCxnSpPr>
        <p:spPr>
          <a:xfrm rot="10800000" flipV="1">
            <a:off x="9738861" y="827340"/>
            <a:ext cx="155453" cy="204864"/>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9879942" y="34440"/>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SQL</a:t>
            </a:r>
            <a:r>
              <a:rPr lang="zh-CN" altLang="en-US" dirty="0" smtClean="0">
                <a:solidFill>
                  <a:srgbClr val="C00000"/>
                </a:solidFill>
                <a:latin typeface="微软雅黑" pitchFamily="34" charset="-122"/>
                <a:ea typeface="微软雅黑" pitchFamily="34" charset="-122"/>
              </a:rPr>
              <a:t>概述</a:t>
            </a:r>
            <a:endParaRPr lang="zh-CN" altLang="en-US" dirty="0">
              <a:solidFill>
                <a:srgbClr val="C00000"/>
              </a:solidFill>
              <a:latin typeface="微软雅黑" pitchFamily="34" charset="-122"/>
              <a:ea typeface="微软雅黑" pitchFamily="34" charset="-122"/>
            </a:endParaRPr>
          </a:p>
        </p:txBody>
      </p:sp>
      <p:sp>
        <p:nvSpPr>
          <p:cNvPr id="17" name="矩形 16"/>
          <p:cNvSpPr/>
          <p:nvPr/>
        </p:nvSpPr>
        <p:spPr>
          <a:xfrm>
            <a:off x="9879942" y="367875"/>
            <a:ext cx="2196464" cy="26916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C00000"/>
                </a:solidFill>
                <a:latin typeface="微软雅黑" pitchFamily="34" charset="-122"/>
                <a:ea typeface="微软雅黑" pitchFamily="34" charset="-122"/>
              </a:rPr>
              <a:t>MySQL</a:t>
            </a:r>
            <a:r>
              <a:rPr lang="zh-CN" altLang="en-US" dirty="0">
                <a:solidFill>
                  <a:srgbClr val="C00000"/>
                </a:solidFill>
                <a:latin typeface="微软雅黑" pitchFamily="34" charset="-122"/>
                <a:ea typeface="微软雅黑" pitchFamily="34" charset="-122"/>
              </a:rPr>
              <a:t>预备知识</a:t>
            </a:r>
          </a:p>
        </p:txBody>
      </p:sp>
      <p:sp>
        <p:nvSpPr>
          <p:cNvPr id="18" name="矩形 17"/>
          <p:cNvSpPr/>
          <p:nvPr/>
        </p:nvSpPr>
        <p:spPr>
          <a:xfrm>
            <a:off x="9894313" y="680771"/>
            <a:ext cx="1177756" cy="293138"/>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bg1"/>
                </a:solidFill>
                <a:latin typeface="微软雅黑" pitchFamily="34" charset="-122"/>
                <a:ea typeface="微软雅黑" pitchFamily="34" charset="-122"/>
              </a:rPr>
              <a:t>数据定义</a:t>
            </a:r>
            <a:endParaRPr lang="zh-CN" altLang="en-US" dirty="0">
              <a:solidFill>
                <a:schemeClr val="bg1"/>
              </a:solidFill>
              <a:latin typeface="微软雅黑" pitchFamily="34" charset="-122"/>
              <a:ea typeface="微软雅黑" pitchFamily="34" charset="-122"/>
            </a:endParaRPr>
          </a:p>
        </p:txBody>
      </p:sp>
      <p:sp>
        <p:nvSpPr>
          <p:cNvPr id="19" name="矩形 18"/>
          <p:cNvSpPr/>
          <p:nvPr/>
        </p:nvSpPr>
        <p:spPr>
          <a:xfrm>
            <a:off x="9894314" y="1028959"/>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数据更新</a:t>
            </a:r>
            <a:endParaRPr lang="zh-CN" altLang="en-US" dirty="0">
              <a:solidFill>
                <a:srgbClr val="C00000"/>
              </a:solidFill>
              <a:latin typeface="微软雅黑" pitchFamily="34" charset="-122"/>
              <a:ea typeface="微软雅黑" pitchFamily="34" charset="-122"/>
            </a:endParaRPr>
          </a:p>
        </p:txBody>
      </p:sp>
      <p:sp>
        <p:nvSpPr>
          <p:cNvPr id="20" name="矩形 19"/>
          <p:cNvSpPr/>
          <p:nvPr/>
        </p:nvSpPr>
        <p:spPr>
          <a:xfrm>
            <a:off x="9902893" y="1358625"/>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数据查询</a:t>
            </a:r>
            <a:endParaRPr lang="zh-CN" altLang="en-US" dirty="0">
              <a:solidFill>
                <a:srgbClr val="C00000"/>
              </a:solidFill>
              <a:latin typeface="微软雅黑" pitchFamily="34" charset="-122"/>
              <a:ea typeface="微软雅黑" pitchFamily="34" charset="-122"/>
            </a:endParaRPr>
          </a:p>
        </p:txBody>
      </p:sp>
      <p:sp>
        <p:nvSpPr>
          <p:cNvPr id="21" name="矩形 20"/>
          <p:cNvSpPr/>
          <p:nvPr/>
        </p:nvSpPr>
        <p:spPr>
          <a:xfrm>
            <a:off x="9894314" y="1666798"/>
            <a:ext cx="1192127" cy="277081"/>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C00000"/>
                </a:solidFill>
                <a:latin typeface="微软雅黑" pitchFamily="34" charset="-122"/>
                <a:ea typeface="微软雅黑" pitchFamily="34" charset="-122"/>
              </a:rPr>
              <a:t>视图</a:t>
            </a:r>
            <a:endParaRPr lang="zh-CN" altLang="en-US" dirty="0">
              <a:solidFill>
                <a:srgbClr val="C00000"/>
              </a:solidFill>
              <a:latin typeface="微软雅黑" pitchFamily="34" charset="-122"/>
              <a:ea typeface="微软雅黑" pitchFamily="34" charset="-122"/>
            </a:endParaRPr>
          </a:p>
        </p:txBody>
      </p:sp>
      <p:cxnSp>
        <p:nvCxnSpPr>
          <p:cNvPr id="22" name="肘形连接符 21"/>
          <p:cNvCxnSpPr>
            <a:stCxn id="12" idx="3"/>
            <a:endCxn id="19" idx="1"/>
          </p:cNvCxnSpPr>
          <p:nvPr/>
        </p:nvCxnSpPr>
        <p:spPr>
          <a:xfrm>
            <a:off x="9738860" y="1032204"/>
            <a:ext cx="155454" cy="135296"/>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2" idx="3"/>
            <a:endCxn id="20" idx="1"/>
          </p:cNvCxnSpPr>
          <p:nvPr/>
        </p:nvCxnSpPr>
        <p:spPr>
          <a:xfrm>
            <a:off x="9738860" y="1032204"/>
            <a:ext cx="164033" cy="464962"/>
          </a:xfrm>
          <a:prstGeom prst="bentConnector3">
            <a:avLst>
              <a:gd name="adj1" fmla="val 50000"/>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21" idx="1"/>
            <a:endCxn id="12" idx="3"/>
          </p:cNvCxnSpPr>
          <p:nvPr/>
        </p:nvCxnSpPr>
        <p:spPr>
          <a:xfrm rot="10800000">
            <a:off x="9738860" y="1032205"/>
            <a:ext cx="155454" cy="773135"/>
          </a:xfrm>
          <a:prstGeom prst="bentConnector3">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76115" y="174153"/>
            <a:ext cx="2114681" cy="369332"/>
          </a:xfrm>
          <a:prstGeom prst="rect">
            <a:avLst/>
          </a:prstGeom>
          <a:noFill/>
        </p:spPr>
        <p:txBody>
          <a:bodyPr wrap="none" rtlCol="0">
            <a:spAutoFit/>
          </a:bodyPr>
          <a:lstStyle/>
          <a:p>
            <a:r>
              <a:rPr lang="en-US" altLang="zh-CN" dirty="0" smtClean="0">
                <a:latin typeface="微软雅黑" pitchFamily="34" charset="-122"/>
                <a:ea typeface="微软雅黑" pitchFamily="34" charset="-122"/>
              </a:rPr>
              <a:t>4.3.3.1 </a:t>
            </a:r>
            <a:r>
              <a:rPr lang="zh-CN" altLang="en-US" dirty="0" smtClean="0">
                <a:latin typeface="微软雅黑" pitchFamily="34" charset="-122"/>
                <a:ea typeface="微软雅黑" pitchFamily="34" charset="-122"/>
              </a:rPr>
              <a:t>索引的创建</a:t>
            </a:r>
            <a:endParaRPr lang="zh-CN" altLang="en-US" dirty="0">
              <a:latin typeface="微软雅黑" pitchFamily="34" charset="-122"/>
              <a:ea typeface="微软雅黑" pitchFamily="34" charset="-122"/>
            </a:endParaRPr>
          </a:p>
        </p:txBody>
      </p:sp>
    </p:spTree>
    <p:extLst>
      <p:ext uri="{BB962C8B-B14F-4D97-AF65-F5344CB8AC3E}">
        <p14:creationId xmlns:p14="http://schemas.microsoft.com/office/powerpoint/2010/main" val="270483630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6"/>
          <p:cNvSpPr txBox="1"/>
          <p:nvPr/>
        </p:nvSpPr>
        <p:spPr>
          <a:xfrm>
            <a:off x="735180" y="596787"/>
            <a:ext cx="8821420" cy="542936"/>
          </a:xfrm>
          <a:prstGeom prst="rect">
            <a:avLst/>
          </a:prstGeom>
          <a:noFill/>
        </p:spPr>
        <p:txBody>
          <a:bodyPr wrap="square" lIns="111090" tIns="55545" rIns="111090" bIns="55545" rtlCol="0">
            <a:spAutoFit/>
          </a:bodyPr>
          <a:lstStyle/>
          <a:p>
            <a:pPr lvl="0">
              <a:lnSpc>
                <a:spcPct val="100000"/>
              </a:lnSpc>
              <a:buNone/>
            </a:pPr>
            <a:r>
              <a:rPr lang="zh-CN" altLang="en-US" sz="2800" b="1" dirty="0" smtClean="0">
                <a:latin typeface="黑体" panose="02010609060101010101" pitchFamily="49" charset="-122"/>
                <a:ea typeface="黑体" panose="02010609060101010101" pitchFamily="49" charset="-122"/>
                <a:sym typeface="+mn-ea"/>
              </a:rPr>
              <a:t>练习题</a:t>
            </a:r>
            <a:endParaRPr lang="zh-CN" altLang="en-US" sz="2800" b="1" dirty="0">
              <a:latin typeface="黑体" panose="02010609060101010101" pitchFamily="49" charset="-122"/>
              <a:ea typeface="黑体" panose="02010609060101010101" pitchFamily="49" charset="-122"/>
              <a:sym typeface="+mn-ea"/>
            </a:endParaRPr>
          </a:p>
        </p:txBody>
      </p:sp>
      <p:sp>
        <p:nvSpPr>
          <p:cNvPr id="4" name="文本框 2"/>
          <p:cNvSpPr txBox="1"/>
          <p:nvPr>
            <p:custDataLst>
              <p:tags r:id="rId1"/>
            </p:custDataLst>
          </p:nvPr>
        </p:nvSpPr>
        <p:spPr>
          <a:xfrm>
            <a:off x="735180" y="1341252"/>
            <a:ext cx="10474053" cy="5039392"/>
          </a:xfrm>
          <a:prstGeom prst="rect">
            <a:avLst/>
          </a:prstGeom>
          <a:effectLst>
            <a:glow rad="139700">
              <a:schemeClr val="accent2">
                <a:satMod val="175000"/>
                <a:alpha val="40000"/>
              </a:schemeClr>
            </a:glow>
          </a:effectLst>
        </p:spPr>
        <p:txBody>
          <a:bodyPr vert="horz" lIns="111078" tIns="55543" rIns="111078" bIns="55543" rtlCol="0" anchor="t">
            <a:noAutofit/>
          </a:bodyPr>
          <a:lstStyle>
            <a:lvl1pPr defTabSz="685800">
              <a:lnSpc>
                <a:spcPct val="90000"/>
              </a:lnSpc>
              <a:spcBef>
                <a:spcPct val="0"/>
              </a:spcBef>
              <a:buNone/>
              <a:defRPr sz="3200" b="1" i="0" baseline="0">
                <a:solidFill>
                  <a:schemeClr val="accent1"/>
                </a:solidFill>
                <a:effectLst/>
                <a:latin typeface="+mj-lt"/>
                <a:ea typeface="+mj-ea"/>
                <a:cs typeface="+mj-cs"/>
              </a:defRPr>
            </a:lvl1pPr>
          </a:lstStyle>
          <a:p>
            <a:pPr>
              <a:lnSpc>
                <a:spcPct val="150000"/>
              </a:lnSpc>
            </a:pPr>
            <a:r>
              <a:rPr lang="en-US" altLang="zh-CN" sz="2400" b="0" dirty="0" smtClean="0">
                <a:solidFill>
                  <a:schemeClr val="tx1"/>
                </a:solidFill>
                <a:latin typeface="黑体" panose="02010609060101010101" pitchFamily="49" charset="-122"/>
                <a:ea typeface="黑体" panose="02010609060101010101" pitchFamily="49" charset="-122"/>
              </a:rPr>
              <a:t>8</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关于内连接的使用，如若在</a:t>
            </a:r>
            <a:r>
              <a:rPr lang="en-US" altLang="zh-CN" sz="2400" b="0" dirty="0">
                <a:solidFill>
                  <a:schemeClr val="tx1"/>
                </a:solidFill>
                <a:latin typeface="黑体" panose="02010609060101010101" pitchFamily="49" charset="-122"/>
                <a:ea typeface="黑体" panose="02010609060101010101" pitchFamily="49" charset="-122"/>
              </a:rPr>
              <a:t>ON</a:t>
            </a:r>
            <a:r>
              <a:rPr lang="zh-CN" altLang="en-US" sz="2400" b="0" dirty="0">
                <a:solidFill>
                  <a:schemeClr val="tx1"/>
                </a:solidFill>
                <a:latin typeface="黑体" panose="02010609060101010101" pitchFamily="49" charset="-122"/>
                <a:ea typeface="黑体" panose="02010609060101010101" pitchFamily="49" charset="-122"/>
              </a:rPr>
              <a:t>子句的连接条件中使用运算符“</a:t>
            </a:r>
            <a:r>
              <a:rPr lang="en-US" altLang="zh-CN" sz="2400" b="0" dirty="0">
                <a:solidFill>
                  <a:schemeClr val="tx1"/>
                </a:solidFill>
                <a:latin typeface="黑体" panose="02010609060101010101" pitchFamily="49" charset="-122"/>
                <a:ea typeface="黑体" panose="02010609060101010101" pitchFamily="49" charset="-122"/>
              </a:rPr>
              <a:t>=”</a:t>
            </a:r>
            <a:r>
              <a:rPr lang="zh-CN" altLang="en-US" sz="2400" b="0" dirty="0">
                <a:solidFill>
                  <a:schemeClr val="tx1"/>
                </a:solidFill>
                <a:latin typeface="黑体" panose="02010609060101010101" pitchFamily="49" charset="-122"/>
                <a:ea typeface="黑体" panose="02010609060101010101" pitchFamily="49" charset="-122"/>
              </a:rPr>
              <a:t>，则此连接方式为</a:t>
            </a:r>
            <a:r>
              <a:rPr lang="zh-CN" altLang="en-US" sz="2400" b="0" dirty="0" smtClean="0">
                <a:solidFill>
                  <a:schemeClr val="tx1"/>
                </a:solidFill>
                <a:latin typeface="黑体" panose="02010609060101010101" pitchFamily="49" charset="-122"/>
                <a:ea typeface="黑体" panose="02010609060101010101" pitchFamily="49" charset="-122"/>
              </a:rPr>
              <a:t>（</a:t>
            </a:r>
            <a:r>
              <a:rPr lang="zh-CN" altLang="en-US" sz="2400" b="0" dirty="0">
                <a:solidFill>
                  <a:srgbClr val="FF0000"/>
                </a:solidFill>
                <a:latin typeface="黑体" panose="02010609060101010101" pitchFamily="49" charset="-122"/>
                <a:ea typeface="黑体" panose="02010609060101010101" pitchFamily="49" charset="-122"/>
              </a:rPr>
              <a:t>等值连接</a:t>
            </a:r>
            <a:r>
              <a:rPr lang="zh-CN" altLang="en-US" sz="2400" b="0" dirty="0" smtClean="0">
                <a:solidFill>
                  <a:schemeClr val="tx1"/>
                </a:solidFill>
                <a:latin typeface="黑体" panose="02010609060101010101" pitchFamily="49" charset="-122"/>
                <a:ea typeface="黑体" panose="02010609060101010101" pitchFamily="49" charset="-122"/>
              </a:rPr>
              <a:t>）。 </a:t>
            </a:r>
            <a:r>
              <a:rPr lang="zh-CN" altLang="en-US" sz="2400" b="0" dirty="0">
                <a:solidFill>
                  <a:srgbClr val="FF0000"/>
                </a:solidFill>
                <a:latin typeface="黑体" panose="02010609060101010101" pitchFamily="49" charset="-122"/>
                <a:ea typeface="黑体" panose="02010609060101010101" pitchFamily="49" charset="-122"/>
              </a:rPr>
              <a:t>填空</a:t>
            </a:r>
            <a:r>
              <a:rPr lang="zh-CN" altLang="en-US" sz="2400" b="0" dirty="0" smtClean="0">
                <a:solidFill>
                  <a:srgbClr val="FF0000"/>
                </a:solidFill>
                <a:latin typeface="黑体" panose="02010609060101010101" pitchFamily="49" charset="-122"/>
                <a:ea typeface="黑体" panose="02010609060101010101" pitchFamily="49" charset="-122"/>
              </a:rPr>
              <a:t>题</a:t>
            </a:r>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a:p>
            <a:endParaRPr lang="en-US" altLang="zh-CN" sz="2400" b="0" dirty="0">
              <a:solidFill>
                <a:schemeClr val="tx1"/>
              </a:solidFill>
              <a:latin typeface="黑体" panose="02010609060101010101" pitchFamily="49" charset="-122"/>
              <a:ea typeface="黑体" panose="02010609060101010101" pitchFamily="49" charset="-122"/>
            </a:endParaRPr>
          </a:p>
          <a:p>
            <a:endParaRPr lang="en-US" altLang="zh-CN" sz="2400" b="0" dirty="0" smtClean="0">
              <a:solidFill>
                <a:schemeClr val="tx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63352003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97790" y="-240030"/>
            <a:ext cx="12192000" cy="6858000"/>
          </a:xfrm>
          <a:prstGeom prst="rect">
            <a:avLst/>
          </a:prstGeom>
          <a:noFill/>
          <a:ln w="9525">
            <a:noFill/>
          </a:ln>
        </p:spPr>
      </p:pic>
      <p:sp>
        <p:nvSpPr>
          <p:cNvPr id="13" name="矩形 12"/>
          <p:cNvSpPr/>
          <p:nvPr/>
        </p:nvSpPr>
        <p:spPr>
          <a:xfrm>
            <a:off x="4859338" y="2420938"/>
            <a:ext cx="1984375" cy="301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三角形 15"/>
          <p:cNvSpPr/>
          <p:nvPr/>
        </p:nvSpPr>
        <p:spPr>
          <a:xfrm rot="5400000">
            <a:off x="2782888"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8" name="文本框 8"/>
          <p:cNvSpPr txBox="1"/>
          <p:nvPr/>
        </p:nvSpPr>
        <p:spPr>
          <a:xfrm>
            <a:off x="3677412" y="2744828"/>
            <a:ext cx="4320413" cy="1107996"/>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r">
              <a:lnSpc>
                <a:spcPct val="100000"/>
              </a:lnSpc>
              <a:spcBef>
                <a:spcPct val="0"/>
              </a:spcBef>
              <a:buNone/>
            </a:pPr>
            <a:r>
              <a:rPr lang="zh-CN" altLang="en-US" sz="6600" dirty="0" smtClean="0">
                <a:solidFill>
                  <a:srgbClr val="404040"/>
                </a:solidFill>
                <a:latin typeface="微软雅黑" panose="020B0503020204020204" charset="-122"/>
                <a:ea typeface="微软雅黑" panose="020B0503020204020204" charset="-122"/>
              </a:rPr>
              <a:t>答 疑 时 间</a:t>
            </a:r>
            <a:endParaRPr lang="zh-CN" altLang="en-US" sz="6600" dirty="0">
              <a:solidFill>
                <a:srgbClr val="404040"/>
              </a:solidFill>
              <a:latin typeface="微软雅黑" panose="020B0503020204020204" charset="-122"/>
              <a:ea typeface="微软雅黑" panose="020B0503020204020204" charset="-122"/>
            </a:endParaRPr>
          </a:p>
        </p:txBody>
      </p:sp>
      <p:sp>
        <p:nvSpPr>
          <p:cNvPr id="24" name="三角形 23"/>
          <p:cNvSpPr/>
          <p:nvPr/>
        </p:nvSpPr>
        <p:spPr>
          <a:xfrm rot="16200000">
            <a:off x="8763000"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6150" name="图片 1"/>
          <p:cNvPicPr>
            <a:picLocks noChangeAspect="1"/>
          </p:cNvPicPr>
          <p:nvPr/>
        </p:nvPicPr>
        <p:blipFill>
          <a:blip r:embed="rId3"/>
          <a:stretch>
            <a:fillRect/>
          </a:stretch>
        </p:blipFill>
        <p:spPr>
          <a:xfrm>
            <a:off x="5222875" y="2403475"/>
            <a:ext cx="1300163" cy="319088"/>
          </a:xfrm>
          <a:prstGeom prst="rect">
            <a:avLst/>
          </a:prstGeom>
          <a:noFill/>
          <a:ln w="9525">
            <a:noFill/>
          </a:ln>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图片 3"/>
          <p:cNvPicPr>
            <a:picLocks noChangeAspect="1"/>
          </p:cNvPicPr>
          <p:nvPr/>
        </p:nvPicPr>
        <p:blipFill>
          <a:blip r:embed="rId2"/>
          <a:stretch>
            <a:fillRect/>
          </a:stretch>
        </p:blipFill>
        <p:spPr>
          <a:xfrm>
            <a:off x="97790" y="-240030"/>
            <a:ext cx="12192000" cy="6858000"/>
          </a:xfrm>
          <a:prstGeom prst="rect">
            <a:avLst/>
          </a:prstGeom>
          <a:noFill/>
          <a:ln w="9525">
            <a:noFill/>
          </a:ln>
        </p:spPr>
      </p:pic>
      <p:sp>
        <p:nvSpPr>
          <p:cNvPr id="13" name="矩形 12"/>
          <p:cNvSpPr/>
          <p:nvPr/>
        </p:nvSpPr>
        <p:spPr>
          <a:xfrm>
            <a:off x="4859338" y="2420938"/>
            <a:ext cx="1984375" cy="3016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三角形 15"/>
          <p:cNvSpPr/>
          <p:nvPr/>
        </p:nvSpPr>
        <p:spPr>
          <a:xfrm rot="5400000">
            <a:off x="2782888"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148" name="文本框 8"/>
          <p:cNvSpPr txBox="1"/>
          <p:nvPr/>
        </p:nvSpPr>
        <p:spPr>
          <a:xfrm>
            <a:off x="3246438" y="2722563"/>
            <a:ext cx="5208587" cy="1108075"/>
          </a:xfrm>
          <a:prstGeom prst="rect">
            <a:avLst/>
          </a:prstGeom>
          <a:noFill/>
          <a:ln w="9525">
            <a:noFill/>
          </a:ln>
        </p:spPr>
        <p:txBody>
          <a:bodyPr wrap="none">
            <a:spAutoFit/>
          </a:bodyPr>
          <a:lst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stStyle>
          <a:p>
            <a:pPr marL="0" lvl="0" indent="0" algn="r">
              <a:lnSpc>
                <a:spcPct val="100000"/>
              </a:lnSpc>
              <a:spcBef>
                <a:spcPct val="0"/>
              </a:spcBef>
              <a:buNone/>
            </a:pPr>
            <a:r>
              <a:rPr lang="en-US" altLang="zh-CN" sz="6600">
                <a:solidFill>
                  <a:srgbClr val="404040"/>
                </a:solidFill>
                <a:latin typeface="微软雅黑" panose="020B0503020204020204" charset="-122"/>
                <a:ea typeface="微软雅黑" panose="020B0503020204020204" charset="-122"/>
              </a:rPr>
              <a:t>THANK</a:t>
            </a:r>
            <a:r>
              <a:rPr lang="zh-CN" altLang="en-US" sz="6600">
                <a:solidFill>
                  <a:srgbClr val="404040"/>
                </a:solidFill>
                <a:latin typeface="微软雅黑" panose="020B0503020204020204" charset="-122"/>
                <a:ea typeface="微软雅黑" panose="020B0503020204020204" charset="-122"/>
              </a:rPr>
              <a:t> </a:t>
            </a:r>
            <a:r>
              <a:rPr lang="en-US" altLang="zh-CN" sz="6600">
                <a:solidFill>
                  <a:srgbClr val="404040"/>
                </a:solidFill>
                <a:latin typeface="微软雅黑" panose="020B0503020204020204" charset="-122"/>
                <a:ea typeface="微软雅黑" panose="020B0503020204020204" charset="-122"/>
              </a:rPr>
              <a:t>YOU</a:t>
            </a:r>
            <a:endParaRPr lang="zh-CN" altLang="en-US" sz="6600">
              <a:solidFill>
                <a:srgbClr val="404040"/>
              </a:solidFill>
              <a:latin typeface="微软雅黑" panose="020B0503020204020204" charset="-122"/>
              <a:ea typeface="微软雅黑" panose="020B0503020204020204" charset="-122"/>
            </a:endParaRPr>
          </a:p>
        </p:txBody>
      </p:sp>
      <p:sp>
        <p:nvSpPr>
          <p:cNvPr id="24" name="三角形 23"/>
          <p:cNvSpPr/>
          <p:nvPr/>
        </p:nvSpPr>
        <p:spPr>
          <a:xfrm rot="16200000">
            <a:off x="8763000" y="3094038"/>
            <a:ext cx="220663" cy="188913"/>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6150" name="图片 1"/>
          <p:cNvPicPr>
            <a:picLocks noChangeAspect="1"/>
          </p:cNvPicPr>
          <p:nvPr/>
        </p:nvPicPr>
        <p:blipFill>
          <a:blip r:embed="rId3"/>
          <a:stretch>
            <a:fillRect/>
          </a:stretch>
        </p:blipFill>
        <p:spPr>
          <a:xfrm>
            <a:off x="5222875" y="2403475"/>
            <a:ext cx="1300163" cy="319088"/>
          </a:xfrm>
          <a:prstGeom prst="rect">
            <a:avLst/>
          </a:prstGeom>
          <a:noFill/>
          <a:ln w="9525">
            <a:noFill/>
          </a:ln>
        </p:spPr>
      </p:pic>
    </p:spTree>
    <p:extLst>
      <p:ext uri="{BB962C8B-B14F-4D97-AF65-F5344CB8AC3E}">
        <p14:creationId xmlns:p14="http://schemas.microsoft.com/office/powerpoint/2010/main" val="220939662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4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5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6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7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8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144"/>
  <p:tag name="KSO_WM_UNIT_TYPE" val="a"/>
  <p:tag name="KSO_WM_UNIT_INDEX" val="1"/>
  <p:tag name="KSO_WM_UNIT_ID" val="custom160144_15*a*1"/>
  <p:tag name="KSO_WM_UNIT_CLEAR" val="1"/>
  <p:tag name="KSO_WM_UNIT_LAYERLEVEL" val="1"/>
  <p:tag name="KSO_WM_UNIT_VALUE" val="29"/>
  <p:tag name="KSO_WM_UNIT_ISCONTENTSTITLE" val="0"/>
  <p:tag name="KSO_WM_UNIT_HIGHLIGHT" val="0"/>
  <p:tag name="KSO_WM_UNIT_COMPATIBLE" val="0"/>
  <p:tag name="KSO_WM_UNIT_PRESET_TEXT_INDEX" val="3"/>
  <p:tag name="KSO_WM_UNIT_PRESET_TEXT_LEN" val="2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6037</TotalTime>
  <Words>5697</Words>
  <Application>Microsoft Office PowerPoint</Application>
  <PresentationFormat>自定义</PresentationFormat>
  <Paragraphs>1238</Paragraphs>
  <Slides>92</Slides>
  <Notes>32</Notes>
  <HiddenSlides>0</HiddenSlides>
  <MMClips>0</MMClips>
  <ScaleCrop>false</ScaleCrop>
  <HeadingPairs>
    <vt:vector size="4" baseType="variant">
      <vt:variant>
        <vt:lpstr>主题</vt:lpstr>
      </vt:variant>
      <vt:variant>
        <vt:i4>1</vt:i4>
      </vt:variant>
      <vt:variant>
        <vt:lpstr>幻灯片标题</vt:lpstr>
      </vt:variant>
      <vt:variant>
        <vt:i4>92</vt:i4>
      </vt:variant>
    </vt:vector>
  </HeadingPairs>
  <TitlesOfParts>
    <vt:vector size="93" baseType="lpstr">
      <vt:lpstr>Office 主题</vt:lpstr>
      <vt:lpstr>数据库系统原理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2017考期会计基础</dc:title>
  <dc:creator>Microsoft Office 用户</dc:creator>
  <cp:lastModifiedBy>孙小涵</cp:lastModifiedBy>
  <cp:revision>862</cp:revision>
  <dcterms:created xsi:type="dcterms:W3CDTF">2017-03-21T09:44:00Z</dcterms:created>
  <dcterms:modified xsi:type="dcterms:W3CDTF">2019-11-13T10:06:17Z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2052-10.1.0.7346</vt:lpwstr>
  </property>
</Properties>
</file>