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handoutMasterIdLst>
    <p:handoutMasterId r:id="rId81"/>
  </p:handoutMasterIdLst>
  <p:sldIdLst>
    <p:sldId id="256" r:id="rId2"/>
    <p:sldId id="1507" r:id="rId3"/>
    <p:sldId id="1444" r:id="rId4"/>
    <p:sldId id="1445" r:id="rId5"/>
    <p:sldId id="1446" r:id="rId6"/>
    <p:sldId id="1447" r:id="rId7"/>
    <p:sldId id="1448" r:id="rId8"/>
    <p:sldId id="1449" r:id="rId9"/>
    <p:sldId id="1450" r:id="rId10"/>
    <p:sldId id="1451" r:id="rId11"/>
    <p:sldId id="1452" r:id="rId12"/>
    <p:sldId id="1527" r:id="rId13"/>
    <p:sldId id="1528" r:id="rId14"/>
    <p:sldId id="1526" r:id="rId15"/>
    <p:sldId id="1453" r:id="rId16"/>
    <p:sldId id="1454" r:id="rId17"/>
    <p:sldId id="1455" r:id="rId18"/>
    <p:sldId id="1456" r:id="rId19"/>
    <p:sldId id="1457" r:id="rId20"/>
    <p:sldId id="1458" r:id="rId21"/>
    <p:sldId id="1459" r:id="rId22"/>
    <p:sldId id="1460" r:id="rId23"/>
    <p:sldId id="1461" r:id="rId24"/>
    <p:sldId id="1462" r:id="rId25"/>
    <p:sldId id="1472" r:id="rId26"/>
    <p:sldId id="1473" r:id="rId27"/>
    <p:sldId id="1474" r:id="rId28"/>
    <p:sldId id="1475" r:id="rId29"/>
    <p:sldId id="1476" r:id="rId30"/>
    <p:sldId id="1477" r:id="rId31"/>
    <p:sldId id="1478" r:id="rId32"/>
    <p:sldId id="1479" r:id="rId33"/>
    <p:sldId id="1480" r:id="rId34"/>
    <p:sldId id="1481" r:id="rId35"/>
    <p:sldId id="1482" r:id="rId36"/>
    <p:sldId id="1483" r:id="rId37"/>
    <p:sldId id="1484" r:id="rId38"/>
    <p:sldId id="1485" r:id="rId39"/>
    <p:sldId id="1486" r:id="rId40"/>
    <p:sldId id="1487" r:id="rId41"/>
    <p:sldId id="1488" r:id="rId42"/>
    <p:sldId id="1489" r:id="rId43"/>
    <p:sldId id="1490" r:id="rId44"/>
    <p:sldId id="1491" r:id="rId45"/>
    <p:sldId id="1492" r:id="rId46"/>
    <p:sldId id="1493" r:id="rId47"/>
    <p:sldId id="1494" r:id="rId48"/>
    <p:sldId id="1495" r:id="rId49"/>
    <p:sldId id="1496" r:id="rId50"/>
    <p:sldId id="1497" r:id="rId51"/>
    <p:sldId id="1498" r:id="rId52"/>
    <p:sldId id="1499" r:id="rId53"/>
    <p:sldId id="1500" r:id="rId54"/>
    <p:sldId id="1508" r:id="rId55"/>
    <p:sldId id="1509" r:id="rId56"/>
    <p:sldId id="1510" r:id="rId57"/>
    <p:sldId id="1501" r:id="rId58"/>
    <p:sldId id="1511" r:id="rId59"/>
    <p:sldId id="1513" r:id="rId60"/>
    <p:sldId id="1514" r:id="rId61"/>
    <p:sldId id="1512" r:id="rId62"/>
    <p:sldId id="1516" r:id="rId63"/>
    <p:sldId id="1515" r:id="rId64"/>
    <p:sldId id="1517" r:id="rId65"/>
    <p:sldId id="1502" r:id="rId66"/>
    <p:sldId id="1518" r:id="rId67"/>
    <p:sldId id="1519" r:id="rId68"/>
    <p:sldId id="1520" r:id="rId69"/>
    <p:sldId id="1522" r:id="rId70"/>
    <p:sldId id="1521" r:id="rId71"/>
    <p:sldId id="1503" r:id="rId72"/>
    <p:sldId id="1504" r:id="rId73"/>
    <p:sldId id="1505" r:id="rId74"/>
    <p:sldId id="1506" r:id="rId75"/>
    <p:sldId id="261" r:id="rId76"/>
    <p:sldId id="1524" r:id="rId77"/>
    <p:sldId id="1525" r:id="rId78"/>
    <p:sldId id="1523" r:id="rId7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7" autoAdjust="0"/>
    <p:restoredTop sz="75506" autoAdjust="0"/>
  </p:normalViewPr>
  <p:slideViewPr>
    <p:cSldViewPr snapToGrid="0" snapToObjects="1">
      <p:cViewPr varScale="1">
        <p:scale>
          <a:sx n="52" d="100"/>
          <a:sy n="52" d="100"/>
        </p:scale>
        <p:origin x="-114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ommentAuthors" Target="commentAuthor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7104869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354451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kern="1200" dirty="0" smtClean="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判定空值</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8" name="矩形 7"/>
          <p:cNvSpPr/>
          <p:nvPr/>
        </p:nvSpPr>
        <p:spPr>
          <a:xfrm>
            <a:off x="1307805" y="3838386"/>
            <a:ext cx="9437965" cy="14247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IS NULL;</a:t>
            </a:r>
          </a:p>
        </p:txBody>
      </p:sp>
      <p:grpSp>
        <p:nvGrpSpPr>
          <p:cNvPr id="7" name="组合 6"/>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4.5.4.3 </a:t>
            </a:r>
            <a:r>
              <a:rPr lang="zh-CN" altLang="en-US" dirty="0" smtClean="0">
                <a:latin typeface="微软雅黑" panose="020B0503020204020204" charset="-122"/>
                <a:ea typeface="微软雅黑" panose="020B0503020204020204" charset="-122"/>
              </a:rPr>
              <a:t>判定空值</a:t>
            </a:r>
            <a:endParaRPr lang="zh-CN" altLang="en-US" dirty="0">
              <a:latin typeface="微软雅黑" panose="020B0503020204020204" charset="-122"/>
              <a:ea typeface="微软雅黑" panose="020B050302020402020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5" name="TextBox 3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6" name="矩形 3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7" name="肘形连接符 36"/>
          <p:cNvCxnSpPr>
            <a:stCxn id="40" idx="1"/>
            <a:endCxn id="3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42" idx="1"/>
            <a:endCxn id="3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2" name="矩形 4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3" name="矩形 4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4" name="矩形 43"/>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5" name="矩形 4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6" name="肘形连接符 45"/>
          <p:cNvCxnSpPr>
            <a:stCxn id="36" idx="3"/>
            <a:endCxn id="4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6" idx="3"/>
            <a:endCxn id="4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5" idx="1"/>
            <a:endCxn id="3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18" name="任意多边形 17"/>
          <p:cNvSpPr/>
          <p:nvPr/>
        </p:nvSpPr>
        <p:spPr>
          <a:xfrm>
            <a:off x="3318146" y="2956746"/>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表子查询</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5" name="TextBox 3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6" name="矩形 3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7" name="肘形连接符 36"/>
          <p:cNvCxnSpPr>
            <a:stCxn id="40" idx="1"/>
            <a:endCxn id="3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42" idx="1"/>
            <a:endCxn id="3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2" name="矩形 4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3" name="矩形 4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4" name="矩形 43"/>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5" name="矩形 4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6" name="肘形连接符 45"/>
          <p:cNvCxnSpPr>
            <a:stCxn id="36" idx="3"/>
            <a:endCxn id="4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6" idx="3"/>
            <a:endCxn id="4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5" idx="1"/>
            <a:endCxn id="3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18" name="任意多边形 17"/>
          <p:cNvSpPr/>
          <p:nvPr/>
        </p:nvSpPr>
        <p:spPr>
          <a:xfrm>
            <a:off x="3318146" y="2956746"/>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表子查询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9" name="任意多边形 18"/>
          <p:cNvSpPr/>
          <p:nvPr/>
        </p:nvSpPr>
        <p:spPr>
          <a:xfrm>
            <a:off x="5784581" y="2956746"/>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行子查询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0" name="任意多边形 19"/>
          <p:cNvSpPr/>
          <p:nvPr/>
        </p:nvSpPr>
        <p:spPr>
          <a:xfrm>
            <a:off x="3318146" y="4526295"/>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列子查询</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5" name="TextBox 3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6" name="矩形 3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7" name="肘形连接符 36"/>
          <p:cNvCxnSpPr>
            <a:stCxn id="40" idx="1"/>
            <a:endCxn id="3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42" idx="1"/>
            <a:endCxn id="3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2" name="矩形 4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3" name="矩形 4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4" name="矩形 43"/>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5" name="矩形 4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6" name="肘形连接符 45"/>
          <p:cNvCxnSpPr>
            <a:stCxn id="36" idx="3"/>
            <a:endCxn id="4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6" idx="3"/>
            <a:endCxn id="4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5" idx="1"/>
            <a:endCxn id="3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18" name="任意多边形 17"/>
          <p:cNvSpPr/>
          <p:nvPr/>
        </p:nvSpPr>
        <p:spPr>
          <a:xfrm>
            <a:off x="3318146" y="2956746"/>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表子查询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9" name="任意多边形 18"/>
          <p:cNvSpPr/>
          <p:nvPr/>
        </p:nvSpPr>
        <p:spPr>
          <a:xfrm>
            <a:off x="5784581" y="2956746"/>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行子查询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0" name="任意多边形 19"/>
          <p:cNvSpPr/>
          <p:nvPr/>
        </p:nvSpPr>
        <p:spPr>
          <a:xfrm>
            <a:off x="3318146" y="4526295"/>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列子查询</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1" name="任意多边形 20"/>
          <p:cNvSpPr/>
          <p:nvPr/>
        </p:nvSpPr>
        <p:spPr>
          <a:xfrm>
            <a:off x="5784581" y="4526295"/>
            <a:ext cx="2242213" cy="1345328"/>
          </a:xfrm>
          <a:custGeom>
            <a:avLst/>
            <a:gdLst>
              <a:gd name="connsiteX0" fmla="*/ 0 w 2242213"/>
              <a:gd name="connsiteY0" fmla="*/ 0 h 1345328"/>
              <a:gd name="connsiteX1" fmla="*/ 2242213 w 2242213"/>
              <a:gd name="connsiteY1" fmla="*/ 0 h 1345328"/>
              <a:gd name="connsiteX2" fmla="*/ 2242213 w 2242213"/>
              <a:gd name="connsiteY2" fmla="*/ 1345328 h 1345328"/>
              <a:gd name="connsiteX3" fmla="*/ 0 w 2242213"/>
              <a:gd name="connsiteY3" fmla="*/ 1345328 h 1345328"/>
              <a:gd name="connsiteX4" fmla="*/ 0 w 2242213"/>
              <a:gd name="connsiteY4" fmla="*/ 0 h 1345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2213" h="1345328">
                <a:moveTo>
                  <a:pt x="0" y="0"/>
                </a:moveTo>
                <a:lnTo>
                  <a:pt x="2242213" y="0"/>
                </a:lnTo>
                <a:lnTo>
                  <a:pt x="2242213" y="1345328"/>
                </a:lnTo>
                <a:lnTo>
                  <a:pt x="0" y="1345328"/>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标量子查询</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5" name="TextBox 34"/>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6" name="矩形 3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7" name="肘形连接符 36"/>
          <p:cNvCxnSpPr>
            <a:stCxn id="40" idx="1"/>
            <a:endCxn id="3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42" idx="1"/>
            <a:endCxn id="3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2" name="矩形 4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3" name="矩形 4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4" name="矩形 43"/>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5" name="矩形 4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6" name="肘形连接符 45"/>
          <p:cNvCxnSpPr>
            <a:stCxn id="36" idx="3"/>
            <a:endCxn id="4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36" idx="3"/>
            <a:endCxn id="4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5" idx="1"/>
            <a:endCxn id="3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子查询</a:t>
            </a:r>
            <a:r>
              <a:rPr lang="en-US" altLang="zh-CN" sz="2400" dirty="0" smtClean="0">
                <a:solidFill>
                  <a:srgbClr val="FF0000"/>
                </a:solidFill>
                <a:latin typeface="微软雅黑" panose="020B0503020204020204" charset="-122"/>
                <a:ea typeface="微软雅黑" panose="020B0503020204020204" charset="-122"/>
              </a:rPr>
              <a:t>—</a:t>
            </a:r>
            <a:r>
              <a:rPr lang="zh-CN" altLang="en-US" sz="2400" dirty="0" smtClean="0">
                <a:solidFill>
                  <a:srgbClr val="FF0000"/>
                </a:solidFill>
                <a:latin typeface="微软雅黑" panose="020B0503020204020204" charset="-122"/>
                <a:ea typeface="微软雅黑" panose="020B0503020204020204" charset="-122"/>
              </a:rPr>
              <a:t>结合关键字“</a:t>
            </a:r>
            <a:r>
              <a:rPr lang="en-US" altLang="zh-CN" sz="2400" dirty="0" smtClean="0">
                <a:solidFill>
                  <a:srgbClr val="FF0000"/>
                </a:solidFill>
                <a:latin typeface="微软雅黑" panose="020B0503020204020204" charset="-122"/>
                <a:ea typeface="微软雅黑" panose="020B0503020204020204" charset="-122"/>
              </a:rPr>
              <a:t>IN</a:t>
            </a:r>
            <a:r>
              <a:rPr lang="zh-CN" altLang="en-US" sz="2400" dirty="0" smtClean="0">
                <a:solidFill>
                  <a:srgbClr val="FF0000"/>
                </a:solidFill>
                <a:latin typeface="微软雅黑" panose="020B0503020204020204" charset="-122"/>
                <a:ea typeface="微软雅黑" panose="020B0503020204020204" charset="-122"/>
              </a:rPr>
              <a:t>”使用的子查询</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主要用于判定一个给定值是否存在于子查询的结果集中</a:t>
            </a:r>
            <a:endParaRPr lang="en-US" altLang="zh-CN" sz="2400" dirty="0" smtClean="0">
              <a:latin typeface="微软雅黑" panose="020B0503020204020204" charset="-122"/>
              <a:ea typeface="微软雅黑" panose="020B0503020204020204"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96633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[NOT] IN (subquery)</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子查询</a:t>
            </a:r>
            <a:r>
              <a:rPr lang="en-US" altLang="zh-CN" sz="2400" dirty="0" smtClean="0">
                <a:solidFill>
                  <a:srgbClr val="FF0000"/>
                </a:solidFill>
                <a:latin typeface="微软雅黑" panose="020B0503020204020204" charset="-122"/>
                <a:ea typeface="微软雅黑" panose="020B0503020204020204" charset="-122"/>
              </a:rPr>
              <a:t>—</a:t>
            </a:r>
            <a:r>
              <a:rPr lang="zh-CN" altLang="en-US" sz="2400" dirty="0" smtClean="0">
                <a:solidFill>
                  <a:srgbClr val="FF0000"/>
                </a:solidFill>
                <a:latin typeface="微软雅黑" panose="020B0503020204020204" charset="-122"/>
                <a:ea typeface="微软雅黑" panose="020B0503020204020204" charset="-122"/>
              </a:rPr>
              <a:t>结合关键字“</a:t>
            </a:r>
            <a:r>
              <a:rPr lang="en-US" altLang="zh-CN" sz="2400" dirty="0" smtClean="0">
                <a:solidFill>
                  <a:srgbClr val="FF0000"/>
                </a:solidFill>
                <a:latin typeface="微软雅黑" panose="020B0503020204020204" charset="-122"/>
                <a:ea typeface="微软雅黑" panose="020B0503020204020204" charset="-122"/>
              </a:rPr>
              <a:t>IN</a:t>
            </a:r>
            <a:r>
              <a:rPr lang="zh-CN" altLang="en-US" sz="2400" dirty="0" smtClean="0">
                <a:solidFill>
                  <a:srgbClr val="FF0000"/>
                </a:solidFill>
                <a:latin typeface="微软雅黑" panose="020B0503020204020204" charset="-122"/>
                <a:ea typeface="微软雅黑" panose="020B0503020204020204" charset="-122"/>
              </a:rPr>
              <a:t>”使用的子查询</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示例：查询任意所选课程成绩高于</a:t>
            </a:r>
            <a:r>
              <a:rPr lang="en-US" altLang="zh-CN" sz="2400" dirty="0" smtClean="0">
                <a:latin typeface="微软雅黑" panose="020B0503020204020204" charset="-122"/>
                <a:ea typeface="微软雅黑" panose="020B0503020204020204" charset="-122"/>
              </a:rPr>
              <a:t>80</a:t>
            </a:r>
            <a:r>
              <a:rPr lang="zh-CN" altLang="en-US" sz="2400" dirty="0" smtClean="0">
                <a:latin typeface="微软雅黑" panose="020B0503020204020204" charset="-122"/>
                <a:ea typeface="微软雅黑" panose="020B0503020204020204" charset="-122"/>
              </a:rPr>
              <a:t>分的学生的学号和姓名信息</a:t>
            </a:r>
            <a:endParaRPr lang="en-US" altLang="zh-CN" sz="2400" dirty="0" smtClean="0">
              <a:latin typeface="微软雅黑" panose="020B0503020204020204" charset="-122"/>
              <a:ea typeface="微软雅黑" panose="020B0503020204020204"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870285"/>
            <a:ext cx="9437965" cy="172244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studentNo,studentName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tb_student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studentNo</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studentNo</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tb_score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score</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80);</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子查询</a:t>
            </a:r>
            <a:r>
              <a:rPr lang="en-US" altLang="zh-CN" sz="2400" dirty="0" smtClean="0">
                <a:solidFill>
                  <a:srgbClr val="FF0000"/>
                </a:solidFill>
                <a:latin typeface="手札体-简粗体" panose="03000700000000000000" pitchFamily="66" charset="-122"/>
                <a:ea typeface="手札体-简粗体" panose="03000700000000000000" pitchFamily="66" charset="-122"/>
              </a:rPr>
              <a:t>—</a:t>
            </a:r>
            <a:r>
              <a:rPr lang="zh-CN" altLang="en-US" sz="2400" dirty="0" smtClean="0">
                <a:solidFill>
                  <a:srgbClr val="FF0000"/>
                </a:solidFill>
                <a:latin typeface="手札体-简粗体" panose="03000700000000000000" pitchFamily="66" charset="-122"/>
                <a:ea typeface="手札体-简粗体" panose="03000700000000000000" pitchFamily="66" charset="-122"/>
              </a:rPr>
              <a:t>结合比较运算符使用的子查询</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083443"/>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 = | &lt; | &lt;= | &gt; | &gt;= | &lt;=&gt; | &lt;&gt; | !=} {ALL | SOME ANY} (subquery)</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zh-CN" altLang="en-US" sz="2800" b="0" dirty="0" smtClean="0">
                <a:solidFill>
                  <a:schemeClr val="tx1"/>
                </a:solidFill>
                <a:latin typeface="黑体" panose="02010609060101010101" pitchFamily="49" charset="-122"/>
                <a:ea typeface="黑体" panose="02010609060101010101" pitchFamily="49" charset="-122"/>
                <a:sym typeface="+mn-ea"/>
              </a:rPr>
              <a:t>）</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子查询</a:t>
            </a:r>
            <a:r>
              <a:rPr lang="en-US" altLang="zh-CN" sz="2400" dirty="0" smtClean="0">
                <a:solidFill>
                  <a:srgbClr val="FF0000"/>
                </a:solidFill>
                <a:latin typeface="微软雅黑" panose="020B0503020204020204" charset="-122"/>
                <a:ea typeface="微软雅黑" panose="020B0503020204020204" charset="-122"/>
              </a:rPr>
              <a:t>—</a:t>
            </a:r>
            <a:r>
              <a:rPr lang="zh-CN" altLang="en-US" sz="2400" dirty="0" smtClean="0">
                <a:solidFill>
                  <a:srgbClr val="FF0000"/>
                </a:solidFill>
                <a:latin typeface="微软雅黑" panose="020B0503020204020204" charset="-122"/>
                <a:ea typeface="微软雅黑" panose="020B0503020204020204" charset="-122"/>
              </a:rPr>
              <a:t>结合关键字“</a:t>
            </a:r>
            <a:r>
              <a:rPr lang="en-US" altLang="zh-CN" sz="2400" dirty="0" smtClean="0">
                <a:solidFill>
                  <a:srgbClr val="FF0000"/>
                </a:solidFill>
                <a:latin typeface="微软雅黑" panose="020B0503020204020204" charset="-122"/>
                <a:ea typeface="微软雅黑" panose="020B0503020204020204" charset="-122"/>
              </a:rPr>
              <a:t>EXISTS</a:t>
            </a:r>
            <a:r>
              <a:rPr lang="zh-CN" altLang="en-US" sz="2400" dirty="0" smtClean="0">
                <a:solidFill>
                  <a:srgbClr val="FF0000"/>
                </a:solidFill>
                <a:latin typeface="微软雅黑" panose="020B0503020204020204" charset="-122"/>
                <a:ea typeface="微软雅黑" panose="020B0503020204020204" charset="-122"/>
              </a:rPr>
              <a:t>”使用的子查询</a:t>
            </a:r>
            <a:endParaRPr lang="en-US" altLang="zh-CN" sz="2400" dirty="0" smtClean="0">
              <a:solidFill>
                <a:srgbClr val="FF0000"/>
              </a:solidFill>
              <a:latin typeface="微软雅黑" panose="020B0503020204020204" charset="-122"/>
              <a:ea typeface="微软雅黑" panose="020B0503020204020204"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083443"/>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EXISTS  (subquery)</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TextBox 16"/>
          <p:cNvSpPr txBox="1"/>
          <p:nvPr/>
        </p:nvSpPr>
        <p:spPr>
          <a:xfrm>
            <a:off x="2135658" y="4829898"/>
            <a:ext cx="7420942" cy="461665"/>
          </a:xfrm>
          <a:prstGeom prst="rect">
            <a:avLst/>
          </a:prstGeom>
          <a:noFill/>
        </p:spPr>
        <p:txBody>
          <a:bodyPr wrap="none" rtlCol="0">
            <a:spAutoFit/>
          </a:bodyPr>
          <a:lstStyle/>
          <a:p>
            <a:r>
              <a:rPr lang="zh-CN" altLang="en-US" sz="2400" dirty="0" smtClean="0">
                <a:solidFill>
                  <a:srgbClr val="FF0000"/>
                </a:solidFill>
              </a:rPr>
              <a:t>子查询的结果集不为空，则返回</a:t>
            </a:r>
            <a:r>
              <a:rPr lang="en-US" altLang="zh-CN" sz="2400" dirty="0" smtClean="0">
                <a:solidFill>
                  <a:srgbClr val="FF0000"/>
                </a:solidFill>
              </a:rPr>
              <a:t>TRUE</a:t>
            </a:r>
            <a:r>
              <a:rPr lang="zh-CN" altLang="en-US" sz="2400" dirty="0" smtClean="0">
                <a:solidFill>
                  <a:srgbClr val="FF0000"/>
                </a:solidFill>
              </a:rPr>
              <a:t>，否则返回</a:t>
            </a:r>
            <a:r>
              <a:rPr lang="en-US" altLang="zh-CN" sz="2400" dirty="0" smtClean="0">
                <a:solidFill>
                  <a:srgbClr val="FF0000"/>
                </a:solidFill>
              </a:rPr>
              <a:t>FALSE</a:t>
            </a:r>
            <a:endParaRPr lang="zh-CN" altLang="en-US" sz="2400" dirty="0">
              <a:solidFill>
                <a:srgbClr val="FF0000"/>
              </a:solidFill>
            </a:endParaRPr>
          </a:p>
        </p:txBody>
      </p:sp>
      <p:sp>
        <p:nvSpPr>
          <p:cNvPr id="31" name="TextBox 30"/>
          <p:cNvSpPr txBox="1"/>
          <p:nvPr/>
        </p:nvSpPr>
        <p:spPr>
          <a:xfrm>
            <a:off x="876115" y="174153"/>
            <a:ext cx="1653017"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4.5.4.4 </a:t>
            </a:r>
            <a:r>
              <a:rPr lang="zh-CN" altLang="en-US" dirty="0" smtClean="0">
                <a:latin typeface="微软雅黑" panose="020B0503020204020204" charset="-122"/>
                <a:ea typeface="微软雅黑" panose="020B0503020204020204" charset="-122"/>
              </a:rPr>
              <a:t>子查询</a:t>
            </a:r>
            <a:endParaRPr lang="zh-CN" altLang="en-US" dirty="0">
              <a:latin typeface="微软雅黑" panose="020B0503020204020204" charset="-122"/>
              <a:ea typeface="微软雅黑" panose="020B050302020402020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        ）来实现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877" y="1139723"/>
            <a:ext cx="6661511" cy="5533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4.5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查询</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a:t>
            </a:r>
            <a:r>
              <a:rPr lang="zh-CN" altLang="en-US" sz="2400" b="0" dirty="0">
                <a:solidFill>
                  <a:srgbClr val="FF0000"/>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IS NULL</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AND</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        ）来实现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当需要判断一个表达式的值是否为空值时，可以使用关键字（</a:t>
            </a:r>
            <a:r>
              <a:rPr lang="zh-CN" altLang="en-US" sz="2400" b="0" dirty="0">
                <a:solidFill>
                  <a:srgbClr val="FF0000"/>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IS NULL</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）来实现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子句中，用于范围判定的关键字是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和</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IN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两个</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比较运算</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18" name="组合 17"/>
          <p:cNvGrpSpPr/>
          <p:nvPr/>
        </p:nvGrpSpPr>
        <p:grpSpPr>
          <a:xfrm>
            <a:off x="2820886" y="2138093"/>
            <a:ext cx="7230443" cy="4015321"/>
            <a:chOff x="2962944" y="2268519"/>
            <a:chExt cx="7230443" cy="4015321"/>
          </a:xfrm>
        </p:grpSpPr>
        <p:pic>
          <p:nvPicPr>
            <p:cNvPr id="6" name="图片 5" descr="../../../Library/Containers/com.tencent.xinWeChat/Data/Library/Application%20Support/com.tencent.xinWeChat/2.0b4.0.9/4d9560df258edb357904cb1775b51c22/Message/MessageTemp/4d9560df258edb357904cb1775b51c22/Image/1801525933412_.pic.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2944" y="2295223"/>
              <a:ext cx="7230443" cy="3988617"/>
            </a:xfrm>
            <a:prstGeom prst="rect">
              <a:avLst/>
            </a:prstGeom>
            <a:noFill/>
            <a:ln>
              <a:noFill/>
            </a:ln>
          </p:spPr>
        </p:pic>
        <p:sp>
          <p:nvSpPr>
            <p:cNvPr id="7" name="TextBox 6"/>
            <p:cNvSpPr txBox="1"/>
            <p:nvPr/>
          </p:nvSpPr>
          <p:spPr>
            <a:xfrm>
              <a:off x="5817737" y="2268519"/>
              <a:ext cx="2296633" cy="400110"/>
            </a:xfrm>
            <a:prstGeom prst="rect">
              <a:avLst/>
            </a:prstGeom>
            <a:solidFill>
              <a:schemeClr val="bg1"/>
            </a:solid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比较运算符</a:t>
              </a:r>
              <a:endParaRPr lang="zh-CN" altLang="en-US" sz="2000" dirty="0">
                <a:latin typeface="黑体" panose="02010609060101010101" pitchFamily="49" charset="-122"/>
                <a:ea typeface="黑体" panose="02010609060101010101" pitchFamily="49" charset="-122"/>
              </a:endParaRPr>
            </a:p>
          </p:txBody>
        </p:sp>
      </p:grpSp>
      <p:grpSp>
        <p:nvGrpSpPr>
          <p:cNvPr id="8" name="组合 7"/>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20" name="肘形连接符 19"/>
          <p:cNvCxnSpPr>
            <a:stCxn id="23"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4" name="矩形 2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5" name="矩形 24"/>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27" name="矩形 26"/>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28" name="矩形 2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29" name="肘形连接符 28"/>
          <p:cNvCxnSpPr>
            <a:stCxn id="19" idx="3"/>
            <a:endCxn id="2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9" idx="3"/>
            <a:endCxn id="2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8"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4.5.4.1 </a:t>
            </a:r>
            <a:r>
              <a:rPr lang="zh-CN" altLang="en-US" dirty="0" smtClean="0">
                <a:latin typeface="微软雅黑" panose="020B0503020204020204" charset="-122"/>
                <a:ea typeface="微软雅黑" panose="020B0503020204020204" charset="-122"/>
              </a:rPr>
              <a:t>比较运算</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WHERE</a:t>
            </a:r>
            <a:r>
              <a:rPr lang="zh-CN" altLang="en-US" sz="2400" b="0" dirty="0">
                <a:solidFill>
                  <a:schemeClr val="tx1"/>
                </a:solidFill>
                <a:latin typeface="黑体" panose="02010609060101010101" pitchFamily="49" charset="-122"/>
                <a:ea typeface="黑体" panose="02010609060101010101" pitchFamily="49" charset="-122"/>
              </a:rPr>
              <a:t>子句中，当查询的过滤条件被限定在值得某个范围时，其使用语法格式为：</a:t>
            </a:r>
            <a:r>
              <a:rPr lang="en-US" altLang="zh-CN" sz="2400" b="0" dirty="0">
                <a:solidFill>
                  <a:schemeClr val="tx1"/>
                </a:solidFill>
                <a:latin typeface="黑体" panose="02010609060101010101" pitchFamily="49" charset="-122"/>
                <a:ea typeface="黑体" panose="02010609060101010101" pitchFamily="49" charset="-122"/>
              </a:rPr>
              <a:t>expression[NOT]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BETWEEN</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Nexpression1 </a:t>
            </a:r>
            <a:r>
              <a:rPr lang="zh-CN" altLang="en-US" sz="2400" b="0" dirty="0">
                <a:solidFill>
                  <a:schemeClr val="tx1"/>
                </a:solidFill>
                <a:latin typeface="黑体" panose="02010609060101010101" pitchFamily="49" charset="-122"/>
                <a:ea typeface="黑体" panose="02010609060101010101" pitchFamily="49" charset="-122"/>
              </a:rPr>
              <a:t>（   </a:t>
            </a:r>
            <a:r>
              <a:rPr lang="en-US" altLang="zh-CN" sz="2400" b="0" dirty="0">
                <a:solidFill>
                  <a:srgbClr val="FF0000"/>
                </a:solidFill>
                <a:latin typeface="黑体" panose="02010609060101010101" pitchFamily="49" charset="-122"/>
                <a:ea typeface="黑体" panose="02010609060101010101" pitchFamily="49" charset="-122"/>
              </a:rPr>
              <a:t>AND</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 expression2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GROUP BY{</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expr</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position}[ASC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WITH ROLLUP]</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3433894"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65499" y="3760804"/>
            <a:ext cx="308671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指定用于分组的选择列</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2933741" y="3102046"/>
            <a:ext cx="100030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GROUP BY</a:t>
            </a:r>
            <a:r>
              <a:rPr lang="zh-CN" altLang="en-US" dirty="0">
                <a:latin typeface="微软雅黑" panose="020B0503020204020204" charset="-122"/>
                <a:ea typeface="微软雅黑" panose="020B050302020402020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4294216"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98108" y="3760806"/>
            <a:ext cx="308671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指定用于分组的表达式</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4044140" y="3102048"/>
            <a:ext cx="500153"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GROUP BY</a:t>
            </a:r>
            <a:r>
              <a:rPr lang="zh-CN" altLang="en-US" dirty="0">
                <a:latin typeface="微软雅黑" panose="020B0503020204020204" charset="-122"/>
                <a:ea typeface="微软雅黑" panose="020B0503020204020204" charset="-122"/>
              </a:rPr>
              <a:t>子句与分组数据</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5110025" y="3381151"/>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06838" y="3758147"/>
            <a:ext cx="3086714" cy="1021556"/>
          </a:xfrm>
          <a:prstGeom prst="roundRect">
            <a:avLst/>
          </a:prstGeom>
          <a:solidFill>
            <a:schemeClr val="accent2">
              <a:lumMod val="40000"/>
              <a:lumOff val="60000"/>
            </a:schemeClr>
          </a:solidFill>
        </p:spPr>
        <p:txBody>
          <a:bodyPr wrap="square" rtlCol="0">
            <a:spAutoFit/>
          </a:bodyPr>
          <a:lstStyle/>
          <a:p>
            <a:r>
              <a:rPr lang="zh-CN" altLang="en-US" dirty="0">
                <a:latin typeface="手札体-简粗体" panose="03000700000000000000" pitchFamily="66" charset="-122"/>
                <a:ea typeface="手札体-简粗体" panose="03000700000000000000" pitchFamily="66" charset="-122"/>
              </a:rPr>
              <a:t>指定</a:t>
            </a:r>
            <a:r>
              <a:rPr lang="zh-CN" altLang="en-US" dirty="0" smtClean="0">
                <a:latin typeface="手札体-简粗体" panose="03000700000000000000" pitchFamily="66" charset="-122"/>
                <a:ea typeface="手札体-简粗体" panose="03000700000000000000" pitchFamily="66" charset="-122"/>
              </a:rPr>
              <a:t>用于</a:t>
            </a:r>
            <a:r>
              <a:rPr lang="zh-CN" altLang="en-US" dirty="0">
                <a:latin typeface="手札体-简粗体" panose="03000700000000000000" pitchFamily="66" charset="-122"/>
                <a:ea typeface="手札体-简粗体" panose="03000700000000000000" pitchFamily="66" charset="-122"/>
              </a:rPr>
              <a:t>分组</a:t>
            </a:r>
            <a:r>
              <a:rPr lang="zh-CN" altLang="en-US" dirty="0" smtClean="0">
                <a:latin typeface="手札体-简粗体" panose="03000700000000000000" pitchFamily="66" charset="-122"/>
                <a:ea typeface="手札体-简粗体" panose="03000700000000000000" pitchFamily="66" charset="-122"/>
              </a:rPr>
              <a:t>的</a:t>
            </a:r>
            <a:r>
              <a:rPr lang="zh-CN" altLang="en-US" dirty="0">
                <a:latin typeface="手札体-简粗体" panose="03000700000000000000" pitchFamily="66" charset="-122"/>
                <a:ea typeface="手札体-简粗体" panose="03000700000000000000" pitchFamily="66" charset="-122"/>
              </a:rPr>
              <a:t>列在</a:t>
            </a:r>
            <a:r>
              <a:rPr lang="en-US" altLang="zh-CN" dirty="0">
                <a:latin typeface="手札体-简粗体" panose="03000700000000000000" pitchFamily="66" charset="-122"/>
                <a:ea typeface="手札体-简粗体" panose="03000700000000000000" pitchFamily="66" charset="-122"/>
              </a:rPr>
              <a:t>SELECT</a:t>
            </a:r>
            <a:r>
              <a:rPr lang="zh-CN" altLang="en-US" dirty="0">
                <a:latin typeface="手札体-简粗体" panose="03000700000000000000" pitchFamily="66" charset="-122"/>
                <a:ea typeface="手札体-简粗体" panose="03000700000000000000" pitchFamily="66" charset="-122"/>
              </a:rPr>
              <a:t>语句结果集中的位置，通常是一个正整数</a:t>
            </a:r>
          </a:p>
        </p:txBody>
      </p:sp>
      <p:sp>
        <p:nvSpPr>
          <p:cNvPr id="19" name="矩形 18"/>
          <p:cNvSpPr/>
          <p:nvPr/>
        </p:nvSpPr>
        <p:spPr>
          <a:xfrm>
            <a:off x="4669855" y="3099388"/>
            <a:ext cx="88034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GROUP BY</a:t>
            </a:r>
            <a:r>
              <a:rPr lang="zh-CN" altLang="en-US" dirty="0">
                <a:latin typeface="微软雅黑" panose="020B0503020204020204" charset="-122"/>
                <a:ea typeface="微软雅黑" panose="020B050302020402020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6295911" y="338115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145890" y="3758147"/>
            <a:ext cx="3086714" cy="715089"/>
          </a:xfrm>
          <a:prstGeom prst="roundRect">
            <a:avLst/>
          </a:prstGeom>
          <a:solidFill>
            <a:schemeClr val="accent2">
              <a:lumMod val="40000"/>
              <a:lumOff val="60000"/>
            </a:schemeClr>
          </a:solidFill>
        </p:spPr>
        <p:txBody>
          <a:bodyPr wrap="square" rtlCol="0">
            <a:spAutoFit/>
          </a:bodyPr>
          <a:lstStyle/>
          <a:p>
            <a:r>
              <a:rPr lang="en-US" altLang="zh-CN" dirty="0">
                <a:latin typeface="手札体-简粗体" panose="03000700000000000000" pitchFamily="66" charset="-122"/>
                <a:ea typeface="手札体-简粗体" panose="03000700000000000000" pitchFamily="66" charset="-122"/>
              </a:rPr>
              <a:t>ASC</a:t>
            </a:r>
            <a:r>
              <a:rPr lang="zh-CN" altLang="en-US" dirty="0">
                <a:latin typeface="手札体-简粗体" panose="03000700000000000000" pitchFamily="66" charset="-122"/>
                <a:ea typeface="手札体-简粗体" panose="03000700000000000000" pitchFamily="66" charset="-122"/>
              </a:rPr>
              <a:t>表示升序排列，</a:t>
            </a:r>
            <a:r>
              <a:rPr lang="en-US" altLang="zh-CN" dirty="0">
                <a:latin typeface="手札体-简粗体" panose="03000700000000000000" pitchFamily="66" charset="-122"/>
                <a:ea typeface="手札体-简粗体" panose="03000700000000000000" pitchFamily="66" charset="-122"/>
              </a:rPr>
              <a:t>DESC</a:t>
            </a:r>
            <a:r>
              <a:rPr lang="zh-CN" altLang="en-US" dirty="0">
                <a:latin typeface="手札体-简粗体" panose="03000700000000000000" pitchFamily="66" charset="-122"/>
                <a:ea typeface="手札体-简粗体" panose="03000700000000000000" pitchFamily="66" charset="-122"/>
              </a:rPr>
              <a:t>表示降序。默认</a:t>
            </a:r>
            <a:r>
              <a:rPr lang="en-US" altLang="zh-CN" dirty="0">
                <a:latin typeface="手札体-简粗体" panose="03000700000000000000" pitchFamily="66" charset="-122"/>
                <a:ea typeface="手札体-简粗体" panose="03000700000000000000" pitchFamily="66" charset="-122"/>
              </a:rPr>
              <a:t>ASC</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5655427" y="3099387"/>
            <a:ext cx="1310627"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GROUP BY</a:t>
            </a:r>
            <a:r>
              <a:rPr lang="zh-CN" altLang="en-US" dirty="0">
                <a:latin typeface="微软雅黑" panose="020B0503020204020204" charset="-122"/>
                <a:ea typeface="微软雅黑" panose="020B050302020402020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GROUP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BY{</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ASC | DESC],</a:t>
            </a:r>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WITH </a:t>
            </a:r>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ROLLUP]</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cxnSp>
        <p:nvCxnSpPr>
          <p:cNvPr id="17" name="直接箭头连接符 16"/>
          <p:cNvCxnSpPr/>
          <p:nvPr/>
        </p:nvCxnSpPr>
        <p:spPr>
          <a:xfrm>
            <a:off x="8125948" y="3383811"/>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478366" y="3758145"/>
            <a:ext cx="3886246" cy="1634490"/>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可选项，指定在结果集中不仅包含由</a:t>
            </a:r>
            <a:r>
              <a:rPr lang="en-US" altLang="zh-CN" dirty="0" smtClean="0">
                <a:latin typeface="手札体-简粗体" panose="03000700000000000000" pitchFamily="66" charset="-122"/>
                <a:ea typeface="手札体-简粗体" panose="03000700000000000000" pitchFamily="66" charset="-122"/>
              </a:rPr>
              <a:t>GROUP BY</a:t>
            </a:r>
            <a:r>
              <a:rPr lang="zh-CN" altLang="en-US" dirty="0" smtClean="0">
                <a:latin typeface="手札体-简粗体" panose="03000700000000000000" pitchFamily="66" charset="-122"/>
                <a:ea typeface="手札体-简粗体" panose="03000700000000000000" pitchFamily="66" charset="-122"/>
              </a:rPr>
              <a:t>子句分组后的数据行，还包含各分组的汇总行，以及所有分组的整体汇总行，可以得到每个分组以及每个分组汇总级别的值。</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7441696" y="3102048"/>
            <a:ext cx="158534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GROUP BY</a:t>
            </a:r>
            <a:r>
              <a:rPr lang="zh-CN" altLang="en-US" dirty="0">
                <a:latin typeface="微软雅黑" panose="020B0503020204020204" charset="-122"/>
                <a:ea typeface="微软雅黑" panose="020B050302020402020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TextBox 6"/>
          <p:cNvSpPr txBox="1"/>
          <p:nvPr/>
        </p:nvSpPr>
        <p:spPr>
          <a:xfrm>
            <a:off x="1135026" y="2138093"/>
            <a:ext cx="3617736" cy="3413755"/>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a:t>
            </a:r>
            <a:r>
              <a:rPr lang="en-US" altLang="zh-CN" sz="2400" dirty="0" smtClean="0">
                <a:latin typeface="微软雅黑" panose="020B0503020204020204" charset="-122"/>
                <a:ea typeface="微软雅黑" panose="020B0503020204020204" charset="-122"/>
              </a:rPr>
              <a:t>1</a:t>
            </a:r>
            <a:r>
              <a:rPr lang="zh-CN" altLang="en-US" sz="2400" dirty="0" smtClean="0">
                <a:latin typeface="微软雅黑" panose="020B0503020204020204" charset="-122"/>
                <a:ea typeface="微软雅黑" panose="020B0503020204020204" charset="-122"/>
              </a:rPr>
              <a:t>：在数据库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中获取一个数据结果集，要求该结果集中分别包含每个相同地址的男性客户人数和女性客户人数。</a:t>
            </a:r>
            <a:endParaRPr lang="en-US" altLang="zh-CN" sz="2400" dirty="0" smtClean="0">
              <a:latin typeface="微软雅黑" panose="020B0503020204020204" charset="-122"/>
              <a:ea typeface="微软雅黑" panose="020B0503020204020204" charset="-122"/>
            </a:endParaRPr>
          </a:p>
        </p:txBody>
      </p:sp>
      <p:sp>
        <p:nvSpPr>
          <p:cNvPr id="4" name="AutoShape 2" descr="https://wx2.qq.com/cgi-bin/mmwebwx-bin/webwxgetmsgimg?&amp;MsgID=253216420875624897&amp;skey=%40crypt_bf6d7c16_26ce773ef63b43d27aaf08441ee92b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4" descr="https://wx2.qq.com/cgi-bin/mmwebwx-bin/webwxgetmsgimg?&amp;MsgID=253216420875624897&amp;skey=%40crypt_bf6d7c16_26ce773ef63b43d27aaf08441ee92b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10" name="组合 9"/>
          <p:cNvGrpSpPr/>
          <p:nvPr/>
        </p:nvGrpSpPr>
        <p:grpSpPr>
          <a:xfrm>
            <a:off x="0" y="6283840"/>
            <a:ext cx="12191999" cy="574160"/>
            <a:chOff x="0" y="6283840"/>
            <a:chExt cx="12191999" cy="574160"/>
          </a:xfrm>
        </p:grpSpPr>
        <p:sp>
          <p:nvSpPr>
            <p:cNvPr id="11" name="矩形 10"/>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sp>
        <p:nvSpPr>
          <p:cNvPr id="6" name="TextBox 5"/>
          <p:cNvSpPr txBox="1"/>
          <p:nvPr/>
        </p:nvSpPr>
        <p:spPr>
          <a:xfrm>
            <a:off x="5145890" y="3337138"/>
            <a:ext cx="6272615" cy="1015663"/>
          </a:xfrm>
          <a:prstGeom prst="rect">
            <a:avLst/>
          </a:prstGeom>
          <a:noFill/>
        </p:spPr>
        <p:txBody>
          <a:bodyPr wrap="none" rtlCol="0">
            <a:spAutoFit/>
          </a:bodyPr>
          <a:lstStyle/>
          <a:p>
            <a:r>
              <a:rPr lang="en-US" altLang="zh-CN" sz="2000" dirty="0" err="1" smtClean="0"/>
              <a:t>Mysql</a:t>
            </a:r>
            <a:r>
              <a:rPr lang="en-US" altLang="zh-CN" sz="2000" dirty="0" smtClean="0"/>
              <a:t>&gt;select </a:t>
            </a:r>
            <a:r>
              <a:rPr lang="en-US" altLang="zh-CN" sz="2000" dirty="0" err="1" smtClean="0"/>
              <a:t>cust_address,cust_sex,COUNT</a:t>
            </a:r>
            <a:r>
              <a:rPr lang="en-US" altLang="zh-CN" sz="2000" dirty="0" smtClean="0"/>
              <a:t>(*) AS ‘</a:t>
            </a:r>
            <a:r>
              <a:rPr lang="en-US" altLang="zh-CN" sz="2000" dirty="0" err="1" smtClean="0"/>
              <a:t>renshu</a:t>
            </a:r>
            <a:r>
              <a:rPr lang="en-US" altLang="zh-CN" sz="2000" dirty="0" smtClean="0"/>
              <a:t>’</a:t>
            </a:r>
          </a:p>
          <a:p>
            <a:r>
              <a:rPr lang="en-US" altLang="zh-CN" sz="2000" dirty="0"/>
              <a:t> </a:t>
            </a:r>
            <a:r>
              <a:rPr lang="en-US" altLang="zh-CN" sz="2000" dirty="0" smtClean="0"/>
              <a:t>         -&gt; FROM </a:t>
            </a:r>
            <a:r>
              <a:rPr lang="en-US" altLang="zh-CN" sz="2000" dirty="0" err="1" smtClean="0"/>
              <a:t>mysql_test.customers</a:t>
            </a:r>
            <a:endParaRPr lang="en-US" altLang="zh-CN" sz="2000" dirty="0" smtClean="0"/>
          </a:p>
          <a:p>
            <a:r>
              <a:rPr lang="en-US" altLang="zh-CN" sz="2000" dirty="0"/>
              <a:t> </a:t>
            </a:r>
            <a:r>
              <a:rPr lang="en-US" altLang="zh-CN" sz="2000" dirty="0" smtClean="0"/>
              <a:t>         -&gt; GROUP BY  </a:t>
            </a:r>
            <a:r>
              <a:rPr lang="en-US" altLang="zh-CN" sz="2000" dirty="0" err="1" smtClean="0"/>
              <a:t>cust_address,cust_sex</a:t>
            </a:r>
            <a:r>
              <a:rPr lang="en-US" altLang="zh-CN" sz="2000" dirty="0" smtClean="0"/>
              <a:t>;</a:t>
            </a:r>
            <a:endParaRPr lang="zh-CN" altLang="en-US" sz="2000" dirty="0"/>
          </a:p>
        </p:txBody>
      </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GROUP BY</a:t>
            </a:r>
            <a:r>
              <a:rPr lang="zh-CN" altLang="en-US" dirty="0">
                <a:latin typeface="微软雅黑" panose="020B0503020204020204" charset="-122"/>
                <a:ea typeface="微软雅黑" panose="020B050302020402020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TextBox 6"/>
          <p:cNvSpPr txBox="1"/>
          <p:nvPr/>
        </p:nvSpPr>
        <p:spPr>
          <a:xfrm>
            <a:off x="1135026" y="2138093"/>
            <a:ext cx="3617736" cy="3413755"/>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a:t>
            </a:r>
            <a:r>
              <a:rPr lang="en-US" altLang="zh-CN" sz="2400" dirty="0" smtClean="0">
                <a:latin typeface="微软雅黑" panose="020B0503020204020204" charset="-122"/>
                <a:ea typeface="微软雅黑" panose="020B0503020204020204" charset="-122"/>
              </a:rPr>
              <a:t>1</a:t>
            </a:r>
            <a:r>
              <a:rPr lang="zh-CN" altLang="en-US" sz="2400" dirty="0" smtClean="0">
                <a:latin typeface="微软雅黑" panose="020B0503020204020204" charset="-122"/>
                <a:ea typeface="微软雅黑" panose="020B0503020204020204" charset="-122"/>
              </a:rPr>
              <a:t>：在数据库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中获取一个数据结果集，要求该结果集中分别包含每个相同地址的男性客户人数和女性客户人数。</a:t>
            </a:r>
            <a:endParaRPr lang="en-US" altLang="zh-CN" sz="2400" dirty="0" smtClean="0">
              <a:latin typeface="微软雅黑" panose="020B0503020204020204" charset="-122"/>
              <a:ea typeface="微软雅黑" panose="020B0503020204020204" charset="-122"/>
            </a:endParaRPr>
          </a:p>
        </p:txBody>
      </p:sp>
      <p:sp>
        <p:nvSpPr>
          <p:cNvPr id="4" name="AutoShape 2" descr="https://wx2.qq.com/cgi-bin/mmwebwx-bin/webwxgetmsgimg?&amp;MsgID=253216420875624897&amp;skey=%40crypt_bf6d7c16_26ce773ef63b43d27aaf08441ee92b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4" descr="https://wx2.qq.com/cgi-bin/mmwebwx-bin/webwxgetmsgimg?&amp;MsgID=253216420875624897&amp;skey=%40crypt_bf6d7c16_26ce773ef63b43d27aaf08441ee92b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2840" t="5345" r="3011" b="3876"/>
          <a:stretch>
            <a:fillRect/>
          </a:stretch>
        </p:blipFill>
        <p:spPr>
          <a:xfrm>
            <a:off x="4937603" y="2428823"/>
            <a:ext cx="6575684" cy="3123025"/>
          </a:xfrm>
          <a:prstGeom prst="rect">
            <a:avLst/>
          </a:prstGeom>
        </p:spPr>
      </p:pic>
      <p:grpSp>
        <p:nvGrpSpPr>
          <p:cNvPr id="10" name="组合 9"/>
          <p:cNvGrpSpPr/>
          <p:nvPr/>
        </p:nvGrpSpPr>
        <p:grpSpPr>
          <a:xfrm>
            <a:off x="0" y="6283840"/>
            <a:ext cx="12191999" cy="574160"/>
            <a:chOff x="0" y="6283840"/>
            <a:chExt cx="12191999" cy="574160"/>
          </a:xfrm>
        </p:grpSpPr>
        <p:sp>
          <p:nvSpPr>
            <p:cNvPr id="11" name="矩形 10"/>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sp>
        <p:nvSpPr>
          <p:cNvPr id="33" name="TextBox 32"/>
          <p:cNvSpPr txBox="1"/>
          <p:nvPr/>
        </p:nvSpPr>
        <p:spPr>
          <a:xfrm>
            <a:off x="876115" y="174153"/>
            <a:ext cx="3551678"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GROUP BY</a:t>
            </a:r>
            <a:r>
              <a:rPr lang="zh-CN" altLang="en-US" dirty="0">
                <a:latin typeface="微软雅黑" panose="020B0503020204020204" charset="-122"/>
                <a:ea typeface="微软雅黑" panose="020B050302020402020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GROUP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子句与分组数据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TextBox 6"/>
          <p:cNvSpPr txBox="1"/>
          <p:nvPr/>
        </p:nvSpPr>
        <p:spPr>
          <a:xfrm>
            <a:off x="1135025" y="2138093"/>
            <a:ext cx="3734687" cy="3888244"/>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a:t>
            </a:r>
            <a:r>
              <a:rPr lang="en-US" altLang="zh-CN" sz="2400" dirty="0" smtClean="0">
                <a:latin typeface="微软雅黑" panose="020B0503020204020204" charset="-122"/>
                <a:ea typeface="微软雅黑" panose="020B0503020204020204" charset="-122"/>
              </a:rPr>
              <a:t>2</a:t>
            </a:r>
            <a:r>
              <a:rPr lang="zh-CN" altLang="en-US" sz="2400" dirty="0" smtClean="0">
                <a:latin typeface="微软雅黑" panose="020B0503020204020204" charset="-122"/>
                <a:ea typeface="微软雅黑" panose="020B0503020204020204" charset="-122"/>
              </a:rPr>
              <a:t>：在数据库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中获取一个数据结果集，要求该结果集中包含每个相同地址的男性客户人数</a:t>
            </a:r>
            <a:r>
              <a:rPr lang="zh-CN" altLang="en-US" sz="2400" dirty="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女性客户人数、总人数以及客户的总人数。</a:t>
            </a:r>
            <a:endParaRPr lang="en-US" altLang="zh-CN" sz="2400" dirty="0" smtClean="0">
              <a:latin typeface="微软雅黑" panose="020B0503020204020204" charset="-122"/>
              <a:ea typeface="微软雅黑" panose="020B0503020204020204" charset="-122"/>
            </a:endParaRPr>
          </a:p>
        </p:txBody>
      </p:sp>
      <p:sp>
        <p:nvSpPr>
          <p:cNvPr id="4" name="AutoShape 2" descr="https://wx2.qq.com/cgi-bin/mmwebwx-bin/webwxgetmsgimg?&amp;MsgID=253216420875624897&amp;skey=%40crypt_bf6d7c16_26ce773ef63b43d27aaf08441ee92b0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4" descr="https://wx2.qq.com/cgi-bin/mmwebwx-bin/webwxgetmsgimg?&amp;MsgID=253216420875624897&amp;skey=%40crypt_bf6d7c16_26ce773ef63b43d27aaf08441ee92b0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5750816" y="1123938"/>
            <a:ext cx="4080424" cy="6037516"/>
          </a:xfrm>
          <a:prstGeom prst="rect">
            <a:avLst/>
          </a:prstGeom>
        </p:spPr>
      </p:pic>
      <p:grpSp>
        <p:nvGrpSpPr>
          <p:cNvPr id="9" name="组合 8"/>
          <p:cNvGrpSpPr/>
          <p:nvPr/>
        </p:nvGrpSpPr>
        <p:grpSpPr>
          <a:xfrm>
            <a:off x="0" y="6283840"/>
            <a:ext cx="12191999" cy="574160"/>
            <a:chOff x="0" y="6283840"/>
            <a:chExt cx="12191999" cy="574160"/>
          </a:xfrm>
        </p:grpSpPr>
        <p:sp>
          <p:nvSpPr>
            <p:cNvPr id="10" name="矩形 9"/>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GROUP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grpSp>
      <p:sp>
        <p:nvSpPr>
          <p:cNvPr id="33" name="TextBox 32"/>
          <p:cNvSpPr txBox="1"/>
          <p:nvPr/>
        </p:nvSpPr>
        <p:spPr>
          <a:xfrm>
            <a:off x="876115" y="174153"/>
            <a:ext cx="4013343" cy="369332"/>
          </a:xfrm>
          <a:prstGeom prst="rect">
            <a:avLst/>
          </a:prstGeom>
          <a:noFill/>
        </p:spPr>
        <p:txBody>
          <a:bodyPr wrap="none" rtlCol="0">
            <a:spAutoFit/>
          </a:bodyPr>
          <a:lstStyle/>
          <a:p>
            <a:r>
              <a:rPr lang="en-US" altLang="zh-CN" dirty="0">
                <a:latin typeface="微软雅黑" panose="020B0503020204020204" charset="-122"/>
                <a:ea typeface="微软雅黑" panose="020B0503020204020204" charset="-122"/>
              </a:rPr>
              <a:t>4.5.5 </a:t>
            </a:r>
            <a:r>
              <a:rPr lang="zh-CN" altLang="en-US" smtClean="0">
                <a:latin typeface="微软雅黑" panose="020B0503020204020204" charset="-122"/>
                <a:ea typeface="微软雅黑" panose="020B0503020204020204" charset="-122"/>
              </a:rPr>
              <a:t>五、</a:t>
            </a:r>
            <a:r>
              <a:rPr lang="en-US" altLang="zh-CN" smtClean="0">
                <a:latin typeface="微软雅黑" panose="020B0503020204020204" charset="-122"/>
                <a:ea typeface="微软雅黑" panose="020B0503020204020204" charset="-122"/>
              </a:rPr>
              <a:t>GROUP </a:t>
            </a:r>
            <a:r>
              <a:rPr lang="en-US" altLang="zh-CN" dirty="0">
                <a:latin typeface="微软雅黑" panose="020B0503020204020204" charset="-122"/>
                <a:ea typeface="微软雅黑" panose="020B0503020204020204" charset="-122"/>
              </a:rPr>
              <a:t>BY</a:t>
            </a:r>
            <a:r>
              <a:rPr lang="zh-CN" altLang="en-US" dirty="0">
                <a:latin typeface="微软雅黑" panose="020B0503020204020204" charset="-122"/>
                <a:ea typeface="微软雅黑" panose="020B0503020204020204" charset="-122"/>
              </a:rPr>
              <a:t>子句与分组数据</a:t>
            </a: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HAVING</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HAVING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where_condition</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HAVING</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3664960" y="337294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10349" y="3757551"/>
            <a:ext cx="1991673"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指定过滤条件</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2521318" y="3088754"/>
            <a:ext cx="178486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138983"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4.5.6 HAVING</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比较运算</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endParaRPr lang="en-US" altLang="zh-CN" sz="2400" dirty="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中查找所有男性客户的信息</a:t>
            </a:r>
            <a:endParaRPr lang="en-US" altLang="zh-CN" sz="2400" dirty="0">
              <a:latin typeface="微软雅黑" panose="020B0503020204020204" charset="-122"/>
              <a:ea typeface="微软雅黑" panose="020B0503020204020204" charset="-122"/>
            </a:endParaRPr>
          </a:p>
        </p:txBody>
      </p:sp>
      <p:sp>
        <p:nvSpPr>
          <p:cNvPr id="5" name="矩形 4"/>
          <p:cNvSpPr/>
          <p:nvPr/>
        </p:nvSpPr>
        <p:spPr>
          <a:xfrm>
            <a:off x="1307804" y="3912782"/>
            <a:ext cx="9437965" cy="1403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a:t>
            </a:r>
          </a:p>
        </p:txBody>
      </p:sp>
      <p:sp>
        <p:nvSpPr>
          <p:cNvPr id="6"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4.5.4.1 </a:t>
            </a:r>
            <a:r>
              <a:rPr lang="zh-CN" altLang="en-US" dirty="0" smtClean="0">
                <a:latin typeface="微软雅黑" panose="020B0503020204020204" charset="-122"/>
                <a:ea typeface="微软雅黑" panose="020B0503020204020204" charset="-122"/>
              </a:rPr>
              <a:t>比较运算</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HAVING</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圆角矩形 5"/>
          <p:cNvSpPr/>
          <p:nvPr/>
        </p:nvSpPr>
        <p:spPr>
          <a:xfrm>
            <a:off x="1786266" y="2482662"/>
            <a:ext cx="2654595" cy="94629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微软雅黑" panose="020B0503020204020204" charset="-122"/>
                <a:ea typeface="微软雅黑" panose="020B0503020204020204" charset="-122"/>
                <a:sym typeface="+mn-ea"/>
              </a:rPr>
              <a:t>HAVING</a:t>
            </a:r>
            <a:r>
              <a:rPr lang="zh-CN" altLang="en-US" sz="2400" dirty="0">
                <a:solidFill>
                  <a:srgbClr val="FF0000"/>
                </a:solidFill>
                <a:latin typeface="微软雅黑" panose="020B0503020204020204" charset="-122"/>
                <a:ea typeface="微软雅黑" panose="020B0503020204020204" charset="-122"/>
                <a:sym typeface="+mn-ea"/>
              </a:rPr>
              <a:t>子句</a:t>
            </a:r>
            <a:endParaRPr lang="zh-CN" altLang="en-US" sz="2400" dirty="0">
              <a:latin typeface="微软雅黑" panose="020B0503020204020204" charset="-122"/>
              <a:ea typeface="微软雅黑" panose="020B0503020204020204" charset="-122"/>
            </a:endParaRPr>
          </a:p>
        </p:txBody>
      </p:sp>
      <p:sp>
        <p:nvSpPr>
          <p:cNvPr id="7" name="圆角矩形 6"/>
          <p:cNvSpPr/>
          <p:nvPr/>
        </p:nvSpPr>
        <p:spPr>
          <a:xfrm>
            <a:off x="5553751" y="2482662"/>
            <a:ext cx="2654595" cy="946297"/>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微软雅黑" panose="020B0503020204020204" charset="-122"/>
                <a:ea typeface="微软雅黑" panose="020B0503020204020204" charset="-122"/>
                <a:sym typeface="+mn-ea"/>
              </a:rPr>
              <a:t>WHERE</a:t>
            </a:r>
            <a:r>
              <a:rPr lang="zh-CN" altLang="en-US" sz="2400" dirty="0" smtClean="0">
                <a:solidFill>
                  <a:srgbClr val="FF0000"/>
                </a:solidFill>
                <a:latin typeface="微软雅黑" panose="020B0503020204020204" charset="-122"/>
                <a:ea typeface="微软雅黑" panose="020B0503020204020204" charset="-122"/>
                <a:sym typeface="+mn-ea"/>
              </a:rPr>
              <a:t>子句</a:t>
            </a:r>
            <a:endParaRPr lang="zh-CN" altLang="en-US" sz="2400" dirty="0">
              <a:latin typeface="微软雅黑" panose="020B0503020204020204" charset="-122"/>
              <a:ea typeface="微软雅黑" panose="020B0503020204020204" charset="-122"/>
            </a:endParaRPr>
          </a:p>
        </p:txBody>
      </p:sp>
      <p:sp>
        <p:nvSpPr>
          <p:cNvPr id="8" name="TextBox 7"/>
          <p:cNvSpPr txBox="1"/>
          <p:nvPr/>
        </p:nvSpPr>
        <p:spPr>
          <a:xfrm>
            <a:off x="4710238" y="2642150"/>
            <a:ext cx="808074" cy="584775"/>
          </a:xfrm>
          <a:prstGeom prst="rect">
            <a:avLst/>
          </a:prstGeom>
          <a:noFill/>
        </p:spPr>
        <p:txBody>
          <a:bodyPr wrap="square" rtlCol="0">
            <a:spAutoFit/>
          </a:bodyPr>
          <a:lstStyle/>
          <a:p>
            <a:r>
              <a:rPr lang="en-US" altLang="zh-CN" sz="3200" dirty="0" smtClean="0"/>
              <a:t>VS</a:t>
            </a:r>
            <a:endParaRPr lang="zh-CN" altLang="en-US" sz="3200" dirty="0"/>
          </a:p>
        </p:txBody>
      </p:sp>
      <p:sp>
        <p:nvSpPr>
          <p:cNvPr id="9" name="TextBox 8"/>
          <p:cNvSpPr txBox="1"/>
          <p:nvPr/>
        </p:nvSpPr>
        <p:spPr>
          <a:xfrm>
            <a:off x="1701201" y="3514978"/>
            <a:ext cx="3734687" cy="1515800"/>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过滤分组；</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可以包含聚合函数；</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在数据分组后进行过滤</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5479316" y="3515927"/>
            <a:ext cx="3734687" cy="1515800"/>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过滤数据行；</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不可以包含聚合函数；</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在数据分组前进行过滤</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6283840"/>
            <a:ext cx="12191999" cy="574160"/>
            <a:chOff x="0" y="6283840"/>
            <a:chExt cx="12191999" cy="574160"/>
          </a:xfrm>
        </p:grpSpPr>
        <p:sp>
          <p:nvSpPr>
            <p:cNvPr id="12" name="矩形 11"/>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7788673" y="6294474"/>
              <a:ext cx="1482936"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HAVING</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20" name="矩形 19"/>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4" name="TextBox 33"/>
          <p:cNvSpPr txBox="1"/>
          <p:nvPr/>
        </p:nvSpPr>
        <p:spPr>
          <a:xfrm>
            <a:off x="876115" y="174153"/>
            <a:ext cx="2138983"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4.5.6 HAVING</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5" name="矩形 34"/>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6" name="肘形连接符 35"/>
          <p:cNvCxnSpPr>
            <a:stCxn id="39" idx="1"/>
            <a:endCxn id="35"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5"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5"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1" name="矩形 40"/>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3" name="矩形 42"/>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4" name="矩形 43"/>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5" name="肘形连接符 44"/>
          <p:cNvCxnSpPr>
            <a:stCxn id="35" idx="3"/>
            <a:endCxn id="42"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5" idx="3"/>
            <a:endCxn id="43"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4" idx="1"/>
            <a:endCxn id="35"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HAVING</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11" name="TextBox 10"/>
          <p:cNvSpPr txBox="1"/>
          <p:nvPr/>
        </p:nvSpPr>
        <p:spPr>
          <a:xfrm>
            <a:off x="1135025" y="2138093"/>
            <a:ext cx="3734687" cy="3888244"/>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中查找一类客户信息：要求在返回的结果集中，列出相同客户地址中满足客户人数少于</a:t>
            </a:r>
            <a:r>
              <a:rPr lang="en-US" altLang="zh-CN" sz="2400" dirty="0" smtClean="0">
                <a:latin typeface="微软雅黑" panose="020B0503020204020204" charset="-122"/>
                <a:ea typeface="微软雅黑" panose="020B0503020204020204" charset="-122"/>
              </a:rPr>
              <a:t>3</a:t>
            </a:r>
            <a:r>
              <a:rPr lang="zh-CN" altLang="en-US" sz="2400" dirty="0" smtClean="0">
                <a:latin typeface="微软雅黑" panose="020B0503020204020204" charset="-122"/>
                <a:ea typeface="微软雅黑" panose="020B0503020204020204" charset="-122"/>
              </a:rPr>
              <a:t>的所有客户姓名及其对应地址。</a:t>
            </a:r>
            <a:endParaRPr lang="en-US" altLang="zh-CN" sz="2400" dirty="0" smtClean="0">
              <a:latin typeface="微软雅黑" panose="020B0503020204020204" charset="-122"/>
              <a:ea typeface="微软雅黑" panose="020B0503020204020204" charset="-122"/>
            </a:endParaRPr>
          </a:p>
        </p:txBody>
      </p:sp>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194" t="2719" b="3017"/>
          <a:stretch>
            <a:fillRect/>
          </a:stretch>
        </p:blipFill>
        <p:spPr>
          <a:xfrm rot="16200000">
            <a:off x="6430015" y="779234"/>
            <a:ext cx="4029607" cy="6464599"/>
          </a:xfrm>
          <a:prstGeom prst="rect">
            <a:avLst/>
          </a:prstGeom>
        </p:spPr>
      </p:pic>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HAVING</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2600648"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4.5.6 </a:t>
            </a:r>
            <a:r>
              <a:rPr lang="zh-CN" altLang="en-US" dirty="0" smtClean="0">
                <a:latin typeface="微软雅黑" panose="020B0503020204020204" charset="-122"/>
                <a:ea typeface="微软雅黑" panose="020B0503020204020204" charset="-122"/>
              </a:rPr>
              <a:t>六、</a:t>
            </a:r>
            <a:r>
              <a:rPr lang="en-US" altLang="zh-CN" dirty="0" smtClean="0">
                <a:latin typeface="微软雅黑" panose="020B0503020204020204" charset="-122"/>
                <a:ea typeface="微软雅黑" panose="020B0503020204020204" charset="-122"/>
              </a:rPr>
              <a:t>HAVING</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3476851"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29523" y="3760806"/>
            <a:ext cx="2214616"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指定排序的列</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2940475" y="3102047"/>
            <a:ext cx="108622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4.5.7 ORDER BY</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4388457"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64960" y="3760805"/>
            <a:ext cx="308671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指定用于排序的表达式</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4125435" y="3102047"/>
            <a:ext cx="54311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4.5.7 ORDER BY</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5145890" y="3383810"/>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25434" y="3760804"/>
            <a:ext cx="3086714"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指定用于排序的列在</a:t>
            </a:r>
            <a:r>
              <a:rPr lang="en-US" altLang="zh-CN" dirty="0" smtClean="0">
                <a:latin typeface="手札体-简粗体" panose="03000700000000000000" pitchFamily="66" charset="-122"/>
                <a:ea typeface="手札体-简粗体" panose="03000700000000000000" pitchFamily="66" charset="-122"/>
              </a:rPr>
              <a:t>SELECT</a:t>
            </a:r>
            <a:r>
              <a:rPr lang="zh-CN" altLang="en-US" dirty="0" smtClean="0">
                <a:latin typeface="手札体-简粗体" panose="03000700000000000000" pitchFamily="66" charset="-122"/>
                <a:ea typeface="手札体-简粗体" panose="03000700000000000000" pitchFamily="66" charset="-122"/>
              </a:rPr>
              <a:t>语句结果集中的位置，通常是一个正整数</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4690661" y="3102047"/>
            <a:ext cx="89143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4.5.7 ORDER BY</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9" y="2674088"/>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ORDER BY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col_name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expr | position}[ASC | DESC],</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cxnSp>
        <p:nvCxnSpPr>
          <p:cNvPr id="16" name="直接箭头连接符 15"/>
          <p:cNvCxnSpPr/>
          <p:nvPr/>
        </p:nvCxnSpPr>
        <p:spPr>
          <a:xfrm>
            <a:off x="6334332" y="340264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73750" y="3760804"/>
            <a:ext cx="3086714" cy="715089"/>
          </a:xfrm>
          <a:prstGeom prst="roundRect">
            <a:avLst/>
          </a:prstGeom>
          <a:solidFill>
            <a:schemeClr val="accent2">
              <a:lumMod val="40000"/>
              <a:lumOff val="60000"/>
            </a:schemeClr>
          </a:solidFill>
        </p:spPr>
        <p:txBody>
          <a:bodyPr wrap="square" rtlCol="0">
            <a:spAutoFit/>
          </a:bodyPr>
          <a:lstStyle/>
          <a:p>
            <a:r>
              <a:rPr lang="en-US" altLang="zh-CN" dirty="0" smtClean="0">
                <a:latin typeface="手札体-简粗体" panose="03000700000000000000" pitchFamily="66" charset="-122"/>
                <a:ea typeface="手札体-简粗体" panose="03000700000000000000" pitchFamily="66" charset="-122"/>
              </a:rPr>
              <a:t>ASC</a:t>
            </a:r>
            <a:r>
              <a:rPr lang="zh-CN" altLang="en-US" dirty="0" smtClean="0">
                <a:latin typeface="手札体-简粗体" panose="03000700000000000000" pitchFamily="66" charset="-122"/>
                <a:ea typeface="手札体-简粗体" panose="03000700000000000000" pitchFamily="66" charset="-122"/>
              </a:rPr>
              <a:t>表示升序排列，</a:t>
            </a:r>
            <a:r>
              <a:rPr lang="en-US" altLang="zh-CN" dirty="0" smtClean="0">
                <a:latin typeface="手札体-简粗体" panose="03000700000000000000" pitchFamily="66" charset="-122"/>
                <a:ea typeface="手札体-简粗体" panose="03000700000000000000" pitchFamily="66" charset="-122"/>
              </a:rPr>
              <a:t>DESC</a:t>
            </a:r>
            <a:r>
              <a:rPr lang="zh-CN" altLang="en-US" dirty="0" smtClean="0">
                <a:latin typeface="手札体-简粗体" panose="03000700000000000000" pitchFamily="66" charset="-122"/>
                <a:ea typeface="手札体-简粗体" panose="03000700000000000000" pitchFamily="66" charset="-122"/>
              </a:rPr>
              <a:t>表示降序。默认</a:t>
            </a:r>
            <a:r>
              <a:rPr lang="en-US" altLang="zh-CN" dirty="0" smtClean="0">
                <a:latin typeface="手札体-简粗体" panose="03000700000000000000" pitchFamily="66" charset="-122"/>
                <a:ea typeface="手札体-简粗体" panose="03000700000000000000" pitchFamily="66" charset="-122"/>
              </a:rPr>
              <a:t>ASC</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5712820" y="3099387"/>
            <a:ext cx="132443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TextBox 31"/>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4.5.7 ORDER BY</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4" name="肘形连接符 33"/>
          <p:cNvCxnSpPr>
            <a:stCxn id="37"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9" name="矩形 3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2" name="矩形 4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3" name="肘形连接符 42"/>
          <p:cNvCxnSpPr>
            <a:stCxn id="33" idx="3"/>
            <a:endCxn id="4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33" idx="3"/>
            <a:endCxn id="4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2"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307805" y="3567243"/>
            <a:ext cx="9437965" cy="14938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&gt;SELECT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cust_name,cust_sex</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FROM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-&gt;      ORDER BY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cust_name</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DESC,cust_address</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DESC;</a:t>
            </a:r>
          </a:p>
        </p:txBody>
      </p:sp>
      <p:sp>
        <p:nvSpPr>
          <p:cNvPr id="6" name="TextBox 5"/>
          <p:cNvSpPr txBox="1"/>
          <p:nvPr/>
        </p:nvSpPr>
        <p:spPr>
          <a:xfrm>
            <a:off x="1135024" y="2138093"/>
            <a:ext cx="10002191" cy="1041311"/>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中依次按照客户姓名和地址的降序方式输出客户的姓名和性别</a:t>
            </a:r>
            <a:endParaRPr lang="en-US" altLang="zh-CN" sz="2400" dirty="0" smtClean="0">
              <a:latin typeface="微软雅黑" panose="020B0503020204020204" charset="-122"/>
              <a:ea typeface="微软雅黑" panose="020B0503020204020204" charset="-122"/>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2829621"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4.5.7 </a:t>
            </a:r>
            <a:r>
              <a:rPr lang="zh-CN" altLang="en-US" dirty="0" smtClean="0">
                <a:latin typeface="微软雅黑" panose="020B0503020204020204" charset="-122"/>
                <a:ea typeface="微软雅黑" panose="020B0503020204020204" charset="-122"/>
              </a:rPr>
              <a:t>七、</a:t>
            </a:r>
            <a:r>
              <a:rPr lang="en-US" altLang="zh-CN" dirty="0" smtClean="0">
                <a:latin typeface="微软雅黑" panose="020B0503020204020204" charset="-122"/>
                <a:ea typeface="微软雅黑" panose="020B0503020204020204" charset="-122"/>
              </a:rPr>
              <a:t>ORDER BY</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ORDER BY</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graphicFrame>
        <p:nvGraphicFramePr>
          <p:cNvPr id="5" name="表格 4"/>
          <p:cNvGraphicFramePr>
            <a:graphicFrameLocks noGrp="1"/>
          </p:cNvGraphicFramePr>
          <p:nvPr/>
        </p:nvGraphicFramePr>
        <p:xfrm>
          <a:off x="1428598" y="3037566"/>
          <a:ext cx="9597364" cy="2608324"/>
        </p:xfrm>
        <a:graphic>
          <a:graphicData uri="http://schemas.openxmlformats.org/drawingml/2006/table">
            <a:tbl>
              <a:tblPr firstRow="1" bandRow="1">
                <a:tableStyleId>{5940675A-B579-460E-94D1-54222C63F5DA}</a:tableStyleId>
              </a:tblPr>
              <a:tblGrid>
                <a:gridCol w="3526174"/>
                <a:gridCol w="6071190"/>
              </a:tblGrid>
              <a:tr h="652081">
                <a:tc>
                  <a:txBody>
                    <a:bodyPr/>
                    <a:lstStyle/>
                    <a:p>
                      <a:pPr algn="ctr"/>
                      <a:r>
                        <a:rPr lang="en-US" altLang="zh-CN" sz="2000" dirty="0" smtClean="0">
                          <a:latin typeface="微软雅黑" panose="020B0503020204020204" charset="-122"/>
                          <a:ea typeface="微软雅黑" panose="020B0503020204020204" charset="-122"/>
                        </a:rPr>
                        <a:t>ORDER BY </a:t>
                      </a:r>
                      <a:r>
                        <a:rPr lang="zh-CN" altLang="en-US" sz="2000" dirty="0" smtClean="0">
                          <a:latin typeface="微软雅黑" panose="020B0503020204020204" charset="-122"/>
                          <a:ea typeface="微软雅黑" panose="020B0503020204020204" charset="-122"/>
                        </a:rPr>
                        <a:t>子句</a:t>
                      </a:r>
                      <a:endParaRPr lang="zh-CN" altLang="en-US" sz="2000" dirty="0">
                        <a:latin typeface="微软雅黑" panose="020B0503020204020204" charset="-122"/>
                        <a:ea typeface="微软雅黑" panose="020B0503020204020204" charset="-122"/>
                      </a:endParaRPr>
                    </a:p>
                  </a:txBody>
                  <a:tcPr anchor="ctr">
                    <a:solidFill>
                      <a:schemeClr val="accent2">
                        <a:lumMod val="40000"/>
                        <a:lumOff val="60000"/>
                      </a:schemeClr>
                    </a:solidFill>
                  </a:tcPr>
                </a:tc>
                <a:tc>
                  <a:txBody>
                    <a:bodyPr/>
                    <a:lstStyle/>
                    <a:p>
                      <a:pPr algn="ctr"/>
                      <a:r>
                        <a:rPr lang="en-US" altLang="zh-CN" sz="2000" dirty="0" smtClean="0">
                          <a:latin typeface="微软雅黑" panose="020B0503020204020204" charset="-122"/>
                          <a:ea typeface="微软雅黑" panose="020B0503020204020204" charset="-122"/>
                        </a:rPr>
                        <a:t>GROUP BY </a:t>
                      </a:r>
                      <a:r>
                        <a:rPr lang="zh-CN" altLang="en-US" sz="2000" dirty="0" smtClean="0">
                          <a:latin typeface="微软雅黑" panose="020B0503020204020204" charset="-122"/>
                          <a:ea typeface="微软雅黑" panose="020B0503020204020204" charset="-122"/>
                        </a:rPr>
                        <a:t>子句</a:t>
                      </a:r>
                      <a:endParaRPr lang="zh-CN" altLang="en-US" sz="2000" dirty="0">
                        <a:latin typeface="微软雅黑" panose="020B0503020204020204" charset="-122"/>
                        <a:ea typeface="微软雅黑" panose="020B0503020204020204" charset="-122"/>
                      </a:endParaRPr>
                    </a:p>
                  </a:txBody>
                  <a:tcPr anchor="ctr">
                    <a:solidFill>
                      <a:schemeClr val="accent2">
                        <a:lumMod val="40000"/>
                        <a:lumOff val="60000"/>
                      </a:schemeClr>
                    </a:solidFill>
                  </a:tcPr>
                </a:tc>
              </a:tr>
              <a:tr h="652081">
                <a:tc>
                  <a:txBody>
                    <a:bodyPr/>
                    <a:lstStyle/>
                    <a:p>
                      <a:pPr algn="l"/>
                      <a:r>
                        <a:rPr lang="zh-CN" altLang="en-US" sz="2000" dirty="0" smtClean="0">
                          <a:latin typeface="微软雅黑" panose="020B0503020204020204" charset="-122"/>
                          <a:ea typeface="微软雅黑" panose="020B0503020204020204" charset="-122"/>
                        </a:rPr>
                        <a:t>排序产生的输出</a:t>
                      </a:r>
                      <a:endParaRPr lang="zh-CN" altLang="en-US" sz="2000" dirty="0">
                        <a:latin typeface="微软雅黑" panose="020B0503020204020204" charset="-122"/>
                        <a:ea typeface="微软雅黑" panose="020B0503020204020204" charset="-122"/>
                      </a:endParaRPr>
                    </a:p>
                  </a:txBody>
                  <a:tcPr anchor="ctr"/>
                </a:tc>
                <a:tc>
                  <a:txBody>
                    <a:bodyPr/>
                    <a:lstStyle/>
                    <a:p>
                      <a:pPr algn="l"/>
                      <a:r>
                        <a:rPr lang="zh-CN" altLang="en-US" sz="2000" dirty="0" smtClean="0">
                          <a:latin typeface="微软雅黑" panose="020B0503020204020204" charset="-122"/>
                          <a:ea typeface="微软雅黑" panose="020B0503020204020204" charset="-122"/>
                        </a:rPr>
                        <a:t>分组行，但输出可能不是分组的排序</a:t>
                      </a:r>
                      <a:endParaRPr lang="zh-CN" altLang="en-US" sz="2000" dirty="0">
                        <a:latin typeface="微软雅黑" panose="020B0503020204020204" charset="-122"/>
                        <a:ea typeface="微软雅黑" panose="020B0503020204020204" charset="-122"/>
                      </a:endParaRPr>
                    </a:p>
                  </a:txBody>
                  <a:tcPr anchor="ctr"/>
                </a:tc>
              </a:tr>
              <a:tr h="652081">
                <a:tc>
                  <a:txBody>
                    <a:bodyPr/>
                    <a:lstStyle/>
                    <a:p>
                      <a:pPr algn="l"/>
                      <a:r>
                        <a:rPr lang="zh-CN" altLang="en-US" sz="2000" dirty="0" smtClean="0">
                          <a:latin typeface="微软雅黑" panose="020B0503020204020204" charset="-122"/>
                          <a:ea typeface="微软雅黑" panose="020B0503020204020204" charset="-122"/>
                        </a:rPr>
                        <a:t>任意列都可以使用</a:t>
                      </a:r>
                      <a:endParaRPr lang="zh-CN" altLang="en-US" sz="2000" dirty="0">
                        <a:latin typeface="微软雅黑" panose="020B0503020204020204" charset="-122"/>
                        <a:ea typeface="微软雅黑" panose="020B0503020204020204" charset="-122"/>
                      </a:endParaRPr>
                    </a:p>
                  </a:txBody>
                  <a:tcPr anchor="ctr"/>
                </a:tc>
                <a:tc>
                  <a:txBody>
                    <a:bodyPr/>
                    <a:lstStyle/>
                    <a:p>
                      <a:pPr algn="l"/>
                      <a:r>
                        <a:rPr lang="zh-CN" altLang="en-US" sz="2000" dirty="0" smtClean="0">
                          <a:latin typeface="微软雅黑" panose="020B0503020204020204" charset="-122"/>
                          <a:ea typeface="微软雅黑" panose="020B0503020204020204" charset="-122"/>
                        </a:rPr>
                        <a:t>只可能使用选择列或表达式列</a:t>
                      </a:r>
                      <a:endParaRPr lang="zh-CN" altLang="en-US" sz="2000" dirty="0">
                        <a:latin typeface="微软雅黑" panose="020B0503020204020204" charset="-122"/>
                        <a:ea typeface="微软雅黑" panose="020B0503020204020204" charset="-122"/>
                      </a:endParaRPr>
                    </a:p>
                  </a:txBody>
                  <a:tcPr anchor="ctr"/>
                </a:tc>
              </a:tr>
              <a:tr h="652081">
                <a:tc>
                  <a:txBody>
                    <a:bodyPr/>
                    <a:lstStyle/>
                    <a:p>
                      <a:pPr algn="l"/>
                      <a:r>
                        <a:rPr lang="zh-CN" altLang="en-US" sz="2000" dirty="0" smtClean="0">
                          <a:latin typeface="微软雅黑" panose="020B0503020204020204" charset="-122"/>
                          <a:ea typeface="微软雅黑" panose="020B0503020204020204" charset="-122"/>
                        </a:rPr>
                        <a:t>不一定需要</a:t>
                      </a:r>
                      <a:endParaRPr lang="zh-CN" altLang="en-US" sz="2000" dirty="0">
                        <a:latin typeface="微软雅黑" panose="020B0503020204020204" charset="-122"/>
                        <a:ea typeface="微软雅黑" panose="020B0503020204020204" charset="-122"/>
                      </a:endParaRPr>
                    </a:p>
                  </a:txBody>
                  <a:tcPr anchor="ctr"/>
                </a:tc>
                <a:tc>
                  <a:txBody>
                    <a:bodyPr/>
                    <a:lstStyle/>
                    <a:p>
                      <a:pPr algn="l"/>
                      <a:r>
                        <a:rPr lang="zh-CN" altLang="en-US" sz="2000" dirty="0" smtClean="0">
                          <a:latin typeface="微软雅黑" panose="020B0503020204020204" charset="-122"/>
                          <a:ea typeface="微软雅黑" panose="020B0503020204020204" charset="-122"/>
                        </a:rPr>
                        <a:t>若与聚合函数一起使用列或表达式，则必须使用</a:t>
                      </a:r>
                      <a:endParaRPr lang="zh-CN" altLang="en-US" sz="2000" dirty="0">
                        <a:latin typeface="微软雅黑" panose="020B0503020204020204" charset="-122"/>
                        <a:ea typeface="微软雅黑" panose="020B0503020204020204" charset="-122"/>
                      </a:endParaRPr>
                    </a:p>
                  </a:txBody>
                  <a:tcPr anchor="ctr"/>
                </a:tc>
              </a:tr>
            </a:tbl>
          </a:graphicData>
        </a:graphic>
      </p:graphicFrame>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ORDER BY</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2327576" y="2409320"/>
            <a:ext cx="7395116" cy="461665"/>
          </a:xfrm>
          <a:prstGeom prst="rect">
            <a:avLst/>
          </a:prstGeom>
          <a:noFill/>
        </p:spPr>
        <p:txBody>
          <a:bodyPr wrap="square" rtlCol="0">
            <a:spAutoFit/>
          </a:bodyPr>
          <a:lstStyle/>
          <a:p>
            <a:pPr algn="ctr"/>
            <a:r>
              <a:rPr lang="en-US" altLang="zh-CN" sz="2400" dirty="0">
                <a:latin typeface="微软雅黑" panose="020B0503020204020204" charset="-122"/>
                <a:ea typeface="微软雅黑" panose="020B0503020204020204" charset="-122"/>
              </a:rPr>
              <a:t>ORDER BY </a:t>
            </a:r>
            <a:r>
              <a:rPr lang="zh-CN" altLang="en-US" sz="2400" dirty="0" smtClean="0">
                <a:latin typeface="微软雅黑" panose="020B0503020204020204" charset="-122"/>
                <a:ea typeface="微软雅黑" panose="020B0503020204020204" charset="-122"/>
              </a:rPr>
              <a:t>子句与</a:t>
            </a:r>
            <a:r>
              <a:rPr lang="en-US" altLang="zh-CN" sz="2400" dirty="0">
                <a:latin typeface="微软雅黑" panose="020B0503020204020204" charset="-122"/>
                <a:ea typeface="微软雅黑" panose="020B0503020204020204" charset="-122"/>
              </a:rPr>
              <a:t>GROUP BY </a:t>
            </a:r>
            <a:r>
              <a:rPr lang="zh-CN" altLang="en-US" sz="2400" dirty="0" smtClean="0">
                <a:latin typeface="微软雅黑" panose="020B0503020204020204" charset="-122"/>
                <a:ea typeface="微软雅黑" panose="020B0503020204020204" charset="-122"/>
              </a:rPr>
              <a:t>子句的差别</a:t>
            </a:r>
            <a:endParaRPr lang="zh-CN" altLang="en-US" sz="2400" dirty="0">
              <a:latin typeface="微软雅黑" panose="020B0503020204020204" charset="-122"/>
              <a:ea typeface="微软雅黑" panose="020B0503020204020204" charset="-122"/>
            </a:endParaRPr>
          </a:p>
        </p:txBody>
      </p:sp>
      <p:sp>
        <p:nvSpPr>
          <p:cNvPr id="30" name="TextBox 29"/>
          <p:cNvSpPr txBox="1"/>
          <p:nvPr/>
        </p:nvSpPr>
        <p:spPr>
          <a:xfrm>
            <a:off x="876115" y="174153"/>
            <a:ext cx="2367956"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4.5.7 ORDER BY</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8" y="324292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LIMIT {[offset,]</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OFFSET offset}</a:t>
            </a: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LIMIT</a:t>
            </a:r>
            <a:r>
              <a:rPr lang="zh-CN" altLang="en-US" sz="2400" dirty="0" smtClean="0">
                <a:solidFill>
                  <a:srgbClr val="FF0000"/>
                </a:solidFill>
                <a:latin typeface="微软雅黑" panose="020B0503020204020204" charset="-122"/>
                <a:ea typeface="微软雅黑" panose="020B0503020204020204" charset="-122"/>
              </a:rPr>
              <a:t>子句限制被</a:t>
            </a:r>
            <a:r>
              <a:rPr lang="en-US" altLang="zh-CN" sz="2400" dirty="0" smtClean="0">
                <a:solidFill>
                  <a:srgbClr val="FF0000"/>
                </a:solidFill>
                <a:latin typeface="微软雅黑" panose="020B0503020204020204" charset="-122"/>
                <a:ea typeface="微软雅黑" panose="020B0503020204020204" charset="-122"/>
              </a:rPr>
              <a:t>SELECT</a:t>
            </a:r>
            <a:r>
              <a:rPr lang="zh-CN" altLang="en-US" sz="2400" dirty="0" smtClean="0">
                <a:solidFill>
                  <a:srgbClr val="FF0000"/>
                </a:solidFill>
                <a:latin typeface="微软雅黑" panose="020B0503020204020204" charset="-122"/>
                <a:ea typeface="微软雅黑" panose="020B0503020204020204" charset="-122"/>
              </a:rPr>
              <a:t>语句返回的行数</a:t>
            </a:r>
            <a:endParaRPr lang="en-US" altLang="zh-CN" sz="2400" dirty="0" smtClean="0">
              <a:solidFill>
                <a:srgbClr val="FF0000"/>
              </a:solidFill>
              <a:latin typeface="微软雅黑" panose="020B0503020204020204" charset="-122"/>
              <a:ea typeface="微软雅黑" panose="020B0503020204020204" charset="-122"/>
            </a:endParaRPr>
          </a:p>
        </p:txBody>
      </p:sp>
      <p:cxnSp>
        <p:nvCxnSpPr>
          <p:cNvPr id="17" name="直接箭头连接符 16"/>
          <p:cNvCxnSpPr/>
          <p:nvPr/>
        </p:nvCxnSpPr>
        <p:spPr>
          <a:xfrm>
            <a:off x="2694385" y="3969058"/>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49504" y="4364771"/>
            <a:ext cx="3946407"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可选项，默认为</a:t>
            </a:r>
            <a:r>
              <a:rPr lang="en-US" altLang="zh-CN" dirty="0" smtClean="0">
                <a:latin typeface="手札体-简粗体" panose="03000700000000000000" pitchFamily="66" charset="-122"/>
                <a:ea typeface="手札体-简粗体" panose="03000700000000000000" pitchFamily="66" charset="-122"/>
              </a:rPr>
              <a:t>0</a:t>
            </a:r>
            <a:r>
              <a:rPr lang="zh-CN" altLang="en-US" dirty="0" smtClean="0">
                <a:latin typeface="手札体-简粗体" panose="03000700000000000000" pitchFamily="66" charset="-122"/>
                <a:ea typeface="手札体-简粗体" panose="03000700000000000000" pitchFamily="66" charset="-122"/>
              </a:rPr>
              <a:t>。指定返回数据的第一行在</a:t>
            </a:r>
            <a:r>
              <a:rPr lang="en-US" altLang="zh-CN" dirty="0" smtClean="0">
                <a:latin typeface="手札体-简粗体" panose="03000700000000000000" pitchFamily="66" charset="-122"/>
                <a:ea typeface="手札体-简粗体" panose="03000700000000000000" pitchFamily="66" charset="-122"/>
              </a:rPr>
              <a:t>SELECT</a:t>
            </a:r>
            <a:r>
              <a:rPr lang="zh-CN" altLang="en-US" dirty="0" smtClean="0">
                <a:latin typeface="手札体-简粗体" panose="03000700000000000000" pitchFamily="66" charset="-122"/>
                <a:ea typeface="手札体-简粗体" panose="03000700000000000000" pitchFamily="66" charset="-122"/>
              </a:rPr>
              <a:t>语句结果集中的偏移量，必须是非负的整数常量</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2362680" y="3670888"/>
            <a:ext cx="65696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1843774"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4.5.8 LIMIT</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8" y="324292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LIMIT {[offset,]</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OFFSET offset}</a:t>
            </a: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LIMIT</a:t>
            </a:r>
            <a:r>
              <a:rPr lang="zh-CN" altLang="en-US" sz="2400" dirty="0" smtClean="0">
                <a:solidFill>
                  <a:srgbClr val="FF0000"/>
                </a:solidFill>
                <a:latin typeface="微软雅黑" panose="020B0503020204020204" charset="-122"/>
                <a:ea typeface="微软雅黑" panose="020B0503020204020204" charset="-122"/>
              </a:rPr>
              <a:t>子句限制被</a:t>
            </a:r>
            <a:r>
              <a:rPr lang="en-US" altLang="zh-CN" sz="2400" dirty="0" smtClean="0">
                <a:solidFill>
                  <a:srgbClr val="FF0000"/>
                </a:solidFill>
                <a:latin typeface="微软雅黑" panose="020B0503020204020204" charset="-122"/>
                <a:ea typeface="微软雅黑" panose="020B0503020204020204" charset="-122"/>
              </a:rPr>
              <a:t>SELECT</a:t>
            </a:r>
            <a:r>
              <a:rPr lang="zh-CN" altLang="en-US" sz="2400" dirty="0" smtClean="0">
                <a:solidFill>
                  <a:srgbClr val="FF0000"/>
                </a:solidFill>
                <a:latin typeface="微软雅黑" panose="020B0503020204020204" charset="-122"/>
                <a:ea typeface="微软雅黑" panose="020B0503020204020204" charset="-122"/>
              </a:rPr>
              <a:t>语句返回的行数</a:t>
            </a:r>
            <a:endParaRPr lang="en-US" altLang="zh-CN" sz="2400" dirty="0" smtClean="0">
              <a:solidFill>
                <a:srgbClr val="FF0000"/>
              </a:solidFill>
              <a:latin typeface="微软雅黑" panose="020B0503020204020204" charset="-122"/>
              <a:ea typeface="微软雅黑" panose="020B0503020204020204" charset="-122"/>
            </a:endParaRPr>
          </a:p>
        </p:txBody>
      </p:sp>
      <p:cxnSp>
        <p:nvCxnSpPr>
          <p:cNvPr id="17" name="直接箭头连接符 16"/>
          <p:cNvCxnSpPr/>
          <p:nvPr/>
        </p:nvCxnSpPr>
        <p:spPr>
          <a:xfrm>
            <a:off x="3908592" y="397736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349504" y="4364771"/>
            <a:ext cx="3946407"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指定返回数据的行数，必须是非负的整数常量</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3095201" y="3689950"/>
            <a:ext cx="108339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876115" y="174153"/>
            <a:ext cx="1843774"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4.5.8 LIMIT</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4" name="矩形 3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4"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4"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判定范围</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当查询的过滤条件被限定在值的某个范围时，可以使用关键字“</a:t>
            </a:r>
            <a:r>
              <a:rPr lang="en-US" altLang="zh-CN" sz="2400" dirty="0" smtClean="0">
                <a:solidFill>
                  <a:srgbClr val="FF0000"/>
                </a:solidFill>
                <a:latin typeface="微软雅黑" panose="020B0503020204020204" charset="-122"/>
                <a:ea typeface="微软雅黑" panose="020B0503020204020204" charset="-122"/>
              </a:rPr>
              <a:t>BETWEEN</a:t>
            </a:r>
            <a:r>
              <a:rPr lang="zh-CN" altLang="en-US" sz="2400" dirty="0" smtClean="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4008515"/>
            <a:ext cx="9437965" cy="11270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[NOT] BETWEEN expression1 AND expression2</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数据更新</a:t>
            </a:r>
            <a:endParaRPr lang="zh-CN" altLang="en-US" dirty="0">
              <a:solidFill>
                <a:schemeClr val="bg1"/>
              </a:solidFill>
              <a:latin typeface="微软雅黑" panose="020B0503020204020204" charset="-122"/>
              <a:ea typeface="微软雅黑" panose="020B050302020402020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数据查询</a:t>
            </a:r>
            <a:endParaRPr lang="zh-CN" altLang="en-US" dirty="0">
              <a:solidFill>
                <a:srgbClr val="C00000"/>
              </a:solidFill>
              <a:latin typeface="微软雅黑" panose="020B0503020204020204" charset="-122"/>
              <a:ea typeface="微软雅黑" panose="020B050302020402020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4.5.4.2 </a:t>
            </a:r>
            <a:r>
              <a:rPr lang="zh-CN" altLang="en-US" dirty="0" smtClean="0">
                <a:latin typeface="微软雅黑" panose="020B0503020204020204" charset="-122"/>
                <a:ea typeface="微软雅黑" panose="020B0503020204020204" charset="-122"/>
              </a:rPr>
              <a:t>判定范围</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5" name="矩形 4"/>
          <p:cNvSpPr/>
          <p:nvPr/>
        </p:nvSpPr>
        <p:spPr>
          <a:xfrm>
            <a:off x="1280918" y="3242929"/>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LIMIT {[offset,]</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 </a:t>
            </a:r>
            <a:r>
              <a:rPr lang="en-US" altLang="zh-CN" dirty="0" err="1" smtClean="0">
                <a:solidFill>
                  <a:schemeClr val="tx1"/>
                </a:solidFill>
                <a:latin typeface="Arial" panose="020B0604020202020204" pitchFamily="34" charset="0"/>
                <a:ea typeface="Arial Unicode MS" panose="020B0604020202020204" charset="-122"/>
                <a:cs typeface="Arial" panose="020B0604020202020204" pitchFamily="34" charset="0"/>
              </a:rPr>
              <a:t>row_count</a:t>
            </a:r>
            <a:r>
              <a:rPr lang="en-US" altLang="zh-CN" dirty="0" smtClean="0">
                <a:solidFill>
                  <a:schemeClr val="tx1"/>
                </a:solidFill>
                <a:latin typeface="Arial" panose="020B0604020202020204" pitchFamily="34" charset="0"/>
                <a:ea typeface="Arial Unicode MS" panose="020B0604020202020204" charset="-122"/>
                <a:cs typeface="Arial" panose="020B0604020202020204" pitchFamily="34" charset="0"/>
              </a:rPr>
              <a:t> OFFSET offset}</a:t>
            </a: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使用</a:t>
            </a:r>
            <a:r>
              <a:rPr lang="en-US" altLang="zh-CN" sz="2400" dirty="0" smtClean="0">
                <a:solidFill>
                  <a:srgbClr val="FF0000"/>
                </a:solidFill>
                <a:latin typeface="微软雅黑" panose="020B0503020204020204" charset="-122"/>
                <a:ea typeface="微软雅黑" panose="020B0503020204020204" charset="-122"/>
              </a:rPr>
              <a:t>LIMIT</a:t>
            </a:r>
            <a:r>
              <a:rPr lang="zh-CN" altLang="en-US" sz="2400" dirty="0" smtClean="0">
                <a:solidFill>
                  <a:srgbClr val="FF0000"/>
                </a:solidFill>
                <a:latin typeface="微软雅黑" panose="020B0503020204020204" charset="-122"/>
                <a:ea typeface="微软雅黑" panose="020B0503020204020204" charset="-122"/>
              </a:rPr>
              <a:t>子句限制被</a:t>
            </a:r>
            <a:r>
              <a:rPr lang="en-US" altLang="zh-CN" sz="2400" dirty="0" smtClean="0">
                <a:solidFill>
                  <a:srgbClr val="FF0000"/>
                </a:solidFill>
                <a:latin typeface="微软雅黑" panose="020B0503020204020204" charset="-122"/>
                <a:ea typeface="微软雅黑" panose="020B0503020204020204" charset="-122"/>
              </a:rPr>
              <a:t>SELECT</a:t>
            </a:r>
            <a:r>
              <a:rPr lang="zh-CN" altLang="en-US" sz="2400" dirty="0" smtClean="0">
                <a:solidFill>
                  <a:srgbClr val="FF0000"/>
                </a:solidFill>
                <a:latin typeface="微软雅黑" panose="020B0503020204020204" charset="-122"/>
                <a:ea typeface="微软雅黑" panose="020B0503020204020204" charset="-122"/>
              </a:rPr>
              <a:t>语句返回的行数</a:t>
            </a:r>
            <a:endParaRPr lang="en-US" altLang="zh-CN" sz="2400" dirty="0" smtClean="0">
              <a:solidFill>
                <a:srgbClr val="FF0000"/>
              </a:solidFill>
              <a:latin typeface="微软雅黑" panose="020B0503020204020204" charset="-122"/>
              <a:ea typeface="微软雅黑" panose="020B0503020204020204" charset="-122"/>
            </a:endParaRPr>
          </a:p>
        </p:txBody>
      </p:sp>
      <p:cxnSp>
        <p:nvCxnSpPr>
          <p:cNvPr id="17" name="直接箭头连接符 16"/>
          <p:cNvCxnSpPr/>
          <p:nvPr/>
        </p:nvCxnSpPr>
        <p:spPr>
          <a:xfrm>
            <a:off x="5441871" y="3977366"/>
            <a:ext cx="216842" cy="3769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6696" y="4354362"/>
            <a:ext cx="411784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从</a:t>
            </a:r>
            <a:r>
              <a:rPr lang="en-US" altLang="zh-CN" dirty="0" smtClean="0">
                <a:latin typeface="手札体-简粗体" panose="03000700000000000000" pitchFamily="66" charset="-122"/>
                <a:ea typeface="手札体-简粗体" panose="03000700000000000000" pitchFamily="66" charset="-122"/>
              </a:rPr>
              <a:t>offset+1</a:t>
            </a:r>
            <a:r>
              <a:rPr lang="zh-CN" altLang="en-US" dirty="0" smtClean="0">
                <a:latin typeface="手札体-简粗体" panose="03000700000000000000" pitchFamily="66" charset="-122"/>
                <a:ea typeface="手札体-简粗体" panose="03000700000000000000" pitchFamily="66" charset="-122"/>
              </a:rPr>
              <a:t>行开始，取</a:t>
            </a:r>
            <a:r>
              <a:rPr lang="en-US" altLang="zh-CN" dirty="0" err="1" smtClean="0">
                <a:latin typeface="手札体-简粗体" panose="03000700000000000000" pitchFamily="66" charset="-122"/>
                <a:ea typeface="手札体-简粗体" panose="03000700000000000000" pitchFamily="66" charset="-122"/>
              </a:rPr>
              <a:t>row_count</a:t>
            </a:r>
            <a:r>
              <a:rPr lang="zh-CN" altLang="en-US" dirty="0" smtClean="0">
                <a:latin typeface="手札体-简粗体" panose="03000700000000000000" pitchFamily="66" charset="-122"/>
                <a:ea typeface="手札体-简粗体" panose="03000700000000000000" pitchFamily="66" charset="-122"/>
              </a:rPr>
              <a:t>行</a:t>
            </a:r>
            <a:endParaRPr lang="zh-CN" altLang="en-US" dirty="0">
              <a:latin typeface="手札体-简粗体" panose="03000700000000000000" pitchFamily="66" charset="-122"/>
              <a:ea typeface="手札体-简粗体" panose="03000700000000000000" pitchFamily="66" charset="-122"/>
            </a:endParaRPr>
          </a:p>
        </p:txBody>
      </p:sp>
      <p:sp>
        <p:nvSpPr>
          <p:cNvPr id="19" name="矩形 18"/>
          <p:cNvSpPr/>
          <p:nvPr/>
        </p:nvSpPr>
        <p:spPr>
          <a:xfrm>
            <a:off x="4301441" y="3695603"/>
            <a:ext cx="2714545"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TextBox 33"/>
          <p:cNvSpPr txBox="1"/>
          <p:nvPr/>
        </p:nvSpPr>
        <p:spPr>
          <a:xfrm>
            <a:off x="876115" y="174153"/>
            <a:ext cx="1843774"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4.5.8 LIMIT</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3" name="矩形 3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5" name="肘形连接符 34"/>
          <p:cNvCxnSpPr>
            <a:stCxn id="38" idx="1"/>
            <a:endCxn id="3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39" idx="1"/>
            <a:endCxn id="3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0" name="矩形 3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1" name="矩形 4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3" name="矩形 4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4" name="肘形连接符 43"/>
          <p:cNvCxnSpPr>
            <a:stCxn id="33" idx="3"/>
            <a:endCxn id="4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33" idx="3"/>
            <a:endCxn id="4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43" idx="1"/>
            <a:endCxn id="3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LIMIT</a:t>
            </a:r>
            <a:r>
              <a:rPr lang="zh-CN" altLang="en-US" sz="2800" b="0" dirty="0" smtClean="0">
                <a:solidFill>
                  <a:srgbClr val="FF0000"/>
                </a:solidFill>
                <a:latin typeface="黑体" panose="02010609060101010101" pitchFamily="49" charset="-122"/>
                <a:ea typeface="黑体" panose="02010609060101010101" pitchFamily="49" charset="-122"/>
                <a:sym typeface="+mn-ea"/>
              </a:rPr>
              <a:t>子句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54562" t="10114" b="6511"/>
          <a:stretch>
            <a:fillRect/>
          </a:stretch>
        </p:blipFill>
        <p:spPr>
          <a:xfrm rot="16200000">
            <a:off x="4480809" y="1150857"/>
            <a:ext cx="2998379" cy="7055472"/>
          </a:xfrm>
          <a:prstGeom prst="rect">
            <a:avLst/>
          </a:prstGeom>
        </p:spPr>
      </p:pic>
      <p:sp>
        <p:nvSpPr>
          <p:cNvPr id="10" name="TextBox 9"/>
          <p:cNvSpPr txBox="1"/>
          <p:nvPr/>
        </p:nvSpPr>
        <p:spPr>
          <a:xfrm>
            <a:off x="5826888" y="3727016"/>
            <a:ext cx="4037922" cy="381783"/>
          </a:xfrm>
          <a:prstGeom prst="rect">
            <a:avLst/>
          </a:prstGeom>
          <a:noFill/>
        </p:spPr>
        <p:txBody>
          <a:bodyPr wrap="square" rtlCol="0">
            <a:spAutoFit/>
          </a:bodyPr>
          <a:lstStyle/>
          <a:p>
            <a:r>
              <a:rPr lang="en-US" altLang="zh-CN" sz="2000" dirty="0" smtClean="0">
                <a:latin typeface="Arial" panose="020B0604020202020204" pitchFamily="34" charset="0"/>
                <a:cs typeface="Arial" panose="020B0604020202020204" pitchFamily="34" charset="0"/>
              </a:rPr>
              <a:t>LIMIT 3 OFFSET 4</a:t>
            </a:r>
            <a:endParaRPr lang="zh-CN" altLang="en-US" sz="2000" dirty="0">
              <a:latin typeface="Arial" panose="020B0604020202020204" pitchFamily="34" charset="0"/>
              <a:cs typeface="Arial" panose="020B0604020202020204" pitchFamily="34" charset="0"/>
            </a:endParaRPr>
          </a:p>
        </p:txBody>
      </p:sp>
      <p:cxnSp>
        <p:nvCxnSpPr>
          <p:cNvPr id="12" name="直接箭头连接符 11"/>
          <p:cNvCxnSpPr/>
          <p:nvPr/>
        </p:nvCxnSpPr>
        <p:spPr>
          <a:xfrm>
            <a:off x="4923936" y="3917908"/>
            <a:ext cx="90295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LIMIT</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20" name="TextBox 19"/>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latin typeface="微软雅黑" panose="020B0503020204020204" charset="-122"/>
                <a:ea typeface="微软雅黑" panose="020B0503020204020204" charset="-122"/>
              </a:rPr>
              <a:t>示例：在数据库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中查找从第</a:t>
            </a:r>
            <a:r>
              <a:rPr lang="en-US" altLang="zh-CN" sz="2400" dirty="0" smtClean="0">
                <a:latin typeface="微软雅黑" panose="020B0503020204020204" charset="-122"/>
                <a:ea typeface="微软雅黑" panose="020B0503020204020204" charset="-122"/>
              </a:rPr>
              <a:t>5</a:t>
            </a:r>
            <a:r>
              <a:rPr lang="zh-CN" altLang="en-US" sz="2400" dirty="0" smtClean="0">
                <a:latin typeface="微软雅黑" panose="020B0503020204020204" charset="-122"/>
                <a:ea typeface="微软雅黑" panose="020B0503020204020204" charset="-122"/>
              </a:rPr>
              <a:t>位客户开始的</a:t>
            </a:r>
            <a:r>
              <a:rPr lang="en-US" altLang="zh-CN" sz="2400" dirty="0" smtClean="0">
                <a:latin typeface="微软雅黑" panose="020B0503020204020204" charset="-122"/>
                <a:ea typeface="微软雅黑" panose="020B0503020204020204" charset="-122"/>
              </a:rPr>
              <a:t>3</a:t>
            </a:r>
            <a:r>
              <a:rPr lang="zh-CN" altLang="en-US" sz="2400" dirty="0" smtClean="0">
                <a:latin typeface="微软雅黑" panose="020B0503020204020204" charset="-122"/>
                <a:ea typeface="微软雅黑" panose="020B0503020204020204" charset="-122"/>
              </a:rPr>
              <a:t>位客户的</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号和姓名</a:t>
            </a:r>
            <a:endParaRPr lang="en-US" altLang="zh-CN" sz="2400" dirty="0" smtClean="0">
              <a:latin typeface="微软雅黑" panose="020B0503020204020204" charset="-122"/>
              <a:ea typeface="微软雅黑" panose="020B0503020204020204" charset="-122"/>
            </a:endParaRPr>
          </a:p>
        </p:txBody>
      </p:sp>
      <p:sp>
        <p:nvSpPr>
          <p:cNvPr id="34" name="TextBox 33"/>
          <p:cNvSpPr txBox="1"/>
          <p:nvPr/>
        </p:nvSpPr>
        <p:spPr>
          <a:xfrm>
            <a:off x="876115" y="174153"/>
            <a:ext cx="230543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4.5.8 </a:t>
            </a:r>
            <a:r>
              <a:rPr lang="zh-CN" altLang="en-US" dirty="0" smtClean="0">
                <a:latin typeface="微软雅黑" panose="020B0503020204020204" charset="-122"/>
                <a:ea typeface="微软雅黑" panose="020B0503020204020204" charset="-122"/>
              </a:rPr>
              <a:t>八、</a:t>
            </a:r>
            <a:r>
              <a:rPr lang="en-US" altLang="zh-CN" dirty="0" smtClean="0">
                <a:latin typeface="微软雅黑" panose="020B0503020204020204" charset="-122"/>
                <a:ea typeface="微软雅黑" panose="020B0503020204020204" charset="-122"/>
              </a:rPr>
              <a:t>LIMIT</a:t>
            </a:r>
            <a:r>
              <a:rPr lang="zh-CN" altLang="en-US" dirty="0" smtClean="0">
                <a:latin typeface="微软雅黑" panose="020B0503020204020204" charset="-122"/>
                <a:ea typeface="微软雅黑" panose="020B0503020204020204" charset="-122"/>
              </a:rPr>
              <a:t>子句</a:t>
            </a:r>
            <a:endParaRPr lang="zh-CN" altLang="en-US" dirty="0">
              <a:latin typeface="微软雅黑" panose="020B0503020204020204" charset="-122"/>
              <a:ea typeface="微软雅黑" panose="020B0503020204020204" charset="-122"/>
            </a:endParaRPr>
          </a:p>
        </p:txBody>
      </p:sp>
      <p:sp>
        <p:nvSpPr>
          <p:cNvPr id="35" name="矩形 34"/>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6" name="肘形连接符 35"/>
          <p:cNvCxnSpPr>
            <a:stCxn id="39" idx="1"/>
            <a:endCxn id="35"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40" idx="1"/>
            <a:endCxn id="35"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41" idx="1"/>
            <a:endCxn id="35"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41" name="矩形 40"/>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42" name="矩形 41"/>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3" name="矩形 42"/>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4" name="矩形 43"/>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5" name="肘形连接符 44"/>
          <p:cNvCxnSpPr>
            <a:stCxn id="35" idx="3"/>
            <a:endCxn id="42"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5" idx="3"/>
            <a:endCxn id="43"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44" idx="1"/>
            <a:endCxn id="35"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价格在</a:t>
            </a:r>
            <a:r>
              <a:rPr lang="en-US" altLang="zh-CN" sz="2000" b="0" dirty="0">
                <a:solidFill>
                  <a:schemeClr val="tx1"/>
                </a:solidFill>
                <a:latin typeface="黑体" panose="02010609060101010101" pitchFamily="49" charset="-122"/>
                <a:ea typeface="黑体" panose="02010609060101010101" pitchFamily="49" charset="-122"/>
              </a:rPr>
              <a:t>50</a:t>
            </a:r>
            <a:r>
              <a:rPr lang="zh-CN" altLang="en-US" sz="2000" b="0" dirty="0">
                <a:solidFill>
                  <a:schemeClr val="tx1"/>
                </a:solidFill>
                <a:latin typeface="黑体" panose="02010609060101010101" pitchFamily="49" charset="-122"/>
                <a:ea typeface="黑体" panose="02010609060101010101" pitchFamily="49" charset="-122"/>
              </a:rPr>
              <a:t>到</a:t>
            </a:r>
            <a:r>
              <a:rPr lang="en-US" altLang="zh-CN" sz="2000" b="0" dirty="0">
                <a:solidFill>
                  <a:schemeClr val="tx1"/>
                </a:solidFill>
                <a:latin typeface="黑体" panose="02010609060101010101" pitchFamily="49" charset="-122"/>
                <a:ea typeface="黑体" panose="02010609060101010101" pitchFamily="49" charset="-122"/>
              </a:rPr>
              <a:t>60</a:t>
            </a:r>
            <a:r>
              <a:rPr lang="zh-CN" altLang="en-US" sz="2000" b="0" dirty="0">
                <a:solidFill>
                  <a:schemeClr val="tx1"/>
                </a:solidFill>
                <a:latin typeface="黑体" panose="02010609060101010101" pitchFamily="49" charset="-122"/>
                <a:ea typeface="黑体" panose="02010609060101010101" pitchFamily="49" charset="-122"/>
              </a:rPr>
              <a:t>元之间的图书，结果按出版社及单价升序排列。</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价格在</a:t>
            </a:r>
            <a:r>
              <a:rPr lang="en-US" altLang="zh-CN" sz="2000" b="0" dirty="0">
                <a:solidFill>
                  <a:schemeClr val="tx1"/>
                </a:solidFill>
                <a:latin typeface="黑体" panose="02010609060101010101" pitchFamily="49" charset="-122"/>
                <a:ea typeface="黑体" panose="02010609060101010101" pitchFamily="49" charset="-122"/>
              </a:rPr>
              <a:t>50</a:t>
            </a:r>
            <a:r>
              <a:rPr lang="zh-CN" altLang="en-US" sz="2000" b="0" dirty="0">
                <a:solidFill>
                  <a:schemeClr val="tx1"/>
                </a:solidFill>
                <a:latin typeface="黑体" panose="02010609060101010101" pitchFamily="49" charset="-122"/>
                <a:ea typeface="黑体" panose="02010609060101010101" pitchFamily="49" charset="-122"/>
              </a:rPr>
              <a:t>到</a:t>
            </a:r>
            <a:r>
              <a:rPr lang="en-US" altLang="zh-CN" sz="2000" b="0" dirty="0">
                <a:solidFill>
                  <a:schemeClr val="tx1"/>
                </a:solidFill>
                <a:latin typeface="黑体" panose="02010609060101010101" pitchFamily="49" charset="-122"/>
                <a:ea typeface="黑体" panose="02010609060101010101" pitchFamily="49" charset="-122"/>
              </a:rPr>
              <a:t>60</a:t>
            </a:r>
            <a:r>
              <a:rPr lang="zh-CN" altLang="en-US" sz="2000" b="0" dirty="0">
                <a:solidFill>
                  <a:schemeClr val="tx1"/>
                </a:solidFill>
                <a:latin typeface="黑体" panose="02010609060101010101" pitchFamily="49" charset="-122"/>
                <a:ea typeface="黑体" panose="02010609060101010101" pitchFamily="49" charset="-122"/>
              </a:rPr>
              <a:t>元之间的图书，结果按出版社及单价升序排列</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价格在</a:t>
            </a:r>
            <a:r>
              <a:rPr lang="en-US" altLang="zh-CN" sz="2000" b="0" dirty="0">
                <a:solidFill>
                  <a:schemeClr val="tx1"/>
                </a:solidFill>
                <a:latin typeface="黑体" panose="02010609060101010101" pitchFamily="49" charset="-122"/>
                <a:ea typeface="黑体" panose="02010609060101010101" pitchFamily="49" charset="-122"/>
              </a:rPr>
              <a:t>50</a:t>
            </a:r>
            <a:r>
              <a:rPr lang="zh-CN" altLang="en-US" sz="2000" b="0" dirty="0">
                <a:solidFill>
                  <a:schemeClr val="tx1"/>
                </a:solidFill>
                <a:latin typeface="黑体" panose="02010609060101010101" pitchFamily="49" charset="-122"/>
                <a:ea typeface="黑体" panose="02010609060101010101" pitchFamily="49" charset="-122"/>
              </a:rPr>
              <a:t>到</a:t>
            </a:r>
            <a:r>
              <a:rPr lang="en-US" altLang="zh-CN" sz="2000" b="0" dirty="0">
                <a:solidFill>
                  <a:schemeClr val="tx1"/>
                </a:solidFill>
                <a:latin typeface="黑体" panose="02010609060101010101" pitchFamily="49" charset="-122"/>
                <a:ea typeface="黑体" panose="02010609060101010101" pitchFamily="49" charset="-122"/>
              </a:rPr>
              <a:t>60</a:t>
            </a:r>
            <a:r>
              <a:rPr lang="zh-CN" altLang="en-US" sz="2000" b="0" dirty="0">
                <a:solidFill>
                  <a:schemeClr val="tx1"/>
                </a:solidFill>
                <a:latin typeface="黑体" panose="02010609060101010101" pitchFamily="49" charset="-122"/>
                <a:ea typeface="黑体" panose="02010609060101010101" pitchFamily="49" charset="-122"/>
              </a:rPr>
              <a:t>元之间的图书，结果按出版社及单价升序排列</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506279" y="3860948"/>
            <a:ext cx="6096000" cy="461665"/>
          </a:xfrm>
          <a:prstGeom prst="rect">
            <a:avLst/>
          </a:prstGeom>
        </p:spPr>
        <p:txBody>
          <a:bodyPr>
            <a:spAutoFit/>
          </a:bodyPr>
          <a:lstStyle/>
          <a:p>
            <a:r>
              <a:rPr lang="en-US" altLang="zh-CN" sz="2400" dirty="0">
                <a:latin typeface="Arial" panose="020B0604020202020204" pitchFamily="34" charset="0"/>
                <a:cs typeface="Arial" panose="020B0604020202020204" pitchFamily="34" charset="0"/>
              </a:rPr>
              <a:t>SELECT </a:t>
            </a:r>
            <a:r>
              <a:rPr lang="en-US" altLang="zh-CN" sz="2400" dirty="0" smtClean="0">
                <a:latin typeface="Arial" panose="020B0604020202020204" pitchFamily="34" charset="0"/>
                <a:cs typeface="Arial" panose="020B0604020202020204" pitchFamily="34" charset="0"/>
              </a:rPr>
              <a:t>* FROM </a:t>
            </a:r>
            <a:r>
              <a:rPr lang="zh-CN" altLang="en-US" sz="2400" dirty="0" smtClean="0">
                <a:latin typeface="Arial" panose="020B0604020202020204" pitchFamily="34" charset="0"/>
                <a:cs typeface="Arial" panose="020B0604020202020204" pitchFamily="34" charset="0"/>
              </a:rPr>
              <a:t>图书</a:t>
            </a:r>
            <a:endParaRPr lang="zh-CN" alt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价格在</a:t>
            </a:r>
            <a:r>
              <a:rPr lang="en-US" altLang="zh-CN" sz="2000" b="0" dirty="0">
                <a:solidFill>
                  <a:schemeClr val="tx1"/>
                </a:solidFill>
                <a:latin typeface="黑体" panose="02010609060101010101" pitchFamily="49" charset="-122"/>
                <a:ea typeface="黑体" panose="02010609060101010101" pitchFamily="49" charset="-122"/>
              </a:rPr>
              <a:t>50</a:t>
            </a:r>
            <a:r>
              <a:rPr lang="zh-CN" altLang="en-US" sz="2000" b="0" dirty="0">
                <a:solidFill>
                  <a:schemeClr val="tx1"/>
                </a:solidFill>
                <a:latin typeface="黑体" panose="02010609060101010101" pitchFamily="49" charset="-122"/>
                <a:ea typeface="黑体" panose="02010609060101010101" pitchFamily="49" charset="-122"/>
              </a:rPr>
              <a:t>到</a:t>
            </a:r>
            <a:r>
              <a:rPr lang="en-US" altLang="zh-CN" sz="2000" b="0" dirty="0">
                <a:solidFill>
                  <a:schemeClr val="tx1"/>
                </a:solidFill>
                <a:latin typeface="黑体" panose="02010609060101010101" pitchFamily="49" charset="-122"/>
                <a:ea typeface="黑体" panose="02010609060101010101" pitchFamily="49" charset="-122"/>
              </a:rPr>
              <a:t>60</a:t>
            </a:r>
            <a:r>
              <a:rPr lang="zh-CN" altLang="en-US" sz="2000" b="0" dirty="0">
                <a:solidFill>
                  <a:schemeClr val="tx1"/>
                </a:solidFill>
                <a:latin typeface="黑体" panose="02010609060101010101" pitchFamily="49" charset="-122"/>
                <a:ea typeface="黑体" panose="02010609060101010101" pitchFamily="49" charset="-122"/>
              </a:rPr>
              <a:t>元之间的图书，结果按出版社及单价升序排列</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506279" y="3860948"/>
            <a:ext cx="6096000" cy="1200329"/>
          </a:xfrm>
          <a:prstGeom prst="rect">
            <a:avLst/>
          </a:prstGeom>
        </p:spPr>
        <p:txBody>
          <a:bodyPr>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en-US" altLang="zh-CN" sz="2400" dirty="0" smtClean="0">
                <a:latin typeface="Arial" panose="020B0604020202020204" pitchFamily="34" charset="0"/>
                <a:cs typeface="Arial" panose="020B0604020202020204" pitchFamily="34" charset="0"/>
              </a:rPr>
              <a:t>* FROM </a:t>
            </a:r>
            <a:r>
              <a:rPr lang="zh-CN" altLang="en-US" sz="2400" dirty="0">
                <a:latin typeface="Arial" panose="020B0604020202020204" pitchFamily="34" charset="0"/>
                <a:cs typeface="Arial" panose="020B0604020202020204" pitchFamily="34" charset="0"/>
              </a:rPr>
              <a:t>图书</a:t>
            </a:r>
          </a:p>
          <a:p>
            <a:pPr>
              <a:lnSpc>
                <a:spcPct val="150000"/>
              </a:lnSpc>
            </a:pPr>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单价 </a:t>
            </a:r>
            <a:r>
              <a:rPr lang="en-US" altLang="zh-CN" sz="2400" dirty="0">
                <a:latin typeface="Arial" panose="020B0604020202020204" pitchFamily="34" charset="0"/>
                <a:cs typeface="Arial" panose="020B0604020202020204" pitchFamily="34" charset="0"/>
              </a:rPr>
              <a:t>BETWEEN 50 AND </a:t>
            </a:r>
            <a:r>
              <a:rPr lang="en-US" altLang="zh-CN" sz="2400" dirty="0" smtClean="0">
                <a:latin typeface="Arial" panose="020B0604020202020204" pitchFamily="34" charset="0"/>
                <a:cs typeface="Arial" panose="020B0604020202020204" pitchFamily="34" charset="0"/>
              </a:rPr>
              <a:t>60</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价格在</a:t>
            </a:r>
            <a:r>
              <a:rPr lang="en-US" altLang="zh-CN" sz="2000" b="0" dirty="0">
                <a:solidFill>
                  <a:schemeClr val="tx1"/>
                </a:solidFill>
                <a:latin typeface="黑体" panose="02010609060101010101" pitchFamily="49" charset="-122"/>
                <a:ea typeface="黑体" panose="02010609060101010101" pitchFamily="49" charset="-122"/>
              </a:rPr>
              <a:t>50</a:t>
            </a:r>
            <a:r>
              <a:rPr lang="zh-CN" altLang="en-US" sz="2000" b="0" dirty="0">
                <a:solidFill>
                  <a:schemeClr val="tx1"/>
                </a:solidFill>
                <a:latin typeface="黑体" panose="02010609060101010101" pitchFamily="49" charset="-122"/>
                <a:ea typeface="黑体" panose="02010609060101010101" pitchFamily="49" charset="-122"/>
              </a:rPr>
              <a:t>到</a:t>
            </a:r>
            <a:r>
              <a:rPr lang="en-US" altLang="zh-CN" sz="2000" b="0" dirty="0">
                <a:solidFill>
                  <a:schemeClr val="tx1"/>
                </a:solidFill>
                <a:latin typeface="黑体" panose="02010609060101010101" pitchFamily="49" charset="-122"/>
                <a:ea typeface="黑体" panose="02010609060101010101" pitchFamily="49" charset="-122"/>
              </a:rPr>
              <a:t>60</a:t>
            </a:r>
            <a:r>
              <a:rPr lang="zh-CN" altLang="en-US" sz="2000" b="0" dirty="0">
                <a:solidFill>
                  <a:schemeClr val="tx1"/>
                </a:solidFill>
                <a:latin typeface="黑体" panose="02010609060101010101" pitchFamily="49" charset="-122"/>
                <a:ea typeface="黑体" panose="02010609060101010101" pitchFamily="49" charset="-122"/>
              </a:rPr>
              <a:t>元之间的图书，结果按出版社及单价升序排列</a:t>
            </a:r>
            <a:r>
              <a:rPr lang="zh-CN" altLang="en-US" sz="2000" b="0" dirty="0" smtClean="0">
                <a:solidFill>
                  <a:schemeClr val="tx1"/>
                </a:solidFill>
                <a:latin typeface="黑体" panose="02010609060101010101" pitchFamily="49" charset="-122"/>
                <a:ea typeface="黑体" panose="02010609060101010101" pitchFamily="49" charset="-122"/>
              </a:rPr>
              <a:t>。 </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506279" y="3860948"/>
            <a:ext cx="6096000" cy="1682577"/>
          </a:xfrm>
          <a:prstGeom prst="rect">
            <a:avLst/>
          </a:prstGeom>
        </p:spPr>
        <p:txBody>
          <a:bodyPr>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en-US" altLang="zh-CN" sz="2400" dirty="0" smtClean="0">
                <a:latin typeface="Arial" panose="020B0604020202020204" pitchFamily="34" charset="0"/>
                <a:cs typeface="Arial" panose="020B0604020202020204" pitchFamily="34" charset="0"/>
              </a:rPr>
              <a:t>* FROM </a:t>
            </a:r>
            <a:r>
              <a:rPr lang="zh-CN" altLang="en-US" sz="2400" dirty="0">
                <a:latin typeface="Arial" panose="020B0604020202020204" pitchFamily="34" charset="0"/>
                <a:cs typeface="Arial" panose="020B0604020202020204" pitchFamily="34" charset="0"/>
              </a:rPr>
              <a:t>图书</a:t>
            </a:r>
          </a:p>
          <a:p>
            <a:pPr>
              <a:lnSpc>
                <a:spcPct val="150000"/>
              </a:lnSpc>
            </a:pPr>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单价 </a:t>
            </a:r>
            <a:r>
              <a:rPr lang="en-US" altLang="zh-CN" sz="2400" dirty="0">
                <a:latin typeface="Arial" panose="020B0604020202020204" pitchFamily="34" charset="0"/>
                <a:cs typeface="Arial" panose="020B0604020202020204" pitchFamily="34" charset="0"/>
              </a:rPr>
              <a:t>BETWEEN 50 AND 60</a:t>
            </a:r>
          </a:p>
          <a:p>
            <a:pPr>
              <a:lnSpc>
                <a:spcPct val="150000"/>
              </a:lnSpc>
            </a:pPr>
            <a:r>
              <a:rPr lang="en-US" altLang="zh-CN" sz="2400" dirty="0">
                <a:latin typeface="Arial" panose="020B0604020202020204" pitchFamily="34" charset="0"/>
                <a:cs typeface="Arial" panose="020B0604020202020204" pitchFamily="34" charset="0"/>
              </a:rPr>
              <a:t>ORDER BY </a:t>
            </a:r>
            <a:r>
              <a:rPr lang="zh-CN" altLang="en-US" sz="2400" dirty="0">
                <a:latin typeface="Arial" panose="020B0604020202020204" pitchFamily="34" charset="0"/>
                <a:cs typeface="Arial" panose="020B0604020202020204" pitchFamily="34" charset="0"/>
              </a:rPr>
              <a:t>出版社，单价；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574581"/>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zh-CN" altLang="en-US" sz="2400" dirty="0" smtClean="0">
                <a:latin typeface="Arial" panose="020B0604020202020204" pitchFamily="34" charset="0"/>
                <a:cs typeface="Arial" panose="020B0604020202020204" pitchFamily="34" charset="0"/>
              </a:rPr>
              <a:t>时间</a:t>
            </a:r>
            <a:endParaRPr lang="zh-CN" alt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1200329"/>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借阅时间</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smtClean="0">
                <a:latin typeface="Arial" panose="020B0604020202020204" pitchFamily="34" charset="0"/>
                <a:cs typeface="Arial" panose="020B0604020202020204" pitchFamily="34" charset="0"/>
              </a:rPr>
              <a:t>借阅</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判定范围</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举个栗子：在数据库</a:t>
            </a:r>
            <a:r>
              <a:rPr lang="en-US" altLang="zh-CN" sz="2400" dirty="0" err="1" smtClean="0">
                <a:latin typeface="微软雅黑" panose="020B0503020204020204" charset="-122"/>
                <a:ea typeface="微软雅黑" panose="020B0503020204020204" charset="-122"/>
              </a:rPr>
              <a:t>mysql_test</a:t>
            </a:r>
            <a:r>
              <a:rPr lang="zh-CN" altLang="en-US" sz="2400" dirty="0" smtClean="0">
                <a:latin typeface="微软雅黑" panose="020B0503020204020204" charset="-122"/>
                <a:ea typeface="微软雅黑" panose="020B0503020204020204" charset="-122"/>
              </a:rPr>
              <a:t>的表</a:t>
            </a:r>
            <a:r>
              <a:rPr lang="en-US" altLang="zh-CN" sz="2400" dirty="0" smtClean="0">
                <a:latin typeface="微软雅黑" panose="020B0503020204020204" charset="-122"/>
                <a:ea typeface="微软雅黑" panose="020B0503020204020204" charset="-122"/>
              </a:rPr>
              <a:t>customers</a:t>
            </a:r>
            <a:r>
              <a:rPr lang="zh-CN" altLang="en-US" sz="2400" dirty="0" smtClean="0">
                <a:latin typeface="微软雅黑" panose="020B0503020204020204" charset="-122"/>
                <a:ea typeface="微软雅黑" panose="020B0503020204020204" charset="-122"/>
              </a:rPr>
              <a:t>中，查询客户</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号在</a:t>
            </a:r>
            <a:r>
              <a:rPr lang="en-US" altLang="zh-CN" sz="2400" dirty="0" smtClean="0">
                <a:latin typeface="微软雅黑" panose="020B0503020204020204" charset="-122"/>
                <a:ea typeface="微软雅黑" panose="020B0503020204020204" charset="-122"/>
              </a:rPr>
              <a:t>903</a:t>
            </a:r>
            <a:r>
              <a:rPr lang="zh-CN" altLang="en-US" sz="2400" dirty="0" smtClean="0">
                <a:latin typeface="微软雅黑" panose="020B0503020204020204" charset="-122"/>
                <a:ea typeface="微软雅黑" panose="020B0503020204020204" charset="-122"/>
              </a:rPr>
              <a:t>至</a:t>
            </a:r>
            <a:r>
              <a:rPr lang="en-US" altLang="zh-CN" sz="2400" dirty="0" smtClean="0">
                <a:latin typeface="微软雅黑" panose="020B0503020204020204" charset="-122"/>
                <a:ea typeface="微软雅黑" panose="020B0503020204020204" charset="-122"/>
              </a:rPr>
              <a:t>912</a:t>
            </a:r>
            <a:r>
              <a:rPr lang="zh-CN" altLang="en-US" sz="2400" dirty="0" smtClean="0">
                <a:latin typeface="微软雅黑" panose="020B0503020204020204" charset="-122"/>
                <a:ea typeface="微软雅黑" panose="020B0503020204020204" charset="-122"/>
              </a:rPr>
              <a:t>之间的是个客户的信息。</a:t>
            </a:r>
            <a:endParaRPr lang="en-US" altLang="zh-CN" sz="2400" dirty="0">
              <a:latin typeface="微软雅黑" panose="020B0503020204020204" charset="-122"/>
              <a:ea typeface="微软雅黑" panose="020B0503020204020204"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4008515"/>
            <a:ext cx="9437965" cy="11270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&gt;SELECT *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BETWEEN 903 AND 912</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4.5.4.2 </a:t>
            </a:r>
            <a:r>
              <a:rPr lang="zh-CN" altLang="en-US" dirty="0" smtClean="0">
                <a:latin typeface="微软雅黑" panose="020B0503020204020204" charset="-122"/>
                <a:ea typeface="微软雅黑" panose="020B0503020204020204" charset="-122"/>
              </a:rPr>
              <a:t>判定范围</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1200329"/>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借阅时间</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smtClean="0">
                <a:latin typeface="Arial" panose="020B0604020202020204" pitchFamily="34" charset="0"/>
                <a:cs typeface="Arial" panose="020B0604020202020204" pitchFamily="34" charset="0"/>
              </a:rPr>
              <a:t>读者</a:t>
            </a:r>
            <a:endParaRPr lang="zh-CN" alt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1754326"/>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借阅时间</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读者</a:t>
            </a:r>
          </a:p>
          <a:p>
            <a:pPr>
              <a:lnSpc>
                <a:spcPct val="150000"/>
              </a:lnSpc>
            </a:pPr>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姓名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王明</a:t>
            </a:r>
            <a:r>
              <a:rPr lang="zh-CN" altLang="en-US"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1754326"/>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借阅时间</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读者</a:t>
            </a:r>
          </a:p>
          <a:p>
            <a:pPr>
              <a:lnSpc>
                <a:spcPct val="150000"/>
              </a:lnSpc>
            </a:pPr>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姓名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王明’ </a:t>
            </a:r>
            <a:r>
              <a:rPr lang="en-US" altLang="zh-CN" sz="2400" dirty="0">
                <a:solidFill>
                  <a:schemeClr val="bg1"/>
                </a:solidFill>
                <a:latin typeface="Arial" panose="020B0604020202020204" pitchFamily="34" charset="0"/>
                <a:cs typeface="Arial" panose="020B0604020202020204" pitchFamily="34" charset="0"/>
              </a:rPr>
              <a:t>AND</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读者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  </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2308324"/>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借阅时间</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读者</a:t>
            </a:r>
          </a:p>
          <a:p>
            <a:pPr>
              <a:lnSpc>
                <a:spcPct val="150000"/>
              </a:lnSpc>
            </a:pPr>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姓名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王明</a:t>
            </a:r>
            <a:r>
              <a:rPr lang="zh-CN" altLang="en-US" sz="2400" dirty="0">
                <a:solidFill>
                  <a:schemeClr val="bg1"/>
                </a:solidFill>
                <a:latin typeface="Arial" panose="020B0604020202020204" pitchFamily="34" charset="0"/>
                <a:cs typeface="Arial" panose="020B0604020202020204" pitchFamily="34" charset="0"/>
              </a:rPr>
              <a:t>’ </a:t>
            </a:r>
            <a:r>
              <a:rPr lang="en-US" altLang="zh-CN" sz="2400" dirty="0">
                <a:solidFill>
                  <a:schemeClr val="bg1"/>
                </a:solidFill>
                <a:latin typeface="Arial" panose="020B0604020202020204" pitchFamily="34" charset="0"/>
                <a:cs typeface="Arial" panose="020B0604020202020204" pitchFamily="34" charset="0"/>
              </a:rPr>
              <a:t>AND </a:t>
            </a:r>
            <a:r>
              <a:rPr lang="zh-CN" altLang="en-US" sz="2400" dirty="0">
                <a:latin typeface="Arial" panose="020B0604020202020204" pitchFamily="34" charset="0"/>
                <a:cs typeface="Arial" panose="020B0604020202020204" pitchFamily="34" charset="0"/>
              </a:rPr>
              <a:t>读者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  </a:t>
            </a:r>
            <a:r>
              <a:rPr lang="en-US" altLang="zh-CN" sz="2400" dirty="0">
                <a:solidFill>
                  <a:schemeClr val="bg1"/>
                </a:solidFill>
                <a:latin typeface="Arial" panose="020B0604020202020204" pitchFamily="34" charset="0"/>
                <a:cs typeface="Arial" panose="020B0604020202020204" pitchFamily="34" charset="0"/>
              </a:rPr>
              <a:t>AND</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图书编号</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图书编号</a:t>
            </a:r>
            <a:r>
              <a:rPr lang="en-US" altLang="zh-CN" sz="2400"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2</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王明所借阅的所有图书的书名及借阅时间</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smtClean="0">
                <a:solidFill>
                  <a:srgbClr val="FF0000"/>
                </a:solidFill>
                <a:latin typeface="黑体" panose="02010609060101010101" pitchFamily="49" charset="-122"/>
                <a:ea typeface="黑体" panose="02010609060101010101" pitchFamily="49" charset="-122"/>
              </a:rPr>
              <a:t>设计题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134139" y="4041702"/>
            <a:ext cx="8562753" cy="2236574"/>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书名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借阅时间</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读者</a:t>
            </a:r>
          </a:p>
          <a:p>
            <a:pPr>
              <a:lnSpc>
                <a:spcPct val="150000"/>
              </a:lnSpc>
            </a:pPr>
            <a:r>
              <a:rPr lang="en-US" altLang="zh-CN" sz="2400" dirty="0">
                <a:latin typeface="Arial" panose="020B0604020202020204" pitchFamily="34" charset="0"/>
                <a:cs typeface="Arial" panose="020B0604020202020204" pitchFamily="34" charset="0"/>
              </a:rPr>
              <a:t>WHERE </a:t>
            </a:r>
            <a:r>
              <a:rPr lang="zh-CN" altLang="en-US" sz="2400" dirty="0">
                <a:latin typeface="Arial" panose="020B0604020202020204" pitchFamily="34" charset="0"/>
                <a:cs typeface="Arial" panose="020B0604020202020204" pitchFamily="34" charset="0"/>
              </a:rPr>
              <a:t>姓名</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王明’ </a:t>
            </a:r>
            <a:r>
              <a:rPr lang="en-US" altLang="zh-CN" sz="2400" dirty="0">
                <a:latin typeface="Arial" panose="020B0604020202020204" pitchFamily="34" charset="0"/>
                <a:cs typeface="Arial" panose="020B0604020202020204" pitchFamily="34" charset="0"/>
              </a:rPr>
              <a:t>AND </a:t>
            </a:r>
            <a:r>
              <a:rPr lang="zh-CN" altLang="en-US" sz="2400" dirty="0">
                <a:latin typeface="Arial" panose="020B0604020202020204" pitchFamily="34" charset="0"/>
                <a:cs typeface="Arial" panose="020B0604020202020204" pitchFamily="34" charset="0"/>
              </a:rPr>
              <a:t>读者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借书证号  </a:t>
            </a:r>
            <a:r>
              <a:rPr lang="en-US" altLang="zh-CN" sz="2400" dirty="0">
                <a:latin typeface="Arial" panose="020B0604020202020204" pitchFamily="34" charset="0"/>
                <a:cs typeface="Arial" panose="020B0604020202020204" pitchFamily="34" charset="0"/>
              </a:rPr>
              <a:t>AND </a:t>
            </a:r>
            <a:r>
              <a:rPr lang="zh-CN" altLang="en-US" sz="2400" dirty="0">
                <a:latin typeface="Arial" panose="020B0604020202020204" pitchFamily="34" charset="0"/>
                <a:cs typeface="Arial" panose="020B0604020202020204" pitchFamily="34" charset="0"/>
              </a:rPr>
              <a:t>借阅</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图书编号</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图书编号</a:t>
            </a:r>
            <a:r>
              <a:rPr lang="en-US" altLang="zh-CN" sz="2400"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442483" y="3923414"/>
            <a:ext cx="9083749" cy="574581"/>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a:t>
            </a:r>
            <a:r>
              <a:rPr lang="en-US" altLang="zh-CN" sz="2400" dirty="0">
                <a:solidFill>
                  <a:schemeClr val="bg1"/>
                </a:solidFill>
                <a:latin typeface="Arial" panose="020B0604020202020204" pitchFamily="34" charset="0"/>
                <a:cs typeface="Arial" panose="020B0604020202020204" pitchFamily="34" charset="0"/>
              </a:rPr>
              <a:t>MAX(</a:t>
            </a:r>
            <a:r>
              <a:rPr lang="zh-CN" altLang="en-US" sz="2400" dirty="0">
                <a:latin typeface="Arial" panose="020B0604020202020204" pitchFamily="34" charset="0"/>
                <a:cs typeface="Arial" panose="020B0604020202020204" pitchFamily="34" charset="0"/>
              </a:rPr>
              <a:t>单价</a:t>
            </a:r>
            <a:r>
              <a:rPr lang="en-US" altLang="zh-CN" sz="2400" dirty="0">
                <a:solidFill>
                  <a:schemeClr val="bg1"/>
                </a:solidFill>
                <a:latin typeface="Arial" panose="020B0604020202020204" pitchFamily="34" charset="0"/>
                <a:cs typeface="Arial" panose="020B0604020202020204" pitchFamily="34" charset="0"/>
              </a:rPr>
              <a:t>),MIN(</a:t>
            </a:r>
            <a:r>
              <a:rPr lang="zh-CN" altLang="en-US" sz="2400" dirty="0">
                <a:latin typeface="Arial" panose="020B0604020202020204" pitchFamily="34" charset="0"/>
                <a:cs typeface="Arial" panose="020B0604020202020204" pitchFamily="34" charset="0"/>
              </a:rPr>
              <a:t>单价</a:t>
            </a:r>
            <a:r>
              <a:rPr lang="en-US" altLang="zh-CN" sz="2400" dirty="0">
                <a:solidFill>
                  <a:schemeClr val="bg1"/>
                </a:solidFill>
                <a:latin typeface="Arial" panose="020B0604020202020204" pitchFamily="34" charset="0"/>
                <a:cs typeface="Arial" panose="020B0604020202020204" pitchFamily="34" charset="0"/>
              </a:rPr>
              <a:t>),AVG(</a:t>
            </a:r>
            <a:r>
              <a:rPr lang="zh-CN" altLang="en-US" sz="2400" dirty="0">
                <a:latin typeface="Arial" panose="020B0604020202020204" pitchFamily="34" charset="0"/>
                <a:cs typeface="Arial" panose="020B0604020202020204" pitchFamily="34" charset="0"/>
              </a:rPr>
              <a:t>单价</a:t>
            </a:r>
            <a:r>
              <a:rPr lang="en-US" altLang="zh-CN" sz="2400" dirty="0" smtClean="0">
                <a:solidFill>
                  <a:schemeClr val="bg1"/>
                </a:solidFill>
                <a:latin typeface="Arial" panose="020B0604020202020204" pitchFamily="34" charset="0"/>
                <a:cs typeface="Arial" panose="020B0604020202020204" pitchFamily="34" charset="0"/>
              </a:rPr>
              <a:t>)</a:t>
            </a:r>
            <a:endParaRPr lang="en-US" altLang="zh-CN" sz="2400"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442483" y="3923414"/>
            <a:ext cx="9083749" cy="574581"/>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,MAX(</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),MIN(</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),AVG(</a:t>
            </a:r>
            <a:r>
              <a:rPr lang="zh-CN" altLang="en-US" sz="2400" dirty="0">
                <a:latin typeface="Arial" panose="020B0604020202020204" pitchFamily="34" charset="0"/>
                <a:cs typeface="Arial" panose="020B0604020202020204" pitchFamily="34" charset="0"/>
              </a:rPr>
              <a:t>单价</a:t>
            </a:r>
            <a:r>
              <a:rPr lang="en-US" altLang="zh-CN"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442483" y="3923414"/>
            <a:ext cx="9083749" cy="1200329"/>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,MAX(</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),MIN(</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),AVG(</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smtClean="0">
                <a:latin typeface="Arial" panose="020B0604020202020204" pitchFamily="34" charset="0"/>
                <a:cs typeface="Arial" panose="020B0604020202020204" pitchFamily="34" charset="0"/>
              </a:rPr>
              <a:t>图书</a:t>
            </a:r>
            <a:endParaRPr lang="zh-CN" alt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rgbClr val="FF0000"/>
                </a:solidFill>
                <a:latin typeface="黑体" panose="02010609060101010101" pitchFamily="49" charset="-122"/>
                <a:ea typeface="黑体" panose="02010609060101010101" pitchFamily="49" charset="-122"/>
              </a:rPr>
              <a:t>各个</a:t>
            </a:r>
            <a:r>
              <a:rPr lang="zh-CN" altLang="en-US" sz="2000" b="0" dirty="0">
                <a:solidFill>
                  <a:schemeClr val="tx1"/>
                </a:solidFill>
                <a:latin typeface="黑体" panose="02010609060101010101" pitchFamily="49" charset="-122"/>
                <a:ea typeface="黑体" panose="02010609060101010101" pitchFamily="49" charset="-122"/>
              </a:rPr>
              <a:t>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442483" y="3923414"/>
            <a:ext cx="9083749" cy="1200329"/>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,MAX(</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),MIN(</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),AVG(</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smtClean="0">
                <a:latin typeface="Arial" panose="020B0604020202020204" pitchFamily="34" charset="0"/>
                <a:cs typeface="Arial" panose="020B0604020202020204" pitchFamily="34" charset="0"/>
              </a:rPr>
              <a:t>图书</a:t>
            </a:r>
            <a:endParaRPr lang="zh-CN" alt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判定范围</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使用关键字“</a:t>
            </a:r>
            <a:r>
              <a:rPr lang="en-US" altLang="zh-CN" sz="2400" dirty="0" smtClean="0">
                <a:solidFill>
                  <a:srgbClr val="FF0000"/>
                </a:solidFill>
                <a:latin typeface="微软雅黑" panose="020B0503020204020204" charset="-122"/>
                <a:ea typeface="微软雅黑" panose="020B0503020204020204" charset="-122"/>
              </a:rPr>
              <a:t>IN</a:t>
            </a:r>
            <a:r>
              <a:rPr lang="zh-CN" altLang="en-US" sz="2400" dirty="0" smtClean="0">
                <a:latin typeface="微软雅黑" panose="020B0503020204020204" charset="-122"/>
                <a:ea typeface="微软雅黑" panose="020B0503020204020204" charset="-122"/>
              </a:rPr>
              <a:t>”可以指定一个值的枚举表，该表中会列出所有可能的值。</a:t>
            </a:r>
            <a:endParaRPr lang="en-US" altLang="zh-CN" sz="2400" dirty="0">
              <a:latin typeface="微软雅黑" panose="020B0503020204020204" charset="-122"/>
              <a:ea typeface="微软雅黑" panose="020B0503020204020204"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6" name="矩形 5"/>
          <p:cNvSpPr/>
          <p:nvPr/>
        </p:nvSpPr>
        <p:spPr>
          <a:xfrm>
            <a:off x="1307805" y="3604461"/>
            <a:ext cx="9437965" cy="11270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IN(expression [,</a:t>
            </a:r>
            <a:r>
              <a:rPr lang="en-US" altLang="zh-CN" dirty="0" smtClean="0">
                <a:solidFill>
                  <a:schemeClr val="tx1"/>
                </a:solidFill>
                <a:latin typeface="手札体-简粗体"/>
                <a:ea typeface="手札体-简粗体"/>
                <a:cs typeface="Arial" panose="020B0604020202020204" pitchFamily="34" charset="0"/>
              </a:rPr>
              <a: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n</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0" name="TextBox 29"/>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4.5.4.2 </a:t>
            </a:r>
            <a:r>
              <a:rPr lang="zh-CN" altLang="en-US" dirty="0" smtClean="0">
                <a:latin typeface="微软雅黑" panose="020B0503020204020204" charset="-122"/>
                <a:ea typeface="微软雅黑" panose="020B0503020204020204" charset="-122"/>
              </a:rPr>
              <a:t>判定范围</a:t>
            </a:r>
            <a:endParaRPr lang="zh-CN" altLang="en-US" dirty="0">
              <a:latin typeface="微软雅黑" panose="020B0503020204020204" charset="-122"/>
              <a:ea typeface="微软雅黑" panose="020B0503020204020204" charset="-122"/>
            </a:endParaRPr>
          </a:p>
        </p:txBody>
      </p:sp>
      <p:sp>
        <p:nvSpPr>
          <p:cNvPr id="31" name="矩形 3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2" name="肘形连接符 31"/>
          <p:cNvCxnSpPr>
            <a:stCxn id="35" idx="1"/>
            <a:endCxn id="3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6" idx="1"/>
            <a:endCxn id="3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6" name="矩形 3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7" name="矩形 3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8" name="矩形 3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0" name="矩形 3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1" name="肘形连接符 40"/>
          <p:cNvCxnSpPr>
            <a:stCxn id="31" idx="3"/>
            <a:endCxn id="3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1" idx="3"/>
            <a:endCxn id="3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40" idx="1"/>
            <a:endCxn id="3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1</a:t>
            </a:r>
            <a:r>
              <a:rPr lang="zh-CN" altLang="en-US" sz="2000" b="0" dirty="0" smtClean="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设一个图书借阅管理数据库中包括三个关系模式： </a:t>
            </a:r>
            <a:br>
              <a:rPr lang="zh-CN" altLang="en-US"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图书</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读者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借书证号，姓名，性别，单位，地址</a:t>
            </a:r>
            <a:r>
              <a:rPr lang="en-US" altLang="zh-CN" sz="2000" b="0" dirty="0">
                <a:solidFill>
                  <a:schemeClr val="tx1"/>
                </a:solidFill>
                <a:latin typeface="黑体" panose="02010609060101010101" pitchFamily="49" charset="-122"/>
                <a:ea typeface="黑体" panose="02010609060101010101" pitchFamily="49" charset="-122"/>
              </a:rPr>
              <a:t>) </a:t>
            </a:r>
            <a:br>
              <a:rPr lang="en-US" altLang="zh-CN" sz="2000" b="0" dirty="0">
                <a:solidFill>
                  <a:schemeClr val="tx1"/>
                </a:solidFill>
                <a:latin typeface="黑体" panose="02010609060101010101" pitchFamily="49" charset="-122"/>
                <a:ea typeface="黑体" panose="02010609060101010101" pitchFamily="49" charset="-122"/>
              </a:rPr>
            </a:br>
            <a:r>
              <a:rPr lang="zh-CN" altLang="en-US" sz="2000" b="0" dirty="0">
                <a:solidFill>
                  <a:schemeClr val="tx1"/>
                </a:solidFill>
                <a:latin typeface="黑体" panose="02010609060101010101" pitchFamily="49" charset="-122"/>
                <a:ea typeface="黑体" panose="02010609060101010101" pitchFamily="49" charset="-122"/>
              </a:rPr>
              <a:t>借阅</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借书证号，图书编号，借阅日期，归还日期，备注</a:t>
            </a:r>
            <a:r>
              <a:rPr lang="en-US" altLang="zh-CN" sz="2000" b="0" dirty="0">
                <a:solidFill>
                  <a:schemeClr val="tx1"/>
                </a:solidFill>
                <a:latin typeface="黑体" panose="02010609060101010101" pitchFamily="49" charset="-122"/>
                <a:ea typeface="黑体" panose="02010609060101010101" pitchFamily="49" charset="-122"/>
              </a:rPr>
              <a:t>) </a:t>
            </a:r>
          </a:p>
          <a:p>
            <a:pPr>
              <a:lnSpc>
                <a:spcPts val="2200"/>
              </a:lnSpc>
            </a:pPr>
            <a:r>
              <a:rPr lang="zh-CN" altLang="en-US" sz="2000" b="0" dirty="0">
                <a:solidFill>
                  <a:schemeClr val="tx1"/>
                </a:solidFill>
                <a:latin typeface="黑体" panose="02010609060101010101" pitchFamily="49" charset="-122"/>
                <a:ea typeface="黑体" panose="02010609060101010101" pitchFamily="49" charset="-122"/>
              </a:rPr>
              <a:t>用</a:t>
            </a:r>
            <a:r>
              <a:rPr lang="en-US" altLang="zh-CN" sz="2000" b="0" dirty="0">
                <a:solidFill>
                  <a:schemeClr val="tx1"/>
                </a:solidFill>
                <a:latin typeface="黑体" panose="02010609060101010101" pitchFamily="49" charset="-122"/>
                <a:ea typeface="黑体" panose="02010609060101010101" pitchFamily="49" charset="-122"/>
              </a:rPr>
              <a:t>SQL</a:t>
            </a:r>
            <a:r>
              <a:rPr lang="zh-CN" altLang="en-US" sz="2000" b="0" dirty="0">
                <a:solidFill>
                  <a:schemeClr val="tx1"/>
                </a:solidFill>
                <a:latin typeface="黑体" panose="02010609060101010101" pitchFamily="49" charset="-122"/>
                <a:ea typeface="黑体" panose="02010609060101010101" pitchFamily="49" charset="-122"/>
              </a:rPr>
              <a:t>语句完成下面</a:t>
            </a:r>
            <a:r>
              <a:rPr lang="en-US" altLang="zh-CN" sz="2000" b="0" dirty="0">
                <a:solidFill>
                  <a:schemeClr val="tx1"/>
                </a:solidFill>
                <a:latin typeface="黑体" panose="02010609060101010101" pitchFamily="49" charset="-122"/>
                <a:ea typeface="黑体" panose="02010609060101010101" pitchFamily="49" charset="-122"/>
              </a:rPr>
              <a:t>1-3</a:t>
            </a:r>
            <a:r>
              <a:rPr lang="zh-CN" altLang="en-US" sz="2000" b="0" dirty="0">
                <a:solidFill>
                  <a:schemeClr val="tx1"/>
                </a:solidFill>
                <a:latin typeface="黑体" panose="02010609060101010101" pitchFamily="49" charset="-122"/>
                <a:ea typeface="黑体" panose="02010609060101010101" pitchFamily="49" charset="-122"/>
              </a:rPr>
              <a:t>题。</a:t>
            </a:r>
          </a:p>
          <a:p>
            <a:pPr>
              <a:lnSpc>
                <a:spcPts val="2200"/>
              </a:lnSpc>
            </a:pPr>
            <a:r>
              <a:rPr lang="en-US" altLang="zh-CN" sz="2000" b="0" dirty="0" smtClean="0">
                <a:solidFill>
                  <a:schemeClr val="tx1"/>
                </a:solidFill>
                <a:latin typeface="黑体" panose="02010609060101010101" pitchFamily="49" charset="-122"/>
                <a:ea typeface="黑体" panose="02010609060101010101" pitchFamily="49" charset="-122"/>
              </a:rPr>
              <a:t>3</a:t>
            </a:r>
            <a:r>
              <a:rPr lang="zh-CN" altLang="en-US" sz="2000" b="0" dirty="0" smtClean="0">
                <a:solidFill>
                  <a:schemeClr val="tx1"/>
                </a:solidFill>
                <a:latin typeface="黑体" panose="02010609060101010101" pitchFamily="49" charset="-122"/>
                <a:ea typeface="黑体" panose="02010609060101010101" pitchFamily="49" charset="-122"/>
              </a:rPr>
              <a:t>）查询</a:t>
            </a:r>
            <a:r>
              <a:rPr lang="zh-CN" altLang="en-US" sz="2000" b="0" dirty="0">
                <a:solidFill>
                  <a:schemeClr val="tx1"/>
                </a:solidFill>
                <a:latin typeface="黑体" panose="02010609060101010101" pitchFamily="49" charset="-122"/>
                <a:ea typeface="黑体" panose="02010609060101010101" pitchFamily="49" charset="-122"/>
              </a:rPr>
              <a:t>各个出版社图书的最高价格、最低价格和平均价格。  </a:t>
            </a:r>
            <a:r>
              <a:rPr lang="zh-CN" altLang="en-US" sz="2000" b="0" dirty="0">
                <a:solidFill>
                  <a:srgbClr val="FF0000"/>
                </a:solidFill>
                <a:latin typeface="黑体" panose="02010609060101010101" pitchFamily="49" charset="-122"/>
                <a:ea typeface="黑体" panose="02010609060101010101" pitchFamily="49" charset="-122"/>
              </a:rPr>
              <a:t>设计</a:t>
            </a:r>
            <a:r>
              <a:rPr lang="zh-CN" altLang="en-US" sz="2000" b="0" dirty="0" smtClean="0">
                <a:solidFill>
                  <a:srgbClr val="FF0000"/>
                </a:solidFill>
                <a:latin typeface="黑体" panose="02010609060101010101" pitchFamily="49" charset="-122"/>
                <a:ea typeface="黑体" panose="02010609060101010101" pitchFamily="49" charset="-122"/>
              </a:rPr>
              <a:t>题</a:t>
            </a:r>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a:p>
            <a:endParaRPr lang="en-US" altLang="zh-CN" sz="2000" b="0" dirty="0">
              <a:solidFill>
                <a:schemeClr val="tx1"/>
              </a:solidFill>
              <a:latin typeface="黑体" panose="02010609060101010101" pitchFamily="49" charset="-122"/>
              <a:ea typeface="黑体" panose="02010609060101010101" pitchFamily="49" charset="-122"/>
            </a:endParaRPr>
          </a:p>
          <a:p>
            <a:endParaRPr lang="en-US" altLang="zh-CN" sz="20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442483" y="3923414"/>
            <a:ext cx="9083749" cy="1682577"/>
          </a:xfrm>
          <a:prstGeom prst="rect">
            <a:avLst/>
          </a:prstGeom>
        </p:spPr>
        <p:txBody>
          <a:bodyPr wrap="square">
            <a:spAutoFit/>
          </a:bodyPr>
          <a:lstStyle/>
          <a:p>
            <a:pPr>
              <a:lnSpc>
                <a:spcPct val="150000"/>
              </a:lnSpc>
            </a:pPr>
            <a:r>
              <a:rPr lang="en-US" altLang="zh-CN" sz="2400" dirty="0">
                <a:latin typeface="Arial" panose="020B0604020202020204" pitchFamily="34" charset="0"/>
                <a:cs typeface="Arial" panose="020B0604020202020204" pitchFamily="34" charset="0"/>
              </a:rPr>
              <a:t>SELECT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,MAX(</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),MIN(</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),AVG(</a:t>
            </a:r>
            <a:r>
              <a:rPr lang="zh-CN" altLang="en-US" sz="2400" dirty="0">
                <a:latin typeface="Arial" panose="020B0604020202020204" pitchFamily="34" charset="0"/>
                <a:cs typeface="Arial" panose="020B0604020202020204" pitchFamily="34" charset="0"/>
              </a:rPr>
              <a:t>单价</a:t>
            </a:r>
            <a:r>
              <a:rPr lang="en-US" altLang="zh-CN" sz="2400" dirty="0">
                <a:latin typeface="Arial" panose="020B0604020202020204" pitchFamily="34" charset="0"/>
                <a:cs typeface="Arial" panose="020B0604020202020204" pitchFamily="34" charset="0"/>
              </a:rPr>
              <a:t>)</a:t>
            </a:r>
          </a:p>
          <a:p>
            <a:pPr>
              <a:lnSpc>
                <a:spcPct val="150000"/>
              </a:lnSpc>
            </a:pPr>
            <a:r>
              <a:rPr lang="en-US" altLang="zh-CN" sz="2400" dirty="0">
                <a:latin typeface="Arial" panose="020B0604020202020204" pitchFamily="34" charset="0"/>
                <a:cs typeface="Arial" panose="020B0604020202020204" pitchFamily="34" charset="0"/>
              </a:rPr>
              <a:t>FROM </a:t>
            </a:r>
            <a:r>
              <a:rPr lang="zh-CN" altLang="en-US" sz="2400" dirty="0">
                <a:latin typeface="Arial" panose="020B0604020202020204" pitchFamily="34" charset="0"/>
                <a:cs typeface="Arial" panose="020B0604020202020204" pitchFamily="34" charset="0"/>
              </a:rPr>
              <a:t>图书</a:t>
            </a:r>
          </a:p>
          <a:p>
            <a:pPr>
              <a:lnSpc>
                <a:spcPct val="150000"/>
              </a:lnSpc>
            </a:pPr>
            <a:r>
              <a:rPr lang="en-US" altLang="zh-CN" sz="2400" dirty="0">
                <a:latin typeface="Arial" panose="020B0604020202020204" pitchFamily="34" charset="0"/>
                <a:cs typeface="Arial" panose="020B0604020202020204" pitchFamily="34" charset="0"/>
              </a:rPr>
              <a:t>GROUP BY </a:t>
            </a:r>
            <a:r>
              <a:rPr lang="zh-CN" altLang="en-US" sz="2400" dirty="0">
                <a:latin typeface="Arial" panose="020B0604020202020204" pitchFamily="34" charset="0"/>
                <a:cs typeface="Arial" panose="020B0604020202020204" pitchFamily="34" charset="0"/>
              </a:rPr>
              <a:t>出版社</a:t>
            </a:r>
            <a:r>
              <a:rPr lang="en-US" altLang="zh-CN" sz="2400"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SELECT</a:t>
            </a:r>
            <a:r>
              <a:rPr lang="zh-CN" altLang="en-US" sz="2400" b="0" dirty="0">
                <a:solidFill>
                  <a:schemeClr val="tx1"/>
                </a:solidFill>
                <a:latin typeface="黑体" panose="02010609060101010101" pitchFamily="49" charset="-122"/>
                <a:ea typeface="黑体" panose="02010609060101010101" pitchFamily="49" charset="-122"/>
              </a:rPr>
              <a:t>语句中，除了使用</a:t>
            </a:r>
            <a:r>
              <a:rPr lang="en-US" altLang="zh-CN" sz="2400" b="0" dirty="0">
                <a:solidFill>
                  <a:schemeClr val="tx1"/>
                </a:solidFill>
                <a:latin typeface="黑体" panose="02010609060101010101" pitchFamily="49" charset="-122"/>
                <a:ea typeface="黑体" panose="02010609060101010101" pitchFamily="49" charset="-122"/>
              </a:rPr>
              <a:t>GROUP BY</a:t>
            </a:r>
            <a:r>
              <a:rPr lang="zh-CN" altLang="en-US" sz="2400" b="0" dirty="0">
                <a:solidFill>
                  <a:schemeClr val="tx1"/>
                </a:solidFill>
                <a:latin typeface="黑体" panose="02010609060101010101" pitchFamily="49" charset="-122"/>
                <a:ea typeface="黑体" panose="02010609060101010101" pitchFamily="49" charset="-122"/>
              </a:rPr>
              <a:t>子句分组数据之外，还可使用（           ）子句来过滤分组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a:t>
            </a:r>
            <a:r>
              <a:rPr lang="en-US" altLang="zh-CN" sz="2400" b="0" dirty="0">
                <a:solidFill>
                  <a:schemeClr val="tx1"/>
                </a:solidFill>
                <a:latin typeface="黑体" panose="02010609060101010101" pitchFamily="49" charset="-122"/>
                <a:ea typeface="黑体" panose="02010609060101010101" pitchFamily="49" charset="-122"/>
              </a:rPr>
              <a:t>SELECT</a:t>
            </a:r>
            <a:r>
              <a:rPr lang="zh-CN" altLang="en-US" sz="2400" b="0" dirty="0">
                <a:solidFill>
                  <a:schemeClr val="tx1"/>
                </a:solidFill>
                <a:latin typeface="黑体" panose="02010609060101010101" pitchFamily="49" charset="-122"/>
                <a:ea typeface="黑体" panose="02010609060101010101" pitchFamily="49" charset="-122"/>
              </a:rPr>
              <a:t>语句中，除了使用</a:t>
            </a:r>
            <a:r>
              <a:rPr lang="en-US" altLang="zh-CN" sz="2400" b="0" dirty="0">
                <a:solidFill>
                  <a:schemeClr val="tx1"/>
                </a:solidFill>
                <a:latin typeface="黑体" panose="02010609060101010101" pitchFamily="49" charset="-122"/>
                <a:ea typeface="黑体" panose="02010609060101010101" pitchFamily="49" charset="-122"/>
              </a:rPr>
              <a:t>GROUP BY</a:t>
            </a:r>
            <a:r>
              <a:rPr lang="zh-CN" altLang="en-US" sz="2400" b="0" dirty="0">
                <a:solidFill>
                  <a:schemeClr val="tx1"/>
                </a:solidFill>
                <a:latin typeface="黑体" panose="02010609060101010101" pitchFamily="49" charset="-122"/>
                <a:ea typeface="黑体" panose="02010609060101010101" pitchFamily="49" charset="-122"/>
              </a:rPr>
              <a:t>子句分组数据之外，还可使用（ </a:t>
            </a:r>
            <a:r>
              <a:rPr lang="en-US" altLang="zh-CN" sz="2400" b="0" dirty="0">
                <a:solidFill>
                  <a:srgbClr val="FF0000"/>
                </a:solidFill>
                <a:latin typeface="黑体" panose="02010609060101010101" pitchFamily="49" charset="-122"/>
                <a:ea typeface="黑体" panose="02010609060101010101" pitchFamily="49" charset="-122"/>
              </a:rPr>
              <a:t>HAVING</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）子句来过滤分组</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设有一个关系模式图书</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，查询价格在</a:t>
            </a:r>
            <a:r>
              <a:rPr lang="en-US" altLang="zh-CN" sz="2400" b="0" dirty="0">
                <a:solidFill>
                  <a:schemeClr val="tx1"/>
                </a:solidFill>
                <a:latin typeface="黑体" panose="02010609060101010101" pitchFamily="49" charset="-122"/>
                <a:ea typeface="黑体" panose="02010609060101010101" pitchFamily="49" charset="-122"/>
              </a:rPr>
              <a:t>50</a:t>
            </a:r>
            <a:r>
              <a:rPr lang="zh-CN" altLang="en-US" sz="2400" b="0" dirty="0">
                <a:solidFill>
                  <a:schemeClr val="tx1"/>
                </a:solidFill>
                <a:latin typeface="黑体" panose="02010609060101010101" pitchFamily="49" charset="-122"/>
                <a:ea typeface="黑体" panose="02010609060101010101" pitchFamily="49" charset="-122"/>
              </a:rPr>
              <a:t>到</a:t>
            </a:r>
            <a:r>
              <a:rPr lang="en-US" altLang="zh-CN" sz="2400" b="0" dirty="0">
                <a:solidFill>
                  <a:schemeClr val="tx1"/>
                </a:solidFill>
                <a:latin typeface="黑体" panose="02010609060101010101" pitchFamily="49" charset="-122"/>
                <a:ea typeface="黑体" panose="02010609060101010101" pitchFamily="49" charset="-122"/>
              </a:rPr>
              <a:t>60</a:t>
            </a:r>
            <a:r>
              <a:rPr lang="zh-CN" altLang="en-US" sz="2400" b="0" dirty="0">
                <a:solidFill>
                  <a:schemeClr val="tx1"/>
                </a:solidFill>
                <a:latin typeface="黑体" panose="02010609060101010101" pitchFamily="49" charset="-122"/>
                <a:ea typeface="黑体" panose="02010609060101010101" pitchFamily="49" charset="-122"/>
              </a:rPr>
              <a:t>元之间的图书，结果按出版社及单价升序排列，则下列用于排列的是（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A:GROUP </a:t>
            </a:r>
            <a:r>
              <a:rPr lang="en-US" altLang="zh-CN" sz="2400" b="0" dirty="0" smtClean="0">
                <a:solidFill>
                  <a:schemeClr val="tx1"/>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B:ORDER </a:t>
            </a:r>
            <a:r>
              <a:rPr lang="en-US" altLang="zh-CN" sz="2400" b="0" dirty="0" smtClean="0">
                <a:solidFill>
                  <a:schemeClr val="tx1"/>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C:HAVING</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D:LIMIT</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设有一个关系模式图书</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图书编号，书名，作者，出版社，单价</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，查询价格在</a:t>
            </a:r>
            <a:r>
              <a:rPr lang="en-US" altLang="zh-CN" sz="2400" b="0" dirty="0">
                <a:solidFill>
                  <a:schemeClr val="tx1"/>
                </a:solidFill>
                <a:latin typeface="黑体" panose="02010609060101010101" pitchFamily="49" charset="-122"/>
                <a:ea typeface="黑体" panose="02010609060101010101" pitchFamily="49" charset="-122"/>
              </a:rPr>
              <a:t>50</a:t>
            </a:r>
            <a:r>
              <a:rPr lang="zh-CN" altLang="en-US" sz="2400" b="0" dirty="0">
                <a:solidFill>
                  <a:schemeClr val="tx1"/>
                </a:solidFill>
                <a:latin typeface="黑体" panose="02010609060101010101" pitchFamily="49" charset="-122"/>
                <a:ea typeface="黑体" panose="02010609060101010101" pitchFamily="49" charset="-122"/>
              </a:rPr>
              <a:t>到</a:t>
            </a:r>
            <a:r>
              <a:rPr lang="en-US" altLang="zh-CN" sz="2400" b="0" dirty="0">
                <a:solidFill>
                  <a:schemeClr val="tx1"/>
                </a:solidFill>
                <a:latin typeface="黑体" panose="02010609060101010101" pitchFamily="49" charset="-122"/>
                <a:ea typeface="黑体" panose="02010609060101010101" pitchFamily="49" charset="-122"/>
              </a:rPr>
              <a:t>60</a:t>
            </a:r>
            <a:r>
              <a:rPr lang="zh-CN" altLang="en-US" sz="2400" b="0" dirty="0">
                <a:solidFill>
                  <a:schemeClr val="tx1"/>
                </a:solidFill>
                <a:latin typeface="黑体" panose="02010609060101010101" pitchFamily="49" charset="-122"/>
                <a:ea typeface="黑体" panose="02010609060101010101" pitchFamily="49" charset="-122"/>
              </a:rPr>
              <a:t>元之间的图书，结果按出版社及单价升序排列，则下列用于排列的是（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A:GROUP </a:t>
            </a:r>
            <a:r>
              <a:rPr lang="en-US" altLang="zh-CN" sz="2400" b="0" dirty="0" smtClean="0">
                <a:solidFill>
                  <a:schemeClr val="tx1"/>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B:ORDER </a:t>
            </a:r>
            <a:r>
              <a:rPr lang="en-US" altLang="zh-CN" sz="2400" b="0" dirty="0" smtClean="0">
                <a:solidFill>
                  <a:srgbClr val="FF0000"/>
                </a:solidFill>
                <a:latin typeface="黑体" panose="02010609060101010101" pitchFamily="49" charset="-122"/>
                <a:ea typeface="黑体" panose="02010609060101010101" pitchFamily="49" charset="-122"/>
              </a:rPr>
              <a:t>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C:HAVING</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D:LIMIT</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704316" y="2722563"/>
            <a:ext cx="4320413" cy="1107996"/>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zh-CN" altLang="en-US" sz="6600" dirty="0" smtClean="0">
                <a:solidFill>
                  <a:srgbClr val="404040"/>
                </a:solidFill>
                <a:latin typeface="微软雅黑" panose="020B0503020204020204" charset="-122"/>
                <a:ea typeface="微软雅黑" panose="020B0503020204020204" charset="-122"/>
              </a:rPr>
              <a:t>答 疑 时 间</a:t>
            </a:r>
            <a:endParaRPr lang="zh-CN" altLang="en-US" sz="6600" dirty="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lIns="121917" tIns="60958" rIns="121917" bIns="60958"/>
          <a:lstStyle/>
          <a:p>
            <a:r>
              <a:rPr lang="en-US" altLang="zh-CN" dirty="0" smtClean="0"/>
              <a:t> </a:t>
            </a:r>
            <a:endParaRPr lang="zh-CN" altLang="en-US" dirty="0"/>
          </a:p>
        </p:txBody>
      </p:sp>
      <p:sp>
        <p:nvSpPr>
          <p:cNvPr id="6" name="内容占位符 5"/>
          <p:cNvSpPr>
            <a:spLocks noGrp="1"/>
          </p:cNvSpPr>
          <p:nvPr>
            <p:ph idx="1"/>
          </p:nvPr>
        </p:nvSpPr>
        <p:spPr>
          <a:xfrm>
            <a:off x="623392" y="2084852"/>
            <a:ext cx="10972800" cy="4525433"/>
          </a:xfrm>
        </p:spPr>
        <p:txBody>
          <a:bodyPr lIns="121917" tIns="60958" rIns="121917" bIns="60958">
            <a:normAutofit/>
          </a:bodyPr>
          <a:lstStyle/>
          <a:p>
            <a:pPr marL="0" indent="0">
              <a:lnSpc>
                <a:spcPct val="150000"/>
              </a:lnSpc>
              <a:buNone/>
            </a:pPr>
            <a:r>
              <a:rPr lang="zh-CN" altLang="en-US" sz="2700" dirty="0" smtClean="0"/>
              <a:t>用户</a:t>
            </a:r>
            <a:r>
              <a:rPr lang="zh-CN" altLang="en-US" sz="2700" dirty="0"/>
              <a:t>标识符仅由大小写英文字母、数字和下画线组成，且第一个字符不能是数字。</a:t>
            </a:r>
            <a:endParaRPr lang="en-US" altLang="zh-CN" sz="2700" dirty="0"/>
          </a:p>
          <a:p>
            <a:pPr marL="0" indent="0">
              <a:lnSpc>
                <a:spcPct val="150000"/>
              </a:lnSpc>
              <a:buNone/>
            </a:pPr>
            <a:endParaRPr lang="en-US" altLang="zh-CN" sz="2700" dirty="0"/>
          </a:p>
          <a:p>
            <a:pPr marL="0" indent="0">
              <a:lnSpc>
                <a:spcPct val="150000"/>
              </a:lnSpc>
              <a:buNone/>
            </a:pPr>
            <a:r>
              <a:rPr lang="zh-CN" altLang="en-US" sz="2700" dirty="0">
                <a:solidFill>
                  <a:srgbClr val="FF0000"/>
                </a:solidFill>
              </a:rPr>
              <a:t>（注意：标识符不能</a:t>
            </a:r>
            <a:r>
              <a:rPr lang="zh-CN" altLang="en-US" sz="2700" dirty="0" smtClean="0">
                <a:solidFill>
                  <a:srgbClr val="FF0000"/>
                </a:solidFill>
              </a:rPr>
              <a:t>是关键字</a:t>
            </a:r>
            <a:r>
              <a:rPr lang="zh-CN" altLang="en-US" sz="2700" dirty="0">
                <a:solidFill>
                  <a:srgbClr val="FF0000"/>
                </a:solidFill>
              </a:rPr>
              <a:t>，也不能与用户已编写的函数</a:t>
            </a:r>
            <a:r>
              <a:rPr lang="zh-CN" altLang="en-US" sz="2700" dirty="0" smtClean="0">
                <a:solidFill>
                  <a:srgbClr val="FF0000"/>
                </a:solidFill>
              </a:rPr>
              <a:t>或系统的</a:t>
            </a:r>
            <a:r>
              <a:rPr lang="zh-CN" altLang="en-US" sz="2700" dirty="0">
                <a:solidFill>
                  <a:srgbClr val="FF0000"/>
                </a:solidFill>
              </a:rPr>
              <a:t>库函数重名）</a:t>
            </a:r>
            <a:endParaRPr lang="en-US" altLang="zh-CN" sz="2700" dirty="0">
              <a:solidFill>
                <a:srgbClr val="FF0000"/>
              </a:solidFill>
            </a:endParaRPr>
          </a:p>
          <a:p>
            <a:pPr marL="0" indent="0">
              <a:buNone/>
            </a:pPr>
            <a:endParaRPr lang="zh-CN" altLang="en-US" sz="2700" dirty="0"/>
          </a:p>
        </p:txBody>
      </p:sp>
      <p:sp>
        <p:nvSpPr>
          <p:cNvPr id="4" name="圆角矩形 3"/>
          <p:cNvSpPr/>
          <p:nvPr/>
        </p:nvSpPr>
        <p:spPr>
          <a:xfrm>
            <a:off x="433083" y="644691"/>
            <a:ext cx="2974619" cy="76808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zh-CN" altLang="en-US" sz="2400" dirty="0" smtClean="0">
                <a:solidFill>
                  <a:schemeClr val="tx1"/>
                </a:solidFill>
                <a:latin typeface="微软雅黑" panose="020B0503020204020204" charset="-122"/>
                <a:ea typeface="微软雅黑" panose="020B0503020204020204" charset="-122"/>
              </a:rPr>
              <a:t>标识符的定义方法</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lIns="121917" tIns="60958" rIns="121917" bIns="60958"/>
          <a:lstStyle/>
          <a:p>
            <a:r>
              <a:rPr lang="en-US" altLang="zh-CN" dirty="0"/>
              <a:t> </a:t>
            </a:r>
            <a:endParaRPr lang="zh-CN" altLang="en-US" dirty="0"/>
          </a:p>
        </p:txBody>
      </p:sp>
      <p:graphicFrame>
        <p:nvGraphicFramePr>
          <p:cNvPr id="4" name="内容占位符 3"/>
          <p:cNvGraphicFramePr>
            <a:graphicFrameLocks noGrp="1"/>
          </p:cNvGraphicFramePr>
          <p:nvPr>
            <p:ph idx="1"/>
          </p:nvPr>
        </p:nvGraphicFramePr>
        <p:xfrm>
          <a:off x="1679510" y="3044957"/>
          <a:ext cx="8953500" cy="3133725"/>
        </p:xfrm>
        <a:graphic>
          <a:graphicData uri="http://schemas.openxmlformats.org/drawingml/2006/table">
            <a:tbl>
              <a:tblPr>
                <a:tableStyleId>{5C22544A-7EE6-4342-B048-85BDC9FD1C3A}</a:tableStyleId>
              </a:tblPr>
              <a:tblGrid>
                <a:gridCol w="1536155"/>
                <a:gridCol w="7417345"/>
              </a:tblGrid>
              <a:tr h="447675">
                <a:tc>
                  <a:txBody>
                    <a:bodyPr/>
                    <a:lstStyle/>
                    <a:p>
                      <a:pPr algn="ctr" fontAlgn="ctr"/>
                      <a:r>
                        <a:rPr lang="zh-CN" altLang="en-US" sz="2800" u="none" strike="noStrike" dirty="0">
                          <a:effectLst/>
                        </a:rPr>
                        <a:t>正确</a:t>
                      </a:r>
                      <a:endParaRPr lang="zh-CN" altLang="en-US" sz="28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zh-CN" altLang="en-US" sz="2800" u="none" strike="noStrike" dirty="0">
                          <a:effectLst/>
                        </a:rPr>
                        <a:t>错误</a:t>
                      </a:r>
                      <a:endParaRPr lang="zh-CN" altLang="en-US" sz="2800" b="0" i="0" u="none" strike="noStrike" dirty="0">
                        <a:solidFill>
                          <a:srgbClr val="000000"/>
                        </a:solidFill>
                        <a:effectLst/>
                        <a:latin typeface="宋体" panose="02010600030101010101" pitchFamily="2" charset="-122"/>
                      </a:endParaRPr>
                    </a:p>
                  </a:txBody>
                  <a:tcPr marL="9525" marR="9525" marT="9525" marB="0" anchor="ctr"/>
                </a:tc>
              </a:tr>
              <a:tr h="447675">
                <a:tc>
                  <a:txBody>
                    <a:bodyPr/>
                    <a:lstStyle/>
                    <a:p>
                      <a:pPr algn="ctr" fontAlgn="ctr"/>
                      <a:r>
                        <a:rPr lang="en-US" sz="2800" u="none" strike="noStrike" dirty="0">
                          <a:effectLst/>
                        </a:rPr>
                        <a:t>PI</a:t>
                      </a:r>
                      <a:endParaRPr lang="en-US" sz="28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sz="2800" u="none" strike="noStrike" dirty="0" smtClean="0">
                          <a:effectLst/>
                        </a:rPr>
                        <a:t>1a</a:t>
                      </a:r>
                      <a:r>
                        <a:rPr lang="zh-CN" altLang="en-US" sz="2800" u="none" strike="noStrike" dirty="0" smtClean="0">
                          <a:solidFill>
                            <a:schemeClr val="bg1">
                              <a:lumMod val="65000"/>
                            </a:schemeClr>
                          </a:solidFill>
                          <a:effectLst/>
                        </a:rPr>
                        <a:t>（以</a:t>
                      </a:r>
                      <a:r>
                        <a:rPr lang="zh-CN" altLang="en-US" sz="2800" u="none" strike="noStrike" dirty="0">
                          <a:solidFill>
                            <a:schemeClr val="bg1">
                              <a:lumMod val="65000"/>
                            </a:schemeClr>
                          </a:solidFill>
                          <a:effectLst/>
                        </a:rPr>
                        <a:t>数字</a:t>
                      </a:r>
                      <a:r>
                        <a:rPr lang="zh-CN" altLang="en-US" sz="2800" u="none" strike="noStrike" dirty="0" smtClean="0">
                          <a:solidFill>
                            <a:schemeClr val="bg1">
                              <a:lumMod val="65000"/>
                            </a:schemeClr>
                          </a:solidFill>
                          <a:effectLst/>
                        </a:rPr>
                        <a:t>开头</a:t>
                      </a:r>
                      <a:r>
                        <a:rPr lang="zh-CN" altLang="en-US" sz="2800" u="none" strike="noStrike" dirty="0">
                          <a:solidFill>
                            <a:schemeClr val="bg1">
                              <a:lumMod val="65000"/>
                            </a:schemeClr>
                          </a:solidFill>
                          <a:effectLst/>
                        </a:rPr>
                        <a:t>）</a:t>
                      </a:r>
                      <a:endParaRPr lang="en-US" altLang="zh-CN" sz="2800" b="0" i="0" u="none" strike="noStrike" dirty="0">
                        <a:solidFill>
                          <a:schemeClr val="bg1">
                            <a:lumMod val="65000"/>
                          </a:schemeClr>
                        </a:solidFill>
                        <a:effectLst/>
                        <a:latin typeface="宋体" panose="02010600030101010101" pitchFamily="2" charset="-122"/>
                      </a:endParaRPr>
                    </a:p>
                  </a:txBody>
                  <a:tcPr marL="9525" marR="9525" marT="9525" marB="0" anchor="ctr"/>
                </a:tc>
              </a:tr>
              <a:tr h="447675">
                <a:tc>
                  <a:txBody>
                    <a:bodyPr/>
                    <a:lstStyle/>
                    <a:p>
                      <a:pPr algn="ctr" fontAlgn="ctr"/>
                      <a:r>
                        <a:rPr lang="en-US" sz="2800" u="none" strike="noStrike" dirty="0">
                          <a:effectLst/>
                        </a:rPr>
                        <a:t>m</a:t>
                      </a:r>
                      <a:endParaRPr lang="en-US" sz="28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altLang="zh-CN" sz="2800" u="none" strike="noStrike" dirty="0" smtClean="0">
                          <a:effectLst/>
                        </a:rPr>
                        <a:t>x-2</a:t>
                      </a:r>
                      <a:r>
                        <a:rPr lang="zh-CN" altLang="en-US" sz="2800" u="none" strike="noStrike" dirty="0" smtClean="0">
                          <a:solidFill>
                            <a:schemeClr val="bg1">
                              <a:lumMod val="65000"/>
                            </a:schemeClr>
                          </a:solidFill>
                          <a:effectLst/>
                        </a:rPr>
                        <a:t>（含有</a:t>
                      </a:r>
                      <a:r>
                        <a:rPr lang="zh-CN" altLang="en-US" sz="2800" u="none" strike="noStrike" dirty="0">
                          <a:solidFill>
                            <a:schemeClr val="bg1">
                              <a:lumMod val="65000"/>
                            </a:schemeClr>
                          </a:solidFill>
                          <a:effectLst/>
                        </a:rPr>
                        <a:t>非字母、数字、下画线的字符</a:t>
                      </a:r>
                      <a:r>
                        <a:rPr lang="en-US" altLang="zh-CN" sz="2800" u="none" strike="noStrike" dirty="0" smtClean="0">
                          <a:solidFill>
                            <a:schemeClr val="bg1">
                              <a:lumMod val="65000"/>
                            </a:schemeClr>
                          </a:solidFill>
                          <a:effectLst/>
                        </a:rPr>
                        <a:t>-</a:t>
                      </a:r>
                      <a:r>
                        <a:rPr lang="zh-CN" altLang="en-US" sz="2800" u="none" strike="noStrike" dirty="0" smtClean="0">
                          <a:solidFill>
                            <a:schemeClr val="bg1">
                              <a:lumMod val="65000"/>
                            </a:schemeClr>
                          </a:solidFill>
                          <a:effectLst/>
                        </a:rPr>
                        <a:t>）</a:t>
                      </a:r>
                      <a:endParaRPr lang="en-US" altLang="zh-CN" sz="2800" b="0" i="0" u="none" strike="noStrike" dirty="0">
                        <a:solidFill>
                          <a:schemeClr val="bg1">
                            <a:lumMod val="65000"/>
                          </a:schemeClr>
                        </a:solidFill>
                        <a:effectLst/>
                        <a:latin typeface="宋体" panose="02010600030101010101" pitchFamily="2" charset="-122"/>
                      </a:endParaRPr>
                    </a:p>
                  </a:txBody>
                  <a:tcPr marL="9525" marR="9525" marT="9525" marB="0" anchor="ctr"/>
                </a:tc>
              </a:tr>
              <a:tr h="447675">
                <a:tc>
                  <a:txBody>
                    <a:bodyPr/>
                    <a:lstStyle/>
                    <a:p>
                      <a:pPr algn="ctr" fontAlgn="ctr"/>
                      <a:r>
                        <a:rPr lang="en-US" sz="2800" u="none" strike="noStrike" dirty="0">
                          <a:effectLst/>
                        </a:rPr>
                        <a:t>x1</a:t>
                      </a:r>
                      <a:endParaRPr lang="en-US" sz="28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sz="2800" u="none" strike="noStrike" dirty="0" smtClean="0">
                          <a:effectLst/>
                        </a:rPr>
                        <a:t>y*z</a:t>
                      </a:r>
                      <a:r>
                        <a:rPr lang="zh-CN" altLang="en-US" sz="2800" u="none" strike="noStrike" dirty="0" smtClean="0">
                          <a:solidFill>
                            <a:schemeClr val="bg1">
                              <a:lumMod val="65000"/>
                            </a:schemeClr>
                          </a:solidFill>
                          <a:effectLst/>
                        </a:rPr>
                        <a:t>（含有</a:t>
                      </a:r>
                      <a:r>
                        <a:rPr lang="zh-CN" altLang="en-US" sz="2800" u="none" strike="noStrike" dirty="0">
                          <a:solidFill>
                            <a:schemeClr val="bg1">
                              <a:lumMod val="65000"/>
                            </a:schemeClr>
                          </a:solidFill>
                          <a:effectLst/>
                        </a:rPr>
                        <a:t>非字母、数字、下画线的字符</a:t>
                      </a:r>
                      <a:r>
                        <a:rPr lang="zh-CN" altLang="en-US" sz="2800" u="none" strike="noStrike" dirty="0" smtClean="0">
                          <a:solidFill>
                            <a:schemeClr val="bg1">
                              <a:lumMod val="65000"/>
                            </a:schemeClr>
                          </a:solidFill>
                          <a:effectLst/>
                        </a:rPr>
                        <a:t>*</a:t>
                      </a:r>
                      <a:r>
                        <a:rPr lang="zh-CN" altLang="en-US" sz="2800" u="none" strike="noStrike" dirty="0">
                          <a:solidFill>
                            <a:schemeClr val="bg1">
                              <a:lumMod val="65000"/>
                            </a:schemeClr>
                          </a:solidFill>
                          <a:effectLst/>
                        </a:rPr>
                        <a:t>）</a:t>
                      </a:r>
                      <a:endParaRPr lang="en-US" altLang="zh-CN" sz="2800" b="0" i="0" u="none" strike="noStrike" dirty="0">
                        <a:solidFill>
                          <a:schemeClr val="bg1">
                            <a:lumMod val="65000"/>
                          </a:schemeClr>
                        </a:solidFill>
                        <a:effectLst/>
                        <a:latin typeface="宋体" panose="02010600030101010101" pitchFamily="2" charset="-122"/>
                      </a:endParaRPr>
                    </a:p>
                  </a:txBody>
                  <a:tcPr marL="9525" marR="9525" marT="9525" marB="0" anchor="ctr"/>
                </a:tc>
              </a:tr>
              <a:tr h="447675">
                <a:tc>
                  <a:txBody>
                    <a:bodyPr/>
                    <a:lstStyle/>
                    <a:p>
                      <a:pPr algn="ctr" fontAlgn="ctr"/>
                      <a:r>
                        <a:rPr lang="en-US" sz="2800" u="none" strike="noStrike" dirty="0">
                          <a:effectLst/>
                        </a:rPr>
                        <a:t>x_1</a:t>
                      </a:r>
                      <a:endParaRPr lang="en-US" sz="28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en-US" sz="2800" u="none" strike="noStrike" dirty="0">
                          <a:effectLst/>
                        </a:rPr>
                        <a:t>z</a:t>
                      </a:r>
                      <a:r>
                        <a:rPr lang="en-US" sz="2800" u="none" strike="noStrike" dirty="0" smtClean="0">
                          <a:effectLst/>
                        </a:rPr>
                        <a:t>?</a:t>
                      </a:r>
                      <a:r>
                        <a:rPr lang="zh-CN" altLang="en-US" sz="2800" u="none" strike="noStrike" dirty="0" smtClean="0">
                          <a:solidFill>
                            <a:schemeClr val="bg1">
                              <a:lumMod val="65000"/>
                            </a:schemeClr>
                          </a:solidFill>
                          <a:effectLst/>
                        </a:rPr>
                        <a:t>（含有</a:t>
                      </a:r>
                      <a:r>
                        <a:rPr lang="zh-CN" altLang="en-US" sz="2800" u="none" strike="noStrike" dirty="0">
                          <a:solidFill>
                            <a:schemeClr val="bg1">
                              <a:lumMod val="65000"/>
                            </a:schemeClr>
                          </a:solidFill>
                          <a:effectLst/>
                        </a:rPr>
                        <a:t>非字母、数字、下画线的字符</a:t>
                      </a:r>
                      <a:r>
                        <a:rPr lang="en-US" altLang="zh-CN" sz="2800" u="none" strike="noStrike" dirty="0" smtClean="0">
                          <a:solidFill>
                            <a:schemeClr val="bg1">
                              <a:lumMod val="65000"/>
                            </a:schemeClr>
                          </a:solidFill>
                          <a:effectLst/>
                        </a:rPr>
                        <a:t>?</a:t>
                      </a:r>
                      <a:r>
                        <a:rPr lang="zh-CN" altLang="en-US" sz="2800" u="none" strike="noStrike" dirty="0" smtClean="0">
                          <a:solidFill>
                            <a:schemeClr val="bg1">
                              <a:lumMod val="65000"/>
                            </a:schemeClr>
                          </a:solidFill>
                          <a:effectLst/>
                        </a:rPr>
                        <a:t>）</a:t>
                      </a:r>
                      <a:endParaRPr lang="en-US" altLang="zh-CN" sz="2800" b="0" i="0" u="none" strike="noStrike" dirty="0">
                        <a:solidFill>
                          <a:schemeClr val="bg1">
                            <a:lumMod val="65000"/>
                          </a:schemeClr>
                        </a:solidFill>
                        <a:effectLst/>
                        <a:latin typeface="宋体" panose="02010600030101010101" pitchFamily="2" charset="-122"/>
                      </a:endParaRPr>
                    </a:p>
                  </a:txBody>
                  <a:tcPr marL="9525" marR="9525" marT="9525" marB="0" anchor="ctr"/>
                </a:tc>
              </a:tr>
              <a:tr h="447675">
                <a:tc>
                  <a:txBody>
                    <a:bodyPr/>
                    <a:lstStyle/>
                    <a:p>
                      <a:pPr algn="ctr" fontAlgn="ctr"/>
                      <a:r>
                        <a:rPr lang="en-US" sz="2800" u="none" strike="noStrike" dirty="0">
                          <a:effectLst/>
                        </a:rPr>
                        <a:t>_x1</a:t>
                      </a:r>
                      <a:endParaRPr lang="en-US" sz="28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zh-CN" altLang="en-US" sz="2800" u="none" strike="noStrike" dirty="0">
                          <a:effectLst/>
                        </a:rPr>
                        <a:t> </a:t>
                      </a:r>
                      <a:r>
                        <a:rPr lang="en-US" altLang="zh-CN" sz="2800" u="none" strike="noStrike" dirty="0">
                          <a:effectLst/>
                        </a:rPr>
                        <a:t>-3x</a:t>
                      </a:r>
                      <a:r>
                        <a:rPr lang="zh-CN" altLang="en-US" sz="2800" u="none" strike="noStrike" dirty="0">
                          <a:solidFill>
                            <a:schemeClr val="bg1">
                              <a:lumMod val="65000"/>
                            </a:schemeClr>
                          </a:solidFill>
                          <a:effectLst/>
                        </a:rPr>
                        <a:t>（以减号开头）</a:t>
                      </a:r>
                      <a:endParaRPr lang="zh-CN" altLang="en-US" sz="2800" b="0" i="0" u="none" strike="noStrike" dirty="0">
                        <a:solidFill>
                          <a:schemeClr val="bg1">
                            <a:lumMod val="65000"/>
                          </a:schemeClr>
                        </a:solidFill>
                        <a:effectLst/>
                        <a:latin typeface="宋体" panose="02010600030101010101" pitchFamily="2" charset="-122"/>
                      </a:endParaRPr>
                    </a:p>
                  </a:txBody>
                  <a:tcPr marL="9525" marR="9525" marT="9525" marB="0" anchor="ctr"/>
                </a:tc>
              </a:tr>
              <a:tr h="447675">
                <a:tc>
                  <a:txBody>
                    <a:bodyPr/>
                    <a:lstStyle/>
                    <a:p>
                      <a:pPr algn="ctr" fontAlgn="ctr"/>
                      <a:r>
                        <a:rPr lang="en-US" sz="2800" u="none" strike="noStrike" dirty="0">
                          <a:effectLst/>
                        </a:rPr>
                        <a:t>_x_1</a:t>
                      </a:r>
                      <a:endParaRPr lang="en-US" sz="2800" b="0" i="0" u="none" strike="noStrike" dirty="0">
                        <a:solidFill>
                          <a:srgbClr val="000000"/>
                        </a:solidFill>
                        <a:effectLst/>
                        <a:latin typeface="宋体" panose="02010600030101010101" pitchFamily="2" charset="-122"/>
                      </a:endParaRPr>
                    </a:p>
                  </a:txBody>
                  <a:tcPr marL="9525" marR="9525" marT="9525" marB="0" anchor="ctr"/>
                </a:tc>
                <a:tc>
                  <a:txBody>
                    <a:bodyPr/>
                    <a:lstStyle/>
                    <a:p>
                      <a:pPr algn="l" fontAlgn="ctr"/>
                      <a:r>
                        <a:rPr lang="zh-CN" altLang="en-US" sz="2800" u="none" strike="noStrike" dirty="0">
                          <a:effectLst/>
                        </a:rPr>
                        <a:t>　</a:t>
                      </a:r>
                      <a:endParaRPr lang="zh-CN" altLang="en-US" sz="2800" b="0" i="0" u="none" strike="noStrike" dirty="0">
                        <a:solidFill>
                          <a:srgbClr val="000000"/>
                        </a:solidFill>
                        <a:effectLst/>
                        <a:latin typeface="宋体" panose="02010600030101010101" pitchFamily="2" charset="-122"/>
                      </a:endParaRPr>
                    </a:p>
                  </a:txBody>
                  <a:tcPr marL="9525" marR="9525" marT="9525" marB="0" anchor="ctr"/>
                </a:tc>
              </a:tr>
            </a:tbl>
          </a:graphicData>
        </a:graphic>
      </p:graphicFrame>
      <p:sp>
        <p:nvSpPr>
          <p:cNvPr id="5" name="圆角矩形 4"/>
          <p:cNvSpPr/>
          <p:nvPr/>
        </p:nvSpPr>
        <p:spPr>
          <a:xfrm>
            <a:off x="433083" y="644691"/>
            <a:ext cx="2974619" cy="768085"/>
          </a:xfrm>
          <a:prstGeom prst="round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zh-CN" altLang="en-US" sz="2400" dirty="0" smtClean="0">
                <a:solidFill>
                  <a:schemeClr val="tx1"/>
                </a:solidFill>
                <a:latin typeface="微软雅黑" panose="020B0503020204020204" charset="-122"/>
                <a:ea typeface="微软雅黑" panose="020B0503020204020204" charset="-122"/>
              </a:rPr>
              <a:t>标识符的定义方法</a:t>
            </a:r>
          </a:p>
        </p:txBody>
      </p:sp>
      <p:sp>
        <p:nvSpPr>
          <p:cNvPr id="3" name="矩形 2"/>
          <p:cNvSpPr/>
          <p:nvPr/>
        </p:nvSpPr>
        <p:spPr>
          <a:xfrm>
            <a:off x="1609480" y="1700809"/>
            <a:ext cx="9121013" cy="538605"/>
          </a:xfrm>
          <a:prstGeom prst="rect">
            <a:avLst/>
          </a:prstGeom>
        </p:spPr>
        <p:txBody>
          <a:bodyPr wrap="square" lIns="121917" tIns="60958" rIns="121917" bIns="60958">
            <a:spAutoFit/>
          </a:bodyPr>
          <a:lstStyle/>
          <a:p>
            <a:pPr>
              <a:lnSpc>
                <a:spcPct val="150000"/>
              </a:lnSpc>
            </a:pPr>
            <a:r>
              <a:rPr lang="zh-CN" altLang="en-US" dirty="0" smtClean="0">
                <a:solidFill>
                  <a:schemeClr val="bg1">
                    <a:lumMod val="65000"/>
                  </a:schemeClr>
                </a:solidFill>
              </a:rPr>
              <a:t>用户</a:t>
            </a:r>
            <a:r>
              <a:rPr lang="zh-CN" altLang="en-US" dirty="0">
                <a:solidFill>
                  <a:schemeClr val="bg1">
                    <a:lumMod val="65000"/>
                  </a:schemeClr>
                </a:solidFill>
              </a:rPr>
              <a:t>标识符仅由大小写英文字母、数字和下画线</a:t>
            </a:r>
            <a:r>
              <a:rPr lang="zh-CN" altLang="en-US" dirty="0" smtClean="0">
                <a:solidFill>
                  <a:schemeClr val="bg1">
                    <a:lumMod val="65000"/>
                  </a:schemeClr>
                </a:solidFill>
              </a:rPr>
              <a:t>组成</a:t>
            </a:r>
            <a:r>
              <a:rPr lang="zh-CN" altLang="en-US" dirty="0">
                <a:solidFill>
                  <a:schemeClr val="bg1">
                    <a:lumMod val="65000"/>
                  </a:schemeClr>
                </a:solidFill>
              </a:rPr>
              <a:t>，且第一个字符不能是数字。</a:t>
            </a:r>
            <a:endParaRPr lang="en-US" altLang="zh-CN" dirty="0">
              <a:solidFill>
                <a:schemeClr val="bg1">
                  <a:lumMod val="65000"/>
                </a:schemeClr>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charset="-122"/>
                <a:ea typeface="微软雅黑" panose="020B0503020204020204" charset="-122"/>
              </a:rPr>
              <a:t>判定范围</a:t>
            </a:r>
            <a:endParaRPr lang="en-US" altLang="zh-CN" sz="2400" dirty="0" smtClean="0">
              <a:solidFill>
                <a:srgbClr val="FF0000"/>
              </a:solidFill>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使用关键字“</a:t>
            </a:r>
            <a:r>
              <a:rPr lang="en-US" altLang="zh-CN" sz="2400" dirty="0" smtClean="0">
                <a:latin typeface="微软雅黑" panose="020B0503020204020204" charset="-122"/>
                <a:ea typeface="微软雅黑" panose="020B0503020204020204" charset="-122"/>
              </a:rPr>
              <a:t>IN</a:t>
            </a:r>
            <a:r>
              <a:rPr lang="zh-CN" altLang="en-US" sz="2400" dirty="0" smtClean="0">
                <a:latin typeface="微软雅黑" panose="020B0503020204020204" charset="-122"/>
                <a:ea typeface="微软雅黑" panose="020B0503020204020204" charset="-122"/>
              </a:rPr>
              <a:t>”可以指定一个值的枚举表，该表中会列出所有可能的值。</a:t>
            </a:r>
            <a:endParaRPr lang="en-US" altLang="zh-CN" sz="2400" dirty="0">
              <a:latin typeface="微软雅黑" panose="020B0503020204020204" charset="-122"/>
              <a:ea typeface="微软雅黑" panose="020B0503020204020204" charset="-122"/>
            </a:endParaRPr>
          </a:p>
          <a:p>
            <a:pPr>
              <a:lnSpc>
                <a:spcPts val="3700"/>
              </a:lnSpc>
            </a:pPr>
            <a:r>
              <a:rPr lang="zh-CN" altLang="en-US" sz="2400" dirty="0" smtClean="0">
                <a:latin typeface="微软雅黑" panose="020B0503020204020204" charset="-122"/>
                <a:ea typeface="微软雅黑" panose="020B0503020204020204" charset="-122"/>
              </a:rPr>
              <a:t>示例：查询</a:t>
            </a:r>
            <a:r>
              <a:rPr lang="en-US" altLang="zh-CN" sz="2400" dirty="0" smtClean="0">
                <a:latin typeface="微软雅黑" panose="020B0503020204020204" charset="-122"/>
                <a:ea typeface="微软雅黑" panose="020B0503020204020204" charset="-122"/>
              </a:rPr>
              <a:t>id</a:t>
            </a:r>
            <a:r>
              <a:rPr lang="zh-CN" altLang="en-US" sz="2400" dirty="0" smtClean="0">
                <a:latin typeface="微软雅黑" panose="020B0503020204020204" charset="-122"/>
                <a:ea typeface="微软雅黑" panose="020B0503020204020204" charset="-122"/>
              </a:rPr>
              <a:t>为</a:t>
            </a:r>
            <a:r>
              <a:rPr lang="en-US" altLang="zh-CN" sz="2400" dirty="0" smtClean="0">
                <a:latin typeface="微软雅黑" panose="020B0503020204020204" charset="-122"/>
                <a:ea typeface="微软雅黑" panose="020B0503020204020204" charset="-122"/>
              </a:rPr>
              <a:t>903</a:t>
            </a:r>
            <a:r>
              <a:rPr lang="zh-CN" altLang="en-US" sz="2400" dirty="0" smtClean="0">
                <a:latin typeface="微软雅黑" panose="020B0503020204020204" charset="-122"/>
                <a:ea typeface="微软雅黑" panose="020B0503020204020204" charset="-122"/>
              </a:rPr>
              <a:t>、</a:t>
            </a:r>
            <a:r>
              <a:rPr lang="en-US" altLang="zh-CN" sz="2400" dirty="0" smtClean="0">
                <a:latin typeface="微软雅黑" panose="020B0503020204020204" charset="-122"/>
                <a:ea typeface="微软雅黑" panose="020B0503020204020204" charset="-122"/>
              </a:rPr>
              <a:t>906</a:t>
            </a:r>
            <a:r>
              <a:rPr lang="zh-CN" altLang="en-US" sz="2400" dirty="0" smtClean="0">
                <a:latin typeface="微软雅黑" panose="020B0503020204020204" charset="-122"/>
                <a:ea typeface="微软雅黑" panose="020B0503020204020204" charset="-122"/>
              </a:rPr>
              <a:t>、</a:t>
            </a:r>
            <a:r>
              <a:rPr lang="en-US" altLang="zh-CN" sz="2400" dirty="0" smtClean="0">
                <a:latin typeface="微软雅黑" panose="020B0503020204020204" charset="-122"/>
                <a:ea typeface="微软雅黑" panose="020B0503020204020204" charset="-122"/>
              </a:rPr>
              <a:t>908</a:t>
            </a:r>
            <a:r>
              <a:rPr lang="zh-CN" altLang="en-US" sz="2400" dirty="0" smtClean="0">
                <a:latin typeface="微软雅黑" panose="020B0503020204020204" charset="-122"/>
                <a:ea typeface="微软雅黑" panose="020B0503020204020204" charset="-122"/>
              </a:rPr>
              <a:t>的客户信息</a:t>
            </a:r>
            <a:endParaRPr lang="en-US" altLang="zh-CN" sz="2400" dirty="0">
              <a:latin typeface="微软雅黑" panose="020B0503020204020204" charset="-122"/>
              <a:ea typeface="微软雅黑" panose="020B0503020204020204"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7" name="矩形 6"/>
          <p:cNvSpPr/>
          <p:nvPr/>
        </p:nvSpPr>
        <p:spPr>
          <a:xfrm>
            <a:off x="1307804" y="4479284"/>
            <a:ext cx="9437965" cy="14034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IN(903,906,908)</a:t>
            </a:r>
          </a:p>
        </p:txBody>
      </p:sp>
      <p:grpSp>
        <p:nvGrpSpPr>
          <p:cNvPr id="8" name="组合 7"/>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4.5.4.2 </a:t>
            </a:r>
            <a:r>
              <a:rPr lang="zh-CN" altLang="en-US" dirty="0" smtClean="0">
                <a:latin typeface="微软雅黑" panose="020B0503020204020204" charset="-122"/>
                <a:ea typeface="微软雅黑" panose="020B0503020204020204" charset="-122"/>
              </a:rPr>
              <a:t>判定范围</a:t>
            </a:r>
            <a:endParaRPr lang="zh-CN" altLang="en-US" dirty="0">
              <a:latin typeface="微软雅黑" panose="020B0503020204020204" charset="-122"/>
              <a:ea typeface="微软雅黑" panose="020B050302020402020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WHERE</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子句与条件查询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判定空值</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5"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8" name="矩形 7"/>
          <p:cNvSpPr/>
          <p:nvPr/>
        </p:nvSpPr>
        <p:spPr>
          <a:xfrm>
            <a:off x="1307805" y="3083443"/>
            <a:ext cx="9437965" cy="11376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expression IS [NOT] NULL</a:t>
            </a:r>
          </a:p>
        </p:txBody>
      </p:sp>
      <p:grpSp>
        <p:nvGrpSpPr>
          <p:cNvPr id="7" name="组合 6"/>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WHERE</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31" name="TextBox 30"/>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anose="020B0503020204020204" charset="-122"/>
                <a:ea typeface="微软雅黑" panose="020B0503020204020204" charset="-122"/>
              </a:rPr>
              <a:t>4.5.4.3 </a:t>
            </a:r>
            <a:r>
              <a:rPr lang="zh-CN" altLang="en-US" dirty="0" smtClean="0">
                <a:latin typeface="微软雅黑" panose="020B0503020204020204" charset="-122"/>
                <a:ea typeface="微软雅黑" panose="020B0503020204020204" charset="-122"/>
              </a:rPr>
              <a:t>判定空值</a:t>
            </a:r>
            <a:endParaRPr lang="zh-CN" altLang="en-US" dirty="0">
              <a:latin typeface="微软雅黑" panose="020B0503020204020204" charset="-122"/>
              <a:ea typeface="微软雅黑" panose="020B0503020204020204" charset="-122"/>
            </a:endParaRPr>
          </a:p>
        </p:txBody>
      </p:sp>
      <p:sp>
        <p:nvSpPr>
          <p:cNvPr id="32" name="矩形 3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与关系数据库基本操作</a:t>
            </a:r>
            <a:endParaRPr lang="zh-CN" altLang="en-US" dirty="0">
              <a:solidFill>
                <a:srgbClr val="C00000"/>
              </a:solidFill>
              <a:latin typeface="微软雅黑" panose="020B0503020204020204" charset="-122"/>
              <a:ea typeface="微软雅黑" panose="020B0503020204020204" charset="-122"/>
            </a:endParaRPr>
          </a:p>
        </p:txBody>
      </p:sp>
      <p:cxnSp>
        <p:nvCxnSpPr>
          <p:cNvPr id="33" name="肘形连接符 32"/>
          <p:cNvCxnSpPr>
            <a:stCxn id="36" idx="1"/>
            <a:endCxn id="3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7" idx="1"/>
            <a:endCxn id="3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8" idx="1"/>
            <a:endCxn id="3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SQL</a:t>
            </a:r>
            <a:r>
              <a:rPr lang="zh-CN" altLang="en-US" dirty="0" smtClean="0">
                <a:solidFill>
                  <a:srgbClr val="C00000"/>
                </a:solidFill>
                <a:latin typeface="微软雅黑" panose="020B0503020204020204" charset="-122"/>
                <a:ea typeface="微软雅黑" panose="020B0503020204020204" charset="-122"/>
              </a:rPr>
              <a:t>概述</a:t>
            </a:r>
            <a:endParaRPr lang="zh-CN" altLang="en-US" dirty="0">
              <a:solidFill>
                <a:srgbClr val="C00000"/>
              </a:solidFill>
              <a:latin typeface="微软雅黑" panose="020B0503020204020204" charset="-122"/>
              <a:ea typeface="微软雅黑" panose="020B0503020204020204" charset="-122"/>
            </a:endParaRPr>
          </a:p>
        </p:txBody>
      </p:sp>
      <p:sp>
        <p:nvSpPr>
          <p:cNvPr id="37" name="矩形 3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anose="020B0503020204020204" charset="-122"/>
                <a:ea typeface="微软雅黑" panose="020B0503020204020204" charset="-122"/>
              </a:rPr>
              <a:t>MySQL</a:t>
            </a:r>
            <a:r>
              <a:rPr lang="zh-CN" altLang="en-US" dirty="0">
                <a:solidFill>
                  <a:srgbClr val="C00000"/>
                </a:solidFill>
                <a:latin typeface="微软雅黑" panose="020B0503020204020204" charset="-122"/>
                <a:ea typeface="微软雅黑" panose="020B0503020204020204" charset="-122"/>
              </a:rPr>
              <a:t>预备知识</a:t>
            </a:r>
          </a:p>
        </p:txBody>
      </p:sp>
      <p:sp>
        <p:nvSpPr>
          <p:cNvPr id="38" name="矩形 3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数据定义</a:t>
            </a:r>
            <a:endParaRPr lang="zh-CN" altLang="en-US" dirty="0">
              <a:solidFill>
                <a:srgbClr val="C00000"/>
              </a:solidFill>
              <a:latin typeface="微软雅黑" panose="020B0503020204020204" charset="-122"/>
              <a:ea typeface="微软雅黑" panose="020B0503020204020204" charset="-122"/>
            </a:endParaRPr>
          </a:p>
        </p:txBody>
      </p:sp>
      <p:sp>
        <p:nvSpPr>
          <p:cNvPr id="39" name="矩形 3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数据更新</a:t>
            </a:r>
            <a:endParaRPr lang="zh-CN" altLang="en-US" dirty="0">
              <a:solidFill>
                <a:srgbClr val="C00000"/>
              </a:solidFill>
              <a:latin typeface="微软雅黑" panose="020B0503020204020204" charset="-122"/>
              <a:ea typeface="微软雅黑" panose="020B0503020204020204" charset="-122"/>
            </a:endParaRPr>
          </a:p>
        </p:txBody>
      </p:sp>
      <p:sp>
        <p:nvSpPr>
          <p:cNvPr id="40" name="矩形 39"/>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anose="020B0503020204020204" charset="-122"/>
                <a:ea typeface="微软雅黑" panose="020B0503020204020204" charset="-122"/>
              </a:rPr>
              <a:t>数据查询</a:t>
            </a:r>
            <a:endParaRPr lang="zh-CN" altLang="en-US" dirty="0">
              <a:solidFill>
                <a:schemeClr val="bg1"/>
              </a:solidFill>
              <a:latin typeface="微软雅黑" panose="020B0503020204020204" charset="-122"/>
              <a:ea typeface="微软雅黑" panose="020B0503020204020204" charset="-122"/>
            </a:endParaRPr>
          </a:p>
        </p:txBody>
      </p:sp>
      <p:sp>
        <p:nvSpPr>
          <p:cNvPr id="41" name="矩形 4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anose="020B0503020204020204" charset="-122"/>
                <a:ea typeface="微软雅黑" panose="020B0503020204020204" charset="-122"/>
              </a:rPr>
              <a:t>视图</a:t>
            </a:r>
            <a:endParaRPr lang="zh-CN" altLang="en-US" dirty="0">
              <a:solidFill>
                <a:srgbClr val="C00000"/>
              </a:solidFill>
              <a:latin typeface="微软雅黑" panose="020B0503020204020204" charset="-122"/>
              <a:ea typeface="微软雅黑" panose="020B0503020204020204" charset="-122"/>
            </a:endParaRPr>
          </a:p>
        </p:txBody>
      </p:sp>
      <p:cxnSp>
        <p:nvCxnSpPr>
          <p:cNvPr id="42" name="肘形连接符 41"/>
          <p:cNvCxnSpPr>
            <a:stCxn id="32" idx="3"/>
            <a:endCxn id="3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2" idx="3"/>
            <a:endCxn id="4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1" idx="1"/>
            <a:endCxn id="3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4396</Words>
  <Application>Microsoft Office PowerPoint</Application>
  <PresentationFormat>自定义</PresentationFormat>
  <Paragraphs>1015</Paragraphs>
  <Slides>78</Slides>
  <Notes>19</Notes>
  <HiddenSlides>0</HiddenSlides>
  <MMClips>0</MMClips>
  <ScaleCrop>false</ScaleCrop>
  <HeadingPairs>
    <vt:vector size="4" baseType="variant">
      <vt:variant>
        <vt:lpstr>主题</vt:lpstr>
      </vt:variant>
      <vt:variant>
        <vt:i4>1</vt:i4>
      </vt:variant>
      <vt:variant>
        <vt:lpstr>幻灯片标题</vt:lpstr>
      </vt:variant>
      <vt:variant>
        <vt:i4>78</vt:i4>
      </vt:variant>
    </vt:vector>
  </HeadingPairs>
  <TitlesOfParts>
    <vt:vector size="79"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孙小涵</cp:lastModifiedBy>
  <cp:revision>879</cp:revision>
  <dcterms:created xsi:type="dcterms:W3CDTF">2017-03-21T09:44:00Z</dcterms:created>
  <dcterms:modified xsi:type="dcterms:W3CDTF">2019-11-13T10:07:51Z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2052-10.1.0.7397</vt:lpwstr>
  </property>
</Properties>
</file>