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ermanent Marker"/>
      <p:regular r:id="rId27"/>
    </p:embeddedFont>
    <p:embeddedFont>
      <p:font typeface="Barlow SemiBold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04E6FF-4D83-472F-A879-ABBF6BFCA5D3}">
  <a:tblStyle styleId="{1D04E6FF-4D83-472F-A879-ABBF6BFCA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E695A1-8432-4696-B86D-D312CEDA1A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arlowSemiBold-regular.fntdata"/><Relationship Id="rId27" Type="http://schemas.openxmlformats.org/officeDocument/2006/relationships/font" Target="fonts/PermanentMark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Bold-boldItalic.fntdata"/><Relationship Id="rId30" Type="http://schemas.openxmlformats.org/officeDocument/2006/relationships/font" Target="fonts/BarlowSemiBold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0.xml"/><Relationship Id="rId37" Type="http://schemas.openxmlformats.org/officeDocument/2006/relationships/font" Target="fonts/Barlow-bold.fntdata"/><Relationship Id="rId14" Type="http://schemas.openxmlformats.org/officeDocument/2006/relationships/slide" Target="slides/slide9.xml"/><Relationship Id="rId36" Type="http://schemas.openxmlformats.org/officeDocument/2006/relationships/font" Target="fonts/Barlow-regular.fntdata"/><Relationship Id="rId17" Type="http://schemas.openxmlformats.org/officeDocument/2006/relationships/slide" Target="slides/slide12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8354d71c8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8354d71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8354d71c8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8354d7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8354d71c8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8354d71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8354d71c8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8354d71c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8354d71c8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8354d71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8354d71c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88354d71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8354d71c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8354d71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87c3e60c7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87c3e60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87c3e60c7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87c3e60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8354d71c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8354d71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8354d71c8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8354d71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87c3e60c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87c3e60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88354d71c8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88354d71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6172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Yelp Recommender: Restaurants in Charlotte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Barlow"/>
                <a:ea typeface="Barlow"/>
                <a:cs typeface="Barlow"/>
                <a:sym typeface="Barlow"/>
              </a:rPr>
              <a:t>By Broderick Turner</a:t>
            </a:r>
            <a:endParaRPr b="1" sz="24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613" name="Google Shape;613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75" y="228950"/>
            <a:ext cx="5231250" cy="4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Model</a:t>
            </a:r>
            <a:endParaRPr/>
          </a:p>
        </p:txBody>
      </p:sp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Challenges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Train/Test Split Model Scores</a:t>
            </a:r>
            <a:endParaRPr/>
          </a:p>
        </p:txBody>
      </p:sp>
      <p:graphicFrame>
        <p:nvGraphicFramePr>
          <p:cNvPr id="626" name="Google Shape;626;p24"/>
          <p:cNvGraphicFramePr/>
          <p:nvPr/>
        </p:nvGraphicFramePr>
        <p:xfrm>
          <a:off x="1472100" y="1668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{1D04E6FF-4D83-472F-A879-ABBF6BFCA5D3}</a:tableStyleId>
              </a:tblPr>
              <a:tblGrid>
                <a:gridCol w="1876150"/>
                <a:gridCol w="2365550"/>
                <a:gridCol w="2365550"/>
              </a:tblGrid>
              <a:tr h="4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RMSE</a:t>
                      </a:r>
                      <a:endParaRPr sz="24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MAE</a:t>
                      </a:r>
                      <a:endParaRPr sz="24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**Random</a:t>
                      </a:r>
                      <a:endParaRPr sz="24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1.800</a:t>
                      </a:r>
                      <a:endParaRPr sz="24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1.429</a:t>
                      </a:r>
                      <a:endParaRPr sz="24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Funk SVD</a:t>
                      </a:r>
                      <a:endParaRPr sz="240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1.129</a:t>
                      </a:r>
                      <a:endParaRPr sz="24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0.895</a:t>
                      </a:r>
                      <a:endParaRPr sz="24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SVD++</a:t>
                      </a:r>
                      <a:endParaRPr b="1" sz="24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1.117</a:t>
                      </a:r>
                      <a:endParaRPr b="1"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0.884</a:t>
                      </a:r>
                      <a:endParaRPr b="1"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7" name="Google Shape;627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24"/>
          <p:cNvSpPr txBox="1"/>
          <p:nvPr>
            <p:ph idx="4294967295" type="subTitle"/>
          </p:nvPr>
        </p:nvSpPr>
        <p:spPr>
          <a:xfrm>
            <a:off x="1047325" y="4787150"/>
            <a:ext cx="7456800" cy="3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** </a:t>
            </a:r>
            <a:r>
              <a:rPr i="1" lang="en" sz="1200"/>
              <a:t>This base model was created before additional data manipulation in order to have results for comparison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34" name="Google Shape;634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35" name="Google Shape;6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9137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41" name="Google Shape;641;p26"/>
          <p:cNvSpPr txBox="1"/>
          <p:nvPr>
            <p:ph idx="1" type="body"/>
          </p:nvPr>
        </p:nvSpPr>
        <p:spPr>
          <a:xfrm>
            <a:off x="508700" y="1458451"/>
            <a:ext cx="5721600" cy="3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Explicit recommenders inherently skew toward centrality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Lack of flatness correlates negatively with performance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Preferred items are likely to be reviewed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Propose converting ratings into user percentiles in pre-processing</a:t>
            </a:r>
            <a:endParaRPr sz="2200"/>
          </a:p>
        </p:txBody>
      </p:sp>
      <p:sp>
        <p:nvSpPr>
          <p:cNvPr id="642" name="Google Shape;642;p2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43" name="Google Shape;643;p26"/>
          <p:cNvSpPr txBox="1"/>
          <p:nvPr>
            <p:ph idx="4294967295" type="subTitle"/>
          </p:nvPr>
        </p:nvSpPr>
        <p:spPr>
          <a:xfrm>
            <a:off x="56725" y="4632800"/>
            <a:ext cx="5301000" cy="3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Mansoury, Burke, and Mobasher. “</a:t>
            </a:r>
            <a:r>
              <a:rPr lang="en" sz="1200"/>
              <a:t>Flatter is better: Percentile Transformations for Recommender Systems</a:t>
            </a:r>
            <a:r>
              <a:rPr lang="en" sz="1200"/>
              <a:t>.” </a:t>
            </a:r>
            <a:r>
              <a:rPr i="1" lang="en" sz="1200"/>
              <a:t>arXiv.org</a:t>
            </a:r>
            <a:r>
              <a:rPr lang="en" sz="1200"/>
              <a:t>, 10 July 2019. Accessed 4 June 2020.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Few Values in Trainset</a:t>
            </a:r>
            <a:endParaRPr/>
          </a:p>
        </p:txBody>
      </p:sp>
      <p:sp>
        <p:nvSpPr>
          <p:cNvPr id="649" name="Google Shape;649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88" y="1318000"/>
            <a:ext cx="4526614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Many Values in Trainset</a:t>
            </a:r>
            <a:endParaRPr/>
          </a:p>
        </p:txBody>
      </p:sp>
      <p:sp>
        <p:nvSpPr>
          <p:cNvPr id="656" name="Google Shape;656;p2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7" name="Google Shape;6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88" y="1318000"/>
            <a:ext cx="4526614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3" name="Google Shape;663;p29"/>
          <p:cNvGraphicFramePr/>
          <p:nvPr/>
        </p:nvGraphicFramePr>
        <p:xfrm>
          <a:off x="1065550" y="675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{D4E695A1-8432-4696-B86D-D312CEDA1A32}</a:tableStyleId>
              </a:tblPr>
              <a:tblGrid>
                <a:gridCol w="2075150"/>
                <a:gridCol w="648850"/>
                <a:gridCol w="1086075"/>
              </a:tblGrid>
              <a:tr h="31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Restaurant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Rating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Diamond Restaurant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American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Jet’s Pizza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Pizza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Jasmine Grill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Mediterranean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Le Kebab Grill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Mediterranean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Mr. K’s Soft Ice Cream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Ice Cream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Kabuto Japanese Steakhouse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Sushi Bar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 Randazzos’ Grid Iron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Italian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Showmars Steele Creek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Greek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YAFO Kitchen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Mediterranean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Lorenzo’s Pizzeria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Pizza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4" name="Google Shape;664;p29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Example of a Recommendation</a:t>
            </a:r>
            <a:endParaRPr/>
          </a:p>
        </p:txBody>
      </p:sp>
      <p:graphicFrame>
        <p:nvGraphicFramePr>
          <p:cNvPr id="665" name="Google Shape;665;p29"/>
          <p:cNvGraphicFramePr/>
          <p:nvPr/>
        </p:nvGraphicFramePr>
        <p:xfrm>
          <a:off x="4951750" y="67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{D4E695A1-8432-4696-B86D-D312CEDA1A32}</a:tableStyleId>
              </a:tblPr>
              <a:tblGrid>
                <a:gridCol w="1906750"/>
                <a:gridCol w="832550"/>
                <a:gridCol w="1070775"/>
              </a:tblGrid>
              <a:tr h="35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Restaurant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Prediction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</a:t>
                      </a:r>
                      <a:endParaRPr b="1"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Chili Man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4.37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Hot Dogs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Enat Ethiopian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4.35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Ethiopian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Lupitas Carniceria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4.29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Mexican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Bar Marcel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4.28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European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Alpha Omega Grill &amp; Pizzeria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4.26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Mediterranean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Community Matters Cafe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4.19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Cafe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Greco Fresh Grille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4.19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Mediterranean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Peppervine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4.17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Plates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 Tasty Bowl Subs N Such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4.17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Subs/Salads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Salud Beer Shop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4.16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American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6" name="Google Shape;666;p29"/>
          <p:cNvSpPr txBox="1"/>
          <p:nvPr>
            <p:ph idx="4294967295" type="title"/>
          </p:nvPr>
        </p:nvSpPr>
        <p:spPr>
          <a:xfrm>
            <a:off x="1933038" y="251500"/>
            <a:ext cx="20751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Actual User Reviews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67" name="Google Shape;667;p29"/>
          <p:cNvSpPr txBox="1"/>
          <p:nvPr>
            <p:ph idx="4294967295" type="title"/>
          </p:nvPr>
        </p:nvSpPr>
        <p:spPr>
          <a:xfrm>
            <a:off x="5526725" y="251500"/>
            <a:ext cx="2660100" cy="4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Top 10 Recommendations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673" name="Google Shape;673;p30"/>
          <p:cNvSpPr txBox="1"/>
          <p:nvPr>
            <p:ph idx="1" type="body"/>
          </p:nvPr>
        </p:nvSpPr>
        <p:spPr>
          <a:xfrm>
            <a:off x="1199775" y="1599700"/>
            <a:ext cx="73044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Creating user interactivity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Further exploring ways to handle skewed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Adjust recommender for serendipity &amp; popularity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Build a hybrid recommender via neural network</a:t>
            </a:r>
            <a:endParaRPr/>
          </a:p>
        </p:txBody>
      </p:sp>
      <p:sp>
        <p:nvSpPr>
          <p:cNvPr id="674" name="Google Shape;674;p3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31"/>
          <p:cNvSpPr txBox="1"/>
          <p:nvPr>
            <p:ph idx="4294967295" type="ctrTitle"/>
          </p:nvPr>
        </p:nvSpPr>
        <p:spPr>
          <a:xfrm>
            <a:off x="3439550" y="8976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681" name="Google Shape;681;p31"/>
          <p:cNvSpPr txBox="1"/>
          <p:nvPr>
            <p:ph idx="4294967295" type="subTitle"/>
          </p:nvPr>
        </p:nvSpPr>
        <p:spPr>
          <a:xfrm>
            <a:off x="3439550" y="1758850"/>
            <a:ext cx="5050800" cy="27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email</a:t>
            </a:r>
            <a:r>
              <a:rPr lang="en" sz="2000"/>
              <a:t>: broderickturner92@gmail.com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github</a:t>
            </a:r>
            <a:r>
              <a:rPr lang="en" sz="2000"/>
              <a:t>: github.com/unclebrod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"/>
              <a:buChar char="▪"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linkedin</a:t>
            </a:r>
            <a:r>
              <a:rPr lang="en" sz="2000"/>
              <a:t>: linkedin.com/in/broderickturner</a:t>
            </a:r>
            <a:endParaRPr sz="2000"/>
          </a:p>
        </p:txBody>
      </p:sp>
      <p:pic>
        <p:nvPicPr>
          <p:cNvPr id="682" name="Google Shape;6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75" y="1395012"/>
            <a:ext cx="2353475" cy="23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Overview of Yelp</a:t>
            </a:r>
            <a:endParaRPr/>
          </a:p>
        </p:txBody>
      </p:sp>
      <p:sp>
        <p:nvSpPr>
          <p:cNvPr id="522" name="Google Shape;522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75" y="259200"/>
            <a:ext cx="6881055" cy="4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Surprise’s SVD++</a:t>
            </a:r>
            <a:endParaRPr/>
          </a:p>
        </p:txBody>
      </p:sp>
      <p:sp>
        <p:nvSpPr>
          <p:cNvPr id="688" name="Google Shape;688;p32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Matrix factorization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Takes into account implicit ratings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 &amp; item bias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Learning rate &amp; regularization term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5" name="Google Shape;695;p33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Background &amp; Context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Technology Used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Overview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Results &amp; Challenges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Next Steps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Overview of Yelp</a:t>
            </a:r>
            <a:endParaRPr/>
          </a:p>
        </p:txBody>
      </p:sp>
      <p:sp>
        <p:nvSpPr>
          <p:cNvPr id="529" name="Google Shape;529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13" y="228925"/>
            <a:ext cx="5078765" cy="41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6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Yelp Recommendations</a:t>
            </a:r>
            <a:endParaRPr/>
          </a:p>
        </p:txBody>
      </p:sp>
      <p:sp>
        <p:nvSpPr>
          <p:cNvPr id="536" name="Google Shape;536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" y="1453665"/>
            <a:ext cx="8351849" cy="245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1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pic>
        <p:nvPicPr>
          <p:cNvPr id="544" name="Google Shape;5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52" y="1450327"/>
            <a:ext cx="1664547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649" y="1450313"/>
            <a:ext cx="2593875" cy="165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135" y="3809060"/>
            <a:ext cx="2514549" cy="101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9075" y="1696692"/>
            <a:ext cx="3009075" cy="72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449" y="3221296"/>
            <a:ext cx="2160426" cy="85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4325" y="3449936"/>
            <a:ext cx="3463725" cy="96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6650" y="2357340"/>
            <a:ext cx="2160425" cy="92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556" name="Google Shape;556;p18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&amp; Fun Facts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"/>
          <p:cNvSpPr txBox="1"/>
          <p:nvPr>
            <p:ph idx="4294967295" type="ctrTitle"/>
          </p:nvPr>
        </p:nvSpPr>
        <p:spPr>
          <a:xfrm>
            <a:off x="1307575" y="495600"/>
            <a:ext cx="3407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220,241</a:t>
            </a:r>
            <a:endParaRPr sz="7200"/>
          </a:p>
        </p:txBody>
      </p:sp>
      <p:sp>
        <p:nvSpPr>
          <p:cNvPr id="562" name="Google Shape;562;p19"/>
          <p:cNvSpPr txBox="1"/>
          <p:nvPr>
            <p:ph idx="4294967295" type="subTitle"/>
          </p:nvPr>
        </p:nvSpPr>
        <p:spPr>
          <a:xfrm>
            <a:off x="1307575" y="1258900"/>
            <a:ext cx="3070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Total User Reviews</a:t>
            </a:r>
            <a:endParaRPr sz="2200"/>
          </a:p>
        </p:txBody>
      </p:sp>
      <p:sp>
        <p:nvSpPr>
          <p:cNvPr id="563" name="Google Shape;563;p19"/>
          <p:cNvSpPr txBox="1"/>
          <p:nvPr>
            <p:ph idx="4294967295" type="ctrTitle"/>
          </p:nvPr>
        </p:nvSpPr>
        <p:spPr>
          <a:xfrm>
            <a:off x="1307575" y="3429300"/>
            <a:ext cx="28869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2,032</a:t>
            </a:r>
            <a:endParaRPr sz="7200"/>
          </a:p>
        </p:txBody>
      </p:sp>
      <p:sp>
        <p:nvSpPr>
          <p:cNvPr id="564" name="Google Shape;564;p19"/>
          <p:cNvSpPr txBox="1"/>
          <p:nvPr>
            <p:ph idx="4294967295" type="subTitle"/>
          </p:nvPr>
        </p:nvSpPr>
        <p:spPr>
          <a:xfrm>
            <a:off x="1307575" y="4192600"/>
            <a:ext cx="2994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Unique restaurants</a:t>
            </a:r>
            <a:endParaRPr sz="2200"/>
          </a:p>
        </p:txBody>
      </p:sp>
      <p:sp>
        <p:nvSpPr>
          <p:cNvPr id="565" name="Google Shape;565;p19"/>
          <p:cNvSpPr txBox="1"/>
          <p:nvPr>
            <p:ph idx="4294967295" type="ctrTitle"/>
          </p:nvPr>
        </p:nvSpPr>
        <p:spPr>
          <a:xfrm>
            <a:off x="1307575" y="1886250"/>
            <a:ext cx="29940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78,494</a:t>
            </a:r>
            <a:endParaRPr sz="4800"/>
          </a:p>
        </p:txBody>
      </p:sp>
      <p:sp>
        <p:nvSpPr>
          <p:cNvPr id="566" name="Google Shape;566;p19"/>
          <p:cNvSpPr txBox="1"/>
          <p:nvPr>
            <p:ph idx="4294967295" type="subTitle"/>
          </p:nvPr>
        </p:nvSpPr>
        <p:spPr>
          <a:xfrm>
            <a:off x="1307575" y="2649550"/>
            <a:ext cx="2550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Unique users</a:t>
            </a:r>
            <a:endParaRPr sz="2200"/>
          </a:p>
        </p:txBody>
      </p:sp>
      <p:sp>
        <p:nvSpPr>
          <p:cNvPr id="567" name="Google Shape;567;p19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9"/>
          <p:cNvSpPr txBox="1"/>
          <p:nvPr>
            <p:ph idx="4294967295" type="ctrTitle"/>
          </p:nvPr>
        </p:nvSpPr>
        <p:spPr>
          <a:xfrm>
            <a:off x="5346175" y="495600"/>
            <a:ext cx="2429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0.14%</a:t>
            </a:r>
            <a:endParaRPr sz="7200"/>
          </a:p>
        </p:txBody>
      </p:sp>
      <p:sp>
        <p:nvSpPr>
          <p:cNvPr id="569" name="Google Shape;569;p19"/>
          <p:cNvSpPr txBox="1"/>
          <p:nvPr>
            <p:ph idx="4294967295" type="subTitle"/>
          </p:nvPr>
        </p:nvSpPr>
        <p:spPr>
          <a:xfrm>
            <a:off x="5346175" y="1258900"/>
            <a:ext cx="3070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Data Density</a:t>
            </a:r>
            <a:endParaRPr sz="2200"/>
          </a:p>
        </p:txBody>
      </p:sp>
      <p:sp>
        <p:nvSpPr>
          <p:cNvPr id="570" name="Google Shape;570;p19"/>
          <p:cNvSpPr txBox="1"/>
          <p:nvPr>
            <p:ph idx="4294967295" type="ctrTitle"/>
          </p:nvPr>
        </p:nvSpPr>
        <p:spPr>
          <a:xfrm>
            <a:off x="5330125" y="3429300"/>
            <a:ext cx="23379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435</a:t>
            </a:r>
            <a:endParaRPr sz="7200"/>
          </a:p>
        </p:txBody>
      </p:sp>
      <p:sp>
        <p:nvSpPr>
          <p:cNvPr id="571" name="Google Shape;571;p19"/>
          <p:cNvSpPr txBox="1"/>
          <p:nvPr>
            <p:ph idx="4294967295" type="subTitle"/>
          </p:nvPr>
        </p:nvSpPr>
        <p:spPr>
          <a:xfrm>
            <a:off x="5311700" y="4192600"/>
            <a:ext cx="2764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Reviews from Abby, Charlotte Yelp’s MVP</a:t>
            </a:r>
            <a:endParaRPr sz="2200"/>
          </a:p>
        </p:txBody>
      </p:sp>
      <p:sp>
        <p:nvSpPr>
          <p:cNvPr id="572" name="Google Shape;572;p19"/>
          <p:cNvSpPr txBox="1"/>
          <p:nvPr>
            <p:ph idx="4294967295" type="subTitle"/>
          </p:nvPr>
        </p:nvSpPr>
        <p:spPr>
          <a:xfrm>
            <a:off x="5311700" y="2649550"/>
            <a:ext cx="2648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Reviews for Tupelo Honey</a:t>
            </a:r>
            <a:endParaRPr sz="2200"/>
          </a:p>
        </p:txBody>
      </p:sp>
      <p:sp>
        <p:nvSpPr>
          <p:cNvPr id="573" name="Google Shape;573;p19"/>
          <p:cNvSpPr txBox="1"/>
          <p:nvPr>
            <p:ph idx="4294967295" type="ctrTitle"/>
          </p:nvPr>
        </p:nvSpPr>
        <p:spPr>
          <a:xfrm>
            <a:off x="5311700" y="1886250"/>
            <a:ext cx="2228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2,103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/>
          <p:nvPr>
            <p:ph idx="4294967295" type="ctrTitle"/>
          </p:nvPr>
        </p:nvSpPr>
        <p:spPr>
          <a:xfrm>
            <a:off x="1307575" y="495600"/>
            <a:ext cx="3407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146,135</a:t>
            </a:r>
            <a:endParaRPr sz="7200"/>
          </a:p>
        </p:txBody>
      </p:sp>
      <p:sp>
        <p:nvSpPr>
          <p:cNvPr id="579" name="Google Shape;579;p20"/>
          <p:cNvSpPr txBox="1"/>
          <p:nvPr>
            <p:ph idx="4294967295" type="subTitle"/>
          </p:nvPr>
        </p:nvSpPr>
        <p:spPr>
          <a:xfrm>
            <a:off x="1307575" y="1258900"/>
            <a:ext cx="3070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Total User Reviews</a:t>
            </a:r>
            <a:endParaRPr sz="2200"/>
          </a:p>
        </p:txBody>
      </p:sp>
      <p:sp>
        <p:nvSpPr>
          <p:cNvPr id="580" name="Google Shape;580;p20"/>
          <p:cNvSpPr txBox="1"/>
          <p:nvPr>
            <p:ph idx="4294967295" type="ctrTitle"/>
          </p:nvPr>
        </p:nvSpPr>
        <p:spPr>
          <a:xfrm>
            <a:off x="1307575" y="3429300"/>
            <a:ext cx="2228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1,933</a:t>
            </a:r>
            <a:endParaRPr sz="7200"/>
          </a:p>
        </p:txBody>
      </p:sp>
      <p:sp>
        <p:nvSpPr>
          <p:cNvPr id="581" name="Google Shape;581;p20"/>
          <p:cNvSpPr txBox="1"/>
          <p:nvPr>
            <p:ph idx="4294967295" type="subTitle"/>
          </p:nvPr>
        </p:nvSpPr>
        <p:spPr>
          <a:xfrm>
            <a:off x="1307575" y="4192600"/>
            <a:ext cx="2994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Unique restaurants</a:t>
            </a:r>
            <a:endParaRPr sz="2200"/>
          </a:p>
        </p:txBody>
      </p:sp>
      <p:sp>
        <p:nvSpPr>
          <p:cNvPr id="582" name="Google Shape;582;p20"/>
          <p:cNvSpPr txBox="1"/>
          <p:nvPr>
            <p:ph idx="4294967295" type="ctrTitle"/>
          </p:nvPr>
        </p:nvSpPr>
        <p:spPr>
          <a:xfrm>
            <a:off x="1307575" y="1886250"/>
            <a:ext cx="2458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16,718</a:t>
            </a:r>
            <a:endParaRPr sz="4800"/>
          </a:p>
        </p:txBody>
      </p:sp>
      <p:sp>
        <p:nvSpPr>
          <p:cNvPr id="583" name="Google Shape;583;p20"/>
          <p:cNvSpPr txBox="1"/>
          <p:nvPr>
            <p:ph idx="4294967295" type="subTitle"/>
          </p:nvPr>
        </p:nvSpPr>
        <p:spPr>
          <a:xfrm>
            <a:off x="1307575" y="2649550"/>
            <a:ext cx="2550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Unique users</a:t>
            </a:r>
            <a:endParaRPr sz="2200"/>
          </a:p>
        </p:txBody>
      </p:sp>
      <p:sp>
        <p:nvSpPr>
          <p:cNvPr id="584" name="Google Shape;584;p20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20"/>
          <p:cNvSpPr txBox="1"/>
          <p:nvPr>
            <p:ph idx="4294967295" type="ctrTitle"/>
          </p:nvPr>
        </p:nvSpPr>
        <p:spPr>
          <a:xfrm>
            <a:off x="5346175" y="495600"/>
            <a:ext cx="27645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0.45%</a:t>
            </a:r>
            <a:endParaRPr sz="7200"/>
          </a:p>
        </p:txBody>
      </p:sp>
      <p:sp>
        <p:nvSpPr>
          <p:cNvPr id="586" name="Google Shape;586;p20"/>
          <p:cNvSpPr txBox="1"/>
          <p:nvPr>
            <p:ph idx="4294967295" type="subTitle"/>
          </p:nvPr>
        </p:nvSpPr>
        <p:spPr>
          <a:xfrm>
            <a:off x="5346175" y="1258900"/>
            <a:ext cx="3070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Data Density</a:t>
            </a:r>
            <a:endParaRPr sz="2200"/>
          </a:p>
        </p:txBody>
      </p:sp>
      <p:sp>
        <p:nvSpPr>
          <p:cNvPr id="587" name="Google Shape;587;p20"/>
          <p:cNvSpPr txBox="1"/>
          <p:nvPr>
            <p:ph idx="4294967295" type="ctrTitle"/>
          </p:nvPr>
        </p:nvSpPr>
        <p:spPr>
          <a:xfrm>
            <a:off x="5311700" y="1886250"/>
            <a:ext cx="2228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1,257</a:t>
            </a:r>
            <a:endParaRPr sz="7200"/>
          </a:p>
        </p:txBody>
      </p:sp>
      <p:sp>
        <p:nvSpPr>
          <p:cNvPr id="588" name="Google Shape;588;p20"/>
          <p:cNvSpPr txBox="1"/>
          <p:nvPr>
            <p:ph idx="4294967295" type="subTitle"/>
          </p:nvPr>
        </p:nvSpPr>
        <p:spPr>
          <a:xfrm>
            <a:off x="5311700" y="2649550"/>
            <a:ext cx="2647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Reviews for Amelie’s French Bakery &amp; Cafe</a:t>
            </a:r>
            <a:endParaRPr sz="2200"/>
          </a:p>
        </p:txBody>
      </p:sp>
      <p:sp>
        <p:nvSpPr>
          <p:cNvPr id="589" name="Google Shape;589;p20"/>
          <p:cNvSpPr txBox="1"/>
          <p:nvPr>
            <p:ph idx="4294967295" type="ctrTitle"/>
          </p:nvPr>
        </p:nvSpPr>
        <p:spPr>
          <a:xfrm>
            <a:off x="5330125" y="3429300"/>
            <a:ext cx="23379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435</a:t>
            </a:r>
            <a:endParaRPr sz="7200"/>
          </a:p>
        </p:txBody>
      </p:sp>
      <p:sp>
        <p:nvSpPr>
          <p:cNvPr id="590" name="Google Shape;590;p20"/>
          <p:cNvSpPr txBox="1"/>
          <p:nvPr>
            <p:ph idx="4294967295" type="subTitle"/>
          </p:nvPr>
        </p:nvSpPr>
        <p:spPr>
          <a:xfrm>
            <a:off x="5311700" y="4192600"/>
            <a:ext cx="2764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Reviews from Abby, Charlotte Yelp’s MVP</a:t>
            </a:r>
            <a:endParaRPr sz="2200"/>
          </a:p>
        </p:txBody>
      </p:sp>
      <p:sp>
        <p:nvSpPr>
          <p:cNvPr id="591" name="Google Shape;591;p20"/>
          <p:cNvSpPr/>
          <p:nvPr/>
        </p:nvSpPr>
        <p:spPr>
          <a:xfrm>
            <a:off x="4194475" y="651450"/>
            <a:ext cx="336600" cy="58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3703925" y="2042100"/>
            <a:ext cx="336600" cy="58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3429175" y="3585150"/>
            <a:ext cx="336600" cy="58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7882700" y="651450"/>
            <a:ext cx="336600" cy="58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 txBox="1"/>
          <p:nvPr/>
        </p:nvSpPr>
        <p:spPr>
          <a:xfrm>
            <a:off x="4485500" y="675150"/>
            <a:ext cx="826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34%</a:t>
            </a:r>
            <a:endParaRPr b="1" sz="28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96" name="Google Shape;596;p20"/>
          <p:cNvSpPr txBox="1"/>
          <p:nvPr/>
        </p:nvSpPr>
        <p:spPr>
          <a:xfrm>
            <a:off x="3964325" y="2042100"/>
            <a:ext cx="826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79</a:t>
            </a: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%</a:t>
            </a:r>
            <a:endParaRPr b="1" sz="28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97" name="Google Shape;597;p20"/>
          <p:cNvSpPr txBox="1"/>
          <p:nvPr/>
        </p:nvSpPr>
        <p:spPr>
          <a:xfrm>
            <a:off x="3689575" y="3585150"/>
            <a:ext cx="826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5</a:t>
            </a: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%</a:t>
            </a:r>
            <a:endParaRPr b="1" sz="28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98" name="Google Shape;598;p20"/>
          <p:cNvSpPr txBox="1"/>
          <p:nvPr/>
        </p:nvSpPr>
        <p:spPr>
          <a:xfrm>
            <a:off x="8110675" y="675150"/>
            <a:ext cx="112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228</a:t>
            </a: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%</a:t>
            </a:r>
            <a:endParaRPr b="1" sz="28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7361525" y="2042100"/>
            <a:ext cx="336600" cy="58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"/>
          <p:cNvSpPr txBox="1"/>
          <p:nvPr/>
        </p:nvSpPr>
        <p:spPr>
          <a:xfrm>
            <a:off x="7621925" y="2042100"/>
            <a:ext cx="112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40</a:t>
            </a:r>
            <a:r>
              <a:rPr b="1" lang="en"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%</a:t>
            </a:r>
            <a:endParaRPr b="1" sz="28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1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606" name="Google Shape;606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7" name="Google Shape;6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572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