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661" r:id="rId2"/>
    <p:sldId id="1532" r:id="rId3"/>
    <p:sldId id="1662" r:id="rId4"/>
    <p:sldId id="1663" r:id="rId5"/>
    <p:sldId id="1664" r:id="rId6"/>
    <p:sldId id="1665" r:id="rId7"/>
    <p:sldId id="1666" r:id="rId8"/>
    <p:sldId id="1667" r:id="rId9"/>
    <p:sldId id="1668" r:id="rId10"/>
    <p:sldId id="1669" r:id="rId11"/>
    <p:sldId id="1670" r:id="rId12"/>
    <p:sldId id="1671" r:id="rId13"/>
    <p:sldId id="1672" r:id="rId14"/>
    <p:sldId id="1673" r:id="rId15"/>
    <p:sldId id="1675" r:id="rId16"/>
    <p:sldId id="1676" r:id="rId17"/>
    <p:sldId id="1677" r:id="rId18"/>
    <p:sldId id="1678" r:id="rId19"/>
    <p:sldId id="1679" r:id="rId20"/>
    <p:sldId id="1680" r:id="rId21"/>
    <p:sldId id="1684" r:id="rId22"/>
    <p:sldId id="1681" r:id="rId23"/>
    <p:sldId id="1682" r:id="rId24"/>
    <p:sldId id="1685" r:id="rId25"/>
    <p:sldId id="1683" r:id="rId26"/>
    <p:sldId id="1686" r:id="rId27"/>
    <p:sldId id="16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754C-9E2E-4D20-AFD5-B0AD4BA1F4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EC3BD-BE06-48FD-B582-4954B305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C61DAB-D93E-49CA-B245-379601CFE8D0}" type="datetime8">
              <a:rPr lang="en-US" smtClean="0"/>
              <a:t>10/8/2019 9:59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49742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3598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8463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21705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7116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292539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108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58735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41519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162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94189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5003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10/8/2019 9:59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9A0E-CDAE-4B7F-9769-29A60175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CCEC6-EC90-4E58-BF91-6D823E63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C163-4A56-44AC-905D-EF140856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A4A0-DDC3-434A-BF11-0484E2D3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C473-061D-4DA9-8858-CCC39424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60AE-C66F-4FE4-A55D-E0B5FF5C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865B-0CAC-4AA0-ABDF-563120A49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30A2-4D26-4027-8DFD-85E87C02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377-C976-4260-8E11-18CA0ED5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8C98-E255-43E1-8C4A-7617C01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110F5-91EF-40F6-85BE-C9E47818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8BBCB-8AEA-4C1B-9CE5-4573D2F3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4499-2095-4872-9542-4DE4035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9DFE-E729-4720-AED0-27AE062F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5D7D-4527-4E25-BB14-2E7924D6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30E5D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3104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7397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31A8-8B3D-45EB-88ED-CB6D695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D5DF-65A6-4C47-8FEB-FB491BDD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7364-4102-4222-9476-EDB5F7B3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D2AA-3CE8-45D0-9BEF-B7C955E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A8CF-1CEE-4054-8225-20E7957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0482-57D0-4076-B18B-DFEC16E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DE68-2A35-4839-902B-EA596EEB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A8BB-5BC0-461E-827B-94D0A9B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08B7-9018-4E43-9B30-5AB538B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0810-4CE4-47F0-B0D2-0B4D89B8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48CF-6E98-46AE-83AB-E29EDD70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C06B-8EF5-4A73-9010-69188BA12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6BA8A-F626-40EB-A18F-6FFAA52F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B32F-E249-4D2B-935A-20735ADC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74DC-812B-4D95-9F2B-D1514EB6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FA1D-6C17-47CE-9AA1-38F5170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8E42-CB01-44EC-8FC7-10FBD97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88A71-A1A6-433B-AA24-B7BD19B6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C0B5-AEC3-4C91-8EB4-35B3DBD1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2CF49-A89C-4B1B-9F34-7F763B02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06748-FC3B-46A6-A0AF-0E4B8D984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F6EDD-03EA-457E-A5D8-1503A46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BA46D-8C70-4E06-8C44-805A3D3D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8897-BD42-4C05-8D44-76A2E69A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EAF3-27AC-4D02-B5BF-7962BBC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2A9AE-BEF9-4B97-97AE-25A40FF4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92E7F-C7D4-430C-8661-10A4895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2C74-3384-417B-91F4-57471E2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2B337-8D99-496C-9205-4631681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33C74-54E8-47E1-9AA1-BDB40A3A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FB872-09AF-4237-B573-41BC72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6EBB-97B2-4DE9-A044-6B9A6DD7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D2D8-7C1A-4695-A57D-E98A2D61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48CF-ECF7-42DB-A9DE-A2690803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3178-9D19-44A4-A87D-F499402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8883B-F677-4CD6-8B09-9C76CD12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FB701-3B04-45B3-A08F-CCB562C2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7F43-32D0-4B49-9D06-A2FEAF39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25591-497C-4DDD-BA6A-FE02D645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70AE-3CA7-4595-8A68-D278E3DE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15509-72AF-4708-91CF-A491006F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160A-2F9E-441A-9204-F424B8E0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B424-BFBC-4F84-8CB2-D9CDF9D7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BD7B-7D2D-4729-B307-2F54212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404E-7F05-492A-8021-96FD74A4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3937-2B3E-427D-A373-3E8176B73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58CB-C648-4389-8BA2-06A1B90673C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7E9E-D2A3-4ABB-9495-626D9802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F701-977A-4E51-8FCC-335D0197D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C4FC-8FD0-4273-BF5F-C93A7074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traveldivastories.com/2009_10_01_archiv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linux-basics" TargetMode="External"/><Relationship Id="rId7" Type="http://schemas.openxmlformats.org/officeDocument/2006/relationships/hyperlink" Target="https://docs.microsoft.com/en-us/sql/linux/sql-server-linux-setup?view=sql-server-2017#platform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s.msdn.microsoft.com/bobsql/2018/12/10/sql-server-instant-file-initialization-setfilevaliddata-windows-vs-fallocate-linux/" TargetMode="External"/><Relationship Id="rId5" Type="http://schemas.openxmlformats.org/officeDocument/2006/relationships/hyperlink" Target="https://docs.microsoft.com/en-us/sql/linux/sql-server-linux-performance-best-practices?view=sql-server-2017" TargetMode="External"/><Relationship Id="rId4" Type="http://schemas.openxmlformats.org/officeDocument/2006/relationships/hyperlink" Target="https://www.certdepot.net/rhel7-get-started-cpu-governor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035178"/>
            <a:ext cx="9144000" cy="498598"/>
          </a:xfrm>
        </p:spPr>
        <p:txBody>
          <a:bodyPr/>
          <a:lstStyle/>
          <a:p>
            <a:r>
              <a:rPr lang="en-US" dirty="0"/>
              <a:t>Linux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914096"/>
          </a:xfrm>
        </p:spPr>
        <p:txBody>
          <a:bodyPr/>
          <a:lstStyle/>
          <a:p>
            <a:r>
              <a:rPr lang="en-US" dirty="0"/>
              <a:t>Jim Donahoe</a:t>
            </a:r>
          </a:p>
          <a:p>
            <a:r>
              <a:rPr lang="en-US" dirty="0"/>
              <a:t>Premier Field Engineer</a:t>
            </a:r>
          </a:p>
          <a:p>
            <a:r>
              <a:rPr lang="en-US" dirty="0"/>
              <a:t>Data/AI</a:t>
            </a:r>
          </a:p>
        </p:txBody>
      </p:sp>
    </p:spTree>
    <p:extLst>
      <p:ext uri="{BB962C8B-B14F-4D97-AF65-F5344CB8AC3E}">
        <p14:creationId xmlns:p14="http://schemas.microsoft.com/office/powerpoint/2010/main" val="17950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0FAE1-3CB7-40A0-9850-20978BFB14D4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/>
              <a:t>CPU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21117-F521-46EE-81C7-4CE6418C4FEF}"/>
              </a:ext>
            </a:extLst>
          </p:cNvPr>
          <p:cNvSpPr txBox="1"/>
          <p:nvPr/>
        </p:nvSpPr>
        <p:spPr>
          <a:xfrm>
            <a:off x="178129" y="2000992"/>
            <a:ext cx="11637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Do you have a template for your installs today on Windows?  It is still relevant in Linux(CPU, Memory, Disk,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CPU Frequency Governor -   Set to performance - High clock performance no power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Energy_perf_bias</a:t>
            </a:r>
            <a:r>
              <a:rPr lang="en-US" dirty="0"/>
              <a:t> - set to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min_perf_pct</a:t>
            </a:r>
            <a:r>
              <a:rPr lang="en-US" dirty="0"/>
              <a:t> set to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C-states - set to C1</a:t>
            </a:r>
          </a:p>
        </p:txBody>
      </p:sp>
    </p:spTree>
    <p:extLst>
      <p:ext uri="{BB962C8B-B14F-4D97-AF65-F5344CB8AC3E}">
        <p14:creationId xmlns:p14="http://schemas.microsoft.com/office/powerpoint/2010/main" val="18426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EC0A4-A64C-4705-B273-FD517D901008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/>
              <a:t>NUMA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5F40D-9915-497B-B230-CBBBDB131800}"/>
              </a:ext>
            </a:extLst>
          </p:cNvPr>
          <p:cNvSpPr txBox="1"/>
          <p:nvPr/>
        </p:nvSpPr>
        <p:spPr>
          <a:xfrm>
            <a:off x="178129" y="2000992"/>
            <a:ext cx="1163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NUMA - non-uniform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servers today have each processor set to access local memory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NUMA balancing moves tasks(threads or processes) closer to the memory they are accessing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This is a kernel setting – not an application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24D8-71E0-443E-9FB6-A9749ED764E1}"/>
              </a:ext>
            </a:extLst>
          </p:cNvPr>
          <p:cNvSpPr txBox="1"/>
          <p:nvPr/>
        </p:nvSpPr>
        <p:spPr>
          <a:xfrm>
            <a:off x="178129" y="3812193"/>
            <a:ext cx="1163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moves application data to memory closer to the tasks that reference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Enabled by default, should be disables(set to 0)</a:t>
            </a:r>
          </a:p>
        </p:txBody>
      </p:sp>
    </p:spTree>
    <p:extLst>
      <p:ext uri="{BB962C8B-B14F-4D97-AF65-F5344CB8AC3E}">
        <p14:creationId xmlns:p14="http://schemas.microsoft.com/office/powerpoint/2010/main" val="25199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538B9-668C-49CB-9F3C-44B626ABA332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/>
              <a:t>Disk Settings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84E-180D-4EE2-8C91-EB0D29157A40}"/>
              </a:ext>
            </a:extLst>
          </p:cNvPr>
          <p:cNvSpPr txBox="1"/>
          <p:nvPr/>
        </p:nvSpPr>
        <p:spPr>
          <a:xfrm>
            <a:off x="1046017" y="2373086"/>
            <a:ext cx="577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Readahead – loading file contents into cache</a:t>
            </a:r>
          </a:p>
          <a:p>
            <a:r>
              <a:rPr lang="en-US" dirty="0"/>
              <a:t>	Set to 4096</a:t>
            </a:r>
          </a:p>
        </p:txBody>
      </p:sp>
    </p:spTree>
    <p:extLst>
      <p:ext uri="{BB962C8B-B14F-4D97-AF65-F5344CB8AC3E}">
        <p14:creationId xmlns:p14="http://schemas.microsoft.com/office/powerpoint/2010/main" val="10050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C5B53-A7BC-4EE5-96F7-9E83FE1F3F9D}"/>
              </a:ext>
            </a:extLst>
          </p:cNvPr>
          <p:cNvSpPr txBox="1"/>
          <p:nvPr/>
        </p:nvSpPr>
        <p:spPr>
          <a:xfrm>
            <a:off x="1046017" y="2373086"/>
            <a:ext cx="838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 access time” – disables the OS from tracking when the files were last accessed</a:t>
            </a:r>
          </a:p>
          <a:p>
            <a:endParaRPr lang="en-US" dirty="0"/>
          </a:p>
          <a:p>
            <a:r>
              <a:rPr lang="en-US" dirty="0"/>
              <a:t>Add to data AND log files for optimal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F888F-1C1B-4511-A98F-1989050FFEBE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 err="1"/>
              <a:t>noatime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9DD02-9CF6-483D-847F-41BEEC9C245B}"/>
              </a:ext>
            </a:extLst>
          </p:cNvPr>
          <p:cNvSpPr txBox="1"/>
          <p:nvPr/>
        </p:nvSpPr>
        <p:spPr>
          <a:xfrm>
            <a:off x="1046017" y="2373086"/>
            <a:ext cx="95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process from an OS runs in its own memory “sandbox”, or space – the VAS</a:t>
            </a:r>
          </a:p>
          <a:p>
            <a:endParaRPr lang="en-US" dirty="0"/>
          </a:p>
          <a:p>
            <a:r>
              <a:rPr lang="en-US" dirty="0"/>
              <a:t>Default </a:t>
            </a:r>
            <a:r>
              <a:rPr lang="en-US" dirty="0" err="1"/>
              <a:t>vm.max_map_count</a:t>
            </a:r>
            <a:r>
              <a:rPr lang="en-US" dirty="0"/>
              <a:t> is 65536 bytes – not high enough</a:t>
            </a:r>
          </a:p>
          <a:p>
            <a:endParaRPr lang="en-US" dirty="0"/>
          </a:p>
          <a:p>
            <a:r>
              <a:rPr lang="en-US" dirty="0"/>
              <a:t>Should be set to 256k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3E8FC-5458-4FE9-9D96-34B44111C247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/>
              <a:t>Virtual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D82965-FEF6-465E-9A07-8A641274172B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 err="1"/>
              <a:t>swapfile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407EB-DCD0-4209-B75F-C4DF14AEEACD}"/>
              </a:ext>
            </a:extLst>
          </p:cNvPr>
          <p:cNvSpPr txBox="1"/>
          <p:nvPr/>
        </p:nvSpPr>
        <p:spPr>
          <a:xfrm>
            <a:off x="1046017" y="2373086"/>
            <a:ext cx="95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Windows paging file</a:t>
            </a:r>
          </a:p>
          <a:p>
            <a:r>
              <a:rPr lang="en-US" dirty="0"/>
              <a:t>Ensure it is properly configured – consult your Linux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1925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70E30-3E8D-4A57-930C-DA05C663046D}"/>
              </a:ext>
            </a:extLst>
          </p:cNvPr>
          <p:cNvSpPr txBox="1"/>
          <p:nvPr/>
        </p:nvSpPr>
        <p:spPr>
          <a:xfrm>
            <a:off x="3048989" y="866899"/>
            <a:ext cx="577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Pre-installation</a:t>
            </a:r>
            <a:r>
              <a:rPr lang="en-US" dirty="0"/>
              <a:t> </a:t>
            </a:r>
            <a:r>
              <a:rPr lang="en-US" sz="3200" dirty="0"/>
              <a:t>considerations</a:t>
            </a:r>
          </a:p>
          <a:p>
            <a:pPr algn="ctr"/>
            <a:r>
              <a:rPr lang="en-US" sz="3200" dirty="0"/>
              <a:t>Dynamic Memory on VMs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86BD62-DA21-40D3-B67C-74778ADFD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80934" y="2837329"/>
            <a:ext cx="2411535" cy="24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55ABA-9C31-4495-ABEF-346159D972D3}"/>
              </a:ext>
            </a:extLst>
          </p:cNvPr>
          <p:cNvSpPr txBox="1"/>
          <p:nvPr/>
        </p:nvSpPr>
        <p:spPr>
          <a:xfrm>
            <a:off x="3207327" y="3136612"/>
            <a:ext cx="577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Installing SQL Server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8A37C-F536-40CD-BFB7-1F3A77BF0A9E}"/>
              </a:ext>
            </a:extLst>
          </p:cNvPr>
          <p:cNvSpPr txBox="1"/>
          <p:nvPr/>
        </p:nvSpPr>
        <p:spPr>
          <a:xfrm>
            <a:off x="53439" y="866899"/>
            <a:ext cx="12138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When you install SQL Server on Linux, you MUST configure a Microsoft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This repository is used to acquire the database engine package, </a:t>
            </a:r>
            <a:r>
              <a:rPr lang="en-US" sz="2000" dirty="0" err="1"/>
              <a:t>mssql</a:t>
            </a:r>
            <a:r>
              <a:rPr lang="en-US" sz="2000" dirty="0"/>
              <a:t>-server, and related to SQL Server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are currently three main repositories: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6792E7-4868-4DA7-9E30-1C2EBCB28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8" y="3249923"/>
            <a:ext cx="9338267" cy="16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2790F-1FF6-4882-A89B-308BB00CC372}"/>
              </a:ext>
            </a:extLst>
          </p:cNvPr>
          <p:cNvSpPr txBox="1"/>
          <p:nvPr/>
        </p:nvSpPr>
        <p:spPr>
          <a:xfrm>
            <a:off x="3048989" y="866899"/>
            <a:ext cx="577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Installation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EC582-3027-44C6-B307-773F03C53835}"/>
              </a:ext>
            </a:extLst>
          </p:cNvPr>
          <p:cNvSpPr txBox="1"/>
          <p:nvPr/>
        </p:nvSpPr>
        <p:spPr>
          <a:xfrm>
            <a:off x="1279565" y="2105561"/>
            <a:ext cx="5777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Import public repository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a source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the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SQL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8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D9C8C-C1ED-4274-BFC8-223872F574CC}"/>
              </a:ext>
            </a:extLst>
          </p:cNvPr>
          <p:cNvSpPr/>
          <p:nvPr/>
        </p:nvSpPr>
        <p:spPr>
          <a:xfrm>
            <a:off x="1790700" y="1854649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DBA(Does ‘Bout Anything) | Video Game Enthusiast | Nerd |</a:t>
            </a:r>
          </a:p>
          <a:p>
            <a:pPr algn="ctr"/>
            <a:r>
              <a:rPr lang="en-US" b="1"/>
              <a:t>Not-so-Big Data | Azure Enthusiast |  United States Marine(’99 -’05)</a:t>
            </a:r>
          </a:p>
          <a:p>
            <a:pPr algn="ctr"/>
            <a:endParaRPr lang="en-US" b="1" i="1"/>
          </a:p>
          <a:p>
            <a:pPr algn="ctr"/>
            <a:endParaRPr lang="en-US" b="1" i="1"/>
          </a:p>
          <a:p>
            <a:pPr algn="ctr"/>
            <a:endParaRPr lang="en-US" b="1" i="1"/>
          </a:p>
          <a:p>
            <a:pPr algn="ctr"/>
            <a:endParaRPr lang="en-US" b="1" i="1"/>
          </a:p>
          <a:p>
            <a:pPr algn="ctr"/>
            <a:endParaRPr lang="en-US" b="1" i="1"/>
          </a:p>
          <a:p>
            <a:pPr algn="ctr"/>
            <a:endParaRPr lang="en-US" b="1" i="1"/>
          </a:p>
          <a:p>
            <a:pPr algn="ctr"/>
            <a:r>
              <a:rPr lang="en-US" b="1" i="1"/>
              <a:t>Website: SqlFlipFlopsDBA.com</a:t>
            </a:r>
          </a:p>
          <a:p>
            <a:pPr algn="ctr"/>
            <a:r>
              <a:rPr lang="en-US" b="1" i="1"/>
              <a:t>Meetups: </a:t>
            </a:r>
            <a:r>
              <a:rPr lang="en-US" b="1"/>
              <a:t>meetup.com/PittsburghSQL/</a:t>
            </a:r>
            <a:endParaRPr lang="en-US" b="1" i="1"/>
          </a:p>
          <a:p>
            <a:pPr algn="ctr"/>
            <a:r>
              <a:rPr lang="en-US" b="1" i="1"/>
              <a:t>Email</a:t>
            </a:r>
            <a:r>
              <a:rPr lang="en-US" b="1"/>
              <a:t>: Jim@SqlFlipFlopsDBA.com</a:t>
            </a:r>
          </a:p>
          <a:p>
            <a:pPr algn="ctr"/>
            <a:r>
              <a:rPr lang="en-US" b="1" i="1"/>
              <a:t>Twitter</a:t>
            </a:r>
            <a:r>
              <a:rPr lang="en-US" b="1"/>
              <a:t>: @SQLFlipFlopsDBA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89B92-1DB5-4395-842A-FE33203E6E00}"/>
              </a:ext>
            </a:extLst>
          </p:cNvPr>
          <p:cNvSpPr/>
          <p:nvPr/>
        </p:nvSpPr>
        <p:spPr>
          <a:xfrm>
            <a:off x="3962400" y="609601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A Little About Me!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D9A79-1135-4617-B398-18C37904D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3" y="2550719"/>
            <a:ext cx="1208433" cy="141165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C371A-D8AB-416D-9FA2-FDB8C19BEF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9" y="2694840"/>
            <a:ext cx="2327092" cy="174531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B36CC-C27F-472B-818C-AC53A11D17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627" y="2685460"/>
            <a:ext cx="2339598" cy="175469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4016E82C-4CA7-44D6-BE65-E467E539C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2550719"/>
            <a:ext cx="1263163" cy="14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630AE-605C-4853-8177-BC690028800C}"/>
              </a:ext>
            </a:extLst>
          </p:cNvPr>
          <p:cNvSpPr txBox="1"/>
          <p:nvPr/>
        </p:nvSpPr>
        <p:spPr>
          <a:xfrm>
            <a:off x="3207327" y="2844225"/>
            <a:ext cx="577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59490-8DC3-4146-8866-275B8E538986}"/>
              </a:ext>
            </a:extLst>
          </p:cNvPr>
          <p:cNvSpPr txBox="1"/>
          <p:nvPr/>
        </p:nvSpPr>
        <p:spPr>
          <a:xfrm>
            <a:off x="3048989" y="866899"/>
            <a:ext cx="577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Post-Installation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7A270-E5A9-4860-A8AF-580C288D6963}"/>
              </a:ext>
            </a:extLst>
          </p:cNvPr>
          <p:cNvSpPr txBox="1"/>
          <p:nvPr/>
        </p:nvSpPr>
        <p:spPr>
          <a:xfrm>
            <a:off x="1054924" y="2244436"/>
            <a:ext cx="10082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</a:t>
            </a:r>
            <a:r>
              <a:rPr lang="en-US" dirty="0" err="1"/>
              <a:t>TempDB</a:t>
            </a:r>
            <a:r>
              <a:rPr lang="en-US" dirty="0"/>
              <a:t> data files – Same guidelines from Windows</a:t>
            </a:r>
          </a:p>
          <a:p>
            <a:r>
              <a:rPr lang="en-US" dirty="0"/>
              <a:t>	1 per core up to 8</a:t>
            </a:r>
          </a:p>
          <a:p>
            <a:r>
              <a:rPr lang="en-US" dirty="0"/>
              <a:t>	If contention is identified, add in multiples of 4</a:t>
            </a:r>
          </a:p>
          <a:p>
            <a:endParaRPr lang="en-US" dirty="0"/>
          </a:p>
          <a:p>
            <a:r>
              <a:rPr lang="en-US" dirty="0"/>
              <a:t>Configure Memory – Default is 80%</a:t>
            </a:r>
          </a:p>
          <a:p>
            <a:r>
              <a:rPr lang="en-US" dirty="0"/>
              <a:t>	Do not use </a:t>
            </a:r>
            <a:r>
              <a:rPr lang="en-US" dirty="0" err="1"/>
              <a:t>sp_configure</a:t>
            </a:r>
            <a:endParaRPr lang="en-US" dirty="0"/>
          </a:p>
          <a:p>
            <a:r>
              <a:rPr lang="en-US" dirty="0"/>
              <a:t>	Use </a:t>
            </a:r>
            <a:r>
              <a:rPr lang="en-US" dirty="0" err="1"/>
              <a:t>mssql</a:t>
            </a:r>
            <a:r>
              <a:rPr lang="en-US" dirty="0"/>
              <a:t>-conf – </a:t>
            </a:r>
            <a:r>
              <a:rPr lang="en-US" dirty="0" err="1"/>
              <a:t>memory.memorylimitmb</a:t>
            </a:r>
            <a:endParaRPr lang="en-US" dirty="0"/>
          </a:p>
          <a:p>
            <a:r>
              <a:rPr lang="en-US" dirty="0"/>
              <a:t>	There is no setting for lock pages in memory for Linux</a:t>
            </a:r>
          </a:p>
          <a:p>
            <a:endParaRPr lang="en-US" dirty="0"/>
          </a:p>
          <a:p>
            <a:r>
              <a:rPr lang="en-US" dirty="0"/>
              <a:t>Instant File Initialization – Similar functionality is enabled by default with Linux	</a:t>
            </a:r>
          </a:p>
        </p:txBody>
      </p:sp>
    </p:spTree>
    <p:extLst>
      <p:ext uri="{BB962C8B-B14F-4D97-AF65-F5344CB8AC3E}">
        <p14:creationId xmlns:p14="http://schemas.microsoft.com/office/powerpoint/2010/main" val="14876406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36521-241E-404D-AE3E-F65F2B4244DC}"/>
              </a:ext>
            </a:extLst>
          </p:cNvPr>
          <p:cNvSpPr/>
          <p:nvPr/>
        </p:nvSpPr>
        <p:spPr>
          <a:xfrm>
            <a:off x="4503055" y="982083"/>
            <a:ext cx="2877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Post-Installation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Tools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6B8F1-8911-4600-8A21-801E2AD80C70}"/>
              </a:ext>
            </a:extLst>
          </p:cNvPr>
          <p:cNvSpPr/>
          <p:nvPr/>
        </p:nvSpPr>
        <p:spPr>
          <a:xfrm>
            <a:off x="1" y="2763383"/>
            <a:ext cx="11982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sqlcmd</a:t>
            </a:r>
            <a:r>
              <a:rPr lang="en-US" dirty="0">
                <a:latin typeface="Calibri" panose="020F0502020204030204" pitchFamily="34" charset="0"/>
              </a:rPr>
              <a:t> - command-line query utility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bcp</a:t>
            </a:r>
            <a:r>
              <a:rPr lang="en-US" dirty="0">
                <a:latin typeface="Calibri" panose="020F0502020204030204" pitchFamily="34" charset="0"/>
              </a:rPr>
              <a:t> - bulk import/export utility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dstat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en-US" dirty="0" err="1">
                <a:latin typeface="Calibri" panose="020F0502020204030204" pitchFamily="34" charset="0"/>
              </a:rPr>
              <a:t>Dstat</a:t>
            </a:r>
            <a:r>
              <a:rPr lang="en-US" dirty="0">
                <a:latin typeface="Calibri" panose="020F0502020204030204" pitchFamily="34" charset="0"/>
              </a:rPr>
              <a:t> allows you to view all of your system resources instantly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htop</a:t>
            </a:r>
            <a:r>
              <a:rPr lang="en-US" dirty="0">
                <a:latin typeface="Calibri" panose="020F0502020204030204" pitchFamily="34" charset="0"/>
              </a:rPr>
              <a:t>  - </a:t>
            </a:r>
            <a:r>
              <a:rPr lang="en-US" dirty="0" err="1">
                <a:latin typeface="Calibri" panose="020F0502020204030204" pitchFamily="34" charset="0"/>
              </a:rPr>
              <a:t>Htop</a:t>
            </a:r>
            <a:r>
              <a:rPr lang="en-US" dirty="0">
                <a:latin typeface="Calibri" panose="020F0502020204030204" pitchFamily="34" charset="0"/>
              </a:rPr>
              <a:t> is a free (GPL) </a:t>
            </a:r>
            <a:r>
              <a:rPr lang="en-US" dirty="0" err="1">
                <a:latin typeface="Calibri" panose="020F0502020204030204" pitchFamily="34" charset="0"/>
              </a:rPr>
              <a:t>ncurses</a:t>
            </a:r>
            <a:r>
              <a:rPr lang="en-US" dirty="0">
                <a:latin typeface="Calibri" panose="020F0502020204030204" pitchFamily="34" charset="0"/>
              </a:rPr>
              <a:t>-based process viewer for Linux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mpstat</a:t>
            </a:r>
            <a:r>
              <a:rPr lang="en-US" dirty="0">
                <a:latin typeface="Calibri" panose="020F0502020204030204" pitchFamily="34" charset="0"/>
              </a:rPr>
              <a:t> -The  </a:t>
            </a:r>
            <a:r>
              <a:rPr lang="en-US" dirty="0" err="1">
                <a:latin typeface="Calibri" panose="020F0502020204030204" pitchFamily="34" charset="0"/>
              </a:rPr>
              <a:t>mpstat</a:t>
            </a:r>
            <a:r>
              <a:rPr lang="en-US" dirty="0">
                <a:latin typeface="Calibri" panose="020F0502020204030204" pitchFamily="34" charset="0"/>
              </a:rPr>
              <a:t> command writes to standard output activities for each available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E54F1C-E69D-4AC0-8ECA-2A8C3312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29" y="2125770"/>
            <a:ext cx="5833740" cy="3219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57C2F3-38A6-44A2-9658-AF800EA27CDE}"/>
              </a:ext>
            </a:extLst>
          </p:cNvPr>
          <p:cNvSpPr/>
          <p:nvPr/>
        </p:nvSpPr>
        <p:spPr>
          <a:xfrm>
            <a:off x="2919514" y="996203"/>
            <a:ext cx="6352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Useful Linux Monitoring Commands</a:t>
            </a:r>
          </a:p>
        </p:txBody>
      </p:sp>
    </p:spTree>
    <p:extLst>
      <p:ext uri="{BB962C8B-B14F-4D97-AF65-F5344CB8AC3E}">
        <p14:creationId xmlns:p14="http://schemas.microsoft.com/office/powerpoint/2010/main" val="13186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54231-BDAE-4C16-826D-72206DBC27D5}"/>
              </a:ext>
            </a:extLst>
          </p:cNvPr>
          <p:cNvSpPr/>
          <p:nvPr/>
        </p:nvSpPr>
        <p:spPr>
          <a:xfrm>
            <a:off x="5502728" y="313661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5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32E378-8429-4951-9903-31AC6F3E6779}"/>
              </a:ext>
            </a:extLst>
          </p:cNvPr>
          <p:cNvSpPr/>
          <p:nvPr/>
        </p:nvSpPr>
        <p:spPr>
          <a:xfrm>
            <a:off x="2919514" y="746821"/>
            <a:ext cx="6352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1FF3E-F213-4D67-AF3A-1090F404DA0B}"/>
              </a:ext>
            </a:extLst>
          </p:cNvPr>
          <p:cNvSpPr/>
          <p:nvPr/>
        </p:nvSpPr>
        <p:spPr>
          <a:xfrm>
            <a:off x="706582" y="2064982"/>
            <a:ext cx="1091342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3"/>
              </a:rPr>
              <a:t>An Introduction to Linux Basics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Get started with the CPU Governor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b="1" dirty="0">
                <a:hlinkClick r:id="rId5"/>
              </a:rPr>
              <a:t>Performance best practices and configuration guidelines for SQL Server on Linux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>
                <a:hlinkClick r:id="rId6"/>
              </a:rPr>
              <a:t>SQL Server Instant File Initialization: </a:t>
            </a:r>
            <a:r>
              <a:rPr lang="en-US" dirty="0" err="1">
                <a:hlinkClick r:id="rId6"/>
              </a:rPr>
              <a:t>SetFileValidData</a:t>
            </a:r>
            <a:r>
              <a:rPr lang="en-US" dirty="0">
                <a:hlinkClick r:id="rId6"/>
              </a:rPr>
              <a:t> (Windows) vs </a:t>
            </a:r>
            <a:r>
              <a:rPr lang="en-US" dirty="0" err="1">
                <a:hlinkClick r:id="rId6"/>
              </a:rPr>
              <a:t>fallocate</a:t>
            </a:r>
            <a:r>
              <a:rPr lang="en-US" dirty="0">
                <a:hlinkClick r:id="rId6"/>
              </a:rPr>
              <a:t> (Linux)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hlinkClick r:id="rId7"/>
              </a:rPr>
              <a:t>Installation guidance for SQL Server on Linux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3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C3E69-A4C5-49C1-8567-ED29729913AC}"/>
              </a:ext>
            </a:extLst>
          </p:cNvPr>
          <p:cNvSpPr/>
          <p:nvPr/>
        </p:nvSpPr>
        <p:spPr>
          <a:xfrm>
            <a:off x="5069821" y="3136612"/>
            <a:ext cx="20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3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3FC97-937E-4322-8C4B-E569B4224ED3}"/>
              </a:ext>
            </a:extLst>
          </p:cNvPr>
          <p:cNvSpPr/>
          <p:nvPr/>
        </p:nvSpPr>
        <p:spPr>
          <a:xfrm>
            <a:off x="3229333" y="2525875"/>
            <a:ext cx="562647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Thank You!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Contact me here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James.Donahoe@Microsoft.com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86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5A2B1-58EC-4E0C-97C6-AFD65AD1F8A3}"/>
              </a:ext>
            </a:extLst>
          </p:cNvPr>
          <p:cNvSpPr txBox="1"/>
          <p:nvPr/>
        </p:nvSpPr>
        <p:spPr>
          <a:xfrm>
            <a:off x="3334987" y="843149"/>
            <a:ext cx="552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Agenda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AEB3E-BAC4-457B-8936-272FB7A2783E}"/>
              </a:ext>
            </a:extLst>
          </p:cNvPr>
          <p:cNvSpPr txBox="1"/>
          <p:nvPr/>
        </p:nvSpPr>
        <p:spPr>
          <a:xfrm>
            <a:off x="1080655" y="1843950"/>
            <a:ext cx="7184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Basic Commands</a:t>
            </a:r>
          </a:p>
          <a:p>
            <a:r>
              <a:rPr lang="en-US" sz="4000" dirty="0"/>
              <a:t>Installation Prep</a:t>
            </a:r>
          </a:p>
          <a:p>
            <a:r>
              <a:rPr lang="en-US" sz="4000" dirty="0"/>
              <a:t>Installing Linux</a:t>
            </a:r>
          </a:p>
          <a:p>
            <a:r>
              <a:rPr lang="en-US" sz="4000" dirty="0"/>
              <a:t>Configuring SQL on Linux</a:t>
            </a:r>
          </a:p>
          <a:p>
            <a:r>
              <a:rPr lang="en-US" sz="4000" dirty="0"/>
              <a:t>Monitoring/Troubleshooting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4055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2AFF9-6F1E-4B9B-B7E7-36CE38D7A58D}"/>
              </a:ext>
            </a:extLst>
          </p:cNvPr>
          <p:cNvSpPr txBox="1"/>
          <p:nvPr/>
        </p:nvSpPr>
        <p:spPr>
          <a:xfrm>
            <a:off x="1549730" y="1573481"/>
            <a:ext cx="89421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run SQL on Linux?</a:t>
            </a:r>
          </a:p>
          <a:p>
            <a:endParaRPr lang="en-US" dirty="0"/>
          </a:p>
          <a:p>
            <a:r>
              <a:rPr lang="en-US" dirty="0"/>
              <a:t>Choice!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Microsoft wanted to present choices since there is more than one OS!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72B09-3BDD-44F1-9CC8-2DA84B5722EE}"/>
              </a:ext>
            </a:extLst>
          </p:cNvPr>
          <p:cNvSpPr txBox="1"/>
          <p:nvPr/>
        </p:nvSpPr>
        <p:spPr>
          <a:xfrm>
            <a:off x="1549730" y="3366654"/>
            <a:ext cx="683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containerize your applications, then implement them into a DevOps model has been invaluable.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97D3E-924B-4FC3-8F42-88F477EF94F6}"/>
              </a:ext>
            </a:extLst>
          </p:cNvPr>
          <p:cNvSpPr txBox="1"/>
          <p:nvPr/>
        </p:nvSpPr>
        <p:spPr>
          <a:xfrm>
            <a:off x="1727860" y="1288473"/>
            <a:ext cx="891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NEED to know about Linux?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A0569E-4671-4869-8733-CE6E06FBE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1850"/>
              </p:ext>
            </p:extLst>
          </p:nvPr>
        </p:nvGraphicFramePr>
        <p:xfrm>
          <a:off x="1840676" y="211677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58364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26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Version(s)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1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Hat Enterprise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 or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SUSE Linux Enterprise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V12 SP2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Ubuntu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5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EA241-F565-45E9-B67A-3F7B618DE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60" y="1807164"/>
            <a:ext cx="8005158" cy="400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40567-A5FF-4146-9B7C-BBDB4B644A60}"/>
              </a:ext>
            </a:extLst>
          </p:cNvPr>
          <p:cNvSpPr txBox="1"/>
          <p:nvPr/>
        </p:nvSpPr>
        <p:spPr>
          <a:xfrm>
            <a:off x="3133165" y="1015253"/>
            <a:ext cx="67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Linux Commands</a:t>
            </a:r>
          </a:p>
        </p:txBody>
      </p:sp>
    </p:spTree>
    <p:extLst>
      <p:ext uri="{BB962C8B-B14F-4D97-AF65-F5344CB8AC3E}">
        <p14:creationId xmlns:p14="http://schemas.microsoft.com/office/powerpoint/2010/main" val="4637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9C3FF0-3EB8-4B4B-B683-6A93158DE589}"/>
              </a:ext>
            </a:extLst>
          </p:cNvPr>
          <p:cNvSpPr txBox="1"/>
          <p:nvPr/>
        </p:nvSpPr>
        <p:spPr>
          <a:xfrm>
            <a:off x="2925856" y="750865"/>
            <a:ext cx="634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File and Folder Permissions</a:t>
            </a:r>
          </a:p>
        </p:txBody>
      </p:sp>
      <p:pic>
        <p:nvPicPr>
          <p:cNvPr id="13" name="Picture 12" descr="A picture containing clock, monitor, mounted, street&#10;&#10;Description automatically generated">
            <a:extLst>
              <a:ext uri="{FF2B5EF4-FFF2-40B4-BE49-F238E27FC236}">
                <a16:creationId xmlns:a16="http://schemas.microsoft.com/office/drawing/2014/main" id="{85CE43A3-8BC7-4225-A993-BB1388FB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83" y="2132494"/>
            <a:ext cx="7642779" cy="3249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23EA9-CA55-4119-9D58-F1AC64CFAB92}"/>
              </a:ext>
            </a:extLst>
          </p:cNvPr>
          <p:cNvSpPr txBox="1"/>
          <p:nvPr/>
        </p:nvSpPr>
        <p:spPr>
          <a:xfrm>
            <a:off x="629392" y="1733797"/>
            <a:ext cx="3093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 Groups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Group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Everyone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B257A-55F0-45B5-A169-EBEE514B0455}"/>
              </a:ext>
            </a:extLst>
          </p:cNvPr>
          <p:cNvSpPr txBox="1"/>
          <p:nvPr/>
        </p:nvSpPr>
        <p:spPr>
          <a:xfrm>
            <a:off x="534390" y="3253839"/>
            <a:ext cx="2214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Execute(x)</a:t>
            </a:r>
          </a:p>
        </p:txBody>
      </p:sp>
    </p:spTree>
    <p:extLst>
      <p:ext uri="{BB962C8B-B14F-4D97-AF65-F5344CB8AC3E}">
        <p14:creationId xmlns:p14="http://schemas.microsoft.com/office/powerpoint/2010/main" val="20345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6F460-F1F4-49BA-AD82-C0CC6A8B7286}"/>
              </a:ext>
            </a:extLst>
          </p:cNvPr>
          <p:cNvSpPr txBox="1"/>
          <p:nvPr/>
        </p:nvSpPr>
        <p:spPr>
          <a:xfrm>
            <a:off x="1031174" y="1721922"/>
            <a:ext cx="101296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Root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Linux server has an admin account named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 NOT want to log in and run commands as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use “</a:t>
            </a:r>
            <a:r>
              <a:rPr lang="en-US" dirty="0" err="1"/>
              <a:t>sudo</a:t>
            </a:r>
            <a:r>
              <a:rPr lang="en-US" dirty="0"/>
              <a:t>”- super user do!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	Restarting your SQL Server service</a:t>
            </a:r>
          </a:p>
          <a:p>
            <a:r>
              <a:rPr lang="en-US" dirty="0"/>
              <a:t>	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mssql</a:t>
            </a:r>
            <a:r>
              <a:rPr lang="en-US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3092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DEC8D2-BC7A-4998-ACEB-D151E760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08" y="1584307"/>
            <a:ext cx="10181457" cy="424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C52A5-51A5-474B-8847-D2D25DEEF800}"/>
              </a:ext>
            </a:extLst>
          </p:cNvPr>
          <p:cNvSpPr txBox="1"/>
          <p:nvPr/>
        </p:nvSpPr>
        <p:spPr>
          <a:xfrm>
            <a:off x="3275610" y="864894"/>
            <a:ext cx="564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File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2946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1297</Words>
  <Application>Microsoft Office PowerPoint</Application>
  <PresentationFormat>Widescreen</PresentationFormat>
  <Paragraphs>235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Linux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Fundamentals</dc:title>
  <dc:creator>James Donahoe</dc:creator>
  <cp:lastModifiedBy>James Donahoe</cp:lastModifiedBy>
  <cp:revision>19</cp:revision>
  <dcterms:created xsi:type="dcterms:W3CDTF">2019-10-07T13:29:44Z</dcterms:created>
  <dcterms:modified xsi:type="dcterms:W3CDTF">2019-10-08T14:00:57Z</dcterms:modified>
</cp:coreProperties>
</file>