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5" r:id="rId1"/>
  </p:sldMasterIdLst>
  <p:notesMasterIdLst>
    <p:notesMasterId r:id="rId23"/>
  </p:notesMasterIdLst>
  <p:sldIdLst>
    <p:sldId id="285" r:id="rId2"/>
    <p:sldId id="286" r:id="rId3"/>
    <p:sldId id="259" r:id="rId4"/>
    <p:sldId id="278" r:id="rId5"/>
    <p:sldId id="279" r:id="rId6"/>
    <p:sldId id="271" r:id="rId7"/>
    <p:sldId id="260" r:id="rId8"/>
    <p:sldId id="268" r:id="rId9"/>
    <p:sldId id="270" r:id="rId10"/>
    <p:sldId id="272" r:id="rId11"/>
    <p:sldId id="261" r:id="rId12"/>
    <p:sldId id="281" r:id="rId13"/>
    <p:sldId id="273" r:id="rId14"/>
    <p:sldId id="262" r:id="rId15"/>
    <p:sldId id="274" r:id="rId16"/>
    <p:sldId id="263" r:id="rId17"/>
    <p:sldId id="275" r:id="rId18"/>
    <p:sldId id="264" r:id="rId19"/>
    <p:sldId id="280" r:id="rId20"/>
    <p:sldId id="265" r:id="rId21"/>
    <p:sldId id="28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A8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118" autoAdjust="0"/>
  </p:normalViewPr>
  <p:slideViewPr>
    <p:cSldViewPr>
      <p:cViewPr varScale="1">
        <p:scale>
          <a:sx n="109" d="100"/>
          <a:sy n="109" d="100"/>
        </p:scale>
        <p:origin x="168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BBD354-38E8-4F06-B7DE-05ACF0D71B68}" type="datetimeFigureOut">
              <a:rPr lang="en-US" smtClean="0"/>
              <a:t>6/8/2018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D7EE86-57BF-46CF-B458-5CE2876FBBA1}" type="slidenum">
              <a:rPr lang="en-US" smtClean="0"/>
              <a:t>‹#›</a:t>
            </a:fld>
            <a:endParaRPr lang="en-US" dirty="0"/>
          </a:p>
        </p:txBody>
      </p:sp>
    </p:spTree>
    <p:extLst>
      <p:ext uri="{BB962C8B-B14F-4D97-AF65-F5344CB8AC3E}">
        <p14:creationId xmlns:p14="http://schemas.microsoft.com/office/powerpoint/2010/main" val="3024345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Several things should be configured after you install</a:t>
            </a:r>
            <a:r>
              <a:rPr lang="en-US" baseline="0" dirty="0" smtClean="0"/>
              <a:t>: MDF and LDF locations, MAXDOP, Cost Threshold for parallelism, </a:t>
            </a:r>
            <a:r>
              <a:rPr lang="en-US" baseline="0" dirty="0" err="1" smtClean="0"/>
              <a:t>TempDB</a:t>
            </a:r>
            <a:r>
              <a:rPr lang="en-US" baseline="0" dirty="0" smtClean="0"/>
              <a:t> allocation, </a:t>
            </a:r>
            <a:r>
              <a:rPr lang="en-US" baseline="0" dirty="0" err="1" smtClean="0"/>
              <a:t>autogrowth</a:t>
            </a:r>
            <a:r>
              <a:rPr lang="en-US" baseline="0" dirty="0" smtClean="0"/>
              <a:t>, etc.  MDF and LDF on the same drive?  Why?  IO contention can be avoided by separating these.  Backups on that same drive?  WHY?!?!  A failure of that drive just puts you out of business, or as Brent </a:t>
            </a:r>
            <a:r>
              <a:rPr lang="en-US" baseline="0" dirty="0" err="1" smtClean="0"/>
              <a:t>Ozar</a:t>
            </a:r>
            <a:r>
              <a:rPr lang="en-US" baseline="0" dirty="0" smtClean="0"/>
              <a:t> likes to say, a resume submitting opportunity.  </a:t>
            </a:r>
            <a:r>
              <a:rPr lang="en-US" baseline="0" dirty="0" err="1" smtClean="0"/>
              <a:t>MAXDOp</a:t>
            </a:r>
            <a:r>
              <a:rPr lang="en-US" baseline="0" dirty="0" smtClean="0"/>
              <a:t>, how many processors do you have? How many cores?  I generally go with half the cores, so if I have 16 cores, I generally set MAXDOP to 8.  Cost </a:t>
            </a:r>
            <a:r>
              <a:rPr lang="en-US" baseline="0" dirty="0" err="1" smtClean="0"/>
              <a:t>Theshold</a:t>
            </a:r>
            <a:r>
              <a:rPr lang="en-US" baseline="0" dirty="0" smtClean="0"/>
              <a:t>, this is important….do you want EVERYTHING going parallel?  TEMPDB, best practice is to have 1 file per processor, up to 32(Check this).  This can help avoid SGAM blocking in </a:t>
            </a:r>
            <a:r>
              <a:rPr lang="en-US" baseline="0" dirty="0" err="1" smtClean="0"/>
              <a:t>Tempdb</a:t>
            </a:r>
            <a:r>
              <a:rPr lang="en-US" baseline="0" dirty="0" smtClean="0"/>
              <a:t>(Give a story here).  How much memory do you have installed on that box?  Physical, Virtual? What did you set your MAX memory setting to in SQL?  Leave 2-3 GB for your OS.  Do you have NUMA nodes?  I hate NUMA..(short story)</a:t>
            </a:r>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5</a:t>
            </a:fld>
            <a:endParaRPr lang="en-US" dirty="0"/>
          </a:p>
        </p:txBody>
      </p:sp>
    </p:spTree>
    <p:extLst>
      <p:ext uri="{BB962C8B-B14F-4D97-AF65-F5344CB8AC3E}">
        <p14:creationId xmlns:p14="http://schemas.microsoft.com/office/powerpoint/2010/main" val="3971310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through each step on the hexagon and make examples of it.  Make remarks such as:</a:t>
            </a:r>
            <a:r>
              <a:rPr lang="en-US" baseline="0" dirty="0" smtClean="0"/>
              <a:t> How many of you have seen an error log that takes too long to open up?  Make a funny animation when trying to view it.  </a:t>
            </a:r>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7</a:t>
            </a:fld>
            <a:endParaRPr lang="en-US" dirty="0"/>
          </a:p>
        </p:txBody>
      </p:sp>
    </p:spTree>
    <p:extLst>
      <p:ext uri="{BB962C8B-B14F-4D97-AF65-F5344CB8AC3E}">
        <p14:creationId xmlns:p14="http://schemas.microsoft.com/office/powerpoint/2010/main" val="3722552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 through </a:t>
            </a:r>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8</a:t>
            </a:fld>
            <a:endParaRPr lang="en-US" dirty="0"/>
          </a:p>
        </p:txBody>
      </p:sp>
    </p:spTree>
    <p:extLst>
      <p:ext uri="{BB962C8B-B14F-4D97-AF65-F5344CB8AC3E}">
        <p14:creationId xmlns:p14="http://schemas.microsoft.com/office/powerpoint/2010/main" val="3872557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a:t>
            </a:r>
            <a:r>
              <a:rPr lang="en-US" baseline="0" dirty="0" smtClean="0"/>
              <a:t> how many folks only focus on databases, and transaction logs, but never look for </a:t>
            </a:r>
            <a:r>
              <a:rPr lang="en-US" baseline="0" dirty="0" err="1" smtClean="0"/>
              <a:t>sys.configurations</a:t>
            </a:r>
            <a:r>
              <a:rPr lang="en-US" baseline="0" dirty="0" smtClean="0"/>
              <a:t>, and other technical pieces.  Make sure you touch on testing your backups, explaining that if you </a:t>
            </a:r>
            <a:r>
              <a:rPr lang="en-US" baseline="0" dirty="0" err="1" smtClean="0"/>
              <a:t>havent</a:t>
            </a:r>
            <a:r>
              <a:rPr lang="en-US" baseline="0" dirty="0" smtClean="0"/>
              <a:t> ever had a data corruption, its only a matter of time.  But what will the use of backups be if they do not work?  Wouldn’t you rather know before the system fails?</a:t>
            </a:r>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11</a:t>
            </a:fld>
            <a:endParaRPr lang="en-US" dirty="0"/>
          </a:p>
        </p:txBody>
      </p:sp>
    </p:spTree>
    <p:extLst>
      <p:ext uri="{BB962C8B-B14F-4D97-AF65-F5344CB8AC3E}">
        <p14:creationId xmlns:p14="http://schemas.microsoft.com/office/powerpoint/2010/main" val="1006423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Disaster recovery(DR)</a:t>
            </a:r>
            <a:r>
              <a:rPr lang="en-US" baseline="0" dirty="0" smtClean="0"/>
              <a:t> documentation and processes are critical to maintaining server and service availability with minimal impact.  Failure to maintain good disaster recovery documentation and processes could lead to small problems becoming disasters and disasters becoming unrecoverable failures.  Disaster Recovery Plan should be tested and practiced regularly(At LEAST every six months)</a:t>
            </a:r>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14</a:t>
            </a:fld>
            <a:endParaRPr lang="en-US" dirty="0"/>
          </a:p>
        </p:txBody>
      </p:sp>
    </p:spTree>
    <p:extLst>
      <p:ext uri="{BB962C8B-B14F-4D97-AF65-F5344CB8AC3E}">
        <p14:creationId xmlns:p14="http://schemas.microsoft.com/office/powerpoint/2010/main" val="3352059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using “Password Complexity”, and “Password Expiration” policies by leveraging the Windows Password Policy mechanisms.  The </a:t>
            </a:r>
            <a:r>
              <a:rPr lang="en-US" dirty="0" err="1" smtClean="0"/>
              <a:t>db_owner</a:t>
            </a:r>
            <a:r>
              <a:rPr lang="en-US" dirty="0" smtClean="0"/>
              <a:t> role grants permission to perform the activities of all the fixed database roles as well as the maintenance and configuration activities in the database.  Users should</a:t>
            </a:r>
            <a:r>
              <a:rPr lang="en-US" baseline="0" dirty="0" smtClean="0"/>
              <a:t> not be added to this role, unless they are required full control on the database.  In SQL Server 2005, members of the </a:t>
            </a:r>
            <a:r>
              <a:rPr lang="en-US" baseline="0" dirty="0" err="1" smtClean="0"/>
              <a:t>db_owner</a:t>
            </a:r>
            <a:r>
              <a:rPr lang="en-US" baseline="0" dirty="0" smtClean="0"/>
              <a:t> fixed database role can DROP the database.  Also, security should be thought of when software is developed.  That is where it all starts: “However is it just the users that create poor passwords? In many cases, sure. However as the people that develop software, we can help. In fact, we should. Security should be on the mind of everyone that writes software.”</a:t>
            </a:r>
          </a:p>
          <a:p>
            <a:endParaRPr lang="en-US" baseline="0" dirty="0" smtClean="0"/>
          </a:p>
          <a:p>
            <a:r>
              <a:rPr lang="en-US" dirty="0" smtClean="0"/>
              <a:t>http://www.sqlservercentral.com/articles/Editorial/137337/</a:t>
            </a:r>
            <a:endParaRPr lang="en-US" dirty="0"/>
          </a:p>
        </p:txBody>
      </p:sp>
      <p:sp>
        <p:nvSpPr>
          <p:cNvPr id="4" name="Slide Number Placeholder 3"/>
          <p:cNvSpPr>
            <a:spLocks noGrp="1"/>
          </p:cNvSpPr>
          <p:nvPr>
            <p:ph type="sldNum" sz="quarter" idx="10"/>
          </p:nvPr>
        </p:nvSpPr>
        <p:spPr/>
        <p:txBody>
          <a:bodyPr/>
          <a:lstStyle/>
          <a:p>
            <a:fld id="{D3D7EE86-57BF-46CF-B458-5CE2876FBBA1}" type="slidenum">
              <a:rPr lang="en-US" smtClean="0"/>
              <a:t>16</a:t>
            </a:fld>
            <a:endParaRPr lang="en-US" dirty="0"/>
          </a:p>
        </p:txBody>
      </p:sp>
    </p:spTree>
    <p:extLst>
      <p:ext uri="{BB962C8B-B14F-4D97-AF65-F5344CB8AC3E}">
        <p14:creationId xmlns:p14="http://schemas.microsoft.com/office/powerpoint/2010/main" val="2447413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215914-B1B3-488C-AF1A-A769AEA12741}" type="datetimeFigureOut">
              <a:rPr lang="en-US" smtClean="0"/>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D348B9-8B5C-4587-BE99-2F729A2D6613}" type="slidenum">
              <a:rPr lang="en-US" smtClean="0"/>
              <a:t>‹#›</a:t>
            </a:fld>
            <a:endParaRPr lang="en-US" dirty="0"/>
          </a:p>
        </p:txBody>
      </p:sp>
    </p:spTree>
    <p:extLst>
      <p:ext uri="{BB962C8B-B14F-4D97-AF65-F5344CB8AC3E}">
        <p14:creationId xmlns:p14="http://schemas.microsoft.com/office/powerpoint/2010/main" val="3605785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6/8/2018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8257021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276356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76089482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8050137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DFF08F-DC6B-4601-B491-B0F83F6DD2DA}" type="datetimeFigureOut">
              <a:rPr lang="en-US" smtClean="0"/>
              <a:pPr/>
              <a:t>6/8/2018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3397350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6DFF08F-DC6B-4601-B491-B0F83F6DD2DA}" type="datetimeFigureOut">
              <a:rPr lang="en-US" smtClean="0"/>
              <a:pPr/>
              <a:t>6/8/2018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9747104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215914-B1B3-488C-AF1A-A769AEA12741}" type="datetimeFigureOut">
              <a:rPr lang="en-US" smtClean="0"/>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D348B9-8B5C-4587-BE99-2F729A2D6613}" type="slidenum">
              <a:rPr lang="en-US" smtClean="0"/>
              <a:t>‹#›</a:t>
            </a:fld>
            <a:endParaRPr lang="en-US" dirty="0"/>
          </a:p>
        </p:txBody>
      </p:sp>
    </p:spTree>
    <p:extLst>
      <p:ext uri="{BB962C8B-B14F-4D97-AF65-F5344CB8AC3E}">
        <p14:creationId xmlns:p14="http://schemas.microsoft.com/office/powerpoint/2010/main" val="2498237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215914-B1B3-488C-AF1A-A769AEA12741}" type="datetimeFigureOut">
              <a:rPr lang="en-US" smtClean="0"/>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D348B9-8B5C-4587-BE99-2F729A2D6613}" type="slidenum">
              <a:rPr lang="en-US" smtClean="0"/>
              <a:t>‹#›</a:t>
            </a:fld>
            <a:endParaRPr lang="en-US" dirty="0"/>
          </a:p>
        </p:txBody>
      </p:sp>
    </p:spTree>
    <p:extLst>
      <p:ext uri="{BB962C8B-B14F-4D97-AF65-F5344CB8AC3E}">
        <p14:creationId xmlns:p14="http://schemas.microsoft.com/office/powerpoint/2010/main" val="29420201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text only layout">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673011" y="908050"/>
            <a:ext cx="8083639" cy="387350"/>
          </a:xfrm>
        </p:spPr>
        <p:txBody>
          <a:bodyPr/>
          <a:lstStyle>
            <a:lvl1pPr>
              <a:defRPr sz="2200"/>
            </a:lvl1pPr>
          </a:lstStyle>
          <a:p>
            <a:pPr lvl="0"/>
            <a:r>
              <a:rPr lang="en-US" smtClean="0"/>
              <a:t>Click to edit Master text styles</a:t>
            </a:r>
          </a:p>
        </p:txBody>
      </p:sp>
      <p:sp>
        <p:nvSpPr>
          <p:cNvPr id="14" name="Text Placeholder 13"/>
          <p:cNvSpPr>
            <a:spLocks noGrp="1"/>
          </p:cNvSpPr>
          <p:nvPr>
            <p:ph type="body" sz="quarter" idx="10"/>
          </p:nvPr>
        </p:nvSpPr>
        <p:spPr>
          <a:xfrm>
            <a:off x="673011" y="1383320"/>
            <a:ext cx="8083638" cy="3996608"/>
          </a:xfrm>
        </p:spPr>
        <p:txBody>
          <a:bodyPr>
            <a:normAutofit/>
          </a:bodyPr>
          <a:lstStyle>
            <a:lvl1pPr>
              <a:defRPr sz="2000"/>
            </a:lvl1pPr>
            <a:lvl2pPr>
              <a:defRPr sz="1800"/>
            </a:lvl2pPr>
            <a:lvl3pPr>
              <a:defRPr sz="1600"/>
            </a:lvl3pPr>
            <a:lvl4pPr>
              <a:defRPr sz="14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a:lstStyle>
            <a:lvl1pPr>
              <a:defRPr/>
            </a:lvl1pPr>
          </a:lstStyle>
          <a:p>
            <a:r>
              <a:rPr lang="en-US" smtClean="0"/>
              <a:t>Click to edit Master title style</a:t>
            </a:r>
            <a:endParaRPr lang="en-US" dirty="0"/>
          </a:p>
        </p:txBody>
      </p:sp>
      <p:sp>
        <p:nvSpPr>
          <p:cNvPr id="8" name="Content Placeholder 7"/>
          <p:cNvSpPr>
            <a:spLocks noGrp="1"/>
          </p:cNvSpPr>
          <p:nvPr>
            <p:ph sz="quarter" idx="12"/>
          </p:nvPr>
        </p:nvSpPr>
        <p:spPr>
          <a:xfrm>
            <a:off x="2187724" y="6454211"/>
            <a:ext cx="3478138" cy="298450"/>
          </a:xfrm>
        </p:spPr>
        <p:txBody>
          <a:bodyPr anchor="b">
            <a:noAutofit/>
          </a:bodyPr>
          <a:lstStyle>
            <a:lvl1pPr>
              <a:defRPr sz="900" b="0" baseline="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29699241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Slide 1">
    <p:spTree>
      <p:nvGrpSpPr>
        <p:cNvPr id="1" name=""/>
        <p:cNvGrpSpPr/>
        <p:nvPr/>
      </p:nvGrpSpPr>
      <p:grpSpPr>
        <a:xfrm>
          <a:off x="0" y="0"/>
          <a:ext cx="0" cy="0"/>
          <a:chOff x="0" y="0"/>
          <a:chExt cx="0" cy="0"/>
        </a:xfrm>
      </p:grpSpPr>
      <p:sp>
        <p:nvSpPr>
          <p:cNvPr id="4" name="Round Same Side Corner Rectangle 3"/>
          <p:cNvSpPr/>
          <p:nvPr userDrawn="1"/>
        </p:nvSpPr>
        <p:spPr>
          <a:xfrm rot="5400000">
            <a:off x="3281363" y="277812"/>
            <a:ext cx="636588" cy="7199313"/>
          </a:xfrm>
          <a:prstGeom prst="round2SameRect">
            <a:avLst/>
          </a:prstGeom>
          <a:solidFill>
            <a:srgbClr val="1F9A44"/>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17538" y="947738"/>
            <a:ext cx="4398962" cy="839787"/>
          </a:xfrm>
          <a:prstGeom prst="rect">
            <a:avLst/>
          </a:prstGeom>
          <a:effectLst>
            <a:outerShdw blurRad="50800" dist="38100" dir="10800000" algn="r" rotWithShape="0">
              <a:prstClr val="black">
                <a:alpha val="40000"/>
              </a:prstClr>
            </a:outerShdw>
          </a:effectLst>
        </p:spPr>
      </p:pic>
      <p:pic>
        <p:nvPicPr>
          <p:cNvPr id="6" name="HQO Big Star" descr="star.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93800" y="476250"/>
            <a:ext cx="112712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HQO Little Star" descr="star.pn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462088" y="744538"/>
            <a:ext cx="590550" cy="59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86359" y="3516898"/>
            <a:ext cx="6224311" cy="615553"/>
          </a:xfrm>
        </p:spPr>
        <p:txBody>
          <a:bodyPr bIns="0" anchor="ctr"/>
          <a:lstStyle>
            <a:lvl1pPr algn="l">
              <a:defRPr sz="400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0208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300" fill="hold"/>
                                        <p:tgtEl>
                                          <p:spTgt spid="6"/>
                                        </p:tgtEl>
                                        <p:attrNameLst>
                                          <p:attrName>ppt_w</p:attrName>
                                        </p:attrNameLst>
                                      </p:cBhvr>
                                      <p:tavLst>
                                        <p:tav tm="0">
                                          <p:val>
                                            <p:fltVal val="0"/>
                                          </p:val>
                                        </p:tav>
                                        <p:tav tm="100000">
                                          <p:val>
                                            <p:strVal val="#ppt_w"/>
                                          </p:val>
                                        </p:tav>
                                      </p:tavLst>
                                    </p:anim>
                                    <p:anim calcmode="lin" valueType="num">
                                      <p:cBhvr>
                                        <p:cTn id="8" dur="300" fill="hold"/>
                                        <p:tgtEl>
                                          <p:spTgt spid="6"/>
                                        </p:tgtEl>
                                        <p:attrNameLst>
                                          <p:attrName>ppt_h</p:attrName>
                                        </p:attrNameLst>
                                      </p:cBhvr>
                                      <p:tavLst>
                                        <p:tav tm="0">
                                          <p:val>
                                            <p:fltVal val="0"/>
                                          </p:val>
                                        </p:tav>
                                        <p:tav tm="100000">
                                          <p:val>
                                            <p:strVal val="#ppt_h"/>
                                          </p:val>
                                        </p:tav>
                                      </p:tavLst>
                                    </p:anim>
                                    <p:animEffect transition="in" filter="fade">
                                      <p:cBhvr>
                                        <p:cTn id="9" dur="300"/>
                                        <p:tgtEl>
                                          <p:spTgt spid="6"/>
                                        </p:tgtEl>
                                      </p:cBhvr>
                                    </p:animEffect>
                                  </p:childTnLst>
                                </p:cTn>
                              </p:par>
                              <p:par>
                                <p:cTn id="10" presetID="53"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300" fill="hold"/>
                                        <p:tgtEl>
                                          <p:spTgt spid="7"/>
                                        </p:tgtEl>
                                        <p:attrNameLst>
                                          <p:attrName>ppt_w</p:attrName>
                                        </p:attrNameLst>
                                      </p:cBhvr>
                                      <p:tavLst>
                                        <p:tav tm="0">
                                          <p:val>
                                            <p:fltVal val="0"/>
                                          </p:val>
                                        </p:tav>
                                        <p:tav tm="100000">
                                          <p:val>
                                            <p:strVal val="#ppt_w"/>
                                          </p:val>
                                        </p:tav>
                                      </p:tavLst>
                                    </p:anim>
                                    <p:anim calcmode="lin" valueType="num">
                                      <p:cBhvr>
                                        <p:cTn id="13" dur="300" fill="hold"/>
                                        <p:tgtEl>
                                          <p:spTgt spid="7"/>
                                        </p:tgtEl>
                                        <p:attrNameLst>
                                          <p:attrName>ppt_h</p:attrName>
                                        </p:attrNameLst>
                                      </p:cBhvr>
                                      <p:tavLst>
                                        <p:tav tm="0">
                                          <p:val>
                                            <p:fltVal val="0"/>
                                          </p:val>
                                        </p:tav>
                                        <p:tav tm="100000">
                                          <p:val>
                                            <p:strVal val="#ppt_h"/>
                                          </p:val>
                                        </p:tav>
                                      </p:tavLst>
                                    </p:anim>
                                    <p:animEffect transition="in" filter="fade">
                                      <p:cBhvr>
                                        <p:cTn id="14" dur="300"/>
                                        <p:tgtEl>
                                          <p:spTgt spid="7"/>
                                        </p:tgtEl>
                                      </p:cBhvr>
                                    </p:animEffect>
                                  </p:childTnLst>
                                </p:cTn>
                              </p:par>
                              <p:par>
                                <p:cTn id="15" presetID="8" presetClass="emph" presetSubtype="0" repeatCount="indefinite" fill="hold" nodeType="withEffect">
                                  <p:stCondLst>
                                    <p:cond delay="0"/>
                                  </p:stCondLst>
                                  <p:childTnLst>
                                    <p:animRot by="-21600000">
                                      <p:cBhvr>
                                        <p:cTn id="16" dur="2000" fill="hold"/>
                                        <p:tgtEl>
                                          <p:spTgt spid="6"/>
                                        </p:tgtEl>
                                        <p:attrNameLst>
                                          <p:attrName>r</p:attrName>
                                        </p:attrNameLst>
                                      </p:cBhvr>
                                    </p:animRot>
                                  </p:childTnLst>
                                </p:cTn>
                              </p:par>
                              <p:par>
                                <p:cTn id="17" presetID="8" presetClass="emph" presetSubtype="0" repeatCount="indefinite" fill="hold" nodeType="withEffect">
                                  <p:stCondLst>
                                    <p:cond delay="0"/>
                                  </p:stCondLst>
                                  <p:childTnLst>
                                    <p:animRot by="21600000">
                                      <p:cBhvr>
                                        <p:cTn id="18"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215914-B1B3-488C-AF1A-A769AEA12741}" type="datetimeFigureOut">
              <a:rPr lang="en-US" smtClean="0"/>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D348B9-8B5C-4587-BE99-2F729A2D6613}" type="slidenum">
              <a:rPr lang="en-US" smtClean="0"/>
              <a:t>‹#›</a:t>
            </a:fld>
            <a:endParaRPr lang="en-US" dirty="0"/>
          </a:p>
        </p:txBody>
      </p:sp>
    </p:spTree>
    <p:extLst>
      <p:ext uri="{BB962C8B-B14F-4D97-AF65-F5344CB8AC3E}">
        <p14:creationId xmlns:p14="http://schemas.microsoft.com/office/powerpoint/2010/main" val="28882234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Divider Slide 1">
    <p:spTree>
      <p:nvGrpSpPr>
        <p:cNvPr id="1" name=""/>
        <p:cNvGrpSpPr/>
        <p:nvPr/>
      </p:nvGrpSpPr>
      <p:grpSpPr>
        <a:xfrm>
          <a:off x="0" y="0"/>
          <a:ext cx="0" cy="0"/>
          <a:chOff x="0" y="0"/>
          <a:chExt cx="0" cy="0"/>
        </a:xfrm>
      </p:grpSpPr>
      <p:sp>
        <p:nvSpPr>
          <p:cNvPr id="9" name="Round Same Side Corner Rectangle 8"/>
          <p:cNvSpPr/>
          <p:nvPr userDrawn="1"/>
        </p:nvSpPr>
        <p:spPr>
          <a:xfrm rot="16200000">
            <a:off x="8438253" y="5545932"/>
            <a:ext cx="317500" cy="2011363"/>
          </a:xfrm>
          <a:prstGeom prst="round2SameRect">
            <a:avLst/>
          </a:prstGeom>
          <a:solidFill>
            <a:srgbClr val="1F9A44"/>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pic>
        <p:nvPicPr>
          <p:cNvPr id="10" name="Picture 9" descr="2011 Tele WHYT.png"/>
          <p:cNvPicPr>
            <a:picLocks noChangeAspect="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705337" y="6427789"/>
            <a:ext cx="12985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171458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slide layout">
    <p:spTree>
      <p:nvGrpSpPr>
        <p:cNvPr id="1" name=""/>
        <p:cNvGrpSpPr/>
        <p:nvPr/>
      </p:nvGrpSpPr>
      <p:grpSpPr>
        <a:xfrm>
          <a:off x="0" y="0"/>
          <a:ext cx="0" cy="0"/>
          <a:chOff x="0" y="0"/>
          <a:chExt cx="0" cy="0"/>
        </a:xfrm>
      </p:grpSpPr>
      <p:sp>
        <p:nvSpPr>
          <p:cNvPr id="2" name="Content Placeholder 7"/>
          <p:cNvSpPr>
            <a:spLocks noGrp="1"/>
          </p:cNvSpPr>
          <p:nvPr>
            <p:ph sz="quarter" idx="12"/>
          </p:nvPr>
        </p:nvSpPr>
        <p:spPr>
          <a:xfrm>
            <a:off x="2187724" y="6454211"/>
            <a:ext cx="3478138" cy="298450"/>
          </a:xfrm>
        </p:spPr>
        <p:txBody>
          <a:bodyPr anchor="b">
            <a:noAutofit/>
          </a:bodyPr>
          <a:lstStyle>
            <a:lvl1pPr>
              <a:defRPr sz="900" b="0" baseline="0">
                <a:solidFill>
                  <a:schemeClr val="tx1"/>
                </a:solidFill>
              </a:defRPr>
            </a:lvl1pPr>
          </a:lstStyle>
          <a:p>
            <a:pPr lvl="0"/>
            <a:r>
              <a:rPr lang="en-US" smtClean="0"/>
              <a:t>Click to edit Master text styles</a:t>
            </a:r>
          </a:p>
        </p:txBody>
      </p:sp>
      <p:sp>
        <p:nvSpPr>
          <p:cNvPr id="3" name="Title 6"/>
          <p:cNvSpPr>
            <a:spLocks noGrp="1"/>
          </p:cNvSpPr>
          <p:nvPr>
            <p:ph type="title"/>
          </p:nvPr>
        </p:nvSpPr>
        <p:spPr>
          <a:xfrm>
            <a:off x="520700" y="188913"/>
            <a:ext cx="8235950" cy="476250"/>
          </a:xfrm>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126926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lvl1pPr>
          </a:lstStyle>
          <a:p>
            <a:r>
              <a:rPr lang="en-US" smtClean="0"/>
              <a:t>Click to edit Master title style</a:t>
            </a:r>
            <a:endParaRPr lang="en-US" dirty="0"/>
          </a:p>
        </p:txBody>
      </p:sp>
      <p:sp>
        <p:nvSpPr>
          <p:cNvPr id="8" name="Text Placeholder 8"/>
          <p:cNvSpPr>
            <a:spLocks noGrp="1"/>
          </p:cNvSpPr>
          <p:nvPr>
            <p:ph type="body" sz="quarter" idx="13"/>
          </p:nvPr>
        </p:nvSpPr>
        <p:spPr>
          <a:xfrm>
            <a:off x="824982" y="908050"/>
            <a:ext cx="7931668" cy="387350"/>
          </a:xfrm>
        </p:spPr>
        <p:txBody>
          <a:bodyPr/>
          <a:lstStyle>
            <a:lvl1pPr>
              <a:defRPr sz="2200"/>
            </a:lvl1pPr>
          </a:lstStyle>
          <a:p>
            <a:pPr lvl="0"/>
            <a:r>
              <a:rPr lang="en-US" smtClean="0"/>
              <a:t>Click to edit Master text styles</a:t>
            </a:r>
          </a:p>
        </p:txBody>
      </p:sp>
      <p:sp>
        <p:nvSpPr>
          <p:cNvPr id="5" name="Content Placeholder 7"/>
          <p:cNvSpPr>
            <a:spLocks noGrp="1"/>
          </p:cNvSpPr>
          <p:nvPr>
            <p:ph sz="quarter" idx="12"/>
          </p:nvPr>
        </p:nvSpPr>
        <p:spPr>
          <a:xfrm>
            <a:off x="2187724" y="6454211"/>
            <a:ext cx="3478138" cy="298450"/>
          </a:xfrm>
        </p:spPr>
        <p:txBody>
          <a:bodyPr anchor="b">
            <a:noAutofit/>
          </a:bodyPr>
          <a:lstStyle>
            <a:lvl1pPr>
              <a:defRPr sz="900" b="0" baseline="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2674055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le and 2 content layout">
    <p:spTree>
      <p:nvGrpSpPr>
        <p:cNvPr id="1" name=""/>
        <p:cNvGrpSpPr/>
        <p:nvPr/>
      </p:nvGrpSpPr>
      <p:grpSpPr>
        <a:xfrm>
          <a:off x="0" y="0"/>
          <a:ext cx="0" cy="0"/>
          <a:chOff x="0" y="0"/>
          <a:chExt cx="0" cy="0"/>
        </a:xfrm>
      </p:grpSpPr>
      <p:sp>
        <p:nvSpPr>
          <p:cNvPr id="8" name="Content Placeholder 7"/>
          <p:cNvSpPr>
            <a:spLocks noGrp="1"/>
          </p:cNvSpPr>
          <p:nvPr>
            <p:ph sz="quarter" idx="17"/>
          </p:nvPr>
        </p:nvSpPr>
        <p:spPr>
          <a:xfrm>
            <a:off x="640446" y="1384300"/>
            <a:ext cx="5074554" cy="3944938"/>
          </a:xfrm>
        </p:spPr>
        <p:txBody>
          <a:bodyPr/>
          <a:lstStyle>
            <a:lvl1pPr>
              <a:defRPr sz="2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4"/>
          </p:nvPr>
        </p:nvSpPr>
        <p:spPr>
          <a:xfrm>
            <a:off x="6013938" y="1383628"/>
            <a:ext cx="2742712" cy="3944938"/>
          </a:xfrm>
        </p:spPr>
        <p:txBody>
          <a:bodyPr/>
          <a:lstStyle>
            <a:lvl1pPr>
              <a:defRPr sz="2000" baseline="0"/>
            </a:lvl1pPr>
          </a:lstStyle>
          <a:p>
            <a:pPr lvl="0"/>
            <a:r>
              <a:rPr lang="en-US" smtClean="0"/>
              <a:t>Click to edit Master text styles</a:t>
            </a:r>
          </a:p>
        </p:txBody>
      </p:sp>
      <p:sp>
        <p:nvSpPr>
          <p:cNvPr id="9" name="Title 8"/>
          <p:cNvSpPr>
            <a:spLocks noGrp="1"/>
          </p:cNvSpPr>
          <p:nvPr>
            <p:ph type="title"/>
          </p:nvPr>
        </p:nvSpPr>
        <p:spPr/>
        <p:txBody>
          <a:bodyPr/>
          <a:lstStyle>
            <a:lvl1pPr>
              <a:defRPr/>
            </a:lvl1pPr>
          </a:lstStyle>
          <a:p>
            <a:r>
              <a:rPr lang="en-US" smtClean="0"/>
              <a:t>Click to edit Master title style</a:t>
            </a:r>
            <a:endParaRPr lang="en-US" dirty="0"/>
          </a:p>
        </p:txBody>
      </p:sp>
      <p:sp>
        <p:nvSpPr>
          <p:cNvPr id="12" name="Text Placeholder 8"/>
          <p:cNvSpPr>
            <a:spLocks noGrp="1"/>
          </p:cNvSpPr>
          <p:nvPr>
            <p:ph type="body" sz="quarter" idx="15"/>
          </p:nvPr>
        </p:nvSpPr>
        <p:spPr>
          <a:xfrm>
            <a:off x="640446" y="908050"/>
            <a:ext cx="8116204" cy="387350"/>
          </a:xfrm>
        </p:spPr>
        <p:txBody>
          <a:bodyPr/>
          <a:lstStyle>
            <a:lvl1pPr>
              <a:defRPr/>
            </a:lvl1pPr>
          </a:lstStyle>
          <a:p>
            <a:pPr lvl="0"/>
            <a:r>
              <a:rPr lang="en-US" smtClean="0"/>
              <a:t>Click to edit Master text styles</a:t>
            </a:r>
          </a:p>
        </p:txBody>
      </p:sp>
      <p:sp>
        <p:nvSpPr>
          <p:cNvPr id="7" name="Content Placeholder 7"/>
          <p:cNvSpPr>
            <a:spLocks noGrp="1"/>
          </p:cNvSpPr>
          <p:nvPr>
            <p:ph sz="quarter" idx="12"/>
          </p:nvPr>
        </p:nvSpPr>
        <p:spPr>
          <a:xfrm>
            <a:off x="2187724" y="6454211"/>
            <a:ext cx="3478138" cy="298450"/>
          </a:xfrm>
        </p:spPr>
        <p:txBody>
          <a:bodyPr anchor="b">
            <a:noAutofit/>
          </a:bodyPr>
          <a:lstStyle>
            <a:lvl1pPr>
              <a:defRPr sz="900" b="0" baseline="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11244435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le and 2 content layout (2)">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3462338" y="1384300"/>
            <a:ext cx="5294312" cy="3944938"/>
          </a:xfrm>
        </p:spPr>
        <p:txBody>
          <a:bodyPr/>
          <a:lstStyle>
            <a:lvl1pPr>
              <a:defRPr sz="20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9"/>
          <p:cNvSpPr>
            <a:spLocks noGrp="1"/>
          </p:cNvSpPr>
          <p:nvPr>
            <p:ph type="title"/>
          </p:nvPr>
        </p:nvSpPr>
        <p:spPr/>
        <p:txBody>
          <a:bodyPr/>
          <a:lstStyle>
            <a:lvl1pPr>
              <a:defRPr/>
            </a:lvl1pPr>
          </a:lstStyle>
          <a:p>
            <a:r>
              <a:rPr lang="en-US" smtClean="0"/>
              <a:t>Click to edit Master title style</a:t>
            </a:r>
            <a:endParaRPr lang="en-US" dirty="0"/>
          </a:p>
        </p:txBody>
      </p:sp>
      <p:sp>
        <p:nvSpPr>
          <p:cNvPr id="12" name="Text Placeholder 8"/>
          <p:cNvSpPr>
            <a:spLocks noGrp="1"/>
          </p:cNvSpPr>
          <p:nvPr>
            <p:ph type="body" sz="quarter" idx="13"/>
          </p:nvPr>
        </p:nvSpPr>
        <p:spPr>
          <a:xfrm>
            <a:off x="586172" y="908050"/>
            <a:ext cx="8170478" cy="387350"/>
          </a:xfrm>
        </p:spPr>
        <p:txBody>
          <a:bodyPr/>
          <a:lstStyle>
            <a:lvl1pPr>
              <a:defRPr/>
            </a:lvl1pPr>
          </a:lstStyle>
          <a:p>
            <a:pPr lvl="0"/>
            <a:r>
              <a:rPr lang="en-US" smtClean="0"/>
              <a:t>Click to edit Master text styles</a:t>
            </a:r>
          </a:p>
        </p:txBody>
      </p:sp>
      <p:sp>
        <p:nvSpPr>
          <p:cNvPr id="13" name="Content Placeholder 9"/>
          <p:cNvSpPr>
            <a:spLocks noGrp="1"/>
          </p:cNvSpPr>
          <p:nvPr>
            <p:ph sz="quarter" idx="15"/>
          </p:nvPr>
        </p:nvSpPr>
        <p:spPr>
          <a:xfrm>
            <a:off x="586171" y="1383628"/>
            <a:ext cx="2586754" cy="3944938"/>
          </a:xfrm>
        </p:spPr>
        <p:txBody>
          <a:bodyPr/>
          <a:lstStyle>
            <a:lvl1pPr>
              <a:defRPr sz="2000" baseline="0"/>
            </a:lvl1pPr>
          </a:lstStyle>
          <a:p>
            <a:pPr lvl="0"/>
            <a:r>
              <a:rPr lang="en-US" smtClean="0"/>
              <a:t>Click to edit Master text styles</a:t>
            </a:r>
          </a:p>
        </p:txBody>
      </p:sp>
      <p:sp>
        <p:nvSpPr>
          <p:cNvPr id="7" name="Content Placeholder 7"/>
          <p:cNvSpPr>
            <a:spLocks noGrp="1"/>
          </p:cNvSpPr>
          <p:nvPr>
            <p:ph sz="quarter" idx="12"/>
          </p:nvPr>
        </p:nvSpPr>
        <p:spPr>
          <a:xfrm>
            <a:off x="2187724" y="6454211"/>
            <a:ext cx="3478138" cy="298450"/>
          </a:xfrm>
        </p:spPr>
        <p:txBody>
          <a:bodyPr anchor="b">
            <a:noAutofit/>
          </a:bodyPr>
          <a:lstStyle>
            <a:lvl1pPr>
              <a:defRPr sz="900" b="0" baseline="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7344363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4" name="Content Placeholder 23"/>
          <p:cNvSpPr>
            <a:spLocks noGrp="1"/>
          </p:cNvSpPr>
          <p:nvPr>
            <p:ph sz="quarter" idx="13" hasCustomPrompt="1"/>
          </p:nvPr>
        </p:nvSpPr>
        <p:spPr>
          <a:xfrm>
            <a:off x="641514" y="2091376"/>
            <a:ext cx="2482117" cy="2579688"/>
          </a:xfrm>
        </p:spPr>
        <p:txBody>
          <a:bodyPr>
            <a:noAutofit/>
          </a:bodyPr>
          <a:lstStyle>
            <a:lvl1pPr>
              <a:defRPr sz="1800">
                <a:solidFill>
                  <a:schemeClr val="tx1"/>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3"/>
          <p:cNvSpPr>
            <a:spLocks noGrp="1"/>
          </p:cNvSpPr>
          <p:nvPr>
            <p:ph sz="quarter" idx="14" hasCustomPrompt="1"/>
          </p:nvPr>
        </p:nvSpPr>
        <p:spPr>
          <a:xfrm>
            <a:off x="3475630" y="2091376"/>
            <a:ext cx="2482117" cy="2579688"/>
          </a:xfrm>
        </p:spPr>
        <p:txBody>
          <a:bodyPr>
            <a:noAutofit/>
          </a:bodyPr>
          <a:lstStyle>
            <a:lvl1pPr>
              <a:defRPr sz="1800">
                <a:solidFill>
                  <a:schemeClr val="tx1"/>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23"/>
          <p:cNvSpPr>
            <a:spLocks noGrp="1"/>
          </p:cNvSpPr>
          <p:nvPr>
            <p:ph sz="quarter" idx="15" hasCustomPrompt="1"/>
          </p:nvPr>
        </p:nvSpPr>
        <p:spPr>
          <a:xfrm>
            <a:off x="6274533" y="2091376"/>
            <a:ext cx="2482117" cy="2579688"/>
          </a:xfrm>
        </p:spPr>
        <p:txBody>
          <a:bodyPr>
            <a:noAutofit/>
          </a:bodyPr>
          <a:lstStyle>
            <a:lvl1pPr>
              <a:defRPr sz="1800">
                <a:solidFill>
                  <a:schemeClr val="tx1"/>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200">
                <a:solidFill>
                  <a:schemeClr val="tx2"/>
                </a:solidFill>
              </a:defRPr>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itle 14"/>
          <p:cNvSpPr>
            <a:spLocks noGrp="1"/>
          </p:cNvSpPr>
          <p:nvPr>
            <p:ph type="title"/>
          </p:nvPr>
        </p:nvSpPr>
        <p:spPr/>
        <p:txBody>
          <a:bodyPr/>
          <a:lstStyle>
            <a:lvl1pPr>
              <a:defRPr/>
            </a:lvl1pPr>
          </a:lstStyle>
          <a:p>
            <a:r>
              <a:rPr lang="en-US" smtClean="0"/>
              <a:t>Click to edit Master title style</a:t>
            </a:r>
            <a:endParaRPr lang="en-US" dirty="0"/>
          </a:p>
        </p:txBody>
      </p:sp>
      <p:sp>
        <p:nvSpPr>
          <p:cNvPr id="17" name="Text Placeholder 8"/>
          <p:cNvSpPr>
            <a:spLocks noGrp="1"/>
          </p:cNvSpPr>
          <p:nvPr>
            <p:ph type="body" sz="quarter" idx="18"/>
          </p:nvPr>
        </p:nvSpPr>
        <p:spPr>
          <a:xfrm>
            <a:off x="641874" y="908050"/>
            <a:ext cx="8335962" cy="387350"/>
          </a:xfrm>
        </p:spPr>
        <p:txBody>
          <a:bodyPr/>
          <a:lstStyle>
            <a:lvl1pPr>
              <a:defRPr/>
            </a:lvl1pPr>
          </a:lstStyle>
          <a:p>
            <a:pPr lvl="0"/>
            <a:r>
              <a:rPr lang="en-US" smtClean="0"/>
              <a:t>Click to edit Master text styles</a:t>
            </a:r>
          </a:p>
        </p:txBody>
      </p:sp>
      <p:sp>
        <p:nvSpPr>
          <p:cNvPr id="18" name="Text Placeholder 8"/>
          <p:cNvSpPr>
            <a:spLocks noGrp="1"/>
          </p:cNvSpPr>
          <p:nvPr>
            <p:ph type="body" sz="quarter" idx="19" hasCustomPrompt="1"/>
          </p:nvPr>
        </p:nvSpPr>
        <p:spPr>
          <a:xfrm>
            <a:off x="641873" y="1576995"/>
            <a:ext cx="2481758" cy="387350"/>
          </a:xfrm>
        </p:spPr>
        <p:txBody>
          <a:bodyPr anchor="ctr"/>
          <a:lstStyle>
            <a:lvl1pPr algn="ctr">
              <a:defRPr sz="2000">
                <a:solidFill>
                  <a:schemeClr val="accent1"/>
                </a:solidFill>
              </a:defRPr>
            </a:lvl1pPr>
          </a:lstStyle>
          <a:p>
            <a:pPr lvl="0"/>
            <a:r>
              <a:rPr lang="en-US" dirty="0" smtClean="0"/>
              <a:t>Click to edit text styles</a:t>
            </a:r>
          </a:p>
        </p:txBody>
      </p:sp>
      <p:sp>
        <p:nvSpPr>
          <p:cNvPr id="19" name="Text Placeholder 8"/>
          <p:cNvSpPr>
            <a:spLocks noGrp="1"/>
          </p:cNvSpPr>
          <p:nvPr>
            <p:ph type="body" sz="quarter" idx="20" hasCustomPrompt="1"/>
          </p:nvPr>
        </p:nvSpPr>
        <p:spPr>
          <a:xfrm>
            <a:off x="3474170" y="1576995"/>
            <a:ext cx="2481758" cy="387350"/>
          </a:xfrm>
        </p:spPr>
        <p:txBody>
          <a:bodyPr anchor="ctr"/>
          <a:lstStyle>
            <a:lvl1pPr algn="ctr">
              <a:defRPr sz="2000">
                <a:solidFill>
                  <a:schemeClr val="accent1"/>
                </a:solidFill>
              </a:defRPr>
            </a:lvl1pPr>
          </a:lstStyle>
          <a:p>
            <a:pPr lvl="0"/>
            <a:r>
              <a:rPr lang="en-US" dirty="0" smtClean="0"/>
              <a:t>Click to edit text styles</a:t>
            </a:r>
          </a:p>
        </p:txBody>
      </p:sp>
      <p:sp>
        <p:nvSpPr>
          <p:cNvPr id="23" name="Text Placeholder 8"/>
          <p:cNvSpPr>
            <a:spLocks noGrp="1"/>
          </p:cNvSpPr>
          <p:nvPr>
            <p:ph type="body" sz="quarter" idx="21" hasCustomPrompt="1"/>
          </p:nvPr>
        </p:nvSpPr>
        <p:spPr>
          <a:xfrm>
            <a:off x="6289807" y="1576995"/>
            <a:ext cx="2481758" cy="387350"/>
          </a:xfrm>
        </p:spPr>
        <p:txBody>
          <a:bodyPr anchor="ctr"/>
          <a:lstStyle>
            <a:lvl1pPr algn="ctr">
              <a:defRPr sz="2000">
                <a:solidFill>
                  <a:schemeClr val="accent1"/>
                </a:solidFill>
              </a:defRPr>
            </a:lvl1pPr>
          </a:lstStyle>
          <a:p>
            <a:pPr lvl="0"/>
            <a:r>
              <a:rPr lang="en-US" dirty="0" smtClean="0"/>
              <a:t>Click to edit text styles</a:t>
            </a:r>
          </a:p>
        </p:txBody>
      </p:sp>
      <p:sp>
        <p:nvSpPr>
          <p:cNvPr id="14" name="Content Placeholder 7"/>
          <p:cNvSpPr>
            <a:spLocks noGrp="1"/>
          </p:cNvSpPr>
          <p:nvPr>
            <p:ph sz="quarter" idx="12"/>
          </p:nvPr>
        </p:nvSpPr>
        <p:spPr>
          <a:xfrm>
            <a:off x="2187724" y="6454211"/>
            <a:ext cx="3478138" cy="298450"/>
          </a:xfrm>
        </p:spPr>
        <p:txBody>
          <a:bodyPr anchor="b">
            <a:noAutofit/>
          </a:bodyPr>
          <a:lstStyle>
            <a:lvl1pPr>
              <a:defRPr sz="900" b="0" baseline="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33315242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598365" y="2014538"/>
            <a:ext cx="4014110" cy="4122737"/>
          </a:xfrm>
        </p:spPr>
        <p:txBody>
          <a:bodyPr>
            <a:noAutofit/>
          </a:bodyPr>
          <a:lstStyle>
            <a:lvl1pPr>
              <a:defRPr sz="1800">
                <a:solidFill>
                  <a:schemeClr val="accent4"/>
                </a:solidFill>
              </a:defRPr>
            </a:lvl1pPr>
            <a:lvl2pPr>
              <a:defRPr sz="1800"/>
            </a:lvl2pPr>
            <a:lvl3pPr>
              <a:defRPr sz="1600"/>
            </a:lvl3pPr>
            <a:lvl4pPr>
              <a:defRPr sz="1400"/>
            </a:lvl4pPr>
            <a:lvl5pPr>
              <a:defRPr sz="1200"/>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3"/>
          <p:cNvSpPr>
            <a:spLocks noGrp="1"/>
          </p:cNvSpPr>
          <p:nvPr>
            <p:ph sz="quarter" idx="11" hasCustomPrompt="1"/>
          </p:nvPr>
        </p:nvSpPr>
        <p:spPr>
          <a:xfrm>
            <a:off x="4905365" y="2014538"/>
            <a:ext cx="4014110" cy="4122737"/>
          </a:xfrm>
        </p:spPr>
        <p:txBody>
          <a:bodyPr>
            <a:noAutofit/>
          </a:bodyPr>
          <a:lstStyle>
            <a:lvl1pPr>
              <a:defRPr sz="1800">
                <a:solidFill>
                  <a:schemeClr val="accent4"/>
                </a:solidFill>
              </a:defRPr>
            </a:lvl1pPr>
            <a:lvl2pPr>
              <a:defRPr sz="1800"/>
            </a:lvl2pPr>
            <a:lvl3pPr>
              <a:defRPr sz="1600"/>
            </a:lvl3pPr>
            <a:lvl4pPr>
              <a:defRPr sz="1400"/>
            </a:lvl4pPr>
            <a:lvl5pPr>
              <a:defRPr sz="1200"/>
            </a:lvl5pPr>
          </a:lstStyle>
          <a:p>
            <a:pPr lvl="0"/>
            <a:r>
              <a:rPr lang="en-US" dirty="0" smtClean="0"/>
              <a:t>Click to edit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8"/>
          <p:cNvSpPr>
            <a:spLocks noGrp="1"/>
          </p:cNvSpPr>
          <p:nvPr>
            <p:ph type="title"/>
          </p:nvPr>
        </p:nvSpPr>
        <p:spPr/>
        <p:txBody>
          <a:bodyPr/>
          <a:lstStyle>
            <a:lvl1pPr>
              <a:defRPr/>
            </a:lvl1pPr>
          </a:lstStyle>
          <a:p>
            <a:r>
              <a:rPr lang="en-US" smtClean="0"/>
              <a:t>Click to edit Master title style</a:t>
            </a:r>
            <a:endParaRPr lang="en-US" dirty="0"/>
          </a:p>
        </p:txBody>
      </p:sp>
      <p:sp>
        <p:nvSpPr>
          <p:cNvPr id="13" name="Text Placeholder 8"/>
          <p:cNvSpPr>
            <a:spLocks noGrp="1"/>
          </p:cNvSpPr>
          <p:nvPr>
            <p:ph type="body" sz="quarter" idx="18"/>
          </p:nvPr>
        </p:nvSpPr>
        <p:spPr>
          <a:xfrm>
            <a:off x="598365" y="908050"/>
            <a:ext cx="8158285" cy="387350"/>
          </a:xfrm>
        </p:spPr>
        <p:txBody>
          <a:bodyPr/>
          <a:lstStyle>
            <a:lvl1pPr>
              <a:defRPr/>
            </a:lvl1pPr>
          </a:lstStyle>
          <a:p>
            <a:pPr lvl="0"/>
            <a:r>
              <a:rPr lang="en-US" smtClean="0"/>
              <a:t>Click to edit Master text styles</a:t>
            </a:r>
          </a:p>
        </p:txBody>
      </p:sp>
      <p:sp>
        <p:nvSpPr>
          <p:cNvPr id="14" name="Text Placeholder 8"/>
          <p:cNvSpPr>
            <a:spLocks noGrp="1"/>
          </p:cNvSpPr>
          <p:nvPr>
            <p:ph type="body" sz="quarter" idx="19" hasCustomPrompt="1"/>
          </p:nvPr>
        </p:nvSpPr>
        <p:spPr>
          <a:xfrm>
            <a:off x="583513" y="1524243"/>
            <a:ext cx="4028962" cy="387350"/>
          </a:xfrm>
        </p:spPr>
        <p:txBody>
          <a:bodyPr anchor="ctr">
            <a:normAutofit/>
          </a:bodyPr>
          <a:lstStyle>
            <a:lvl1pPr>
              <a:defRPr sz="2000">
                <a:solidFill>
                  <a:schemeClr val="accent1"/>
                </a:solidFill>
              </a:defRPr>
            </a:lvl1pPr>
          </a:lstStyle>
          <a:p>
            <a:pPr lvl="0"/>
            <a:r>
              <a:rPr lang="en-US" dirty="0" smtClean="0"/>
              <a:t>Click to edit text styles</a:t>
            </a:r>
          </a:p>
        </p:txBody>
      </p:sp>
      <p:sp>
        <p:nvSpPr>
          <p:cNvPr id="15" name="Text Placeholder 8"/>
          <p:cNvSpPr>
            <a:spLocks noGrp="1"/>
          </p:cNvSpPr>
          <p:nvPr>
            <p:ph type="body" sz="quarter" idx="20" hasCustomPrompt="1"/>
          </p:nvPr>
        </p:nvSpPr>
        <p:spPr>
          <a:xfrm>
            <a:off x="4890513" y="1524243"/>
            <a:ext cx="4028962" cy="387350"/>
          </a:xfrm>
        </p:spPr>
        <p:txBody>
          <a:bodyPr anchor="ctr">
            <a:normAutofit/>
          </a:bodyPr>
          <a:lstStyle>
            <a:lvl1pPr>
              <a:defRPr sz="2000">
                <a:solidFill>
                  <a:schemeClr val="accent1"/>
                </a:solidFill>
              </a:defRPr>
            </a:lvl1pPr>
          </a:lstStyle>
          <a:p>
            <a:pPr lvl="0"/>
            <a:r>
              <a:rPr lang="en-US" dirty="0" smtClean="0"/>
              <a:t>Click to edit text styles</a:t>
            </a:r>
          </a:p>
        </p:txBody>
      </p:sp>
      <p:sp>
        <p:nvSpPr>
          <p:cNvPr id="10" name="Content Placeholder 7"/>
          <p:cNvSpPr>
            <a:spLocks noGrp="1"/>
          </p:cNvSpPr>
          <p:nvPr>
            <p:ph sz="quarter" idx="12"/>
          </p:nvPr>
        </p:nvSpPr>
        <p:spPr>
          <a:xfrm>
            <a:off x="2187724" y="6454211"/>
            <a:ext cx="3478138" cy="298450"/>
          </a:xfrm>
        </p:spPr>
        <p:txBody>
          <a:bodyPr anchor="b">
            <a:noAutofit/>
          </a:bodyPr>
          <a:lstStyle>
            <a:lvl1pPr>
              <a:defRPr sz="900" b="0" baseline="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2952311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617538" y="777875"/>
            <a:ext cx="4398962" cy="841375"/>
          </a:xfrm>
          <a:prstGeom prst="rect">
            <a:avLst/>
          </a:prstGeom>
          <a:effectLst>
            <a:outerShdw blurRad="50800" dist="38100" dir="10800000" algn="r" rotWithShape="0">
              <a:prstClr val="black">
                <a:alpha val="40000"/>
              </a:prstClr>
            </a:outerShdw>
          </a:effectLst>
        </p:spPr>
      </p:pic>
      <p:pic>
        <p:nvPicPr>
          <p:cNvPr id="4" name="HQO Big Star" descr="star.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93800" y="323850"/>
            <a:ext cx="1127125"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HQO Little Star" descr="star.pn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462088" y="590550"/>
            <a:ext cx="590550"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 Same Side Corner Rectangle 6"/>
          <p:cNvSpPr/>
          <p:nvPr userDrawn="1"/>
        </p:nvSpPr>
        <p:spPr>
          <a:xfrm rot="5400000">
            <a:off x="3281363" y="277812"/>
            <a:ext cx="636588" cy="7199313"/>
          </a:xfrm>
          <a:prstGeom prst="round2SameRect">
            <a:avLst/>
          </a:prstGeom>
          <a:solidFill>
            <a:srgbClr val="1F9A44"/>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endParaRPr>
          </a:p>
        </p:txBody>
      </p:sp>
      <p:sp>
        <p:nvSpPr>
          <p:cNvPr id="14" name="Title 1"/>
          <p:cNvSpPr>
            <a:spLocks noGrp="1"/>
          </p:cNvSpPr>
          <p:nvPr>
            <p:ph type="title"/>
          </p:nvPr>
        </p:nvSpPr>
        <p:spPr>
          <a:xfrm>
            <a:off x="786359" y="3516898"/>
            <a:ext cx="6224311" cy="615553"/>
          </a:xfrm>
        </p:spPr>
        <p:txBody>
          <a:bodyPr bIns="0" anchor="ctr"/>
          <a:lstStyle>
            <a:lvl1pPr algn="l">
              <a:defRPr sz="400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0727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animEffect transition="in" filter="fade">
                                      <p:cBhvr>
                                        <p:cTn id="9" dur="300"/>
                                        <p:tgtEl>
                                          <p:spTgt spid="4"/>
                                        </p:tgtEl>
                                      </p:cBhvr>
                                    </p:animEffect>
                                  </p:childTnLst>
                                </p:cTn>
                              </p:par>
                              <p:par>
                                <p:cTn id="10" presetID="53"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300" fill="hold"/>
                                        <p:tgtEl>
                                          <p:spTgt spid="5"/>
                                        </p:tgtEl>
                                        <p:attrNameLst>
                                          <p:attrName>ppt_w</p:attrName>
                                        </p:attrNameLst>
                                      </p:cBhvr>
                                      <p:tavLst>
                                        <p:tav tm="0">
                                          <p:val>
                                            <p:fltVal val="0"/>
                                          </p:val>
                                        </p:tav>
                                        <p:tav tm="100000">
                                          <p:val>
                                            <p:strVal val="#ppt_w"/>
                                          </p:val>
                                        </p:tav>
                                      </p:tavLst>
                                    </p:anim>
                                    <p:anim calcmode="lin" valueType="num">
                                      <p:cBhvr>
                                        <p:cTn id="13" dur="300" fill="hold"/>
                                        <p:tgtEl>
                                          <p:spTgt spid="5"/>
                                        </p:tgtEl>
                                        <p:attrNameLst>
                                          <p:attrName>ppt_h</p:attrName>
                                        </p:attrNameLst>
                                      </p:cBhvr>
                                      <p:tavLst>
                                        <p:tav tm="0">
                                          <p:val>
                                            <p:fltVal val="0"/>
                                          </p:val>
                                        </p:tav>
                                        <p:tav tm="100000">
                                          <p:val>
                                            <p:strVal val="#ppt_h"/>
                                          </p:val>
                                        </p:tav>
                                      </p:tavLst>
                                    </p:anim>
                                    <p:animEffect transition="in" filter="fade">
                                      <p:cBhvr>
                                        <p:cTn id="14" dur="300"/>
                                        <p:tgtEl>
                                          <p:spTgt spid="5"/>
                                        </p:tgtEl>
                                      </p:cBhvr>
                                    </p:animEffect>
                                  </p:childTnLst>
                                </p:cTn>
                              </p:par>
                              <p:par>
                                <p:cTn id="15" presetID="8" presetClass="emph" presetSubtype="0" repeatCount="indefinite" fill="hold" nodeType="withEffect">
                                  <p:stCondLst>
                                    <p:cond delay="0"/>
                                  </p:stCondLst>
                                  <p:childTnLst>
                                    <p:animRot by="-21600000">
                                      <p:cBhvr>
                                        <p:cTn id="16" dur="2000" fill="hold"/>
                                        <p:tgtEl>
                                          <p:spTgt spid="4"/>
                                        </p:tgtEl>
                                        <p:attrNameLst>
                                          <p:attrName>r</p:attrName>
                                        </p:attrNameLst>
                                      </p:cBhvr>
                                    </p:animRot>
                                  </p:childTnLst>
                                </p:cTn>
                              </p:par>
                              <p:par>
                                <p:cTn id="17" presetID="8" presetClass="emph" presetSubtype="0" repeatCount="indefinite" fill="hold" nodeType="withEffect">
                                  <p:stCondLst>
                                    <p:cond delay="0"/>
                                  </p:stCondLst>
                                  <p:childTnLst>
                                    <p:animRot by="21600000">
                                      <p:cBhvr>
                                        <p:cTn id="18"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215914-B1B3-488C-AF1A-A769AEA12741}" type="datetimeFigureOut">
              <a:rPr lang="en-US" smtClean="0"/>
              <a:t>6/8/2018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D348B9-8B5C-4587-BE99-2F729A2D6613}" type="slidenum">
              <a:rPr lang="en-US" smtClean="0"/>
              <a:t>‹#›</a:t>
            </a:fld>
            <a:endParaRPr lang="en-US" dirty="0"/>
          </a:p>
        </p:txBody>
      </p:sp>
    </p:spTree>
    <p:extLst>
      <p:ext uri="{BB962C8B-B14F-4D97-AF65-F5344CB8AC3E}">
        <p14:creationId xmlns:p14="http://schemas.microsoft.com/office/powerpoint/2010/main" val="3445600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215914-B1B3-488C-AF1A-A769AEA12741}" type="datetimeFigureOut">
              <a:rPr lang="en-US" smtClean="0"/>
              <a:t>6/8/2018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D348B9-8B5C-4587-BE99-2F729A2D6613}" type="slidenum">
              <a:rPr lang="en-US" smtClean="0"/>
              <a:t>‹#›</a:t>
            </a:fld>
            <a:endParaRPr lang="en-US" dirty="0"/>
          </a:p>
        </p:txBody>
      </p:sp>
    </p:spTree>
    <p:extLst>
      <p:ext uri="{BB962C8B-B14F-4D97-AF65-F5344CB8AC3E}">
        <p14:creationId xmlns:p14="http://schemas.microsoft.com/office/powerpoint/2010/main" val="2383651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215914-B1B3-488C-AF1A-A769AEA12741}" type="datetimeFigureOut">
              <a:rPr lang="en-US" smtClean="0"/>
              <a:t>6/8/2018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8D348B9-8B5C-4587-BE99-2F729A2D6613}" type="slidenum">
              <a:rPr lang="en-US" smtClean="0"/>
              <a:t>‹#›</a:t>
            </a:fld>
            <a:endParaRPr lang="en-US" dirty="0"/>
          </a:p>
        </p:txBody>
      </p:sp>
    </p:spTree>
    <p:extLst>
      <p:ext uri="{BB962C8B-B14F-4D97-AF65-F5344CB8AC3E}">
        <p14:creationId xmlns:p14="http://schemas.microsoft.com/office/powerpoint/2010/main" val="3694060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215914-B1B3-488C-AF1A-A769AEA12741}" type="datetimeFigureOut">
              <a:rPr lang="en-US" smtClean="0"/>
              <a:t>6/8/2018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8D348B9-8B5C-4587-BE99-2F729A2D6613}" type="slidenum">
              <a:rPr lang="en-US" smtClean="0"/>
              <a:t>‹#›</a:t>
            </a:fld>
            <a:endParaRPr lang="en-US" dirty="0"/>
          </a:p>
        </p:txBody>
      </p:sp>
    </p:spTree>
    <p:extLst>
      <p:ext uri="{BB962C8B-B14F-4D97-AF65-F5344CB8AC3E}">
        <p14:creationId xmlns:p14="http://schemas.microsoft.com/office/powerpoint/2010/main" val="4001967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215914-B1B3-488C-AF1A-A769AEA12741}" type="datetimeFigureOut">
              <a:rPr lang="en-US" smtClean="0"/>
              <a:t>6/8/2018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8D348B9-8B5C-4587-BE99-2F729A2D6613}" type="slidenum">
              <a:rPr lang="en-US" smtClean="0"/>
              <a:t>‹#›</a:t>
            </a:fld>
            <a:endParaRPr lang="en-US" dirty="0"/>
          </a:p>
        </p:txBody>
      </p:sp>
    </p:spTree>
    <p:extLst>
      <p:ext uri="{BB962C8B-B14F-4D97-AF65-F5344CB8AC3E}">
        <p14:creationId xmlns:p14="http://schemas.microsoft.com/office/powerpoint/2010/main" val="435796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215914-B1B3-488C-AF1A-A769AEA12741}" type="datetimeFigureOut">
              <a:rPr lang="en-US" smtClean="0"/>
              <a:t>6/8/2018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8D348B9-8B5C-4587-BE99-2F729A2D6613}" type="slidenum">
              <a:rPr lang="en-US" smtClean="0"/>
              <a:t>‹#›</a:t>
            </a:fld>
            <a:endParaRPr lang="en-US" dirty="0"/>
          </a:p>
        </p:txBody>
      </p:sp>
    </p:spTree>
    <p:extLst>
      <p:ext uri="{BB962C8B-B14F-4D97-AF65-F5344CB8AC3E}">
        <p14:creationId xmlns:p14="http://schemas.microsoft.com/office/powerpoint/2010/main" val="2413405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215914-B1B3-488C-AF1A-A769AEA12741}" type="datetimeFigureOut">
              <a:rPr lang="en-US" smtClean="0"/>
              <a:t>6/8/2018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D348B9-8B5C-4587-BE99-2F729A2D6613}" type="slidenum">
              <a:rPr lang="en-US" smtClean="0"/>
              <a:t>‹#›</a:t>
            </a:fld>
            <a:endParaRPr lang="en-US" dirty="0"/>
          </a:p>
        </p:txBody>
      </p:sp>
    </p:spTree>
    <p:extLst>
      <p:ext uri="{BB962C8B-B14F-4D97-AF65-F5344CB8AC3E}">
        <p14:creationId xmlns:p14="http://schemas.microsoft.com/office/powerpoint/2010/main" val="2490618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6DFF08F-DC6B-4601-B491-B0F83F6DD2DA}" type="datetimeFigureOut">
              <a:rPr lang="en-US" smtClean="0"/>
              <a:pPr/>
              <a:t>6/8/2018</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33852837"/>
      </p:ext>
    </p:extLst>
  </p:cSld>
  <p:clrMap bg1="dk1" tx1="lt1" bg2="dk2" tx2="lt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 id="2147484167" r:id="rId12"/>
    <p:sldLayoutId id="2147484168" r:id="rId13"/>
    <p:sldLayoutId id="2147484169" r:id="rId14"/>
    <p:sldLayoutId id="2147484170" r:id="rId15"/>
    <p:sldLayoutId id="2147484171" r:id="rId16"/>
    <p:sldLayoutId id="2147484172" r:id="rId17"/>
    <p:sldLayoutId id="2147484173" r:id="rId18"/>
    <p:sldLayoutId id="2147483663" r:id="rId19"/>
    <p:sldLayoutId id="2147483664" r:id="rId20"/>
    <p:sldLayoutId id="2147483665" r:id="rId21"/>
    <p:sldLayoutId id="2147483667" r:id="rId22"/>
    <p:sldLayoutId id="2147483668" r:id="rId23"/>
    <p:sldLayoutId id="2147483669" r:id="rId24"/>
    <p:sldLayoutId id="2147483670" r:id="rId25"/>
    <p:sldLayoutId id="2147483671" r:id="rId26"/>
    <p:sldLayoutId id="2147483672" r:id="rId2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hyperlink" Target="file:///\\fileshare\where\the\folder\structure\is\something\like\this"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p:txBody>
          <a:bodyPr/>
          <a:lstStyle/>
          <a:p>
            <a:endParaRPr lang="en-US"/>
          </a:p>
        </p:txBody>
      </p:sp>
      <p:sp>
        <p:nvSpPr>
          <p:cNvPr id="6" name="Content Placeholder 2"/>
          <p:cNvSpPr txBox="1">
            <a:spLocks/>
          </p:cNvSpPr>
          <p:nvPr/>
        </p:nvSpPr>
        <p:spPr>
          <a:xfrm>
            <a:off x="1161257" y="4267200"/>
            <a:ext cx="6745288" cy="1524000"/>
          </a:xfrm>
          <a:prstGeom prst="rect">
            <a:avLst/>
          </a:prstGeom>
        </p:spPr>
        <p:txBody>
          <a:bodyPr>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dirty="0" smtClean="0"/>
              <a:t>Presented by: </a:t>
            </a:r>
          </a:p>
          <a:p>
            <a:pPr marL="0" indent="0" algn="ctr">
              <a:buNone/>
            </a:pPr>
            <a:r>
              <a:rPr lang="en-US" b="1" dirty="0" smtClean="0"/>
              <a:t>James Donahoe</a:t>
            </a:r>
          </a:p>
          <a:p>
            <a:pPr marL="0" indent="0" algn="ctr">
              <a:buNone/>
            </a:pPr>
            <a:r>
              <a:rPr lang="en-US" b="1" dirty="0" smtClean="0"/>
              <a:t>Cloud Architect – Azure</a:t>
            </a:r>
          </a:p>
          <a:p>
            <a:pPr marL="0" indent="0" algn="ctr">
              <a:buNone/>
            </a:pPr>
            <a:r>
              <a:rPr lang="en-US" b="1" dirty="0" smtClean="0"/>
              <a:t>RDX</a:t>
            </a:r>
            <a:endParaRPr lang="en-US" b="1" dirty="0" smtClean="0"/>
          </a:p>
          <a:p>
            <a:pPr marL="0" indent="0" algn="ctr">
              <a:buNone/>
            </a:pPr>
            <a:endParaRPr lang="en-US" b="1" dirty="0" smtClean="0"/>
          </a:p>
        </p:txBody>
      </p:sp>
      <p:sp>
        <p:nvSpPr>
          <p:cNvPr id="7" name="Title 1"/>
          <p:cNvSpPr>
            <a:spLocks noGrp="1"/>
          </p:cNvSpPr>
          <p:nvPr>
            <p:ph type="title"/>
          </p:nvPr>
        </p:nvSpPr>
        <p:spPr>
          <a:xfrm>
            <a:off x="228601" y="76200"/>
            <a:ext cx="8610600" cy="2789246"/>
          </a:xfrm>
        </p:spPr>
        <p:txBody>
          <a:bodyPr>
            <a:noAutofit/>
          </a:bodyPr>
          <a:lstStyle/>
          <a:p>
            <a:pPr algn="ctr"/>
            <a:r>
              <a:rPr lang="en-US" sz="2800" b="1" dirty="0" smtClean="0"/>
              <a:t/>
            </a:r>
            <a:br>
              <a:rPr lang="en-US" sz="2800" b="1" dirty="0" smtClean="0"/>
            </a:br>
            <a:r>
              <a:rPr lang="en-US" sz="5900" b="1" dirty="0" smtClean="0">
                <a:effectLst>
                  <a:outerShdw blurRad="38100" dist="38100" dir="2700000" algn="tl">
                    <a:srgbClr val="000000">
                      <a:alpha val="43137"/>
                    </a:srgbClr>
                  </a:outerShdw>
                </a:effectLst>
              </a:rPr>
              <a:t>New Instance… </a:t>
            </a:r>
            <a:br>
              <a:rPr lang="en-US" sz="5900" b="1" dirty="0" smtClean="0">
                <a:effectLst>
                  <a:outerShdw blurRad="38100" dist="38100" dir="2700000" algn="tl">
                    <a:srgbClr val="000000">
                      <a:alpha val="43137"/>
                    </a:srgbClr>
                  </a:outerShdw>
                </a:effectLst>
              </a:rPr>
            </a:br>
            <a:r>
              <a:rPr lang="en-US" sz="5900" b="1" dirty="0" smtClean="0">
                <a:effectLst>
                  <a:outerShdw blurRad="38100" dist="38100" dir="2700000" algn="tl">
                    <a:srgbClr val="000000">
                      <a:alpha val="43137"/>
                    </a:srgbClr>
                  </a:outerShdw>
                </a:effectLst>
              </a:rPr>
              <a:t>Now What?</a:t>
            </a:r>
            <a:endParaRPr lang="en-US" sz="59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8504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33400" y="609600"/>
            <a:ext cx="8083638" cy="1283680"/>
          </a:xfrm>
        </p:spPr>
        <p:txBody>
          <a:bodyPr>
            <a:noAutofit/>
          </a:bodyPr>
          <a:lstStyle/>
          <a:p>
            <a:pPr marL="0" indent="0" algn="ctr">
              <a:buNone/>
            </a:pPr>
            <a:r>
              <a:rPr lang="en-US" sz="5400" b="1" dirty="0" smtClean="0">
                <a:effectLst>
                  <a:outerShdw blurRad="38100" dist="38100" dir="2700000" algn="tl">
                    <a:srgbClr val="000000">
                      <a:alpha val="43137"/>
                    </a:srgbClr>
                  </a:outerShdw>
                </a:effectLst>
              </a:rPr>
              <a:t>What Do I Do With </a:t>
            </a:r>
          </a:p>
          <a:p>
            <a:pPr marL="0" indent="0" algn="ctr">
              <a:buNone/>
            </a:pPr>
            <a:r>
              <a:rPr lang="en-US" sz="5400" b="1" dirty="0" smtClean="0">
                <a:effectLst>
                  <a:outerShdw blurRad="38100" dist="38100" dir="2700000" algn="tl">
                    <a:srgbClr val="000000">
                      <a:alpha val="43137"/>
                    </a:srgbClr>
                  </a:outerShdw>
                </a:effectLst>
              </a:rPr>
              <a:t>My Backups?</a:t>
            </a:r>
            <a:endParaRPr lang="en-US" sz="5400" b="1"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971798"/>
            <a:ext cx="3405187" cy="3173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1760248"/>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86018"/>
            <a:ext cx="5763690" cy="766482"/>
          </a:xfrm>
        </p:spPr>
        <p:txBody>
          <a:bodyPr/>
          <a:lstStyle/>
          <a:p>
            <a:r>
              <a:rPr lang="en-US" dirty="0" smtClean="0"/>
              <a:t>What do I backup?</a:t>
            </a:r>
            <a:endParaRPr lang="en-US" dirty="0"/>
          </a:p>
        </p:txBody>
      </p:sp>
      <p:sp>
        <p:nvSpPr>
          <p:cNvPr id="6" name="TextBox 5"/>
          <p:cNvSpPr txBox="1"/>
          <p:nvPr/>
        </p:nvSpPr>
        <p:spPr>
          <a:xfrm>
            <a:off x="471143" y="983714"/>
            <a:ext cx="7010400" cy="4985980"/>
          </a:xfrm>
          <a:prstGeom prst="rect">
            <a:avLst/>
          </a:prstGeom>
          <a:noFill/>
        </p:spPr>
        <p:txBody>
          <a:bodyPr wrap="square" rtlCol="0">
            <a:spAutoFit/>
          </a:bodyPr>
          <a:lstStyle/>
          <a:p>
            <a:r>
              <a:rPr lang="en-US" sz="2000" b="1" dirty="0" smtClean="0"/>
              <a:t>ALL databases – User and System! </a:t>
            </a:r>
          </a:p>
          <a:p>
            <a:endParaRPr lang="en-US" sz="2000" b="1" dirty="0" smtClean="0"/>
          </a:p>
          <a:p>
            <a:pPr marL="742950" lvl="1" indent="-285750">
              <a:buFont typeface="Arial" panose="020B0604020202020204" pitchFamily="34" charset="0"/>
              <a:buChar char="•"/>
            </a:pPr>
            <a:r>
              <a:rPr lang="en-US" sz="2000" b="1" dirty="0"/>
              <a:t>	A</a:t>
            </a:r>
            <a:r>
              <a:rPr lang="en-US" sz="2000" b="1" dirty="0" smtClean="0"/>
              <a:t>ll User </a:t>
            </a:r>
            <a:r>
              <a:rPr lang="en-US" sz="2000" b="1" dirty="0"/>
              <a:t>D</a:t>
            </a:r>
            <a:r>
              <a:rPr lang="en-US" sz="2000" b="1" dirty="0" smtClean="0"/>
              <a:t>atabases </a:t>
            </a:r>
          </a:p>
          <a:p>
            <a:pPr marL="742950" lvl="1" indent="-285750">
              <a:buFont typeface="Arial" panose="020B0604020202020204" pitchFamily="34" charset="0"/>
              <a:buChar char="•"/>
            </a:pPr>
            <a:r>
              <a:rPr lang="en-US" sz="2000" b="1" dirty="0"/>
              <a:t>	</a:t>
            </a:r>
            <a:r>
              <a:rPr lang="en-US" sz="2000" b="1" dirty="0" smtClean="0"/>
              <a:t>System Databases </a:t>
            </a:r>
          </a:p>
          <a:p>
            <a:endParaRPr lang="en-US" sz="2000" b="1" dirty="0"/>
          </a:p>
          <a:p>
            <a:r>
              <a:rPr lang="en-US" sz="2000" b="1" dirty="0" smtClean="0"/>
              <a:t>Transaction Logs</a:t>
            </a:r>
          </a:p>
          <a:p>
            <a:endParaRPr lang="en-US" sz="2000" b="1" dirty="0" smtClean="0"/>
          </a:p>
          <a:p>
            <a:pPr marL="742950" lvl="1" indent="-285750">
              <a:buFont typeface="Arial" panose="020B0604020202020204" pitchFamily="34" charset="0"/>
              <a:buChar char="•"/>
            </a:pPr>
            <a:r>
              <a:rPr lang="en-US" sz="2000" b="1" dirty="0"/>
              <a:t>	</a:t>
            </a:r>
            <a:r>
              <a:rPr lang="en-US" sz="2000" b="1" dirty="0" smtClean="0"/>
              <a:t>Watch SIZE, Backups will help keep in check</a:t>
            </a:r>
          </a:p>
          <a:p>
            <a:endParaRPr lang="en-US" sz="2000" b="1" dirty="0"/>
          </a:p>
          <a:p>
            <a:r>
              <a:rPr lang="en-US" sz="2000" b="1" dirty="0" smtClean="0"/>
              <a:t>Select * from </a:t>
            </a:r>
            <a:r>
              <a:rPr lang="en-US" sz="2000" b="1" dirty="0" err="1" smtClean="0"/>
              <a:t>sys.configurations</a:t>
            </a:r>
            <a:endParaRPr lang="en-US" sz="2000" b="1" dirty="0" smtClean="0"/>
          </a:p>
          <a:p>
            <a:endParaRPr lang="en-US" sz="2000" b="1" dirty="0" smtClean="0"/>
          </a:p>
          <a:p>
            <a:pPr marL="742950" lvl="1" indent="-285750">
              <a:buFont typeface="Arial" panose="020B0604020202020204" pitchFamily="34" charset="0"/>
              <a:buChar char="•"/>
            </a:pPr>
            <a:r>
              <a:rPr lang="en-US" sz="2000" b="1" dirty="0" smtClean="0"/>
              <a:t>	Create a job to run that query  </a:t>
            </a:r>
          </a:p>
          <a:p>
            <a:pPr marL="742950" lvl="1" indent="-285750">
              <a:buFont typeface="Arial" panose="020B0604020202020204" pitchFamily="34" charset="0"/>
              <a:buChar char="•"/>
            </a:pPr>
            <a:r>
              <a:rPr lang="en-US" sz="2000" b="1" dirty="0"/>
              <a:t>	</a:t>
            </a:r>
            <a:r>
              <a:rPr lang="en-US" sz="2000" b="1" dirty="0" smtClean="0"/>
              <a:t>Save this into a table </a:t>
            </a:r>
          </a:p>
          <a:p>
            <a:pPr marL="742950" lvl="1" indent="-285750">
              <a:buFont typeface="Arial" panose="020B0604020202020204" pitchFamily="34" charset="0"/>
              <a:buChar char="•"/>
            </a:pPr>
            <a:r>
              <a:rPr lang="en-US" sz="2000" b="1" dirty="0"/>
              <a:t>	</a:t>
            </a:r>
            <a:r>
              <a:rPr lang="en-US" sz="2000" b="1" dirty="0" smtClean="0"/>
              <a:t>Back it up!  	</a:t>
            </a:r>
          </a:p>
          <a:p>
            <a:pPr marL="742950" lvl="1" indent="-285750">
              <a:buFont typeface="Arial" panose="020B0604020202020204" pitchFamily="34" charset="0"/>
              <a:buChar char="•"/>
            </a:pPr>
            <a:r>
              <a:rPr lang="en-US" sz="2000" b="1" dirty="0"/>
              <a:t>	</a:t>
            </a:r>
            <a:r>
              <a:rPr lang="en-US" sz="2000" b="1" dirty="0" smtClean="0"/>
              <a:t>Comes in handy if you ever have to reinstall!</a:t>
            </a:r>
          </a:p>
          <a:p>
            <a:endParaRPr lang="en-US" dirty="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8400" y="381000"/>
            <a:ext cx="2447925" cy="23106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68186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2000"/>
                                        <p:tgtEl>
                                          <p:spTgt spid="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2000"/>
                                        <p:tgtEl>
                                          <p:spTgt spid="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fade">
                                      <p:cBhvr>
                                        <p:cTn id="18" dur="3000"/>
                                        <p:tgtEl>
                                          <p:spTgt spid="6">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3000"/>
                                        <p:tgtEl>
                                          <p:spTgt spid="6">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9" end="9"/>
                                            </p:txEl>
                                          </p:spTgt>
                                        </p:tgtEl>
                                        <p:attrNameLst>
                                          <p:attrName>style.visibility</p:attrName>
                                        </p:attrNameLst>
                                      </p:cBhvr>
                                      <p:to>
                                        <p:strVal val="visible"/>
                                      </p:to>
                                    </p:set>
                                    <p:animEffect transition="in" filter="fade">
                                      <p:cBhvr>
                                        <p:cTn id="26" dur="3000"/>
                                        <p:tgtEl>
                                          <p:spTgt spid="6">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animEffect transition="in" filter="fade">
                                      <p:cBhvr>
                                        <p:cTn id="29" dur="3000"/>
                                        <p:tgtEl>
                                          <p:spTgt spid="6">
                                            <p:txEl>
                                              <p:pRg st="11" end="1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2" end="12"/>
                                            </p:txEl>
                                          </p:spTgt>
                                        </p:tgtEl>
                                        <p:attrNameLst>
                                          <p:attrName>style.visibility</p:attrName>
                                        </p:attrNameLst>
                                      </p:cBhvr>
                                      <p:to>
                                        <p:strVal val="visible"/>
                                      </p:to>
                                    </p:set>
                                    <p:animEffect transition="in" filter="fade">
                                      <p:cBhvr>
                                        <p:cTn id="32" dur="3000"/>
                                        <p:tgtEl>
                                          <p:spTgt spid="6">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3" end="13"/>
                                            </p:txEl>
                                          </p:spTgt>
                                        </p:tgtEl>
                                        <p:attrNameLst>
                                          <p:attrName>style.visibility</p:attrName>
                                        </p:attrNameLst>
                                      </p:cBhvr>
                                      <p:to>
                                        <p:strVal val="visible"/>
                                      </p:to>
                                    </p:set>
                                    <p:animEffect transition="in" filter="fade">
                                      <p:cBhvr>
                                        <p:cTn id="35" dur="3000"/>
                                        <p:tgtEl>
                                          <p:spTgt spid="6">
                                            <p:txEl>
                                              <p:pRg st="13" end="1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4" end="14"/>
                                            </p:txEl>
                                          </p:spTgt>
                                        </p:tgtEl>
                                        <p:attrNameLst>
                                          <p:attrName>style.visibility</p:attrName>
                                        </p:attrNameLst>
                                      </p:cBhvr>
                                      <p:to>
                                        <p:strVal val="visible"/>
                                      </p:to>
                                    </p:set>
                                    <p:animEffect transition="in" filter="fade">
                                      <p:cBhvr>
                                        <p:cTn id="38" dur="30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33400" y="1371600"/>
            <a:ext cx="8083638" cy="3188680"/>
          </a:xfrm>
        </p:spPr>
        <p:txBody>
          <a:bodyPr/>
          <a:lstStyle/>
          <a:p>
            <a:pPr marL="0" indent="0" algn="ctr">
              <a:buNone/>
            </a:pPr>
            <a:r>
              <a:rPr lang="en-US" sz="4000" dirty="0">
                <a:solidFill>
                  <a:srgbClr val="FF0000"/>
                </a:solidFill>
                <a:effectLst>
                  <a:outerShdw blurRad="38100" dist="38100" dir="2700000" algn="tl">
                    <a:srgbClr val="000000">
                      <a:alpha val="43137"/>
                    </a:srgbClr>
                  </a:outerShdw>
                </a:effectLst>
              </a:rPr>
              <a:t>TEST </a:t>
            </a:r>
            <a:r>
              <a:rPr lang="en-US" sz="4000" dirty="0" smtClean="0">
                <a:solidFill>
                  <a:srgbClr val="FF0000"/>
                </a:solidFill>
                <a:effectLst>
                  <a:outerShdw blurRad="38100" dist="38100" dir="2700000" algn="tl">
                    <a:srgbClr val="000000">
                      <a:alpha val="43137"/>
                    </a:srgbClr>
                  </a:outerShdw>
                </a:effectLst>
              </a:rPr>
              <a:t>Your Backups</a:t>
            </a:r>
            <a:r>
              <a:rPr lang="en-US" sz="4000" dirty="0">
                <a:solidFill>
                  <a:srgbClr val="FF0000"/>
                </a:solidFill>
                <a:effectLst>
                  <a:outerShdw blurRad="38100" dist="38100" dir="2700000" algn="tl">
                    <a:srgbClr val="000000">
                      <a:alpha val="43137"/>
                    </a:srgbClr>
                  </a:outerShdw>
                </a:effectLst>
              </a:rPr>
              <a:t>!  </a:t>
            </a:r>
          </a:p>
          <a:p>
            <a:pPr marL="0" indent="0" algn="ctr">
              <a:buNone/>
            </a:pPr>
            <a:endParaRPr lang="en-US" sz="3200" dirty="0">
              <a:solidFill>
                <a:srgbClr val="FF0000"/>
              </a:solidFill>
              <a:effectLst>
                <a:outerShdw blurRad="38100" dist="38100" dir="2700000" algn="tl">
                  <a:srgbClr val="000000">
                    <a:alpha val="43137"/>
                  </a:srgbClr>
                </a:outerShdw>
              </a:effectLst>
            </a:endParaRPr>
          </a:p>
          <a:p>
            <a:pPr marL="0" indent="0">
              <a:buClr>
                <a:schemeClr val="tx1"/>
              </a:buClr>
              <a:buNone/>
            </a:pPr>
            <a:r>
              <a:rPr lang="en-US" dirty="0"/>
              <a:t>Backing up is the first step, but they won’t do you any good if they are corrupted.  TEST your backups at LEAST once a quarter.  If you haven’t experienced a corrupted database, give it time, it will happen!</a:t>
            </a:r>
          </a:p>
          <a:p>
            <a:endParaRPr lang="en-US" dirty="0"/>
          </a:p>
        </p:txBody>
      </p:sp>
      <p:sp>
        <p:nvSpPr>
          <p:cNvPr id="5" name="Content Placeholder 4"/>
          <p:cNvSpPr>
            <a:spLocks noGrp="1"/>
          </p:cNvSpPr>
          <p:nvPr>
            <p:ph sz="quarter" idx="12"/>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4191000"/>
            <a:ext cx="2162175"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43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8600" y="1676400"/>
            <a:ext cx="8686800" cy="750280"/>
          </a:xfrm>
        </p:spPr>
        <p:txBody>
          <a:bodyPr>
            <a:noAutofit/>
          </a:bodyPr>
          <a:lstStyle/>
          <a:p>
            <a:pPr marL="0" indent="0">
              <a:buNone/>
            </a:pPr>
            <a:r>
              <a:rPr lang="en-US" sz="5400" b="1" dirty="0" smtClean="0">
                <a:effectLst>
                  <a:outerShdw blurRad="38100" dist="38100" dir="2700000" algn="tl">
                    <a:srgbClr val="000000">
                      <a:alpha val="43137"/>
                    </a:srgbClr>
                  </a:outerShdw>
                </a:effectLst>
              </a:rPr>
              <a:t>Disaster Recovery Testing</a:t>
            </a:r>
            <a:endParaRPr lang="en-US" sz="5400" b="1" dirty="0">
              <a:effectLst>
                <a:outerShdw blurRad="38100" dist="38100" dir="2700000" algn="tl">
                  <a:srgbClr val="000000">
                    <a:alpha val="43137"/>
                  </a:srgbClr>
                </a:outerShdw>
              </a:effectLst>
            </a:endParaRPr>
          </a:p>
        </p:txBody>
      </p:sp>
      <p:sp>
        <p:nvSpPr>
          <p:cNvPr id="5" name="Content Placeholder 4"/>
          <p:cNvSpPr>
            <a:spLocks noGrp="1"/>
          </p:cNvSpPr>
          <p:nvPr>
            <p:ph sz="quarter" idx="12"/>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895600"/>
            <a:ext cx="3314700" cy="2872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7196359"/>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4118"/>
            <a:ext cx="2944290" cy="766482"/>
          </a:xfrm>
        </p:spPr>
        <p:txBody>
          <a:bodyPr/>
          <a:lstStyle/>
          <a:p>
            <a:r>
              <a:rPr lang="en-US" dirty="0" smtClean="0"/>
              <a:t>DR Testing</a:t>
            </a:r>
            <a:endParaRPr lang="en-US" dirty="0"/>
          </a:p>
        </p:txBody>
      </p:sp>
      <p:sp>
        <p:nvSpPr>
          <p:cNvPr id="6" name="TextBox 5"/>
          <p:cNvSpPr txBox="1"/>
          <p:nvPr/>
        </p:nvSpPr>
        <p:spPr>
          <a:xfrm>
            <a:off x="280930" y="1447800"/>
            <a:ext cx="8382000" cy="3662541"/>
          </a:xfrm>
          <a:prstGeom prst="rect">
            <a:avLst/>
          </a:prstGeom>
          <a:noFill/>
        </p:spPr>
        <p:txBody>
          <a:bodyPr wrap="square" rtlCol="0">
            <a:spAutoFit/>
          </a:bodyPr>
          <a:lstStyle/>
          <a:p>
            <a:r>
              <a:rPr lang="en-US" sz="2000" b="1" dirty="0" smtClean="0"/>
              <a:t>When was the last time you did a fire drill? </a:t>
            </a:r>
          </a:p>
          <a:p>
            <a:r>
              <a:rPr lang="en-US" sz="1600" b="1" dirty="0"/>
              <a:t>	</a:t>
            </a:r>
            <a:r>
              <a:rPr lang="en-US" sz="1600" dirty="0" smtClean="0"/>
              <a:t>If it is longer than 6 months, you are overdue!</a:t>
            </a:r>
            <a:endParaRPr lang="en-US" sz="1600" dirty="0"/>
          </a:p>
          <a:p>
            <a:endParaRPr lang="en-US" b="1" dirty="0" smtClean="0"/>
          </a:p>
          <a:p>
            <a:r>
              <a:rPr lang="en-US" sz="2000" b="1" dirty="0" smtClean="0"/>
              <a:t>How easy is it to access the documentation?</a:t>
            </a:r>
          </a:p>
          <a:p>
            <a:r>
              <a:rPr lang="en-US" sz="1600" b="1" dirty="0" smtClean="0">
                <a:solidFill>
                  <a:srgbClr val="002060"/>
                </a:solidFill>
              </a:rPr>
              <a:t>	</a:t>
            </a:r>
            <a:r>
              <a:rPr lang="en-US" sz="1600" b="1" dirty="0">
                <a:solidFill>
                  <a:srgbClr val="002060"/>
                </a:solidFill>
                <a:hlinkClick r:id="rId3" action="ppaction://hlinkfile"/>
              </a:rPr>
              <a:t>\\fileshare\where\the\folder\structure\is\something\like\this</a:t>
            </a:r>
            <a:endParaRPr lang="en-US" sz="1600" b="1" dirty="0">
              <a:solidFill>
                <a:srgbClr val="002060"/>
              </a:solidFill>
            </a:endParaRPr>
          </a:p>
          <a:p>
            <a:r>
              <a:rPr lang="en-US" sz="1600" dirty="0"/>
              <a:t>	</a:t>
            </a:r>
            <a:r>
              <a:rPr lang="en-US" sz="1600" dirty="0" smtClean="0"/>
              <a:t>^ REALLY!?  That just slows everything down.</a:t>
            </a:r>
          </a:p>
          <a:p>
            <a:endParaRPr lang="en-US" b="1" dirty="0"/>
          </a:p>
          <a:p>
            <a:r>
              <a:rPr lang="en-US" sz="2000" b="1" dirty="0" smtClean="0"/>
              <a:t>Are the instructions clear?</a:t>
            </a:r>
          </a:p>
          <a:p>
            <a:r>
              <a:rPr lang="en-US" sz="1600" dirty="0" smtClean="0"/>
              <a:t>	Would I be able to come in today, and be able to follow your instructions 	to have your system back up </a:t>
            </a:r>
            <a:r>
              <a:rPr lang="en-US" sz="1600" dirty="0"/>
              <a:t>a</a:t>
            </a:r>
            <a:r>
              <a:rPr lang="en-US" sz="1600" dirty="0" smtClean="0"/>
              <a:t>nd running within your timeframe?</a:t>
            </a:r>
          </a:p>
          <a:p>
            <a:endParaRPr lang="en-US" dirty="0"/>
          </a:p>
          <a:p>
            <a:r>
              <a:rPr lang="en-US" sz="2000" b="1" dirty="0" smtClean="0"/>
              <a:t>What is your average restore time?  </a:t>
            </a:r>
          </a:p>
          <a:p>
            <a:r>
              <a:rPr lang="en-US" dirty="0" smtClean="0"/>
              <a:t>	</a:t>
            </a:r>
            <a:r>
              <a:rPr lang="en-US" sz="1600" dirty="0" smtClean="0"/>
              <a:t>(Those backup tests have come back to get </a:t>
            </a:r>
            <a:r>
              <a:rPr lang="en-US" sz="1600" dirty="0" err="1" smtClean="0"/>
              <a:t>yinz</a:t>
            </a:r>
            <a:r>
              <a:rPr lang="en-US" sz="1600" dirty="0" smtClean="0"/>
              <a:t>! – </a:t>
            </a:r>
            <a:r>
              <a:rPr lang="en-US" sz="1600" dirty="0" err="1" smtClean="0"/>
              <a:t>Pittsburgheze</a:t>
            </a:r>
            <a:r>
              <a:rPr lang="en-US" sz="1600" dirty="0" smtClean="0"/>
              <a:t>)</a:t>
            </a: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7369" y="224118"/>
            <a:ext cx="2365857" cy="2109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79780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ircle(in)">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circle(in)">
                                      <p:cBhvr>
                                        <p:cTn id="17" dur="20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circle(in)">
                                      <p:cBhvr>
                                        <p:cTn id="22" dur="20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2000"/>
                                        <p:tgtEl>
                                          <p:spTgt spid="6">
                                            <p:txEl>
                                              <p:pRg st="5" end="5"/>
                                            </p:txEl>
                                          </p:spTgt>
                                        </p:tgtEl>
                                      </p:cBhvr>
                                    </p:animEffect>
                                    <p:anim calcmode="lin" valueType="num">
                                      <p:cBhvr>
                                        <p:cTn id="28" dur="2000" fill="hold"/>
                                        <p:tgtEl>
                                          <p:spTgt spid="6">
                                            <p:txEl>
                                              <p:pRg st="5" end="5"/>
                                            </p:txEl>
                                          </p:spTgt>
                                        </p:tgtEl>
                                        <p:attrNameLst>
                                          <p:attrName>ppt_w</p:attrName>
                                        </p:attrNameLst>
                                      </p:cBhvr>
                                      <p:tavLst>
                                        <p:tav tm="0" fmla="#ppt_w*sin(2.5*pi*$)">
                                          <p:val>
                                            <p:fltVal val="0"/>
                                          </p:val>
                                        </p:tav>
                                        <p:tav tm="100000">
                                          <p:val>
                                            <p:fltVal val="1"/>
                                          </p:val>
                                        </p:tav>
                                      </p:tavLst>
                                    </p:anim>
                                    <p:anim calcmode="lin" valueType="num">
                                      <p:cBhvr>
                                        <p:cTn id="29" dur="2000" fill="hold"/>
                                        <p:tgtEl>
                                          <p:spTgt spid="6">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circle(in)">
                                      <p:cBhvr>
                                        <p:cTn id="34" dur="2000"/>
                                        <p:tgtEl>
                                          <p:spTgt spid="6">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circle(in)">
                                      <p:cBhvr>
                                        <p:cTn id="39" dur="2000"/>
                                        <p:tgtEl>
                                          <p:spTgt spid="6">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6">
                                            <p:txEl>
                                              <p:pRg st="10" end="10"/>
                                            </p:txEl>
                                          </p:spTgt>
                                        </p:tgtEl>
                                        <p:attrNameLst>
                                          <p:attrName>style.visibility</p:attrName>
                                        </p:attrNameLst>
                                      </p:cBhvr>
                                      <p:to>
                                        <p:strVal val="visible"/>
                                      </p:to>
                                    </p:set>
                                    <p:animEffect transition="in" filter="circle(in)">
                                      <p:cBhvr>
                                        <p:cTn id="44" dur="2000"/>
                                        <p:tgtEl>
                                          <p:spTgt spid="6">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6">
                                            <p:txEl>
                                              <p:pRg st="11" end="11"/>
                                            </p:txEl>
                                          </p:spTgt>
                                        </p:tgtEl>
                                        <p:attrNameLst>
                                          <p:attrName>style.visibility</p:attrName>
                                        </p:attrNameLst>
                                      </p:cBhvr>
                                      <p:to>
                                        <p:strVal val="visible"/>
                                      </p:to>
                                    </p:set>
                                    <p:animEffect transition="in" filter="circle(in)">
                                      <p:cBhvr>
                                        <p:cTn id="49" dur="20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8600" y="685800"/>
            <a:ext cx="8763000" cy="1512280"/>
          </a:xfrm>
        </p:spPr>
        <p:txBody>
          <a:bodyPr>
            <a:noAutofit/>
          </a:bodyPr>
          <a:lstStyle/>
          <a:p>
            <a:pPr marL="0" indent="0" algn="ctr">
              <a:buNone/>
            </a:pPr>
            <a:r>
              <a:rPr lang="en-US" sz="5400" b="1" dirty="0" smtClean="0">
                <a:effectLst>
                  <a:outerShdw blurRad="38100" dist="38100" dir="2700000" algn="tl">
                    <a:srgbClr val="000000">
                      <a:alpha val="43137"/>
                    </a:srgbClr>
                  </a:outerShdw>
                </a:effectLst>
              </a:rPr>
              <a:t>Security Recommendations</a:t>
            </a:r>
            <a:endParaRPr lang="en-US" sz="5400" b="1" dirty="0">
              <a:effectLst>
                <a:outerShdw blurRad="38100" dist="38100" dir="2700000" algn="tl">
                  <a:srgbClr val="000000">
                    <a:alpha val="43137"/>
                  </a:srgbClr>
                </a:outerShdw>
              </a:effectLst>
            </a:endParaRPr>
          </a:p>
        </p:txBody>
      </p:sp>
      <p:sp>
        <p:nvSpPr>
          <p:cNvPr id="5" name="Content Placeholder 4"/>
          <p:cNvSpPr>
            <a:spLocks noGrp="1"/>
          </p:cNvSpPr>
          <p:nvPr>
            <p:ph sz="quarter" idx="12"/>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375538"/>
            <a:ext cx="3967162" cy="3974661"/>
          </a:xfrm>
          <a:prstGeom prst="rect">
            <a:avLst/>
          </a:prstGeom>
          <a:noFill/>
          <a:ln>
            <a:noFill/>
          </a:ln>
          <a:effectLst>
            <a:softEdge rad="1270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8373543"/>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34886" y="76200"/>
            <a:ext cx="7585113" cy="1400530"/>
          </a:xfrm>
        </p:spPr>
        <p:txBody>
          <a:bodyPr>
            <a:normAutofit/>
          </a:bodyPr>
          <a:lstStyle/>
          <a:p>
            <a:r>
              <a:rPr lang="en-US" dirty="0" smtClean="0"/>
              <a:t>Best Practice Security Recommendations</a:t>
            </a:r>
            <a:endParaRPr lang="en-US" dirty="0"/>
          </a:p>
        </p:txBody>
      </p:sp>
      <p:sp>
        <p:nvSpPr>
          <p:cNvPr id="6" name="TextBox 5"/>
          <p:cNvSpPr txBox="1"/>
          <p:nvPr/>
        </p:nvSpPr>
        <p:spPr>
          <a:xfrm>
            <a:off x="228600" y="2181806"/>
            <a:ext cx="8001000" cy="2862322"/>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b="1" dirty="0" smtClean="0"/>
              <a:t>Non-Default logins provisioned to sysadmin role</a:t>
            </a:r>
          </a:p>
          <a:p>
            <a:pPr marL="285750" indent="-285750">
              <a:buClr>
                <a:schemeClr val="tx1"/>
              </a:buClr>
              <a:buFont typeface="Arial" panose="020B0604020202020204" pitchFamily="34" charset="0"/>
              <a:buChar char="•"/>
            </a:pPr>
            <a:endParaRPr lang="en-US" b="1" dirty="0" smtClean="0"/>
          </a:p>
          <a:p>
            <a:pPr marL="285750" indent="-285750">
              <a:buClr>
                <a:schemeClr val="tx1"/>
              </a:buClr>
              <a:buFont typeface="Arial" panose="020B0604020202020204" pitchFamily="34" charset="0"/>
              <a:buChar char="•"/>
            </a:pPr>
            <a:r>
              <a:rPr lang="en-US" b="1" dirty="0" smtClean="0"/>
              <a:t>Non-default users are provisioned to </a:t>
            </a:r>
            <a:r>
              <a:rPr lang="en-US" b="1" dirty="0" err="1" smtClean="0"/>
              <a:t>db_owner</a:t>
            </a:r>
            <a:r>
              <a:rPr lang="en-US" b="1" dirty="0" smtClean="0"/>
              <a:t> role </a:t>
            </a:r>
          </a:p>
          <a:p>
            <a:pPr marL="285750" indent="-285750">
              <a:buClr>
                <a:schemeClr val="tx1"/>
              </a:buClr>
              <a:buFont typeface="Arial" panose="020B0604020202020204" pitchFamily="34" charset="0"/>
              <a:buChar char="•"/>
            </a:pPr>
            <a:endParaRPr lang="en-US" b="1" dirty="0"/>
          </a:p>
          <a:p>
            <a:pPr marL="285750" indent="-285750">
              <a:buClr>
                <a:schemeClr val="tx1"/>
              </a:buClr>
              <a:buFont typeface="Arial" panose="020B0604020202020204" pitchFamily="34" charset="0"/>
              <a:buChar char="•"/>
            </a:pPr>
            <a:r>
              <a:rPr lang="en-US" b="1" dirty="0" smtClean="0"/>
              <a:t>Who needs access? </a:t>
            </a:r>
          </a:p>
          <a:p>
            <a:pPr marL="285750" indent="-285750">
              <a:buClr>
                <a:schemeClr val="tx1"/>
              </a:buClr>
              <a:buFont typeface="Arial" panose="020B0604020202020204" pitchFamily="34" charset="0"/>
              <a:buChar char="•"/>
            </a:pPr>
            <a:endParaRPr lang="en-US" b="1" dirty="0"/>
          </a:p>
          <a:p>
            <a:pPr marL="285750" indent="-285750">
              <a:buClr>
                <a:schemeClr val="tx1"/>
              </a:buClr>
              <a:buFont typeface="Arial" panose="020B0604020202020204" pitchFamily="34" charset="0"/>
              <a:buChar char="•"/>
            </a:pPr>
            <a:r>
              <a:rPr lang="en-US" b="1" dirty="0" smtClean="0"/>
              <a:t>Don’t use SA accounts for SQL Server Agent Jobs</a:t>
            </a:r>
          </a:p>
          <a:p>
            <a:pPr marL="285750" indent="-285750">
              <a:buClr>
                <a:schemeClr val="tx1"/>
              </a:buClr>
              <a:buFont typeface="Arial" panose="020B0604020202020204" pitchFamily="34" charset="0"/>
              <a:buChar char="•"/>
            </a:pPr>
            <a:endParaRPr lang="en-US" b="1" dirty="0"/>
          </a:p>
          <a:p>
            <a:pPr marL="285750" indent="-285750">
              <a:buClr>
                <a:schemeClr val="tx1"/>
              </a:buClr>
              <a:buFont typeface="Arial" panose="020B0604020202020204" pitchFamily="34" charset="0"/>
              <a:buChar char="•"/>
            </a:pPr>
            <a:r>
              <a:rPr lang="en-US" b="1" dirty="0" smtClean="0"/>
              <a:t>Are you using the basics?  “Password Complexity”, “Password Expiration”?</a:t>
            </a:r>
            <a:endParaRPr lang="en-US" dirty="0" smtClean="0"/>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1219200"/>
            <a:ext cx="1989933" cy="1985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17748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circle(in)">
                                      <p:cBhvr>
                                        <p:cTn id="12" dur="20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circle(in)">
                                      <p:cBhvr>
                                        <p:cTn id="17" dur="20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circle(in)">
                                      <p:cBhvr>
                                        <p:cTn id="22" dur="20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circle(in)">
                                      <p:cBhvr>
                                        <p:cTn id="27" dur="20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1000" y="1752600"/>
            <a:ext cx="8083639" cy="387350"/>
          </a:xfrm>
        </p:spPr>
        <p:txBody>
          <a:bodyPr>
            <a:normAutofit fontScale="25000" lnSpcReduction="20000"/>
          </a:bodyPr>
          <a:lstStyle/>
          <a:p>
            <a:pPr marL="0" indent="0" algn="ctr">
              <a:buNone/>
            </a:pPr>
            <a:r>
              <a:rPr lang="en-US" sz="21600" b="1" dirty="0" smtClean="0">
                <a:effectLst>
                  <a:outerShdw blurRad="38100" dist="38100" dir="2700000" algn="tl">
                    <a:srgbClr val="000000">
                      <a:alpha val="43137"/>
                    </a:srgbClr>
                  </a:outerShdw>
                </a:effectLst>
              </a:rPr>
              <a:t>Resources</a:t>
            </a:r>
          </a:p>
          <a:p>
            <a:pPr algn="ctr"/>
            <a:endParaRPr lang="en-US" sz="4800" b="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895600"/>
            <a:ext cx="299085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8277992"/>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453501" y="228600"/>
            <a:ext cx="3172890" cy="690282"/>
          </a:xfrm>
        </p:spPr>
        <p:txBody>
          <a:bodyPr/>
          <a:lstStyle/>
          <a:p>
            <a:r>
              <a:rPr lang="en-US" dirty="0" smtClean="0"/>
              <a:t>Resources</a:t>
            </a:r>
            <a:endParaRPr lang="en-US" dirty="0"/>
          </a:p>
        </p:txBody>
      </p:sp>
      <p:sp>
        <p:nvSpPr>
          <p:cNvPr id="6" name="TextBox 5"/>
          <p:cNvSpPr txBox="1"/>
          <p:nvPr/>
        </p:nvSpPr>
        <p:spPr>
          <a:xfrm>
            <a:off x="453501" y="952851"/>
            <a:ext cx="8153400" cy="4431983"/>
          </a:xfrm>
          <a:prstGeom prst="rect">
            <a:avLst/>
          </a:prstGeom>
          <a:noFill/>
        </p:spPr>
        <p:txBody>
          <a:bodyPr wrap="square" rtlCol="0">
            <a:spAutoFit/>
          </a:bodyPr>
          <a:lstStyle/>
          <a:p>
            <a:r>
              <a:rPr lang="en-US" sz="2000" b="1" dirty="0" smtClean="0"/>
              <a:t>Local </a:t>
            </a:r>
            <a:r>
              <a:rPr lang="en-US" sz="2000" b="1" dirty="0"/>
              <a:t>Pass Chapter</a:t>
            </a:r>
          </a:p>
          <a:p>
            <a:r>
              <a:rPr lang="en-US" sz="1600" dirty="0"/>
              <a:t>Many of us see each other monthly at a user group.  Ask your question there, get the speakers contact information and don’t be afraid to reach out to them.  PASS is a great organization that encourages learning through your peers.  </a:t>
            </a:r>
            <a:endParaRPr lang="en-US" sz="1600" dirty="0" smtClean="0"/>
          </a:p>
          <a:p>
            <a:endParaRPr lang="en-US" dirty="0"/>
          </a:p>
          <a:p>
            <a:r>
              <a:rPr lang="en-US" sz="2000" b="1" dirty="0" smtClean="0"/>
              <a:t>BrentOzar.com </a:t>
            </a:r>
          </a:p>
          <a:p>
            <a:r>
              <a:rPr lang="en-US" sz="1600" dirty="0"/>
              <a:t> In one free, </a:t>
            </a:r>
            <a:r>
              <a:rPr lang="en-US" sz="1600" dirty="0" smtClean="0"/>
              <a:t>convenient zip </a:t>
            </a:r>
            <a:r>
              <a:rPr lang="en-US" sz="1600" dirty="0"/>
              <a:t>file, you get </a:t>
            </a:r>
            <a:r>
              <a:rPr lang="en-US" sz="1600" dirty="0" smtClean="0"/>
              <a:t>their </a:t>
            </a:r>
            <a:r>
              <a:rPr lang="en-US" sz="1600" dirty="0"/>
              <a:t>scripts including </a:t>
            </a:r>
            <a:r>
              <a:rPr lang="en-US" sz="1600" dirty="0" err="1"/>
              <a:t>sp_Blitz</a:t>
            </a:r>
            <a:r>
              <a:rPr lang="en-US" sz="1600" dirty="0"/>
              <a:t>®, </a:t>
            </a:r>
            <a:r>
              <a:rPr lang="en-US" sz="1600" dirty="0" err="1"/>
              <a:t>sp_AskBrent</a:t>
            </a:r>
            <a:r>
              <a:rPr lang="en-US" sz="1600" dirty="0"/>
              <a:t>®, and </a:t>
            </a:r>
            <a:r>
              <a:rPr lang="en-US" sz="1600" dirty="0" err="1"/>
              <a:t>sp_BlitzIndex</a:t>
            </a:r>
            <a:r>
              <a:rPr lang="en-US" sz="1600" dirty="0"/>
              <a:t>®, plus </a:t>
            </a:r>
            <a:r>
              <a:rPr lang="en-US" sz="1600" dirty="0" smtClean="0"/>
              <a:t>their e-books </a:t>
            </a:r>
            <a:r>
              <a:rPr lang="en-US" sz="1600" dirty="0"/>
              <a:t>like the SQL Server Setup Checklist and </a:t>
            </a:r>
            <a:r>
              <a:rPr lang="en-US" sz="1600" dirty="0" err="1"/>
              <a:t>AlwaysOn</a:t>
            </a:r>
            <a:r>
              <a:rPr lang="en-US" sz="1600" dirty="0"/>
              <a:t> Availability Groups Setup Checklist</a:t>
            </a:r>
            <a:r>
              <a:rPr lang="en-US" sz="1600" dirty="0" smtClean="0"/>
              <a:t>.</a:t>
            </a:r>
          </a:p>
          <a:p>
            <a:endParaRPr lang="en-US" dirty="0"/>
          </a:p>
          <a:p>
            <a:r>
              <a:rPr lang="en-US" sz="2000" b="1" dirty="0" smtClean="0"/>
              <a:t>Twitter</a:t>
            </a:r>
          </a:p>
          <a:p>
            <a:r>
              <a:rPr lang="en-US" sz="1600" dirty="0" smtClean="0"/>
              <a:t>#SQLHELP, #SQLFAMILY  Reaching out to any of those hashtags will get you a response relatively quickly if you are working on something</a:t>
            </a:r>
          </a:p>
          <a:p>
            <a:endParaRPr lang="en-US" dirty="0"/>
          </a:p>
          <a:p>
            <a:r>
              <a:rPr lang="en-US" sz="2000" b="1" dirty="0" smtClean="0"/>
              <a:t>SQLskills.com/blogs/</a:t>
            </a:r>
            <a:r>
              <a:rPr lang="en-US" sz="2000" b="1" dirty="0" err="1" smtClean="0"/>
              <a:t>glenn</a:t>
            </a:r>
            <a:r>
              <a:rPr lang="en-US" sz="2000" b="1" dirty="0" smtClean="0"/>
              <a:t>/</a:t>
            </a:r>
          </a:p>
          <a:p>
            <a:r>
              <a:rPr lang="en-US" sz="1600" dirty="0" smtClean="0"/>
              <a:t>Free SQL Server Diagnostic Information queries—Updated MONTHLY</a:t>
            </a:r>
          </a:p>
        </p:txBody>
      </p:sp>
    </p:spTree>
    <p:extLst>
      <p:ext uri="{BB962C8B-B14F-4D97-AF65-F5344CB8AC3E}">
        <p14:creationId xmlns:p14="http://schemas.microsoft.com/office/powerpoint/2010/main" val="1562048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fade">
                                      <p:cBhvr>
                                        <p:cTn id="19" dur="1000"/>
                                        <p:tgtEl>
                                          <p:spTgt spid="6">
                                            <p:txEl>
                                              <p:pRg st="3" end="3"/>
                                            </p:txEl>
                                          </p:spTgt>
                                        </p:tgtEl>
                                      </p:cBhvr>
                                    </p:animEffect>
                                    <p:anim calcmode="lin" valueType="num">
                                      <p:cBhvr>
                                        <p:cTn id="2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1000"/>
                                        <p:tgtEl>
                                          <p:spTgt spid="6">
                                            <p:txEl>
                                              <p:pRg st="4" end="4"/>
                                            </p:txEl>
                                          </p:spTgt>
                                        </p:tgtEl>
                                      </p:cBhvr>
                                    </p:animEffect>
                                    <p:anim calcmode="lin" valueType="num">
                                      <p:cBhvr>
                                        <p:cTn id="2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1000"/>
                                        <p:tgtEl>
                                          <p:spTgt spid="6">
                                            <p:txEl>
                                              <p:pRg st="6" end="6"/>
                                            </p:txEl>
                                          </p:spTgt>
                                        </p:tgtEl>
                                      </p:cBhvr>
                                    </p:animEffect>
                                    <p:anim calcmode="lin" valueType="num">
                                      <p:cBhvr>
                                        <p:cTn id="32"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fade">
                                      <p:cBhvr>
                                        <p:cTn id="36" dur="1000"/>
                                        <p:tgtEl>
                                          <p:spTgt spid="6">
                                            <p:txEl>
                                              <p:pRg st="7" end="7"/>
                                            </p:txEl>
                                          </p:spTgt>
                                        </p:tgtEl>
                                      </p:cBhvr>
                                    </p:animEffect>
                                    <p:anim calcmode="lin" valueType="num">
                                      <p:cBhvr>
                                        <p:cTn id="3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animEffect transition="in" filter="fade">
                                      <p:cBhvr>
                                        <p:cTn id="43" dur="1000"/>
                                        <p:tgtEl>
                                          <p:spTgt spid="6">
                                            <p:txEl>
                                              <p:pRg st="9" end="9"/>
                                            </p:txEl>
                                          </p:spTgt>
                                        </p:tgtEl>
                                      </p:cBhvr>
                                    </p:animEffect>
                                    <p:anim calcmode="lin" valueType="num">
                                      <p:cBhvr>
                                        <p:cTn id="44"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6">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6">
                                            <p:txEl>
                                              <p:pRg st="10" end="10"/>
                                            </p:txEl>
                                          </p:spTgt>
                                        </p:tgtEl>
                                        <p:attrNameLst>
                                          <p:attrName>style.visibility</p:attrName>
                                        </p:attrNameLst>
                                      </p:cBhvr>
                                      <p:to>
                                        <p:strVal val="visible"/>
                                      </p:to>
                                    </p:set>
                                    <p:animEffect transition="in" filter="fade">
                                      <p:cBhvr>
                                        <p:cTn id="48" dur="1000"/>
                                        <p:tgtEl>
                                          <p:spTgt spid="6">
                                            <p:txEl>
                                              <p:pRg st="10" end="10"/>
                                            </p:txEl>
                                          </p:spTgt>
                                        </p:tgtEl>
                                      </p:cBhvr>
                                    </p:animEffect>
                                    <p:anim calcmode="lin" valueType="num">
                                      <p:cBhvr>
                                        <p:cTn id="49"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73011" y="533400"/>
            <a:ext cx="8083638" cy="4846528"/>
          </a:xfrm>
        </p:spPr>
        <p:txBody>
          <a:bodyPr>
            <a:normAutofit fontScale="25000" lnSpcReduction="20000"/>
          </a:bodyPr>
          <a:lstStyle/>
          <a:p>
            <a:pPr marL="0" indent="0">
              <a:buClr>
                <a:schemeClr val="tx1"/>
              </a:buClr>
              <a:buNone/>
            </a:pPr>
            <a:r>
              <a:rPr lang="en-US" sz="5000" b="1" dirty="0" err="1" smtClean="0"/>
              <a:t>MinionWare</a:t>
            </a:r>
            <a:endParaRPr lang="en-US" sz="5000" b="1" dirty="0" smtClean="0"/>
          </a:p>
          <a:p>
            <a:pPr>
              <a:buClr>
                <a:schemeClr val="tx1"/>
              </a:buClr>
              <a:buFont typeface="Arial" panose="020B0604020202020204" pitchFamily="34" charset="0"/>
              <a:buChar char="•"/>
            </a:pPr>
            <a:r>
              <a:rPr lang="en-US" sz="5000" b="0" dirty="0" smtClean="0"/>
              <a:t>Several free pieces of wonderful software – </a:t>
            </a:r>
            <a:r>
              <a:rPr lang="en-US" sz="5000" b="0" dirty="0" err="1" smtClean="0"/>
              <a:t>Reindex</a:t>
            </a:r>
            <a:r>
              <a:rPr lang="en-US" sz="5000" b="0" dirty="0" smtClean="0"/>
              <a:t>, backup, etc.  Automates those tasks for you so you don’t have to worry!</a:t>
            </a:r>
          </a:p>
          <a:p>
            <a:pPr>
              <a:buClr>
                <a:schemeClr val="tx1"/>
              </a:buClr>
            </a:pPr>
            <a:endParaRPr lang="en-US" sz="5000" dirty="0"/>
          </a:p>
          <a:p>
            <a:pPr marL="0" indent="0">
              <a:buClr>
                <a:schemeClr val="tx1"/>
              </a:buClr>
              <a:buNone/>
            </a:pPr>
            <a:r>
              <a:rPr lang="en-US" sz="5000" b="1" dirty="0" err="1" smtClean="0"/>
              <a:t>SentryOne</a:t>
            </a:r>
            <a:endParaRPr lang="en-US" sz="5000" b="1" dirty="0" smtClean="0"/>
          </a:p>
          <a:p>
            <a:pPr>
              <a:buClr>
                <a:schemeClr val="tx1"/>
              </a:buClr>
              <a:buFont typeface="Arial" panose="020B0604020202020204" pitchFamily="34" charset="0"/>
              <a:buChar char="•"/>
            </a:pPr>
            <a:r>
              <a:rPr lang="en-US" sz="5000" b="0" dirty="0" smtClean="0"/>
              <a:t>I cannot stress how great </a:t>
            </a:r>
            <a:r>
              <a:rPr lang="en-US" sz="5000" b="0" dirty="0" err="1" smtClean="0"/>
              <a:t>PlanExplorer</a:t>
            </a:r>
            <a:r>
              <a:rPr lang="en-US" sz="5000" b="0" dirty="0" smtClean="0"/>
              <a:t> is!  It is a FREE tool now for reviewing the execution plans for your queries.</a:t>
            </a:r>
          </a:p>
          <a:p>
            <a:pPr>
              <a:buClr>
                <a:schemeClr val="tx1"/>
              </a:buClr>
            </a:pPr>
            <a:endParaRPr lang="en-US" sz="5000" b="1" dirty="0"/>
          </a:p>
          <a:p>
            <a:pPr marL="0" indent="0">
              <a:buClr>
                <a:schemeClr val="tx1"/>
              </a:buClr>
              <a:buNone/>
            </a:pPr>
            <a:r>
              <a:rPr lang="en-US" sz="5000" b="1" dirty="0" smtClean="0"/>
              <a:t>Virtual Pass Groups</a:t>
            </a:r>
          </a:p>
          <a:p>
            <a:pPr>
              <a:buClr>
                <a:schemeClr val="tx1"/>
              </a:buClr>
              <a:buFont typeface="Arial" panose="020B0604020202020204" pitchFamily="34" charset="0"/>
              <a:buChar char="•"/>
            </a:pPr>
            <a:r>
              <a:rPr lang="en-US" sz="5000" b="0" dirty="0" smtClean="0"/>
              <a:t>These chapters hold virtual meetings every month for their subject(In-Memory, Performance, Administration, </a:t>
            </a:r>
            <a:r>
              <a:rPr lang="en-US" sz="5000" b="0" dirty="0" err="1" smtClean="0"/>
              <a:t>etc</a:t>
            </a:r>
            <a:r>
              <a:rPr lang="en-US" sz="5000" b="0" dirty="0" smtClean="0"/>
              <a:t>). Register on SQLPASS.org and look into them, lots of great, knowledgeable speakers regularly present!  --Shameless Plug, In-Memory VC has a great leader, just </a:t>
            </a:r>
            <a:r>
              <a:rPr lang="en-US" sz="5000" b="0" dirty="0" err="1" smtClean="0"/>
              <a:t>sayin</a:t>
            </a:r>
            <a:r>
              <a:rPr lang="en-US" sz="5000" b="0" dirty="0" smtClean="0"/>
              <a:t>. ;)</a:t>
            </a:r>
          </a:p>
          <a:p>
            <a:pPr>
              <a:buClr>
                <a:schemeClr val="tx1"/>
              </a:buClr>
            </a:pPr>
            <a:endParaRPr lang="en-US" sz="5000" dirty="0"/>
          </a:p>
          <a:p>
            <a:pPr marL="0" indent="0">
              <a:buClr>
                <a:schemeClr val="tx1"/>
              </a:buClr>
              <a:buNone/>
            </a:pPr>
            <a:r>
              <a:rPr lang="en-US" sz="5000" b="1" dirty="0" smtClean="0"/>
              <a:t>Microsoft </a:t>
            </a:r>
            <a:r>
              <a:rPr lang="en-US" sz="5000" b="1" dirty="0"/>
              <a:t>Virtual Academy</a:t>
            </a:r>
          </a:p>
          <a:p>
            <a:pPr>
              <a:buClr>
                <a:schemeClr val="tx1"/>
              </a:buClr>
              <a:buFont typeface="Arial" panose="020B0604020202020204" pitchFamily="34" charset="0"/>
              <a:buChar char="•"/>
            </a:pPr>
            <a:r>
              <a:rPr lang="en-US" sz="5000" b="0" dirty="0"/>
              <a:t>Free videos on all Microsoft </a:t>
            </a:r>
            <a:r>
              <a:rPr lang="en-US" sz="5000" b="0" dirty="0" smtClean="0"/>
              <a:t>products</a:t>
            </a:r>
          </a:p>
          <a:p>
            <a:pPr>
              <a:buClr>
                <a:schemeClr val="tx1"/>
              </a:buClr>
              <a:buFont typeface="Arial" panose="020B0604020202020204" pitchFamily="34" charset="0"/>
              <a:buChar char="•"/>
            </a:pPr>
            <a:endParaRPr lang="en-US" sz="5000" dirty="0"/>
          </a:p>
          <a:p>
            <a:pPr marL="0" indent="0">
              <a:buClr>
                <a:schemeClr val="tx1"/>
              </a:buClr>
              <a:buNone/>
            </a:pPr>
            <a:r>
              <a:rPr lang="en-US" sz="5000" b="1" dirty="0" smtClean="0"/>
              <a:t>PASS Summit</a:t>
            </a:r>
          </a:p>
          <a:p>
            <a:pPr>
              <a:buClr>
                <a:schemeClr val="tx1"/>
              </a:buClr>
              <a:buFont typeface="Arial" panose="020B0604020202020204" pitchFamily="34" charset="0"/>
              <a:buChar char="•"/>
            </a:pPr>
            <a:r>
              <a:rPr lang="en-US" sz="5000" b="0" dirty="0" smtClean="0"/>
              <a:t>A week long </a:t>
            </a:r>
            <a:r>
              <a:rPr lang="en-US" sz="5000" b="0" dirty="0" err="1" smtClean="0"/>
              <a:t>SQLSaturday</a:t>
            </a:r>
            <a:r>
              <a:rPr lang="en-US" sz="5000" b="0" dirty="0" smtClean="0"/>
              <a:t> is the best way I can explain this event.  You meet SQL Professionals from ALL over the world, and extend your personal network while learning all the great things that SQL has to offer! This one costs some money however, but you cannot put a price tag on the great learning/networking opportunities that will present themselves here!</a:t>
            </a:r>
            <a:endParaRPr lang="en-US" sz="5000" b="0" dirty="0"/>
          </a:p>
          <a:p>
            <a:endParaRPr lang="en-US" sz="1800" dirty="0" smtClean="0"/>
          </a:p>
        </p:txBody>
      </p:sp>
      <p:sp>
        <p:nvSpPr>
          <p:cNvPr id="5" name="Content Placeholder 4"/>
          <p:cNvSpPr>
            <a:spLocks noGrp="1"/>
          </p:cNvSpPr>
          <p:nvPr>
            <p:ph sz="quarter" idx="12"/>
          </p:nvPr>
        </p:nvSpPr>
        <p:spPr/>
        <p:txBody>
          <a:bodyPr/>
          <a:lstStyle/>
          <a:p>
            <a:endParaRPr lang="en-US"/>
          </a:p>
        </p:txBody>
      </p:sp>
    </p:spTree>
    <p:extLst>
      <p:ext uri="{BB962C8B-B14F-4D97-AF65-F5344CB8AC3E}">
        <p14:creationId xmlns:p14="http://schemas.microsoft.com/office/powerpoint/2010/main" val="255237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1000"/>
                                        <p:tgtEl>
                                          <p:spTgt spid="3">
                                            <p:txEl>
                                              <p:pRg st="9" end="9"/>
                                            </p:txEl>
                                          </p:spTgt>
                                        </p:tgtEl>
                                      </p:cBhvr>
                                    </p:animEffect>
                                    <p:anim calcmode="lin" valueType="num">
                                      <p:cBhvr>
                                        <p:cTn id="4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1000"/>
                                        <p:tgtEl>
                                          <p:spTgt spid="3">
                                            <p:txEl>
                                              <p:pRg st="10" end="10"/>
                                            </p:txEl>
                                          </p:spTgt>
                                        </p:tgtEl>
                                      </p:cBhvr>
                                    </p:animEffect>
                                    <p:anim calcmode="lin" valueType="num">
                                      <p:cBhvr>
                                        <p:cTn id="4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1000"/>
                                        <p:tgtEl>
                                          <p:spTgt spid="3">
                                            <p:txEl>
                                              <p:pRg st="12" end="12"/>
                                            </p:txEl>
                                          </p:spTgt>
                                        </p:tgtEl>
                                      </p:cBhvr>
                                    </p:animEffect>
                                    <p:anim calcmode="lin" valueType="num">
                                      <p:cBhvr>
                                        <p:cTn id="56"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fade">
                                      <p:cBhvr>
                                        <p:cTn id="60" dur="1000"/>
                                        <p:tgtEl>
                                          <p:spTgt spid="3">
                                            <p:txEl>
                                              <p:pRg st="13" end="13"/>
                                            </p:txEl>
                                          </p:spTgt>
                                        </p:tgtEl>
                                      </p:cBhvr>
                                    </p:animEffect>
                                    <p:anim calcmode="lin" valueType="num">
                                      <p:cBhvr>
                                        <p:cTn id="61"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1905000"/>
            <a:ext cx="8305800" cy="3970318"/>
          </a:xfrm>
          <a:prstGeom prst="rect">
            <a:avLst/>
          </a:prstGeom>
        </p:spPr>
        <p:txBody>
          <a:bodyPr wrap="square">
            <a:spAutoFit/>
          </a:bodyPr>
          <a:lstStyle/>
          <a:p>
            <a:pPr algn="ctr"/>
            <a:r>
              <a:rPr lang="en-US" b="1" dirty="0"/>
              <a:t>DBA(Does ‘Bout Anything) |  </a:t>
            </a:r>
            <a:r>
              <a:rPr lang="en-US" b="1" dirty="0" err="1"/>
              <a:t>Cloudie|Video</a:t>
            </a:r>
            <a:r>
              <a:rPr lang="en-US" b="1" dirty="0"/>
              <a:t> Game Enthusiast | Nerd |</a:t>
            </a:r>
          </a:p>
          <a:p>
            <a:pPr algn="ctr"/>
            <a:r>
              <a:rPr lang="en-US" b="1" dirty="0"/>
              <a:t>Not-so-Big Data | Azure Enthusiast |  United States Marine</a:t>
            </a:r>
            <a:r>
              <a:rPr lang="en-US" b="1" dirty="0"/>
              <a:t>(’99 -’05</a:t>
            </a:r>
            <a:r>
              <a:rPr lang="en-US" b="1" dirty="0"/>
              <a:t>)</a:t>
            </a:r>
          </a:p>
          <a:p>
            <a:pPr algn="ctr"/>
            <a:endParaRPr lang="en-US" b="1" i="1" dirty="0"/>
          </a:p>
          <a:p>
            <a:pPr algn="ctr"/>
            <a:endParaRPr lang="en-US" b="1" i="1" dirty="0"/>
          </a:p>
          <a:p>
            <a:pPr algn="ctr"/>
            <a:endParaRPr lang="en-US" b="1" i="1" dirty="0"/>
          </a:p>
          <a:p>
            <a:pPr algn="ctr"/>
            <a:endParaRPr lang="en-US" b="1" i="1" dirty="0"/>
          </a:p>
          <a:p>
            <a:pPr algn="ctr"/>
            <a:endParaRPr lang="en-US" b="1" i="1" dirty="0"/>
          </a:p>
          <a:p>
            <a:pPr algn="ctr"/>
            <a:endParaRPr lang="en-US" b="1" i="1" dirty="0" smtClean="0"/>
          </a:p>
          <a:p>
            <a:pPr algn="ctr"/>
            <a:endParaRPr lang="en-US" b="1" i="1" dirty="0"/>
          </a:p>
          <a:p>
            <a:pPr algn="ctr"/>
            <a:endParaRPr lang="en-US" b="1" i="1" dirty="0"/>
          </a:p>
          <a:p>
            <a:pPr algn="ctr"/>
            <a:r>
              <a:rPr lang="en-US" b="1" i="1" dirty="0"/>
              <a:t>Website: SqlFlipFlopsDBA.com</a:t>
            </a:r>
          </a:p>
          <a:p>
            <a:pPr algn="ctr"/>
            <a:r>
              <a:rPr lang="en-US" b="1" i="1" dirty="0"/>
              <a:t>Meetups: </a:t>
            </a:r>
            <a:r>
              <a:rPr lang="en-US" b="1" dirty="0"/>
              <a:t>meetup.com/</a:t>
            </a:r>
            <a:r>
              <a:rPr lang="en-US" b="1" dirty="0" err="1"/>
              <a:t>PittsburghSQL</a:t>
            </a:r>
            <a:r>
              <a:rPr lang="en-US" b="1" dirty="0"/>
              <a:t>/</a:t>
            </a:r>
            <a:endParaRPr lang="en-US" b="1" i="1" dirty="0"/>
          </a:p>
          <a:p>
            <a:pPr algn="ctr"/>
            <a:r>
              <a:rPr lang="en-US" b="1" i="1" dirty="0"/>
              <a:t>Email</a:t>
            </a:r>
            <a:r>
              <a:rPr lang="en-US" b="1" dirty="0"/>
              <a:t>: Jim@SqlFlipFlopsDBA.com</a:t>
            </a:r>
          </a:p>
          <a:p>
            <a:pPr algn="ctr"/>
            <a:r>
              <a:rPr lang="en-US" b="1" i="1" dirty="0"/>
              <a:t>Twitter</a:t>
            </a:r>
            <a:r>
              <a:rPr lang="en-US" b="1" dirty="0"/>
              <a:t>: @</a:t>
            </a:r>
            <a:r>
              <a:rPr lang="en-US" b="1" dirty="0" err="1"/>
              <a:t>SQLFlipFlopsDBA</a:t>
            </a:r>
            <a:endParaRPr lang="en-US" b="1" dirty="0"/>
          </a:p>
        </p:txBody>
      </p:sp>
      <p:sp>
        <p:nvSpPr>
          <p:cNvPr id="4" name="Rectangle 3"/>
          <p:cNvSpPr/>
          <p:nvPr/>
        </p:nvSpPr>
        <p:spPr>
          <a:xfrm>
            <a:off x="2590800" y="439050"/>
            <a:ext cx="3886200" cy="507831"/>
          </a:xfrm>
          <a:prstGeom prst="rect">
            <a:avLst/>
          </a:prstGeom>
        </p:spPr>
        <p:txBody>
          <a:bodyPr wrap="square">
            <a:spAutoFit/>
          </a:bodyPr>
          <a:lstStyle/>
          <a:p>
            <a:r>
              <a:rPr lang="en-US" sz="2700" b="1" dirty="0"/>
              <a:t>A Little About Me!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654" y="3124200"/>
            <a:ext cx="1428168" cy="1668340"/>
          </a:xfrm>
          <a:prstGeom prst="rect">
            <a:avLst/>
          </a:prstGeom>
          <a:effectLst>
            <a:glow rad="63500">
              <a:schemeClr val="accent5">
                <a:satMod val="175000"/>
                <a:alpha val="40000"/>
              </a:schemeClr>
            </a:glow>
          </a:effec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1800" y="3100904"/>
            <a:ext cx="2057400" cy="1691635"/>
          </a:xfrm>
          <a:prstGeom prst="rect">
            <a:avLst/>
          </a:prstGeom>
          <a:effectLst>
            <a:glow rad="63500">
              <a:schemeClr val="accent5">
                <a:satMod val="175000"/>
                <a:alpha val="40000"/>
              </a:schemeClr>
            </a:glow>
          </a:effectLst>
        </p:spPr>
      </p:pic>
      <p:pic>
        <p:nvPicPr>
          <p:cNvPr id="7" name="Content Placeholder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3800" y="2743200"/>
            <a:ext cx="1518872" cy="1691314"/>
          </a:xfrm>
          <a:prstGeom prst="rect">
            <a:avLst/>
          </a:prstGeom>
        </p:spPr>
      </p:pic>
    </p:spTree>
    <p:extLst>
      <p:ext uri="{BB962C8B-B14F-4D97-AF65-F5344CB8AC3E}">
        <p14:creationId xmlns:p14="http://schemas.microsoft.com/office/powerpoint/2010/main" val="556841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1000" y="1143000"/>
            <a:ext cx="8147050" cy="2247275"/>
          </a:xfrm>
        </p:spPr>
        <p:txBody>
          <a:bodyPr>
            <a:noAutofit/>
          </a:bodyPr>
          <a:lstStyle/>
          <a:p>
            <a:pPr algn="ctr">
              <a:buClr>
                <a:schemeClr val="tx1"/>
              </a:buClr>
            </a:pPr>
            <a:r>
              <a:rPr lang="en-US" sz="5400" b="1" dirty="0" smtClean="0">
                <a:effectLst>
                  <a:outerShdw blurRad="38100" dist="38100" dir="2700000" algn="tl">
                    <a:srgbClr val="000000">
                      <a:alpha val="43137"/>
                    </a:srgbClr>
                  </a:outerShdw>
                </a:effectLst>
              </a:rPr>
              <a:t>Questions?</a:t>
            </a:r>
          </a:p>
          <a:p>
            <a:pPr algn="ctr">
              <a:buClr>
                <a:schemeClr val="tx1"/>
              </a:buClr>
            </a:pPr>
            <a:r>
              <a:rPr lang="en-US" sz="5400" b="1" dirty="0" smtClean="0">
                <a:effectLst>
                  <a:outerShdw blurRad="38100" dist="38100" dir="2700000" algn="tl">
                    <a:srgbClr val="000000">
                      <a:alpha val="43137"/>
                    </a:srgbClr>
                  </a:outerShdw>
                </a:effectLst>
              </a:rPr>
              <a:t>Stories</a:t>
            </a:r>
            <a:r>
              <a:rPr lang="en-US" sz="5400" b="1" dirty="0" smtClean="0">
                <a:effectLst>
                  <a:outerShdw blurRad="38100" dist="38100" dir="2700000" algn="tl">
                    <a:srgbClr val="000000">
                      <a:alpha val="43137"/>
                    </a:srgbClr>
                  </a:outerShdw>
                </a:effectLst>
              </a:rPr>
              <a:t>?</a:t>
            </a:r>
            <a:endParaRPr lang="en-US" sz="5400" b="1" dirty="0">
              <a:effectLst>
                <a:outerShdw blurRad="38100" dist="38100" dir="2700000" algn="tl">
                  <a:srgbClr val="000000">
                    <a:alpha val="43137"/>
                  </a:srgbClr>
                </a:outerShdw>
              </a:effectLs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241800"/>
            <a:ext cx="3099487" cy="2283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83860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33400" y="1066800"/>
            <a:ext cx="8083638" cy="3996608"/>
          </a:xfrm>
        </p:spPr>
        <p:txBody>
          <a:bodyPr/>
          <a:lstStyle/>
          <a:p>
            <a:pPr marL="0" indent="0" algn="ctr">
              <a:buNone/>
            </a:pPr>
            <a:r>
              <a:rPr lang="en-US" sz="7200" dirty="0">
                <a:effectLst>
                  <a:outerShdw blurRad="38100" dist="38100" dir="2700000" algn="tl">
                    <a:srgbClr val="000000">
                      <a:alpha val="43137"/>
                    </a:srgbClr>
                  </a:outerShdw>
                </a:effectLst>
              </a:rPr>
              <a:t>Thank You!</a:t>
            </a:r>
          </a:p>
          <a:p>
            <a:pPr marL="0" indent="0" algn="ctr">
              <a:buNone/>
            </a:pPr>
            <a:endParaRPr lang="en-US" sz="1600" dirty="0">
              <a:effectLst>
                <a:outerShdw blurRad="38100" dist="38100" dir="2700000" algn="tl">
                  <a:srgbClr val="000000">
                    <a:alpha val="43137"/>
                  </a:srgbClr>
                </a:outerShdw>
              </a:effectLst>
            </a:endParaRPr>
          </a:p>
          <a:p>
            <a:pPr marL="0" indent="0" algn="ctr">
              <a:buNone/>
            </a:pPr>
            <a:r>
              <a:rPr lang="en-US" dirty="0">
                <a:effectLst>
                  <a:outerShdw blurRad="38100" dist="38100" dir="2700000" algn="tl">
                    <a:srgbClr val="000000">
                      <a:alpha val="43137"/>
                    </a:srgbClr>
                  </a:outerShdw>
                </a:effectLst>
              </a:rPr>
              <a:t>To all of you for attending and to ALL of our sponsors today!</a:t>
            </a:r>
          </a:p>
          <a:p>
            <a:pPr marL="0" indent="0" algn="ctr">
              <a:buNone/>
            </a:pPr>
            <a:endParaRPr lang="en-US" dirty="0">
              <a:effectLst>
                <a:outerShdw blurRad="38100" dist="38100" dir="2700000" algn="tl">
                  <a:srgbClr val="000000">
                    <a:alpha val="43137"/>
                  </a:srgbClr>
                </a:outerShdw>
              </a:effectLst>
            </a:endParaRPr>
          </a:p>
          <a:p>
            <a:pPr marL="0" indent="0" algn="ctr">
              <a:buNone/>
            </a:pPr>
            <a:r>
              <a:rPr lang="en-US" dirty="0">
                <a:effectLst>
                  <a:outerShdw blurRad="38100" dist="38100" dir="2700000" algn="tl">
                    <a:srgbClr val="000000">
                      <a:alpha val="43137"/>
                    </a:srgbClr>
                  </a:outerShdw>
                </a:effectLst>
              </a:rPr>
              <a:t>Twitter: @</a:t>
            </a:r>
            <a:r>
              <a:rPr lang="en-US" dirty="0" err="1">
                <a:effectLst>
                  <a:outerShdw blurRad="38100" dist="38100" dir="2700000" algn="tl">
                    <a:srgbClr val="000000">
                      <a:alpha val="43137"/>
                    </a:srgbClr>
                  </a:outerShdw>
                </a:effectLst>
              </a:rPr>
              <a:t>SQLFlipFlopsDBA</a:t>
            </a:r>
            <a:endParaRPr lang="en-US" dirty="0">
              <a:effectLst>
                <a:outerShdw blurRad="38100" dist="38100" dir="2700000" algn="tl">
                  <a:srgbClr val="000000">
                    <a:alpha val="43137"/>
                  </a:srgbClr>
                </a:outerShdw>
              </a:effectLst>
            </a:endParaRPr>
          </a:p>
          <a:p>
            <a:pPr marL="0" indent="0" algn="ctr">
              <a:buNone/>
            </a:pPr>
            <a:r>
              <a:rPr lang="en-US" dirty="0">
                <a:effectLst>
                  <a:outerShdw blurRad="38100" dist="38100" dir="2700000" algn="tl">
                    <a:srgbClr val="000000">
                      <a:alpha val="43137"/>
                    </a:srgbClr>
                  </a:outerShdw>
                </a:effectLst>
              </a:rPr>
              <a:t>Email: </a:t>
            </a:r>
            <a:r>
              <a:rPr lang="en-US" dirty="0" smtClean="0">
                <a:effectLst>
                  <a:outerShdw blurRad="38100" dist="38100" dir="2700000" algn="tl">
                    <a:srgbClr val="000000">
                      <a:alpha val="43137"/>
                    </a:srgbClr>
                  </a:outerShdw>
                </a:effectLst>
              </a:rPr>
              <a:t>Jim@SQLFlipFlopsDBA.com</a:t>
            </a:r>
            <a:endParaRPr lang="en-US" dirty="0">
              <a:effectLst>
                <a:outerShdw blurRad="38100" dist="38100" dir="2700000" algn="tl">
                  <a:srgbClr val="000000">
                    <a:alpha val="43137"/>
                  </a:srgbClr>
                </a:outerShdw>
              </a:effectLst>
            </a:endParaRPr>
          </a:p>
          <a:p>
            <a:endParaRPr lang="en-US" dirty="0"/>
          </a:p>
        </p:txBody>
      </p:sp>
      <p:sp>
        <p:nvSpPr>
          <p:cNvPr id="5" name="Content Placeholder 4"/>
          <p:cNvSpPr>
            <a:spLocks noGrp="1"/>
          </p:cNvSpPr>
          <p:nvPr>
            <p:ph sz="quarter" idx="12"/>
          </p:nvPr>
        </p:nvSpPr>
        <p:spPr/>
        <p:txBody>
          <a:bodyPr/>
          <a:lstStyle/>
          <a:p>
            <a:endParaRPr lang="en-US"/>
          </a:p>
        </p:txBody>
      </p:sp>
    </p:spTree>
    <p:extLst>
      <p:ext uri="{BB962C8B-B14F-4D97-AF65-F5344CB8AC3E}">
        <p14:creationId xmlns:p14="http://schemas.microsoft.com/office/powerpoint/2010/main" val="399613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339725" y="314325"/>
            <a:ext cx="8235950" cy="476250"/>
          </a:xfrm>
        </p:spPr>
        <p:txBody>
          <a:bodyPr>
            <a:normAutofit fontScale="90000"/>
          </a:bodyPr>
          <a:lstStyle/>
          <a:p>
            <a:pPr marL="342900" indent="-342900" algn="ctr"/>
            <a:r>
              <a:rPr lang="en-US" b="1" dirty="0" smtClean="0">
                <a:solidFill>
                  <a:schemeClr val="tx1"/>
                </a:solidFill>
              </a:rPr>
              <a:t>Agenda</a:t>
            </a:r>
            <a:endParaRPr lang="en-US" b="1" dirty="0">
              <a:solidFill>
                <a:schemeClr val="tx1"/>
              </a:solidFill>
            </a:endParaRPr>
          </a:p>
        </p:txBody>
      </p:sp>
      <p:sp>
        <p:nvSpPr>
          <p:cNvPr id="2" name="TextBox 1"/>
          <p:cNvSpPr txBox="1"/>
          <p:nvPr/>
        </p:nvSpPr>
        <p:spPr>
          <a:xfrm>
            <a:off x="152400" y="1143000"/>
            <a:ext cx="8610600" cy="3477875"/>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en-US" sz="2000" b="1" dirty="0" smtClean="0"/>
              <a:t>Configuration </a:t>
            </a:r>
          </a:p>
          <a:p>
            <a:pPr marL="342900" indent="-342900">
              <a:buClr>
                <a:schemeClr val="accent1"/>
              </a:buClr>
              <a:buFont typeface="Arial" panose="020B0604020202020204" pitchFamily="34" charset="0"/>
              <a:buChar char="•"/>
            </a:pPr>
            <a:endParaRPr lang="en-US" sz="2000" b="1" dirty="0"/>
          </a:p>
          <a:p>
            <a:pPr marL="342900" indent="-342900">
              <a:buClr>
                <a:schemeClr val="tx1"/>
              </a:buClr>
              <a:buFont typeface="Arial" panose="020B0604020202020204" pitchFamily="34" charset="0"/>
              <a:buChar char="•"/>
            </a:pPr>
            <a:r>
              <a:rPr lang="en-US" sz="2000" b="1" dirty="0" smtClean="0"/>
              <a:t>The Maintenance Hexagon</a:t>
            </a:r>
          </a:p>
          <a:p>
            <a:pPr marL="342900" indent="-342900">
              <a:buClr>
                <a:schemeClr val="tx1"/>
              </a:buClr>
              <a:buFont typeface="Arial" panose="020B0604020202020204" pitchFamily="34" charset="0"/>
              <a:buChar char="•"/>
            </a:pPr>
            <a:endParaRPr lang="en-US" sz="2000" b="1" dirty="0" smtClean="0"/>
          </a:p>
          <a:p>
            <a:pPr marL="342900" indent="-342900">
              <a:buClr>
                <a:schemeClr val="tx1"/>
              </a:buClr>
              <a:buFont typeface="Arial" panose="020B0604020202020204" pitchFamily="34" charset="0"/>
              <a:buChar char="•"/>
            </a:pPr>
            <a:r>
              <a:rPr lang="en-US" sz="2000" b="1" dirty="0" smtClean="0"/>
              <a:t>What do I backup?</a:t>
            </a:r>
          </a:p>
          <a:p>
            <a:pPr marL="342900" indent="-342900">
              <a:buClr>
                <a:schemeClr val="tx1"/>
              </a:buClr>
              <a:buFont typeface="Arial" panose="020B0604020202020204" pitchFamily="34" charset="0"/>
              <a:buChar char="•"/>
            </a:pPr>
            <a:endParaRPr lang="en-US" sz="2000" b="1" dirty="0" smtClean="0"/>
          </a:p>
          <a:p>
            <a:pPr marL="342900" indent="-342900">
              <a:buClr>
                <a:schemeClr val="tx1"/>
              </a:buClr>
              <a:buFont typeface="Arial" panose="020B0604020202020204" pitchFamily="34" charset="0"/>
              <a:buChar char="•"/>
            </a:pPr>
            <a:r>
              <a:rPr lang="en-US" sz="2000" b="1" dirty="0" smtClean="0"/>
              <a:t>DR Testing</a:t>
            </a:r>
          </a:p>
          <a:p>
            <a:pPr marL="342900" indent="-342900">
              <a:buClr>
                <a:schemeClr val="tx1"/>
              </a:buClr>
              <a:buFont typeface="Arial" panose="020B0604020202020204" pitchFamily="34" charset="0"/>
              <a:buChar char="•"/>
            </a:pPr>
            <a:endParaRPr lang="en-US" sz="2000" b="1" dirty="0" smtClean="0"/>
          </a:p>
          <a:p>
            <a:pPr marL="342900" indent="-342900">
              <a:buClr>
                <a:schemeClr val="tx1"/>
              </a:buClr>
              <a:buFont typeface="Arial" panose="020B0604020202020204" pitchFamily="34" charset="0"/>
              <a:buChar char="•"/>
            </a:pPr>
            <a:r>
              <a:rPr lang="en-US" sz="2000" b="1" dirty="0" smtClean="0"/>
              <a:t>Best Practice Security Recommendations</a:t>
            </a:r>
          </a:p>
          <a:p>
            <a:pPr marL="342900" indent="-342900">
              <a:buClr>
                <a:schemeClr val="tx1"/>
              </a:buClr>
              <a:buFont typeface="Arial" panose="020B0604020202020204" pitchFamily="34" charset="0"/>
              <a:buChar char="•"/>
            </a:pPr>
            <a:endParaRPr lang="en-US" sz="2000" b="1" dirty="0" smtClean="0"/>
          </a:p>
          <a:p>
            <a:pPr marL="342900" indent="-342900">
              <a:buClr>
                <a:schemeClr val="tx1"/>
              </a:buClr>
              <a:buFont typeface="Arial" panose="020B0604020202020204" pitchFamily="34" charset="0"/>
              <a:buChar char="•"/>
            </a:pPr>
            <a:r>
              <a:rPr lang="en-US" sz="2000" b="1" dirty="0" smtClean="0"/>
              <a:t>Resources</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200" y="1371600"/>
            <a:ext cx="2373536" cy="1752600"/>
          </a:xfrm>
          <a:prstGeom prst="rect">
            <a:avLst/>
          </a:prstGeom>
          <a:effectLst>
            <a:glow rad="63500">
              <a:schemeClr val="accent4">
                <a:satMod val="175000"/>
                <a:alpha val="40000"/>
              </a:schemeClr>
            </a:glow>
          </a:effectLst>
        </p:spPr>
      </p:pic>
    </p:spTree>
    <p:extLst>
      <p:ext uri="{BB962C8B-B14F-4D97-AF65-F5344CB8AC3E}">
        <p14:creationId xmlns:p14="http://schemas.microsoft.com/office/powerpoint/2010/main" val="32464148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barn(inVertical)">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barn(inVertical)">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barn(inVertical)">
                                      <p:cBhvr>
                                        <p:cTn id="32" dur="500"/>
                                        <p:tgtEl>
                                          <p:spTgt spid="2">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73011" y="1383320"/>
            <a:ext cx="7785189" cy="1283680"/>
          </a:xfrm>
        </p:spPr>
        <p:txBody>
          <a:bodyPr>
            <a:normAutofit/>
          </a:bodyPr>
          <a:lstStyle/>
          <a:p>
            <a:pPr marL="0" indent="0" algn="ctr">
              <a:buNone/>
            </a:pPr>
            <a:r>
              <a:rPr lang="en-US" sz="5400" dirty="0" smtClean="0">
                <a:effectLst>
                  <a:outerShdw blurRad="38100" dist="38100" dir="2700000" algn="tl">
                    <a:srgbClr val="000000">
                      <a:alpha val="43137"/>
                    </a:srgbClr>
                  </a:outerShdw>
                </a:effectLst>
              </a:rPr>
              <a:t>Configuration</a:t>
            </a:r>
            <a:endParaRPr lang="en-US" sz="5400" dirty="0">
              <a:effectLst>
                <a:outerShdw blurRad="38100" dist="38100" dir="2700000" algn="tl">
                  <a:srgbClr val="000000">
                    <a:alpha val="43137"/>
                  </a:srgbClr>
                </a:outerShdw>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2895600"/>
            <a:ext cx="2515842" cy="2857500"/>
          </a:xfrm>
          <a:prstGeom prst="rect">
            <a:avLst/>
          </a:prstGeom>
        </p:spPr>
      </p:pic>
    </p:spTree>
    <p:extLst>
      <p:ext uri="{BB962C8B-B14F-4D97-AF65-F5344CB8AC3E}">
        <p14:creationId xmlns:p14="http://schemas.microsoft.com/office/powerpoint/2010/main" val="917203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1000" y="1066800"/>
            <a:ext cx="8375649" cy="4313128"/>
          </a:xfrm>
        </p:spPr>
        <p:txBody>
          <a:bodyPr>
            <a:normAutofit fontScale="77500" lnSpcReduction="20000"/>
          </a:bodyPr>
          <a:lstStyle/>
          <a:p>
            <a:pPr marL="342900" indent="-342900">
              <a:buClr>
                <a:schemeClr val="tx1"/>
              </a:buClr>
              <a:buFont typeface="Arial" panose="020B0604020202020204" pitchFamily="34" charset="0"/>
              <a:buChar char="•"/>
            </a:pPr>
            <a:r>
              <a:rPr lang="en-US" sz="2600" b="1" dirty="0" smtClean="0"/>
              <a:t>Are your MDF, and LDF files on the same drive?  </a:t>
            </a:r>
          </a:p>
          <a:p>
            <a:pPr marL="342900" indent="-342900">
              <a:buClr>
                <a:schemeClr val="tx1"/>
              </a:buClr>
              <a:buFont typeface="Arial" panose="020B0604020202020204" pitchFamily="34" charset="0"/>
              <a:buChar char="•"/>
            </a:pPr>
            <a:endParaRPr lang="en-US" sz="2600" b="1" dirty="0"/>
          </a:p>
          <a:p>
            <a:pPr marL="342900" indent="-342900">
              <a:buClr>
                <a:schemeClr val="tx1"/>
              </a:buClr>
              <a:buFont typeface="Arial" panose="020B0604020202020204" pitchFamily="34" charset="0"/>
              <a:buChar char="•"/>
            </a:pPr>
            <a:r>
              <a:rPr lang="en-US" sz="2600" b="1" dirty="0" smtClean="0"/>
              <a:t>Are your backups residing on the same drive as your data files?</a:t>
            </a:r>
          </a:p>
          <a:p>
            <a:pPr marL="342900" indent="-342900">
              <a:buClr>
                <a:schemeClr val="tx1"/>
              </a:buClr>
              <a:buFont typeface="Arial" panose="020B0604020202020204" pitchFamily="34" charset="0"/>
              <a:buChar char="•"/>
            </a:pPr>
            <a:endParaRPr lang="en-US" sz="2600" b="1" dirty="0"/>
          </a:p>
          <a:p>
            <a:pPr marL="342900" indent="-342900">
              <a:buClr>
                <a:schemeClr val="tx1"/>
              </a:buClr>
              <a:buFont typeface="Arial" panose="020B0604020202020204" pitchFamily="34" charset="0"/>
              <a:buChar char="•"/>
            </a:pPr>
            <a:r>
              <a:rPr lang="en-US" sz="2600" b="1" dirty="0" smtClean="0"/>
              <a:t>What is MAXDOP set to?</a:t>
            </a:r>
          </a:p>
          <a:p>
            <a:pPr marL="342900" indent="-342900">
              <a:buClr>
                <a:schemeClr val="tx1"/>
              </a:buClr>
              <a:buFont typeface="Arial" panose="020B0604020202020204" pitchFamily="34" charset="0"/>
              <a:buChar char="•"/>
            </a:pPr>
            <a:endParaRPr lang="en-US" sz="2600" b="1" dirty="0"/>
          </a:p>
          <a:p>
            <a:pPr marL="342900" indent="-342900">
              <a:buClr>
                <a:schemeClr val="tx1"/>
              </a:buClr>
              <a:buFont typeface="Arial" panose="020B0604020202020204" pitchFamily="34" charset="0"/>
              <a:buChar char="•"/>
            </a:pPr>
            <a:r>
              <a:rPr lang="en-US" sz="2600" b="1" dirty="0" smtClean="0"/>
              <a:t>What is your cost threshold for parallelism?</a:t>
            </a:r>
          </a:p>
          <a:p>
            <a:pPr marL="0" indent="0">
              <a:buClr>
                <a:schemeClr val="tx1"/>
              </a:buClr>
              <a:buNone/>
            </a:pPr>
            <a:endParaRPr lang="en-US" sz="2600" b="1" dirty="0"/>
          </a:p>
          <a:p>
            <a:pPr marL="342900" indent="-342900">
              <a:buClr>
                <a:schemeClr val="tx1"/>
              </a:buClr>
              <a:buFont typeface="Arial" panose="020B0604020202020204" pitchFamily="34" charset="0"/>
              <a:buChar char="•"/>
            </a:pPr>
            <a:r>
              <a:rPr lang="en-US" sz="2600" b="1" dirty="0" smtClean="0"/>
              <a:t>How many </a:t>
            </a:r>
            <a:r>
              <a:rPr lang="en-US" sz="2600" b="1" dirty="0" err="1" smtClean="0"/>
              <a:t>TempDB</a:t>
            </a:r>
            <a:r>
              <a:rPr lang="en-US" sz="2600" b="1" dirty="0" smtClean="0"/>
              <a:t> files do you have? </a:t>
            </a:r>
          </a:p>
          <a:p>
            <a:pPr marL="0" indent="0">
              <a:buClr>
                <a:schemeClr val="tx1"/>
              </a:buClr>
              <a:buNone/>
            </a:pPr>
            <a:endParaRPr lang="en-US" sz="2600" b="1" dirty="0"/>
          </a:p>
          <a:p>
            <a:pPr marL="342900" indent="-342900">
              <a:buClr>
                <a:schemeClr val="tx1"/>
              </a:buClr>
              <a:buFont typeface="Arial" panose="020B0604020202020204" pitchFamily="34" charset="0"/>
              <a:buChar char="•"/>
            </a:pPr>
            <a:r>
              <a:rPr lang="en-US" sz="2600" b="1" dirty="0" smtClean="0"/>
              <a:t>What is your instance memory capped at?</a:t>
            </a:r>
          </a:p>
          <a:p>
            <a:endParaRPr lang="en-US" dirty="0"/>
          </a:p>
          <a:p>
            <a:endParaRPr lang="en-US" dirty="0"/>
          </a:p>
        </p:txBody>
      </p:sp>
      <p:sp>
        <p:nvSpPr>
          <p:cNvPr id="2" name="Content Placeholder 1"/>
          <p:cNvSpPr>
            <a:spLocks noGrp="1"/>
          </p:cNvSpPr>
          <p:nvPr>
            <p:ph sz="quarter" idx="12"/>
          </p:nvPr>
        </p:nvSpPr>
        <p:spPr/>
        <p:txBody>
          <a:bodyPr/>
          <a:lstStyle/>
          <a:p>
            <a:endParaRPr lang="en-US"/>
          </a:p>
        </p:txBody>
      </p:sp>
      <p:pic>
        <p:nvPicPr>
          <p:cNvPr id="7"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858000" y="4495800"/>
            <a:ext cx="1887451"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419934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ircle(in)">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circle(in)">
                                      <p:cBhvr>
                                        <p:cTn id="22" dur="20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circle(in)">
                                      <p:cBhvr>
                                        <p:cTn id="27" dur="20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circle(in)">
                                      <p:cBhvr>
                                        <p:cTn id="32" dur="20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Content Placeholder 9"/>
          <p:cNvSpPr>
            <a:spLocks noGrp="1"/>
          </p:cNvSpPr>
          <p:nvPr>
            <p:ph sz="quarter" idx="12"/>
          </p:nvPr>
        </p:nvSpPr>
        <p:spPr/>
        <p:txBody>
          <a:bodyPr/>
          <a:lstStyle/>
          <a:p>
            <a:endParaRPr lang="en-US"/>
          </a:p>
        </p:txBody>
      </p:sp>
      <p:sp>
        <p:nvSpPr>
          <p:cNvPr id="6" name="TextBox 5"/>
          <p:cNvSpPr txBox="1"/>
          <p:nvPr/>
        </p:nvSpPr>
        <p:spPr>
          <a:xfrm>
            <a:off x="1528432" y="1335371"/>
            <a:ext cx="6372885" cy="1754326"/>
          </a:xfrm>
          <a:prstGeom prst="rect">
            <a:avLst/>
          </a:prstGeom>
          <a:noFill/>
        </p:spPr>
        <p:txBody>
          <a:bodyPr wrap="square" rtlCol="0">
            <a:spAutoFit/>
          </a:bodyPr>
          <a:lstStyle/>
          <a:p>
            <a:pPr algn="ctr"/>
            <a:r>
              <a:rPr lang="en-US" sz="5400" b="1" dirty="0" smtClean="0">
                <a:effectLst>
                  <a:outerShdw blurRad="38100" dist="38100" dir="2700000" algn="tl">
                    <a:srgbClr val="000000">
                      <a:alpha val="43137"/>
                    </a:srgbClr>
                  </a:outerShdw>
                </a:effectLst>
              </a:rPr>
              <a:t>Basic Maintenance</a:t>
            </a:r>
            <a:endParaRPr lang="en-US" sz="5400" b="1" dirty="0">
              <a:effectLst>
                <a:outerShdw blurRad="38100" dist="38100" dir="2700000" algn="tl">
                  <a:srgbClr val="000000">
                    <a:alpha val="43137"/>
                  </a:srgbClr>
                </a:outerShdw>
              </a:effectLs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599" y="3733800"/>
            <a:ext cx="2876550" cy="1876011"/>
          </a:xfrm>
          <a:prstGeom prst="rect">
            <a:avLst/>
          </a:prstGeom>
        </p:spPr>
      </p:pic>
    </p:spTree>
    <p:extLst>
      <p:ext uri="{BB962C8B-B14F-4D97-AF65-F5344CB8AC3E}">
        <p14:creationId xmlns:p14="http://schemas.microsoft.com/office/powerpoint/2010/main" val="55444276"/>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206110" y="100046"/>
            <a:ext cx="7947290" cy="1400530"/>
          </a:xfrm>
        </p:spPr>
        <p:txBody>
          <a:bodyPr/>
          <a:lstStyle/>
          <a:p>
            <a:r>
              <a:rPr lang="en-US" dirty="0" smtClean="0"/>
              <a:t>The Maintenance Hexagon</a:t>
            </a:r>
            <a:endParaRPr lang="en-US" dirty="0"/>
          </a:p>
        </p:txBody>
      </p:sp>
      <p:grpSp>
        <p:nvGrpSpPr>
          <p:cNvPr id="2" name="Group 1"/>
          <p:cNvGrpSpPr/>
          <p:nvPr/>
        </p:nvGrpSpPr>
        <p:grpSpPr>
          <a:xfrm>
            <a:off x="12998" y="843988"/>
            <a:ext cx="2558733" cy="1796481"/>
            <a:chOff x="-203805" y="914912"/>
            <a:chExt cx="2558733" cy="1796481"/>
          </a:xfrm>
        </p:grpSpPr>
        <p:sp>
          <p:nvSpPr>
            <p:cNvPr id="6" name="Explosion 2 5"/>
            <p:cNvSpPr/>
            <p:nvPr/>
          </p:nvSpPr>
          <p:spPr>
            <a:xfrm rot="20267205">
              <a:off x="-203805" y="914912"/>
              <a:ext cx="2558733" cy="1796481"/>
            </a:xfrm>
            <a:prstGeom prst="irregularSeal2">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rot="20243860">
              <a:off x="353967" y="1486288"/>
              <a:ext cx="1443190" cy="646331"/>
            </a:xfrm>
            <a:prstGeom prst="rect">
              <a:avLst/>
            </a:prstGeom>
            <a:noFill/>
          </p:spPr>
          <p:txBody>
            <a:bodyPr wrap="square" rtlCol="0">
              <a:spAutoFit/>
            </a:bodyPr>
            <a:lstStyle/>
            <a:p>
              <a:r>
                <a:rPr lang="en-US" sz="1200" b="1" dirty="0" smtClean="0">
                  <a:solidFill>
                    <a:schemeClr val="bg1"/>
                  </a:solidFill>
                </a:rPr>
                <a:t>Reduce Impact of Database Backup Logging</a:t>
              </a:r>
              <a:endParaRPr lang="en-US" sz="1200" b="1" dirty="0">
                <a:solidFill>
                  <a:schemeClr val="bg1"/>
                </a:solidFill>
              </a:endParaRPr>
            </a:p>
          </p:txBody>
        </p:sp>
      </p:grpSp>
      <p:sp>
        <p:nvSpPr>
          <p:cNvPr id="8" name="Hexagon 7"/>
          <p:cNvSpPr/>
          <p:nvPr/>
        </p:nvSpPr>
        <p:spPr>
          <a:xfrm>
            <a:off x="2286000" y="1905000"/>
            <a:ext cx="4262907" cy="3451538"/>
          </a:xfrm>
          <a:prstGeom prst="hexagon">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rot="17757928">
            <a:off x="1163689" y="2198869"/>
            <a:ext cx="2289970" cy="646331"/>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rPr>
              <a:t>Clear Backup History</a:t>
            </a:r>
            <a:endParaRPr lang="en-US" b="1" dirty="0">
              <a:effectLst>
                <a:outerShdw blurRad="38100" dist="38100" dir="2700000" algn="tl">
                  <a:srgbClr val="000000">
                    <a:alpha val="43137"/>
                  </a:srgbClr>
                </a:outerShdw>
              </a:effectLst>
            </a:endParaRPr>
          </a:p>
        </p:txBody>
      </p:sp>
      <p:cxnSp>
        <p:nvCxnSpPr>
          <p:cNvPr id="10" name="Straight Connector 9"/>
          <p:cNvCxnSpPr/>
          <p:nvPr/>
        </p:nvCxnSpPr>
        <p:spPr>
          <a:xfrm>
            <a:off x="3148884" y="1905002"/>
            <a:ext cx="2537138" cy="34515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5"/>
            <a:endCxn id="8" idx="2"/>
          </p:cNvCxnSpPr>
          <p:nvPr/>
        </p:nvCxnSpPr>
        <p:spPr>
          <a:xfrm flipH="1">
            <a:off x="3148885" y="1905001"/>
            <a:ext cx="2537138" cy="345153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286000" y="3580736"/>
            <a:ext cx="4114800" cy="500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33800" y="2102289"/>
            <a:ext cx="1635616" cy="338554"/>
          </a:xfrm>
          <a:prstGeom prst="rect">
            <a:avLst/>
          </a:prstGeom>
          <a:noFill/>
        </p:spPr>
        <p:txBody>
          <a:bodyPr wrap="square" rtlCol="0">
            <a:spAutoFit/>
          </a:bodyPr>
          <a:lstStyle/>
          <a:p>
            <a:r>
              <a:rPr lang="en-US" sz="1600" dirty="0" smtClean="0"/>
              <a:t>Recovery</a:t>
            </a:r>
            <a:endParaRPr lang="en-US" dirty="0"/>
          </a:p>
        </p:txBody>
      </p:sp>
      <p:sp>
        <p:nvSpPr>
          <p:cNvPr id="17" name="TextBox 16"/>
          <p:cNvSpPr txBox="1"/>
          <p:nvPr/>
        </p:nvSpPr>
        <p:spPr>
          <a:xfrm>
            <a:off x="3737957" y="1187669"/>
            <a:ext cx="1964027"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Database Backups</a:t>
            </a:r>
            <a:endParaRPr lang="en-US" b="1" dirty="0">
              <a:effectLst>
                <a:outerShdw blurRad="38100" dist="38100" dir="2700000" algn="tl">
                  <a:srgbClr val="000000">
                    <a:alpha val="43137"/>
                  </a:srgbClr>
                </a:outerShdw>
              </a:effectLst>
            </a:endParaRPr>
          </a:p>
        </p:txBody>
      </p:sp>
      <p:sp>
        <p:nvSpPr>
          <p:cNvPr id="18" name="TextBox 17"/>
          <p:cNvSpPr txBox="1"/>
          <p:nvPr/>
        </p:nvSpPr>
        <p:spPr>
          <a:xfrm>
            <a:off x="4959078" y="2788842"/>
            <a:ext cx="1485812" cy="584775"/>
          </a:xfrm>
          <a:prstGeom prst="rect">
            <a:avLst/>
          </a:prstGeom>
          <a:noFill/>
        </p:spPr>
        <p:txBody>
          <a:bodyPr wrap="square" rtlCol="0">
            <a:spAutoFit/>
          </a:bodyPr>
          <a:lstStyle/>
          <a:p>
            <a:r>
              <a:rPr lang="en-US" sz="1600" dirty="0" smtClean="0"/>
              <a:t>Query Performance</a:t>
            </a:r>
            <a:endParaRPr lang="en-US" sz="1600" dirty="0"/>
          </a:p>
        </p:txBody>
      </p:sp>
      <p:sp>
        <p:nvSpPr>
          <p:cNvPr id="19" name="TextBox 18"/>
          <p:cNvSpPr txBox="1"/>
          <p:nvPr/>
        </p:nvSpPr>
        <p:spPr>
          <a:xfrm>
            <a:off x="4856012" y="3790572"/>
            <a:ext cx="1645971" cy="584775"/>
          </a:xfrm>
          <a:prstGeom prst="rect">
            <a:avLst/>
          </a:prstGeom>
          <a:noFill/>
        </p:spPr>
        <p:txBody>
          <a:bodyPr wrap="square" rtlCol="0">
            <a:spAutoFit/>
          </a:bodyPr>
          <a:lstStyle/>
          <a:p>
            <a:r>
              <a:rPr lang="en-US" sz="1600" dirty="0" smtClean="0"/>
              <a:t>Query Performance</a:t>
            </a:r>
            <a:endParaRPr lang="en-US" sz="1600" dirty="0"/>
          </a:p>
        </p:txBody>
      </p:sp>
      <p:sp>
        <p:nvSpPr>
          <p:cNvPr id="20" name="TextBox 19"/>
          <p:cNvSpPr txBox="1"/>
          <p:nvPr/>
        </p:nvSpPr>
        <p:spPr>
          <a:xfrm>
            <a:off x="3653229" y="4582934"/>
            <a:ext cx="1716187" cy="584775"/>
          </a:xfrm>
          <a:prstGeom prst="rect">
            <a:avLst/>
          </a:prstGeom>
          <a:noFill/>
        </p:spPr>
        <p:txBody>
          <a:bodyPr wrap="square" rtlCol="0">
            <a:spAutoFit/>
          </a:bodyPr>
          <a:lstStyle/>
          <a:p>
            <a:r>
              <a:rPr lang="en-US" sz="1600" dirty="0" smtClean="0"/>
              <a:t>Faster Root Cause Analysis</a:t>
            </a:r>
            <a:endParaRPr lang="en-US" sz="1600" dirty="0"/>
          </a:p>
        </p:txBody>
      </p:sp>
      <p:sp>
        <p:nvSpPr>
          <p:cNvPr id="21" name="TextBox 20"/>
          <p:cNvSpPr txBox="1"/>
          <p:nvPr/>
        </p:nvSpPr>
        <p:spPr>
          <a:xfrm>
            <a:off x="2715463" y="3721387"/>
            <a:ext cx="1716187" cy="830997"/>
          </a:xfrm>
          <a:prstGeom prst="rect">
            <a:avLst/>
          </a:prstGeom>
          <a:noFill/>
        </p:spPr>
        <p:txBody>
          <a:bodyPr wrap="square" rtlCol="0">
            <a:spAutoFit/>
          </a:bodyPr>
          <a:lstStyle/>
          <a:p>
            <a:r>
              <a:rPr lang="en-US" sz="1600" dirty="0" smtClean="0"/>
              <a:t>Faster Root Cause </a:t>
            </a:r>
          </a:p>
          <a:p>
            <a:r>
              <a:rPr lang="en-US" sz="1600" dirty="0" smtClean="0"/>
              <a:t>Analysis</a:t>
            </a:r>
            <a:endParaRPr lang="en-US" sz="1600" dirty="0"/>
          </a:p>
        </p:txBody>
      </p:sp>
      <p:sp>
        <p:nvSpPr>
          <p:cNvPr id="22" name="TextBox 21"/>
          <p:cNvSpPr txBox="1"/>
          <p:nvPr/>
        </p:nvSpPr>
        <p:spPr>
          <a:xfrm rot="3799438">
            <a:off x="5183381" y="2616542"/>
            <a:ext cx="2704563"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Index Rebuild/Reorg</a:t>
            </a:r>
            <a:endParaRPr lang="en-US" b="1" dirty="0">
              <a:effectLst>
                <a:outerShdw blurRad="38100" dist="38100" dir="2700000" algn="tl">
                  <a:srgbClr val="000000">
                    <a:alpha val="43137"/>
                  </a:srgbClr>
                </a:outerShdw>
              </a:effectLst>
            </a:endParaRPr>
          </a:p>
        </p:txBody>
      </p:sp>
      <p:sp>
        <p:nvSpPr>
          <p:cNvPr id="23" name="TextBox 22"/>
          <p:cNvSpPr txBox="1"/>
          <p:nvPr/>
        </p:nvSpPr>
        <p:spPr>
          <a:xfrm rot="17764932">
            <a:off x="5436629" y="4527332"/>
            <a:ext cx="2472744"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Statistics Update</a:t>
            </a:r>
            <a:endParaRPr lang="en-US" b="1" dirty="0">
              <a:effectLst>
                <a:outerShdw blurRad="38100" dist="38100" dir="2700000" algn="tl">
                  <a:srgbClr val="000000">
                    <a:alpha val="43137"/>
                  </a:srgbClr>
                </a:outerShdw>
              </a:effectLst>
            </a:endParaRPr>
          </a:p>
        </p:txBody>
      </p:sp>
      <p:sp>
        <p:nvSpPr>
          <p:cNvPr id="24" name="TextBox 23"/>
          <p:cNvSpPr txBox="1"/>
          <p:nvPr/>
        </p:nvSpPr>
        <p:spPr>
          <a:xfrm>
            <a:off x="3200961" y="5423061"/>
            <a:ext cx="2537138" cy="646331"/>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rPr>
              <a:t>Cycle Agent Error Log</a:t>
            </a:r>
            <a:endParaRPr lang="en-US" b="1" dirty="0">
              <a:effectLst>
                <a:outerShdw blurRad="38100" dist="38100" dir="2700000" algn="tl">
                  <a:srgbClr val="000000">
                    <a:alpha val="43137"/>
                  </a:srgbClr>
                </a:outerShdw>
              </a:effectLst>
            </a:endParaRPr>
          </a:p>
        </p:txBody>
      </p:sp>
      <p:sp>
        <p:nvSpPr>
          <p:cNvPr id="25" name="TextBox 24"/>
          <p:cNvSpPr txBox="1"/>
          <p:nvPr/>
        </p:nvSpPr>
        <p:spPr>
          <a:xfrm rot="3825381">
            <a:off x="798489" y="4429683"/>
            <a:ext cx="2975020" cy="646331"/>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rPr>
              <a:t>Cycle Instance </a:t>
            </a:r>
          </a:p>
          <a:p>
            <a:pPr algn="ctr"/>
            <a:r>
              <a:rPr lang="en-US" b="1" dirty="0" smtClean="0">
                <a:effectLst>
                  <a:outerShdw blurRad="38100" dist="38100" dir="2700000" algn="tl">
                    <a:srgbClr val="000000">
                      <a:alpha val="43137"/>
                    </a:srgbClr>
                  </a:outerShdw>
                </a:effectLst>
              </a:rPr>
              <a:t>Error Log</a:t>
            </a:r>
            <a:endParaRPr lang="en-US" b="1" dirty="0">
              <a:effectLst>
                <a:outerShdw blurRad="38100" dist="38100" dir="2700000" algn="tl">
                  <a:srgbClr val="000000">
                    <a:alpha val="43137"/>
                  </a:srgbClr>
                </a:outerShdw>
              </a:effectLst>
            </a:endParaRPr>
          </a:p>
        </p:txBody>
      </p:sp>
      <p:grpSp>
        <p:nvGrpSpPr>
          <p:cNvPr id="26" name="Group 25"/>
          <p:cNvGrpSpPr/>
          <p:nvPr/>
        </p:nvGrpSpPr>
        <p:grpSpPr>
          <a:xfrm>
            <a:off x="25758" y="5063049"/>
            <a:ext cx="2489854" cy="1675594"/>
            <a:chOff x="1865290" y="4530853"/>
            <a:chExt cx="2691685" cy="1880316"/>
          </a:xfrm>
        </p:grpSpPr>
        <p:sp>
          <p:nvSpPr>
            <p:cNvPr id="27" name="Explosion 2 26"/>
            <p:cNvSpPr/>
            <p:nvPr/>
          </p:nvSpPr>
          <p:spPr>
            <a:xfrm rot="2344348">
              <a:off x="1865290" y="4530853"/>
              <a:ext cx="2691685" cy="1880316"/>
            </a:xfrm>
            <a:prstGeom prst="irregularSeal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rot="1739825">
              <a:off x="2405368" y="5152078"/>
              <a:ext cx="1792889" cy="725299"/>
            </a:xfrm>
            <a:prstGeom prst="rect">
              <a:avLst/>
            </a:prstGeom>
            <a:noFill/>
          </p:spPr>
          <p:txBody>
            <a:bodyPr wrap="square" rtlCol="0">
              <a:spAutoFit/>
            </a:bodyPr>
            <a:lstStyle/>
            <a:p>
              <a:r>
                <a:rPr lang="en-US" b="1" dirty="0" smtClean="0">
                  <a:solidFill>
                    <a:schemeClr val="bg1"/>
                  </a:solidFill>
                </a:rPr>
                <a:t>Manageable Error Logs</a:t>
              </a:r>
              <a:endParaRPr lang="en-US" b="1" dirty="0">
                <a:solidFill>
                  <a:schemeClr val="bg1"/>
                </a:solidFill>
              </a:endParaRPr>
            </a:p>
          </p:txBody>
        </p:sp>
      </p:grpSp>
      <p:grpSp>
        <p:nvGrpSpPr>
          <p:cNvPr id="29" name="Group 28"/>
          <p:cNvGrpSpPr/>
          <p:nvPr/>
        </p:nvGrpSpPr>
        <p:grpSpPr>
          <a:xfrm rot="20275511">
            <a:off x="6179998" y="4760021"/>
            <a:ext cx="3124200" cy="1677065"/>
            <a:chOff x="5754405" y="4554808"/>
            <a:chExt cx="3350169" cy="1898480"/>
          </a:xfrm>
        </p:grpSpPr>
        <p:sp>
          <p:nvSpPr>
            <p:cNvPr id="30" name="Explosion 2 29"/>
            <p:cNvSpPr/>
            <p:nvPr/>
          </p:nvSpPr>
          <p:spPr>
            <a:xfrm>
              <a:off x="5754405" y="4554808"/>
              <a:ext cx="3350169" cy="1898480"/>
            </a:xfrm>
            <a:prstGeom prst="irregularSeal2">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rot="20842262">
              <a:off x="6251701" y="4976221"/>
              <a:ext cx="2279560" cy="646331"/>
            </a:xfrm>
            <a:prstGeom prst="rect">
              <a:avLst/>
            </a:prstGeom>
            <a:noFill/>
          </p:spPr>
          <p:txBody>
            <a:bodyPr wrap="square" rtlCol="0">
              <a:spAutoFit/>
            </a:bodyPr>
            <a:lstStyle/>
            <a:p>
              <a:r>
                <a:rPr lang="en-US" b="1" dirty="0" smtClean="0">
                  <a:solidFill>
                    <a:schemeClr val="bg1"/>
                  </a:solidFill>
                </a:rPr>
                <a:t>More Appropriate Execution Plans</a:t>
              </a:r>
              <a:endParaRPr lang="en-US" b="1" dirty="0">
                <a:solidFill>
                  <a:schemeClr val="bg1"/>
                </a:solidFill>
              </a:endParaRPr>
            </a:p>
          </p:txBody>
        </p:sp>
      </p:grpSp>
      <p:grpSp>
        <p:nvGrpSpPr>
          <p:cNvPr id="32" name="Group 31"/>
          <p:cNvGrpSpPr/>
          <p:nvPr/>
        </p:nvGrpSpPr>
        <p:grpSpPr>
          <a:xfrm rot="2219856">
            <a:off x="6427201" y="1103601"/>
            <a:ext cx="2688485" cy="1314404"/>
            <a:chOff x="8483033" y="1541309"/>
            <a:chExt cx="3128533" cy="1314404"/>
          </a:xfrm>
        </p:grpSpPr>
        <p:sp>
          <p:nvSpPr>
            <p:cNvPr id="33" name="Explosion 2 32"/>
            <p:cNvSpPr/>
            <p:nvPr/>
          </p:nvSpPr>
          <p:spPr>
            <a:xfrm>
              <a:off x="8483033" y="1541309"/>
              <a:ext cx="3128533" cy="1314404"/>
            </a:xfrm>
            <a:prstGeom prst="irregularSeal2">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rot="20946186">
              <a:off x="9112359" y="1898909"/>
              <a:ext cx="1828075" cy="369332"/>
            </a:xfrm>
            <a:prstGeom prst="rect">
              <a:avLst/>
            </a:prstGeom>
            <a:noFill/>
          </p:spPr>
          <p:txBody>
            <a:bodyPr wrap="square" rtlCol="0">
              <a:spAutoFit/>
            </a:bodyPr>
            <a:lstStyle/>
            <a:p>
              <a:r>
                <a:rPr lang="en-US" b="1" dirty="0" smtClean="0">
                  <a:solidFill>
                    <a:schemeClr val="bg1"/>
                  </a:solidFill>
                </a:rPr>
                <a:t>Reduce Disk I/O</a:t>
              </a:r>
              <a:endParaRPr lang="en-US" b="1" dirty="0">
                <a:solidFill>
                  <a:schemeClr val="bg1"/>
                </a:solidFill>
              </a:endParaRPr>
            </a:p>
          </p:txBody>
        </p:sp>
      </p:grpSp>
      <p:sp>
        <p:nvSpPr>
          <p:cNvPr id="35" name="TextBox 34"/>
          <p:cNvSpPr txBox="1"/>
          <p:nvPr/>
        </p:nvSpPr>
        <p:spPr>
          <a:xfrm>
            <a:off x="2590800" y="2897564"/>
            <a:ext cx="1885071" cy="584775"/>
          </a:xfrm>
          <a:prstGeom prst="rect">
            <a:avLst/>
          </a:prstGeom>
          <a:noFill/>
        </p:spPr>
        <p:txBody>
          <a:bodyPr wrap="square" rtlCol="0">
            <a:spAutoFit/>
          </a:bodyPr>
          <a:lstStyle/>
          <a:p>
            <a:r>
              <a:rPr lang="en-US" sz="1600" dirty="0" smtClean="0"/>
              <a:t>Backup Performance</a:t>
            </a:r>
            <a:endParaRPr lang="en-US" sz="1600" dirty="0"/>
          </a:p>
        </p:txBody>
      </p:sp>
    </p:spTree>
    <p:extLst>
      <p:ext uri="{BB962C8B-B14F-4D97-AF65-F5344CB8AC3E}">
        <p14:creationId xmlns:p14="http://schemas.microsoft.com/office/powerpoint/2010/main" val="42233789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circle(in)">
                                      <p:cBhvr>
                                        <p:cTn id="17" dur="20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randombar(horizontal)">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circle(in)">
                                      <p:cBhvr>
                                        <p:cTn id="32" dur="20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arn(inVertical)">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randombar(horizontal)">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circle(in)">
                                      <p:cBhvr>
                                        <p:cTn id="47" dur="20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arn(inVertical)">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circle(in)">
                                      <p:cBhvr>
                                        <p:cTn id="57" dur="20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arn(inVertical)">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randombar(horizontal)">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grpId="0"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circle(in)">
                                      <p:cBhvr>
                                        <p:cTn id="72" dur="2000"/>
                                        <p:tgtEl>
                                          <p:spTgt spid="9"/>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barn(inVertical)">
                                      <p:cBhvr>
                                        <p:cTn id="77" dur="500"/>
                                        <p:tgtEl>
                                          <p:spTgt spid="35"/>
                                        </p:tgtEl>
                                      </p:cBhvr>
                                    </p:animEffect>
                                  </p:childTnLst>
                                </p:cTn>
                              </p:par>
                            </p:childTnLst>
                          </p:cTn>
                        </p:par>
                      </p:childTnLst>
                    </p:cTn>
                  </p:par>
                  <p:par>
                    <p:cTn id="78" fill="hold">
                      <p:stCondLst>
                        <p:cond delay="indefinite"/>
                      </p:stCondLst>
                      <p:childTnLst>
                        <p:par>
                          <p:cTn id="79" fill="hold">
                            <p:stCondLst>
                              <p:cond delay="0"/>
                            </p:stCondLst>
                            <p:childTnLst>
                              <p:par>
                                <p:cTn id="80" presetID="14" presetClass="entr" presetSubtype="10" fill="hold" nodeType="clickEffect">
                                  <p:stCondLst>
                                    <p:cond delay="0"/>
                                  </p:stCondLst>
                                  <p:childTnLst>
                                    <p:set>
                                      <p:cBhvr>
                                        <p:cTn id="81" dur="1" fill="hold">
                                          <p:stCondLst>
                                            <p:cond delay="0"/>
                                          </p:stCondLst>
                                        </p:cTn>
                                        <p:tgtEl>
                                          <p:spTgt spid="2"/>
                                        </p:tgtEl>
                                        <p:attrNameLst>
                                          <p:attrName>style.visibility</p:attrName>
                                        </p:attrNameLst>
                                      </p:cBhvr>
                                      <p:to>
                                        <p:strVal val="visible"/>
                                      </p:to>
                                    </p:set>
                                    <p:animEffect transition="in" filter="randombar(horizontal)">
                                      <p:cBhvr>
                                        <p:cTn id="8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17" grpId="0"/>
      <p:bldP spid="18" grpId="0"/>
      <p:bldP spid="19" grpId="0"/>
      <p:bldP spid="20" grpId="0"/>
      <p:bldP spid="21" grpId="0"/>
      <p:bldP spid="22" grpId="0"/>
      <p:bldP spid="23" grpId="0"/>
      <p:bldP spid="24" grpId="0"/>
      <p:bldP spid="25"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28600" y="762000"/>
            <a:ext cx="8528049" cy="5943600"/>
          </a:xfrm>
        </p:spPr>
        <p:txBody>
          <a:bodyPr>
            <a:normAutofit fontScale="92500" lnSpcReduction="10000"/>
          </a:bodyPr>
          <a:lstStyle/>
          <a:p>
            <a:endParaRPr lang="en-US" sz="1400" b="0" dirty="0"/>
          </a:p>
          <a:p>
            <a:pPr>
              <a:buClr>
                <a:schemeClr val="tx1"/>
              </a:buClr>
            </a:pPr>
            <a:r>
              <a:rPr lang="en-US" sz="2800" dirty="0" smtClean="0">
                <a:effectLst>
                  <a:outerShdw blurRad="38100" dist="38100" dir="2700000" algn="tl">
                    <a:srgbClr val="000000">
                      <a:alpha val="43137"/>
                    </a:srgbClr>
                  </a:outerShdw>
                </a:effectLst>
              </a:rPr>
              <a:t>BACKUPS</a:t>
            </a:r>
          </a:p>
          <a:p>
            <a:pPr marL="654050" lvl="2" indent="-285750">
              <a:buFont typeface="Arial" panose="020B0604020202020204" pitchFamily="34" charset="0"/>
              <a:buChar char="•"/>
            </a:pPr>
            <a:endParaRPr lang="en-US" sz="1400" dirty="0"/>
          </a:p>
          <a:p>
            <a:pPr marL="342900" indent="-342900">
              <a:buClr>
                <a:schemeClr val="tx1"/>
              </a:buClr>
              <a:buFont typeface="Arial" panose="020B0604020202020204" pitchFamily="34" charset="0"/>
              <a:buChar char="•"/>
            </a:pPr>
            <a:r>
              <a:rPr lang="en-US" sz="2200" b="1" dirty="0" smtClean="0"/>
              <a:t> Full Database Backup </a:t>
            </a:r>
            <a:endParaRPr lang="en-US" sz="2200" b="1" dirty="0"/>
          </a:p>
          <a:p>
            <a:pPr marL="711200" lvl="2" indent="-342900">
              <a:buClr>
                <a:schemeClr val="tx1"/>
              </a:buClr>
              <a:buFont typeface="Courier New" panose="02070309020205020404" pitchFamily="49" charset="0"/>
              <a:buChar char="o"/>
            </a:pPr>
            <a:r>
              <a:rPr lang="en-US" sz="2200" b="1" dirty="0" smtClean="0"/>
              <a:t>Creates a full backup of all user databases.</a:t>
            </a:r>
            <a:endParaRPr lang="en-US" sz="2200" b="1" dirty="0"/>
          </a:p>
          <a:p>
            <a:pPr marL="711200" lvl="2" indent="-342900">
              <a:buClr>
                <a:schemeClr val="tx1"/>
              </a:buClr>
              <a:buFont typeface="Courier New" panose="02070309020205020404" pitchFamily="49" charset="0"/>
              <a:buChar char="o"/>
            </a:pPr>
            <a:r>
              <a:rPr lang="en-US" sz="2200" b="1" dirty="0"/>
              <a:t>S</a:t>
            </a:r>
            <a:r>
              <a:rPr lang="en-US" sz="2200" b="1" dirty="0" smtClean="0"/>
              <a:t>cheduled </a:t>
            </a:r>
            <a:r>
              <a:rPr lang="en-US" sz="2200" b="1" dirty="0"/>
              <a:t>for every Sunday at 2:00AM </a:t>
            </a:r>
          </a:p>
          <a:p>
            <a:pPr marL="711200" lvl="2" indent="-342900">
              <a:buClr>
                <a:schemeClr val="tx1"/>
              </a:buClr>
              <a:buFont typeface="Courier New" panose="02070309020205020404" pitchFamily="49" charset="0"/>
              <a:buChar char="o"/>
            </a:pPr>
            <a:r>
              <a:rPr lang="en-US" sz="2200" b="1" dirty="0" smtClean="0"/>
              <a:t>Backups retained </a:t>
            </a:r>
            <a:r>
              <a:rPr lang="en-US" sz="2200" b="1" dirty="0"/>
              <a:t>for 14 days </a:t>
            </a:r>
            <a:endParaRPr lang="en-US" sz="2200" b="1" dirty="0" smtClean="0"/>
          </a:p>
          <a:p>
            <a:pPr marL="711200" lvl="2" indent="-342900">
              <a:buClr>
                <a:schemeClr val="tx1"/>
              </a:buClr>
              <a:buFont typeface="Courier New" panose="02070309020205020404" pitchFamily="49" charset="0"/>
              <a:buChar char="o"/>
            </a:pPr>
            <a:r>
              <a:rPr lang="en-US" sz="2200" b="1" dirty="0" smtClean="0"/>
              <a:t>located </a:t>
            </a:r>
            <a:r>
              <a:rPr lang="en-US" sz="2200" b="1" dirty="0"/>
              <a:t>in the default backup </a:t>
            </a:r>
            <a:r>
              <a:rPr lang="en-US" sz="2200" b="1" dirty="0" smtClean="0"/>
              <a:t>directory</a:t>
            </a:r>
          </a:p>
          <a:p>
            <a:endParaRPr lang="en-US" sz="2200" b="1" dirty="0"/>
          </a:p>
          <a:p>
            <a:pPr marL="285750" indent="-285750">
              <a:buClr>
                <a:schemeClr val="tx1"/>
              </a:buClr>
              <a:buFont typeface="Arial" panose="020B0604020202020204" pitchFamily="34" charset="0"/>
              <a:buChar char="•"/>
            </a:pPr>
            <a:r>
              <a:rPr lang="en-US" sz="2200" b="1" dirty="0" smtClean="0"/>
              <a:t>Transaction Log Backup </a:t>
            </a:r>
            <a:endParaRPr lang="en-US" sz="2200" b="1" dirty="0"/>
          </a:p>
          <a:p>
            <a:pPr marL="654050" lvl="2" indent="-285750">
              <a:buClr>
                <a:schemeClr val="tx1"/>
              </a:buClr>
              <a:buFont typeface="Courier New" panose="02070309020205020404" pitchFamily="49" charset="0"/>
              <a:buChar char="o"/>
            </a:pPr>
            <a:r>
              <a:rPr lang="en-US" sz="2200" b="1" dirty="0" smtClean="0"/>
              <a:t>Creates </a:t>
            </a:r>
            <a:r>
              <a:rPr lang="en-US" sz="2200" b="1" dirty="0"/>
              <a:t>a transaction log backup of all user databases in Full </a:t>
            </a:r>
            <a:r>
              <a:rPr lang="en-US" sz="2200" b="1" dirty="0" smtClean="0"/>
              <a:t>Recovery</a:t>
            </a:r>
            <a:endParaRPr lang="en-US" sz="2200" b="1" dirty="0"/>
          </a:p>
          <a:p>
            <a:pPr marL="654050" lvl="2" indent="-285750">
              <a:buClr>
                <a:schemeClr val="tx1"/>
              </a:buClr>
              <a:buFont typeface="Courier New" panose="02070309020205020404" pitchFamily="49" charset="0"/>
              <a:buChar char="o"/>
            </a:pPr>
            <a:r>
              <a:rPr lang="en-US" sz="2200" b="1" dirty="0" smtClean="0"/>
              <a:t>Scheduled </a:t>
            </a:r>
            <a:r>
              <a:rPr lang="en-US" sz="2200" b="1" dirty="0"/>
              <a:t>for every Monday through Saturday at </a:t>
            </a:r>
            <a:r>
              <a:rPr lang="en-US" sz="2200" b="1" dirty="0" smtClean="0"/>
              <a:t>2:00AM</a:t>
            </a:r>
            <a:endParaRPr lang="en-US" sz="2200" b="1" dirty="0"/>
          </a:p>
          <a:p>
            <a:pPr marL="654050" lvl="2" indent="-285750">
              <a:buClr>
                <a:schemeClr val="tx1"/>
              </a:buClr>
              <a:buFont typeface="Courier New" panose="02070309020205020404" pitchFamily="49" charset="0"/>
              <a:buChar char="o"/>
            </a:pPr>
            <a:r>
              <a:rPr lang="en-US" sz="2200" b="1" dirty="0" smtClean="0"/>
              <a:t>Backups </a:t>
            </a:r>
            <a:r>
              <a:rPr lang="en-US" sz="2200" b="1" dirty="0"/>
              <a:t>are retained for 14 days </a:t>
            </a:r>
            <a:endParaRPr lang="en-US" sz="2200" b="1" dirty="0" smtClean="0"/>
          </a:p>
          <a:p>
            <a:pPr marL="654050" lvl="2" indent="-285750">
              <a:buClr>
                <a:schemeClr val="tx1"/>
              </a:buClr>
              <a:buFont typeface="Courier New" panose="02070309020205020404" pitchFamily="49" charset="0"/>
              <a:buChar char="o"/>
            </a:pPr>
            <a:r>
              <a:rPr lang="en-US" sz="2200" b="1" dirty="0" smtClean="0"/>
              <a:t>located </a:t>
            </a:r>
            <a:r>
              <a:rPr lang="en-US" sz="2200" b="1" dirty="0"/>
              <a:t>in the default backup </a:t>
            </a:r>
            <a:r>
              <a:rPr lang="en-US" sz="2200" b="1" dirty="0" smtClean="0"/>
              <a:t>directory </a:t>
            </a:r>
            <a:endParaRPr lang="en-US" sz="2200" b="1" dirty="0"/>
          </a:p>
          <a:p>
            <a:endParaRPr lang="en-US" sz="1800" b="0" dirty="0" smtClean="0"/>
          </a:p>
          <a:p>
            <a:endParaRPr lang="en-US" sz="1800" b="0" dirty="0"/>
          </a:p>
          <a:p>
            <a:endParaRPr lang="en-US" dirty="0"/>
          </a:p>
        </p:txBody>
      </p:sp>
      <p:sp>
        <p:nvSpPr>
          <p:cNvPr id="4" name="Title 3"/>
          <p:cNvSpPr>
            <a:spLocks noGrp="1"/>
          </p:cNvSpPr>
          <p:nvPr>
            <p:ph type="title"/>
          </p:nvPr>
        </p:nvSpPr>
        <p:spPr>
          <a:xfrm>
            <a:off x="190959" y="136037"/>
            <a:ext cx="7055380" cy="690282"/>
          </a:xfrm>
        </p:spPr>
        <p:txBody>
          <a:bodyPr/>
          <a:lstStyle/>
          <a:p>
            <a:r>
              <a:rPr lang="en-US" dirty="0" smtClean="0"/>
              <a:t>Maintenance Examples	</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2042" y="990600"/>
            <a:ext cx="2954607" cy="1200150"/>
          </a:xfrm>
          <a:prstGeom prst="rect">
            <a:avLst/>
          </a:prstGeom>
        </p:spPr>
      </p:pic>
    </p:spTree>
    <p:extLst>
      <p:ext uri="{BB962C8B-B14F-4D97-AF65-F5344CB8AC3E}">
        <p14:creationId xmlns:p14="http://schemas.microsoft.com/office/powerpoint/2010/main" val="24476062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arn(inVertic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barn(inVertical)">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arn(inVertical)">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barn(inVertical)">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barn(inVertical)">
                                      <p:cBhvr>
                                        <p:cTn id="52" dur="500"/>
                                        <p:tgtEl>
                                          <p:spTgt spid="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barn(inVertical)">
                                      <p:cBhvr>
                                        <p:cTn id="5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4801" y="838200"/>
            <a:ext cx="8305800" cy="5791200"/>
          </a:xfrm>
        </p:spPr>
        <p:txBody>
          <a:bodyPr>
            <a:normAutofit fontScale="92500" lnSpcReduction="20000"/>
          </a:bodyPr>
          <a:lstStyle/>
          <a:p>
            <a:pPr>
              <a:buClr>
                <a:schemeClr val="tx1"/>
              </a:buClr>
            </a:pPr>
            <a:r>
              <a:rPr lang="en-US" sz="2800" dirty="0" smtClean="0">
                <a:effectLst>
                  <a:outerShdw blurRad="38100" dist="38100" dir="2700000" algn="tl">
                    <a:srgbClr val="000000">
                      <a:alpha val="43137"/>
                    </a:srgbClr>
                  </a:outerShdw>
                </a:effectLst>
              </a:rPr>
              <a:t>MISC Maintenance</a:t>
            </a:r>
          </a:p>
          <a:p>
            <a:endParaRPr lang="en-US" sz="1800" dirty="0" smtClean="0">
              <a:effectLst>
                <a:outerShdw blurRad="38100" dist="38100" dir="2700000" algn="tl">
                  <a:srgbClr val="000000">
                    <a:alpha val="43137"/>
                  </a:srgbClr>
                </a:outerShdw>
              </a:effectLst>
            </a:endParaRPr>
          </a:p>
          <a:p>
            <a:pPr marL="285750" indent="-285750">
              <a:buClr>
                <a:schemeClr val="tx1"/>
              </a:buClr>
              <a:buFont typeface="Arial" panose="020B0604020202020204" pitchFamily="34" charset="0"/>
              <a:buChar char="•"/>
            </a:pPr>
            <a:r>
              <a:rPr lang="en-US" sz="2200" b="1" dirty="0" err="1" smtClean="0"/>
              <a:t>CycleErrorLog</a:t>
            </a:r>
            <a:endParaRPr lang="en-US" sz="2200" b="1" dirty="0"/>
          </a:p>
          <a:p>
            <a:pPr marL="654050" lvl="2" indent="-285750">
              <a:buClr>
                <a:schemeClr val="tx1"/>
              </a:buClr>
              <a:buFont typeface="Courier New" panose="02070309020205020404" pitchFamily="49" charset="0"/>
              <a:buChar char="o"/>
            </a:pPr>
            <a:r>
              <a:rPr lang="en-US" sz="2200" b="1" dirty="0" smtClean="0"/>
              <a:t>Cycles </a:t>
            </a:r>
            <a:r>
              <a:rPr lang="en-US" sz="2200" b="1" dirty="0"/>
              <a:t>the error log on SQL Server</a:t>
            </a:r>
          </a:p>
          <a:p>
            <a:pPr marL="654050" lvl="2" indent="-285750">
              <a:buClr>
                <a:schemeClr val="tx1"/>
              </a:buClr>
              <a:buFont typeface="Courier New" panose="02070309020205020404" pitchFamily="49" charset="0"/>
              <a:buChar char="o"/>
            </a:pPr>
            <a:r>
              <a:rPr lang="en-US" sz="2200" b="1" dirty="0" smtClean="0"/>
              <a:t>Is </a:t>
            </a:r>
            <a:r>
              <a:rPr lang="en-US" sz="2200" b="1" dirty="0"/>
              <a:t>scheduled for every Sunday, Wednesday at 5:00 </a:t>
            </a:r>
            <a:r>
              <a:rPr lang="en-US" sz="2200" b="1" dirty="0" smtClean="0"/>
              <a:t>am</a:t>
            </a:r>
            <a:endParaRPr lang="en-US" sz="2200" b="1" dirty="0"/>
          </a:p>
          <a:p>
            <a:pPr marL="342900" indent="-342900">
              <a:buFont typeface="Arial" panose="020B0604020202020204" pitchFamily="34" charset="0"/>
              <a:buChar char="•"/>
            </a:pPr>
            <a:endParaRPr lang="en-US" sz="2200" b="1" dirty="0" smtClean="0"/>
          </a:p>
          <a:p>
            <a:pPr marL="342900" indent="-342900">
              <a:buClr>
                <a:schemeClr val="tx1"/>
              </a:buClr>
              <a:buFont typeface="Arial" panose="020B0604020202020204" pitchFamily="34" charset="0"/>
              <a:buChar char="•"/>
            </a:pPr>
            <a:r>
              <a:rPr lang="en-US" sz="2200" b="1" dirty="0" smtClean="0"/>
              <a:t>Integrity </a:t>
            </a:r>
            <a:endParaRPr lang="en-US" sz="2200" b="1" dirty="0"/>
          </a:p>
          <a:p>
            <a:pPr marL="711200" lvl="2" indent="-342900">
              <a:buClr>
                <a:schemeClr val="tx1"/>
              </a:buClr>
              <a:buFont typeface="Courier New" panose="02070309020205020404" pitchFamily="49" charset="0"/>
              <a:buChar char="o"/>
            </a:pPr>
            <a:r>
              <a:rPr lang="en-US" sz="2200" b="1" dirty="0" smtClean="0"/>
              <a:t>Checks </a:t>
            </a:r>
            <a:r>
              <a:rPr lang="en-US" sz="2200" b="1" dirty="0"/>
              <a:t>database integrity including indexes </a:t>
            </a:r>
          </a:p>
          <a:p>
            <a:pPr marL="711200" lvl="2" indent="-342900">
              <a:buClr>
                <a:schemeClr val="tx1"/>
              </a:buClr>
              <a:buFont typeface="Courier New" panose="02070309020205020404" pitchFamily="49" charset="0"/>
              <a:buChar char="o"/>
            </a:pPr>
            <a:r>
              <a:rPr lang="en-US" sz="2200" b="1" dirty="0" smtClean="0"/>
              <a:t>Is </a:t>
            </a:r>
            <a:r>
              <a:rPr lang="en-US" sz="2200" b="1" dirty="0"/>
              <a:t>scheduled for every Sunday at 3:00AM </a:t>
            </a:r>
          </a:p>
          <a:p>
            <a:pPr marL="342900" indent="-342900">
              <a:buFont typeface="Arial" panose="020B0604020202020204" pitchFamily="34" charset="0"/>
              <a:buChar char="•"/>
            </a:pPr>
            <a:endParaRPr lang="en-US" sz="2200" b="1" dirty="0" smtClean="0"/>
          </a:p>
          <a:p>
            <a:pPr marL="342900" indent="-342900">
              <a:buClr>
                <a:schemeClr val="tx1"/>
              </a:buClr>
              <a:buFont typeface="Arial" panose="020B0604020202020204" pitchFamily="34" charset="0"/>
              <a:buChar char="•"/>
            </a:pPr>
            <a:r>
              <a:rPr lang="en-US" sz="2200" b="1" dirty="0" smtClean="0"/>
              <a:t>Optimization </a:t>
            </a:r>
            <a:endParaRPr lang="en-US" sz="2200" b="1" dirty="0"/>
          </a:p>
          <a:p>
            <a:pPr marL="711200" lvl="2" indent="-342900">
              <a:buClr>
                <a:schemeClr val="tx1"/>
              </a:buClr>
              <a:buFont typeface="Courier New" panose="02070309020205020404" pitchFamily="49" charset="0"/>
              <a:buChar char="o"/>
            </a:pPr>
            <a:r>
              <a:rPr lang="en-US" sz="2200" b="1" dirty="0" smtClean="0"/>
              <a:t>Rebuild </a:t>
            </a:r>
            <a:r>
              <a:rPr lang="en-US" sz="2200" b="1" dirty="0"/>
              <a:t>all indexes </a:t>
            </a:r>
          </a:p>
          <a:p>
            <a:pPr marL="711200" lvl="2" indent="-342900">
              <a:buClr>
                <a:schemeClr val="tx1"/>
              </a:buClr>
              <a:buFont typeface="Courier New" panose="02070309020205020404" pitchFamily="49" charset="0"/>
              <a:buChar char="o"/>
            </a:pPr>
            <a:r>
              <a:rPr lang="en-US" sz="2200" b="1" dirty="0" smtClean="0"/>
              <a:t>Change </a:t>
            </a:r>
            <a:r>
              <a:rPr lang="en-US" sz="2200" b="1" dirty="0"/>
              <a:t>free space to default setting </a:t>
            </a:r>
          </a:p>
          <a:p>
            <a:pPr marL="711200" lvl="2" indent="-342900">
              <a:buClr>
                <a:schemeClr val="tx1"/>
              </a:buClr>
              <a:buFont typeface="Courier New" panose="02070309020205020404" pitchFamily="49" charset="0"/>
              <a:buChar char="o"/>
            </a:pPr>
            <a:r>
              <a:rPr lang="en-US" sz="2200" b="1" dirty="0" smtClean="0"/>
              <a:t>Updates </a:t>
            </a:r>
            <a:r>
              <a:rPr lang="en-US" sz="2200" b="1" dirty="0"/>
              <a:t>all statistics</a:t>
            </a:r>
          </a:p>
          <a:p>
            <a:pPr marL="711200" lvl="2" indent="-342900">
              <a:buClr>
                <a:schemeClr val="tx1"/>
              </a:buClr>
              <a:buFont typeface="Courier New" panose="02070309020205020404" pitchFamily="49" charset="0"/>
              <a:buChar char="o"/>
            </a:pPr>
            <a:r>
              <a:rPr lang="en-US" sz="2200" b="1" dirty="0" smtClean="0"/>
              <a:t>Is </a:t>
            </a:r>
            <a:r>
              <a:rPr lang="en-US" sz="2200" b="1" dirty="0"/>
              <a:t>scheduled for every Sunday at 4:00AM </a:t>
            </a:r>
          </a:p>
          <a:p>
            <a:endParaRPr lang="en-US" dirty="0"/>
          </a:p>
        </p:txBody>
      </p:sp>
      <p:sp>
        <p:nvSpPr>
          <p:cNvPr id="4" name="Title 3"/>
          <p:cNvSpPr>
            <a:spLocks noGrp="1"/>
          </p:cNvSpPr>
          <p:nvPr>
            <p:ph type="title"/>
          </p:nvPr>
        </p:nvSpPr>
        <p:spPr>
          <a:xfrm>
            <a:off x="120452" y="71718"/>
            <a:ext cx="7055380" cy="766482"/>
          </a:xfrm>
        </p:spPr>
        <p:txBody>
          <a:bodyPr/>
          <a:lstStyle/>
          <a:p>
            <a:r>
              <a:rPr lang="en-US" dirty="0" smtClean="0"/>
              <a:t>Maintenance Continued</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4036314"/>
            <a:ext cx="2616864" cy="2167636"/>
          </a:xfrm>
          <a:prstGeom prst="rect">
            <a:avLst/>
          </a:prstGeom>
        </p:spPr>
      </p:pic>
    </p:spTree>
    <p:extLst>
      <p:ext uri="{BB962C8B-B14F-4D97-AF65-F5344CB8AC3E}">
        <p14:creationId xmlns:p14="http://schemas.microsoft.com/office/powerpoint/2010/main" val="45683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arn(inVertic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arn(inVertical)">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barn(inVertical)">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barn(inVertical)">
                                      <p:cBhvr>
                                        <p:cTn id="47" dur="500"/>
                                        <p:tgtEl>
                                          <p:spTgt spid="3">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barn(inVertical)">
                                      <p:cBhvr>
                                        <p:cTn id="52" dur="500"/>
                                        <p:tgtEl>
                                          <p:spTgt spid="3">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3">
                                            <p:txEl>
                                              <p:pRg st="14" end="14"/>
                                            </p:txEl>
                                          </p:spTgt>
                                        </p:tgtEl>
                                        <p:attrNameLst>
                                          <p:attrName>style.visibility</p:attrName>
                                        </p:attrNameLst>
                                      </p:cBhvr>
                                      <p:to>
                                        <p:strVal val="visible"/>
                                      </p:to>
                                    </p:set>
                                    <p:animEffect transition="in" filter="circle(in)">
                                      <p:cBhvr>
                                        <p:cTn id="57" dur="20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TM02836342[[fn=Ion]]</Template>
  <TotalTime>6676</TotalTime>
  <Words>1233</Words>
  <Application>Microsoft Office PowerPoint</Application>
  <PresentationFormat>On-screen Show (4:3)</PresentationFormat>
  <Paragraphs>191</Paragraphs>
  <Slides>21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Courier New</vt:lpstr>
      <vt:lpstr>Wingdings 3</vt:lpstr>
      <vt:lpstr>Ion</vt:lpstr>
      <vt:lpstr> New Instance…  Now What?</vt:lpstr>
      <vt:lpstr>PowerPoint Presentation</vt:lpstr>
      <vt:lpstr>Agenda</vt:lpstr>
      <vt:lpstr>PowerPoint Presentation</vt:lpstr>
      <vt:lpstr>PowerPoint Presentation</vt:lpstr>
      <vt:lpstr>PowerPoint Presentation</vt:lpstr>
      <vt:lpstr>The Maintenance Hexagon</vt:lpstr>
      <vt:lpstr>Maintenance Examples </vt:lpstr>
      <vt:lpstr>Maintenance Continued</vt:lpstr>
      <vt:lpstr>PowerPoint Presentation</vt:lpstr>
      <vt:lpstr>What do I backup?</vt:lpstr>
      <vt:lpstr>PowerPoint Presentation</vt:lpstr>
      <vt:lpstr>PowerPoint Presentation</vt:lpstr>
      <vt:lpstr>DR Testing</vt:lpstr>
      <vt:lpstr>PowerPoint Presentation</vt:lpstr>
      <vt:lpstr>Best Practice Security Recommendations</vt:lpstr>
      <vt:lpstr>PowerPoint Presentation</vt:lpstr>
      <vt:lpstr>Resources</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Presentation</dc:title>
  <dc:creator>James Donahoe</dc:creator>
  <cp:lastModifiedBy>James Donahoe</cp:lastModifiedBy>
  <cp:revision>130</cp:revision>
  <dcterms:created xsi:type="dcterms:W3CDTF">2016-01-18T14:05:50Z</dcterms:created>
  <dcterms:modified xsi:type="dcterms:W3CDTF">2018-06-08T17:49:28Z</dcterms:modified>
</cp:coreProperties>
</file>