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21" r:id="rId2"/>
    <p:sldId id="328" r:id="rId3"/>
    <p:sldId id="348" r:id="rId4"/>
    <p:sldId id="349" r:id="rId5"/>
    <p:sldId id="350" r:id="rId6"/>
    <p:sldId id="351" r:id="rId7"/>
    <p:sldId id="355" r:id="rId8"/>
    <p:sldId id="353" r:id="rId9"/>
    <p:sldId id="352" r:id="rId10"/>
    <p:sldId id="354" r:id="rId11"/>
    <p:sldId id="327"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2E3"/>
    <a:srgbClr val="ADDDEB"/>
    <a:srgbClr val="526372"/>
    <a:srgbClr val="4D5D6B"/>
    <a:srgbClr val="5A6C7D"/>
    <a:srgbClr val="C7E9B4"/>
    <a:srgbClr val="BFD997"/>
    <a:srgbClr val="7FA995"/>
    <a:srgbClr val="CCEBC1"/>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2" autoAdjust="0"/>
    <p:restoredTop sz="96228" autoAdjust="0"/>
  </p:normalViewPr>
  <p:slideViewPr>
    <p:cSldViewPr snapToGrid="0">
      <p:cViewPr varScale="1">
        <p:scale>
          <a:sx n="122" d="100"/>
          <a:sy n="122" d="100"/>
        </p:scale>
        <p:origin x="224" y="19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2020/1/31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extLst>
      <p:ext uri="{BB962C8B-B14F-4D97-AF65-F5344CB8AC3E}">
        <p14:creationId xmlns:p14="http://schemas.microsoft.com/office/powerpoint/2010/main" val="200360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384074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extLst>
      <p:ext uri="{BB962C8B-B14F-4D97-AF65-F5344CB8AC3E}">
        <p14:creationId xmlns:p14="http://schemas.microsoft.com/office/powerpoint/2010/main" val="1237606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extLst>
      <p:ext uri="{BB962C8B-B14F-4D97-AF65-F5344CB8AC3E}">
        <p14:creationId xmlns:p14="http://schemas.microsoft.com/office/powerpoint/2010/main" val="505798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extLst>
      <p:ext uri="{BB962C8B-B14F-4D97-AF65-F5344CB8AC3E}">
        <p14:creationId xmlns:p14="http://schemas.microsoft.com/office/powerpoint/2010/main" val="359733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516641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extLst>
      <p:ext uri="{BB962C8B-B14F-4D97-AF65-F5344CB8AC3E}">
        <p14:creationId xmlns:p14="http://schemas.microsoft.com/office/powerpoint/2010/main" val="3856325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5</a:t>
            </a:fld>
            <a:endParaRPr lang="zh-CN" altLang="en-US"/>
          </a:p>
        </p:txBody>
      </p:sp>
    </p:spTree>
    <p:extLst>
      <p:ext uri="{BB962C8B-B14F-4D97-AF65-F5344CB8AC3E}">
        <p14:creationId xmlns:p14="http://schemas.microsoft.com/office/powerpoint/2010/main" val="2602184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extLst>
      <p:ext uri="{BB962C8B-B14F-4D97-AF65-F5344CB8AC3E}">
        <p14:creationId xmlns:p14="http://schemas.microsoft.com/office/powerpoint/2010/main" val="1378654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extLst>
      <p:ext uri="{BB962C8B-B14F-4D97-AF65-F5344CB8AC3E}">
        <p14:creationId xmlns:p14="http://schemas.microsoft.com/office/powerpoint/2010/main" val="2398021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3887240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9</a:t>
            </a:fld>
            <a:endParaRPr lang="zh-CN" altLang="en-US"/>
          </a:p>
        </p:txBody>
      </p:sp>
    </p:spTree>
    <p:extLst>
      <p:ext uri="{BB962C8B-B14F-4D97-AF65-F5344CB8AC3E}">
        <p14:creationId xmlns:p14="http://schemas.microsoft.com/office/powerpoint/2010/main" val="79255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0607A-EB09-4464-B9F9-BBAE9FEA899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84A62-FE00-4E3D-ADA0-E22F86BE8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D06559F-931E-4C1C-BAA3-CE3BB96CAAE2}"/>
              </a:ext>
            </a:extLst>
          </p:cNvPr>
          <p:cNvSpPr>
            <a:spLocks noGrp="1"/>
          </p:cNvSpPr>
          <p:nvPr>
            <p:ph type="dt" sz="half" idx="10"/>
          </p:nvPr>
        </p:nvSpPr>
        <p:spPr/>
        <p:txBody>
          <a:bodyPr/>
          <a:lstStyle/>
          <a:p>
            <a:fld id="{EE4C556E-D11A-48D7-81C0-B1B5323EC136}" type="datetimeFigureOut">
              <a:rPr lang="zh-CN" altLang="en-US" smtClean="0"/>
              <a:t>2020/1/31</a:t>
            </a:fld>
            <a:endParaRPr lang="zh-CN" altLang="en-US"/>
          </a:p>
        </p:txBody>
      </p:sp>
      <p:sp>
        <p:nvSpPr>
          <p:cNvPr id="5" name="页脚占位符 4">
            <a:extLst>
              <a:ext uri="{FF2B5EF4-FFF2-40B4-BE49-F238E27FC236}">
                <a16:creationId xmlns:a16="http://schemas.microsoft.com/office/drawing/2014/main" id="{010C8357-4EE7-434F-8F1D-EB72F50A22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63E9BA-C35D-4623-8AEC-12CBA17658E0}"/>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28391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1F35A-5862-461C-A776-246D30F82EF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AA2EDF-8154-4C55-8E92-834173DDF78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806EFA-9976-4A7A-810D-76C7047B74B1}"/>
              </a:ext>
            </a:extLst>
          </p:cNvPr>
          <p:cNvSpPr>
            <a:spLocks noGrp="1"/>
          </p:cNvSpPr>
          <p:nvPr>
            <p:ph type="dt" sz="half" idx="10"/>
          </p:nvPr>
        </p:nvSpPr>
        <p:spPr/>
        <p:txBody>
          <a:bodyPr/>
          <a:lstStyle/>
          <a:p>
            <a:fld id="{EE4C556E-D11A-48D7-81C0-B1B5323EC136}" type="datetimeFigureOut">
              <a:rPr lang="zh-CN" altLang="en-US" smtClean="0"/>
              <a:t>2020/1/31</a:t>
            </a:fld>
            <a:endParaRPr lang="zh-CN" altLang="en-US"/>
          </a:p>
        </p:txBody>
      </p:sp>
      <p:sp>
        <p:nvSpPr>
          <p:cNvPr id="5" name="页脚占位符 4">
            <a:extLst>
              <a:ext uri="{FF2B5EF4-FFF2-40B4-BE49-F238E27FC236}">
                <a16:creationId xmlns:a16="http://schemas.microsoft.com/office/drawing/2014/main" id="{428A798A-BE9A-4072-A93C-D1D1E2030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D673F-0533-4515-9B56-B753621D623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96250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D47182-1EDE-4FA1-B130-E58222460D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E14DC1-ED6B-47BE-A195-B8D73B1D8B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965E7-1B02-43B7-BFDC-37294AFC8E7E}"/>
              </a:ext>
            </a:extLst>
          </p:cNvPr>
          <p:cNvSpPr>
            <a:spLocks noGrp="1"/>
          </p:cNvSpPr>
          <p:nvPr>
            <p:ph type="dt" sz="half" idx="10"/>
          </p:nvPr>
        </p:nvSpPr>
        <p:spPr/>
        <p:txBody>
          <a:bodyPr/>
          <a:lstStyle/>
          <a:p>
            <a:fld id="{EE4C556E-D11A-48D7-81C0-B1B5323EC136}" type="datetimeFigureOut">
              <a:rPr lang="zh-CN" altLang="en-US" smtClean="0"/>
              <a:t>2020/1/31</a:t>
            </a:fld>
            <a:endParaRPr lang="zh-CN" altLang="en-US"/>
          </a:p>
        </p:txBody>
      </p:sp>
      <p:sp>
        <p:nvSpPr>
          <p:cNvPr id="5" name="页脚占位符 4">
            <a:extLst>
              <a:ext uri="{FF2B5EF4-FFF2-40B4-BE49-F238E27FC236}">
                <a16:creationId xmlns:a16="http://schemas.microsoft.com/office/drawing/2014/main" id="{1C516B03-A310-4DD8-90FD-D6C9AA68EC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74A88E-0943-4A05-8AAD-3E4E90A9726C}"/>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414306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61D68-9D60-45C1-84CF-8694F122A0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A4BDC1-FF73-432D-AC47-8EEEC5E092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CF9B87-024B-4A06-BA78-956CBBDA0354}"/>
              </a:ext>
            </a:extLst>
          </p:cNvPr>
          <p:cNvSpPr>
            <a:spLocks noGrp="1"/>
          </p:cNvSpPr>
          <p:nvPr>
            <p:ph type="dt" sz="half" idx="10"/>
          </p:nvPr>
        </p:nvSpPr>
        <p:spPr/>
        <p:txBody>
          <a:bodyPr/>
          <a:lstStyle/>
          <a:p>
            <a:fld id="{EE4C556E-D11A-48D7-81C0-B1B5323EC136}" type="datetimeFigureOut">
              <a:rPr lang="zh-CN" altLang="en-US" smtClean="0"/>
              <a:t>2020/1/31</a:t>
            </a:fld>
            <a:endParaRPr lang="zh-CN" altLang="en-US"/>
          </a:p>
        </p:txBody>
      </p:sp>
      <p:sp>
        <p:nvSpPr>
          <p:cNvPr id="5" name="页脚占位符 4">
            <a:extLst>
              <a:ext uri="{FF2B5EF4-FFF2-40B4-BE49-F238E27FC236}">
                <a16:creationId xmlns:a16="http://schemas.microsoft.com/office/drawing/2014/main" id="{6157915F-D67C-484A-9A5C-333C71D199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8CB9FE-E585-479C-9939-C1DF8EC97B1F}"/>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4614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C1372-734A-4296-9FB4-2B237227A9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2504FB-3962-4ABB-8F21-3B1297384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873F61E-C842-45A9-9C07-EC60B6A6DBA4}"/>
              </a:ext>
            </a:extLst>
          </p:cNvPr>
          <p:cNvSpPr>
            <a:spLocks noGrp="1"/>
          </p:cNvSpPr>
          <p:nvPr>
            <p:ph type="dt" sz="half" idx="10"/>
          </p:nvPr>
        </p:nvSpPr>
        <p:spPr/>
        <p:txBody>
          <a:bodyPr/>
          <a:lstStyle/>
          <a:p>
            <a:fld id="{EE4C556E-D11A-48D7-81C0-B1B5323EC136}" type="datetimeFigureOut">
              <a:rPr lang="zh-CN" altLang="en-US" smtClean="0"/>
              <a:t>2020/1/31</a:t>
            </a:fld>
            <a:endParaRPr lang="zh-CN" altLang="en-US"/>
          </a:p>
        </p:txBody>
      </p:sp>
      <p:sp>
        <p:nvSpPr>
          <p:cNvPr id="5" name="页脚占位符 4">
            <a:extLst>
              <a:ext uri="{FF2B5EF4-FFF2-40B4-BE49-F238E27FC236}">
                <a16:creationId xmlns:a16="http://schemas.microsoft.com/office/drawing/2014/main" id="{C4C42772-006F-42F3-A53C-D6F9334C5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E654AF-4882-4FA1-A3C1-F88A71FB25A7}"/>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5327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E3B72-32AE-40DB-856E-1F79DC1CCF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6AB566-0A02-47B8-B36A-57903E92C82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F0B06DF-2A5D-49B6-940D-1C73553E32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1D9A042-4577-4206-93A8-735631107E03}"/>
              </a:ext>
            </a:extLst>
          </p:cNvPr>
          <p:cNvSpPr>
            <a:spLocks noGrp="1"/>
          </p:cNvSpPr>
          <p:nvPr>
            <p:ph type="dt" sz="half" idx="10"/>
          </p:nvPr>
        </p:nvSpPr>
        <p:spPr/>
        <p:txBody>
          <a:bodyPr/>
          <a:lstStyle/>
          <a:p>
            <a:fld id="{EE4C556E-D11A-48D7-81C0-B1B5323EC136}" type="datetimeFigureOut">
              <a:rPr lang="zh-CN" altLang="en-US" smtClean="0"/>
              <a:t>2020/1/31</a:t>
            </a:fld>
            <a:endParaRPr lang="zh-CN" altLang="en-US"/>
          </a:p>
        </p:txBody>
      </p:sp>
      <p:sp>
        <p:nvSpPr>
          <p:cNvPr id="6" name="页脚占位符 5">
            <a:extLst>
              <a:ext uri="{FF2B5EF4-FFF2-40B4-BE49-F238E27FC236}">
                <a16:creationId xmlns:a16="http://schemas.microsoft.com/office/drawing/2014/main" id="{51D834B9-AC17-4E4F-9973-2C6080B73C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C0070B-569D-4FDB-83D2-2831B39FBD88}"/>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86945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712796" y="3949182"/>
            <a:ext cx="775136" cy="230832"/>
          </a:xfrm>
          <a:prstGeom prst="rect">
            <a:avLst/>
          </a:prstGeom>
        </p:spPr>
        <p:txBody>
          <a:bodyPr wrap="square">
            <a:spAutoFit/>
          </a:bodyPr>
          <a:lstStyle/>
          <a:p>
            <a:r>
              <a:rPr lang="en-US" altLang="zh-CN" sz="100" dirty="0">
                <a:solidFill>
                  <a:srgbClr val="F6E2E3"/>
                </a:solidFill>
                <a:latin typeface="Calibri"/>
                <a:ea typeface="宋体"/>
              </a:rPr>
              <a:t>PPT</a:t>
            </a:r>
            <a:r>
              <a:rPr lang="zh-CN" altLang="en-US" sz="100" dirty="0">
                <a:solidFill>
                  <a:srgbClr val="F6E2E3"/>
                </a:solidFill>
                <a:latin typeface="Calibri"/>
                <a:ea typeface="宋体"/>
              </a:rPr>
              <a:t>模板下载：</a:t>
            </a:r>
            <a:r>
              <a:rPr lang="en-US" altLang="zh-CN" sz="100" dirty="0">
                <a:solidFill>
                  <a:srgbClr val="F6E2E3"/>
                </a:solidFill>
                <a:latin typeface="Calibri"/>
                <a:ea typeface="宋体"/>
              </a:rPr>
              <a:t>www.1ppt.com/moban/          </a:t>
            </a:r>
            <a:r>
              <a:rPr lang="zh-CN" altLang="en-US" sz="100" dirty="0">
                <a:solidFill>
                  <a:srgbClr val="F6E2E3"/>
                </a:solidFill>
                <a:latin typeface="Calibri"/>
                <a:ea typeface="宋体"/>
              </a:rPr>
              <a:t>行业</a:t>
            </a:r>
            <a:r>
              <a:rPr lang="en-US" altLang="zh-CN" sz="100" dirty="0">
                <a:solidFill>
                  <a:srgbClr val="F6E2E3"/>
                </a:solidFill>
                <a:latin typeface="Calibri"/>
                <a:ea typeface="宋体"/>
              </a:rPr>
              <a:t>PPT</a:t>
            </a:r>
            <a:r>
              <a:rPr lang="zh-CN" altLang="en-US" sz="100" dirty="0">
                <a:solidFill>
                  <a:srgbClr val="F6E2E3"/>
                </a:solidFill>
                <a:latin typeface="Calibri"/>
                <a:ea typeface="宋体"/>
              </a:rPr>
              <a:t>模板：</a:t>
            </a:r>
            <a:r>
              <a:rPr lang="en-US" altLang="zh-CN" sz="100" dirty="0">
                <a:solidFill>
                  <a:srgbClr val="F6E2E3"/>
                </a:solidFill>
                <a:latin typeface="Calibri"/>
                <a:ea typeface="宋体"/>
              </a:rPr>
              <a:t>www.1ppt.com/hangye/ </a:t>
            </a:r>
          </a:p>
          <a:p>
            <a:r>
              <a:rPr lang="zh-CN" altLang="en-US" sz="100" dirty="0">
                <a:solidFill>
                  <a:srgbClr val="F6E2E3"/>
                </a:solidFill>
                <a:latin typeface="Calibri"/>
                <a:ea typeface="宋体"/>
              </a:rPr>
              <a:t>节日</a:t>
            </a:r>
            <a:r>
              <a:rPr lang="en-US" altLang="zh-CN" sz="100" dirty="0">
                <a:solidFill>
                  <a:srgbClr val="F6E2E3"/>
                </a:solidFill>
                <a:latin typeface="Calibri"/>
                <a:ea typeface="宋体"/>
              </a:rPr>
              <a:t>PPT</a:t>
            </a:r>
            <a:r>
              <a:rPr lang="zh-CN" altLang="en-US" sz="100" dirty="0">
                <a:solidFill>
                  <a:srgbClr val="F6E2E3"/>
                </a:solidFill>
                <a:latin typeface="Calibri"/>
                <a:ea typeface="宋体"/>
              </a:rPr>
              <a:t>模板：</a:t>
            </a:r>
            <a:r>
              <a:rPr lang="en-US" altLang="zh-CN" sz="100" dirty="0">
                <a:solidFill>
                  <a:srgbClr val="F6E2E3"/>
                </a:solidFill>
                <a:latin typeface="Calibri"/>
                <a:ea typeface="宋体"/>
              </a:rPr>
              <a:t>www.1ppt.com/jieri/          PPT</a:t>
            </a:r>
            <a:r>
              <a:rPr lang="zh-CN" altLang="en-US" sz="100" dirty="0">
                <a:solidFill>
                  <a:srgbClr val="F6E2E3"/>
                </a:solidFill>
                <a:latin typeface="Calibri"/>
                <a:ea typeface="宋体"/>
              </a:rPr>
              <a:t>素材：</a:t>
            </a:r>
            <a:r>
              <a:rPr lang="en-US" altLang="zh-CN" sz="100" dirty="0">
                <a:solidFill>
                  <a:srgbClr val="F6E2E3"/>
                </a:solidFill>
                <a:latin typeface="Calibri"/>
                <a:ea typeface="宋体"/>
              </a:rPr>
              <a:t>www.1ppt.com/sucai/</a:t>
            </a:r>
          </a:p>
          <a:p>
            <a:r>
              <a:rPr lang="en-US" altLang="zh-CN" sz="100" dirty="0">
                <a:solidFill>
                  <a:srgbClr val="F6E2E3"/>
                </a:solidFill>
                <a:latin typeface="Calibri"/>
                <a:ea typeface="宋体"/>
              </a:rPr>
              <a:t>PPT</a:t>
            </a:r>
            <a:r>
              <a:rPr lang="zh-CN" altLang="en-US" sz="100" dirty="0">
                <a:solidFill>
                  <a:srgbClr val="F6E2E3"/>
                </a:solidFill>
                <a:latin typeface="Calibri"/>
                <a:ea typeface="宋体"/>
              </a:rPr>
              <a:t>背景图片：</a:t>
            </a:r>
            <a:r>
              <a:rPr lang="en-US" altLang="zh-CN" sz="100" dirty="0">
                <a:solidFill>
                  <a:srgbClr val="F6E2E3"/>
                </a:solidFill>
                <a:latin typeface="Calibri"/>
                <a:ea typeface="宋体"/>
              </a:rPr>
              <a:t>www.1ppt.com/beijing/        PPT</a:t>
            </a:r>
            <a:r>
              <a:rPr lang="zh-CN" altLang="en-US" sz="100" dirty="0">
                <a:solidFill>
                  <a:srgbClr val="F6E2E3"/>
                </a:solidFill>
                <a:latin typeface="Calibri"/>
                <a:ea typeface="宋体"/>
              </a:rPr>
              <a:t>图表：</a:t>
            </a:r>
            <a:r>
              <a:rPr lang="en-US" altLang="zh-CN" sz="100" dirty="0">
                <a:solidFill>
                  <a:srgbClr val="F6E2E3"/>
                </a:solidFill>
                <a:latin typeface="Calibri"/>
                <a:ea typeface="宋体"/>
              </a:rPr>
              <a:t>www.1ppt.com/tubiao/      </a:t>
            </a:r>
          </a:p>
          <a:p>
            <a:r>
              <a:rPr lang="zh-CN" altLang="en-US" sz="100" dirty="0">
                <a:solidFill>
                  <a:srgbClr val="F6E2E3"/>
                </a:solidFill>
                <a:latin typeface="Calibri"/>
                <a:ea typeface="宋体"/>
              </a:rPr>
              <a:t>精美</a:t>
            </a:r>
            <a:r>
              <a:rPr lang="en-US" altLang="zh-CN" sz="100" dirty="0">
                <a:solidFill>
                  <a:srgbClr val="F6E2E3"/>
                </a:solidFill>
                <a:latin typeface="Calibri"/>
                <a:ea typeface="宋体"/>
              </a:rPr>
              <a:t>PPT</a:t>
            </a:r>
            <a:r>
              <a:rPr lang="zh-CN" altLang="en-US" sz="100" dirty="0">
                <a:solidFill>
                  <a:srgbClr val="F6E2E3"/>
                </a:solidFill>
                <a:latin typeface="Calibri"/>
                <a:ea typeface="宋体"/>
              </a:rPr>
              <a:t>下载：</a:t>
            </a:r>
            <a:r>
              <a:rPr lang="en-US" altLang="zh-CN" sz="100" dirty="0">
                <a:solidFill>
                  <a:srgbClr val="F6E2E3"/>
                </a:solidFill>
                <a:latin typeface="Calibri"/>
                <a:ea typeface="宋体"/>
              </a:rPr>
              <a:t>www.1ppt.com/xiazai/         PPT</a:t>
            </a:r>
            <a:r>
              <a:rPr lang="zh-CN" altLang="en-US" sz="100" dirty="0">
                <a:solidFill>
                  <a:srgbClr val="F6E2E3"/>
                </a:solidFill>
                <a:latin typeface="Calibri"/>
                <a:ea typeface="宋体"/>
              </a:rPr>
              <a:t>教程： </a:t>
            </a:r>
            <a:r>
              <a:rPr lang="en-US" altLang="zh-CN" sz="100" dirty="0">
                <a:solidFill>
                  <a:srgbClr val="F6E2E3"/>
                </a:solidFill>
                <a:latin typeface="Calibri"/>
                <a:ea typeface="宋体"/>
              </a:rPr>
              <a:t>www.1ppt.com/powerpoint/      </a:t>
            </a:r>
          </a:p>
          <a:p>
            <a:r>
              <a:rPr lang="en-US" altLang="zh-CN" sz="100" dirty="0">
                <a:solidFill>
                  <a:srgbClr val="F6E2E3"/>
                </a:solidFill>
                <a:latin typeface="Calibri"/>
                <a:ea typeface="宋体"/>
              </a:rPr>
              <a:t>PPT</a:t>
            </a:r>
            <a:r>
              <a:rPr lang="zh-CN" altLang="en-US" sz="100" dirty="0">
                <a:solidFill>
                  <a:srgbClr val="F6E2E3"/>
                </a:solidFill>
                <a:latin typeface="Calibri"/>
                <a:ea typeface="宋体"/>
              </a:rPr>
              <a:t>课件：</a:t>
            </a:r>
            <a:r>
              <a:rPr lang="en-US" altLang="zh-CN" sz="100" dirty="0">
                <a:solidFill>
                  <a:srgbClr val="F6E2E3"/>
                </a:solidFill>
                <a:latin typeface="Calibri"/>
                <a:ea typeface="宋体"/>
              </a:rPr>
              <a:t>www.1ppt.com/kejian/             </a:t>
            </a:r>
            <a:r>
              <a:rPr lang="zh-CN" altLang="en-US" sz="100" dirty="0">
                <a:solidFill>
                  <a:srgbClr val="F6E2E3"/>
                </a:solidFill>
                <a:latin typeface="Calibri"/>
                <a:ea typeface="宋体"/>
              </a:rPr>
              <a:t>字体下载：</a:t>
            </a:r>
            <a:r>
              <a:rPr lang="en-US" altLang="zh-CN" sz="100" dirty="0">
                <a:solidFill>
                  <a:srgbClr val="F6E2E3"/>
                </a:solidFill>
                <a:latin typeface="Calibri"/>
                <a:ea typeface="宋体"/>
              </a:rPr>
              <a:t>www.1ppt.com/ziti/</a:t>
            </a:r>
          </a:p>
          <a:p>
            <a:r>
              <a:rPr lang="zh-CN" altLang="en-US" sz="100" dirty="0">
                <a:solidFill>
                  <a:srgbClr val="F6E2E3"/>
                </a:solidFill>
                <a:latin typeface="Calibri"/>
                <a:ea typeface="宋体"/>
              </a:rPr>
              <a:t>工作总结</a:t>
            </a:r>
            <a:r>
              <a:rPr lang="en-US" altLang="zh-CN" sz="100" dirty="0">
                <a:solidFill>
                  <a:srgbClr val="F6E2E3"/>
                </a:solidFill>
                <a:latin typeface="Calibri"/>
                <a:ea typeface="宋体"/>
              </a:rPr>
              <a:t>PPT</a:t>
            </a:r>
            <a:r>
              <a:rPr lang="zh-CN" altLang="en-US" sz="100" dirty="0">
                <a:solidFill>
                  <a:srgbClr val="F6E2E3"/>
                </a:solidFill>
                <a:latin typeface="Calibri"/>
                <a:ea typeface="宋体"/>
              </a:rPr>
              <a:t>：</a:t>
            </a:r>
            <a:r>
              <a:rPr lang="en-US" altLang="zh-CN" sz="100" dirty="0">
                <a:solidFill>
                  <a:srgbClr val="F6E2E3"/>
                </a:solidFill>
                <a:latin typeface="Calibri"/>
                <a:ea typeface="宋体"/>
              </a:rPr>
              <a:t>www.1ppt.com/xiazai/zongjie/ </a:t>
            </a:r>
            <a:r>
              <a:rPr lang="zh-CN" altLang="en-US" sz="100" dirty="0">
                <a:solidFill>
                  <a:srgbClr val="F6E2E3"/>
                </a:solidFill>
                <a:latin typeface="Calibri"/>
                <a:ea typeface="宋体"/>
              </a:rPr>
              <a:t>工作计划：</a:t>
            </a:r>
            <a:r>
              <a:rPr lang="en-US" altLang="zh-CN" sz="100" dirty="0">
                <a:solidFill>
                  <a:srgbClr val="F6E2E3"/>
                </a:solidFill>
                <a:latin typeface="Calibri"/>
                <a:ea typeface="宋体"/>
              </a:rPr>
              <a:t>www.1ppt.com/xiazai/jihua/</a:t>
            </a:r>
          </a:p>
          <a:p>
            <a:r>
              <a:rPr lang="zh-CN" altLang="en-US" sz="100" dirty="0">
                <a:solidFill>
                  <a:srgbClr val="F6E2E3"/>
                </a:solidFill>
                <a:latin typeface="Calibri"/>
                <a:ea typeface="宋体"/>
              </a:rPr>
              <a:t>商务</a:t>
            </a:r>
            <a:r>
              <a:rPr lang="en-US" altLang="zh-CN" sz="100" dirty="0">
                <a:solidFill>
                  <a:srgbClr val="F6E2E3"/>
                </a:solidFill>
                <a:latin typeface="Calibri"/>
                <a:ea typeface="宋体"/>
              </a:rPr>
              <a:t>PPT</a:t>
            </a:r>
            <a:r>
              <a:rPr lang="zh-CN" altLang="en-US" sz="100" dirty="0">
                <a:solidFill>
                  <a:srgbClr val="F6E2E3"/>
                </a:solidFill>
                <a:latin typeface="Calibri"/>
                <a:ea typeface="宋体"/>
              </a:rPr>
              <a:t>模板：</a:t>
            </a:r>
            <a:r>
              <a:rPr lang="en-US" altLang="zh-CN" sz="100" dirty="0">
                <a:solidFill>
                  <a:srgbClr val="F6E2E3"/>
                </a:solidFill>
                <a:latin typeface="Calibri"/>
                <a:ea typeface="宋体"/>
              </a:rPr>
              <a:t>www.1ppt.com/moban/shangwu/  </a:t>
            </a:r>
            <a:r>
              <a:rPr lang="zh-CN" altLang="en-US" sz="100" dirty="0">
                <a:solidFill>
                  <a:srgbClr val="F6E2E3"/>
                </a:solidFill>
                <a:latin typeface="Calibri"/>
                <a:ea typeface="宋体"/>
              </a:rPr>
              <a:t>个人简历</a:t>
            </a:r>
            <a:r>
              <a:rPr lang="en-US" altLang="zh-CN" sz="100" dirty="0">
                <a:solidFill>
                  <a:srgbClr val="F6E2E3"/>
                </a:solidFill>
                <a:latin typeface="Calibri"/>
                <a:ea typeface="宋体"/>
              </a:rPr>
              <a:t>PPT</a:t>
            </a:r>
            <a:r>
              <a:rPr lang="zh-CN" altLang="en-US" sz="100" dirty="0">
                <a:solidFill>
                  <a:srgbClr val="F6E2E3"/>
                </a:solidFill>
                <a:latin typeface="Calibri"/>
                <a:ea typeface="宋体"/>
              </a:rPr>
              <a:t>：</a:t>
            </a:r>
            <a:r>
              <a:rPr lang="en-US" altLang="zh-CN" sz="100" dirty="0">
                <a:solidFill>
                  <a:srgbClr val="F6E2E3"/>
                </a:solidFill>
                <a:latin typeface="Calibri"/>
                <a:ea typeface="宋体"/>
              </a:rPr>
              <a:t>www.1ppt.com/xiazai/jianli/  </a:t>
            </a:r>
          </a:p>
          <a:p>
            <a:r>
              <a:rPr lang="zh-CN" altLang="en-US" sz="100" dirty="0">
                <a:solidFill>
                  <a:srgbClr val="F6E2E3"/>
                </a:solidFill>
                <a:latin typeface="Calibri"/>
                <a:ea typeface="宋体"/>
              </a:rPr>
              <a:t>毕业答辩</a:t>
            </a:r>
            <a:r>
              <a:rPr lang="en-US" altLang="zh-CN" sz="100" dirty="0">
                <a:solidFill>
                  <a:srgbClr val="F6E2E3"/>
                </a:solidFill>
                <a:latin typeface="Calibri"/>
                <a:ea typeface="宋体"/>
              </a:rPr>
              <a:t>PPT</a:t>
            </a:r>
            <a:r>
              <a:rPr lang="zh-CN" altLang="en-US" sz="100" dirty="0">
                <a:solidFill>
                  <a:srgbClr val="F6E2E3"/>
                </a:solidFill>
                <a:latin typeface="Calibri"/>
                <a:ea typeface="宋体"/>
              </a:rPr>
              <a:t>：</a:t>
            </a:r>
            <a:r>
              <a:rPr lang="en-US" altLang="zh-CN" sz="100" dirty="0">
                <a:solidFill>
                  <a:srgbClr val="F6E2E3"/>
                </a:solidFill>
                <a:latin typeface="Calibri"/>
                <a:ea typeface="宋体"/>
              </a:rPr>
              <a:t>www.1ppt.com/xiazai/dabian/  </a:t>
            </a:r>
            <a:r>
              <a:rPr lang="zh-CN" altLang="en-US" sz="100" dirty="0">
                <a:solidFill>
                  <a:srgbClr val="F6E2E3"/>
                </a:solidFill>
                <a:latin typeface="Calibri"/>
                <a:ea typeface="宋体"/>
              </a:rPr>
              <a:t>工作汇报</a:t>
            </a:r>
            <a:r>
              <a:rPr lang="en-US" altLang="zh-CN" sz="100" dirty="0">
                <a:solidFill>
                  <a:srgbClr val="F6E2E3"/>
                </a:solidFill>
                <a:latin typeface="Calibri"/>
                <a:ea typeface="宋体"/>
              </a:rPr>
              <a:t>PPT</a:t>
            </a:r>
            <a:r>
              <a:rPr lang="zh-CN" altLang="en-US" sz="100" dirty="0">
                <a:solidFill>
                  <a:srgbClr val="F6E2E3"/>
                </a:solidFill>
                <a:latin typeface="Calibri"/>
                <a:ea typeface="宋体"/>
              </a:rPr>
              <a:t>：</a:t>
            </a:r>
            <a:r>
              <a:rPr lang="en-US" altLang="zh-CN" sz="100" dirty="0">
                <a:solidFill>
                  <a:srgbClr val="F6E2E3"/>
                </a:solidFill>
                <a:latin typeface="Calibri"/>
                <a:ea typeface="宋体"/>
              </a:rPr>
              <a:t>www.1ppt.com/xiazai/huibao/    </a:t>
            </a:r>
          </a:p>
          <a:p>
            <a:r>
              <a:rPr lang="en-US" altLang="zh-CN" sz="100" dirty="0">
                <a:solidFill>
                  <a:srgbClr val="F6E2E3"/>
                </a:solidFill>
                <a:latin typeface="Calibri"/>
                <a:ea typeface="宋体"/>
              </a:rPr>
              <a:t> </a:t>
            </a:r>
          </a:p>
        </p:txBody>
      </p:sp>
      <p:sp>
        <p:nvSpPr>
          <p:cNvPr id="2" name="标题 1">
            <a:extLst>
              <a:ext uri="{FF2B5EF4-FFF2-40B4-BE49-F238E27FC236}">
                <a16:creationId xmlns:a16="http://schemas.microsoft.com/office/drawing/2014/main" id="{47FA247E-FC99-4DEE-9659-A61E58CA1A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EFF825-A106-4C43-96EC-00D9D7D29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506D75-1984-4130-BBE1-66A0B2075A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05EF971-1A5F-4FCD-A849-5068EEBFA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4A3C7F-A504-486F-AC52-BAFC7D2EE7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F8FD0D-2A45-42AA-9F3A-D4BBA2C3F372}"/>
              </a:ext>
            </a:extLst>
          </p:cNvPr>
          <p:cNvSpPr>
            <a:spLocks noGrp="1"/>
          </p:cNvSpPr>
          <p:nvPr>
            <p:ph type="dt" sz="half" idx="10"/>
          </p:nvPr>
        </p:nvSpPr>
        <p:spPr/>
        <p:txBody>
          <a:bodyPr/>
          <a:lstStyle/>
          <a:p>
            <a:fld id="{EE4C556E-D11A-48D7-81C0-B1B5323EC136}" type="datetimeFigureOut">
              <a:rPr lang="zh-CN" altLang="en-US" smtClean="0"/>
              <a:t>2020/1/31</a:t>
            </a:fld>
            <a:endParaRPr lang="zh-CN" altLang="en-US"/>
          </a:p>
        </p:txBody>
      </p:sp>
      <p:sp>
        <p:nvSpPr>
          <p:cNvPr id="8" name="页脚占位符 7">
            <a:extLst>
              <a:ext uri="{FF2B5EF4-FFF2-40B4-BE49-F238E27FC236}">
                <a16:creationId xmlns:a16="http://schemas.microsoft.com/office/drawing/2014/main" id="{CE9B8A7F-BFA8-4329-AFC8-89D05783C6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2C94869-7BF3-4FFD-812C-03E8CEB5C85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32926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CC1BC-64C9-4962-A764-37E770FBC6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38FC6B-45DE-432B-B145-F8D8AB2AC5BB}"/>
              </a:ext>
            </a:extLst>
          </p:cNvPr>
          <p:cNvSpPr>
            <a:spLocks noGrp="1"/>
          </p:cNvSpPr>
          <p:nvPr>
            <p:ph type="dt" sz="half" idx="10"/>
          </p:nvPr>
        </p:nvSpPr>
        <p:spPr/>
        <p:txBody>
          <a:bodyPr/>
          <a:lstStyle/>
          <a:p>
            <a:fld id="{EE4C556E-D11A-48D7-81C0-B1B5323EC136}" type="datetimeFigureOut">
              <a:rPr lang="zh-CN" altLang="en-US" smtClean="0"/>
              <a:t>2020/1/31</a:t>
            </a:fld>
            <a:endParaRPr lang="zh-CN" altLang="en-US"/>
          </a:p>
        </p:txBody>
      </p:sp>
      <p:sp>
        <p:nvSpPr>
          <p:cNvPr id="4" name="页脚占位符 3">
            <a:extLst>
              <a:ext uri="{FF2B5EF4-FFF2-40B4-BE49-F238E27FC236}">
                <a16:creationId xmlns:a16="http://schemas.microsoft.com/office/drawing/2014/main" id="{E413F784-0D7C-43D2-A802-629BA7317F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781AAF-B2A9-4052-BD38-326FE4C13E1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17884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BCC6E6-411E-4830-BEE1-1A626801803D}"/>
              </a:ext>
            </a:extLst>
          </p:cNvPr>
          <p:cNvSpPr>
            <a:spLocks noGrp="1"/>
          </p:cNvSpPr>
          <p:nvPr>
            <p:ph type="dt" sz="half" idx="10"/>
          </p:nvPr>
        </p:nvSpPr>
        <p:spPr/>
        <p:txBody>
          <a:bodyPr/>
          <a:lstStyle/>
          <a:p>
            <a:fld id="{EE4C556E-D11A-48D7-81C0-B1B5323EC136}" type="datetimeFigureOut">
              <a:rPr lang="zh-CN" altLang="en-US" smtClean="0"/>
              <a:t>2020/1/31</a:t>
            </a:fld>
            <a:endParaRPr lang="zh-CN" altLang="en-US"/>
          </a:p>
        </p:txBody>
      </p:sp>
      <p:sp>
        <p:nvSpPr>
          <p:cNvPr id="3" name="页脚占位符 2">
            <a:extLst>
              <a:ext uri="{FF2B5EF4-FFF2-40B4-BE49-F238E27FC236}">
                <a16:creationId xmlns:a16="http://schemas.microsoft.com/office/drawing/2014/main" id="{FF4BA76C-B531-4C6F-850E-214EA4DF32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662A71-4ED7-4C0E-AF3B-EACBFA4681E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27726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B54FA-E333-4D04-A18F-7D50B83F6B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72AD769-544A-47A1-A306-AEDAED293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8514AB2-F4D7-4383-B3E7-D0F716378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D2DB71-2A42-4C00-9449-CA0DA297B2F2}"/>
              </a:ext>
            </a:extLst>
          </p:cNvPr>
          <p:cNvSpPr>
            <a:spLocks noGrp="1"/>
          </p:cNvSpPr>
          <p:nvPr>
            <p:ph type="dt" sz="half" idx="10"/>
          </p:nvPr>
        </p:nvSpPr>
        <p:spPr/>
        <p:txBody>
          <a:bodyPr/>
          <a:lstStyle/>
          <a:p>
            <a:fld id="{EE4C556E-D11A-48D7-81C0-B1B5323EC136}" type="datetimeFigureOut">
              <a:rPr lang="zh-CN" altLang="en-US" smtClean="0"/>
              <a:t>2020/1/31</a:t>
            </a:fld>
            <a:endParaRPr lang="zh-CN" altLang="en-US"/>
          </a:p>
        </p:txBody>
      </p:sp>
      <p:sp>
        <p:nvSpPr>
          <p:cNvPr id="6" name="页脚占位符 5">
            <a:extLst>
              <a:ext uri="{FF2B5EF4-FFF2-40B4-BE49-F238E27FC236}">
                <a16:creationId xmlns:a16="http://schemas.microsoft.com/office/drawing/2014/main" id="{ADC5D84D-5127-4599-9769-61D2E69557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A3411-124D-4AEE-9E12-7E3048799D7A}"/>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58343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113AC-DF3C-45F8-8376-712B7F9BF2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E7EF9C-8988-4176-8DA2-5346BDB81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72ECB9-BC6A-47B2-9484-877938926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7DA26D-1083-4E20-8433-3EACB78127E1}"/>
              </a:ext>
            </a:extLst>
          </p:cNvPr>
          <p:cNvSpPr>
            <a:spLocks noGrp="1"/>
          </p:cNvSpPr>
          <p:nvPr>
            <p:ph type="dt" sz="half" idx="10"/>
          </p:nvPr>
        </p:nvSpPr>
        <p:spPr/>
        <p:txBody>
          <a:bodyPr/>
          <a:lstStyle/>
          <a:p>
            <a:fld id="{EE4C556E-D11A-48D7-81C0-B1B5323EC136}" type="datetimeFigureOut">
              <a:rPr lang="zh-CN" altLang="en-US" smtClean="0"/>
              <a:t>2020/1/31</a:t>
            </a:fld>
            <a:endParaRPr lang="zh-CN" altLang="en-US"/>
          </a:p>
        </p:txBody>
      </p:sp>
      <p:sp>
        <p:nvSpPr>
          <p:cNvPr id="6" name="页脚占位符 5">
            <a:extLst>
              <a:ext uri="{FF2B5EF4-FFF2-40B4-BE49-F238E27FC236}">
                <a16:creationId xmlns:a16="http://schemas.microsoft.com/office/drawing/2014/main" id="{D8488704-F74A-430C-9177-1F6D513384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EC994E-AAE0-4342-820B-14F521FAD6DD}"/>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282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2E3"/>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2F3B47-B08B-4181-88A1-0D61C596FF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D1A009-55AC-40B1-BECE-C8E17CE74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4A7723-30C6-41D1-B39D-85DF3D399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2020/1/31</a:t>
            </a:fld>
            <a:endParaRPr lang="zh-CN" altLang="en-US"/>
          </a:p>
        </p:txBody>
      </p:sp>
      <p:sp>
        <p:nvSpPr>
          <p:cNvPr id="5" name="页脚占位符 4">
            <a:extLst>
              <a:ext uri="{FF2B5EF4-FFF2-40B4-BE49-F238E27FC236}">
                <a16:creationId xmlns:a16="http://schemas.microsoft.com/office/drawing/2014/main" id="{A16D8014-D4F0-4B30-B629-8D6D50AFB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5A88B7-1EF5-48FA-988D-161EF7D69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1563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a:extLst>
              <a:ext uri="{FF2B5EF4-FFF2-40B4-BE49-F238E27FC236}">
                <a16:creationId xmlns:a16="http://schemas.microsoft.com/office/drawing/2014/main" id="{5BA6A6CF-5F0D-4149-BCE4-63683D2AF05D}"/>
              </a:ext>
            </a:extLst>
          </p:cNvPr>
          <p:cNvSpPr/>
          <p:nvPr/>
        </p:nvSpPr>
        <p:spPr>
          <a:xfrm>
            <a:off x="2087589" y="-257546"/>
            <a:ext cx="5558816" cy="7115546"/>
          </a:xfrm>
          <a:prstGeom prst="rtTriangl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B9E60D1B-9CDC-4CCB-9342-733C74EF6A9F}"/>
              </a:ext>
            </a:extLst>
          </p:cNvPr>
          <p:cNvSpPr/>
          <p:nvPr/>
        </p:nvSpPr>
        <p:spPr>
          <a:xfrm>
            <a:off x="-29741" y="0"/>
            <a:ext cx="2198450"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7146775E-F744-48CE-B329-CB0A24DF96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2695" t="13963" r="15432" b="9410"/>
          <a:stretch/>
        </p:blipFill>
        <p:spPr>
          <a:xfrm rot="5400000">
            <a:off x="3889865" y="-1258908"/>
            <a:ext cx="4762019" cy="9841161"/>
          </a:xfrm>
          <a:prstGeom prst="rect">
            <a:avLst/>
          </a:prstGeom>
          <a:effectLst>
            <a:outerShdw blurRad="152400" dist="76200" dir="5400000" algn="t" rotWithShape="0">
              <a:prstClr val="black">
                <a:alpha val="40000"/>
              </a:prstClr>
            </a:outerShdw>
          </a:effectLst>
        </p:spPr>
      </p:pic>
      <p:sp>
        <p:nvSpPr>
          <p:cNvPr id="8" name="文本框 7">
            <a:extLst>
              <a:ext uri="{FF2B5EF4-FFF2-40B4-BE49-F238E27FC236}">
                <a16:creationId xmlns:a16="http://schemas.microsoft.com/office/drawing/2014/main" id="{F2D60792-E08F-46D2-9E8C-DF5DFB2E1156}"/>
              </a:ext>
            </a:extLst>
          </p:cNvPr>
          <p:cNvSpPr txBox="1"/>
          <p:nvPr/>
        </p:nvSpPr>
        <p:spPr>
          <a:xfrm>
            <a:off x="1684158" y="2273852"/>
            <a:ext cx="9374905" cy="1754326"/>
          </a:xfrm>
          <a:prstGeom prst="rect">
            <a:avLst/>
          </a:prstGeom>
          <a:noFill/>
        </p:spPr>
        <p:txBody>
          <a:bodyPr wrap="square" rtlCol="0">
            <a:spAutoFit/>
          </a:bodyPr>
          <a:lstStyle/>
          <a:p>
            <a:pPr algn="ctr"/>
            <a:r>
              <a:rPr lang="en-GB" altLang="zh-CN" sz="5400" dirty="0">
                <a:ln>
                  <a:solidFill>
                    <a:schemeClr val="tx1">
                      <a:lumMod val="65000"/>
                      <a:lumOff val="35000"/>
                    </a:schemeClr>
                  </a:solidFill>
                </a:ln>
                <a:solidFill>
                  <a:srgbClr val="ADDDEB"/>
                </a:solidFill>
                <a:latin typeface="方正姚体" panose="02010601030101010101" pitchFamily="2" charset="-122"/>
                <a:ea typeface="方正姚体" panose="02010601030101010101" pitchFamily="2" charset="-122"/>
              </a:rPr>
              <a:t>Incident management process enriched event log</a:t>
            </a:r>
          </a:p>
        </p:txBody>
      </p:sp>
      <p:sp>
        <p:nvSpPr>
          <p:cNvPr id="12" name="矩形 11">
            <a:extLst>
              <a:ext uri="{FF2B5EF4-FFF2-40B4-BE49-F238E27FC236}">
                <a16:creationId xmlns:a16="http://schemas.microsoft.com/office/drawing/2014/main" id="{9BD4D174-66F3-418B-A7C1-0FFFC8B796EE}"/>
              </a:ext>
            </a:extLst>
          </p:cNvPr>
          <p:cNvSpPr/>
          <p:nvPr/>
        </p:nvSpPr>
        <p:spPr>
          <a:xfrm>
            <a:off x="7064620" y="4651492"/>
            <a:ext cx="2638160" cy="500137"/>
          </a:xfrm>
          <a:prstGeom prst="rect">
            <a:avLst/>
          </a:prstGeom>
          <a:noFill/>
          <a:ln>
            <a:noFill/>
          </a:ln>
        </p:spPr>
        <p:txBody>
          <a:bodyPr wrap="square" lIns="68580" tIns="34290" rIns="68580" bIns="34290">
            <a:spAutoFit/>
          </a:bodyPr>
          <a:lstStyle/>
          <a:p>
            <a:pPr>
              <a:defRPr/>
            </a:pPr>
            <a:r>
              <a:rPr lang="en-US" sz="2800" spc="225" dirty="0">
                <a:latin typeface="字魂58号-创中黑" panose="00000500000000000000" pitchFamily="2" charset="-122"/>
                <a:ea typeface="字魂58号-创中黑" panose="00000500000000000000" pitchFamily="2" charset="-122"/>
                <a:cs typeface="+mn-ea"/>
                <a:sym typeface="+mn-lt"/>
              </a:rPr>
              <a:t>Shuyu CHEN</a:t>
            </a:r>
          </a:p>
        </p:txBody>
      </p:sp>
      <p:cxnSp>
        <p:nvCxnSpPr>
          <p:cNvPr id="18" name="直接连接符 17">
            <a:extLst>
              <a:ext uri="{FF2B5EF4-FFF2-40B4-BE49-F238E27FC236}">
                <a16:creationId xmlns:a16="http://schemas.microsoft.com/office/drawing/2014/main" id="{FB5FFC29-C18B-4D19-AE79-B0520FA2368E}"/>
              </a:ext>
            </a:extLst>
          </p:cNvPr>
          <p:cNvCxnSpPr>
            <a:cxnSpLocks/>
          </p:cNvCxnSpPr>
          <p:nvPr/>
        </p:nvCxnSpPr>
        <p:spPr>
          <a:xfrm>
            <a:off x="724619" y="2518913"/>
            <a:ext cx="98341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DE55FA5-B273-48BD-B00A-B0F1FA3979F5}"/>
              </a:ext>
            </a:extLst>
          </p:cNvPr>
          <p:cNvCxnSpPr>
            <a:cxnSpLocks/>
          </p:cNvCxnSpPr>
          <p:nvPr/>
        </p:nvCxnSpPr>
        <p:spPr>
          <a:xfrm>
            <a:off x="1009290" y="2664441"/>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312BEF0-CE49-4F2D-A235-BFEA9000A720}"/>
              </a:ext>
            </a:extLst>
          </p:cNvPr>
          <p:cNvCxnSpPr>
            <a:cxnSpLocks/>
          </p:cNvCxnSpPr>
          <p:nvPr/>
        </p:nvCxnSpPr>
        <p:spPr>
          <a:xfrm>
            <a:off x="2280565" y="1023116"/>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A51F828-12A3-4934-93CF-8ED339D2F58E}"/>
              </a:ext>
            </a:extLst>
          </p:cNvPr>
          <p:cNvCxnSpPr>
            <a:cxnSpLocks/>
          </p:cNvCxnSpPr>
          <p:nvPr/>
        </p:nvCxnSpPr>
        <p:spPr>
          <a:xfrm>
            <a:off x="10389395" y="1333667"/>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7D5216A-4C92-46EC-8F1B-5DCA9B7C79A7}"/>
              </a:ext>
            </a:extLst>
          </p:cNvPr>
          <p:cNvCxnSpPr>
            <a:cxnSpLocks/>
          </p:cNvCxnSpPr>
          <p:nvPr/>
        </p:nvCxnSpPr>
        <p:spPr>
          <a:xfrm>
            <a:off x="10803463" y="119564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F9B7DAE-2A4B-41E4-9A13-2A67123A72EA}"/>
              </a:ext>
            </a:extLst>
          </p:cNvPr>
          <p:cNvCxnSpPr>
            <a:cxnSpLocks/>
          </p:cNvCxnSpPr>
          <p:nvPr/>
        </p:nvCxnSpPr>
        <p:spPr>
          <a:xfrm>
            <a:off x="10724229" y="377549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10521136-BA96-4314-856A-C8F0DDA640BA}"/>
              </a:ext>
            </a:extLst>
          </p:cNvPr>
          <p:cNvCxnSpPr>
            <a:cxnSpLocks/>
          </p:cNvCxnSpPr>
          <p:nvPr/>
        </p:nvCxnSpPr>
        <p:spPr>
          <a:xfrm>
            <a:off x="10882697" y="3901657"/>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ADFA536-1684-4581-846F-C359D5053861}"/>
              </a:ext>
            </a:extLst>
          </p:cNvPr>
          <p:cNvCxnSpPr>
            <a:cxnSpLocks/>
          </p:cNvCxnSpPr>
          <p:nvPr/>
        </p:nvCxnSpPr>
        <p:spPr>
          <a:xfrm>
            <a:off x="4885895" y="6230789"/>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06884157-8DE6-4FF4-A09B-C2CDD12294B0}"/>
              </a:ext>
            </a:extLst>
          </p:cNvPr>
          <p:cNvSpPr/>
          <p:nvPr/>
        </p:nvSpPr>
        <p:spPr>
          <a:xfrm>
            <a:off x="1901002" y="3901657"/>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741EF193-4579-4F93-B7CA-0F97D8B28D73}"/>
              </a:ext>
            </a:extLst>
          </p:cNvPr>
          <p:cNvSpPr/>
          <p:nvPr/>
        </p:nvSpPr>
        <p:spPr>
          <a:xfrm>
            <a:off x="1901002" y="4169395"/>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3C389B98-15EC-4C95-B4B3-0CD405331F5D}"/>
              </a:ext>
            </a:extLst>
          </p:cNvPr>
          <p:cNvSpPr/>
          <p:nvPr/>
        </p:nvSpPr>
        <p:spPr>
          <a:xfrm>
            <a:off x="1898128" y="4477072"/>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89B82780-5059-4AEA-8CA5-9B7DF26223AF}"/>
              </a:ext>
            </a:extLst>
          </p:cNvPr>
          <p:cNvSpPr/>
          <p:nvPr/>
        </p:nvSpPr>
        <p:spPr>
          <a:xfrm>
            <a:off x="10803463" y="2174854"/>
            <a:ext cx="130646" cy="130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79C3A1C0-49FE-4239-953F-D27B9A2CB3C6}"/>
              </a:ext>
            </a:extLst>
          </p:cNvPr>
          <p:cNvSpPr/>
          <p:nvPr/>
        </p:nvSpPr>
        <p:spPr>
          <a:xfrm>
            <a:off x="8890254" y="5868778"/>
            <a:ext cx="322170" cy="322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3316BB9B-583A-4D92-A892-EF6727D3D8B4}"/>
              </a:ext>
            </a:extLst>
          </p:cNvPr>
          <p:cNvSpPr/>
          <p:nvPr/>
        </p:nvSpPr>
        <p:spPr>
          <a:xfrm>
            <a:off x="9378709" y="6099385"/>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35893F8E-C4E8-4A68-96BA-308FD099A68C}"/>
              </a:ext>
            </a:extLst>
          </p:cNvPr>
          <p:cNvSpPr/>
          <p:nvPr/>
        </p:nvSpPr>
        <p:spPr>
          <a:xfrm>
            <a:off x="649748" y="963852"/>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C9A4D54F-026E-4296-BF25-3874DC5F8A0C}"/>
              </a:ext>
            </a:extLst>
          </p:cNvPr>
          <p:cNvSpPr/>
          <p:nvPr/>
        </p:nvSpPr>
        <p:spPr>
          <a:xfrm>
            <a:off x="961988" y="740548"/>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8512BAAF-9E21-4FB0-8993-E4A83A649C22}"/>
              </a:ext>
            </a:extLst>
          </p:cNvPr>
          <p:cNvSpPr/>
          <p:nvPr/>
        </p:nvSpPr>
        <p:spPr>
          <a:xfrm>
            <a:off x="943131" y="5351811"/>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E574D757-58FB-4646-A3F3-AB087933E9B4}"/>
              </a:ext>
            </a:extLst>
          </p:cNvPr>
          <p:cNvSpPr/>
          <p:nvPr/>
        </p:nvSpPr>
        <p:spPr>
          <a:xfrm>
            <a:off x="9835236" y="1101881"/>
            <a:ext cx="93758" cy="93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14A4D3D7-EC3D-4183-B79A-5F48868A38C7}"/>
              </a:ext>
            </a:extLst>
          </p:cNvPr>
          <p:cNvSpPr/>
          <p:nvPr/>
        </p:nvSpPr>
        <p:spPr>
          <a:xfrm>
            <a:off x="11473132" y="4180858"/>
            <a:ext cx="156520" cy="156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Image 3">
            <a:extLst>
              <a:ext uri="{FF2B5EF4-FFF2-40B4-BE49-F238E27FC236}">
                <a16:creationId xmlns:a16="http://schemas.microsoft.com/office/drawing/2014/main" id="{588F219A-7717-F345-A2EA-F3383B60355F}"/>
              </a:ext>
            </a:extLst>
          </p:cNvPr>
          <p:cNvPicPr>
            <a:picLocks noChangeAspect="1"/>
          </p:cNvPicPr>
          <p:nvPr/>
        </p:nvPicPr>
        <p:blipFill>
          <a:blip r:embed="rId4"/>
          <a:stretch>
            <a:fillRect/>
          </a:stretch>
        </p:blipFill>
        <p:spPr>
          <a:xfrm>
            <a:off x="1907928" y="4248575"/>
            <a:ext cx="3599386" cy="1305972"/>
          </a:xfrm>
          <a:prstGeom prst="rect">
            <a:avLst/>
          </a:prstGeom>
        </p:spPr>
      </p:pic>
    </p:spTree>
    <p:extLst>
      <p:ext uri="{BB962C8B-B14F-4D97-AF65-F5344CB8AC3E}">
        <p14:creationId xmlns:p14="http://schemas.microsoft.com/office/powerpoint/2010/main" val="279746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1000"/>
                                        <p:tgtEl>
                                          <p:spTgt spid="30"/>
                                        </p:tgtEl>
                                      </p:cBhvr>
                                    </p:animEffect>
                                    <p:anim calcmode="lin" valueType="num">
                                      <p:cBhvr>
                                        <p:cTn id="21" dur="1000" fill="hold"/>
                                        <p:tgtEl>
                                          <p:spTgt spid="30"/>
                                        </p:tgtEl>
                                        <p:attrNameLst>
                                          <p:attrName>ppt_x</p:attrName>
                                        </p:attrNameLst>
                                      </p:cBhvr>
                                      <p:tavLst>
                                        <p:tav tm="0">
                                          <p:val>
                                            <p:strVal val="#ppt_x"/>
                                          </p:val>
                                        </p:tav>
                                        <p:tav tm="100000">
                                          <p:val>
                                            <p:strVal val="#ppt_x"/>
                                          </p:val>
                                        </p:tav>
                                      </p:tavLst>
                                    </p:anim>
                                    <p:anim calcmode="lin" valueType="num">
                                      <p:cBhvr>
                                        <p:cTn id="22" dur="1000" fill="hold"/>
                                        <p:tgtEl>
                                          <p:spTgt spid="30"/>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1000"/>
                                        <p:tgtEl>
                                          <p:spTgt spid="31"/>
                                        </p:tgtEl>
                                      </p:cBhvr>
                                    </p:animEffect>
                                    <p:anim calcmode="lin" valueType="num">
                                      <p:cBhvr>
                                        <p:cTn id="26" dur="1000" fill="hold"/>
                                        <p:tgtEl>
                                          <p:spTgt spid="31"/>
                                        </p:tgtEl>
                                        <p:attrNameLst>
                                          <p:attrName>ppt_x</p:attrName>
                                        </p:attrNameLst>
                                      </p:cBhvr>
                                      <p:tavLst>
                                        <p:tav tm="0">
                                          <p:val>
                                            <p:strVal val="#ppt_x"/>
                                          </p:val>
                                        </p:tav>
                                        <p:tav tm="100000">
                                          <p:val>
                                            <p:strVal val="#ppt_x"/>
                                          </p:val>
                                        </p:tav>
                                      </p:tavLst>
                                    </p:anim>
                                    <p:anim calcmode="lin" valueType="num">
                                      <p:cBhvr>
                                        <p:cTn id="27" dur="1000" fill="hold"/>
                                        <p:tgtEl>
                                          <p:spTgt spid="3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1000"/>
                                        <p:tgtEl>
                                          <p:spTgt spid="32"/>
                                        </p:tgtEl>
                                      </p:cBhvr>
                                    </p:animEffect>
                                    <p:anim calcmode="lin" valueType="num">
                                      <p:cBhvr>
                                        <p:cTn id="31" dur="1000" fill="hold"/>
                                        <p:tgtEl>
                                          <p:spTgt spid="32"/>
                                        </p:tgtEl>
                                        <p:attrNameLst>
                                          <p:attrName>ppt_x</p:attrName>
                                        </p:attrNameLst>
                                      </p:cBhvr>
                                      <p:tavLst>
                                        <p:tav tm="0">
                                          <p:val>
                                            <p:strVal val="#ppt_x"/>
                                          </p:val>
                                        </p:tav>
                                        <p:tav tm="100000">
                                          <p:val>
                                            <p:strVal val="#ppt_x"/>
                                          </p:val>
                                        </p:tav>
                                      </p:tavLst>
                                    </p:anim>
                                    <p:anim calcmode="lin" valueType="num">
                                      <p:cBhvr>
                                        <p:cTn id="32"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30" grpId="0" animBg="1"/>
      <p:bldP spid="31" grpId="0" animBg="1"/>
      <p:bldP spid="32" grpId="0" animBg="1"/>
      <p:bldP spid="33" grpId="0" animBg="1"/>
      <p:bldP spid="34" grpId="0" animBg="1"/>
      <p:bldP spid="36" grpId="0" animBg="1"/>
      <p:bldP spid="37" grpId="0" animBg="1"/>
      <p:bldP spid="38" grpId="0" animBg="1"/>
      <p:bldP spid="39" grpId="0" animBg="1"/>
      <p:bldP spid="4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C8256A-141F-4AA0-91DF-9B669381FF0F}"/>
              </a:ext>
            </a:extLst>
          </p:cNvPr>
          <p:cNvSpPr/>
          <p:nvPr/>
        </p:nvSpPr>
        <p:spPr>
          <a:xfrm>
            <a:off x="-17252" y="0"/>
            <a:ext cx="7218152"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466571E5-95D8-47E4-9066-10D201D95179}"/>
              </a:ext>
            </a:extLst>
          </p:cNvPr>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D2C064BC-4F19-4498-9B8A-AAB5B911457D}"/>
              </a:ext>
            </a:extLst>
          </p:cNvPr>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BB29152F-73C0-4E1F-B79E-F71641D304C4}"/>
              </a:ext>
            </a:extLst>
          </p:cNvPr>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C0AD194-29E0-4A8E-8ECF-ED9C8CCE5ACD}"/>
              </a:ext>
            </a:extLst>
          </p:cNvPr>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4CFED81-5C1F-46A0-A322-43988E122457}"/>
              </a:ext>
            </a:extLst>
          </p:cNvPr>
          <p:cNvSpPr/>
          <p:nvPr/>
        </p:nvSpPr>
        <p:spPr>
          <a:xfrm>
            <a:off x="11016551"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9B38779-3E0F-45F1-8E6C-FBFD936CC016}"/>
              </a:ext>
            </a:extLst>
          </p:cNvPr>
          <p:cNvSpPr txBox="1"/>
          <p:nvPr/>
        </p:nvSpPr>
        <p:spPr>
          <a:xfrm>
            <a:off x="1324304" y="1104064"/>
            <a:ext cx="2984938" cy="707886"/>
          </a:xfrm>
          <a:prstGeom prst="rect">
            <a:avLst/>
          </a:prstGeom>
          <a:noFill/>
        </p:spPr>
        <p:txBody>
          <a:bodyPr vert="horz" wrap="square" rtlCol="0">
            <a:spAutoFit/>
          </a:bodyPr>
          <a:lstStyle/>
          <a:p>
            <a:r>
              <a:rPr lang="en-US" altLang="zh-CN" sz="4000" dirty="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rPr>
              <a:t>9</a:t>
            </a:r>
            <a:r>
              <a:rPr lang="en-US" altLang="zh-CN" sz="400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rPr>
              <a:t> </a:t>
            </a:r>
            <a:r>
              <a:rPr lang="en-US" altLang="zh-CN" sz="4000" dirty="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rPr>
              <a:t>Flask API</a:t>
            </a:r>
            <a:endParaRPr lang="zh-CN" altLang="en-US" sz="4000" dirty="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endParaRPr>
          </a:p>
        </p:txBody>
      </p:sp>
      <p:pic>
        <p:nvPicPr>
          <p:cNvPr id="14" name="图片 13" descr="手机屏幕截图&#10;&#10;描述已自动生成">
            <a:extLst>
              <a:ext uri="{FF2B5EF4-FFF2-40B4-BE49-F238E27FC236}">
                <a16:creationId xmlns:a16="http://schemas.microsoft.com/office/drawing/2014/main" id="{09145493-0383-C048-87E3-8A072A31E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294" y="2369655"/>
            <a:ext cx="9049407" cy="1765738"/>
          </a:xfrm>
          <a:prstGeom prst="rect">
            <a:avLst/>
          </a:prstGeom>
        </p:spPr>
      </p:pic>
      <p:pic>
        <p:nvPicPr>
          <p:cNvPr id="19" name="图片 18" descr="手机屏幕截图&#10;&#10;描述已自动生成">
            <a:extLst>
              <a:ext uri="{FF2B5EF4-FFF2-40B4-BE49-F238E27FC236}">
                <a16:creationId xmlns:a16="http://schemas.microsoft.com/office/drawing/2014/main" id="{A503C20C-5894-E444-95C1-00FED128B6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295" y="4249581"/>
            <a:ext cx="9049407" cy="1598576"/>
          </a:xfrm>
          <a:prstGeom prst="rect">
            <a:avLst/>
          </a:prstGeom>
        </p:spPr>
      </p:pic>
      <p:sp>
        <p:nvSpPr>
          <p:cNvPr id="20" name="文本框 19">
            <a:extLst>
              <a:ext uri="{FF2B5EF4-FFF2-40B4-BE49-F238E27FC236}">
                <a16:creationId xmlns:a16="http://schemas.microsoft.com/office/drawing/2014/main" id="{B6F7351C-E3AF-3A47-85B5-DE7227E4EDD9}"/>
              </a:ext>
            </a:extLst>
          </p:cNvPr>
          <p:cNvSpPr txBox="1"/>
          <p:nvPr/>
        </p:nvSpPr>
        <p:spPr>
          <a:xfrm>
            <a:off x="1571294" y="1811950"/>
            <a:ext cx="7225865" cy="400110"/>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Choose hyperparameters to build model</a:t>
            </a:r>
          </a:p>
        </p:txBody>
      </p:sp>
    </p:spTree>
    <p:extLst>
      <p:ext uri="{BB962C8B-B14F-4D97-AF65-F5344CB8AC3E}">
        <p14:creationId xmlns:p14="http://schemas.microsoft.com/office/powerpoint/2010/main" val="1369759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a:extLst>
              <a:ext uri="{FF2B5EF4-FFF2-40B4-BE49-F238E27FC236}">
                <a16:creationId xmlns:a16="http://schemas.microsoft.com/office/drawing/2014/main" id="{5BA6A6CF-5F0D-4149-BCE4-63683D2AF05D}"/>
              </a:ext>
            </a:extLst>
          </p:cNvPr>
          <p:cNvSpPr/>
          <p:nvPr/>
        </p:nvSpPr>
        <p:spPr>
          <a:xfrm>
            <a:off x="2106487" y="-258792"/>
            <a:ext cx="5558816" cy="7115546"/>
          </a:xfrm>
          <a:prstGeom prst="rtTriangl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B9E60D1B-9CDC-4CCB-9342-733C74EF6A9F}"/>
              </a:ext>
            </a:extLst>
          </p:cNvPr>
          <p:cNvSpPr/>
          <p:nvPr/>
        </p:nvSpPr>
        <p:spPr>
          <a:xfrm>
            <a:off x="-17252" y="1246"/>
            <a:ext cx="2198450"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7146775E-F744-48CE-B329-CB0A24DF96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2695" t="13963" r="15432" b="9410"/>
          <a:stretch/>
        </p:blipFill>
        <p:spPr>
          <a:xfrm rot="5400000">
            <a:off x="4042361" y="-565654"/>
            <a:ext cx="4585239" cy="7729270"/>
          </a:xfrm>
          <a:prstGeom prst="rect">
            <a:avLst/>
          </a:prstGeom>
          <a:effectLst>
            <a:outerShdw blurRad="152400" dist="76200" dir="5400000" algn="t" rotWithShape="0">
              <a:prstClr val="black">
                <a:alpha val="40000"/>
              </a:prstClr>
            </a:outerShdw>
          </a:effectLst>
        </p:spPr>
      </p:pic>
      <p:sp>
        <p:nvSpPr>
          <p:cNvPr id="8" name="文本框 7">
            <a:extLst>
              <a:ext uri="{FF2B5EF4-FFF2-40B4-BE49-F238E27FC236}">
                <a16:creationId xmlns:a16="http://schemas.microsoft.com/office/drawing/2014/main" id="{F2D60792-E08F-46D2-9E8C-DF5DFB2E1156}"/>
              </a:ext>
            </a:extLst>
          </p:cNvPr>
          <p:cNvSpPr txBox="1"/>
          <p:nvPr/>
        </p:nvSpPr>
        <p:spPr>
          <a:xfrm>
            <a:off x="2887192" y="2914260"/>
            <a:ext cx="7949182" cy="769441"/>
          </a:xfrm>
          <a:prstGeom prst="rect">
            <a:avLst/>
          </a:prstGeom>
          <a:noFill/>
        </p:spPr>
        <p:txBody>
          <a:bodyPr wrap="square" rtlCol="0">
            <a:spAutoFit/>
          </a:bodyPr>
          <a:lstStyle/>
          <a:p>
            <a:r>
              <a:rPr lang="en-US" altLang="zh-CN" sz="4400" dirty="0">
                <a:ln>
                  <a:solidFill>
                    <a:schemeClr val="tx1">
                      <a:lumMod val="65000"/>
                      <a:lumOff val="35000"/>
                    </a:schemeClr>
                  </a:solidFill>
                </a:ln>
                <a:solidFill>
                  <a:srgbClr val="ADDDEB"/>
                </a:solidFill>
                <a:latin typeface="Calibri" panose="020F0502020204030204" pitchFamily="34" charset="0"/>
                <a:ea typeface="字魂27号-布丁体" panose="00000500000000000000" pitchFamily="2" charset="-122"/>
                <a:cs typeface="Calibri" panose="020F0502020204030204" pitchFamily="34" charset="0"/>
              </a:rPr>
              <a:t>Thank you for your evaluation</a:t>
            </a:r>
            <a:endParaRPr lang="zh-CN" altLang="en-US" sz="4400" dirty="0">
              <a:ln>
                <a:solidFill>
                  <a:schemeClr val="tx1">
                    <a:lumMod val="65000"/>
                    <a:lumOff val="35000"/>
                  </a:schemeClr>
                </a:solidFill>
              </a:ln>
              <a:solidFill>
                <a:srgbClr val="ADDDEB"/>
              </a:solidFill>
              <a:latin typeface="Calibri" panose="020F0502020204030204" pitchFamily="34" charset="0"/>
              <a:ea typeface="字魂27号-布丁体" panose="00000500000000000000" pitchFamily="2" charset="-122"/>
              <a:cs typeface="Calibri" panose="020F0502020204030204" pitchFamily="34" charset="0"/>
            </a:endParaRPr>
          </a:p>
        </p:txBody>
      </p:sp>
      <p:cxnSp>
        <p:nvCxnSpPr>
          <p:cNvPr id="18" name="直接连接符 17">
            <a:extLst>
              <a:ext uri="{FF2B5EF4-FFF2-40B4-BE49-F238E27FC236}">
                <a16:creationId xmlns:a16="http://schemas.microsoft.com/office/drawing/2014/main" id="{FB5FFC29-C18B-4D19-AE79-B0520FA2368E}"/>
              </a:ext>
            </a:extLst>
          </p:cNvPr>
          <p:cNvCxnSpPr>
            <a:cxnSpLocks/>
          </p:cNvCxnSpPr>
          <p:nvPr/>
        </p:nvCxnSpPr>
        <p:spPr>
          <a:xfrm>
            <a:off x="724619" y="2518913"/>
            <a:ext cx="98341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DE55FA5-B273-48BD-B00A-B0F1FA3979F5}"/>
              </a:ext>
            </a:extLst>
          </p:cNvPr>
          <p:cNvCxnSpPr>
            <a:cxnSpLocks/>
          </p:cNvCxnSpPr>
          <p:nvPr/>
        </p:nvCxnSpPr>
        <p:spPr>
          <a:xfrm>
            <a:off x="1009290" y="2664441"/>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312BEF0-CE49-4F2D-A235-BFEA9000A720}"/>
              </a:ext>
            </a:extLst>
          </p:cNvPr>
          <p:cNvCxnSpPr>
            <a:cxnSpLocks/>
          </p:cNvCxnSpPr>
          <p:nvPr/>
        </p:nvCxnSpPr>
        <p:spPr>
          <a:xfrm>
            <a:off x="2280565" y="1023116"/>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A51F828-12A3-4934-93CF-8ED339D2F58E}"/>
              </a:ext>
            </a:extLst>
          </p:cNvPr>
          <p:cNvCxnSpPr>
            <a:cxnSpLocks/>
          </p:cNvCxnSpPr>
          <p:nvPr/>
        </p:nvCxnSpPr>
        <p:spPr>
          <a:xfrm>
            <a:off x="10389395" y="1333667"/>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7D5216A-4C92-46EC-8F1B-5DCA9B7C79A7}"/>
              </a:ext>
            </a:extLst>
          </p:cNvPr>
          <p:cNvCxnSpPr>
            <a:cxnSpLocks/>
          </p:cNvCxnSpPr>
          <p:nvPr/>
        </p:nvCxnSpPr>
        <p:spPr>
          <a:xfrm>
            <a:off x="10803463" y="119564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F9B7DAE-2A4B-41E4-9A13-2A67123A72EA}"/>
              </a:ext>
            </a:extLst>
          </p:cNvPr>
          <p:cNvCxnSpPr>
            <a:cxnSpLocks/>
          </p:cNvCxnSpPr>
          <p:nvPr/>
        </p:nvCxnSpPr>
        <p:spPr>
          <a:xfrm>
            <a:off x="10724229" y="377549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10521136-BA96-4314-856A-C8F0DDA640BA}"/>
              </a:ext>
            </a:extLst>
          </p:cNvPr>
          <p:cNvCxnSpPr>
            <a:cxnSpLocks/>
          </p:cNvCxnSpPr>
          <p:nvPr/>
        </p:nvCxnSpPr>
        <p:spPr>
          <a:xfrm>
            <a:off x="10882697" y="3901657"/>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ADFA536-1684-4581-846F-C359D5053861}"/>
              </a:ext>
            </a:extLst>
          </p:cNvPr>
          <p:cNvCxnSpPr>
            <a:cxnSpLocks/>
          </p:cNvCxnSpPr>
          <p:nvPr/>
        </p:nvCxnSpPr>
        <p:spPr>
          <a:xfrm>
            <a:off x="4885895" y="6230789"/>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06884157-8DE6-4FF4-A09B-C2CDD12294B0}"/>
              </a:ext>
            </a:extLst>
          </p:cNvPr>
          <p:cNvSpPr/>
          <p:nvPr/>
        </p:nvSpPr>
        <p:spPr>
          <a:xfrm>
            <a:off x="1901002" y="3901657"/>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741EF193-4579-4F93-B7CA-0F97D8B28D73}"/>
              </a:ext>
            </a:extLst>
          </p:cNvPr>
          <p:cNvSpPr/>
          <p:nvPr/>
        </p:nvSpPr>
        <p:spPr>
          <a:xfrm>
            <a:off x="1901002" y="4169395"/>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3C389B98-15EC-4C95-B4B3-0CD405331F5D}"/>
              </a:ext>
            </a:extLst>
          </p:cNvPr>
          <p:cNvSpPr/>
          <p:nvPr/>
        </p:nvSpPr>
        <p:spPr>
          <a:xfrm>
            <a:off x="1898128" y="4477072"/>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89B82780-5059-4AEA-8CA5-9B7DF26223AF}"/>
              </a:ext>
            </a:extLst>
          </p:cNvPr>
          <p:cNvSpPr/>
          <p:nvPr/>
        </p:nvSpPr>
        <p:spPr>
          <a:xfrm>
            <a:off x="10803463" y="2174854"/>
            <a:ext cx="130646" cy="130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79C3A1C0-49FE-4239-953F-D27B9A2CB3C6}"/>
              </a:ext>
            </a:extLst>
          </p:cNvPr>
          <p:cNvSpPr/>
          <p:nvPr/>
        </p:nvSpPr>
        <p:spPr>
          <a:xfrm>
            <a:off x="8890254" y="5868778"/>
            <a:ext cx="322170" cy="322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3316BB9B-583A-4D92-A892-EF6727D3D8B4}"/>
              </a:ext>
            </a:extLst>
          </p:cNvPr>
          <p:cNvSpPr/>
          <p:nvPr/>
        </p:nvSpPr>
        <p:spPr>
          <a:xfrm>
            <a:off x="9378709" y="6099385"/>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35893F8E-C4E8-4A68-96BA-308FD099A68C}"/>
              </a:ext>
            </a:extLst>
          </p:cNvPr>
          <p:cNvSpPr/>
          <p:nvPr/>
        </p:nvSpPr>
        <p:spPr>
          <a:xfrm>
            <a:off x="649748" y="963852"/>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C9A4D54F-026E-4296-BF25-3874DC5F8A0C}"/>
              </a:ext>
            </a:extLst>
          </p:cNvPr>
          <p:cNvSpPr/>
          <p:nvPr/>
        </p:nvSpPr>
        <p:spPr>
          <a:xfrm>
            <a:off x="961988" y="740548"/>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8512BAAF-9E21-4FB0-8993-E4A83A649C22}"/>
              </a:ext>
            </a:extLst>
          </p:cNvPr>
          <p:cNvSpPr/>
          <p:nvPr/>
        </p:nvSpPr>
        <p:spPr>
          <a:xfrm>
            <a:off x="943131" y="5351811"/>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E574D757-58FB-4646-A3F3-AB087933E9B4}"/>
              </a:ext>
            </a:extLst>
          </p:cNvPr>
          <p:cNvSpPr/>
          <p:nvPr/>
        </p:nvSpPr>
        <p:spPr>
          <a:xfrm>
            <a:off x="9835236" y="1101881"/>
            <a:ext cx="93758" cy="93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14A4D3D7-EC3D-4183-B79A-5F48868A38C7}"/>
              </a:ext>
            </a:extLst>
          </p:cNvPr>
          <p:cNvSpPr/>
          <p:nvPr/>
        </p:nvSpPr>
        <p:spPr>
          <a:xfrm>
            <a:off x="11473132" y="4180858"/>
            <a:ext cx="156520" cy="156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873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1000"/>
                                        <p:tgtEl>
                                          <p:spTgt spid="30"/>
                                        </p:tgtEl>
                                      </p:cBhvr>
                                    </p:animEffect>
                                    <p:anim calcmode="lin" valueType="num">
                                      <p:cBhvr>
                                        <p:cTn id="17" dur="1000" fill="hold"/>
                                        <p:tgtEl>
                                          <p:spTgt spid="30"/>
                                        </p:tgtEl>
                                        <p:attrNameLst>
                                          <p:attrName>ppt_x</p:attrName>
                                        </p:attrNameLst>
                                      </p:cBhvr>
                                      <p:tavLst>
                                        <p:tav tm="0">
                                          <p:val>
                                            <p:strVal val="#ppt_x"/>
                                          </p:val>
                                        </p:tav>
                                        <p:tav tm="100000">
                                          <p:val>
                                            <p:strVal val="#ppt_x"/>
                                          </p:val>
                                        </p:tav>
                                      </p:tavLst>
                                    </p:anim>
                                    <p:anim calcmode="lin" valueType="num">
                                      <p:cBhvr>
                                        <p:cTn id="18" dur="1000" fill="hold"/>
                                        <p:tgtEl>
                                          <p:spTgt spid="3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1000"/>
                                        <p:tgtEl>
                                          <p:spTgt spid="32"/>
                                        </p:tgtEl>
                                      </p:cBhvr>
                                    </p:animEffect>
                                    <p:anim calcmode="lin" valueType="num">
                                      <p:cBhvr>
                                        <p:cTn id="27" dur="1000" fill="hold"/>
                                        <p:tgtEl>
                                          <p:spTgt spid="32"/>
                                        </p:tgtEl>
                                        <p:attrNameLst>
                                          <p:attrName>ppt_x</p:attrName>
                                        </p:attrNameLst>
                                      </p:cBhvr>
                                      <p:tavLst>
                                        <p:tav tm="0">
                                          <p:val>
                                            <p:strVal val="#ppt_x"/>
                                          </p:val>
                                        </p:tav>
                                        <p:tav tm="100000">
                                          <p:val>
                                            <p:strVal val="#ppt_x"/>
                                          </p:val>
                                        </p:tav>
                                      </p:tavLst>
                                    </p:anim>
                                    <p:anim calcmode="lin" valueType="num">
                                      <p:cBhvr>
                                        <p:cTn id="2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 grpId="0" animBg="1"/>
      <p:bldP spid="31" grpId="0" animBg="1"/>
      <p:bldP spid="32" grpId="0" animBg="1"/>
      <p:bldP spid="33" grpId="0" animBg="1"/>
      <p:bldP spid="34" grpId="0" animBg="1"/>
      <p:bldP spid="36" grpId="0" animBg="1"/>
      <p:bldP spid="37" grpId="0" animBg="1"/>
      <p:bldP spid="38" grpId="0" animBg="1"/>
      <p:bldP spid="39" grpId="0" animBg="1"/>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C8256A-141F-4AA0-91DF-9B669381FF0F}"/>
              </a:ext>
            </a:extLst>
          </p:cNvPr>
          <p:cNvSpPr/>
          <p:nvPr/>
        </p:nvSpPr>
        <p:spPr>
          <a:xfrm>
            <a:off x="-17252" y="1246"/>
            <a:ext cx="7218152"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466571E5-95D8-47E4-9066-10D201D95179}"/>
              </a:ext>
            </a:extLst>
          </p:cNvPr>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D2C064BC-4F19-4498-9B8A-AAB5B911457D}"/>
              </a:ext>
            </a:extLst>
          </p:cNvPr>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BB29152F-73C0-4E1F-B79E-F71641D304C4}"/>
              </a:ext>
            </a:extLst>
          </p:cNvPr>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C0AD194-29E0-4A8E-8ECF-ED9C8CCE5ACD}"/>
              </a:ext>
            </a:extLst>
          </p:cNvPr>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4CFED81-5C1F-46A0-A322-43988E122457}"/>
              </a:ext>
            </a:extLst>
          </p:cNvPr>
          <p:cNvSpPr/>
          <p:nvPr/>
        </p:nvSpPr>
        <p:spPr>
          <a:xfrm>
            <a:off x="11016551"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9B38779-3E0F-45F1-8E6C-FBFD936CC016}"/>
              </a:ext>
            </a:extLst>
          </p:cNvPr>
          <p:cNvSpPr txBox="1"/>
          <p:nvPr/>
        </p:nvSpPr>
        <p:spPr>
          <a:xfrm>
            <a:off x="1403376" y="1104064"/>
            <a:ext cx="6711642" cy="830997"/>
          </a:xfrm>
          <a:prstGeom prst="rect">
            <a:avLst/>
          </a:prstGeom>
          <a:noFill/>
        </p:spPr>
        <p:txBody>
          <a:bodyPr vert="horz" wrap="square" rtlCol="0">
            <a:spAutoFit/>
          </a:bodyPr>
          <a:lstStyle/>
          <a:p>
            <a:r>
              <a:rPr lang="en-US" altLang="zh-CN" sz="4800" dirty="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rPr>
              <a:t>1 Introduction</a:t>
            </a:r>
            <a:endParaRPr lang="zh-CN" altLang="en-US" sz="4800" dirty="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endParaRPr>
          </a:p>
        </p:txBody>
      </p:sp>
      <p:sp>
        <p:nvSpPr>
          <p:cNvPr id="17" name="文本框 16">
            <a:extLst>
              <a:ext uri="{FF2B5EF4-FFF2-40B4-BE49-F238E27FC236}">
                <a16:creationId xmlns:a16="http://schemas.microsoft.com/office/drawing/2014/main" id="{F66EFA57-5254-4371-8012-25BC7A1ED3E9}"/>
              </a:ext>
            </a:extLst>
          </p:cNvPr>
          <p:cNvSpPr txBox="1"/>
          <p:nvPr/>
        </p:nvSpPr>
        <p:spPr>
          <a:xfrm>
            <a:off x="1852017" y="2525716"/>
            <a:ext cx="8208372" cy="923330"/>
          </a:xfrm>
          <a:prstGeom prst="rect">
            <a:avLst/>
          </a:prstGeom>
          <a:noFill/>
        </p:spPr>
        <p:txBody>
          <a:bodyPr wrap="square" rtlCol="0">
            <a:spAutoFit/>
          </a:bodyPr>
          <a:lstStyle/>
          <a:p>
            <a:r>
              <a:rPr lang="en-US" altLang="zh-CN" dirty="0">
                <a:solidFill>
                  <a:schemeClr val="tx1">
                    <a:lumMod val="75000"/>
                    <a:lumOff val="25000"/>
                  </a:schemeClr>
                </a:solidFill>
                <a:latin typeface="字魂58号-创中黑" panose="00000500000000000000" pitchFamily="2" charset="-122"/>
                <a:ea typeface="字魂58号-创中黑" panose="00000500000000000000" pitchFamily="2" charset="-122"/>
              </a:rPr>
              <a:t>This event log was extracted from data gathered from the audit system of an instance of the ServiceNow platform used by an IT company and enriched with data loaded from a relational database.</a:t>
            </a:r>
          </a:p>
        </p:txBody>
      </p:sp>
      <p:sp>
        <p:nvSpPr>
          <p:cNvPr id="19" name="文本框 18">
            <a:extLst>
              <a:ext uri="{FF2B5EF4-FFF2-40B4-BE49-F238E27FC236}">
                <a16:creationId xmlns:a16="http://schemas.microsoft.com/office/drawing/2014/main" id="{F599F06E-911B-DB4C-883F-5D393B47ECF7}"/>
              </a:ext>
            </a:extLst>
          </p:cNvPr>
          <p:cNvSpPr txBox="1"/>
          <p:nvPr/>
        </p:nvSpPr>
        <p:spPr>
          <a:xfrm>
            <a:off x="1852017" y="3625033"/>
            <a:ext cx="8208372" cy="646331"/>
          </a:xfrm>
          <a:prstGeom prst="rect">
            <a:avLst/>
          </a:prstGeom>
          <a:noFill/>
        </p:spPr>
        <p:txBody>
          <a:bodyPr wrap="square" rtlCol="0">
            <a:spAutoFit/>
          </a:bodyPr>
          <a:lstStyle/>
          <a:p>
            <a:r>
              <a:rPr lang="en-US" altLang="zh-CN" dirty="0">
                <a:solidFill>
                  <a:schemeClr val="tx1">
                    <a:lumMod val="75000"/>
                    <a:lumOff val="25000"/>
                  </a:schemeClr>
                </a:solidFill>
                <a:latin typeface="字魂58号-创中黑" panose="00000500000000000000" pitchFamily="2" charset="-122"/>
                <a:ea typeface="字魂58号-创中黑" panose="00000500000000000000" pitchFamily="2" charset="-122"/>
              </a:rPr>
              <a:t>It contains the entire process of incident management, including key points in time, Id of responsible persons, etc.</a:t>
            </a:r>
          </a:p>
        </p:txBody>
      </p:sp>
      <p:sp>
        <p:nvSpPr>
          <p:cNvPr id="24" name="文本框 23">
            <a:extLst>
              <a:ext uri="{FF2B5EF4-FFF2-40B4-BE49-F238E27FC236}">
                <a16:creationId xmlns:a16="http://schemas.microsoft.com/office/drawing/2014/main" id="{5ACB1E6C-1473-514A-AD09-6335323791C2}"/>
              </a:ext>
            </a:extLst>
          </p:cNvPr>
          <p:cNvSpPr txBox="1"/>
          <p:nvPr/>
        </p:nvSpPr>
        <p:spPr>
          <a:xfrm>
            <a:off x="1852017" y="4448826"/>
            <a:ext cx="8208372" cy="369332"/>
          </a:xfrm>
          <a:prstGeom prst="rect">
            <a:avLst/>
          </a:prstGeom>
          <a:noFill/>
        </p:spPr>
        <p:txBody>
          <a:bodyPr wrap="square" rtlCol="0">
            <a:spAutoFit/>
          </a:bodyPr>
          <a:lstStyle/>
          <a:p>
            <a:r>
              <a:rPr lang="en-US" altLang="zh-CN" dirty="0">
                <a:solidFill>
                  <a:schemeClr val="tx1">
                    <a:lumMod val="75000"/>
                    <a:lumOff val="25000"/>
                  </a:schemeClr>
                </a:solidFill>
                <a:latin typeface="字魂58号-创中黑" panose="00000500000000000000" pitchFamily="2" charset="-122"/>
                <a:ea typeface="字魂58号-创中黑" panose="00000500000000000000" pitchFamily="2" charset="-122"/>
              </a:rPr>
              <a:t>The dataset contains 141712 events of 24918 incidents.</a:t>
            </a:r>
          </a:p>
        </p:txBody>
      </p:sp>
    </p:spTree>
    <p:extLst>
      <p:ext uri="{BB962C8B-B14F-4D97-AF65-F5344CB8AC3E}">
        <p14:creationId xmlns:p14="http://schemas.microsoft.com/office/powerpoint/2010/main" val="38913804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5" grpId="0"/>
      <p:bldP spid="17" grpId="0"/>
      <p:bldP spid="19"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C8256A-141F-4AA0-91DF-9B669381FF0F}"/>
              </a:ext>
            </a:extLst>
          </p:cNvPr>
          <p:cNvSpPr/>
          <p:nvPr/>
        </p:nvSpPr>
        <p:spPr>
          <a:xfrm>
            <a:off x="-17252" y="1246"/>
            <a:ext cx="7218152"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466571E5-95D8-47E4-9066-10D201D95179}"/>
              </a:ext>
            </a:extLst>
          </p:cNvPr>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D2C064BC-4F19-4498-9B8A-AAB5B911457D}"/>
              </a:ext>
            </a:extLst>
          </p:cNvPr>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BB29152F-73C0-4E1F-B79E-F71641D304C4}"/>
              </a:ext>
            </a:extLst>
          </p:cNvPr>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C0AD194-29E0-4A8E-8ECF-ED9C8CCE5ACD}"/>
              </a:ext>
            </a:extLst>
          </p:cNvPr>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4CFED81-5C1F-46A0-A322-43988E122457}"/>
              </a:ext>
            </a:extLst>
          </p:cNvPr>
          <p:cNvSpPr/>
          <p:nvPr/>
        </p:nvSpPr>
        <p:spPr>
          <a:xfrm>
            <a:off x="11016551"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9B38779-3E0F-45F1-8E6C-FBFD936CC016}"/>
              </a:ext>
            </a:extLst>
          </p:cNvPr>
          <p:cNvSpPr txBox="1"/>
          <p:nvPr/>
        </p:nvSpPr>
        <p:spPr>
          <a:xfrm>
            <a:off x="1403376" y="1104064"/>
            <a:ext cx="6711642" cy="830997"/>
          </a:xfrm>
          <a:prstGeom prst="rect">
            <a:avLst/>
          </a:prstGeom>
          <a:noFill/>
        </p:spPr>
        <p:txBody>
          <a:bodyPr vert="horz" wrap="square" rtlCol="0">
            <a:spAutoFit/>
          </a:bodyPr>
          <a:lstStyle/>
          <a:p>
            <a:r>
              <a:rPr lang="en-US" altLang="zh-CN" sz="4800" dirty="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rPr>
              <a:t>2 Type of variables</a:t>
            </a:r>
            <a:endParaRPr lang="zh-CN" altLang="en-US" sz="4800" dirty="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endParaRPr>
          </a:p>
        </p:txBody>
      </p:sp>
      <p:sp>
        <p:nvSpPr>
          <p:cNvPr id="17" name="文本框 16">
            <a:extLst>
              <a:ext uri="{FF2B5EF4-FFF2-40B4-BE49-F238E27FC236}">
                <a16:creationId xmlns:a16="http://schemas.microsoft.com/office/drawing/2014/main" id="{F66EFA57-5254-4371-8012-25BC7A1ED3E9}"/>
              </a:ext>
            </a:extLst>
          </p:cNvPr>
          <p:cNvSpPr txBox="1"/>
          <p:nvPr/>
        </p:nvSpPr>
        <p:spPr>
          <a:xfrm>
            <a:off x="1991813" y="2410475"/>
            <a:ext cx="8208372" cy="3139321"/>
          </a:xfrm>
          <a:prstGeom prst="rect">
            <a:avLst/>
          </a:prstGeom>
          <a:noFill/>
        </p:spPr>
        <p:txBody>
          <a:bodyPr wrap="square" rtlCol="0">
            <a:spAutoFit/>
          </a:bodyPr>
          <a:lstStyle/>
          <a:p>
            <a:pPr>
              <a:lnSpc>
                <a:spcPct val="150000"/>
              </a:lnSpc>
            </a:pPr>
            <a:r>
              <a:rPr lang="en-US" altLang="zh-CN" sz="2000" b="1" dirty="0">
                <a:solidFill>
                  <a:schemeClr val="tx1">
                    <a:lumMod val="75000"/>
                    <a:lumOff val="25000"/>
                  </a:schemeClr>
                </a:solidFill>
                <a:latin typeface="字魂58号-创中黑" panose="00000500000000000000" pitchFamily="2" charset="-122"/>
                <a:ea typeface="字魂58号-创中黑" panose="00000500000000000000" pitchFamily="2" charset="-122"/>
              </a:rPr>
              <a:t>36 variables</a:t>
            </a:r>
            <a:r>
              <a:rPr lang="zh-CN" altLang="en-US" sz="2000" b="1" dirty="0">
                <a:solidFill>
                  <a:schemeClr val="tx1">
                    <a:lumMod val="75000"/>
                    <a:lumOff val="25000"/>
                  </a:schemeClr>
                </a:solidFill>
                <a:latin typeface="字魂58号-创中黑" panose="00000500000000000000" pitchFamily="2" charset="-122"/>
                <a:ea typeface="字魂58号-创中黑" panose="00000500000000000000" pitchFamily="2" charset="-122"/>
              </a:rPr>
              <a:t> </a:t>
            </a:r>
            <a:r>
              <a:rPr lang="en-US" altLang="zh-CN" sz="2000" b="1" dirty="0">
                <a:solidFill>
                  <a:schemeClr val="tx1">
                    <a:lumMod val="75000"/>
                    <a:lumOff val="25000"/>
                  </a:schemeClr>
                </a:solidFill>
                <a:latin typeface="字魂58号-创中黑" panose="00000500000000000000" pitchFamily="2" charset="-122"/>
                <a:ea typeface="字魂58号-创中黑" panose="00000500000000000000" pitchFamily="2" charset="-122"/>
              </a:rPr>
              <a:t>in</a:t>
            </a:r>
            <a:r>
              <a:rPr lang="zh-CN" altLang="en-US" sz="2000" b="1" dirty="0">
                <a:solidFill>
                  <a:schemeClr val="tx1">
                    <a:lumMod val="75000"/>
                    <a:lumOff val="25000"/>
                  </a:schemeClr>
                </a:solidFill>
                <a:latin typeface="字魂58号-创中黑" panose="00000500000000000000" pitchFamily="2" charset="-122"/>
                <a:ea typeface="字魂58号-创中黑" panose="00000500000000000000" pitchFamily="2" charset="-122"/>
              </a:rPr>
              <a:t> </a:t>
            </a:r>
            <a:r>
              <a:rPr lang="en-US" altLang="zh-CN" sz="2000" b="1" dirty="0">
                <a:solidFill>
                  <a:schemeClr val="tx1">
                    <a:lumMod val="75000"/>
                    <a:lumOff val="25000"/>
                  </a:schemeClr>
                </a:solidFill>
                <a:latin typeface="字魂58号-创中黑" panose="00000500000000000000" pitchFamily="2" charset="-122"/>
                <a:ea typeface="字魂58号-创中黑" panose="00000500000000000000" pitchFamily="2" charset="-122"/>
              </a:rPr>
              <a:t>total:</a:t>
            </a:r>
          </a:p>
          <a:p>
            <a:pPr>
              <a:lnSpc>
                <a:spcPct val="150000"/>
              </a:lnSpc>
            </a:pPr>
            <a:r>
              <a:rPr lang="en-US" altLang="zh-CN" sz="2000" dirty="0">
                <a:solidFill>
                  <a:schemeClr val="tx1">
                    <a:lumMod val="75000"/>
                    <a:lumOff val="25000"/>
                  </a:schemeClr>
                </a:solidFill>
                <a:latin typeface="字魂58号-创中黑" panose="00000500000000000000" pitchFamily="2" charset="-122"/>
                <a:ea typeface="字魂58号-创中黑" panose="00000500000000000000" pitchFamily="2" charset="-122"/>
              </a:rPr>
              <a:t>5 time (date) variables</a:t>
            </a:r>
          </a:p>
          <a:p>
            <a:pPr>
              <a:lnSpc>
                <a:spcPct val="150000"/>
              </a:lnSpc>
            </a:pPr>
            <a:r>
              <a:rPr lang="en-US" altLang="zh-CN" sz="2000" dirty="0">
                <a:solidFill>
                  <a:schemeClr val="tx1">
                    <a:lumMod val="75000"/>
                    <a:lumOff val="25000"/>
                  </a:schemeClr>
                </a:solidFill>
                <a:latin typeface="字魂58号-创中黑" panose="00000500000000000000" pitchFamily="2" charset="-122"/>
                <a:ea typeface="字魂58号-创中黑" panose="00000500000000000000" pitchFamily="2" charset="-122"/>
              </a:rPr>
              <a:t>15 different categories of ids</a:t>
            </a:r>
          </a:p>
          <a:p>
            <a:pPr>
              <a:lnSpc>
                <a:spcPct val="150000"/>
              </a:lnSpc>
            </a:pPr>
            <a:r>
              <a:rPr lang="en-US" altLang="zh-CN" sz="2000" dirty="0">
                <a:solidFill>
                  <a:schemeClr val="tx1">
                    <a:lumMod val="75000"/>
                    <a:lumOff val="25000"/>
                  </a:schemeClr>
                </a:solidFill>
                <a:latin typeface="字魂58号-创中黑" panose="00000500000000000000" pitchFamily="2" charset="-122"/>
                <a:ea typeface="字魂58号-创中黑" panose="00000500000000000000" pitchFamily="2" charset="-122"/>
              </a:rPr>
              <a:t>4</a:t>
            </a:r>
            <a:r>
              <a:rPr lang="zh-CN" altLang="en-US" sz="2000" dirty="0">
                <a:solidFill>
                  <a:schemeClr val="tx1">
                    <a:lumMod val="75000"/>
                    <a:lumOff val="25000"/>
                  </a:schemeClr>
                </a:solidFill>
                <a:latin typeface="字魂58号-创中黑" panose="00000500000000000000" pitchFamily="2" charset="-122"/>
                <a:ea typeface="字魂58号-创中黑" panose="00000500000000000000" pitchFamily="2" charset="-122"/>
              </a:rPr>
              <a:t> </a:t>
            </a:r>
            <a:r>
              <a:rPr lang="en-US" altLang="zh-CN" sz="2000" dirty="0">
                <a:solidFill>
                  <a:schemeClr val="tx1">
                    <a:lumMod val="75000"/>
                    <a:lumOff val="25000"/>
                  </a:schemeClr>
                </a:solidFill>
                <a:latin typeface="字魂58号-创中黑" panose="00000500000000000000" pitchFamily="2" charset="-122"/>
                <a:ea typeface="字魂58号-创中黑" panose="00000500000000000000" pitchFamily="2" charset="-122"/>
              </a:rPr>
              <a:t>Boolean variables</a:t>
            </a:r>
          </a:p>
          <a:p>
            <a:pPr>
              <a:lnSpc>
                <a:spcPct val="150000"/>
              </a:lnSpc>
            </a:pPr>
            <a:r>
              <a:rPr lang="en-US" altLang="zh-CN" sz="2000" dirty="0">
                <a:solidFill>
                  <a:schemeClr val="tx1">
                    <a:lumMod val="75000"/>
                    <a:lumOff val="25000"/>
                  </a:schemeClr>
                </a:solidFill>
                <a:latin typeface="字魂58号-创中黑" panose="00000500000000000000" pitchFamily="2" charset="-122"/>
                <a:ea typeface="字魂58号-创中黑" panose="00000500000000000000" pitchFamily="2" charset="-122"/>
              </a:rPr>
              <a:t>3 int variables</a:t>
            </a:r>
          </a:p>
          <a:p>
            <a:pPr>
              <a:lnSpc>
                <a:spcPct val="150000"/>
              </a:lnSpc>
            </a:pPr>
            <a:r>
              <a:rPr lang="en-US" altLang="zh-CN" sz="2000" dirty="0">
                <a:solidFill>
                  <a:schemeClr val="tx1">
                    <a:lumMod val="75000"/>
                    <a:lumOff val="25000"/>
                  </a:schemeClr>
                </a:solidFill>
                <a:latin typeface="字魂58号-创中黑" panose="00000500000000000000" pitchFamily="2" charset="-122"/>
                <a:ea typeface="字魂58号-创中黑" panose="00000500000000000000" pitchFamily="2" charset="-122"/>
              </a:rPr>
              <a:t>9 categorical variables</a:t>
            </a:r>
          </a:p>
          <a:p>
            <a:endParaRPr lang="en-US" altLang="zh-CN"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val="38930648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C8256A-141F-4AA0-91DF-9B669381FF0F}"/>
              </a:ext>
            </a:extLst>
          </p:cNvPr>
          <p:cNvSpPr/>
          <p:nvPr/>
        </p:nvSpPr>
        <p:spPr>
          <a:xfrm>
            <a:off x="-17252" y="1246"/>
            <a:ext cx="7218152"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466571E5-95D8-47E4-9066-10D201D95179}"/>
              </a:ext>
            </a:extLst>
          </p:cNvPr>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D2C064BC-4F19-4498-9B8A-AAB5B911457D}"/>
              </a:ext>
            </a:extLst>
          </p:cNvPr>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BB29152F-73C0-4E1F-B79E-F71641D304C4}"/>
              </a:ext>
            </a:extLst>
          </p:cNvPr>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C0AD194-29E0-4A8E-8ECF-ED9C8CCE5ACD}"/>
              </a:ext>
            </a:extLst>
          </p:cNvPr>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4CFED81-5C1F-46A0-A322-43988E122457}"/>
              </a:ext>
            </a:extLst>
          </p:cNvPr>
          <p:cNvSpPr/>
          <p:nvPr/>
        </p:nvSpPr>
        <p:spPr>
          <a:xfrm>
            <a:off x="11016551"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9B38779-3E0F-45F1-8E6C-FBFD936CC016}"/>
              </a:ext>
            </a:extLst>
          </p:cNvPr>
          <p:cNvSpPr txBox="1"/>
          <p:nvPr/>
        </p:nvSpPr>
        <p:spPr>
          <a:xfrm>
            <a:off x="1403376" y="1104064"/>
            <a:ext cx="6711642" cy="830997"/>
          </a:xfrm>
          <a:prstGeom prst="rect">
            <a:avLst/>
          </a:prstGeom>
          <a:noFill/>
        </p:spPr>
        <p:txBody>
          <a:bodyPr vert="horz" wrap="square" rtlCol="0">
            <a:spAutoFit/>
          </a:bodyPr>
          <a:lstStyle/>
          <a:p>
            <a:r>
              <a:rPr lang="en-US" altLang="zh-CN" sz="4800" dirty="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rPr>
              <a:t>3 Target variable</a:t>
            </a:r>
            <a:endParaRPr lang="zh-CN" altLang="en-US" sz="4800" dirty="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endParaRPr>
          </a:p>
        </p:txBody>
      </p:sp>
      <p:sp>
        <p:nvSpPr>
          <p:cNvPr id="17" name="文本框 16">
            <a:extLst>
              <a:ext uri="{FF2B5EF4-FFF2-40B4-BE49-F238E27FC236}">
                <a16:creationId xmlns:a16="http://schemas.microsoft.com/office/drawing/2014/main" id="{F66EFA57-5254-4371-8012-25BC7A1ED3E9}"/>
              </a:ext>
            </a:extLst>
          </p:cNvPr>
          <p:cNvSpPr txBox="1"/>
          <p:nvPr/>
        </p:nvSpPr>
        <p:spPr>
          <a:xfrm>
            <a:off x="2002323" y="2410475"/>
            <a:ext cx="8208372" cy="14296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rPr>
              <a:t>Change all the time variable to timestamp</a:t>
            </a:r>
          </a:p>
          <a:p>
            <a:pPr marL="285750" indent="-285750">
              <a:lnSpc>
                <a:spcPct val="150000"/>
              </a:lnSpc>
              <a:buFont typeface="Arial" panose="020B0604020202020204" pitchFamily="34" charset="0"/>
              <a:buChar char="•"/>
            </a:pPr>
            <a:r>
              <a:rPr lang="en-US" altLang="zh-CN" sz="2000" dirty="0">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rPr>
              <a:t>Target variable is generated by subtracting “</a:t>
            </a:r>
            <a:r>
              <a:rPr lang="en-US" altLang="zh-CN" sz="2000" dirty="0" err="1">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rPr>
              <a:t>sys_updated_at</a:t>
            </a:r>
            <a:r>
              <a:rPr lang="en-US" altLang="zh-CN" sz="2000" dirty="0">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rPr>
              <a:t>” variable from “</a:t>
            </a:r>
            <a:r>
              <a:rPr lang="en-US" altLang="zh-CN" sz="2000" dirty="0" err="1">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rPr>
              <a:t>closed_at</a:t>
            </a:r>
            <a:r>
              <a:rPr lang="en-US" altLang="zh-CN" sz="2000" dirty="0">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rPr>
              <a:t>” variable</a:t>
            </a:r>
          </a:p>
        </p:txBody>
      </p:sp>
    </p:spTree>
    <p:extLst>
      <p:ext uri="{BB962C8B-B14F-4D97-AF65-F5344CB8AC3E}">
        <p14:creationId xmlns:p14="http://schemas.microsoft.com/office/powerpoint/2010/main" val="11957655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C8256A-141F-4AA0-91DF-9B669381FF0F}"/>
              </a:ext>
            </a:extLst>
          </p:cNvPr>
          <p:cNvSpPr/>
          <p:nvPr/>
        </p:nvSpPr>
        <p:spPr>
          <a:xfrm>
            <a:off x="-17252" y="1246"/>
            <a:ext cx="7218152"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466571E5-95D8-47E4-9066-10D201D95179}"/>
              </a:ext>
            </a:extLst>
          </p:cNvPr>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D2C064BC-4F19-4498-9B8A-AAB5B911457D}"/>
              </a:ext>
            </a:extLst>
          </p:cNvPr>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BB29152F-73C0-4E1F-B79E-F71641D304C4}"/>
              </a:ext>
            </a:extLst>
          </p:cNvPr>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C0AD194-29E0-4A8E-8ECF-ED9C8CCE5ACD}"/>
              </a:ext>
            </a:extLst>
          </p:cNvPr>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4CFED81-5C1F-46A0-A322-43988E122457}"/>
              </a:ext>
            </a:extLst>
          </p:cNvPr>
          <p:cNvSpPr/>
          <p:nvPr/>
        </p:nvSpPr>
        <p:spPr>
          <a:xfrm>
            <a:off x="11016551"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9B38779-3E0F-45F1-8E6C-FBFD936CC016}"/>
              </a:ext>
            </a:extLst>
          </p:cNvPr>
          <p:cNvSpPr txBox="1"/>
          <p:nvPr/>
        </p:nvSpPr>
        <p:spPr>
          <a:xfrm>
            <a:off x="1403376" y="1104064"/>
            <a:ext cx="6711642" cy="830997"/>
          </a:xfrm>
          <a:prstGeom prst="rect">
            <a:avLst/>
          </a:prstGeom>
          <a:noFill/>
        </p:spPr>
        <p:txBody>
          <a:bodyPr vert="horz" wrap="square" rtlCol="0">
            <a:spAutoFit/>
          </a:bodyPr>
          <a:lstStyle/>
          <a:p>
            <a:r>
              <a:rPr lang="en-US" altLang="zh-CN" sz="4800" dirty="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rPr>
              <a:t>4 Label encoder</a:t>
            </a:r>
            <a:endParaRPr lang="zh-CN" altLang="en-US" sz="4800" dirty="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endParaRPr>
          </a:p>
        </p:txBody>
      </p:sp>
      <p:sp>
        <p:nvSpPr>
          <p:cNvPr id="17" name="文本框 16">
            <a:extLst>
              <a:ext uri="{FF2B5EF4-FFF2-40B4-BE49-F238E27FC236}">
                <a16:creationId xmlns:a16="http://schemas.microsoft.com/office/drawing/2014/main" id="{F66EFA57-5254-4371-8012-25BC7A1ED3E9}"/>
              </a:ext>
            </a:extLst>
          </p:cNvPr>
          <p:cNvSpPr txBox="1"/>
          <p:nvPr/>
        </p:nvSpPr>
        <p:spPr>
          <a:xfrm>
            <a:off x="1784118" y="2056514"/>
            <a:ext cx="8208372" cy="280794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rPr>
              <a:t>Since the target is numeric, regression related method (algorithm) should be used. Also, because covariates include different types of data (e.g., category, bool, etc.), label encoder were used to change them into a format that can be processed.</a:t>
            </a:r>
          </a:p>
          <a:p>
            <a:pPr>
              <a:lnSpc>
                <a:spcPct val="150000"/>
              </a:lnSpc>
            </a:pPr>
            <a:endParaRPr lang="en-US" altLang="zh-CN" sz="2000" dirty="0">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endParaRPr>
          </a:p>
          <a:p>
            <a:pPr>
              <a:lnSpc>
                <a:spcPct val="150000"/>
              </a:lnSpc>
            </a:pPr>
            <a:endParaRPr lang="en-US" altLang="zh-CN" sz="20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pic>
        <p:nvPicPr>
          <p:cNvPr id="9" name="图片 8" descr="手机屏幕截图&#10;&#10;描述已自动生成">
            <a:extLst>
              <a:ext uri="{FF2B5EF4-FFF2-40B4-BE49-F238E27FC236}">
                <a16:creationId xmlns:a16="http://schemas.microsoft.com/office/drawing/2014/main" id="{7FD51A70-905B-1340-B45D-3A9571FA0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536" y="3882978"/>
            <a:ext cx="7792983" cy="1614931"/>
          </a:xfrm>
          <a:prstGeom prst="rect">
            <a:avLst/>
          </a:prstGeom>
        </p:spPr>
      </p:pic>
    </p:spTree>
    <p:extLst>
      <p:ext uri="{BB962C8B-B14F-4D97-AF65-F5344CB8AC3E}">
        <p14:creationId xmlns:p14="http://schemas.microsoft.com/office/powerpoint/2010/main" val="574747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5"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C8256A-141F-4AA0-91DF-9B669381FF0F}"/>
              </a:ext>
            </a:extLst>
          </p:cNvPr>
          <p:cNvSpPr/>
          <p:nvPr/>
        </p:nvSpPr>
        <p:spPr>
          <a:xfrm>
            <a:off x="-17252" y="1246"/>
            <a:ext cx="7218152"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466571E5-95D8-47E4-9066-10D201D95179}"/>
              </a:ext>
            </a:extLst>
          </p:cNvPr>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D2C064BC-4F19-4498-9B8A-AAB5B911457D}"/>
              </a:ext>
            </a:extLst>
          </p:cNvPr>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BB29152F-73C0-4E1F-B79E-F71641D304C4}"/>
              </a:ext>
            </a:extLst>
          </p:cNvPr>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C0AD194-29E0-4A8E-8ECF-ED9C8CCE5ACD}"/>
              </a:ext>
            </a:extLst>
          </p:cNvPr>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4CFED81-5C1F-46A0-A322-43988E122457}"/>
              </a:ext>
            </a:extLst>
          </p:cNvPr>
          <p:cNvSpPr/>
          <p:nvPr/>
        </p:nvSpPr>
        <p:spPr>
          <a:xfrm>
            <a:off x="11016551"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9B38779-3E0F-45F1-8E6C-FBFD936CC016}"/>
              </a:ext>
            </a:extLst>
          </p:cNvPr>
          <p:cNvSpPr txBox="1"/>
          <p:nvPr/>
        </p:nvSpPr>
        <p:spPr>
          <a:xfrm>
            <a:off x="1403376" y="1104064"/>
            <a:ext cx="6711642" cy="830997"/>
          </a:xfrm>
          <a:prstGeom prst="rect">
            <a:avLst/>
          </a:prstGeom>
          <a:noFill/>
        </p:spPr>
        <p:txBody>
          <a:bodyPr vert="horz" wrap="square" rtlCol="0">
            <a:spAutoFit/>
          </a:bodyPr>
          <a:lstStyle/>
          <a:p>
            <a:r>
              <a:rPr lang="en-US" altLang="zh-CN" sz="4800" dirty="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rPr>
              <a:t>5 feature engineering</a:t>
            </a:r>
            <a:endParaRPr lang="zh-CN" altLang="en-US" sz="4800" dirty="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endParaRPr>
          </a:p>
        </p:txBody>
      </p:sp>
      <p:sp>
        <p:nvSpPr>
          <p:cNvPr id="17" name="文本框 16">
            <a:extLst>
              <a:ext uri="{FF2B5EF4-FFF2-40B4-BE49-F238E27FC236}">
                <a16:creationId xmlns:a16="http://schemas.microsoft.com/office/drawing/2014/main" id="{F66EFA57-5254-4371-8012-25BC7A1ED3E9}"/>
              </a:ext>
            </a:extLst>
          </p:cNvPr>
          <p:cNvSpPr txBox="1"/>
          <p:nvPr/>
        </p:nvSpPr>
        <p:spPr>
          <a:xfrm>
            <a:off x="1991813" y="2236924"/>
            <a:ext cx="8208372" cy="235154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rPr>
              <a:t>Random Forest (RF) were firstly used to select covariates that contributed most.</a:t>
            </a:r>
          </a:p>
          <a:p>
            <a:pPr marL="342900" indent="-342900">
              <a:lnSpc>
                <a:spcPct val="150000"/>
              </a:lnSpc>
              <a:buFont typeface="Arial" panose="020B0604020202020204" pitchFamily="34" charset="0"/>
              <a:buChar char="•"/>
            </a:pPr>
            <a:r>
              <a:rPr lang="en-US" altLang="zh-CN" sz="2000" dirty="0">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rPr>
              <a:t>“</a:t>
            </a:r>
            <a:r>
              <a:rPr lang="en-US" altLang="zh-CN" sz="2000" dirty="0" err="1">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rPr>
              <a:t>resolved_at</a:t>
            </a:r>
            <a:r>
              <a:rPr lang="en-US" altLang="zh-CN" sz="2000" dirty="0">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rPr>
              <a:t>” is the most contributing variable. The accuracy of RF model can decrease from about 0.96 to 0.78 after delete this variable.</a:t>
            </a:r>
          </a:p>
          <a:p>
            <a:pPr marL="342900" indent="-342900">
              <a:lnSpc>
                <a:spcPct val="150000"/>
              </a:lnSpc>
              <a:buFont typeface="Arial" panose="020B0604020202020204" pitchFamily="34" charset="0"/>
              <a:buChar char="•"/>
            </a:pPr>
            <a:r>
              <a:rPr lang="en-US" altLang="zh-CN" sz="2000" dirty="0">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rPr>
              <a:t>I also deleted all columns whose importance (MDA) equals about 0</a:t>
            </a:r>
            <a:endParaRPr lang="en-US" altLang="zh-CN"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val="25926986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5"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C8256A-141F-4AA0-91DF-9B669381FF0F}"/>
              </a:ext>
            </a:extLst>
          </p:cNvPr>
          <p:cNvSpPr/>
          <p:nvPr/>
        </p:nvSpPr>
        <p:spPr>
          <a:xfrm>
            <a:off x="-17252" y="1246"/>
            <a:ext cx="7218152"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466571E5-95D8-47E4-9066-10D201D95179}"/>
              </a:ext>
            </a:extLst>
          </p:cNvPr>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D2C064BC-4F19-4498-9B8A-AAB5B911457D}"/>
              </a:ext>
            </a:extLst>
          </p:cNvPr>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BB29152F-73C0-4E1F-B79E-F71641D304C4}"/>
              </a:ext>
            </a:extLst>
          </p:cNvPr>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C0AD194-29E0-4A8E-8ECF-ED9C8CCE5ACD}"/>
              </a:ext>
            </a:extLst>
          </p:cNvPr>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4CFED81-5C1F-46A0-A322-43988E122457}"/>
              </a:ext>
            </a:extLst>
          </p:cNvPr>
          <p:cNvSpPr/>
          <p:nvPr/>
        </p:nvSpPr>
        <p:spPr>
          <a:xfrm>
            <a:off x="11016551"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9B38779-3E0F-45F1-8E6C-FBFD936CC016}"/>
              </a:ext>
            </a:extLst>
          </p:cNvPr>
          <p:cNvSpPr txBox="1"/>
          <p:nvPr/>
        </p:nvSpPr>
        <p:spPr>
          <a:xfrm>
            <a:off x="1403376" y="1104064"/>
            <a:ext cx="6711642" cy="830997"/>
          </a:xfrm>
          <a:prstGeom prst="rect">
            <a:avLst/>
          </a:prstGeom>
          <a:noFill/>
        </p:spPr>
        <p:txBody>
          <a:bodyPr vert="horz" wrap="square" rtlCol="0">
            <a:spAutoFit/>
          </a:bodyPr>
          <a:lstStyle/>
          <a:p>
            <a:r>
              <a:rPr lang="en-US" altLang="zh-CN" sz="4800" dirty="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rPr>
              <a:t>6 Methods</a:t>
            </a:r>
            <a:endParaRPr lang="zh-CN" altLang="en-US" sz="4800" dirty="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66EFA57-5254-4371-8012-25BC7A1ED3E9}"/>
                  </a:ext>
                </a:extLst>
              </p:cNvPr>
              <p:cNvSpPr txBox="1"/>
              <p:nvPr/>
            </p:nvSpPr>
            <p:spPr>
              <a:xfrm>
                <a:off x="1991813" y="2410475"/>
                <a:ext cx="8208372" cy="295189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rPr>
                  <a:t>decision tree regression (score</a:t>
                </a:r>
                <a14:m>
                  <m:oMath xmlns:m="http://schemas.openxmlformats.org/officeDocument/2006/math">
                    <m:r>
                      <a:rPr lang="en-US" altLang="zh-CN" sz="2000" i="1"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oMath>
                </a14:m>
                <a:r>
                  <a:rPr lang="en-US" altLang="zh-CN" sz="2000" dirty="0">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rPr>
                  <a:t>0.92) </a:t>
                </a:r>
              </a:p>
              <a:p>
                <a:pPr marL="342900" indent="-342900">
                  <a:lnSpc>
                    <a:spcPct val="150000"/>
                  </a:lnSpc>
                  <a:buFont typeface="Arial" panose="020B0604020202020204" pitchFamily="34" charset="0"/>
                  <a:buChar char="•"/>
                </a:pPr>
                <a:r>
                  <a:rPr lang="en-US" altLang="zh-CN" sz="2000" dirty="0">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rPr>
                  <a:t>random forest (score</a:t>
                </a:r>
                <a14:m>
                  <m:oMath xmlns:m="http://schemas.openxmlformats.org/officeDocument/2006/math">
                    <m:r>
                      <a:rPr lang="en-US" altLang="zh-CN" sz="2000" i="1">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oMath>
                </a14:m>
                <a:r>
                  <a:rPr lang="en-US" altLang="zh-CN" sz="2000" dirty="0">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rPr>
                  <a:t>0.96)</a:t>
                </a:r>
              </a:p>
              <a:p>
                <a:pPr marL="342900" indent="-342900">
                  <a:lnSpc>
                    <a:spcPct val="150000"/>
                  </a:lnSpc>
                  <a:buFont typeface="Arial" panose="020B0604020202020204" pitchFamily="34" charset="0"/>
                  <a:buChar char="•"/>
                </a:pPr>
                <a:r>
                  <a:rPr lang="en-US" altLang="zh-CN" sz="2000" dirty="0">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rPr>
                  <a:t>grid search to find the best hyperparameters.</a:t>
                </a:r>
              </a:p>
              <a:p>
                <a:pPr marL="342900" indent="-342900">
                  <a:lnSpc>
                    <a:spcPct val="150000"/>
                  </a:lnSpc>
                  <a:buFont typeface="Arial" panose="020B0604020202020204" pitchFamily="34" charset="0"/>
                  <a:buChar char="•"/>
                </a:pPr>
                <a:endParaRPr lang="en-US" altLang="zh-CN" sz="2400" dirty="0">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endParaRPr>
              </a:p>
              <a:p>
                <a:pPr>
                  <a:lnSpc>
                    <a:spcPct val="150000"/>
                  </a:lnSpc>
                </a:pPr>
                <a:endParaRPr lang="en-US" altLang="zh-CN" sz="2400" dirty="0">
                  <a:solidFill>
                    <a:schemeClr val="tx1">
                      <a:lumMod val="75000"/>
                      <a:lumOff val="25000"/>
                    </a:schemeClr>
                  </a:solidFill>
                  <a:latin typeface="Calibri" panose="020F0502020204030204" pitchFamily="34" charset="0"/>
                  <a:ea typeface="字魂58号-创中黑" panose="00000500000000000000" pitchFamily="2" charset="-122"/>
                  <a:cs typeface="Calibri" panose="020F0502020204030204" pitchFamily="34" charset="0"/>
                </a:endParaRPr>
              </a:p>
              <a:p>
                <a:pPr>
                  <a:lnSpc>
                    <a:spcPct val="150000"/>
                  </a:lnSpc>
                </a:pPr>
                <a:endParaRPr lang="en-US" altLang="zh-CN"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mc:Choice>
        <mc:Fallback xmlns="">
          <p:sp>
            <p:nvSpPr>
              <p:cNvPr id="17" name="文本框 16">
                <a:extLst>
                  <a:ext uri="{FF2B5EF4-FFF2-40B4-BE49-F238E27FC236}">
                    <a16:creationId xmlns:a16="http://schemas.microsoft.com/office/drawing/2014/main" id="{F66EFA57-5254-4371-8012-25BC7A1ED3E9}"/>
                  </a:ext>
                </a:extLst>
              </p:cNvPr>
              <p:cNvSpPr txBox="1">
                <a:spLocks noRot="1" noChangeAspect="1" noMove="1" noResize="1" noEditPoints="1" noAdjustHandles="1" noChangeArrowheads="1" noChangeShapeType="1" noTextEdit="1"/>
              </p:cNvSpPr>
              <p:nvPr/>
            </p:nvSpPr>
            <p:spPr>
              <a:xfrm>
                <a:off x="1991813" y="2410475"/>
                <a:ext cx="8208372" cy="2951898"/>
              </a:xfrm>
              <a:prstGeom prst="rect">
                <a:avLst/>
              </a:prstGeom>
              <a:blipFill>
                <a:blip r:embed="rId3"/>
                <a:stretch>
                  <a:fillRect l="-618"/>
                </a:stretch>
              </a:blipFill>
            </p:spPr>
            <p:txBody>
              <a:bodyPr/>
              <a:lstStyle/>
              <a:p>
                <a:r>
                  <a:rPr lang="en-GB">
                    <a:noFill/>
                  </a:rPr>
                  <a:t> </a:t>
                </a:r>
              </a:p>
            </p:txBody>
          </p:sp>
        </mc:Fallback>
      </mc:AlternateContent>
    </p:spTree>
    <p:extLst>
      <p:ext uri="{BB962C8B-B14F-4D97-AF65-F5344CB8AC3E}">
        <p14:creationId xmlns:p14="http://schemas.microsoft.com/office/powerpoint/2010/main" val="24827498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C8256A-141F-4AA0-91DF-9B669381FF0F}"/>
              </a:ext>
            </a:extLst>
          </p:cNvPr>
          <p:cNvSpPr/>
          <p:nvPr/>
        </p:nvSpPr>
        <p:spPr>
          <a:xfrm>
            <a:off x="-17252" y="1246"/>
            <a:ext cx="7218152"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466571E5-95D8-47E4-9066-10D201D95179}"/>
              </a:ext>
            </a:extLst>
          </p:cNvPr>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D2C064BC-4F19-4498-9B8A-AAB5B911457D}"/>
              </a:ext>
            </a:extLst>
          </p:cNvPr>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BB29152F-73C0-4E1F-B79E-F71641D304C4}"/>
              </a:ext>
            </a:extLst>
          </p:cNvPr>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C0AD194-29E0-4A8E-8ECF-ED9C8CCE5ACD}"/>
              </a:ext>
            </a:extLst>
          </p:cNvPr>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4CFED81-5C1F-46A0-A322-43988E122457}"/>
              </a:ext>
            </a:extLst>
          </p:cNvPr>
          <p:cNvSpPr/>
          <p:nvPr/>
        </p:nvSpPr>
        <p:spPr>
          <a:xfrm>
            <a:off x="11016551"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9B38779-3E0F-45F1-8E6C-FBFD936CC016}"/>
              </a:ext>
            </a:extLst>
          </p:cNvPr>
          <p:cNvSpPr txBox="1"/>
          <p:nvPr/>
        </p:nvSpPr>
        <p:spPr>
          <a:xfrm>
            <a:off x="1324303" y="1104064"/>
            <a:ext cx="6790715" cy="707886"/>
          </a:xfrm>
          <a:prstGeom prst="rect">
            <a:avLst/>
          </a:prstGeom>
          <a:noFill/>
        </p:spPr>
        <p:txBody>
          <a:bodyPr vert="horz" wrap="square" rtlCol="0">
            <a:spAutoFit/>
          </a:bodyPr>
          <a:lstStyle/>
          <a:p>
            <a:r>
              <a:rPr lang="en-US" altLang="zh-CN" sz="4000" dirty="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rPr>
              <a:t>7 result</a:t>
            </a:r>
            <a:endParaRPr lang="zh-CN" altLang="en-US" sz="4000" dirty="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endParaRPr>
          </a:p>
        </p:txBody>
      </p:sp>
      <p:pic>
        <p:nvPicPr>
          <p:cNvPr id="9" name="图片 8" descr="手机屏幕截图&#10;&#10;描述已自动生成">
            <a:extLst>
              <a:ext uri="{FF2B5EF4-FFF2-40B4-BE49-F238E27FC236}">
                <a16:creationId xmlns:a16="http://schemas.microsoft.com/office/drawing/2014/main" id="{0E8E8B6D-D1AF-3246-A59B-EC13E744C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592" y="3992596"/>
            <a:ext cx="7024852" cy="1800394"/>
          </a:xfrm>
          <a:prstGeom prst="rect">
            <a:avLst/>
          </a:prstGeom>
        </p:spPr>
      </p:pic>
      <p:sp>
        <p:nvSpPr>
          <p:cNvPr id="10" name="文本框 9">
            <a:extLst>
              <a:ext uri="{FF2B5EF4-FFF2-40B4-BE49-F238E27FC236}">
                <a16:creationId xmlns:a16="http://schemas.microsoft.com/office/drawing/2014/main" id="{78412F06-E793-0B41-8BF4-BEC3700858D3}"/>
              </a:ext>
            </a:extLst>
          </p:cNvPr>
          <p:cNvSpPr txBox="1"/>
          <p:nvPr/>
        </p:nvSpPr>
        <p:spPr>
          <a:xfrm>
            <a:off x="1513490" y="3867806"/>
            <a:ext cx="2250280" cy="707886"/>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Result</a:t>
            </a:r>
            <a:r>
              <a:rPr lang="zh-CN" altLang="en-US" sz="2000" dirty="0">
                <a:latin typeface="Calibri Light" panose="020F0302020204030204" pitchFamily="34" charset="0"/>
                <a:cs typeface="Calibri Light" panose="020F0302020204030204" pitchFamily="34" charset="0"/>
              </a:rPr>
              <a:t> </a:t>
            </a:r>
            <a:r>
              <a:rPr lang="en-US" altLang="zh-CN" sz="2000" dirty="0">
                <a:latin typeface="Calibri Light" panose="020F0302020204030204" pitchFamily="34" charset="0"/>
                <a:cs typeface="Calibri Light" panose="020F0302020204030204" pitchFamily="34" charset="0"/>
              </a:rPr>
              <a:t>with feature engineering</a:t>
            </a:r>
            <a:endParaRPr lang="en-GB" sz="2000" dirty="0">
              <a:latin typeface="Calibri Light" panose="020F0302020204030204" pitchFamily="34" charset="0"/>
              <a:cs typeface="Calibri Light" panose="020F0302020204030204" pitchFamily="34" charset="0"/>
            </a:endParaRPr>
          </a:p>
        </p:txBody>
      </p:sp>
      <p:pic>
        <p:nvPicPr>
          <p:cNvPr id="13" name="图片 12" descr="手机屏幕截图&#10;&#10;描述已自动生成">
            <a:extLst>
              <a:ext uri="{FF2B5EF4-FFF2-40B4-BE49-F238E27FC236}">
                <a16:creationId xmlns:a16="http://schemas.microsoft.com/office/drawing/2014/main" id="{97F02627-196E-0D4B-98AE-6AFFB2B86B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7591" y="1968541"/>
            <a:ext cx="7024853" cy="1809756"/>
          </a:xfrm>
          <a:prstGeom prst="rect">
            <a:avLst/>
          </a:prstGeom>
        </p:spPr>
      </p:pic>
      <p:sp>
        <p:nvSpPr>
          <p:cNvPr id="16" name="文本框 15">
            <a:extLst>
              <a:ext uri="{FF2B5EF4-FFF2-40B4-BE49-F238E27FC236}">
                <a16:creationId xmlns:a16="http://schemas.microsoft.com/office/drawing/2014/main" id="{AAA30856-C87E-FC40-AC00-E22184FD6FC4}"/>
              </a:ext>
            </a:extLst>
          </p:cNvPr>
          <p:cNvSpPr txBox="1"/>
          <p:nvPr/>
        </p:nvSpPr>
        <p:spPr>
          <a:xfrm>
            <a:off x="1513489" y="1851004"/>
            <a:ext cx="2250281" cy="707886"/>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Result</a:t>
            </a:r>
            <a:r>
              <a:rPr lang="zh-CN" altLang="en-US" sz="2000" dirty="0">
                <a:latin typeface="Calibri Light" panose="020F0302020204030204" pitchFamily="34" charset="0"/>
                <a:cs typeface="Calibri Light" panose="020F0302020204030204" pitchFamily="34" charset="0"/>
              </a:rPr>
              <a:t> </a:t>
            </a:r>
            <a:r>
              <a:rPr lang="en-US" altLang="zh-CN" sz="2000" dirty="0">
                <a:latin typeface="Calibri Light" panose="020F0302020204030204" pitchFamily="34" charset="0"/>
                <a:cs typeface="Calibri Light" panose="020F0302020204030204" pitchFamily="34" charset="0"/>
              </a:rPr>
              <a:t>without feature engineering</a:t>
            </a:r>
            <a:endParaRPr lang="en-GB"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6266414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C8256A-141F-4AA0-91DF-9B669381FF0F}"/>
              </a:ext>
            </a:extLst>
          </p:cNvPr>
          <p:cNvSpPr/>
          <p:nvPr/>
        </p:nvSpPr>
        <p:spPr>
          <a:xfrm>
            <a:off x="-17252" y="1246"/>
            <a:ext cx="7218152"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466571E5-95D8-47E4-9066-10D201D95179}"/>
              </a:ext>
            </a:extLst>
          </p:cNvPr>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D2C064BC-4F19-4498-9B8A-AAB5B911457D}"/>
              </a:ext>
            </a:extLst>
          </p:cNvPr>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BB29152F-73C0-4E1F-B79E-F71641D304C4}"/>
              </a:ext>
            </a:extLst>
          </p:cNvPr>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C0AD194-29E0-4A8E-8ECF-ED9C8CCE5ACD}"/>
              </a:ext>
            </a:extLst>
          </p:cNvPr>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4CFED81-5C1F-46A0-A322-43988E122457}"/>
              </a:ext>
            </a:extLst>
          </p:cNvPr>
          <p:cNvSpPr/>
          <p:nvPr/>
        </p:nvSpPr>
        <p:spPr>
          <a:xfrm>
            <a:off x="11016551"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9B38779-3E0F-45F1-8E6C-FBFD936CC016}"/>
              </a:ext>
            </a:extLst>
          </p:cNvPr>
          <p:cNvSpPr txBox="1"/>
          <p:nvPr/>
        </p:nvSpPr>
        <p:spPr>
          <a:xfrm>
            <a:off x="1324303" y="1104064"/>
            <a:ext cx="6790715" cy="707886"/>
          </a:xfrm>
          <a:prstGeom prst="rect">
            <a:avLst/>
          </a:prstGeom>
          <a:noFill/>
        </p:spPr>
        <p:txBody>
          <a:bodyPr vert="horz" wrap="square" rtlCol="0">
            <a:spAutoFit/>
          </a:bodyPr>
          <a:lstStyle/>
          <a:p>
            <a:r>
              <a:rPr lang="en-US" altLang="zh-CN" sz="4000" dirty="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rPr>
              <a:t>8 feature importance</a:t>
            </a:r>
            <a:endParaRPr lang="zh-CN" altLang="en-US" sz="4000" dirty="0">
              <a:solidFill>
                <a:srgbClr val="ADDDEB"/>
              </a:solidFill>
              <a:effectLst>
                <a:outerShdw blurRad="38100" dist="38100" dir="2700000" algn="tl">
                  <a:srgbClr val="000000">
                    <a:alpha val="43137"/>
                  </a:srgbClr>
                </a:outerShdw>
              </a:effectLst>
              <a:latin typeface="字魂27号-布丁体" panose="00000500000000000000" pitchFamily="2" charset="-122"/>
              <a:ea typeface="字魂27号-布丁体" panose="00000500000000000000" pitchFamily="2" charset="-122"/>
            </a:endParaRPr>
          </a:p>
        </p:txBody>
      </p:sp>
      <p:pic>
        <p:nvPicPr>
          <p:cNvPr id="11" name="图片 10" descr="手机屏幕截图&#10;&#10;描述已自动生成">
            <a:extLst>
              <a:ext uri="{FF2B5EF4-FFF2-40B4-BE49-F238E27FC236}">
                <a16:creationId xmlns:a16="http://schemas.microsoft.com/office/drawing/2014/main" id="{AB4F777E-9DA5-5B48-852B-4F88A0ADA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214" y="2014270"/>
            <a:ext cx="7372711" cy="3440599"/>
          </a:xfrm>
          <a:prstGeom prst="rect">
            <a:avLst/>
          </a:prstGeom>
        </p:spPr>
      </p:pic>
      <p:sp>
        <p:nvSpPr>
          <p:cNvPr id="3" name="文本框 2">
            <a:extLst>
              <a:ext uri="{FF2B5EF4-FFF2-40B4-BE49-F238E27FC236}">
                <a16:creationId xmlns:a16="http://schemas.microsoft.com/office/drawing/2014/main" id="{AC32648E-9D56-B84A-9D4A-A64981B6DF35}"/>
              </a:ext>
            </a:extLst>
          </p:cNvPr>
          <p:cNvSpPr txBox="1"/>
          <p:nvPr/>
        </p:nvSpPr>
        <p:spPr>
          <a:xfrm>
            <a:off x="8692054" y="2014270"/>
            <a:ext cx="2556283" cy="369332"/>
          </a:xfrm>
          <a:prstGeom prst="rect">
            <a:avLst/>
          </a:prstGeom>
          <a:noFill/>
        </p:spPr>
        <p:txBody>
          <a:bodyPr wrap="square" rtlCol="0">
            <a:spAutoFit/>
          </a:bodyPr>
          <a:lstStyle/>
          <a:p>
            <a:r>
              <a:rPr lang="en-GB" dirty="0">
                <a:latin typeface="Calibri Light" panose="020F0302020204030204" pitchFamily="34" charset="0"/>
                <a:cs typeface="Calibri Light" panose="020F0302020204030204" pitchFamily="34" charset="0"/>
              </a:rPr>
              <a:t>Final chosen variables:</a:t>
            </a:r>
          </a:p>
        </p:txBody>
      </p:sp>
      <p:pic>
        <p:nvPicPr>
          <p:cNvPr id="12" name="图片 11" descr="手机屏幕截图&#10;&#10;描述已自动生成">
            <a:extLst>
              <a:ext uri="{FF2B5EF4-FFF2-40B4-BE49-F238E27FC236}">
                <a16:creationId xmlns:a16="http://schemas.microsoft.com/office/drawing/2014/main" id="{E97C8DCE-E0B9-7A48-BA91-718EFE2DA6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8366739" y="3131835"/>
            <a:ext cx="2946400" cy="1574800"/>
          </a:xfrm>
          <a:prstGeom prst="rect">
            <a:avLst/>
          </a:prstGeom>
        </p:spPr>
      </p:pic>
    </p:spTree>
    <p:extLst>
      <p:ext uri="{BB962C8B-B14F-4D97-AF65-F5344CB8AC3E}">
        <p14:creationId xmlns:p14="http://schemas.microsoft.com/office/powerpoint/2010/main" val="1980182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2220</TotalTime>
  <Words>314</Words>
  <Application>Microsoft Macintosh PowerPoint</Application>
  <PresentationFormat>宽屏</PresentationFormat>
  <Paragraphs>46</Paragraphs>
  <Slides>11</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等线</vt:lpstr>
      <vt:lpstr>等线 Light</vt:lpstr>
      <vt:lpstr>方正姚体</vt:lpstr>
      <vt:lpstr>字魂27号-布丁体</vt:lpstr>
      <vt:lpstr>字魂58号-创中黑</vt:lpstr>
      <vt:lpstr>Arial</vt:lpstr>
      <vt:lpstr>Calibri</vt:lpstr>
      <vt:lpstr>Calibri Light</vt:lpstr>
      <vt:lpstr>Cambria Math</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蓝粉清新</dc:title>
  <dc:creator>第一PPT</dc:creator>
  <cp:keywords>www.1ppt.com</cp:keywords>
  <dc:description>www.1ppt.com</dc:description>
  <cp:lastModifiedBy>CHEN Shuyu</cp:lastModifiedBy>
  <cp:revision>153</cp:revision>
  <dcterms:created xsi:type="dcterms:W3CDTF">2019-07-04T08:14:45Z</dcterms:created>
  <dcterms:modified xsi:type="dcterms:W3CDTF">2020-01-31T15:04:47Z</dcterms:modified>
</cp:coreProperties>
</file>