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8" r:id="rId3"/>
    <p:sldId id="348" r:id="rId4"/>
    <p:sldId id="349" r:id="rId5"/>
    <p:sldId id="350" r:id="rId6"/>
    <p:sldId id="355" r:id="rId7"/>
    <p:sldId id="351" r:id="rId8"/>
    <p:sldId id="352" r:id="rId9"/>
    <p:sldId id="353" r:id="rId10"/>
    <p:sldId id="354" r:id="rId11"/>
    <p:sldId id="32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2E3"/>
    <a:srgbClr val="ADDDEB"/>
    <a:srgbClr val="526372"/>
    <a:srgbClr val="4D5D6B"/>
    <a:srgbClr val="5A6C7D"/>
    <a:srgbClr val="C7E9B4"/>
    <a:srgbClr val="BFD997"/>
    <a:srgbClr val="7FA995"/>
    <a:srgbClr val="CCEB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6228" autoAdjust="0"/>
  </p:normalViewPr>
  <p:slideViewPr>
    <p:cSldViewPr snapToGrid="0">
      <p:cViewPr varScale="1">
        <p:scale>
          <a:sx n="122" d="100"/>
          <a:sy n="122" d="100"/>
        </p:scale>
        <p:origin x="2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0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4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2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8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654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4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491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087589" y="-257546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29741" y="0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889865" y="-1258908"/>
            <a:ext cx="4762019" cy="984116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1684158" y="2273852"/>
            <a:ext cx="9374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Incident management process enriched event log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D4D174-66F3-418B-A7C1-0FFFC8B796EE}"/>
              </a:ext>
            </a:extLst>
          </p:cNvPr>
          <p:cNvSpPr/>
          <p:nvPr/>
        </p:nvSpPr>
        <p:spPr>
          <a:xfrm>
            <a:off x="7064620" y="4651492"/>
            <a:ext cx="2638160" cy="50013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sz="2800" spc="225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Shuyu CHEN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588F219A-7717-F345-A2EA-F3383B60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928" y="4248575"/>
            <a:ext cx="3599386" cy="13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0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324304" y="1104064"/>
            <a:ext cx="2984938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8 Flask API</a:t>
            </a:r>
            <a:endParaRPr lang="zh-CN" altLang="en-US" sz="40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09145493-0383-C048-87E3-8A072A31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4" y="2369655"/>
            <a:ext cx="9049407" cy="1765738"/>
          </a:xfrm>
          <a:prstGeom prst="rect">
            <a:avLst/>
          </a:prstGeom>
        </p:spPr>
      </p:pic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A503C20C-5894-E444-95C1-00FED128B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95" y="4249581"/>
            <a:ext cx="9049407" cy="159857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6F7351C-E3AF-3A47-85B5-DE7227E4EDD9}"/>
              </a:ext>
            </a:extLst>
          </p:cNvPr>
          <p:cNvSpPr txBox="1"/>
          <p:nvPr/>
        </p:nvSpPr>
        <p:spPr>
          <a:xfrm>
            <a:off x="1571294" y="1811950"/>
            <a:ext cx="722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Choose hyperparameters to build model</a:t>
            </a:r>
          </a:p>
        </p:txBody>
      </p:sp>
    </p:spTree>
    <p:extLst>
      <p:ext uri="{BB962C8B-B14F-4D97-AF65-F5344CB8AC3E}">
        <p14:creationId xmlns:p14="http://schemas.microsoft.com/office/powerpoint/2010/main" val="1369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4042361" y="-565654"/>
            <a:ext cx="4585239" cy="7729270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2887192" y="2914260"/>
            <a:ext cx="7949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Calibri" panose="020F0502020204030204" pitchFamily="34" charset="0"/>
                <a:ea typeface="字魂27号-布丁体" panose="00000500000000000000" pitchFamily="2" charset="-122"/>
                <a:cs typeface="Calibri" panose="020F0502020204030204" pitchFamily="34" charset="0"/>
              </a:rPr>
              <a:t>Thank you for your evaluating</a:t>
            </a:r>
            <a:endParaRPr lang="zh-CN" altLang="en-US" sz="44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Calibri" panose="020F0502020204030204" pitchFamily="34" charset="0"/>
              <a:ea typeface="字魂27号-布丁体" panose="00000500000000000000" pitchFamily="2" charset="-122"/>
              <a:cs typeface="Calibri" panose="020F050202020403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1 Introduction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852017" y="2525716"/>
            <a:ext cx="820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This event log was extracted from data gathered from the audit system of an instance of the ServiceNow platform used by an IT company and enriched with data loaded from a relational database.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99F06E-911B-DB4C-883F-5D393B47ECF7}"/>
              </a:ext>
            </a:extLst>
          </p:cNvPr>
          <p:cNvSpPr txBox="1"/>
          <p:nvPr/>
        </p:nvSpPr>
        <p:spPr>
          <a:xfrm>
            <a:off x="1852017" y="3625033"/>
            <a:ext cx="820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It contains the entire process of incident management, including key points in time, Id of responsible persons, etc.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CB1E6C-1473-514A-AD09-6335323791C2}"/>
              </a:ext>
            </a:extLst>
          </p:cNvPr>
          <p:cNvSpPr txBox="1"/>
          <p:nvPr/>
        </p:nvSpPr>
        <p:spPr>
          <a:xfrm>
            <a:off x="1852017" y="4448826"/>
            <a:ext cx="820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dataset contains 141712 events of 24918 incidents.</a:t>
            </a:r>
          </a:p>
        </p:txBody>
      </p:sp>
    </p:spTree>
    <p:extLst>
      <p:ext uri="{BB962C8B-B14F-4D97-AF65-F5344CB8AC3E}">
        <p14:creationId xmlns:p14="http://schemas.microsoft.com/office/powerpoint/2010/main" val="38913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  <p:bldP spid="1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2 Type of variables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410475"/>
            <a:ext cx="82083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36 variables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in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total: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5 time variables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15 different categories of ids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Boolean variables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 int variables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9 categorical variables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06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3 Target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2002323" y="2410475"/>
            <a:ext cx="820837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Change all the time variable to timestamp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Target variable is generated by subtracting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sys_updated_at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variable from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closed_at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variable</a:t>
            </a:r>
          </a:p>
        </p:txBody>
      </p:sp>
    </p:spTree>
    <p:extLst>
      <p:ext uri="{BB962C8B-B14F-4D97-AF65-F5344CB8AC3E}">
        <p14:creationId xmlns:p14="http://schemas.microsoft.com/office/powerpoint/2010/main" val="11957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4 Label encoder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410475"/>
            <a:ext cx="8208372" cy="267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Regression would be used, so the data type should be numeric, so I used label encoder to change category and bool type data to numeric.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字魂58号-创中黑" panose="00000500000000000000" pitchFamily="2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7FD51A70-905B-1340-B45D-3A9571FA0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07" y="4178059"/>
            <a:ext cx="7792983" cy="161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4 Methods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66EFA57-5254-4371-8012-25BC7A1ED3E9}"/>
                  </a:ext>
                </a:extLst>
              </p:cNvPr>
              <p:cNvSpPr txBox="1"/>
              <p:nvPr/>
            </p:nvSpPr>
            <p:spPr>
              <a:xfrm>
                <a:off x="1991813" y="2410475"/>
                <a:ext cx="8208372" cy="2951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decision tree regression (score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0.92)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random forest (score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0.96)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字魂58号-创中黑" panose="00000500000000000000" pitchFamily="2" charset="-122"/>
                    <a:cs typeface="Calibri" panose="020F0502020204030204" pitchFamily="34" charset="0"/>
                  </a:rPr>
                  <a:t>grid search to find the best hyperparameters.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字魂58号-创中黑" panose="00000500000000000000" pitchFamily="2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66EFA57-5254-4371-8012-25BC7A1ED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13" y="2410475"/>
                <a:ext cx="8208372" cy="2951898"/>
              </a:xfrm>
              <a:prstGeom prst="rect">
                <a:avLst/>
              </a:prstGeom>
              <a:blipFill>
                <a:blip r:embed="rId3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7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403376" y="1104064"/>
            <a:ext cx="671164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8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5 feature engineering</a:t>
            </a:r>
            <a:endParaRPr lang="zh-CN" altLang="en-US" sz="48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EFA57-5254-4371-8012-25BC7A1ED3E9}"/>
              </a:ext>
            </a:extLst>
          </p:cNvPr>
          <p:cNvSpPr txBox="1"/>
          <p:nvPr/>
        </p:nvSpPr>
        <p:spPr>
          <a:xfrm>
            <a:off x="1991813" y="2236924"/>
            <a:ext cx="8208372" cy="36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First, I used the dataset with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resolved_at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column. The score is about 0.96 but the feature importance showed that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resolved_at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variable is the most important.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So, I deleted “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resolved_at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” column, and build a new random forest model. But the score was about 0.78.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字魂58号-创中黑" panose="00000500000000000000" pitchFamily="2" charset="-122"/>
                <a:cs typeface="Calibri" panose="020F0502020204030204" pitchFamily="34" charset="0"/>
              </a:rPr>
              <a:t>Then I deleted all columns whose importance equal 0, and built a new model, then the score increased to 0.96.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6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324303" y="1104064"/>
            <a:ext cx="679071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6 feature importance</a:t>
            </a:r>
            <a:endParaRPr lang="zh-CN" altLang="en-US" sz="40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AB4F777E-9DA5-5B48-852B-4F88A0AD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14" y="2014270"/>
            <a:ext cx="7372711" cy="3440599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FE0B7046-4BC2-A544-ACC0-F20C815D5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686" y="2553469"/>
            <a:ext cx="1079500" cy="2362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32648E-9D56-B84A-9D4A-A64981B6DF35}"/>
              </a:ext>
            </a:extLst>
          </p:cNvPr>
          <p:cNvSpPr txBox="1"/>
          <p:nvPr/>
        </p:nvSpPr>
        <p:spPr>
          <a:xfrm>
            <a:off x="8692054" y="2014270"/>
            <a:ext cx="255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chosen variables:</a:t>
            </a:r>
          </a:p>
        </p:txBody>
      </p:sp>
    </p:spTree>
    <p:extLst>
      <p:ext uri="{BB962C8B-B14F-4D97-AF65-F5344CB8AC3E}">
        <p14:creationId xmlns:p14="http://schemas.microsoft.com/office/powerpoint/2010/main" val="19801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B38779-3E0F-45F1-8E6C-FBFD936CC016}"/>
              </a:ext>
            </a:extLst>
          </p:cNvPr>
          <p:cNvSpPr txBox="1"/>
          <p:nvPr/>
        </p:nvSpPr>
        <p:spPr>
          <a:xfrm>
            <a:off x="1324303" y="1104064"/>
            <a:ext cx="679071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dirty="0">
                <a:solidFill>
                  <a:srgbClr val="ADDD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7 result</a:t>
            </a:r>
            <a:endParaRPr lang="zh-CN" altLang="en-US" sz="4000" dirty="0">
              <a:solidFill>
                <a:srgbClr val="ADDD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0E8E8B6D-D1AF-3246-A59B-EC13E744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92" y="3992596"/>
            <a:ext cx="7024852" cy="18003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412F06-E793-0B41-8BF4-BEC3700858D3}"/>
              </a:ext>
            </a:extLst>
          </p:cNvPr>
          <p:cNvSpPr txBox="1"/>
          <p:nvPr/>
        </p:nvSpPr>
        <p:spPr>
          <a:xfrm>
            <a:off x="1513490" y="3867806"/>
            <a:ext cx="22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</a:t>
            </a:r>
            <a:r>
              <a:rPr lang="zh-CN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 feature engineering</a:t>
            </a:r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97F02627-196E-0D4B-98AE-6AFFB2B86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91" y="1968541"/>
            <a:ext cx="7024853" cy="18097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AA30856-C87E-FC40-AC00-E22184FD6FC4}"/>
              </a:ext>
            </a:extLst>
          </p:cNvPr>
          <p:cNvSpPr txBox="1"/>
          <p:nvPr/>
        </p:nvSpPr>
        <p:spPr>
          <a:xfrm>
            <a:off x="1513489" y="1851004"/>
            <a:ext cx="2250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</a:t>
            </a:r>
            <a:r>
              <a:rPr lang="zh-CN" alt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without feature engineering</a:t>
            </a:r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316</Words>
  <Application>Microsoft Macintosh PowerPoint</Application>
  <PresentationFormat>宽屏</PresentationFormat>
  <Paragraphs>46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方正姚体</vt:lpstr>
      <vt:lpstr>字魂27号-布丁体</vt:lpstr>
      <vt:lpstr>字魂58号-创中黑</vt:lpstr>
      <vt:lpstr>Arial</vt:lpstr>
      <vt:lpstr>Calibri</vt:lpstr>
      <vt:lpstr>Calibri Light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蓝粉清新</dc:title>
  <dc:creator>第一PPT</dc:creator>
  <cp:keywords>www.1ppt.com</cp:keywords>
  <dc:description>www.1ppt.com</dc:description>
  <cp:lastModifiedBy>CHEN Shuyu</cp:lastModifiedBy>
  <cp:revision>143</cp:revision>
  <dcterms:created xsi:type="dcterms:W3CDTF">2019-07-04T08:14:45Z</dcterms:created>
  <dcterms:modified xsi:type="dcterms:W3CDTF">2020-01-31T13:05:21Z</dcterms:modified>
</cp:coreProperties>
</file>