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8" r:id="rId3"/>
    <p:sldId id="279" r:id="rId4"/>
    <p:sldId id="281" r:id="rId5"/>
    <p:sldId id="257" r:id="rId6"/>
    <p:sldId id="258" r:id="rId7"/>
    <p:sldId id="285" r:id="rId8"/>
    <p:sldId id="261" r:id="rId9"/>
    <p:sldId id="262" r:id="rId10"/>
    <p:sldId id="263" r:id="rId11"/>
    <p:sldId id="264" r:id="rId12"/>
    <p:sldId id="265" r:id="rId13"/>
    <p:sldId id="266" r:id="rId14"/>
    <p:sldId id="268" r:id="rId15"/>
    <p:sldId id="280" r:id="rId16"/>
    <p:sldId id="274" r:id="rId17"/>
    <p:sldId id="273" r:id="rId18"/>
    <p:sldId id="282" r:id="rId19"/>
    <p:sldId id="283" r:id="rId20"/>
    <p:sldId id="286" r:id="rId21"/>
    <p:sldId id="287"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05346C-CD29-43B8-87CE-4199F7C6B0BE}">
          <p14:sldIdLst>
            <p14:sldId id="256"/>
            <p14:sldId id="278"/>
            <p14:sldId id="279"/>
            <p14:sldId id="281"/>
            <p14:sldId id="257"/>
            <p14:sldId id="258"/>
            <p14:sldId id="285"/>
            <p14:sldId id="261"/>
            <p14:sldId id="262"/>
            <p14:sldId id="263"/>
            <p14:sldId id="264"/>
            <p14:sldId id="265"/>
            <p14:sldId id="266"/>
            <p14:sldId id="268"/>
            <p14:sldId id="280"/>
            <p14:sldId id="274"/>
            <p14:sldId id="273"/>
            <p14:sldId id="282"/>
            <p14:sldId id="283"/>
            <p14:sldId id="286"/>
            <p14:sldId id="287"/>
            <p14:sldId id="288"/>
          </p14:sldIdLst>
        </p14:section>
        <p14:section name="Untitled Section" id="{CF408CE5-B197-42F7-97EC-743C1C7CBB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Ogodo" initials="SO" lastIdx="1" clrIdx="0">
    <p:extLst>
      <p:ext uri="{19B8F6BF-5375-455C-9EA6-DF929625EA0E}">
        <p15:presenceInfo xmlns:p15="http://schemas.microsoft.com/office/powerpoint/2012/main" userId="54fef50619183b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Comparison</a:t>
            </a:r>
            <a:r>
              <a:rPr lang="en-US" baseline="0" dirty="0"/>
              <a:t> of the model performance pre and post Hyperparameter Tuning</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[Book1]Sheet1!$B$1</c:f>
              <c:strCache>
                <c:ptCount val="1"/>
                <c:pt idx="0">
                  <c:v>Logistic Regression b4 tuning</c:v>
                </c:pt>
              </c:strCache>
            </c:strRef>
          </c:tx>
          <c:spPr>
            <a:solidFill>
              <a:schemeClr val="accent1"/>
            </a:solidFill>
            <a:ln>
              <a:noFill/>
            </a:ln>
            <a:effectLst/>
          </c:spPr>
          <c:invertIfNegative val="0"/>
          <c:cat>
            <c:strRef>
              <c:f>[Book1]Sheet1!$A$2:$A$5</c:f>
              <c:strCache>
                <c:ptCount val="4"/>
                <c:pt idx="0">
                  <c:v>True Positive</c:v>
                </c:pt>
                <c:pt idx="1">
                  <c:v>True Negative</c:v>
                </c:pt>
                <c:pt idx="2">
                  <c:v> False Positive</c:v>
                </c:pt>
                <c:pt idx="3">
                  <c:v>False Negative</c:v>
                </c:pt>
              </c:strCache>
            </c:strRef>
          </c:cat>
          <c:val>
            <c:numRef>
              <c:f>[Book1]Sheet1!$B$2:$B$5</c:f>
              <c:numCache>
                <c:formatCode>General</c:formatCode>
                <c:ptCount val="4"/>
                <c:pt idx="0">
                  <c:v>187</c:v>
                </c:pt>
                <c:pt idx="1">
                  <c:v>921</c:v>
                </c:pt>
                <c:pt idx="2">
                  <c:v>112</c:v>
                </c:pt>
                <c:pt idx="3">
                  <c:v>187</c:v>
                </c:pt>
              </c:numCache>
            </c:numRef>
          </c:val>
          <c:extLst>
            <c:ext xmlns:c16="http://schemas.microsoft.com/office/drawing/2014/chart" uri="{C3380CC4-5D6E-409C-BE32-E72D297353CC}">
              <c16:uniqueId val="{00000000-EF82-425E-A690-BEC1F4B41107}"/>
            </c:ext>
          </c:extLst>
        </c:ser>
        <c:ser>
          <c:idx val="1"/>
          <c:order val="1"/>
          <c:tx>
            <c:strRef>
              <c:f>[Book1]Sheet1!$C$1</c:f>
              <c:strCache>
                <c:ptCount val="1"/>
                <c:pt idx="0">
                  <c:v>Log-Reg After Tuning</c:v>
                </c:pt>
              </c:strCache>
            </c:strRef>
          </c:tx>
          <c:spPr>
            <a:solidFill>
              <a:schemeClr val="accent2"/>
            </a:solidFill>
            <a:ln>
              <a:noFill/>
            </a:ln>
            <a:effectLst/>
          </c:spPr>
          <c:invertIfNegative val="0"/>
          <c:cat>
            <c:strRef>
              <c:f>[Book1]Sheet1!$A$2:$A$5</c:f>
              <c:strCache>
                <c:ptCount val="4"/>
                <c:pt idx="0">
                  <c:v>True Positive</c:v>
                </c:pt>
                <c:pt idx="1">
                  <c:v>True Negative</c:v>
                </c:pt>
                <c:pt idx="2">
                  <c:v> False Positive</c:v>
                </c:pt>
                <c:pt idx="3">
                  <c:v>False Negative</c:v>
                </c:pt>
              </c:strCache>
            </c:strRef>
          </c:cat>
          <c:val>
            <c:numRef>
              <c:f>[Book1]Sheet1!$C$2:$C$5</c:f>
              <c:numCache>
                <c:formatCode>General</c:formatCode>
                <c:ptCount val="4"/>
                <c:pt idx="0">
                  <c:v>202</c:v>
                </c:pt>
                <c:pt idx="1">
                  <c:v>908</c:v>
                </c:pt>
                <c:pt idx="2">
                  <c:v>125</c:v>
                </c:pt>
                <c:pt idx="3">
                  <c:v>172</c:v>
                </c:pt>
              </c:numCache>
            </c:numRef>
          </c:val>
          <c:extLst>
            <c:ext xmlns:c16="http://schemas.microsoft.com/office/drawing/2014/chart" uri="{C3380CC4-5D6E-409C-BE32-E72D297353CC}">
              <c16:uniqueId val="{00000001-EF82-425E-A690-BEC1F4B41107}"/>
            </c:ext>
          </c:extLst>
        </c:ser>
        <c:dLbls>
          <c:showLegendKey val="0"/>
          <c:showVal val="0"/>
          <c:showCatName val="0"/>
          <c:showSerName val="0"/>
          <c:showPercent val="0"/>
          <c:showBubbleSize val="0"/>
        </c:dLbls>
        <c:gapWidth val="219"/>
        <c:overlap val="-27"/>
        <c:axId val="2013969728"/>
        <c:axId val="2013979520"/>
      </c:barChart>
      <c:catAx>
        <c:axId val="2013969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3979520"/>
        <c:crosses val="autoZero"/>
        <c:auto val="1"/>
        <c:lblAlgn val="ctr"/>
        <c:lblOffset val="100"/>
        <c:noMultiLvlLbl val="0"/>
      </c:catAx>
      <c:valAx>
        <c:axId val="2013979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3969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DA0EE-54AE-4E95-BB11-BC839C0025EB}"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150691-D47C-4085-AD5B-2C3492EFACAB}" type="slidenum">
              <a:rPr lang="en-US" smtClean="0"/>
              <a:t>‹#›</a:t>
            </a:fld>
            <a:endParaRPr lang="en-US"/>
          </a:p>
        </p:txBody>
      </p:sp>
    </p:spTree>
    <p:extLst>
      <p:ext uri="{BB962C8B-B14F-4D97-AF65-F5344CB8AC3E}">
        <p14:creationId xmlns:p14="http://schemas.microsoft.com/office/powerpoint/2010/main" val="2092738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150691-D47C-4085-AD5B-2C3492EFACAB}" type="slidenum">
              <a:rPr lang="en-US" smtClean="0"/>
              <a:t>1</a:t>
            </a:fld>
            <a:endParaRPr lang="en-US"/>
          </a:p>
        </p:txBody>
      </p:sp>
    </p:spTree>
    <p:extLst>
      <p:ext uri="{BB962C8B-B14F-4D97-AF65-F5344CB8AC3E}">
        <p14:creationId xmlns:p14="http://schemas.microsoft.com/office/powerpoint/2010/main" val="247121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209B-5E99-BD10-F223-44EF7003B3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41134A-ECEE-BC31-CC0A-57512644CE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38FF2F-C630-A8D7-D86D-5E1CB3C51CB0}"/>
              </a:ext>
            </a:extLst>
          </p:cNvPr>
          <p:cNvSpPr>
            <a:spLocks noGrp="1"/>
          </p:cNvSpPr>
          <p:nvPr>
            <p:ph type="dt" sz="half" idx="10"/>
          </p:nvPr>
        </p:nvSpPr>
        <p:spPr/>
        <p:txBody>
          <a:bodyPr/>
          <a:lstStyle/>
          <a:p>
            <a:fld id="{1F4DD746-E3DB-4191-B837-85F63F66D421}" type="datetimeFigureOut">
              <a:rPr lang="en-US" smtClean="0"/>
              <a:t>5/5/2024</a:t>
            </a:fld>
            <a:endParaRPr lang="en-US"/>
          </a:p>
        </p:txBody>
      </p:sp>
      <p:sp>
        <p:nvSpPr>
          <p:cNvPr id="5" name="Footer Placeholder 4">
            <a:extLst>
              <a:ext uri="{FF2B5EF4-FFF2-40B4-BE49-F238E27FC236}">
                <a16:creationId xmlns:a16="http://schemas.microsoft.com/office/drawing/2014/main" id="{D3823754-3798-3BD4-B232-F00D00299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E7A85-1B06-DB49-B6B2-F71FBDE15F93}"/>
              </a:ext>
            </a:extLst>
          </p:cNvPr>
          <p:cNvSpPr>
            <a:spLocks noGrp="1"/>
          </p:cNvSpPr>
          <p:nvPr>
            <p:ph type="sldNum" sz="quarter" idx="12"/>
          </p:nvPr>
        </p:nvSpPr>
        <p:spPr/>
        <p:txBody>
          <a:bodyPr/>
          <a:lstStyle/>
          <a:p>
            <a:fld id="{45EABBF9-5467-4DF6-A7E4-770C5610124E}" type="slidenum">
              <a:rPr lang="en-US" smtClean="0"/>
              <a:t>‹#›</a:t>
            </a:fld>
            <a:endParaRPr lang="en-US"/>
          </a:p>
        </p:txBody>
      </p:sp>
    </p:spTree>
    <p:extLst>
      <p:ext uri="{BB962C8B-B14F-4D97-AF65-F5344CB8AC3E}">
        <p14:creationId xmlns:p14="http://schemas.microsoft.com/office/powerpoint/2010/main" val="3259679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0BC8-42CC-D241-AEEC-6ADB3090CD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B2263E-EEA4-4819-01A0-5D2E8E738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E77E80-7ED8-DB24-115D-46557CF54BCB}"/>
              </a:ext>
            </a:extLst>
          </p:cNvPr>
          <p:cNvSpPr>
            <a:spLocks noGrp="1"/>
          </p:cNvSpPr>
          <p:nvPr>
            <p:ph type="dt" sz="half" idx="10"/>
          </p:nvPr>
        </p:nvSpPr>
        <p:spPr/>
        <p:txBody>
          <a:bodyPr/>
          <a:lstStyle/>
          <a:p>
            <a:fld id="{1F4DD746-E3DB-4191-B837-85F63F66D421}" type="datetimeFigureOut">
              <a:rPr lang="en-US" smtClean="0"/>
              <a:t>5/5/2024</a:t>
            </a:fld>
            <a:endParaRPr lang="en-US"/>
          </a:p>
        </p:txBody>
      </p:sp>
      <p:sp>
        <p:nvSpPr>
          <p:cNvPr id="5" name="Footer Placeholder 4">
            <a:extLst>
              <a:ext uri="{FF2B5EF4-FFF2-40B4-BE49-F238E27FC236}">
                <a16:creationId xmlns:a16="http://schemas.microsoft.com/office/drawing/2014/main" id="{EFBF9B02-CB97-068C-E3FA-6F67B575F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9178C-1EB0-24C1-6370-1DFFF2D2171C}"/>
              </a:ext>
            </a:extLst>
          </p:cNvPr>
          <p:cNvSpPr>
            <a:spLocks noGrp="1"/>
          </p:cNvSpPr>
          <p:nvPr>
            <p:ph type="sldNum" sz="quarter" idx="12"/>
          </p:nvPr>
        </p:nvSpPr>
        <p:spPr/>
        <p:txBody>
          <a:bodyPr/>
          <a:lstStyle/>
          <a:p>
            <a:fld id="{45EABBF9-5467-4DF6-A7E4-770C5610124E}" type="slidenum">
              <a:rPr lang="en-US" smtClean="0"/>
              <a:t>‹#›</a:t>
            </a:fld>
            <a:endParaRPr lang="en-US"/>
          </a:p>
        </p:txBody>
      </p:sp>
    </p:spTree>
    <p:extLst>
      <p:ext uri="{BB962C8B-B14F-4D97-AF65-F5344CB8AC3E}">
        <p14:creationId xmlns:p14="http://schemas.microsoft.com/office/powerpoint/2010/main" val="3531997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946C40-F6AD-FCA6-11D8-915D53626D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63C23-BEBC-3460-749E-81BF03C3D0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73E58-0FF9-2969-F600-C068F89F8B58}"/>
              </a:ext>
            </a:extLst>
          </p:cNvPr>
          <p:cNvSpPr>
            <a:spLocks noGrp="1"/>
          </p:cNvSpPr>
          <p:nvPr>
            <p:ph type="dt" sz="half" idx="10"/>
          </p:nvPr>
        </p:nvSpPr>
        <p:spPr/>
        <p:txBody>
          <a:bodyPr/>
          <a:lstStyle/>
          <a:p>
            <a:fld id="{1F4DD746-E3DB-4191-B837-85F63F66D421}" type="datetimeFigureOut">
              <a:rPr lang="en-US" smtClean="0"/>
              <a:t>5/5/2024</a:t>
            </a:fld>
            <a:endParaRPr lang="en-US"/>
          </a:p>
        </p:txBody>
      </p:sp>
      <p:sp>
        <p:nvSpPr>
          <p:cNvPr id="5" name="Footer Placeholder 4">
            <a:extLst>
              <a:ext uri="{FF2B5EF4-FFF2-40B4-BE49-F238E27FC236}">
                <a16:creationId xmlns:a16="http://schemas.microsoft.com/office/drawing/2014/main" id="{6899AF70-A924-2EE9-FAFB-312FDD4A9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4D51A3-F8B5-EBC3-7A45-7102A37E3923}"/>
              </a:ext>
            </a:extLst>
          </p:cNvPr>
          <p:cNvSpPr>
            <a:spLocks noGrp="1"/>
          </p:cNvSpPr>
          <p:nvPr>
            <p:ph type="sldNum" sz="quarter" idx="12"/>
          </p:nvPr>
        </p:nvSpPr>
        <p:spPr/>
        <p:txBody>
          <a:bodyPr/>
          <a:lstStyle/>
          <a:p>
            <a:fld id="{45EABBF9-5467-4DF6-A7E4-770C5610124E}" type="slidenum">
              <a:rPr lang="en-US" smtClean="0"/>
              <a:t>‹#›</a:t>
            </a:fld>
            <a:endParaRPr lang="en-US"/>
          </a:p>
        </p:txBody>
      </p:sp>
    </p:spTree>
    <p:extLst>
      <p:ext uri="{BB962C8B-B14F-4D97-AF65-F5344CB8AC3E}">
        <p14:creationId xmlns:p14="http://schemas.microsoft.com/office/powerpoint/2010/main" val="1519446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98DF-CA44-1D04-456F-6793B66327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F52F20-6430-79F3-DB62-069F74499D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151B76-3E11-DE94-E23B-8F5C2D3036E0}"/>
              </a:ext>
            </a:extLst>
          </p:cNvPr>
          <p:cNvSpPr>
            <a:spLocks noGrp="1"/>
          </p:cNvSpPr>
          <p:nvPr>
            <p:ph type="dt" sz="half" idx="10"/>
          </p:nvPr>
        </p:nvSpPr>
        <p:spPr/>
        <p:txBody>
          <a:bodyPr/>
          <a:lstStyle/>
          <a:p>
            <a:fld id="{1F4DD746-E3DB-4191-B837-85F63F66D421}" type="datetimeFigureOut">
              <a:rPr lang="en-US" smtClean="0"/>
              <a:t>5/5/2024</a:t>
            </a:fld>
            <a:endParaRPr lang="en-US"/>
          </a:p>
        </p:txBody>
      </p:sp>
      <p:sp>
        <p:nvSpPr>
          <p:cNvPr id="5" name="Footer Placeholder 4">
            <a:extLst>
              <a:ext uri="{FF2B5EF4-FFF2-40B4-BE49-F238E27FC236}">
                <a16:creationId xmlns:a16="http://schemas.microsoft.com/office/drawing/2014/main" id="{29817A0E-E53B-3F3C-F4A2-9CBC1DAEE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6CE38-3BE1-EB64-2242-E32369ED6787}"/>
              </a:ext>
            </a:extLst>
          </p:cNvPr>
          <p:cNvSpPr>
            <a:spLocks noGrp="1"/>
          </p:cNvSpPr>
          <p:nvPr>
            <p:ph type="sldNum" sz="quarter" idx="12"/>
          </p:nvPr>
        </p:nvSpPr>
        <p:spPr/>
        <p:txBody>
          <a:bodyPr/>
          <a:lstStyle/>
          <a:p>
            <a:fld id="{45EABBF9-5467-4DF6-A7E4-770C5610124E}" type="slidenum">
              <a:rPr lang="en-US" smtClean="0"/>
              <a:t>‹#›</a:t>
            </a:fld>
            <a:endParaRPr lang="en-US"/>
          </a:p>
        </p:txBody>
      </p:sp>
    </p:spTree>
    <p:extLst>
      <p:ext uri="{BB962C8B-B14F-4D97-AF65-F5344CB8AC3E}">
        <p14:creationId xmlns:p14="http://schemas.microsoft.com/office/powerpoint/2010/main" val="269490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487C-4133-F8E7-92C5-51B931A166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2C28D7-74DC-D714-A971-B5AFBE8C29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6A9A5B-68D1-36E9-2F51-A15B5BB292EF}"/>
              </a:ext>
            </a:extLst>
          </p:cNvPr>
          <p:cNvSpPr>
            <a:spLocks noGrp="1"/>
          </p:cNvSpPr>
          <p:nvPr>
            <p:ph type="dt" sz="half" idx="10"/>
          </p:nvPr>
        </p:nvSpPr>
        <p:spPr/>
        <p:txBody>
          <a:bodyPr/>
          <a:lstStyle/>
          <a:p>
            <a:fld id="{1F4DD746-E3DB-4191-B837-85F63F66D421}" type="datetimeFigureOut">
              <a:rPr lang="en-US" smtClean="0"/>
              <a:t>5/5/2024</a:t>
            </a:fld>
            <a:endParaRPr lang="en-US"/>
          </a:p>
        </p:txBody>
      </p:sp>
      <p:sp>
        <p:nvSpPr>
          <p:cNvPr id="5" name="Footer Placeholder 4">
            <a:extLst>
              <a:ext uri="{FF2B5EF4-FFF2-40B4-BE49-F238E27FC236}">
                <a16:creationId xmlns:a16="http://schemas.microsoft.com/office/drawing/2014/main" id="{409C90E4-6386-F3FA-7849-A90F2B310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5A867-E6A5-DB19-46BF-CDB072C3856D}"/>
              </a:ext>
            </a:extLst>
          </p:cNvPr>
          <p:cNvSpPr>
            <a:spLocks noGrp="1"/>
          </p:cNvSpPr>
          <p:nvPr>
            <p:ph type="sldNum" sz="quarter" idx="12"/>
          </p:nvPr>
        </p:nvSpPr>
        <p:spPr/>
        <p:txBody>
          <a:bodyPr/>
          <a:lstStyle/>
          <a:p>
            <a:fld id="{45EABBF9-5467-4DF6-A7E4-770C5610124E}" type="slidenum">
              <a:rPr lang="en-US" smtClean="0"/>
              <a:t>‹#›</a:t>
            </a:fld>
            <a:endParaRPr lang="en-US"/>
          </a:p>
        </p:txBody>
      </p:sp>
    </p:spTree>
    <p:extLst>
      <p:ext uri="{BB962C8B-B14F-4D97-AF65-F5344CB8AC3E}">
        <p14:creationId xmlns:p14="http://schemas.microsoft.com/office/powerpoint/2010/main" val="214505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2BF2-7797-1D80-D949-EED127A25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8522-2F81-FD87-F20D-907C300BF5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FA09AD-FC08-5B94-B898-BA524EC156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375174-1D00-6DBD-BE70-1A70762CC767}"/>
              </a:ext>
            </a:extLst>
          </p:cNvPr>
          <p:cNvSpPr>
            <a:spLocks noGrp="1"/>
          </p:cNvSpPr>
          <p:nvPr>
            <p:ph type="dt" sz="half" idx="10"/>
          </p:nvPr>
        </p:nvSpPr>
        <p:spPr/>
        <p:txBody>
          <a:bodyPr/>
          <a:lstStyle/>
          <a:p>
            <a:fld id="{1F4DD746-E3DB-4191-B837-85F63F66D421}" type="datetimeFigureOut">
              <a:rPr lang="en-US" smtClean="0"/>
              <a:t>5/5/2024</a:t>
            </a:fld>
            <a:endParaRPr lang="en-US"/>
          </a:p>
        </p:txBody>
      </p:sp>
      <p:sp>
        <p:nvSpPr>
          <p:cNvPr id="6" name="Footer Placeholder 5">
            <a:extLst>
              <a:ext uri="{FF2B5EF4-FFF2-40B4-BE49-F238E27FC236}">
                <a16:creationId xmlns:a16="http://schemas.microsoft.com/office/drawing/2014/main" id="{4D507D6A-D7E9-CF9B-02F0-D186BE7C4B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86DE7-46B8-59B9-BFBB-1F81C0CEC99B}"/>
              </a:ext>
            </a:extLst>
          </p:cNvPr>
          <p:cNvSpPr>
            <a:spLocks noGrp="1"/>
          </p:cNvSpPr>
          <p:nvPr>
            <p:ph type="sldNum" sz="quarter" idx="12"/>
          </p:nvPr>
        </p:nvSpPr>
        <p:spPr/>
        <p:txBody>
          <a:bodyPr/>
          <a:lstStyle/>
          <a:p>
            <a:fld id="{45EABBF9-5467-4DF6-A7E4-770C5610124E}" type="slidenum">
              <a:rPr lang="en-US" smtClean="0"/>
              <a:t>‹#›</a:t>
            </a:fld>
            <a:endParaRPr lang="en-US"/>
          </a:p>
        </p:txBody>
      </p:sp>
    </p:spTree>
    <p:extLst>
      <p:ext uri="{BB962C8B-B14F-4D97-AF65-F5344CB8AC3E}">
        <p14:creationId xmlns:p14="http://schemas.microsoft.com/office/powerpoint/2010/main" val="3764888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C995-24D9-BC33-CFD7-15AD18FF93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28A669-FB39-84B8-E4A8-48EC17D92D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D1056E-16BF-539F-EB03-C50DDC4EC5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9A0AA2-1BB7-9BD9-04E0-D2F15D2B0C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85EE62-E170-90D4-C8F3-DC1A1A13F8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DCBDAD-5D93-E633-3C84-D0025E746389}"/>
              </a:ext>
            </a:extLst>
          </p:cNvPr>
          <p:cNvSpPr>
            <a:spLocks noGrp="1"/>
          </p:cNvSpPr>
          <p:nvPr>
            <p:ph type="dt" sz="half" idx="10"/>
          </p:nvPr>
        </p:nvSpPr>
        <p:spPr/>
        <p:txBody>
          <a:bodyPr/>
          <a:lstStyle/>
          <a:p>
            <a:fld id="{1F4DD746-E3DB-4191-B837-85F63F66D421}" type="datetimeFigureOut">
              <a:rPr lang="en-US" smtClean="0"/>
              <a:t>5/5/2024</a:t>
            </a:fld>
            <a:endParaRPr lang="en-US"/>
          </a:p>
        </p:txBody>
      </p:sp>
      <p:sp>
        <p:nvSpPr>
          <p:cNvPr id="8" name="Footer Placeholder 7">
            <a:extLst>
              <a:ext uri="{FF2B5EF4-FFF2-40B4-BE49-F238E27FC236}">
                <a16:creationId xmlns:a16="http://schemas.microsoft.com/office/drawing/2014/main" id="{6F4CA4F0-6CA5-805E-4D5A-043029698A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D54B0E-F9A2-4830-7EF5-78D052D01ECE}"/>
              </a:ext>
            </a:extLst>
          </p:cNvPr>
          <p:cNvSpPr>
            <a:spLocks noGrp="1"/>
          </p:cNvSpPr>
          <p:nvPr>
            <p:ph type="sldNum" sz="quarter" idx="12"/>
          </p:nvPr>
        </p:nvSpPr>
        <p:spPr/>
        <p:txBody>
          <a:bodyPr/>
          <a:lstStyle/>
          <a:p>
            <a:fld id="{45EABBF9-5467-4DF6-A7E4-770C5610124E}" type="slidenum">
              <a:rPr lang="en-US" smtClean="0"/>
              <a:t>‹#›</a:t>
            </a:fld>
            <a:endParaRPr lang="en-US"/>
          </a:p>
        </p:txBody>
      </p:sp>
    </p:spTree>
    <p:extLst>
      <p:ext uri="{BB962C8B-B14F-4D97-AF65-F5344CB8AC3E}">
        <p14:creationId xmlns:p14="http://schemas.microsoft.com/office/powerpoint/2010/main" val="41665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0492-C225-3E98-8848-9379BB65BB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EE374D-1ABD-717F-3533-38E0B3A5E954}"/>
              </a:ext>
            </a:extLst>
          </p:cNvPr>
          <p:cNvSpPr>
            <a:spLocks noGrp="1"/>
          </p:cNvSpPr>
          <p:nvPr>
            <p:ph type="dt" sz="half" idx="10"/>
          </p:nvPr>
        </p:nvSpPr>
        <p:spPr/>
        <p:txBody>
          <a:bodyPr/>
          <a:lstStyle/>
          <a:p>
            <a:fld id="{1F4DD746-E3DB-4191-B837-85F63F66D421}" type="datetimeFigureOut">
              <a:rPr lang="en-US" smtClean="0"/>
              <a:t>5/5/2024</a:t>
            </a:fld>
            <a:endParaRPr lang="en-US"/>
          </a:p>
        </p:txBody>
      </p:sp>
      <p:sp>
        <p:nvSpPr>
          <p:cNvPr id="4" name="Footer Placeholder 3">
            <a:extLst>
              <a:ext uri="{FF2B5EF4-FFF2-40B4-BE49-F238E27FC236}">
                <a16:creationId xmlns:a16="http://schemas.microsoft.com/office/drawing/2014/main" id="{0274090E-24E3-0BB1-89A8-7ECF8DCB2C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DAA275-A9C4-821F-D363-1A3778D51FDC}"/>
              </a:ext>
            </a:extLst>
          </p:cNvPr>
          <p:cNvSpPr>
            <a:spLocks noGrp="1"/>
          </p:cNvSpPr>
          <p:nvPr>
            <p:ph type="sldNum" sz="quarter" idx="12"/>
          </p:nvPr>
        </p:nvSpPr>
        <p:spPr/>
        <p:txBody>
          <a:bodyPr/>
          <a:lstStyle/>
          <a:p>
            <a:fld id="{45EABBF9-5467-4DF6-A7E4-770C5610124E}" type="slidenum">
              <a:rPr lang="en-US" smtClean="0"/>
              <a:t>‹#›</a:t>
            </a:fld>
            <a:endParaRPr lang="en-US"/>
          </a:p>
        </p:txBody>
      </p:sp>
    </p:spTree>
    <p:extLst>
      <p:ext uri="{BB962C8B-B14F-4D97-AF65-F5344CB8AC3E}">
        <p14:creationId xmlns:p14="http://schemas.microsoft.com/office/powerpoint/2010/main" val="763751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14181A-ABD2-83B4-5FC4-2D7685A80671}"/>
              </a:ext>
            </a:extLst>
          </p:cNvPr>
          <p:cNvSpPr>
            <a:spLocks noGrp="1"/>
          </p:cNvSpPr>
          <p:nvPr>
            <p:ph type="dt" sz="half" idx="10"/>
          </p:nvPr>
        </p:nvSpPr>
        <p:spPr/>
        <p:txBody>
          <a:bodyPr/>
          <a:lstStyle/>
          <a:p>
            <a:fld id="{1F4DD746-E3DB-4191-B837-85F63F66D421}" type="datetimeFigureOut">
              <a:rPr lang="en-US" smtClean="0"/>
              <a:t>5/5/2024</a:t>
            </a:fld>
            <a:endParaRPr lang="en-US"/>
          </a:p>
        </p:txBody>
      </p:sp>
      <p:sp>
        <p:nvSpPr>
          <p:cNvPr id="3" name="Footer Placeholder 2">
            <a:extLst>
              <a:ext uri="{FF2B5EF4-FFF2-40B4-BE49-F238E27FC236}">
                <a16:creationId xmlns:a16="http://schemas.microsoft.com/office/drawing/2014/main" id="{BE86EFB6-A885-4EC3-E4A9-65E473B3CA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46F0D7-E921-E9C3-F14A-562E3A47C36F}"/>
              </a:ext>
            </a:extLst>
          </p:cNvPr>
          <p:cNvSpPr>
            <a:spLocks noGrp="1"/>
          </p:cNvSpPr>
          <p:nvPr>
            <p:ph type="sldNum" sz="quarter" idx="12"/>
          </p:nvPr>
        </p:nvSpPr>
        <p:spPr/>
        <p:txBody>
          <a:bodyPr/>
          <a:lstStyle/>
          <a:p>
            <a:fld id="{45EABBF9-5467-4DF6-A7E4-770C5610124E}" type="slidenum">
              <a:rPr lang="en-US" smtClean="0"/>
              <a:t>‹#›</a:t>
            </a:fld>
            <a:endParaRPr lang="en-US"/>
          </a:p>
        </p:txBody>
      </p:sp>
    </p:spTree>
    <p:extLst>
      <p:ext uri="{BB962C8B-B14F-4D97-AF65-F5344CB8AC3E}">
        <p14:creationId xmlns:p14="http://schemas.microsoft.com/office/powerpoint/2010/main" val="195859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5837-ADC0-4735-B492-433246832A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735D75-C9FA-0192-5D01-681F1442F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96213-F3D6-B24D-64AD-056DDEAFB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06BCF8-63E6-72E8-CC17-87051F267315}"/>
              </a:ext>
            </a:extLst>
          </p:cNvPr>
          <p:cNvSpPr>
            <a:spLocks noGrp="1"/>
          </p:cNvSpPr>
          <p:nvPr>
            <p:ph type="dt" sz="half" idx="10"/>
          </p:nvPr>
        </p:nvSpPr>
        <p:spPr/>
        <p:txBody>
          <a:bodyPr/>
          <a:lstStyle/>
          <a:p>
            <a:fld id="{1F4DD746-E3DB-4191-B837-85F63F66D421}" type="datetimeFigureOut">
              <a:rPr lang="en-US" smtClean="0"/>
              <a:t>5/5/2024</a:t>
            </a:fld>
            <a:endParaRPr lang="en-US"/>
          </a:p>
        </p:txBody>
      </p:sp>
      <p:sp>
        <p:nvSpPr>
          <p:cNvPr id="6" name="Footer Placeholder 5">
            <a:extLst>
              <a:ext uri="{FF2B5EF4-FFF2-40B4-BE49-F238E27FC236}">
                <a16:creationId xmlns:a16="http://schemas.microsoft.com/office/drawing/2014/main" id="{25568B1C-22D6-F6E7-6F04-374A73603C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0B734C-92A1-0A6C-53FF-9533B7B00255}"/>
              </a:ext>
            </a:extLst>
          </p:cNvPr>
          <p:cNvSpPr>
            <a:spLocks noGrp="1"/>
          </p:cNvSpPr>
          <p:nvPr>
            <p:ph type="sldNum" sz="quarter" idx="12"/>
          </p:nvPr>
        </p:nvSpPr>
        <p:spPr/>
        <p:txBody>
          <a:bodyPr/>
          <a:lstStyle/>
          <a:p>
            <a:fld id="{45EABBF9-5467-4DF6-A7E4-770C5610124E}" type="slidenum">
              <a:rPr lang="en-US" smtClean="0"/>
              <a:t>‹#›</a:t>
            </a:fld>
            <a:endParaRPr lang="en-US"/>
          </a:p>
        </p:txBody>
      </p:sp>
    </p:spTree>
    <p:extLst>
      <p:ext uri="{BB962C8B-B14F-4D97-AF65-F5344CB8AC3E}">
        <p14:creationId xmlns:p14="http://schemas.microsoft.com/office/powerpoint/2010/main" val="102590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E00E-E56C-D96B-2798-B9E0B9288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119965-35A0-2941-1486-89E079C47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5C6AD9-2FE2-2DB3-6E64-EE88A3B6A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9B051-C82C-38C8-C8D3-0AE508BDBEA0}"/>
              </a:ext>
            </a:extLst>
          </p:cNvPr>
          <p:cNvSpPr>
            <a:spLocks noGrp="1"/>
          </p:cNvSpPr>
          <p:nvPr>
            <p:ph type="dt" sz="half" idx="10"/>
          </p:nvPr>
        </p:nvSpPr>
        <p:spPr/>
        <p:txBody>
          <a:bodyPr/>
          <a:lstStyle/>
          <a:p>
            <a:fld id="{1F4DD746-E3DB-4191-B837-85F63F66D421}" type="datetimeFigureOut">
              <a:rPr lang="en-US" smtClean="0"/>
              <a:t>5/5/2024</a:t>
            </a:fld>
            <a:endParaRPr lang="en-US"/>
          </a:p>
        </p:txBody>
      </p:sp>
      <p:sp>
        <p:nvSpPr>
          <p:cNvPr id="6" name="Footer Placeholder 5">
            <a:extLst>
              <a:ext uri="{FF2B5EF4-FFF2-40B4-BE49-F238E27FC236}">
                <a16:creationId xmlns:a16="http://schemas.microsoft.com/office/drawing/2014/main" id="{1CBFA1FD-FA8D-C935-F6BF-B11346E031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E29F26-AAAF-1625-691F-5EAD4E464CF2}"/>
              </a:ext>
            </a:extLst>
          </p:cNvPr>
          <p:cNvSpPr>
            <a:spLocks noGrp="1"/>
          </p:cNvSpPr>
          <p:nvPr>
            <p:ph type="sldNum" sz="quarter" idx="12"/>
          </p:nvPr>
        </p:nvSpPr>
        <p:spPr/>
        <p:txBody>
          <a:bodyPr/>
          <a:lstStyle/>
          <a:p>
            <a:fld id="{45EABBF9-5467-4DF6-A7E4-770C5610124E}" type="slidenum">
              <a:rPr lang="en-US" smtClean="0"/>
              <a:t>‹#›</a:t>
            </a:fld>
            <a:endParaRPr lang="en-US"/>
          </a:p>
        </p:txBody>
      </p:sp>
    </p:spTree>
    <p:extLst>
      <p:ext uri="{BB962C8B-B14F-4D97-AF65-F5344CB8AC3E}">
        <p14:creationId xmlns:p14="http://schemas.microsoft.com/office/powerpoint/2010/main" val="144713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1862B-E355-3F59-56C2-3A19E5E80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F898AC-166A-ED10-FB87-02577315AC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E4BCF-E8A6-7121-6137-F3D97CD5B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DD746-E3DB-4191-B837-85F63F66D421}" type="datetimeFigureOut">
              <a:rPr lang="en-US" smtClean="0"/>
              <a:t>5/5/2024</a:t>
            </a:fld>
            <a:endParaRPr lang="en-US"/>
          </a:p>
        </p:txBody>
      </p:sp>
      <p:sp>
        <p:nvSpPr>
          <p:cNvPr id="5" name="Footer Placeholder 4">
            <a:extLst>
              <a:ext uri="{FF2B5EF4-FFF2-40B4-BE49-F238E27FC236}">
                <a16:creationId xmlns:a16="http://schemas.microsoft.com/office/drawing/2014/main" id="{89C5A596-0A3D-5A3C-E360-0177CD59A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42BF6A-FCB9-7673-BB97-BAD2DA27E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ABBF9-5467-4DF6-A7E4-770C5610124E}" type="slidenum">
              <a:rPr lang="en-US" smtClean="0"/>
              <a:t>‹#›</a:t>
            </a:fld>
            <a:endParaRPr lang="en-US"/>
          </a:p>
        </p:txBody>
      </p:sp>
    </p:spTree>
    <p:extLst>
      <p:ext uri="{BB962C8B-B14F-4D97-AF65-F5344CB8AC3E}">
        <p14:creationId xmlns:p14="http://schemas.microsoft.com/office/powerpoint/2010/main" val="657880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BFD3-E202-ABC3-20DC-6FE4A33616D4}"/>
              </a:ext>
            </a:extLst>
          </p:cNvPr>
          <p:cNvSpPr>
            <a:spLocks noGrp="1"/>
          </p:cNvSpPr>
          <p:nvPr>
            <p:ph type="ctrTitle"/>
          </p:nvPr>
        </p:nvSpPr>
        <p:spPr>
          <a:xfrm>
            <a:off x="1308847" y="220540"/>
            <a:ext cx="9144000" cy="1351896"/>
          </a:xfrm>
        </p:spPr>
        <p:txBody>
          <a:bodyPr>
            <a:normAutofit fontScale="90000"/>
          </a:bodyPr>
          <a:lstStyle/>
          <a:p>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Customer Churn Analysis and</a:t>
            </a:r>
            <a:br>
              <a:rPr lang="en-US" b="1" dirty="0"/>
            </a:br>
            <a:r>
              <a:rPr lang="en-US" b="1" dirty="0"/>
              <a:t>Prediction </a:t>
            </a:r>
          </a:p>
        </p:txBody>
      </p:sp>
      <p:sp>
        <p:nvSpPr>
          <p:cNvPr id="3" name="Subtitle 2">
            <a:extLst>
              <a:ext uri="{FF2B5EF4-FFF2-40B4-BE49-F238E27FC236}">
                <a16:creationId xmlns:a16="http://schemas.microsoft.com/office/drawing/2014/main" id="{C6B62BCF-FB20-E10D-22F3-BDC9BAFFF804}"/>
              </a:ext>
            </a:extLst>
          </p:cNvPr>
          <p:cNvSpPr>
            <a:spLocks noGrp="1"/>
          </p:cNvSpPr>
          <p:nvPr>
            <p:ph type="subTitle" idx="1"/>
          </p:nvPr>
        </p:nvSpPr>
        <p:spPr>
          <a:xfrm>
            <a:off x="1900518" y="5357488"/>
            <a:ext cx="9144000" cy="1288617"/>
          </a:xfrm>
        </p:spPr>
        <p:txBody>
          <a:bodyPr>
            <a:normAutofit lnSpcReduction="10000"/>
          </a:bodyPr>
          <a:lstStyle/>
          <a:p>
            <a:pPr algn="r"/>
            <a:r>
              <a:rPr lang="en-US" sz="5800" dirty="0">
                <a:solidFill>
                  <a:srgbClr val="0070C0"/>
                </a:solidFill>
              </a:rPr>
              <a:t>Stephen Ogodo</a:t>
            </a:r>
          </a:p>
          <a:p>
            <a:pPr algn="r"/>
            <a:r>
              <a:rPr lang="en-US" dirty="0"/>
              <a:t>unclesteve2k4@yahoo.com</a:t>
            </a:r>
          </a:p>
          <a:p>
            <a:pPr algn="r"/>
            <a:endParaRPr lang="en-US" sz="5400" dirty="0"/>
          </a:p>
          <a:p>
            <a:pPr algn="r"/>
            <a:endParaRPr lang="en-US" sz="5400" dirty="0"/>
          </a:p>
        </p:txBody>
      </p:sp>
      <p:sp>
        <p:nvSpPr>
          <p:cNvPr id="6" name="TextBox 5"/>
          <p:cNvSpPr txBox="1"/>
          <p:nvPr/>
        </p:nvSpPr>
        <p:spPr>
          <a:xfrm>
            <a:off x="1308847" y="2665323"/>
            <a:ext cx="9144000" cy="923330"/>
          </a:xfrm>
          <a:prstGeom prst="rect">
            <a:avLst/>
          </a:prstGeom>
          <a:noFill/>
        </p:spPr>
        <p:txBody>
          <a:bodyPr wrap="square" rtlCol="0">
            <a:spAutoFit/>
          </a:bodyPr>
          <a:lstStyle/>
          <a:p>
            <a:pPr algn="ctr"/>
            <a:r>
              <a:rPr lang="en-US" sz="5400" b="1" dirty="0"/>
              <a:t>Using machine Learning</a:t>
            </a:r>
          </a:p>
        </p:txBody>
      </p:sp>
    </p:spTree>
    <p:extLst>
      <p:ext uri="{BB962C8B-B14F-4D97-AF65-F5344CB8AC3E}">
        <p14:creationId xmlns:p14="http://schemas.microsoft.com/office/powerpoint/2010/main" val="382342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AA889-91B4-FE10-BBC9-5182052C1387}"/>
              </a:ext>
            </a:extLst>
          </p:cNvPr>
          <p:cNvSpPr>
            <a:spLocks noGrp="1"/>
          </p:cNvSpPr>
          <p:nvPr>
            <p:ph type="title"/>
          </p:nvPr>
        </p:nvSpPr>
        <p:spPr>
          <a:xfrm>
            <a:off x="0" y="0"/>
            <a:ext cx="4194629" cy="1325563"/>
          </a:xfrm>
        </p:spPr>
        <p:txBody>
          <a:bodyPr/>
          <a:lstStyle/>
          <a:p>
            <a:r>
              <a:rPr lang="en-US" b="1" dirty="0">
                <a:solidFill>
                  <a:srgbClr val="0070C0"/>
                </a:solidFill>
              </a:rPr>
              <a:t>Numerical Data </a:t>
            </a:r>
            <a:br>
              <a:rPr lang="en-US" b="1" dirty="0">
                <a:solidFill>
                  <a:srgbClr val="0070C0"/>
                </a:solidFill>
              </a:rPr>
            </a:br>
            <a:r>
              <a:rPr lang="en-US" b="1" dirty="0">
                <a:solidFill>
                  <a:srgbClr val="0070C0"/>
                </a:solidFill>
              </a:rPr>
              <a:t>Visualization</a:t>
            </a:r>
          </a:p>
        </p:txBody>
      </p:sp>
      <p:pic>
        <p:nvPicPr>
          <p:cNvPr id="7" name="Picture 6">
            <a:extLst>
              <a:ext uri="{FF2B5EF4-FFF2-40B4-BE49-F238E27FC236}">
                <a16:creationId xmlns:a16="http://schemas.microsoft.com/office/drawing/2014/main" id="{6237CA39-6382-73C3-0004-728247EDE3F7}"/>
              </a:ext>
            </a:extLst>
          </p:cNvPr>
          <p:cNvPicPr>
            <a:picLocks noChangeAspect="1"/>
          </p:cNvPicPr>
          <p:nvPr/>
        </p:nvPicPr>
        <p:blipFill>
          <a:blip r:embed="rId2"/>
          <a:stretch>
            <a:fillRect/>
          </a:stretch>
        </p:blipFill>
        <p:spPr>
          <a:xfrm>
            <a:off x="5467350" y="204562"/>
            <a:ext cx="6724650" cy="3075667"/>
          </a:xfrm>
          <a:prstGeom prst="rect">
            <a:avLst/>
          </a:prstGeom>
        </p:spPr>
      </p:pic>
      <p:pic>
        <p:nvPicPr>
          <p:cNvPr id="9" name="Picture 8">
            <a:extLst>
              <a:ext uri="{FF2B5EF4-FFF2-40B4-BE49-F238E27FC236}">
                <a16:creationId xmlns:a16="http://schemas.microsoft.com/office/drawing/2014/main" id="{37220248-E58F-4B59-C4D8-06D89E0A4346}"/>
              </a:ext>
            </a:extLst>
          </p:cNvPr>
          <p:cNvPicPr>
            <a:picLocks noChangeAspect="1"/>
          </p:cNvPicPr>
          <p:nvPr/>
        </p:nvPicPr>
        <p:blipFill>
          <a:blip r:embed="rId3"/>
          <a:stretch>
            <a:fillRect/>
          </a:stretch>
        </p:blipFill>
        <p:spPr>
          <a:xfrm>
            <a:off x="213858" y="1395412"/>
            <a:ext cx="5000625" cy="4067175"/>
          </a:xfrm>
          <a:prstGeom prst="rect">
            <a:avLst/>
          </a:prstGeom>
        </p:spPr>
      </p:pic>
      <p:pic>
        <p:nvPicPr>
          <p:cNvPr id="12" name="Picture 11">
            <a:extLst>
              <a:ext uri="{FF2B5EF4-FFF2-40B4-BE49-F238E27FC236}">
                <a16:creationId xmlns:a16="http://schemas.microsoft.com/office/drawing/2014/main" id="{11BB59D4-35F3-4024-2F71-F89A7DC91465}"/>
              </a:ext>
            </a:extLst>
          </p:cNvPr>
          <p:cNvPicPr>
            <a:picLocks noChangeAspect="1"/>
          </p:cNvPicPr>
          <p:nvPr/>
        </p:nvPicPr>
        <p:blipFill>
          <a:blip r:embed="rId4"/>
          <a:stretch>
            <a:fillRect/>
          </a:stretch>
        </p:blipFill>
        <p:spPr>
          <a:xfrm>
            <a:off x="5467350" y="3428999"/>
            <a:ext cx="6510792" cy="2899230"/>
          </a:xfrm>
          <a:prstGeom prst="rect">
            <a:avLst/>
          </a:prstGeom>
        </p:spPr>
      </p:pic>
    </p:spTree>
    <p:extLst>
      <p:ext uri="{BB962C8B-B14F-4D97-AF65-F5344CB8AC3E}">
        <p14:creationId xmlns:p14="http://schemas.microsoft.com/office/powerpoint/2010/main" val="149623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7751B-6892-EBB5-7758-FAE17AC2981C}"/>
              </a:ext>
            </a:extLst>
          </p:cNvPr>
          <p:cNvSpPr>
            <a:spLocks noGrp="1"/>
          </p:cNvSpPr>
          <p:nvPr>
            <p:ph type="title"/>
          </p:nvPr>
        </p:nvSpPr>
        <p:spPr>
          <a:xfrm>
            <a:off x="0" y="0"/>
            <a:ext cx="3995057" cy="854075"/>
          </a:xfrm>
        </p:spPr>
        <p:txBody>
          <a:bodyPr>
            <a:normAutofit fontScale="90000"/>
          </a:bodyPr>
          <a:lstStyle/>
          <a:p>
            <a:r>
              <a:rPr lang="en-US" b="1" dirty="0">
                <a:solidFill>
                  <a:srgbClr val="0070C0"/>
                </a:solidFill>
              </a:rPr>
              <a:t>Bivariate Analysis Visualizations</a:t>
            </a:r>
          </a:p>
        </p:txBody>
      </p:sp>
      <p:pic>
        <p:nvPicPr>
          <p:cNvPr id="5" name="Picture 4">
            <a:extLst>
              <a:ext uri="{FF2B5EF4-FFF2-40B4-BE49-F238E27FC236}">
                <a16:creationId xmlns:a16="http://schemas.microsoft.com/office/drawing/2014/main" id="{B12A4035-9149-1356-E9B7-6EB7CDD9D879}"/>
              </a:ext>
            </a:extLst>
          </p:cNvPr>
          <p:cNvPicPr>
            <a:picLocks noChangeAspect="1"/>
          </p:cNvPicPr>
          <p:nvPr/>
        </p:nvPicPr>
        <p:blipFill>
          <a:blip r:embed="rId2"/>
          <a:stretch>
            <a:fillRect/>
          </a:stretch>
        </p:blipFill>
        <p:spPr>
          <a:xfrm>
            <a:off x="0" y="854076"/>
            <a:ext cx="4102259" cy="3058546"/>
          </a:xfrm>
          <a:prstGeom prst="rect">
            <a:avLst/>
          </a:prstGeom>
        </p:spPr>
      </p:pic>
      <p:pic>
        <p:nvPicPr>
          <p:cNvPr id="7" name="Picture 6">
            <a:extLst>
              <a:ext uri="{FF2B5EF4-FFF2-40B4-BE49-F238E27FC236}">
                <a16:creationId xmlns:a16="http://schemas.microsoft.com/office/drawing/2014/main" id="{03A4BDEF-324C-138F-EF5D-65A94511353D}"/>
              </a:ext>
            </a:extLst>
          </p:cNvPr>
          <p:cNvPicPr>
            <a:picLocks noChangeAspect="1"/>
          </p:cNvPicPr>
          <p:nvPr/>
        </p:nvPicPr>
        <p:blipFill>
          <a:blip r:embed="rId3"/>
          <a:stretch>
            <a:fillRect/>
          </a:stretch>
        </p:blipFill>
        <p:spPr>
          <a:xfrm>
            <a:off x="6197601" y="668848"/>
            <a:ext cx="4578204" cy="3243774"/>
          </a:xfrm>
          <a:prstGeom prst="rect">
            <a:avLst/>
          </a:prstGeom>
        </p:spPr>
      </p:pic>
      <p:pic>
        <p:nvPicPr>
          <p:cNvPr id="9" name="Picture 8">
            <a:extLst>
              <a:ext uri="{FF2B5EF4-FFF2-40B4-BE49-F238E27FC236}">
                <a16:creationId xmlns:a16="http://schemas.microsoft.com/office/drawing/2014/main" id="{22D7ACE6-D813-4C52-DDC8-C3AD581CDC76}"/>
              </a:ext>
            </a:extLst>
          </p:cNvPr>
          <p:cNvPicPr>
            <a:picLocks noChangeAspect="1"/>
          </p:cNvPicPr>
          <p:nvPr/>
        </p:nvPicPr>
        <p:blipFill>
          <a:blip r:embed="rId4"/>
          <a:stretch>
            <a:fillRect/>
          </a:stretch>
        </p:blipFill>
        <p:spPr>
          <a:xfrm>
            <a:off x="6673546" y="3912622"/>
            <a:ext cx="4102259" cy="2945378"/>
          </a:xfrm>
          <a:prstGeom prst="rect">
            <a:avLst/>
          </a:prstGeom>
        </p:spPr>
      </p:pic>
      <p:pic>
        <p:nvPicPr>
          <p:cNvPr id="11" name="Picture 10">
            <a:extLst>
              <a:ext uri="{FF2B5EF4-FFF2-40B4-BE49-F238E27FC236}">
                <a16:creationId xmlns:a16="http://schemas.microsoft.com/office/drawing/2014/main" id="{E467E3F3-166A-039B-3F2C-270D7D226F09}"/>
              </a:ext>
            </a:extLst>
          </p:cNvPr>
          <p:cNvPicPr>
            <a:picLocks noChangeAspect="1"/>
          </p:cNvPicPr>
          <p:nvPr/>
        </p:nvPicPr>
        <p:blipFill>
          <a:blip r:embed="rId5"/>
          <a:stretch>
            <a:fillRect/>
          </a:stretch>
        </p:blipFill>
        <p:spPr>
          <a:xfrm>
            <a:off x="316737" y="3912622"/>
            <a:ext cx="4883530" cy="2945379"/>
          </a:xfrm>
          <a:prstGeom prst="rect">
            <a:avLst/>
          </a:prstGeom>
        </p:spPr>
      </p:pic>
    </p:spTree>
    <p:extLst>
      <p:ext uri="{BB962C8B-B14F-4D97-AF65-F5344CB8AC3E}">
        <p14:creationId xmlns:p14="http://schemas.microsoft.com/office/powerpoint/2010/main" val="167437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E421A-C5A2-CA3C-57B0-7F625A02C9CC}"/>
              </a:ext>
            </a:extLst>
          </p:cNvPr>
          <p:cNvSpPr>
            <a:spLocks noGrp="1"/>
          </p:cNvSpPr>
          <p:nvPr>
            <p:ph type="title"/>
          </p:nvPr>
        </p:nvSpPr>
        <p:spPr>
          <a:xfrm>
            <a:off x="130630" y="188684"/>
            <a:ext cx="7953828" cy="1088571"/>
          </a:xfrm>
        </p:spPr>
        <p:txBody>
          <a:bodyPr>
            <a:normAutofit fontScale="90000"/>
          </a:bodyPr>
          <a:lstStyle/>
          <a:p>
            <a:r>
              <a:rPr lang="en-US" b="1" dirty="0">
                <a:solidFill>
                  <a:srgbClr val="0070C0"/>
                </a:solidFill>
              </a:rPr>
              <a:t>Bivariate Analysis Visualization Cont’d</a:t>
            </a:r>
          </a:p>
        </p:txBody>
      </p:sp>
      <p:pic>
        <p:nvPicPr>
          <p:cNvPr id="5" name="Picture 4">
            <a:extLst>
              <a:ext uri="{FF2B5EF4-FFF2-40B4-BE49-F238E27FC236}">
                <a16:creationId xmlns:a16="http://schemas.microsoft.com/office/drawing/2014/main" id="{4D7FA00E-FF90-3F6F-C755-DE55EC35C1B0}"/>
              </a:ext>
            </a:extLst>
          </p:cNvPr>
          <p:cNvPicPr>
            <a:picLocks noChangeAspect="1"/>
          </p:cNvPicPr>
          <p:nvPr/>
        </p:nvPicPr>
        <p:blipFill>
          <a:blip r:embed="rId2"/>
          <a:stretch>
            <a:fillRect/>
          </a:stretch>
        </p:blipFill>
        <p:spPr>
          <a:xfrm>
            <a:off x="1" y="1397906"/>
            <a:ext cx="5689600" cy="5460093"/>
          </a:xfrm>
          <a:prstGeom prst="rect">
            <a:avLst/>
          </a:prstGeom>
        </p:spPr>
      </p:pic>
      <p:pic>
        <p:nvPicPr>
          <p:cNvPr id="9" name="Picture 8">
            <a:extLst>
              <a:ext uri="{FF2B5EF4-FFF2-40B4-BE49-F238E27FC236}">
                <a16:creationId xmlns:a16="http://schemas.microsoft.com/office/drawing/2014/main" id="{D41EA3EA-BE5F-3767-4C67-C02858238A72}"/>
              </a:ext>
            </a:extLst>
          </p:cNvPr>
          <p:cNvPicPr>
            <a:picLocks noChangeAspect="1"/>
          </p:cNvPicPr>
          <p:nvPr/>
        </p:nvPicPr>
        <p:blipFill>
          <a:blip r:embed="rId3"/>
          <a:stretch>
            <a:fillRect/>
          </a:stretch>
        </p:blipFill>
        <p:spPr>
          <a:xfrm>
            <a:off x="5863771" y="1397907"/>
            <a:ext cx="6096000" cy="5460092"/>
          </a:xfrm>
          <a:prstGeom prst="rect">
            <a:avLst/>
          </a:prstGeom>
        </p:spPr>
      </p:pic>
    </p:spTree>
    <p:extLst>
      <p:ext uri="{BB962C8B-B14F-4D97-AF65-F5344CB8AC3E}">
        <p14:creationId xmlns:p14="http://schemas.microsoft.com/office/powerpoint/2010/main" val="67737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9C220-E654-907F-B114-5BACC6C981ED}"/>
              </a:ext>
            </a:extLst>
          </p:cNvPr>
          <p:cNvSpPr>
            <a:spLocks noGrp="1"/>
          </p:cNvSpPr>
          <p:nvPr>
            <p:ph type="title"/>
          </p:nvPr>
        </p:nvSpPr>
        <p:spPr>
          <a:xfrm>
            <a:off x="1297402" y="0"/>
            <a:ext cx="4458446" cy="897618"/>
          </a:xfrm>
        </p:spPr>
        <p:txBody>
          <a:bodyPr>
            <a:normAutofit fontScale="90000"/>
          </a:bodyPr>
          <a:lstStyle/>
          <a:p>
            <a:r>
              <a:rPr lang="en-US" b="1" dirty="0">
                <a:solidFill>
                  <a:srgbClr val="0070C0"/>
                </a:solidFill>
              </a:rPr>
              <a:t>Bivariate Analysis Visualization Cont’d</a:t>
            </a:r>
          </a:p>
        </p:txBody>
      </p:sp>
      <p:pic>
        <p:nvPicPr>
          <p:cNvPr id="5" name="Picture 4">
            <a:extLst>
              <a:ext uri="{FF2B5EF4-FFF2-40B4-BE49-F238E27FC236}">
                <a16:creationId xmlns:a16="http://schemas.microsoft.com/office/drawing/2014/main" id="{52A17480-844D-B4BB-69B8-EBECCAD4BCA9}"/>
              </a:ext>
            </a:extLst>
          </p:cNvPr>
          <p:cNvPicPr>
            <a:picLocks noChangeAspect="1"/>
          </p:cNvPicPr>
          <p:nvPr/>
        </p:nvPicPr>
        <p:blipFill>
          <a:blip r:embed="rId2"/>
          <a:stretch>
            <a:fillRect/>
          </a:stretch>
        </p:blipFill>
        <p:spPr>
          <a:xfrm>
            <a:off x="0" y="903971"/>
            <a:ext cx="4347962" cy="2657474"/>
          </a:xfrm>
          <a:prstGeom prst="rect">
            <a:avLst/>
          </a:prstGeom>
        </p:spPr>
      </p:pic>
      <p:pic>
        <p:nvPicPr>
          <p:cNvPr id="7" name="Picture 6">
            <a:extLst>
              <a:ext uri="{FF2B5EF4-FFF2-40B4-BE49-F238E27FC236}">
                <a16:creationId xmlns:a16="http://schemas.microsoft.com/office/drawing/2014/main" id="{52BFD022-CC2A-8202-378F-C39699F8850E}"/>
              </a:ext>
            </a:extLst>
          </p:cNvPr>
          <p:cNvPicPr>
            <a:picLocks noChangeAspect="1"/>
          </p:cNvPicPr>
          <p:nvPr/>
        </p:nvPicPr>
        <p:blipFill>
          <a:blip r:embed="rId3"/>
          <a:stretch>
            <a:fillRect/>
          </a:stretch>
        </p:blipFill>
        <p:spPr>
          <a:xfrm>
            <a:off x="6299200" y="3561445"/>
            <a:ext cx="4086600" cy="3173185"/>
          </a:xfrm>
          <a:prstGeom prst="rect">
            <a:avLst/>
          </a:prstGeom>
        </p:spPr>
      </p:pic>
      <p:pic>
        <p:nvPicPr>
          <p:cNvPr id="9" name="Picture 8">
            <a:extLst>
              <a:ext uri="{FF2B5EF4-FFF2-40B4-BE49-F238E27FC236}">
                <a16:creationId xmlns:a16="http://schemas.microsoft.com/office/drawing/2014/main" id="{C3542018-BE80-D62F-9D8D-AED1475BCBA9}"/>
              </a:ext>
            </a:extLst>
          </p:cNvPr>
          <p:cNvPicPr>
            <a:picLocks noChangeAspect="1"/>
          </p:cNvPicPr>
          <p:nvPr/>
        </p:nvPicPr>
        <p:blipFill>
          <a:blip r:embed="rId4"/>
          <a:stretch>
            <a:fillRect/>
          </a:stretch>
        </p:blipFill>
        <p:spPr>
          <a:xfrm>
            <a:off x="0" y="3684815"/>
            <a:ext cx="4970696" cy="3173185"/>
          </a:xfrm>
          <a:prstGeom prst="rect">
            <a:avLst/>
          </a:prstGeom>
        </p:spPr>
      </p:pic>
      <p:pic>
        <p:nvPicPr>
          <p:cNvPr id="11" name="Picture 10">
            <a:extLst>
              <a:ext uri="{FF2B5EF4-FFF2-40B4-BE49-F238E27FC236}">
                <a16:creationId xmlns:a16="http://schemas.microsoft.com/office/drawing/2014/main" id="{7D38EF98-2AAB-D46B-3D01-6B44831CA59A}"/>
              </a:ext>
            </a:extLst>
          </p:cNvPr>
          <p:cNvPicPr>
            <a:picLocks noChangeAspect="1"/>
          </p:cNvPicPr>
          <p:nvPr/>
        </p:nvPicPr>
        <p:blipFill>
          <a:blip r:embed="rId5"/>
          <a:stretch>
            <a:fillRect/>
          </a:stretch>
        </p:blipFill>
        <p:spPr>
          <a:xfrm>
            <a:off x="5946670" y="24958"/>
            <a:ext cx="4439130" cy="3404042"/>
          </a:xfrm>
          <a:prstGeom prst="rect">
            <a:avLst/>
          </a:prstGeom>
        </p:spPr>
      </p:pic>
    </p:spTree>
    <p:extLst>
      <p:ext uri="{BB962C8B-B14F-4D97-AF65-F5344CB8AC3E}">
        <p14:creationId xmlns:p14="http://schemas.microsoft.com/office/powerpoint/2010/main" val="3888103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419F-C9A1-4DAF-AEF0-D9163F3FD9DC}"/>
              </a:ext>
            </a:extLst>
          </p:cNvPr>
          <p:cNvSpPr>
            <a:spLocks noGrp="1"/>
          </p:cNvSpPr>
          <p:nvPr>
            <p:ph type="title"/>
          </p:nvPr>
        </p:nvSpPr>
        <p:spPr>
          <a:xfrm>
            <a:off x="0" y="0"/>
            <a:ext cx="8191500" cy="663575"/>
          </a:xfrm>
        </p:spPr>
        <p:txBody>
          <a:bodyPr>
            <a:normAutofit fontScale="90000"/>
          </a:bodyPr>
          <a:lstStyle/>
          <a:p>
            <a:r>
              <a:rPr lang="en-US" b="1" dirty="0">
                <a:solidFill>
                  <a:srgbClr val="0070C0"/>
                </a:solidFill>
              </a:rPr>
              <a:t>7. Machine Learning Report</a:t>
            </a:r>
          </a:p>
        </p:txBody>
      </p:sp>
      <p:sp>
        <p:nvSpPr>
          <p:cNvPr id="4" name="TextBox 3">
            <a:extLst>
              <a:ext uri="{FF2B5EF4-FFF2-40B4-BE49-F238E27FC236}">
                <a16:creationId xmlns:a16="http://schemas.microsoft.com/office/drawing/2014/main" id="{3C10F57D-5F78-C234-D23B-785214436A94}"/>
              </a:ext>
            </a:extLst>
          </p:cNvPr>
          <p:cNvSpPr txBox="1"/>
          <p:nvPr/>
        </p:nvSpPr>
        <p:spPr>
          <a:xfrm>
            <a:off x="895350" y="985930"/>
            <a:ext cx="10763250" cy="5632311"/>
          </a:xfrm>
          <a:prstGeom prst="rect">
            <a:avLst/>
          </a:prstGeom>
          <a:noFill/>
        </p:spPr>
        <p:txBody>
          <a:bodyPr wrap="square" rtlCol="0">
            <a:spAutoFit/>
          </a:bodyPr>
          <a:lstStyle/>
          <a:p>
            <a:pPr marL="742950" indent="-742950">
              <a:buAutoNum type="arabicPeriod"/>
            </a:pPr>
            <a:r>
              <a:rPr lang="en-US" sz="3600" dirty="0"/>
              <a:t>logistic Regression</a:t>
            </a:r>
          </a:p>
          <a:p>
            <a:pPr marL="742950" indent="-742950">
              <a:buAutoNum type="arabicPeriod"/>
            </a:pPr>
            <a:endParaRPr lang="en-US" sz="3600" dirty="0"/>
          </a:p>
          <a:p>
            <a:pPr marL="742950" indent="-742950">
              <a:buAutoNum type="arabicPeriod"/>
            </a:pPr>
            <a:r>
              <a:rPr lang="en-US" sz="3600" dirty="0"/>
              <a:t>Random Forest Model</a:t>
            </a:r>
          </a:p>
          <a:p>
            <a:pPr marL="742950" indent="-742950">
              <a:buAutoNum type="arabicPeriod"/>
            </a:pPr>
            <a:endParaRPr lang="en-US" sz="3600" dirty="0"/>
          </a:p>
          <a:p>
            <a:pPr marL="742950" indent="-742950">
              <a:buAutoNum type="arabicPeriod"/>
            </a:pPr>
            <a:r>
              <a:rPr lang="en-US" sz="3600" dirty="0"/>
              <a:t>Support vector Classifier (SVM)</a:t>
            </a:r>
          </a:p>
          <a:p>
            <a:pPr marL="742950" indent="-742950">
              <a:buAutoNum type="arabicPeriod"/>
            </a:pPr>
            <a:endParaRPr lang="en-US" sz="3600" dirty="0"/>
          </a:p>
          <a:p>
            <a:pPr marL="742950" indent="-742950">
              <a:buAutoNum type="arabicPeriod"/>
            </a:pPr>
            <a:r>
              <a:rPr lang="en-US" sz="3600" dirty="0"/>
              <a:t>XGBOOST Classifier</a:t>
            </a:r>
          </a:p>
          <a:p>
            <a:pPr marL="742950" indent="-742950">
              <a:buAutoNum type="arabicPeriod"/>
            </a:pPr>
            <a:endParaRPr lang="en-US" sz="3600" dirty="0"/>
          </a:p>
          <a:p>
            <a:pPr marL="742950" indent="-742950">
              <a:buFontTx/>
              <a:buAutoNum type="arabicPeriod"/>
            </a:pPr>
            <a:r>
              <a:rPr lang="en-US" sz="3600" i="0" dirty="0">
                <a:solidFill>
                  <a:srgbClr val="000000"/>
                </a:solidFill>
                <a:effectLst/>
                <a:highlight>
                  <a:srgbClr val="FFFFFF"/>
                </a:highlight>
                <a:latin typeface="Helvetica Neue"/>
              </a:rPr>
              <a:t>Ensembles Classifier</a:t>
            </a:r>
          </a:p>
          <a:p>
            <a:pPr marL="742950" indent="-742950">
              <a:buAutoNum type="arabicPeriod"/>
            </a:pPr>
            <a:endParaRPr lang="en-US" sz="3600" b="1" dirty="0"/>
          </a:p>
        </p:txBody>
      </p:sp>
    </p:spTree>
    <p:extLst>
      <p:ext uri="{BB962C8B-B14F-4D97-AF65-F5344CB8AC3E}">
        <p14:creationId xmlns:p14="http://schemas.microsoft.com/office/powerpoint/2010/main" val="2007251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947647" cy="629957"/>
          </a:xfrm>
        </p:spPr>
        <p:txBody>
          <a:bodyPr>
            <a:normAutofit fontScale="90000"/>
          </a:bodyPr>
          <a:lstStyle/>
          <a:p>
            <a:r>
              <a:rPr lang="en-US" b="1" dirty="0">
                <a:solidFill>
                  <a:srgbClr val="0070C0"/>
                </a:solidFill>
              </a:rPr>
              <a:t>Analysis and selection of Model</a:t>
            </a:r>
          </a:p>
        </p:txBody>
      </p:sp>
      <p:sp>
        <p:nvSpPr>
          <p:cNvPr id="3" name="Content Placeholder 2"/>
          <p:cNvSpPr>
            <a:spLocks noGrp="1"/>
          </p:cNvSpPr>
          <p:nvPr>
            <p:ph idx="1"/>
          </p:nvPr>
        </p:nvSpPr>
        <p:spPr>
          <a:xfrm>
            <a:off x="322729" y="629956"/>
            <a:ext cx="11040036" cy="6228043"/>
          </a:xfrm>
        </p:spPr>
        <p:txBody>
          <a:bodyPr>
            <a:noAutofit/>
          </a:bodyPr>
          <a:lstStyle/>
          <a:p>
            <a:r>
              <a:rPr lang="en-US" dirty="0"/>
              <a:t>Since our target data is an imbalance data (the two unique classifications of "churned" and yet to "churn" customers are not equally distributed, loyal customers are in the overwhelming majority), using accuracy or precision as our metrics that determine the performance and hence the choice our model would be misleading. </a:t>
            </a:r>
          </a:p>
          <a:p>
            <a:r>
              <a:rPr lang="en-US" dirty="0"/>
              <a:t>The more appropriate metrics to consider in this case are F1_Score and ROC_AUC. They are often considered more appropriate metrics for evaluating models on imbalanced datasets because they take into account both the true positive rate (sensitivity) and the true negative rate (specificity), providing a more balanced view of model performance.</a:t>
            </a:r>
          </a:p>
          <a:p>
            <a:r>
              <a:rPr lang="en-US" dirty="0"/>
              <a:t>going by the above: the logistic regression model outperformed all other models that were tested in this ML project, including the ensemble.</a:t>
            </a:r>
          </a:p>
          <a:p>
            <a:r>
              <a:rPr lang="en-US" dirty="0"/>
              <a:t>Hence, the logistic regression model is the model of choice for this particular project.</a:t>
            </a:r>
          </a:p>
          <a:p>
            <a:endParaRPr lang="en-US" dirty="0"/>
          </a:p>
        </p:txBody>
      </p:sp>
    </p:spTree>
    <p:extLst>
      <p:ext uri="{BB962C8B-B14F-4D97-AF65-F5344CB8AC3E}">
        <p14:creationId xmlns:p14="http://schemas.microsoft.com/office/powerpoint/2010/main" val="325612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0" y="0"/>
            <a:ext cx="1873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urier New" panose="02070309020205020404" pitchFamily="49" charset="0"/>
                <a:cs typeface="Courier New" panose="02070309020205020404" pitchFamily="49" charset="0"/>
              </a:rPr>
              <a:t>1</a:t>
            </a:r>
            <a:endParaRPr kumimoji="0" lang="en-US" altLang="en-US" sz="1000" b="0" i="0" u="none" strike="noStrike" cap="none" normalizeH="0" baseline="0">
              <a:ln>
                <a:noFill/>
              </a:ln>
              <a:solidFill>
                <a:srgbClr val="000000"/>
              </a:solidFill>
              <a:effectLst/>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inherit"/>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TextBox 18"/>
          <p:cNvSpPr txBox="1"/>
          <p:nvPr/>
        </p:nvSpPr>
        <p:spPr>
          <a:xfrm>
            <a:off x="187325" y="993691"/>
            <a:ext cx="11150057" cy="6124754"/>
          </a:xfrm>
          <a:prstGeom prst="rect">
            <a:avLst/>
          </a:prstGeom>
          <a:noFill/>
        </p:spPr>
        <p:txBody>
          <a:bodyPr wrap="square" rtlCol="0">
            <a:spAutoFit/>
          </a:bodyPr>
          <a:lstStyle/>
          <a:p>
            <a:r>
              <a:rPr lang="en-US" sz="2800" dirty="0"/>
              <a:t>After the hyper parameter tuning, there is a marginal </a:t>
            </a:r>
            <a:r>
              <a:rPr lang="en-US" sz="2800" dirty="0" err="1"/>
              <a:t>mprovement</a:t>
            </a:r>
            <a:r>
              <a:rPr lang="en-US" sz="2800" dirty="0"/>
              <a:t> in the performance of our model in terms of F1_score and ROC-AUC.</a:t>
            </a:r>
          </a:p>
          <a:p>
            <a:endParaRPr lang="en-US" sz="2800" dirty="0"/>
          </a:p>
          <a:p>
            <a:r>
              <a:rPr lang="en-US" sz="2800" dirty="0"/>
              <a:t>Before hyper-parameter tuning:</a:t>
            </a:r>
          </a:p>
          <a:p>
            <a:r>
              <a:rPr lang="en-US" sz="2800" dirty="0"/>
              <a:t>F1-Score: 0.5557206537890045</a:t>
            </a:r>
          </a:p>
          <a:p>
            <a:r>
              <a:rPr lang="en-US" sz="2800" dirty="0"/>
              <a:t>ROC-AUC: 0.6957889641819943</a:t>
            </a:r>
          </a:p>
          <a:p>
            <a:endParaRPr lang="en-US" sz="2800" dirty="0"/>
          </a:p>
          <a:p>
            <a:r>
              <a:rPr lang="en-US" sz="2800" dirty="0"/>
              <a:t>After the hyper-parameter tuning:</a:t>
            </a:r>
          </a:p>
          <a:p>
            <a:r>
              <a:rPr lang="en-US" sz="2800" dirty="0"/>
              <a:t>F1-Score: 0.5763195435092725</a:t>
            </a:r>
          </a:p>
          <a:p>
            <a:r>
              <a:rPr lang="en-US" sz="2800" dirty="0"/>
              <a:t>ROC-AUC: 0.7095500877460903</a:t>
            </a:r>
          </a:p>
          <a:p>
            <a:endParaRPr lang="en-US" sz="2800" dirty="0"/>
          </a:p>
          <a:p>
            <a:r>
              <a:rPr lang="en-US" sz="2800" dirty="0"/>
              <a:t>F1-score = 55.57% ====&gt; 57.63%</a:t>
            </a:r>
          </a:p>
          <a:p>
            <a:r>
              <a:rPr lang="en-US" sz="2800" dirty="0"/>
              <a:t>ROC-AUC: 69.58% ====&gt; 70.96%</a:t>
            </a:r>
          </a:p>
          <a:p>
            <a:endParaRPr lang="en-US" sz="2800" dirty="0"/>
          </a:p>
        </p:txBody>
      </p:sp>
      <p:sp>
        <p:nvSpPr>
          <p:cNvPr id="20" name="TextBox 19"/>
          <p:cNvSpPr txBox="1"/>
          <p:nvPr/>
        </p:nvSpPr>
        <p:spPr>
          <a:xfrm>
            <a:off x="-1" y="127514"/>
            <a:ext cx="9439835" cy="584775"/>
          </a:xfrm>
          <a:prstGeom prst="rect">
            <a:avLst/>
          </a:prstGeom>
          <a:noFill/>
        </p:spPr>
        <p:txBody>
          <a:bodyPr wrap="square" rtlCol="0">
            <a:spAutoFit/>
          </a:bodyPr>
          <a:lstStyle/>
          <a:p>
            <a:r>
              <a:rPr lang="en-US" sz="3200" b="1" dirty="0">
                <a:solidFill>
                  <a:srgbClr val="0070C0"/>
                </a:solidFill>
              </a:rPr>
              <a:t>IMPROVEMENT DUE TO HYPER PARAMETE TUNING</a:t>
            </a:r>
          </a:p>
        </p:txBody>
      </p:sp>
    </p:spTree>
    <p:extLst>
      <p:ext uri="{BB962C8B-B14F-4D97-AF65-F5344CB8AC3E}">
        <p14:creationId xmlns:p14="http://schemas.microsoft.com/office/powerpoint/2010/main" val="1202767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6169-FB28-A6A0-ED96-236FB194A73B}"/>
              </a:ext>
            </a:extLst>
          </p:cNvPr>
          <p:cNvSpPr>
            <a:spLocks noGrp="1"/>
          </p:cNvSpPr>
          <p:nvPr>
            <p:ph type="title"/>
          </p:nvPr>
        </p:nvSpPr>
        <p:spPr>
          <a:xfrm>
            <a:off x="152401" y="52387"/>
            <a:ext cx="11747500" cy="1050272"/>
          </a:xfrm>
        </p:spPr>
        <p:txBody>
          <a:bodyPr>
            <a:normAutofit fontScale="90000"/>
          </a:bodyPr>
          <a:lstStyle/>
          <a:p>
            <a:r>
              <a:rPr lang="en-US" b="1" dirty="0">
                <a:solidFill>
                  <a:srgbClr val="0070C0"/>
                </a:solidFill>
              </a:rPr>
              <a:t>Confusion Metrics Log-Reg B4 &amp; After Hyper-parameter tuning</a:t>
            </a:r>
          </a:p>
        </p:txBody>
      </p:sp>
      <p:graphicFrame>
        <p:nvGraphicFramePr>
          <p:cNvPr id="5" name="Table 4">
            <a:extLst>
              <a:ext uri="{FF2B5EF4-FFF2-40B4-BE49-F238E27FC236}">
                <a16:creationId xmlns:a16="http://schemas.microsoft.com/office/drawing/2014/main" id="{0E2BDD1D-C82A-42DE-9BFE-8CC7115D160A}"/>
              </a:ext>
            </a:extLst>
          </p:cNvPr>
          <p:cNvGraphicFramePr>
            <a:graphicFrameLocks noGrp="1"/>
          </p:cNvGraphicFramePr>
          <p:nvPr>
            <p:extLst>
              <p:ext uri="{D42A27DB-BD31-4B8C-83A1-F6EECF244321}">
                <p14:modId xmlns:p14="http://schemas.microsoft.com/office/powerpoint/2010/main" val="63925972"/>
              </p:ext>
            </p:extLst>
          </p:nvPr>
        </p:nvGraphicFramePr>
        <p:xfrm>
          <a:off x="929341" y="5127425"/>
          <a:ext cx="5310094" cy="1744571"/>
        </p:xfrm>
        <a:graphic>
          <a:graphicData uri="http://schemas.openxmlformats.org/drawingml/2006/table">
            <a:tbl>
              <a:tblPr>
                <a:tableStyleId>{5C22544A-7EE6-4342-B048-85BDC9FD1C3A}</a:tableStyleId>
              </a:tblPr>
              <a:tblGrid>
                <a:gridCol w="2300108">
                  <a:extLst>
                    <a:ext uri="{9D8B030D-6E8A-4147-A177-3AD203B41FA5}">
                      <a16:colId xmlns:a16="http://schemas.microsoft.com/office/drawing/2014/main" val="906840342"/>
                    </a:ext>
                  </a:extLst>
                </a:gridCol>
                <a:gridCol w="1139759">
                  <a:extLst>
                    <a:ext uri="{9D8B030D-6E8A-4147-A177-3AD203B41FA5}">
                      <a16:colId xmlns:a16="http://schemas.microsoft.com/office/drawing/2014/main" val="3482278139"/>
                    </a:ext>
                  </a:extLst>
                </a:gridCol>
                <a:gridCol w="869526">
                  <a:extLst>
                    <a:ext uri="{9D8B030D-6E8A-4147-A177-3AD203B41FA5}">
                      <a16:colId xmlns:a16="http://schemas.microsoft.com/office/drawing/2014/main" val="406105893"/>
                    </a:ext>
                  </a:extLst>
                </a:gridCol>
                <a:gridCol w="53597">
                  <a:extLst>
                    <a:ext uri="{9D8B030D-6E8A-4147-A177-3AD203B41FA5}">
                      <a16:colId xmlns:a16="http://schemas.microsoft.com/office/drawing/2014/main" val="4077809416"/>
                    </a:ext>
                  </a:extLst>
                </a:gridCol>
                <a:gridCol w="347076">
                  <a:extLst>
                    <a:ext uri="{9D8B030D-6E8A-4147-A177-3AD203B41FA5}">
                      <a16:colId xmlns:a16="http://schemas.microsoft.com/office/drawing/2014/main" val="278976346"/>
                    </a:ext>
                  </a:extLst>
                </a:gridCol>
                <a:gridCol w="600028">
                  <a:extLst>
                    <a:ext uri="{9D8B030D-6E8A-4147-A177-3AD203B41FA5}">
                      <a16:colId xmlns:a16="http://schemas.microsoft.com/office/drawing/2014/main" val="1013179846"/>
                    </a:ext>
                  </a:extLst>
                </a:gridCol>
              </a:tblGrid>
              <a:tr h="701479">
                <a:tc>
                  <a:txBody>
                    <a:bodyPr/>
                    <a:lstStyle/>
                    <a:p>
                      <a:pPr algn="l" fontAlgn="b"/>
                      <a:r>
                        <a:rPr lang="en-US" sz="1100" u="none" strike="noStrike" dirty="0">
                          <a:effectLst/>
                          <a:highlight>
                            <a:srgbClr val="9BC2E6"/>
                          </a:highlight>
                        </a:rPr>
                        <a:t> </a:t>
                      </a:r>
                      <a:endParaRPr lang="en-US" sz="1100" b="0" i="0" u="none" strike="noStrike" dirty="0">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dirty="0">
                          <a:effectLst/>
                          <a:highlight>
                            <a:srgbClr val="ACB9CA"/>
                          </a:highlight>
                        </a:rPr>
                        <a:t>Logistic Regression b4 tuning</a:t>
                      </a:r>
                      <a:endParaRPr lang="en-US" sz="1100" b="0" i="0" u="none" strike="noStrike" dirty="0">
                        <a:solidFill>
                          <a:srgbClr val="000000"/>
                        </a:solidFill>
                        <a:effectLst/>
                        <a:highlight>
                          <a:srgbClr val="ACB9CA"/>
                        </a:highlight>
                        <a:latin typeface="Calibri" panose="020F0502020204030204" pitchFamily="34" charset="0"/>
                      </a:endParaRPr>
                    </a:p>
                  </a:txBody>
                  <a:tcPr marL="9525" marR="9525" marT="9525" marB="0" anchor="b"/>
                </a:tc>
                <a:tc>
                  <a:txBody>
                    <a:bodyPr/>
                    <a:lstStyle/>
                    <a:p>
                      <a:pPr algn="l" fontAlgn="b"/>
                      <a:r>
                        <a:rPr lang="en-US" sz="1100" u="none" strike="noStrike" dirty="0">
                          <a:effectLst/>
                          <a:highlight>
                            <a:srgbClr val="D6DCE4"/>
                          </a:highlight>
                        </a:rPr>
                        <a:t>Log-</a:t>
                      </a:r>
                      <a:r>
                        <a:rPr lang="en-US" sz="1100" u="none" strike="noStrike" dirty="0" err="1">
                          <a:effectLst/>
                          <a:highlight>
                            <a:srgbClr val="D6DCE4"/>
                          </a:highlight>
                        </a:rPr>
                        <a:t>Reg</a:t>
                      </a:r>
                      <a:r>
                        <a:rPr lang="en-US" sz="1100" u="none" strike="noStrike" dirty="0">
                          <a:effectLst/>
                          <a:highlight>
                            <a:srgbClr val="D6DCE4"/>
                          </a:highlight>
                        </a:rPr>
                        <a:t> After Tuning</a:t>
                      </a:r>
                      <a:endParaRPr lang="en-US" sz="1100" b="0" i="0" u="none" strike="noStrike" dirty="0">
                        <a:solidFill>
                          <a:srgbClr val="000000"/>
                        </a:solidFill>
                        <a:effectLst/>
                        <a:highlight>
                          <a:srgbClr val="D6DCE4"/>
                        </a:highligh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highlight>
                          <a:srgbClr val="EDEDED"/>
                        </a:highligh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highlight>
                          <a:srgbClr val="FFF2CC"/>
                        </a:highligh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highlight>
                          <a:srgbClr val="F8CBAD"/>
                        </a:highlight>
                        <a:latin typeface="Calibri" panose="020F0502020204030204" pitchFamily="34" charset="0"/>
                      </a:endParaRPr>
                    </a:p>
                  </a:txBody>
                  <a:tcPr marL="9525" marR="9525" marT="9525" marB="0" anchor="b"/>
                </a:tc>
                <a:extLst>
                  <a:ext uri="{0D108BD9-81ED-4DB2-BD59-A6C34878D82A}">
                    <a16:rowId xmlns:a16="http://schemas.microsoft.com/office/drawing/2014/main" val="1857629281"/>
                  </a:ext>
                </a:extLst>
              </a:tr>
              <a:tr h="260773">
                <a:tc>
                  <a:txBody>
                    <a:bodyPr/>
                    <a:lstStyle/>
                    <a:p>
                      <a:pPr algn="l" fontAlgn="b"/>
                      <a:r>
                        <a:rPr lang="en-US" sz="1100" u="none" strike="noStrike" dirty="0">
                          <a:effectLst/>
                          <a:highlight>
                            <a:srgbClr val="9BC2E6"/>
                          </a:highlight>
                        </a:rPr>
                        <a:t>True Positive</a:t>
                      </a:r>
                      <a:endParaRPr lang="en-US" sz="1100" b="0" i="0" u="none" strike="noStrike" dirty="0">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b="0" i="0" u="none" strike="noStrike" dirty="0">
                          <a:solidFill>
                            <a:schemeClr val="dk1"/>
                          </a:solidFill>
                          <a:effectLst/>
                          <a:highlight>
                            <a:srgbClr val="ACB9CA"/>
                          </a:highlight>
                          <a:latin typeface="+mn-lt"/>
                        </a:rPr>
                        <a:t>187</a:t>
                      </a:r>
                      <a:endParaRPr lang="en-US" sz="1100" b="0" i="0" u="none" strike="noStrike" dirty="0">
                        <a:solidFill>
                          <a:srgbClr val="000000"/>
                        </a:solidFill>
                        <a:effectLst/>
                        <a:highlight>
                          <a:srgbClr val="ACB9CA"/>
                        </a:highlight>
                        <a:latin typeface="Calibri" panose="020F0502020204030204" pitchFamily="34" charset="0"/>
                      </a:endParaRPr>
                    </a:p>
                  </a:txBody>
                  <a:tcPr marL="9525" marR="9525" marT="9525" marB="0" anchor="b"/>
                </a:tc>
                <a:tc>
                  <a:txBody>
                    <a:bodyPr/>
                    <a:lstStyle/>
                    <a:p>
                      <a:pPr algn="l" fontAlgn="b"/>
                      <a:r>
                        <a:rPr lang="en-US" sz="1100" u="none" strike="noStrike" dirty="0">
                          <a:effectLst/>
                          <a:highlight>
                            <a:srgbClr val="D6DCE4"/>
                          </a:highlight>
                        </a:rPr>
                        <a:t>202</a:t>
                      </a:r>
                      <a:endParaRPr lang="en-US" sz="1100" b="0" i="0" u="none" strike="noStrike" dirty="0">
                        <a:solidFill>
                          <a:srgbClr val="000000"/>
                        </a:solidFill>
                        <a:effectLst/>
                        <a:highlight>
                          <a:srgbClr val="D6DCE4"/>
                        </a:highligh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highlight>
                          <a:srgbClr val="EDEDED"/>
                        </a:highlight>
                        <a:latin typeface="Calibri" panose="020F0502020204030204" pitchFamily="34" charset="0"/>
                      </a:endParaRPr>
                    </a:p>
                  </a:txBody>
                  <a:tcPr marL="9525" marR="9525" marT="9525" marB="0" anchor="b"/>
                </a:tc>
                <a:tc>
                  <a:txBody>
                    <a:bodyPr/>
                    <a:lstStyle/>
                    <a:p>
                      <a:pPr algn="l" fontAlgn="ctr"/>
                      <a:endParaRPr lang="en-US" sz="1100" b="0" i="0" u="sng" strike="noStrike">
                        <a:solidFill>
                          <a:srgbClr val="0563C1"/>
                        </a:solidFill>
                        <a:effectLst/>
                        <a:highlight>
                          <a:srgbClr val="FFF2CC"/>
                        </a:highlight>
                        <a:latin typeface="Calibri" panose="020F0502020204030204" pitchFamily="34" charset="0"/>
                      </a:endParaRPr>
                    </a:p>
                  </a:txBody>
                  <a:tcPr marL="9525" marR="9525" marT="9525" marB="0" anchor="ctr"/>
                </a:tc>
                <a:tc>
                  <a:txBody>
                    <a:bodyPr/>
                    <a:lstStyle/>
                    <a:p>
                      <a:pPr algn="l" fontAlgn="b"/>
                      <a:endParaRPr lang="en-US" sz="1100" b="0" i="0" u="none" strike="noStrike">
                        <a:solidFill>
                          <a:srgbClr val="000000"/>
                        </a:solidFill>
                        <a:effectLst/>
                        <a:highlight>
                          <a:srgbClr val="F8CBAD"/>
                        </a:highlight>
                        <a:latin typeface="Calibri" panose="020F0502020204030204" pitchFamily="34" charset="0"/>
                      </a:endParaRPr>
                    </a:p>
                  </a:txBody>
                  <a:tcPr marL="9525" marR="9525" marT="9525" marB="0" anchor="b"/>
                </a:tc>
                <a:extLst>
                  <a:ext uri="{0D108BD9-81ED-4DB2-BD59-A6C34878D82A}">
                    <a16:rowId xmlns:a16="http://schemas.microsoft.com/office/drawing/2014/main" val="1612224381"/>
                  </a:ext>
                </a:extLst>
              </a:tr>
              <a:tr h="260773">
                <a:tc>
                  <a:txBody>
                    <a:bodyPr/>
                    <a:lstStyle/>
                    <a:p>
                      <a:pPr algn="l" fontAlgn="b"/>
                      <a:r>
                        <a:rPr lang="en-US" sz="1100" u="none" strike="noStrike" dirty="0">
                          <a:effectLst/>
                          <a:highlight>
                            <a:srgbClr val="9BC2E6"/>
                          </a:highlight>
                        </a:rPr>
                        <a:t>True Negative</a:t>
                      </a:r>
                      <a:endParaRPr lang="en-US" sz="1100" b="0" i="0" u="none" strike="noStrike" dirty="0">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dirty="0">
                          <a:effectLst/>
                          <a:highlight>
                            <a:srgbClr val="ACB9CA"/>
                          </a:highlight>
                        </a:rPr>
                        <a:t>921</a:t>
                      </a:r>
                      <a:endParaRPr lang="en-US" sz="1100" b="0" i="0" u="none" strike="noStrike" dirty="0">
                        <a:solidFill>
                          <a:srgbClr val="000000"/>
                        </a:solidFill>
                        <a:effectLst/>
                        <a:highlight>
                          <a:srgbClr val="ACB9CA"/>
                        </a:highlight>
                        <a:latin typeface="Calibri" panose="020F0502020204030204" pitchFamily="34" charset="0"/>
                      </a:endParaRPr>
                    </a:p>
                  </a:txBody>
                  <a:tcPr marL="9525" marR="9525" marT="9525" marB="0" anchor="b"/>
                </a:tc>
                <a:tc>
                  <a:txBody>
                    <a:bodyPr/>
                    <a:lstStyle/>
                    <a:p>
                      <a:pPr algn="l" fontAlgn="b"/>
                      <a:r>
                        <a:rPr lang="en-US" sz="1100" u="none" strike="noStrike" dirty="0">
                          <a:effectLst/>
                          <a:highlight>
                            <a:srgbClr val="D6DCE4"/>
                          </a:highlight>
                        </a:rPr>
                        <a:t>908</a:t>
                      </a:r>
                      <a:endParaRPr lang="en-US" sz="1100" b="0" i="0" u="none" strike="noStrike" dirty="0">
                        <a:solidFill>
                          <a:srgbClr val="000000"/>
                        </a:solidFill>
                        <a:effectLst/>
                        <a:highlight>
                          <a:srgbClr val="D6DCE4"/>
                        </a:highligh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highlight>
                          <a:srgbClr val="EDEDED"/>
                        </a:highlight>
                        <a:latin typeface="Calibri" panose="020F0502020204030204" pitchFamily="34" charset="0"/>
                      </a:endParaRPr>
                    </a:p>
                  </a:txBody>
                  <a:tcPr marL="9525" marR="9525" marT="9525" marB="0" anchor="b"/>
                </a:tc>
                <a:tc>
                  <a:txBody>
                    <a:bodyPr/>
                    <a:lstStyle/>
                    <a:p>
                      <a:pPr algn="l" fontAlgn="ctr"/>
                      <a:endParaRPr lang="en-US" sz="1100" b="0" i="0" u="sng" strike="noStrike" dirty="0">
                        <a:solidFill>
                          <a:srgbClr val="0563C1"/>
                        </a:solidFill>
                        <a:effectLst/>
                        <a:highlight>
                          <a:srgbClr val="FFF2CC"/>
                        </a:highlight>
                        <a:latin typeface="Calibri" panose="020F0502020204030204" pitchFamily="34" charset="0"/>
                      </a:endParaRPr>
                    </a:p>
                  </a:txBody>
                  <a:tcPr marL="9525" marR="9525" marT="9525" marB="0" anchor="ctr"/>
                </a:tc>
                <a:tc>
                  <a:txBody>
                    <a:bodyPr/>
                    <a:lstStyle/>
                    <a:p>
                      <a:pPr algn="l" fontAlgn="b"/>
                      <a:endParaRPr lang="en-US" sz="1100" b="0" i="0" u="none" strike="noStrike" dirty="0">
                        <a:solidFill>
                          <a:srgbClr val="000000"/>
                        </a:solidFill>
                        <a:effectLst/>
                        <a:highlight>
                          <a:srgbClr val="F8CBAD"/>
                        </a:highlight>
                        <a:latin typeface="Calibri" panose="020F0502020204030204" pitchFamily="34" charset="0"/>
                      </a:endParaRPr>
                    </a:p>
                  </a:txBody>
                  <a:tcPr marL="9525" marR="9525" marT="9525" marB="0" anchor="b"/>
                </a:tc>
                <a:extLst>
                  <a:ext uri="{0D108BD9-81ED-4DB2-BD59-A6C34878D82A}">
                    <a16:rowId xmlns:a16="http://schemas.microsoft.com/office/drawing/2014/main" val="2319958869"/>
                  </a:ext>
                </a:extLst>
              </a:tr>
              <a:tr h="260773">
                <a:tc>
                  <a:txBody>
                    <a:bodyPr/>
                    <a:lstStyle/>
                    <a:p>
                      <a:pPr algn="l" fontAlgn="b"/>
                      <a:r>
                        <a:rPr lang="en-US" sz="1100" u="none" strike="noStrike">
                          <a:effectLst/>
                          <a:highlight>
                            <a:srgbClr val="9BC2E6"/>
                          </a:highlight>
                        </a:rPr>
                        <a:t> False Positive</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b="0" i="0" u="none" strike="noStrike" dirty="0">
                          <a:solidFill>
                            <a:schemeClr val="dk1"/>
                          </a:solidFill>
                          <a:effectLst/>
                          <a:highlight>
                            <a:srgbClr val="ACB9CA"/>
                          </a:highlight>
                          <a:latin typeface="+mn-lt"/>
                        </a:rPr>
                        <a:t>112</a:t>
                      </a:r>
                      <a:endParaRPr lang="en-US" sz="1100" b="0" i="0" u="none" strike="noStrike" dirty="0">
                        <a:solidFill>
                          <a:srgbClr val="000000"/>
                        </a:solidFill>
                        <a:effectLst/>
                        <a:highlight>
                          <a:srgbClr val="ACB9CA"/>
                        </a:highlight>
                        <a:latin typeface="Calibri" panose="020F0502020204030204" pitchFamily="34" charset="0"/>
                      </a:endParaRPr>
                    </a:p>
                  </a:txBody>
                  <a:tcPr marL="9525" marR="9525" marT="9525" marB="0" anchor="b"/>
                </a:tc>
                <a:tc>
                  <a:txBody>
                    <a:bodyPr/>
                    <a:lstStyle/>
                    <a:p>
                      <a:pPr algn="l" fontAlgn="b"/>
                      <a:r>
                        <a:rPr lang="en-US" sz="1100" u="none" strike="noStrike" dirty="0">
                          <a:effectLst/>
                          <a:highlight>
                            <a:srgbClr val="D6DCE4"/>
                          </a:highlight>
                        </a:rPr>
                        <a:t>125</a:t>
                      </a:r>
                      <a:endParaRPr lang="en-US" sz="1100" b="0" i="0" u="none" strike="noStrike" dirty="0">
                        <a:solidFill>
                          <a:srgbClr val="000000"/>
                        </a:solidFill>
                        <a:effectLst/>
                        <a:highlight>
                          <a:srgbClr val="D6DCE4"/>
                        </a:highligh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highlight>
                          <a:srgbClr val="EDEDED"/>
                        </a:highligh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highlight>
                          <a:srgbClr val="FFF2CC"/>
                        </a:highligh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highlight>
                          <a:srgbClr val="F8CBAD"/>
                        </a:highlight>
                        <a:latin typeface="Calibri" panose="020F0502020204030204" pitchFamily="34" charset="0"/>
                      </a:endParaRPr>
                    </a:p>
                  </a:txBody>
                  <a:tcPr marL="9525" marR="9525" marT="9525" marB="0" anchor="b"/>
                </a:tc>
                <a:extLst>
                  <a:ext uri="{0D108BD9-81ED-4DB2-BD59-A6C34878D82A}">
                    <a16:rowId xmlns:a16="http://schemas.microsoft.com/office/drawing/2014/main" val="1534829868"/>
                  </a:ext>
                </a:extLst>
              </a:tr>
              <a:tr h="260773">
                <a:tc>
                  <a:txBody>
                    <a:bodyPr/>
                    <a:lstStyle/>
                    <a:p>
                      <a:pPr algn="l" fontAlgn="b"/>
                      <a:r>
                        <a:rPr lang="en-US" sz="1100" u="none" strike="noStrike">
                          <a:effectLst/>
                          <a:highlight>
                            <a:srgbClr val="9BC2E6"/>
                          </a:highlight>
                        </a:rPr>
                        <a:t>False Negative</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dirty="0">
                          <a:effectLst/>
                          <a:highlight>
                            <a:srgbClr val="ACB9CA"/>
                          </a:highlight>
                        </a:rPr>
                        <a:t>187</a:t>
                      </a:r>
                      <a:endParaRPr lang="en-US" sz="1100" b="0" i="0" u="none" strike="noStrike" dirty="0">
                        <a:solidFill>
                          <a:srgbClr val="000000"/>
                        </a:solidFill>
                        <a:effectLst/>
                        <a:highlight>
                          <a:srgbClr val="ACB9CA"/>
                        </a:highlight>
                        <a:latin typeface="Calibri" panose="020F0502020204030204" pitchFamily="34" charset="0"/>
                      </a:endParaRPr>
                    </a:p>
                  </a:txBody>
                  <a:tcPr marL="9525" marR="9525" marT="9525" marB="0" anchor="b"/>
                </a:tc>
                <a:tc>
                  <a:txBody>
                    <a:bodyPr/>
                    <a:lstStyle/>
                    <a:p>
                      <a:pPr algn="l" fontAlgn="b"/>
                      <a:r>
                        <a:rPr lang="en-US" sz="1100" u="none" strike="noStrike" dirty="0">
                          <a:effectLst/>
                          <a:highlight>
                            <a:srgbClr val="D6DCE4"/>
                          </a:highlight>
                        </a:rPr>
                        <a:t>202</a:t>
                      </a:r>
                      <a:endParaRPr lang="en-US" sz="1100" b="0" i="0" u="none" strike="noStrike" dirty="0">
                        <a:solidFill>
                          <a:srgbClr val="000000"/>
                        </a:solidFill>
                        <a:effectLst/>
                        <a:highlight>
                          <a:srgbClr val="D6DCE4"/>
                        </a:highligh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highlight>
                          <a:srgbClr val="EDEDED"/>
                        </a:highligh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highlight>
                          <a:srgbClr val="FFF2CC"/>
                        </a:highligh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highlight>
                          <a:srgbClr val="F8CBAD"/>
                        </a:highlight>
                        <a:latin typeface="Calibri" panose="020F0502020204030204" pitchFamily="34" charset="0"/>
                      </a:endParaRPr>
                    </a:p>
                  </a:txBody>
                  <a:tcPr marL="9525" marR="9525" marT="9525" marB="0" anchor="b"/>
                </a:tc>
                <a:extLst>
                  <a:ext uri="{0D108BD9-81ED-4DB2-BD59-A6C34878D82A}">
                    <a16:rowId xmlns:a16="http://schemas.microsoft.com/office/drawing/2014/main" val="2913638405"/>
                  </a:ext>
                </a:extLst>
              </a:tr>
            </a:tbl>
          </a:graphicData>
        </a:graphic>
      </p:graphicFrame>
      <p:graphicFrame>
        <p:nvGraphicFramePr>
          <p:cNvPr id="8" name="Chart 7">
            <a:extLst>
              <a:ext uri="{FF2B5EF4-FFF2-40B4-BE49-F238E27FC236}">
                <a16:creationId xmlns:a16="http://schemas.microsoft.com/office/drawing/2014/main" id="{DBA68F84-2168-630E-9DEC-AA02CD3AD84C}"/>
              </a:ext>
            </a:extLst>
          </p:cNvPr>
          <p:cNvGraphicFramePr>
            <a:graphicFrameLocks/>
          </p:cNvGraphicFramePr>
          <p:nvPr>
            <p:extLst>
              <p:ext uri="{D42A27DB-BD31-4B8C-83A1-F6EECF244321}">
                <p14:modId xmlns:p14="http://schemas.microsoft.com/office/powerpoint/2010/main" val="2422401548"/>
              </p:ext>
            </p:extLst>
          </p:nvPr>
        </p:nvGraphicFramePr>
        <p:xfrm>
          <a:off x="152401" y="1102659"/>
          <a:ext cx="6087034" cy="3789381"/>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flipH="1">
            <a:off x="7088841" y="644398"/>
            <a:ext cx="5103158" cy="6001643"/>
          </a:xfrm>
          <a:prstGeom prst="rect">
            <a:avLst/>
          </a:prstGeom>
          <a:noFill/>
        </p:spPr>
        <p:txBody>
          <a:bodyPr wrap="square" rtlCol="0">
            <a:spAutoFit/>
          </a:bodyPr>
          <a:lstStyle/>
          <a:p>
            <a:r>
              <a:rPr lang="en-US" sz="2400" dirty="0"/>
              <a:t>Comparing the confusion matrices of the pre and the post-hyperparameter tuning,</a:t>
            </a:r>
          </a:p>
          <a:p>
            <a:r>
              <a:rPr lang="en-US" sz="2400" dirty="0"/>
              <a:t>the improvement due to hyper-parameter tuning is manifested in the increase in</a:t>
            </a:r>
          </a:p>
          <a:p>
            <a:r>
              <a:rPr lang="en-US" sz="2400" dirty="0"/>
              <a:t>the number of True Positives from 187 (logistic regression) to 202 after the tuning of the Logistic Regression</a:t>
            </a:r>
          </a:p>
          <a:p>
            <a:r>
              <a:rPr lang="en-US" sz="2400" dirty="0"/>
              <a:t>identifying more of the customers that are likely to churn and proactively preventing them from churning is the main goal of this project.</a:t>
            </a:r>
          </a:p>
          <a:p>
            <a:r>
              <a:rPr lang="en-US" sz="2400" dirty="0"/>
              <a:t>We can also see a reduction in the false negative from 187 to 172. This is in line with our objective</a:t>
            </a:r>
          </a:p>
        </p:txBody>
      </p:sp>
    </p:spTree>
    <p:extLst>
      <p:ext uri="{BB962C8B-B14F-4D97-AF65-F5344CB8AC3E}">
        <p14:creationId xmlns:p14="http://schemas.microsoft.com/office/powerpoint/2010/main" val="3042730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3224"/>
            <a:ext cx="10515600" cy="334122"/>
          </a:xfrm>
        </p:spPr>
        <p:txBody>
          <a:bodyPr>
            <a:normAutofit fontScale="90000"/>
          </a:bodyPr>
          <a:lstStyle/>
          <a:p>
            <a:r>
              <a:rPr lang="en-US" b="1" dirty="0">
                <a:solidFill>
                  <a:srgbClr val="0070C0"/>
                </a:solidFill>
              </a:rPr>
              <a:t>The effect of Hyper-parameter tuning</a:t>
            </a:r>
          </a:p>
        </p:txBody>
      </p:sp>
      <p:pic>
        <p:nvPicPr>
          <p:cNvPr id="7" name="Content Placeholder 6"/>
          <p:cNvPicPr>
            <a:picLocks noGrp="1" noChangeAspect="1"/>
          </p:cNvPicPr>
          <p:nvPr>
            <p:ph idx="1"/>
          </p:nvPr>
        </p:nvPicPr>
        <p:blipFill>
          <a:blip r:embed="rId2"/>
          <a:stretch>
            <a:fillRect/>
          </a:stretch>
        </p:blipFill>
        <p:spPr>
          <a:xfrm>
            <a:off x="0" y="937652"/>
            <a:ext cx="5013232" cy="3591898"/>
          </a:xfrm>
          <a:prstGeom prst="rect">
            <a:avLst/>
          </a:prstGeom>
        </p:spPr>
      </p:pic>
      <p:pic>
        <p:nvPicPr>
          <p:cNvPr id="8" name="Picture 7"/>
          <p:cNvPicPr>
            <a:picLocks noChangeAspect="1"/>
          </p:cNvPicPr>
          <p:nvPr/>
        </p:nvPicPr>
        <p:blipFill>
          <a:blip r:embed="rId3"/>
          <a:stretch>
            <a:fillRect/>
          </a:stretch>
        </p:blipFill>
        <p:spPr>
          <a:xfrm>
            <a:off x="6015038" y="789735"/>
            <a:ext cx="5082035" cy="3591898"/>
          </a:xfrm>
          <a:prstGeom prst="rect">
            <a:avLst/>
          </a:prstGeom>
        </p:spPr>
      </p:pic>
    </p:spTree>
    <p:extLst>
      <p:ext uri="{BB962C8B-B14F-4D97-AF65-F5344CB8AC3E}">
        <p14:creationId xmlns:p14="http://schemas.microsoft.com/office/powerpoint/2010/main" val="113878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9226"/>
            <a:ext cx="7112000" cy="616510"/>
          </a:xfrm>
        </p:spPr>
        <p:txBody>
          <a:bodyPr>
            <a:normAutofit fontScale="90000"/>
          </a:bodyPr>
          <a:lstStyle/>
          <a:p>
            <a:r>
              <a:rPr lang="en-US" b="1" dirty="0">
                <a:solidFill>
                  <a:srgbClr val="0070C0"/>
                </a:solidFill>
              </a:rPr>
              <a:t>Effect of Hyperparameter Tuning</a:t>
            </a:r>
          </a:p>
        </p:txBody>
      </p:sp>
      <p:sp>
        <p:nvSpPr>
          <p:cNvPr id="3" name="Content Placeholder 2"/>
          <p:cNvSpPr>
            <a:spLocks noGrp="1"/>
          </p:cNvSpPr>
          <p:nvPr>
            <p:ph idx="1"/>
          </p:nvPr>
        </p:nvSpPr>
        <p:spPr>
          <a:xfrm>
            <a:off x="242047" y="857436"/>
            <a:ext cx="11658600" cy="6000563"/>
          </a:xfrm>
        </p:spPr>
        <p:txBody>
          <a:bodyPr>
            <a:noAutofit/>
          </a:bodyPr>
          <a:lstStyle/>
          <a:p>
            <a:r>
              <a:rPr lang="en-US" sz="3200" dirty="0"/>
              <a:t>After the hyperparameter tuning, there is a marginal improvement in the</a:t>
            </a:r>
          </a:p>
          <a:p>
            <a:r>
              <a:rPr lang="en-US" sz="3200" dirty="0"/>
              <a:t>performance of our model in terms of F1_score and ROC-AUC.</a:t>
            </a:r>
          </a:p>
          <a:p>
            <a:r>
              <a:rPr lang="en-US" sz="3200" dirty="0"/>
              <a:t>Before hyper-parameter tuning:</a:t>
            </a:r>
          </a:p>
          <a:p>
            <a:r>
              <a:rPr lang="en-US" sz="3200" dirty="0"/>
              <a:t>F1-Score: 0.5557206537890045</a:t>
            </a:r>
          </a:p>
          <a:p>
            <a:r>
              <a:rPr lang="en-US" sz="3200" dirty="0"/>
              <a:t>ROC-AUC: 0.6957889641819943</a:t>
            </a:r>
          </a:p>
          <a:p>
            <a:r>
              <a:rPr lang="en-US" sz="3200" dirty="0"/>
              <a:t>After the hyper-parameter tuning:</a:t>
            </a:r>
          </a:p>
          <a:p>
            <a:r>
              <a:rPr lang="en-US" sz="3200" dirty="0"/>
              <a:t>F1-Score: 0.5763195435092725</a:t>
            </a:r>
          </a:p>
          <a:p>
            <a:r>
              <a:rPr lang="en-US" sz="3200" dirty="0"/>
              <a:t>ROC-AUC: 0.7095500877460903</a:t>
            </a:r>
          </a:p>
          <a:p>
            <a:r>
              <a:rPr lang="en-US" sz="3200" dirty="0"/>
              <a:t>F1-score = 55.57% ====&gt; 57.63%</a:t>
            </a:r>
          </a:p>
          <a:p>
            <a:r>
              <a:rPr lang="en-US" sz="3200" dirty="0"/>
              <a:t>ROC-AUC: 69.58% ====&gt; 70.96%</a:t>
            </a:r>
          </a:p>
          <a:p>
            <a:endParaRPr lang="en-US" sz="3200" dirty="0"/>
          </a:p>
        </p:txBody>
      </p:sp>
    </p:spTree>
    <p:extLst>
      <p:ext uri="{BB962C8B-B14F-4D97-AF65-F5344CB8AC3E}">
        <p14:creationId xmlns:p14="http://schemas.microsoft.com/office/powerpoint/2010/main" val="2028477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Content</a:t>
            </a:r>
          </a:p>
        </p:txBody>
      </p:sp>
      <p:sp>
        <p:nvSpPr>
          <p:cNvPr id="3" name="Content Placeholder 2"/>
          <p:cNvSpPr>
            <a:spLocks noGrp="1"/>
          </p:cNvSpPr>
          <p:nvPr>
            <p:ph idx="1"/>
          </p:nvPr>
        </p:nvSpPr>
        <p:spPr>
          <a:xfrm>
            <a:off x="838200" y="1425388"/>
            <a:ext cx="10515600" cy="5136777"/>
          </a:xfrm>
        </p:spPr>
        <p:txBody>
          <a:bodyPr/>
          <a:lstStyle/>
          <a:p>
            <a:r>
              <a:rPr lang="en-US" dirty="0"/>
              <a:t>1- Introduction </a:t>
            </a:r>
          </a:p>
          <a:p>
            <a:r>
              <a:rPr lang="en-US" dirty="0"/>
              <a:t>2-Problem statement </a:t>
            </a:r>
          </a:p>
          <a:p>
            <a:r>
              <a:rPr lang="en-US" dirty="0"/>
              <a:t>3- Aim and Objectives</a:t>
            </a:r>
          </a:p>
          <a:p>
            <a:r>
              <a:rPr lang="en-US" dirty="0"/>
              <a:t> 4- Step-by-Step Actions undertook</a:t>
            </a:r>
          </a:p>
          <a:p>
            <a:r>
              <a:rPr lang="en-US" dirty="0"/>
              <a:t> 5- Data Pre-processing </a:t>
            </a:r>
          </a:p>
          <a:p>
            <a:r>
              <a:rPr lang="en-US" dirty="0"/>
              <a:t>6- EDA and Feature Engineering </a:t>
            </a:r>
          </a:p>
          <a:p>
            <a:r>
              <a:rPr lang="en-US" dirty="0"/>
              <a:t>7- Machine Learning: Training, testing, criteria/metrics for model selection, hyper-parameter tuning, features Importance </a:t>
            </a:r>
          </a:p>
          <a:p>
            <a:r>
              <a:rPr lang="en-US" dirty="0"/>
              <a:t>8- Recommendation</a:t>
            </a:r>
          </a:p>
        </p:txBody>
      </p:sp>
    </p:spTree>
    <p:extLst>
      <p:ext uri="{BB962C8B-B14F-4D97-AF65-F5344CB8AC3E}">
        <p14:creationId xmlns:p14="http://schemas.microsoft.com/office/powerpoint/2010/main" val="1443725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9EB1-7BAA-7B2F-61C9-3EE0F0B012B0}"/>
              </a:ext>
            </a:extLst>
          </p:cNvPr>
          <p:cNvSpPr>
            <a:spLocks noGrp="1"/>
          </p:cNvSpPr>
          <p:nvPr>
            <p:ph type="title"/>
          </p:nvPr>
        </p:nvSpPr>
        <p:spPr>
          <a:xfrm>
            <a:off x="0" y="174625"/>
            <a:ext cx="5600700" cy="777875"/>
          </a:xfrm>
        </p:spPr>
        <p:txBody>
          <a:bodyPr/>
          <a:lstStyle/>
          <a:p>
            <a:r>
              <a:rPr lang="en-US" dirty="0"/>
              <a:t>FEATURE IMPORTANCE</a:t>
            </a:r>
          </a:p>
        </p:txBody>
      </p:sp>
      <p:pic>
        <p:nvPicPr>
          <p:cNvPr id="4" name="Content Placeholder 3"/>
          <p:cNvPicPr>
            <a:picLocks noGrp="1" noChangeAspect="1"/>
          </p:cNvPicPr>
          <p:nvPr>
            <p:ph idx="1"/>
          </p:nvPr>
        </p:nvPicPr>
        <p:blipFill>
          <a:blip r:embed="rId2"/>
          <a:stretch>
            <a:fillRect/>
          </a:stretch>
        </p:blipFill>
        <p:spPr>
          <a:xfrm>
            <a:off x="319473" y="1063624"/>
            <a:ext cx="9878627" cy="5241941"/>
          </a:xfrm>
          <a:prstGeom prst="rect">
            <a:avLst/>
          </a:prstGeom>
        </p:spPr>
      </p:pic>
    </p:spTree>
    <p:extLst>
      <p:ext uri="{BB962C8B-B14F-4D97-AF65-F5344CB8AC3E}">
        <p14:creationId xmlns:p14="http://schemas.microsoft.com/office/powerpoint/2010/main" val="3093970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EDD9-83F8-F2E4-A44A-D871FFE1D09C}"/>
              </a:ext>
            </a:extLst>
          </p:cNvPr>
          <p:cNvSpPr>
            <a:spLocks noGrp="1"/>
          </p:cNvSpPr>
          <p:nvPr>
            <p:ph type="title"/>
          </p:nvPr>
        </p:nvSpPr>
        <p:spPr>
          <a:xfrm>
            <a:off x="838200" y="365125"/>
            <a:ext cx="4876800" cy="549275"/>
          </a:xfrm>
        </p:spPr>
        <p:txBody>
          <a:bodyPr>
            <a:normAutofit fontScale="90000"/>
          </a:bodyPr>
          <a:lstStyle/>
          <a:p>
            <a:r>
              <a:rPr lang="en-US" b="1" dirty="0">
                <a:solidFill>
                  <a:srgbClr val="0070C0"/>
                </a:solidFill>
              </a:rPr>
              <a:t>RECOMMENDATIONS</a:t>
            </a:r>
          </a:p>
        </p:txBody>
      </p:sp>
      <p:sp>
        <p:nvSpPr>
          <p:cNvPr id="3" name="Content Placeholder 2">
            <a:extLst>
              <a:ext uri="{FF2B5EF4-FFF2-40B4-BE49-F238E27FC236}">
                <a16:creationId xmlns:a16="http://schemas.microsoft.com/office/drawing/2014/main" id="{D92D85EF-68D1-9739-31D9-35413A3C3F4B}"/>
              </a:ext>
            </a:extLst>
          </p:cNvPr>
          <p:cNvSpPr>
            <a:spLocks noGrp="1"/>
          </p:cNvSpPr>
          <p:nvPr>
            <p:ph idx="1"/>
          </p:nvPr>
        </p:nvSpPr>
        <p:spPr>
          <a:xfrm>
            <a:off x="317500" y="914400"/>
            <a:ext cx="11036300" cy="5791200"/>
          </a:xfrm>
        </p:spPr>
        <p:txBody>
          <a:bodyPr>
            <a:noAutofit/>
          </a:bodyPr>
          <a:lstStyle/>
          <a:p>
            <a:r>
              <a:rPr lang="en-US" sz="2400" dirty="0"/>
              <a:t>1- Since it was evident that short-contract customers(1 month) are the most prone to churn, Connecttel might want to incentivize longer duration contracts- 1 year, 2 years and even introduce longer ones like  3 years with mouth-watering incentives </a:t>
            </a:r>
          </a:p>
          <a:p>
            <a:r>
              <a:rPr lang="en-US" sz="2400" dirty="0"/>
              <a:t>2- Offer more incentives and packages that will attract more household customers as evidence has shown that households are more likely to stay with the company than single customers</a:t>
            </a:r>
          </a:p>
          <a:p>
            <a:r>
              <a:rPr lang="en-US" sz="2400" dirty="0"/>
              <a:t>3- </a:t>
            </a:r>
            <a:r>
              <a:rPr lang="en-US" sz="2400" i="0" dirty="0">
                <a:solidFill>
                  <a:srgbClr val="000000"/>
                </a:solidFill>
                <a:effectLst/>
                <a:highlight>
                  <a:srgbClr val="FFFFFF"/>
                </a:highlight>
                <a:latin typeface="Helvetica Neue"/>
              </a:rPr>
              <a:t>The company might want to do something to upscale its quality of fiber optic service urgently as more of those subscribed to this service have churned than other services</a:t>
            </a:r>
          </a:p>
          <a:p>
            <a:r>
              <a:rPr lang="en-US" sz="2400" dirty="0"/>
              <a:t>4- The electronic check payment method customers recorded the highest churn. </a:t>
            </a:r>
            <a:r>
              <a:rPr lang="en-US" sz="2400" i="0" dirty="0">
                <a:solidFill>
                  <a:srgbClr val="000000"/>
                </a:solidFill>
                <a:effectLst/>
                <a:highlight>
                  <a:srgbClr val="FFFFFF"/>
                </a:highlight>
                <a:latin typeface="Helvetica Neue"/>
              </a:rPr>
              <a:t>The company might want to zoom in and investigate this unhealthy exodus peculiar to this group of customers to remedy the negative trend</a:t>
            </a:r>
          </a:p>
          <a:p>
            <a:r>
              <a:rPr lang="en-US" sz="2400" dirty="0"/>
              <a:t>5- Connecttel might want to introduce more lower-price subscription packages as lower-priced subscriptions have more customers. 2ndly,  fewer of these are likely  to churn than the higher-priced subscription customers</a:t>
            </a:r>
          </a:p>
        </p:txBody>
      </p:sp>
    </p:spTree>
    <p:extLst>
      <p:ext uri="{BB962C8B-B14F-4D97-AF65-F5344CB8AC3E}">
        <p14:creationId xmlns:p14="http://schemas.microsoft.com/office/powerpoint/2010/main" val="2238664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97889"/>
            <a:ext cx="10515600" cy="1325563"/>
          </a:xfrm>
        </p:spPr>
        <p:txBody>
          <a:bodyPr>
            <a:normAutofit/>
          </a:bodyPr>
          <a:lstStyle/>
          <a:p>
            <a:pPr algn="ctr"/>
            <a:r>
              <a:rPr lang="en-US" sz="6000" b="1" dirty="0">
                <a:solidFill>
                  <a:srgbClr val="0070C0"/>
                </a:solidFill>
              </a:rPr>
              <a:t>THE END</a:t>
            </a:r>
          </a:p>
        </p:txBody>
      </p:sp>
      <p:sp>
        <p:nvSpPr>
          <p:cNvPr id="5" name="Content Placeholder 2"/>
          <p:cNvSpPr>
            <a:spLocks noGrp="1"/>
          </p:cNvSpPr>
          <p:nvPr>
            <p:ph idx="1"/>
          </p:nvPr>
        </p:nvSpPr>
        <p:spPr>
          <a:xfrm>
            <a:off x="945776" y="5737645"/>
            <a:ext cx="10515600" cy="850340"/>
          </a:xfrm>
        </p:spPr>
        <p:txBody>
          <a:bodyPr>
            <a:normAutofit/>
          </a:bodyPr>
          <a:lstStyle/>
          <a:p>
            <a:pPr algn="ctr"/>
            <a:r>
              <a:rPr lang="en-US" sz="4000" dirty="0"/>
              <a:t>Thank You for Listening</a:t>
            </a:r>
          </a:p>
        </p:txBody>
      </p:sp>
      <p:pic>
        <p:nvPicPr>
          <p:cNvPr id="1028" name="Picture 4" descr="https://img.freepik.com/premium-vector/handshake-business-partners-business-handshake-successful-deal-vector-flat-style-illustration_723224-28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573" y="1803819"/>
            <a:ext cx="5962650" cy="39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92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56851"/>
          </a:xfrm>
        </p:spPr>
        <p:txBody>
          <a:bodyPr>
            <a:normAutofit fontScale="90000"/>
          </a:bodyPr>
          <a:lstStyle/>
          <a:p>
            <a:r>
              <a:rPr lang="en-US" dirty="0">
                <a:solidFill>
                  <a:srgbClr val="0070C0"/>
                </a:solidFill>
              </a:rPr>
              <a:t>1. Introduction</a:t>
            </a:r>
          </a:p>
        </p:txBody>
      </p:sp>
      <p:sp>
        <p:nvSpPr>
          <p:cNvPr id="3" name="Content Placeholder 2"/>
          <p:cNvSpPr>
            <a:spLocks noGrp="1"/>
          </p:cNvSpPr>
          <p:nvPr>
            <p:ph idx="1"/>
          </p:nvPr>
        </p:nvSpPr>
        <p:spPr>
          <a:xfrm>
            <a:off x="-1" y="656851"/>
            <a:ext cx="11873753" cy="6107020"/>
          </a:xfrm>
        </p:spPr>
        <p:txBody>
          <a:bodyPr>
            <a:noAutofit/>
          </a:bodyPr>
          <a:lstStyle/>
          <a:p>
            <a:r>
              <a:rPr lang="en-US" sz="3600" dirty="0"/>
              <a:t>Deciphering Customer Churn: A Journey to Retention and Growth</a:t>
            </a:r>
          </a:p>
          <a:p>
            <a:pPr algn="just"/>
            <a:r>
              <a:rPr lang="en-US" sz="3600" dirty="0"/>
              <a:t>In the competitive landscape of modern business, customer churn poses a formidable challenge. Understanding its intricate dynamics is essential, as each departed customer holds valuable insights. By combining data science, psychology, and strategy, businesses can anticipate churn and implement targeted interventions. Join us on this journey to decode churn, harness insights, and foster enduring customer relationships. The case study at hand is that of </a:t>
            </a:r>
            <a:r>
              <a:rPr lang="en-US" sz="3600" dirty="0" err="1"/>
              <a:t>ConnectTel</a:t>
            </a:r>
            <a:r>
              <a:rPr lang="en-US" sz="3600" dirty="0"/>
              <a:t>- a telecommunication company facing a very serious customer churn also known as customer attrition.</a:t>
            </a:r>
          </a:p>
        </p:txBody>
      </p:sp>
    </p:spTree>
    <p:extLst>
      <p:ext uri="{BB962C8B-B14F-4D97-AF65-F5344CB8AC3E}">
        <p14:creationId xmlns:p14="http://schemas.microsoft.com/office/powerpoint/2010/main" val="105747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4836459" cy="429278"/>
          </a:xfrm>
        </p:spPr>
        <p:txBody>
          <a:bodyPr>
            <a:normAutofit fontScale="90000"/>
          </a:bodyPr>
          <a:lstStyle/>
          <a:p>
            <a:r>
              <a:rPr lang="en-US" b="1" dirty="0">
                <a:solidFill>
                  <a:srgbClr val="0070C0"/>
                </a:solidFill>
              </a:rPr>
              <a:t>2. Problem Statement</a:t>
            </a:r>
          </a:p>
        </p:txBody>
      </p:sp>
      <p:sp>
        <p:nvSpPr>
          <p:cNvPr id="7" name="TextBox 6"/>
          <p:cNvSpPr txBox="1"/>
          <p:nvPr/>
        </p:nvSpPr>
        <p:spPr>
          <a:xfrm>
            <a:off x="96982" y="429278"/>
            <a:ext cx="11582400" cy="6494085"/>
          </a:xfrm>
          <a:prstGeom prst="rect">
            <a:avLst/>
          </a:prstGeom>
          <a:noFill/>
        </p:spPr>
        <p:txBody>
          <a:bodyPr wrap="square" rtlCol="0">
            <a:spAutoFit/>
          </a:bodyPr>
          <a:lstStyle/>
          <a:p>
            <a:r>
              <a:rPr lang="en-US" sz="3200" dirty="0"/>
              <a:t>ConnectTel Telecom Company faces the pressing need to address</a:t>
            </a:r>
          </a:p>
          <a:p>
            <a:r>
              <a:rPr lang="en-US" sz="3200" dirty="0"/>
              <a:t>customer churn, which poses a significant threat to its business</a:t>
            </a:r>
          </a:p>
          <a:p>
            <a:r>
              <a:rPr lang="en-US" sz="3200" dirty="0"/>
              <a:t>sustainability and growth. The company's current customer retention strategies lack precision and effectiveness, resulting in the loss of valuable customers to competitors. To overcome this challenge, ConnectTel aims to develop a robust customer churn prediction system to handle the problem and proffer solutions. By leveraging advanced analytics and machine learning techniques on available customer data, the company seeks to accurately forecast customer churn and implement targeted retention initiatives. This proactive approach will enable ConnectTel to reduce customer attrition, enhance customer loyalty, and maintain a competitive edge in the highly dynamic and competitive telecommunications industry</a:t>
            </a:r>
          </a:p>
        </p:txBody>
      </p:sp>
    </p:spTree>
    <p:extLst>
      <p:ext uri="{BB962C8B-B14F-4D97-AF65-F5344CB8AC3E}">
        <p14:creationId xmlns:p14="http://schemas.microsoft.com/office/powerpoint/2010/main" val="1634833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03DB-6412-B556-8C82-BF9BCBB1EE6F}"/>
              </a:ext>
            </a:extLst>
          </p:cNvPr>
          <p:cNvSpPr>
            <a:spLocks noGrp="1"/>
          </p:cNvSpPr>
          <p:nvPr>
            <p:ph type="title"/>
          </p:nvPr>
        </p:nvSpPr>
        <p:spPr>
          <a:xfrm>
            <a:off x="0" y="0"/>
            <a:ext cx="10515600" cy="522381"/>
          </a:xfrm>
        </p:spPr>
        <p:txBody>
          <a:bodyPr>
            <a:normAutofit fontScale="90000"/>
          </a:bodyPr>
          <a:lstStyle/>
          <a:p>
            <a:r>
              <a:rPr lang="en-US" b="1" dirty="0">
                <a:solidFill>
                  <a:srgbClr val="0070C0"/>
                </a:solidFill>
              </a:rPr>
              <a:t>3. </a:t>
            </a:r>
            <a:r>
              <a:rPr lang="en-US" sz="5300" b="1" dirty="0">
                <a:solidFill>
                  <a:srgbClr val="0070C0"/>
                </a:solidFill>
              </a:rPr>
              <a:t>Aim and Objectives</a:t>
            </a:r>
            <a:endParaRPr lang="en-US" b="1" dirty="0">
              <a:solidFill>
                <a:srgbClr val="0070C0"/>
              </a:solidFill>
            </a:endParaRPr>
          </a:p>
        </p:txBody>
      </p:sp>
      <p:sp>
        <p:nvSpPr>
          <p:cNvPr id="3" name="Content Placeholder 2">
            <a:extLst>
              <a:ext uri="{FF2B5EF4-FFF2-40B4-BE49-F238E27FC236}">
                <a16:creationId xmlns:a16="http://schemas.microsoft.com/office/drawing/2014/main" id="{22E273E8-6B9F-9D63-0E33-23AC48EE5658}"/>
              </a:ext>
            </a:extLst>
          </p:cNvPr>
          <p:cNvSpPr>
            <a:spLocks noGrp="1"/>
          </p:cNvSpPr>
          <p:nvPr>
            <p:ph idx="1"/>
          </p:nvPr>
        </p:nvSpPr>
        <p:spPr>
          <a:xfrm>
            <a:off x="124691" y="522381"/>
            <a:ext cx="11174506" cy="6238637"/>
          </a:xfrm>
        </p:spPr>
        <p:txBody>
          <a:bodyPr>
            <a:noAutofit/>
          </a:bodyPr>
          <a:lstStyle/>
          <a:p>
            <a:r>
              <a:rPr lang="en-US" sz="3600" dirty="0"/>
              <a:t>The aim of this project is to develop a predictive model that can identify customers who are at risk of churning. </a:t>
            </a:r>
          </a:p>
          <a:p>
            <a:pPr marL="0" indent="0">
              <a:buNone/>
            </a:pPr>
            <a:r>
              <a:rPr lang="en-US" sz="3600" dirty="0"/>
              <a:t>By proactively identifying these customers, the company aims to implement targeted retention strategies to reduce churn rates and improve customer retention ultimately resulting in increase revenue. The following objectives are identified:</a:t>
            </a:r>
          </a:p>
          <a:p>
            <a:pPr lvl="1"/>
            <a:r>
              <a:rPr lang="en-US" sz="4000" dirty="0"/>
              <a:t>1- To </a:t>
            </a:r>
            <a:r>
              <a:rPr lang="en-US" sz="3200" dirty="0"/>
              <a:t>Understand the factors contributing to customer churn.</a:t>
            </a:r>
          </a:p>
          <a:p>
            <a:pPr lvl="1"/>
            <a:r>
              <a:rPr lang="en-US" sz="3200" dirty="0"/>
              <a:t>2- To Develop a predictive model using machine learning techniques.</a:t>
            </a:r>
          </a:p>
          <a:p>
            <a:pPr lvl="1"/>
            <a:r>
              <a:rPr lang="en-US" sz="3200" dirty="0"/>
              <a:t>3- To Identify actionable recommendations to reduce churn and improve customer retention.</a:t>
            </a:r>
          </a:p>
        </p:txBody>
      </p:sp>
    </p:spTree>
    <p:extLst>
      <p:ext uri="{BB962C8B-B14F-4D97-AF65-F5344CB8AC3E}">
        <p14:creationId xmlns:p14="http://schemas.microsoft.com/office/powerpoint/2010/main" val="372196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E5705-0C3E-EF4C-775C-540578B547FC}"/>
              </a:ext>
            </a:extLst>
          </p:cNvPr>
          <p:cNvSpPr>
            <a:spLocks noGrp="1"/>
          </p:cNvSpPr>
          <p:nvPr>
            <p:ph type="title"/>
          </p:nvPr>
        </p:nvSpPr>
        <p:spPr>
          <a:xfrm>
            <a:off x="0" y="0"/>
            <a:ext cx="10550236" cy="775855"/>
          </a:xfrm>
        </p:spPr>
        <p:txBody>
          <a:bodyPr>
            <a:normAutofit/>
          </a:bodyPr>
          <a:lstStyle/>
          <a:p>
            <a:r>
              <a:rPr lang="en-US" sz="4800" b="1" dirty="0">
                <a:solidFill>
                  <a:srgbClr val="0070C0"/>
                </a:solidFill>
              </a:rPr>
              <a:t>4. Step-by-Step Actions Undertook</a:t>
            </a:r>
          </a:p>
        </p:txBody>
      </p:sp>
      <p:sp>
        <p:nvSpPr>
          <p:cNvPr id="6" name="TextBox 5"/>
          <p:cNvSpPr txBox="1"/>
          <p:nvPr/>
        </p:nvSpPr>
        <p:spPr>
          <a:xfrm>
            <a:off x="0" y="775855"/>
            <a:ext cx="10099964" cy="7478970"/>
          </a:xfrm>
          <a:prstGeom prst="rect">
            <a:avLst/>
          </a:prstGeom>
          <a:noFill/>
        </p:spPr>
        <p:txBody>
          <a:bodyPr wrap="square" rtlCol="0">
            <a:spAutoFit/>
          </a:bodyPr>
          <a:lstStyle/>
          <a:p>
            <a:pPr marL="285750" indent="-285750">
              <a:buFont typeface="Arial" panose="020B0604020202020204" pitchFamily="34" charset="0"/>
              <a:buChar char="•"/>
            </a:pPr>
            <a:r>
              <a:rPr lang="en-US" sz="3200" dirty="0"/>
              <a:t>Data cleaning- including handling missing data and duplicate</a:t>
            </a:r>
          </a:p>
          <a:p>
            <a:pPr marL="285750" indent="-285750">
              <a:buFont typeface="Arial" panose="020B0604020202020204" pitchFamily="34" charset="0"/>
              <a:buChar char="•"/>
            </a:pPr>
            <a:r>
              <a:rPr lang="en-US" sz="3200" dirty="0"/>
              <a:t>Feature Engineering</a:t>
            </a:r>
          </a:p>
          <a:p>
            <a:pPr marL="285750" indent="-285750">
              <a:buFont typeface="Arial" panose="020B0604020202020204" pitchFamily="34" charset="0"/>
              <a:buChar char="•"/>
            </a:pPr>
            <a:r>
              <a:rPr lang="en-US" sz="3200" dirty="0"/>
              <a:t>Exploratory Data Analysis- Creating new features and encoding categorical variables</a:t>
            </a:r>
          </a:p>
          <a:p>
            <a:pPr marL="285750" indent="-285750">
              <a:buFont typeface="Arial" panose="020B0604020202020204" pitchFamily="34" charset="0"/>
              <a:buChar char="•"/>
            </a:pPr>
            <a:r>
              <a:rPr lang="en-US" sz="3200" dirty="0"/>
              <a:t>Data Splitting</a:t>
            </a:r>
          </a:p>
          <a:p>
            <a:r>
              <a:rPr lang="en-US" sz="3200" dirty="0"/>
              <a:t>   - Split the dataset into training and test sets: with 80%:20% respectively.</a:t>
            </a:r>
          </a:p>
          <a:p>
            <a:pPr marL="285750" indent="-285750">
              <a:buFont typeface="Arial" panose="020B0604020202020204" pitchFamily="34" charset="0"/>
              <a:buChar char="•"/>
            </a:pPr>
            <a:r>
              <a:rPr lang="en-US" sz="3200" dirty="0"/>
              <a:t>Evaluation model performance using appropriate metric (F1-Score and ROC-AUC) </a:t>
            </a:r>
          </a:p>
          <a:p>
            <a:pPr marL="285750" indent="-285750">
              <a:buFont typeface="Arial" panose="020B0604020202020204" pitchFamily="34" charset="0"/>
              <a:buChar char="•"/>
            </a:pPr>
            <a:r>
              <a:rPr lang="en-US" sz="3200" dirty="0"/>
              <a:t>Hyper parameter tuning</a:t>
            </a:r>
          </a:p>
          <a:p>
            <a:pPr marL="285750" indent="-285750">
              <a:buFont typeface="Arial" panose="020B0604020202020204" pitchFamily="34" charset="0"/>
              <a:buChar char="•"/>
            </a:pPr>
            <a:r>
              <a:rPr lang="en-US" sz="3200" dirty="0"/>
              <a:t>Analysis of Feature importance</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a:p>
          <a:p>
            <a:endParaRPr lang="en-US" sz="3200" dirty="0"/>
          </a:p>
        </p:txBody>
      </p:sp>
    </p:spTree>
    <p:extLst>
      <p:ext uri="{BB962C8B-B14F-4D97-AF65-F5344CB8AC3E}">
        <p14:creationId xmlns:p14="http://schemas.microsoft.com/office/powerpoint/2010/main" val="35619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881255" cy="398029"/>
          </a:xfrm>
        </p:spPr>
        <p:txBody>
          <a:bodyPr>
            <a:normAutofit fontScale="90000"/>
          </a:bodyPr>
          <a:lstStyle/>
          <a:p>
            <a:r>
              <a:rPr lang="en-US" b="1" dirty="0">
                <a:solidFill>
                  <a:srgbClr val="0070C0"/>
                </a:solidFill>
              </a:rPr>
              <a:t>5. DATA PRE-PROCESSING</a:t>
            </a:r>
          </a:p>
        </p:txBody>
      </p:sp>
      <p:sp>
        <p:nvSpPr>
          <p:cNvPr id="6" name="TextBox 5"/>
          <p:cNvSpPr txBox="1"/>
          <p:nvPr/>
        </p:nvSpPr>
        <p:spPr>
          <a:xfrm>
            <a:off x="25400" y="398029"/>
            <a:ext cx="10612582" cy="6555641"/>
          </a:xfrm>
          <a:prstGeom prst="rect">
            <a:avLst/>
          </a:prstGeom>
          <a:noFill/>
        </p:spPr>
        <p:txBody>
          <a:bodyPr wrap="square" rtlCol="0">
            <a:spAutoFit/>
          </a:bodyPr>
          <a:lstStyle/>
          <a:p>
            <a:r>
              <a:rPr lang="en-US" sz="2800" dirty="0"/>
              <a:t>DATA CLEANING:  – Removing strange characters,</a:t>
            </a:r>
          </a:p>
          <a:p>
            <a:r>
              <a:rPr lang="en-US" sz="2800" dirty="0"/>
              <a:t>	              -Dealing with inconsistency in data format</a:t>
            </a:r>
          </a:p>
          <a:p>
            <a:r>
              <a:rPr lang="en-US" sz="2800" dirty="0"/>
              <a:t>                               - Correcting Datatypes where necessary</a:t>
            </a:r>
          </a:p>
          <a:p>
            <a:r>
              <a:rPr lang="en-US" sz="2800" dirty="0"/>
              <a:t>e.g. TotalCharge, which was numerical data came as an object datatype</a:t>
            </a:r>
          </a:p>
          <a:p>
            <a:r>
              <a:rPr lang="en-US" sz="2800" dirty="0"/>
              <a:t>HANDLING MISSING DATA: </a:t>
            </a:r>
          </a:p>
          <a:p>
            <a:r>
              <a:rPr lang="en-US" sz="2800" dirty="0"/>
              <a:t>Under the TotalCharge Column, 11 entries have no values, having NAN</a:t>
            </a:r>
          </a:p>
          <a:p>
            <a:r>
              <a:rPr lang="en-US" sz="2800" dirty="0"/>
              <a:t>The entire dataset has 7043 entries and 21 columns originally.</a:t>
            </a:r>
          </a:p>
          <a:p>
            <a:r>
              <a:rPr lang="en-US" sz="2800" dirty="0"/>
              <a:t>So, I decided to remove the 11 rows where NAN was the value- removing 11 out of 7,043 entries won’t have any consequence</a:t>
            </a:r>
          </a:p>
          <a:p>
            <a:endParaRPr lang="en-US" sz="2800" dirty="0"/>
          </a:p>
          <a:p>
            <a:r>
              <a:rPr lang="en-US" sz="2800" dirty="0"/>
              <a:t>CHECKING FOR AND REMOVING DUPLICATES: No duplicate was found</a:t>
            </a:r>
          </a:p>
          <a:p>
            <a:r>
              <a:rPr lang="en-US" sz="2800" dirty="0"/>
              <a:t>Feature Engineering: Some Features were merged to form a single feature other new ones were created for easy and more revealing Analysis </a:t>
            </a:r>
          </a:p>
          <a:p>
            <a:endParaRPr lang="en-US" sz="2800" dirty="0"/>
          </a:p>
        </p:txBody>
      </p:sp>
    </p:spTree>
    <p:extLst>
      <p:ext uri="{BB962C8B-B14F-4D97-AF65-F5344CB8AC3E}">
        <p14:creationId xmlns:p14="http://schemas.microsoft.com/office/powerpoint/2010/main" val="1271111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AC15-824C-4BC0-249D-53B4BDE344B8}"/>
              </a:ext>
            </a:extLst>
          </p:cNvPr>
          <p:cNvSpPr>
            <a:spLocks noGrp="1"/>
          </p:cNvSpPr>
          <p:nvPr>
            <p:ph type="title"/>
          </p:nvPr>
        </p:nvSpPr>
        <p:spPr>
          <a:xfrm>
            <a:off x="-1" y="651164"/>
            <a:ext cx="3713019" cy="689707"/>
          </a:xfrm>
        </p:spPr>
        <p:txBody>
          <a:bodyPr>
            <a:normAutofit/>
          </a:bodyPr>
          <a:lstStyle/>
          <a:p>
            <a:pPr marL="457200" indent="-457200">
              <a:buFont typeface="Arial" panose="020B0604020202020204" pitchFamily="34" charset="0"/>
              <a:buChar char="•"/>
            </a:pPr>
            <a:r>
              <a:rPr lang="en-US" sz="2800" b="1" dirty="0">
                <a:solidFill>
                  <a:srgbClr val="0070C0"/>
                </a:solidFill>
              </a:rPr>
              <a:t> Univariate Analysis</a:t>
            </a:r>
          </a:p>
        </p:txBody>
      </p:sp>
      <p:pic>
        <p:nvPicPr>
          <p:cNvPr id="5" name="Content Placeholder 4">
            <a:extLst>
              <a:ext uri="{FF2B5EF4-FFF2-40B4-BE49-F238E27FC236}">
                <a16:creationId xmlns:a16="http://schemas.microsoft.com/office/drawing/2014/main" id="{4C9A2C1C-C6DA-A255-2F47-43E66C3E9D91}"/>
              </a:ext>
            </a:extLst>
          </p:cNvPr>
          <p:cNvPicPr>
            <a:picLocks noGrp="1" noChangeAspect="1"/>
          </p:cNvPicPr>
          <p:nvPr>
            <p:ph idx="1"/>
          </p:nvPr>
        </p:nvPicPr>
        <p:blipFill>
          <a:blip r:embed="rId2"/>
          <a:stretch>
            <a:fillRect/>
          </a:stretch>
        </p:blipFill>
        <p:spPr>
          <a:xfrm>
            <a:off x="783545" y="1340871"/>
            <a:ext cx="3269343" cy="3453379"/>
          </a:xfrm>
        </p:spPr>
      </p:pic>
      <p:pic>
        <p:nvPicPr>
          <p:cNvPr id="7" name="Picture 6">
            <a:extLst>
              <a:ext uri="{FF2B5EF4-FFF2-40B4-BE49-F238E27FC236}">
                <a16:creationId xmlns:a16="http://schemas.microsoft.com/office/drawing/2014/main" id="{6724BEB7-3C1B-F1C3-BD70-EE277810BDE6}"/>
              </a:ext>
            </a:extLst>
          </p:cNvPr>
          <p:cNvPicPr>
            <a:picLocks noChangeAspect="1"/>
          </p:cNvPicPr>
          <p:nvPr/>
        </p:nvPicPr>
        <p:blipFill>
          <a:blip r:embed="rId3"/>
          <a:stretch>
            <a:fillRect/>
          </a:stretch>
        </p:blipFill>
        <p:spPr>
          <a:xfrm>
            <a:off x="7295448" y="0"/>
            <a:ext cx="4086225" cy="4429125"/>
          </a:xfrm>
          <a:prstGeom prst="rect">
            <a:avLst/>
          </a:prstGeom>
        </p:spPr>
      </p:pic>
      <p:pic>
        <p:nvPicPr>
          <p:cNvPr id="9" name="Picture 8">
            <a:extLst>
              <a:ext uri="{FF2B5EF4-FFF2-40B4-BE49-F238E27FC236}">
                <a16:creationId xmlns:a16="http://schemas.microsoft.com/office/drawing/2014/main" id="{69B9E744-9477-3F1B-1F00-5FC94EEC5D64}"/>
              </a:ext>
            </a:extLst>
          </p:cNvPr>
          <p:cNvPicPr>
            <a:picLocks noChangeAspect="1"/>
          </p:cNvPicPr>
          <p:nvPr/>
        </p:nvPicPr>
        <p:blipFill>
          <a:blip r:embed="rId4"/>
          <a:stretch>
            <a:fillRect/>
          </a:stretch>
        </p:blipFill>
        <p:spPr>
          <a:xfrm>
            <a:off x="1363548" y="4534548"/>
            <a:ext cx="8538710" cy="2323452"/>
          </a:xfrm>
          <a:prstGeom prst="rect">
            <a:avLst/>
          </a:prstGeom>
        </p:spPr>
      </p:pic>
      <p:sp>
        <p:nvSpPr>
          <p:cNvPr id="3" name="TextBox 2"/>
          <p:cNvSpPr txBox="1"/>
          <p:nvPr/>
        </p:nvSpPr>
        <p:spPr>
          <a:xfrm>
            <a:off x="-1" y="0"/>
            <a:ext cx="6123709" cy="646331"/>
          </a:xfrm>
          <a:prstGeom prst="rect">
            <a:avLst/>
          </a:prstGeom>
          <a:noFill/>
        </p:spPr>
        <p:txBody>
          <a:bodyPr wrap="square" rtlCol="0">
            <a:spAutoFit/>
          </a:bodyPr>
          <a:lstStyle/>
          <a:p>
            <a:r>
              <a:rPr lang="en-US" sz="3600" dirty="0">
                <a:solidFill>
                  <a:srgbClr val="0070C0"/>
                </a:solidFill>
              </a:rPr>
              <a:t>6. EDA and Feature Engineering</a:t>
            </a:r>
          </a:p>
        </p:txBody>
      </p:sp>
    </p:spTree>
    <p:extLst>
      <p:ext uri="{BB962C8B-B14F-4D97-AF65-F5344CB8AC3E}">
        <p14:creationId xmlns:p14="http://schemas.microsoft.com/office/powerpoint/2010/main" val="3628502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C1A2-90C9-C7A2-E41E-16EF6D7201C9}"/>
              </a:ext>
            </a:extLst>
          </p:cNvPr>
          <p:cNvSpPr>
            <a:spLocks noGrp="1"/>
          </p:cNvSpPr>
          <p:nvPr>
            <p:ph type="title"/>
          </p:nvPr>
        </p:nvSpPr>
        <p:spPr>
          <a:xfrm>
            <a:off x="0" y="0"/>
            <a:ext cx="5714093" cy="870857"/>
          </a:xfrm>
        </p:spPr>
        <p:txBody>
          <a:bodyPr>
            <a:normAutofit/>
          </a:bodyPr>
          <a:lstStyle/>
          <a:p>
            <a:r>
              <a:rPr lang="en-US" sz="4000" b="1" dirty="0">
                <a:solidFill>
                  <a:srgbClr val="0070C0"/>
                </a:solidFill>
              </a:rPr>
              <a:t>Univariate Analysis Cont’d</a:t>
            </a:r>
          </a:p>
        </p:txBody>
      </p:sp>
      <p:pic>
        <p:nvPicPr>
          <p:cNvPr id="5" name="Content Placeholder 4">
            <a:extLst>
              <a:ext uri="{FF2B5EF4-FFF2-40B4-BE49-F238E27FC236}">
                <a16:creationId xmlns:a16="http://schemas.microsoft.com/office/drawing/2014/main" id="{CE4D70CD-4469-6779-EEC4-00F731F21A51}"/>
              </a:ext>
            </a:extLst>
          </p:cNvPr>
          <p:cNvPicPr>
            <a:picLocks noGrp="1" noChangeAspect="1"/>
          </p:cNvPicPr>
          <p:nvPr>
            <p:ph idx="1"/>
          </p:nvPr>
        </p:nvPicPr>
        <p:blipFill>
          <a:blip r:embed="rId2"/>
          <a:stretch>
            <a:fillRect/>
          </a:stretch>
        </p:blipFill>
        <p:spPr>
          <a:xfrm>
            <a:off x="663696" y="3890070"/>
            <a:ext cx="3600452" cy="3187973"/>
          </a:xfrm>
        </p:spPr>
      </p:pic>
      <p:pic>
        <p:nvPicPr>
          <p:cNvPr id="7" name="Picture 6">
            <a:extLst>
              <a:ext uri="{FF2B5EF4-FFF2-40B4-BE49-F238E27FC236}">
                <a16:creationId xmlns:a16="http://schemas.microsoft.com/office/drawing/2014/main" id="{B75B60FE-9885-03D7-22F0-726DC82A399D}"/>
              </a:ext>
            </a:extLst>
          </p:cNvPr>
          <p:cNvPicPr>
            <a:picLocks noChangeAspect="1"/>
          </p:cNvPicPr>
          <p:nvPr/>
        </p:nvPicPr>
        <p:blipFill>
          <a:blip r:embed="rId3"/>
          <a:stretch>
            <a:fillRect/>
          </a:stretch>
        </p:blipFill>
        <p:spPr>
          <a:xfrm>
            <a:off x="1" y="740013"/>
            <a:ext cx="6414654" cy="3150057"/>
          </a:xfrm>
          <a:prstGeom prst="rect">
            <a:avLst/>
          </a:prstGeom>
        </p:spPr>
      </p:pic>
      <p:pic>
        <p:nvPicPr>
          <p:cNvPr id="4" name="Picture 3"/>
          <p:cNvPicPr>
            <a:picLocks noChangeAspect="1"/>
          </p:cNvPicPr>
          <p:nvPr/>
        </p:nvPicPr>
        <p:blipFill>
          <a:blip r:embed="rId4"/>
          <a:stretch>
            <a:fillRect/>
          </a:stretch>
        </p:blipFill>
        <p:spPr>
          <a:xfrm>
            <a:off x="6414655" y="486024"/>
            <a:ext cx="5680363" cy="4388828"/>
          </a:xfrm>
          <a:prstGeom prst="rect">
            <a:avLst/>
          </a:prstGeom>
        </p:spPr>
      </p:pic>
    </p:spTree>
    <p:extLst>
      <p:ext uri="{BB962C8B-B14F-4D97-AF65-F5344CB8AC3E}">
        <p14:creationId xmlns:p14="http://schemas.microsoft.com/office/powerpoint/2010/main" val="2652201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 dockstate="right" visibility="0" width="350" row="2">
    <wetp:webextensionref xmlns:r="http://schemas.openxmlformats.org/officeDocument/2006/relationships" r:id="rId2"/>
  </wetp:taskpane>
  <wetp:taskpane dockstate="right" visibility="0" width="350" row="3">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315EC74F-822C-4B9D-A84A-6F08338420C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F9D1F78C-B69D-4116-9B91-709903AAF4F5}">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2245DF52-751E-4A97-ACB3-003BC7A30AAB}">
  <we:reference id="wa200006038" version="1.0.0.3" store="en-US" storeType="OMEX"/>
  <we:alternateReferences>
    <we:reference id="wa200006038" version="1.0.0.3" store="wa200006038" storeType="OMEX"/>
  </we:alternateReferences>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Props/app.xml><?xml version="1.0" encoding="utf-8"?>
<Properties xmlns="http://schemas.openxmlformats.org/officeDocument/2006/extended-properties" xmlns:vt="http://schemas.openxmlformats.org/officeDocument/2006/docPropsVTypes">
  <TotalTime>5183</TotalTime>
  <Words>1249</Words>
  <Application>Microsoft Office PowerPoint</Application>
  <PresentationFormat>Widescreen</PresentationFormat>
  <Paragraphs>129</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Helvetica Neue</vt:lpstr>
      <vt:lpstr>inherit</vt:lpstr>
      <vt:lpstr>Office Theme</vt:lpstr>
      <vt:lpstr>           Customer Churn Analysis and Prediction </vt:lpstr>
      <vt:lpstr>Content</vt:lpstr>
      <vt:lpstr>1. Introduction</vt:lpstr>
      <vt:lpstr>2. Problem Statement</vt:lpstr>
      <vt:lpstr>3. Aim and Objectives</vt:lpstr>
      <vt:lpstr>4. Step-by-Step Actions Undertook</vt:lpstr>
      <vt:lpstr>5. DATA PRE-PROCESSING</vt:lpstr>
      <vt:lpstr> Univariate Analysis</vt:lpstr>
      <vt:lpstr>Univariate Analysis Cont’d</vt:lpstr>
      <vt:lpstr>Numerical Data  Visualization</vt:lpstr>
      <vt:lpstr>Bivariate Analysis Visualizations</vt:lpstr>
      <vt:lpstr>Bivariate Analysis Visualization Cont’d</vt:lpstr>
      <vt:lpstr>Bivariate Analysis Visualization Cont’d</vt:lpstr>
      <vt:lpstr>7. Machine Learning Report</vt:lpstr>
      <vt:lpstr>Analysis and selection of Model</vt:lpstr>
      <vt:lpstr>PowerPoint Presentation</vt:lpstr>
      <vt:lpstr>Confusion Metrics Log-Reg B4 &amp; After Hyper-parameter tuning</vt:lpstr>
      <vt:lpstr>The effect of Hyper-parameter tuning</vt:lpstr>
      <vt:lpstr>Effect of Hyperparameter Tuning</vt:lpstr>
      <vt:lpstr>FEATURE IMPORTANCE</vt:lpstr>
      <vt:lpstr>RECOMMENDATIONS</vt:lpstr>
      <vt:lpstr>THE END</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PRESENTATION</dc:title>
  <dc:creator>Stephen Ogodo</dc:creator>
  <cp:lastModifiedBy>Stephen Ogodo</cp:lastModifiedBy>
  <cp:revision>55</cp:revision>
  <dcterms:created xsi:type="dcterms:W3CDTF">2024-04-07T16:02:03Z</dcterms:created>
  <dcterms:modified xsi:type="dcterms:W3CDTF">2024-05-06T02:01:06Z</dcterms:modified>
</cp:coreProperties>
</file>