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3" r:id="rId2"/>
    <p:sldId id="285" r:id="rId3"/>
    <p:sldId id="286" r:id="rId4"/>
    <p:sldId id="284" r:id="rId5"/>
    <p:sldId id="288" r:id="rId6"/>
    <p:sldId id="306" r:id="rId7"/>
    <p:sldId id="314" r:id="rId8"/>
    <p:sldId id="301" r:id="rId9"/>
    <p:sldId id="303" r:id="rId10"/>
    <p:sldId id="307" r:id="rId11"/>
    <p:sldId id="310" r:id="rId12"/>
    <p:sldId id="308" r:id="rId13"/>
    <p:sldId id="311" r:id="rId14"/>
    <p:sldId id="312" r:id="rId15"/>
    <p:sldId id="313" r:id="rId16"/>
    <p:sldId id="305" r:id="rId17"/>
  </p:sldIdLst>
  <p:sldSz cx="9144000" cy="6858000" type="screen4x3"/>
  <p:notesSz cx="7099300" cy="9385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8F"/>
    <a:srgbClr val="66FF33"/>
    <a:srgbClr val="FF0000"/>
    <a:srgbClr val="0000FF"/>
    <a:srgbClr val="9A000D"/>
    <a:srgbClr val="B8B8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65" autoAdjust="0"/>
  </p:normalViewPr>
  <p:slideViewPr>
    <p:cSldViewPr>
      <p:cViewPr varScale="1">
        <p:scale>
          <a:sx n="56" d="100"/>
          <a:sy n="56" d="100"/>
        </p:scale>
        <p:origin x="-8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jt5v\Desktop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jt5v\Desktop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jt5v\Desktop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jt5v\Desktop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Sheet1!$C$2</c:f>
              <c:strCache>
                <c:ptCount val="1"/>
                <c:pt idx="0">
                  <c:v>Speedup</c:v>
                </c:pt>
              </c:strCache>
            </c:strRef>
          </c:tx>
          <c:dLbls>
            <c:showVal val="1"/>
          </c:dLbls>
          <c:cat>
            <c:strRef>
              <c:f>Sheet1!$A$3:$A$7</c:f>
              <c:strCache>
                <c:ptCount val="5"/>
                <c:pt idx="0">
                  <c:v>MATLAB</c:v>
                </c:pt>
                <c:pt idx="1">
                  <c:v>C</c:v>
                </c:pt>
                <c:pt idx="2">
                  <c:v>OpenMP</c:v>
                </c:pt>
                <c:pt idx="3">
                  <c:v>Naïve CUDA</c:v>
                </c:pt>
                <c:pt idx="4">
                  <c:v>CUDA</c:v>
                </c:pt>
              </c:strCache>
            </c:strRef>
          </c:cat>
          <c:val>
            <c:numRef>
              <c:f>Sheet1!$C$3:$C$7</c:f>
              <c:numCache>
                <c:formatCode>0.00</c:formatCode>
                <c:ptCount val="5"/>
                <c:pt idx="0">
                  <c:v>1</c:v>
                </c:pt>
                <c:pt idx="1">
                  <c:v>2.0240454113724438</c:v>
                </c:pt>
                <c:pt idx="2">
                  <c:v>7.7771222966759463</c:v>
                </c:pt>
                <c:pt idx="3">
                  <c:v>29.920526238522804</c:v>
                </c:pt>
                <c:pt idx="4">
                  <c:v>70.741390242664551</c:v>
                </c:pt>
              </c:numCache>
            </c:numRef>
          </c:val>
        </c:ser>
        <c:axId val="53634176"/>
        <c:axId val="53202944"/>
      </c:barChart>
      <c:catAx>
        <c:axId val="53634176"/>
        <c:scaling>
          <c:orientation val="minMax"/>
        </c:scaling>
        <c:axPos val="b"/>
        <c:tickLblPos val="nextTo"/>
        <c:crossAx val="53202944"/>
        <c:crosses val="autoZero"/>
        <c:auto val="1"/>
        <c:lblAlgn val="ctr"/>
        <c:lblOffset val="100"/>
      </c:catAx>
      <c:valAx>
        <c:axId val="53202944"/>
        <c:scaling>
          <c:orientation val="minMax"/>
        </c:scaling>
        <c:axPos val="l"/>
        <c:majorGridlines/>
        <c:numFmt formatCode="0.00" sourceLinked="1"/>
        <c:tickLblPos val="nextTo"/>
        <c:crossAx val="53634176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Processing</a:t>
            </a:r>
            <a:r>
              <a:rPr lang="en-US" baseline="0"/>
              <a:t> 10,000 Particles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Sheet1!$R$24</c:f>
              <c:strCache>
                <c:ptCount val="1"/>
                <c:pt idx="0">
                  <c:v>C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Sheet1!$Q$25:$Q$28</c:f>
              <c:numCache>
                <c:formatCode>General</c:formatCode>
                <c:ptCount val="4"/>
                <c:pt idx="0">
                  <c:v>2500</c:v>
                </c:pt>
                <c:pt idx="1">
                  <c:v>1800</c:v>
                </c:pt>
                <c:pt idx="2">
                  <c:v>1000</c:v>
                </c:pt>
                <c:pt idx="3">
                  <c:v>500</c:v>
                </c:pt>
              </c:numCache>
            </c:numRef>
          </c:xVal>
          <c:yVal>
            <c:numRef>
              <c:f>Sheet1!$R$25:$R$28</c:f>
              <c:numCache>
                <c:formatCode>General</c:formatCode>
                <c:ptCount val="4"/>
                <c:pt idx="0">
                  <c:v>277.47180189999995</c:v>
                </c:pt>
                <c:pt idx="1">
                  <c:v>199.88497900000004</c:v>
                </c:pt>
                <c:pt idx="2">
                  <c:v>110.92265300000005</c:v>
                </c:pt>
                <c:pt idx="3">
                  <c:v>55.495007000000001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Sheet1!$S$24</c:f>
              <c:strCache>
                <c:ptCount val="1"/>
                <c:pt idx="0">
                  <c:v>OpenMP</c:v>
                </c:pt>
              </c:strCache>
            </c:strRef>
          </c:tx>
          <c:marker>
            <c:symbol val="none"/>
          </c:marker>
          <c:xVal>
            <c:numRef>
              <c:f>Sheet1!$Q$25:$Q$28</c:f>
              <c:numCache>
                <c:formatCode>General</c:formatCode>
                <c:ptCount val="4"/>
                <c:pt idx="0">
                  <c:v>2500</c:v>
                </c:pt>
                <c:pt idx="1">
                  <c:v>1800</c:v>
                </c:pt>
                <c:pt idx="2">
                  <c:v>1000</c:v>
                </c:pt>
                <c:pt idx="3">
                  <c:v>500</c:v>
                </c:pt>
              </c:numCache>
            </c:numRef>
          </c:xVal>
          <c:yVal>
            <c:numRef>
              <c:f>Sheet1!$S$25:$S$28</c:f>
              <c:numCache>
                <c:formatCode>General</c:formatCode>
                <c:ptCount val="4"/>
                <c:pt idx="0">
                  <c:v>76.542760200000004</c:v>
                </c:pt>
                <c:pt idx="1">
                  <c:v>55.331681399999994</c:v>
                </c:pt>
                <c:pt idx="2">
                  <c:v>30.704030199999988</c:v>
                </c:pt>
                <c:pt idx="3">
                  <c:v>15.375314800000007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Sheet1!$T$24</c:f>
              <c:strCache>
                <c:ptCount val="1"/>
                <c:pt idx="0">
                  <c:v>Naïve CUDA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Sheet1!$Q$25:$Q$28</c:f>
              <c:numCache>
                <c:formatCode>General</c:formatCode>
                <c:ptCount val="4"/>
                <c:pt idx="0">
                  <c:v>2500</c:v>
                </c:pt>
                <c:pt idx="1">
                  <c:v>1800</c:v>
                </c:pt>
                <c:pt idx="2">
                  <c:v>1000</c:v>
                </c:pt>
                <c:pt idx="3">
                  <c:v>500</c:v>
                </c:pt>
              </c:numCache>
            </c:numRef>
          </c:xVal>
          <c:yVal>
            <c:numRef>
              <c:f>Sheet1!$T$25:$T$28</c:f>
              <c:numCache>
                <c:formatCode>General</c:formatCode>
                <c:ptCount val="4"/>
                <c:pt idx="0">
                  <c:v>68.111855300000002</c:v>
                </c:pt>
                <c:pt idx="1">
                  <c:v>49.307919599999998</c:v>
                </c:pt>
                <c:pt idx="2">
                  <c:v>27.425712599999965</c:v>
                </c:pt>
                <c:pt idx="3">
                  <c:v>13.7009256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Sheet1!$U$24</c:f>
              <c:strCache>
                <c:ptCount val="1"/>
                <c:pt idx="0">
                  <c:v>CUDA</c:v>
                </c:pt>
              </c:strCache>
            </c:strRef>
          </c:tx>
          <c:marker>
            <c:symbol val="none"/>
          </c:marker>
          <c:xVal>
            <c:numRef>
              <c:f>Sheet1!$Q$25:$Q$28</c:f>
              <c:numCache>
                <c:formatCode>General</c:formatCode>
                <c:ptCount val="4"/>
                <c:pt idx="0">
                  <c:v>2500</c:v>
                </c:pt>
                <c:pt idx="1">
                  <c:v>1800</c:v>
                </c:pt>
                <c:pt idx="2">
                  <c:v>1000</c:v>
                </c:pt>
                <c:pt idx="3">
                  <c:v>500</c:v>
                </c:pt>
              </c:numCache>
            </c:numRef>
          </c:xVal>
          <c:yVal>
            <c:numRef>
              <c:f>Sheet1!$U$25:$U$28</c:f>
              <c:numCache>
                <c:formatCode>General</c:formatCode>
                <c:ptCount val="4"/>
                <c:pt idx="0">
                  <c:v>23.569201100000004</c:v>
                </c:pt>
                <c:pt idx="1">
                  <c:v>16.986495699999981</c:v>
                </c:pt>
                <c:pt idx="2">
                  <c:v>9.4753394000000046</c:v>
                </c:pt>
                <c:pt idx="3">
                  <c:v>4.7850400999999998</c:v>
                </c:pt>
              </c:numCache>
            </c:numRef>
          </c:yVal>
          <c:smooth val="1"/>
        </c:ser>
        <c:axId val="53757824"/>
        <c:axId val="53772288"/>
      </c:scatterChart>
      <c:valAx>
        <c:axId val="537578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frames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3772288"/>
        <c:crosses val="autoZero"/>
        <c:crossBetween val="midCat"/>
      </c:valAx>
      <c:valAx>
        <c:axId val="537722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complete (s)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375782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Processing</a:t>
            </a:r>
            <a:r>
              <a:rPr lang="en-US" baseline="0"/>
              <a:t> 10 frames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Sheet1!$R$18</c:f>
              <c:strCache>
                <c:ptCount val="1"/>
                <c:pt idx="0">
                  <c:v>MATLAB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Sheet1!$Q$19:$Q$21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Sheet1!$R$19:$R$21</c:f>
              <c:numCache>
                <c:formatCode>0.000</c:formatCode>
                <c:ptCount val="3"/>
                <c:pt idx="0">
                  <c:v>0.46800000000000008</c:v>
                </c:pt>
                <c:pt idx="1">
                  <c:v>5.6262999999999996</c:v>
                </c:pt>
                <c:pt idx="2">
                  <c:v>178.27188999999998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Sheet1!$S$18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xVal>
            <c:numRef>
              <c:f>Sheet1!$Q$19:$Q$21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Sheet1!$S$19:$S$21</c:f>
              <c:numCache>
                <c:formatCode>0.000</c:formatCode>
                <c:ptCount val="3"/>
                <c:pt idx="0">
                  <c:v>2.2038000000000012E-2</c:v>
                </c:pt>
                <c:pt idx="1">
                  <c:v>1.0146929999999998</c:v>
                </c:pt>
                <c:pt idx="2">
                  <c:v>88.07702089999998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Sheet1!$T$18</c:f>
              <c:strCache>
                <c:ptCount val="1"/>
                <c:pt idx="0">
                  <c:v>OpenMP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Sheet1!$Q$19:$Q$21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Sheet1!$T$19:$T$21</c:f>
              <c:numCache>
                <c:formatCode>0.000</c:formatCode>
                <c:ptCount val="3"/>
                <c:pt idx="0">
                  <c:v>1.4663000000000001E-2</c:v>
                </c:pt>
                <c:pt idx="1">
                  <c:v>0.29161600000000021</c:v>
                </c:pt>
                <c:pt idx="2">
                  <c:v>22.922603399999989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Sheet1!$U$18</c:f>
              <c:strCache>
                <c:ptCount val="1"/>
                <c:pt idx="0">
                  <c:v>Naïve CUDA</c:v>
                </c:pt>
              </c:strCache>
            </c:strRef>
          </c:tx>
          <c:marker>
            <c:symbol val="none"/>
          </c:marker>
          <c:xVal>
            <c:numRef>
              <c:f>Sheet1!$Q$19:$Q$21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Sheet1!$U$19:$U$21</c:f>
              <c:numCache>
                <c:formatCode>0.000</c:formatCode>
                <c:ptCount val="3"/>
                <c:pt idx="0">
                  <c:v>0.11908500000000002</c:v>
                </c:pt>
                <c:pt idx="1">
                  <c:v>0.3422170000000001</c:v>
                </c:pt>
                <c:pt idx="2">
                  <c:v>5.9581802999999978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Sheet1!$V$18</c:f>
              <c:strCache>
                <c:ptCount val="1"/>
                <c:pt idx="0">
                  <c:v>CUDA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xVal>
            <c:numRef>
              <c:f>Sheet1!$Q$19:$Q$21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xVal>
          <c:yVal>
            <c:numRef>
              <c:f>Sheet1!$V$19:$V$21</c:f>
              <c:numCache>
                <c:formatCode>0.000</c:formatCode>
                <c:ptCount val="3"/>
                <c:pt idx="0">
                  <c:v>0.11870300000000004</c:v>
                </c:pt>
                <c:pt idx="1">
                  <c:v>0.17994400000000013</c:v>
                </c:pt>
                <c:pt idx="2">
                  <c:v>2.5200507000000001</c:v>
                </c:pt>
              </c:numCache>
            </c:numRef>
          </c:yVal>
          <c:smooth val="1"/>
        </c:ser>
        <c:axId val="56442240"/>
        <c:axId val="56452608"/>
      </c:scatterChart>
      <c:valAx>
        <c:axId val="56442240"/>
        <c:scaling>
          <c:logBase val="10"/>
          <c:orientation val="minMax"/>
          <c:min val="10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Particles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56452608"/>
        <c:crosses val="autoZero"/>
        <c:crossBetween val="midCat"/>
      </c:valAx>
      <c:valAx>
        <c:axId val="56452608"/>
        <c:scaling>
          <c:logBase val="10"/>
          <c:orientation val="minMax"/>
          <c:min val="1.0000000000000005E-2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(seconds)</a:t>
                </a:r>
              </a:p>
            </c:rich>
          </c:tx>
          <c:layout/>
        </c:title>
        <c:numFmt formatCode="General" sourceLinked="0"/>
        <c:majorTickMark val="none"/>
        <c:tickLblPos val="nextTo"/>
        <c:crossAx val="5644224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Error </a:t>
            </a:r>
            <a:r>
              <a:rPr lang="en-US" dirty="0" smtClean="0"/>
              <a:t>(Pixels) </a:t>
            </a:r>
            <a:r>
              <a:rPr lang="en-US" baseline="0" dirty="0" smtClean="0"/>
              <a:t>vs. </a:t>
            </a:r>
            <a:r>
              <a:rPr lang="en-US" baseline="0" dirty="0"/>
              <a:t>Number of Particles</a:t>
            </a:r>
            <a:endParaRPr lang="en-US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Sheet2!$I$14</c:f>
              <c:strCache>
                <c:ptCount val="1"/>
                <c:pt idx="0">
                  <c:v>Error</c:v>
                </c:pt>
              </c:strCache>
            </c:strRef>
          </c:tx>
          <c:marker>
            <c:symbol val="none"/>
          </c:marker>
          <c:xVal>
            <c:numRef>
              <c:f>Sheet2!$H$15:$H$18</c:f>
              <c:numCache>
                <c:formatCode>General</c:formatCode>
                <c:ptCount val="4"/>
                <c:pt idx="0">
                  <c:v>100000</c:v>
                </c:pt>
                <c:pt idx="1">
                  <c:v>10000</c:v>
                </c:pt>
                <c:pt idx="2">
                  <c:v>1000</c:v>
                </c:pt>
                <c:pt idx="3">
                  <c:v>100</c:v>
                </c:pt>
              </c:numCache>
            </c:numRef>
          </c:xVal>
          <c:yVal>
            <c:numRef>
              <c:f>Sheet2!$I$15:$I$18</c:f>
              <c:numCache>
                <c:formatCode>General</c:formatCode>
                <c:ptCount val="4"/>
                <c:pt idx="0">
                  <c:v>1.0258181818181681E-3</c:v>
                </c:pt>
                <c:pt idx="1">
                  <c:v>1.751981818181941E-2</c:v>
                </c:pt>
                <c:pt idx="2">
                  <c:v>5.1687545454546506E-2</c:v>
                </c:pt>
                <c:pt idx="3">
                  <c:v>0.26896713636363662</c:v>
                </c:pt>
              </c:numCache>
            </c:numRef>
          </c:yVal>
          <c:smooth val="1"/>
        </c:ser>
        <c:axId val="56489856"/>
        <c:axId val="56365056"/>
      </c:scatterChart>
      <c:valAx>
        <c:axId val="56489856"/>
        <c:scaling>
          <c:logBase val="10"/>
          <c:orientation val="minMax"/>
          <c:min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Particles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6365056"/>
        <c:crosses val="autoZero"/>
        <c:crossBetween val="midCat"/>
        <c:minorUnit val="10"/>
      </c:valAx>
      <c:valAx>
        <c:axId val="563650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(pixel)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6489856"/>
        <c:crosses val="autoZero"/>
        <c:crossBetween val="midCat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648A0A6E-5871-4308-A6DE-129D76A71C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 eaLnBrk="0" hangingPunct="0">
              <a:defRPr sz="1200"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 eaLnBrk="0" hangingPunct="0">
              <a:defRPr sz="1200"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 eaLnBrk="0" hangingPunct="0">
              <a:defRPr sz="1200"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 eaLnBrk="0" hangingPunct="0">
              <a:defRPr sz="1200"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83B81A7E-722D-421D-B59C-62BD55E585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084D7-7DAB-47B9-A942-30BD051C2E7F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Getneighbors</a:t>
            </a:r>
            <a:r>
              <a:rPr lang="en-US" dirty="0" smtClean="0"/>
              <a:t> determines the offsets</a:t>
            </a:r>
            <a:r>
              <a:rPr lang="en-US" baseline="0" dirty="0" smtClean="0"/>
              <a:t> from the objects’ 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B81A7E-722D-421D-B59C-62BD55E585E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 is ~9x over OMP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B81A7E-722D-421D-B59C-62BD55E585E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fr-FR">
              <a:ea typeface="+mn-ea"/>
              <a:cs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fr-FR">
              <a:ea typeface="+mn-ea"/>
              <a:cs typeface="Arial" charset="0"/>
            </a:endParaRPr>
          </a:p>
        </p:txBody>
      </p:sp>
      <p:pic>
        <p:nvPicPr>
          <p:cNvPr id="6" name="Picture 9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91DBD-563B-46D8-9891-F6138B6F39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671CC-5898-4315-99B7-59DDA928D6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130BE-3D47-4D5F-854B-7031DF0A2C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7ABA1-0730-4BE0-9705-47E1BAAD6F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9433F-2E2A-4658-AC10-F080DED110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FE21E-22C9-4A00-A95B-ADB5EE92B9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4EF0B-A5CD-4FF1-A54E-ED698826B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89033-DA63-4AF2-9777-EA2A42F9B3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1E300-F42B-4D25-B90C-9394C57D32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12BFB-AE16-4815-A60A-E5AA8DF0F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1BD3F-12B2-44B1-8F68-E9328BC79A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C11D6E1-AEB9-4670-A922-C51C670312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fr-FR">
              <a:ea typeface="+mn-ea"/>
              <a:cs typeface="Arial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fr-FR">
              <a:ea typeface="+mn-ea"/>
              <a:cs typeface="Arial" charset="0"/>
            </a:endParaRPr>
          </a:p>
        </p:txBody>
      </p:sp>
      <p:pic>
        <p:nvPicPr>
          <p:cNvPr id="5127" name="Picture 5" descr="University of Virginia Department of Computer Scienc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demo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virginia.edu/~mjt5v/pf/R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>
                <a:latin typeface="Calibri" charset="0"/>
                <a:cs typeface="Calibri" charset="0"/>
              </a:rPr>
              <a:t>Parallelization of the Particle Filter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latin typeface="Calibri" charset="0"/>
                <a:cs typeface="Calibri" charset="0"/>
              </a:rPr>
              <a:t>Matt </a:t>
            </a:r>
            <a:r>
              <a:rPr lang="en-US" altLang="zh-CN" sz="2400" dirty="0" err="1" smtClean="0">
                <a:latin typeface="Calibri" charset="0"/>
                <a:cs typeface="Calibri" charset="0"/>
              </a:rPr>
              <a:t>Goodrum</a:t>
            </a:r>
            <a:r>
              <a:rPr lang="en-US" altLang="zh-CN" sz="2400" dirty="0" smtClean="0">
                <a:latin typeface="Calibri" charset="0"/>
                <a:cs typeface="Calibri" charset="0"/>
              </a:rPr>
              <a:t>, Michael Trotter,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err="1" smtClean="0">
                <a:latin typeface="Calibri" charset="0"/>
                <a:cs typeface="Calibri" charset="0"/>
              </a:rPr>
              <a:t>Alla</a:t>
            </a:r>
            <a:r>
              <a:rPr lang="en-US" altLang="zh-CN" sz="2400" dirty="0" smtClean="0">
                <a:latin typeface="Calibri" charset="0"/>
                <a:cs typeface="Calibri" charset="0"/>
              </a:rPr>
              <a:t> </a:t>
            </a:r>
            <a:r>
              <a:rPr lang="en-US" altLang="zh-CN" sz="2400" dirty="0" err="1" smtClean="0">
                <a:latin typeface="Calibri" charset="0"/>
                <a:cs typeface="Calibri" charset="0"/>
              </a:rPr>
              <a:t>Aksel</a:t>
            </a:r>
            <a:r>
              <a:rPr lang="en-US" altLang="zh-CN" sz="2400" dirty="0" smtClean="0">
                <a:latin typeface="Calibri" charset="0"/>
                <a:cs typeface="Calibri" charset="0"/>
              </a:rPr>
              <a:t>, Scott Acton, &amp; Kevin </a:t>
            </a:r>
            <a:r>
              <a:rPr lang="en-US" altLang="zh-CN" sz="2400" dirty="0" err="1" smtClean="0">
                <a:latin typeface="Calibri" charset="0"/>
                <a:cs typeface="Calibri" charset="0"/>
              </a:rPr>
              <a:t>Skadron</a:t>
            </a:r>
            <a:endParaRPr lang="en-US" altLang="zh-CN" sz="2400" dirty="0" smtClean="0">
              <a:latin typeface="Calibri" charset="0"/>
              <a:cs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computations:</a:t>
            </a:r>
          </a:p>
          <a:p>
            <a:pPr lvl="2"/>
            <a:r>
              <a:rPr lang="en-US" dirty="0" smtClean="0"/>
              <a:t>CPU: Core2 Duo Extreme</a:t>
            </a:r>
          </a:p>
          <a:p>
            <a:r>
              <a:rPr lang="en-US" dirty="0" smtClean="0"/>
              <a:t>GPU computations</a:t>
            </a:r>
          </a:p>
          <a:p>
            <a:pPr lvl="2"/>
            <a:r>
              <a:rPr lang="en-US" dirty="0" smtClean="0"/>
              <a:t>CPU: Core i7</a:t>
            </a:r>
          </a:p>
          <a:p>
            <a:pPr lvl="2"/>
            <a:r>
              <a:rPr lang="en-US" dirty="0" smtClean="0"/>
              <a:t>GPU: </a:t>
            </a:r>
            <a:r>
              <a:rPr lang="en-US" dirty="0" err="1" smtClean="0"/>
              <a:t>GeForce</a:t>
            </a:r>
            <a:r>
              <a:rPr lang="en-US" dirty="0" smtClean="0"/>
              <a:t> GTX 285</a:t>
            </a:r>
          </a:p>
          <a:p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128x128 video resolution</a:t>
            </a:r>
          </a:p>
          <a:p>
            <a:pPr lvl="1"/>
            <a:r>
              <a:rPr lang="en-US" dirty="0" smtClean="0"/>
              <a:t>10 frames</a:t>
            </a:r>
          </a:p>
          <a:p>
            <a:pPr lvl="1"/>
            <a:r>
              <a:rPr lang="en-US" dirty="0" smtClean="0"/>
              <a:t>100,000 particles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Performance Comparison (100,000 Particles and 10 frames)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1752600"/>
          <a:ext cx="7162800" cy="3733798"/>
        </p:xfrm>
        <a:graphic>
          <a:graphicData uri="http://schemas.openxmlformats.org/drawingml/2006/table">
            <a:tbl>
              <a:tblPr/>
              <a:tblGrid>
                <a:gridCol w="1736437"/>
                <a:gridCol w="3885276"/>
                <a:gridCol w="1541087"/>
              </a:tblGrid>
              <a:tr h="642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Completion time (seconds)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MATLAB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178.27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OpenMP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Naïve CUDA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70.74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Comparisons (Speedup)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6" name="Chart 5"/>
          <p:cNvGraphicFramePr/>
          <p:nvPr/>
        </p:nvGraphicFramePr>
        <p:xfrm>
          <a:off x="1066800" y="1600200"/>
          <a:ext cx="7010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the Number of Frames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Chart 4"/>
          <p:cNvGraphicFramePr/>
          <p:nvPr/>
        </p:nvGraphicFramePr>
        <p:xfrm>
          <a:off x="457200" y="1295400"/>
          <a:ext cx="7924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10 frames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Chart 4"/>
          <p:cNvGraphicFramePr/>
          <p:nvPr/>
        </p:nvGraphicFramePr>
        <p:xfrm>
          <a:off x="533400" y="14478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(Pixels) vs. Number of Particles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5" name="Chart 4"/>
          <p:cNvGraphicFramePr/>
          <p:nvPr/>
        </p:nvGraphicFramePr>
        <p:xfrm>
          <a:off x="914400" y="1447800"/>
          <a:ext cx="73914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Particle Filter?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state of a system as it evolves using a sequence of noisy measurements</a:t>
            </a:r>
          </a:p>
          <a:p>
            <a:r>
              <a:rPr lang="en-US" dirty="0" smtClean="0"/>
              <a:t>Assumes that both system state and noisy measurements are modeled by probability distribution functions (PDFs)</a:t>
            </a:r>
          </a:p>
          <a:p>
            <a:r>
              <a:rPr lang="en-US" dirty="0" smtClean="0"/>
              <a:t>Future state can be estimated using </a:t>
            </a:r>
            <a:r>
              <a:rPr lang="en-US" dirty="0" err="1" smtClean="0"/>
              <a:t>Bayes</a:t>
            </a:r>
            <a:r>
              <a:rPr lang="en-US" dirty="0" smtClean="0"/>
              <a:t>’ Theorem </a:t>
            </a:r>
          </a:p>
          <a:p>
            <a:pPr>
              <a:buNone/>
            </a:pPr>
            <a:r>
              <a:rPr lang="en-US" dirty="0" smtClean="0"/>
              <a:t>Demo: </a:t>
            </a:r>
            <a:r>
              <a:rPr lang="en-US" dirty="0" smtClean="0">
                <a:hlinkClick r:id="rId2" action="ppaction://hlinkfile"/>
              </a:rPr>
              <a:t>demo.htm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Filter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each frame:</a:t>
            </a:r>
          </a:p>
          <a:p>
            <a:pPr lvl="1"/>
            <a:r>
              <a:rPr lang="en-US" dirty="0" smtClean="0"/>
              <a:t>Make a series of guesses about the current frame given what is already known from the previous frame</a:t>
            </a:r>
          </a:p>
          <a:p>
            <a:pPr lvl="1"/>
            <a:r>
              <a:rPr lang="en-US" dirty="0" smtClean="0"/>
              <a:t>Determine the likelihood of each of those guesses occurring</a:t>
            </a:r>
          </a:p>
          <a:p>
            <a:pPr lvl="1"/>
            <a:r>
              <a:rPr lang="en-US" dirty="0" smtClean="0"/>
              <a:t>Normalize those guesses and sum them to determine the objects’ locations</a:t>
            </a:r>
          </a:p>
          <a:p>
            <a:pPr lvl="1"/>
            <a:r>
              <a:rPr lang="en-US" dirty="0" smtClean="0"/>
              <a:t>Update the guesses based on those locations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Implement the particle filter in order to process video in 30 frames/second</a:t>
            </a:r>
          </a:p>
          <a:p>
            <a:r>
              <a:rPr lang="en-US" dirty="0" smtClean="0"/>
              <a:t>Began work with MATLAB implementation of Particle Filter created by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Aksel</a:t>
            </a:r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 smtClean="0"/>
              <a:t>MATLAB implementation needed 20 seconds to process 1 frame using 100,000 particles; too slow to be useful</a:t>
            </a:r>
          </a:p>
          <a:p>
            <a:r>
              <a:rPr lang="en-US" dirty="0" smtClean="0"/>
              <a:t>Particle Filter Algorithm parallelized well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MATLAB to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relatively straightforward</a:t>
            </a:r>
          </a:p>
          <a:p>
            <a:r>
              <a:rPr lang="en-US" dirty="0" smtClean="0"/>
              <a:t>C lacks MATLAB’s built-in functions</a:t>
            </a:r>
          </a:p>
          <a:p>
            <a:pPr lvl="1"/>
            <a:r>
              <a:rPr lang="en-US" dirty="0" smtClean="0"/>
              <a:t>Must re-implement them in C</a:t>
            </a:r>
          </a:p>
          <a:p>
            <a:pPr lvl="1"/>
            <a:r>
              <a:rPr lang="en-US" dirty="0" smtClean="0"/>
              <a:t>Varying level of difficulty (</a:t>
            </a:r>
            <a:r>
              <a:rPr lang="en-US" dirty="0" err="1" smtClean="0"/>
              <a:t>randn</a:t>
            </a:r>
            <a:r>
              <a:rPr lang="en-US" dirty="0" smtClean="0"/>
              <a:t> to </a:t>
            </a:r>
            <a:r>
              <a:rPr lang="en-US" dirty="0" err="1" smtClean="0"/>
              <a:t>getneighbors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MATLAB has some matrix ops and functions hard-coded in assembly for optimal performance</a:t>
            </a:r>
          </a:p>
          <a:p>
            <a:r>
              <a:rPr lang="en-US" dirty="0" smtClean="0"/>
              <a:t>Performance is limited by code interpretation despite JIT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Able to parallelize every loop</a:t>
            </a:r>
          </a:p>
          <a:p>
            <a:pPr lvl="1"/>
            <a:r>
              <a:rPr lang="en-US" dirty="0" smtClean="0"/>
              <a:t>Needed to eliminate a few race conditions particularly in the likelihood section</a:t>
            </a:r>
          </a:p>
          <a:p>
            <a:pPr lvl="1"/>
            <a:r>
              <a:rPr lang="en-US" dirty="0" smtClean="0"/>
              <a:t>Random number generation for the guesses required constructing 2 thread-safe random number generators</a:t>
            </a:r>
          </a:p>
          <a:p>
            <a:pPr lvl="2"/>
            <a:r>
              <a:rPr lang="en-US" dirty="0" smtClean="0"/>
              <a:t>Uniform RNG based off of the Linear </a:t>
            </a:r>
            <a:r>
              <a:rPr lang="en-US" dirty="0" err="1" smtClean="0"/>
              <a:t>Congruential</a:t>
            </a:r>
            <a:r>
              <a:rPr lang="en-US" dirty="0" smtClean="0"/>
              <a:t> Generator</a:t>
            </a:r>
          </a:p>
          <a:p>
            <a:pPr lvl="2"/>
            <a:r>
              <a:rPr lang="en-US" dirty="0" smtClean="0"/>
              <a:t>Normal RNG uses Box Muller Transformation</a:t>
            </a:r>
          </a:p>
          <a:p>
            <a:pPr lvl="2"/>
            <a:r>
              <a:rPr lang="en-US" dirty="0" smtClean="0"/>
              <a:t>Available at </a:t>
            </a:r>
            <a:r>
              <a:rPr lang="en-US" dirty="0" smtClean="0">
                <a:hlinkClick r:id="rId2"/>
              </a:rPr>
              <a:t>http://people.virginia.edu/~mjt5v/pf/RNG/</a:t>
            </a:r>
            <a:endParaRPr lang="en-US" dirty="0" smtClean="0"/>
          </a:p>
          <a:p>
            <a:pPr lvl="1"/>
            <a:r>
              <a:rPr lang="en-US" dirty="0" smtClean="0"/>
              <a:t>Afterwards, the code was ~98% parallelizable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build</a:t>
            </a:r>
          </a:p>
          <a:p>
            <a:pPr lvl="1"/>
            <a:r>
              <a:rPr lang="en-US" dirty="0" smtClean="0"/>
              <a:t>Experienced actual slowdown</a:t>
            </a:r>
          </a:p>
          <a:p>
            <a:pPr lvl="2"/>
            <a:r>
              <a:rPr lang="en-US" dirty="0" smtClean="0"/>
              <a:t>Slowdown due to frequent copying to and from device</a:t>
            </a:r>
          </a:p>
          <a:p>
            <a:r>
              <a:rPr lang="en-US" dirty="0" smtClean="0"/>
              <a:t>A more refined build would require substantial reworking of the code</a:t>
            </a:r>
          </a:p>
          <a:p>
            <a:pPr lvl="1"/>
            <a:r>
              <a:rPr lang="en-US" dirty="0" smtClean="0"/>
              <a:t>Essentially rewriting C arrays used throughout into C++ vectors</a:t>
            </a:r>
          </a:p>
          <a:p>
            <a:pPr lvl="1"/>
            <a:r>
              <a:rPr lang="en-US" dirty="0" smtClean="0"/>
              <a:t>Too much of a hassle for </a:t>
            </a:r>
            <a:r>
              <a:rPr lang="en-US" dirty="0" smtClean="0"/>
              <a:t>little prospective benefit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CUDA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267200"/>
          </a:xfrm>
        </p:spPr>
        <p:txBody>
          <a:bodyPr/>
          <a:lstStyle/>
          <a:p>
            <a:r>
              <a:rPr lang="en-US" dirty="0" smtClean="0"/>
              <a:t>Idea: send only update portion to GPU</a:t>
            </a:r>
          </a:p>
          <a:p>
            <a:pPr lvl="1"/>
            <a:r>
              <a:rPr lang="en-US" dirty="0" smtClean="0"/>
              <a:t>Update portion accounted for 90% of execution</a:t>
            </a:r>
          </a:p>
          <a:p>
            <a:r>
              <a:rPr lang="en-US" dirty="0" smtClean="0"/>
              <a:t>Kernel very simple to implement</a:t>
            </a:r>
          </a:p>
          <a:p>
            <a:pPr lvl="1"/>
            <a:r>
              <a:rPr lang="en-US" dirty="0" smtClean="0"/>
              <a:t>Update portion was short and parallelized well</a:t>
            </a:r>
          </a:p>
          <a:p>
            <a:pPr lvl="1"/>
            <a:r>
              <a:rPr lang="en-US" dirty="0" smtClean="0"/>
              <a:t>Required minor changes to C code</a:t>
            </a:r>
          </a:p>
          <a:p>
            <a:pPr lvl="2"/>
            <a:r>
              <a:rPr lang="en-US" dirty="0" smtClean="0"/>
              <a:t>1 loop -&gt; 1 kernel and 1 device function</a:t>
            </a:r>
          </a:p>
          <a:p>
            <a:pPr lvl="2"/>
            <a:r>
              <a:rPr lang="en-US" dirty="0" smtClean="0"/>
              <a:t>Used 1-D arrays to avoid reorganization of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CUDA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optimize </a:t>
            </a:r>
            <a:r>
              <a:rPr lang="en-US" dirty="0" smtClean="0"/>
              <a:t>for video with many frames</a:t>
            </a:r>
          </a:p>
          <a:p>
            <a:pPr lvl="1"/>
            <a:r>
              <a:rPr lang="en-US" dirty="0" smtClean="0"/>
              <a:t>Send and receive data once </a:t>
            </a:r>
            <a:r>
              <a:rPr lang="en-US" dirty="0" smtClean="0"/>
              <a:t>instead of per-frame</a:t>
            </a:r>
            <a:endParaRPr lang="en-US" dirty="0" smtClean="0"/>
          </a:p>
          <a:p>
            <a:r>
              <a:rPr lang="en-US" dirty="0" smtClean="0"/>
              <a:t>Moved entire computation to GPU</a:t>
            </a:r>
          </a:p>
          <a:p>
            <a:pPr lvl="1"/>
            <a:r>
              <a:rPr lang="en-US" dirty="0" smtClean="0"/>
              <a:t>Tree reduction for sums</a:t>
            </a:r>
          </a:p>
          <a:p>
            <a:pPr lvl="1"/>
            <a:r>
              <a:rPr lang="en-US" dirty="0" smtClean="0"/>
              <a:t>Texture memory for CDF and partial sums</a:t>
            </a:r>
          </a:p>
          <a:p>
            <a:pPr lvl="1"/>
            <a:r>
              <a:rPr lang="en-US" dirty="0" smtClean="0"/>
              <a:t>Random number generation</a:t>
            </a:r>
          </a:p>
          <a:p>
            <a:pPr lvl="1"/>
            <a:r>
              <a:rPr lang="en-US" dirty="0" smtClean="0"/>
              <a:t>Reducing memory size of dataset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37ABA1-0730-4BE0-9705-47E1BAAD6F8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7260</TotalTime>
  <Words>586</Words>
  <Application>Microsoft Office PowerPoint</Application>
  <PresentationFormat>On-screen Show (4:3)</PresentationFormat>
  <Paragraphs>121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 Presentation</vt:lpstr>
      <vt:lpstr>Parallelization of the Particle Filter</vt:lpstr>
      <vt:lpstr>What is the Particle Filter?</vt:lpstr>
      <vt:lpstr>Particle Filter Algorithm</vt:lpstr>
      <vt:lpstr>Description of the Project</vt:lpstr>
      <vt:lpstr>Conversion from MATLAB to C</vt:lpstr>
      <vt:lpstr>OpenMP</vt:lpstr>
      <vt:lpstr>Thrust</vt:lpstr>
      <vt:lpstr>Naïve CUDA Implementation</vt:lpstr>
      <vt:lpstr>Full CUDA Implementation</vt:lpstr>
      <vt:lpstr>Performance Comparisons</vt:lpstr>
      <vt:lpstr>Performance Comparison (100,000 Particles and 10 frames)</vt:lpstr>
      <vt:lpstr>Performance Comparisons (Speedup)</vt:lpstr>
      <vt:lpstr>Increasing the Number of Frames</vt:lpstr>
      <vt:lpstr>Processing 10 frames</vt:lpstr>
      <vt:lpstr>Error (Pixels) vs. Number of Particles</vt:lpstr>
      <vt:lpstr>Questions?</vt:lpstr>
    </vt:vector>
  </TitlesOfParts>
  <Company>North Carolina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"Michael Trotter" &lt;mjt5v@virginia.edu&gt;</dc:creator>
  <cp:lastModifiedBy>Matt</cp:lastModifiedBy>
  <cp:revision>1037</cp:revision>
  <cp:lastPrinted>2007-08-10T11:34:35Z</cp:lastPrinted>
  <dcterms:created xsi:type="dcterms:W3CDTF">2008-08-12T12:43:46Z</dcterms:created>
  <dcterms:modified xsi:type="dcterms:W3CDTF">2010-06-19T18:31:45Z</dcterms:modified>
</cp:coreProperties>
</file>