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4390" r:id="rId1"/>
  </p:sldMasterIdLst>
  <p:sldIdLst>
    <p:sldId id="256" r:id="rId2"/>
    <p:sldId id="259" r:id="rId3"/>
    <p:sldId id="261" r:id="rId4"/>
    <p:sldId id="264" r:id="rId5"/>
    <p:sldId id="267" r:id="rId6"/>
    <p:sldId id="262" r:id="rId7"/>
    <p:sldId id="263" r:id="rId8"/>
    <p:sldId id="260" r:id="rId9"/>
    <p:sldId id="268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EA19B3-BC6D-4E56-93BC-B9B0EF1523FC}" type="datetime1">
              <a:rPr lang="en-US" smtClean="0"/>
              <a:pPr/>
              <a:t>2/7/19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8DCE1EC-5DB8-2041-88EA-8FBE75831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4C5-C19B-674F-8D03-4E5C7670B75A}" type="datetimeFigureOut">
              <a:rPr lang="en-US" smtClean="0"/>
              <a:pPr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AFC-CBEB-6243-A99C-9F4BEBA218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4C5-C19B-674F-8D03-4E5C7670B75A}" type="datetimeFigureOut">
              <a:rPr lang="en-US" smtClean="0"/>
              <a:pPr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AFC-CBEB-6243-A99C-9F4BEBA21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4C5-C19B-674F-8D03-4E5C7670B75A}" type="datetimeFigureOut">
              <a:rPr lang="en-US" smtClean="0"/>
              <a:pPr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AFC-CBEB-6243-A99C-9F4BEBA21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D8301A2-9537-4F11-903A-9D7FEDBB449A}" type="datetime1">
              <a:rPr lang="en-US" smtClean="0"/>
              <a:pPr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4C5-C19B-674F-8D03-4E5C7670B75A}" type="datetimeFigureOut">
              <a:rPr lang="en-US" smtClean="0"/>
              <a:pPr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AFC-CBEB-6243-A99C-9F4BEBA21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4C5-C19B-674F-8D03-4E5C7670B75A}" type="datetimeFigureOut">
              <a:rPr lang="en-US" smtClean="0"/>
              <a:pPr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AFC-CBEB-6243-A99C-9F4BEBA21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4C5-C19B-674F-8D03-4E5C7670B75A}" type="datetimeFigureOut">
              <a:rPr lang="en-US" smtClean="0"/>
              <a:pPr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AFC-CBEB-6243-A99C-9F4BEBA21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4C5-C19B-674F-8D03-4E5C7670B75A}" type="datetimeFigureOut">
              <a:rPr lang="en-US" smtClean="0"/>
              <a:pPr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AFC-CBEB-6243-A99C-9F4BEBA21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4C5-C19B-674F-8D03-4E5C7670B75A}" type="datetimeFigureOut">
              <a:rPr lang="en-US" smtClean="0"/>
              <a:pPr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E1EC-5DB8-2041-88EA-8FBE75831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Click to edit Master text styles</a:t>
            </a:r>
          </a:p>
          <a:p>
            <a:pPr lvl="1" eaLnBrk="1" latinLnBrk="0" hangingPunct="1"/>
            <a:r>
              <a:rPr lang="ru-RU" smtClean="0"/>
              <a:t>Second level</a:t>
            </a:r>
          </a:p>
          <a:p>
            <a:pPr lvl="2" eaLnBrk="1" latinLnBrk="0" hangingPunct="1"/>
            <a:r>
              <a:rPr lang="ru-RU" smtClean="0"/>
              <a:t>Third level</a:t>
            </a:r>
          </a:p>
          <a:p>
            <a:pPr lvl="3" eaLnBrk="1" latinLnBrk="0" hangingPunct="1"/>
            <a:r>
              <a:rPr lang="ru-RU" smtClean="0"/>
              <a:t>Fourth level</a:t>
            </a:r>
          </a:p>
          <a:p>
            <a:pPr lvl="4" eaLnBrk="1" latinLnBrk="0" hangingPunct="1"/>
            <a:r>
              <a:rPr lang="ru-RU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14C5-C19B-674F-8D03-4E5C7670B75A}" type="datetimeFigureOut">
              <a:rPr lang="en-US" smtClean="0"/>
              <a:pPr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AFC-CBEB-6243-A99C-9F4BEBA21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Click to edit Master text styles</a:t>
            </a:r>
          </a:p>
          <a:p>
            <a:pPr lvl="1" eaLnBrk="1" latinLnBrk="0" hangingPunct="1"/>
            <a:r>
              <a:rPr kumimoji="0" lang="ru-RU" smtClean="0"/>
              <a:t>Second level</a:t>
            </a:r>
          </a:p>
          <a:p>
            <a:pPr lvl="2" eaLnBrk="1" latinLnBrk="0" hangingPunct="1"/>
            <a:r>
              <a:rPr kumimoji="0" lang="ru-RU" smtClean="0"/>
              <a:t>Third level</a:t>
            </a:r>
          </a:p>
          <a:p>
            <a:pPr lvl="3" eaLnBrk="1" latinLnBrk="0" hangingPunct="1"/>
            <a:r>
              <a:rPr kumimoji="0" lang="ru-RU" smtClean="0"/>
              <a:t>Fourth level</a:t>
            </a:r>
          </a:p>
          <a:p>
            <a:pPr lvl="4" eaLnBrk="1" latinLnBrk="0" hangingPunct="1"/>
            <a:r>
              <a:rPr kumimoji="0" lang="ru-RU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6514C5-C19B-674F-8D03-4E5C7670B75A}" type="datetimeFigureOut">
              <a:rPr lang="en-US" smtClean="0"/>
              <a:pPr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756AFC-CBEB-6243-A99C-9F4BEBA21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ransition spd="med">
    <p:dissolve/>
  </p:transition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vCIDNzyeWr-tMKt5WOZgVehdrhsPUfiwLr356dTofU/edit%23gid=0" TargetMode="External"/><Relationship Id="rId4" Type="http://schemas.openxmlformats.org/officeDocument/2006/relationships/hyperlink" Target="https://vk.com/doc433525900_488489897?hash=c181b5b9ffd6749712&amp;dl=87f6a80a906686f67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vk.com/doc203055826_490732324?hash=e0d9c0d67604a5f0c7&amp;dl=87d657ceb690e9af3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ffeemag.ru/brand/Siropi-dlya-kofe" TargetMode="External"/><Relationship Id="rId4" Type="http://schemas.openxmlformats.org/officeDocument/2006/relationships/hyperlink" Target="https://www.karavaevi.ru" TargetMode="External"/><Relationship Id="rId5" Type="http://schemas.openxmlformats.org/officeDocument/2006/relationships/hyperlink" Target="http://vipechka1.ru" TargetMode="External"/><Relationship Id="rId6" Type="http://schemas.openxmlformats.org/officeDocument/2006/relationships/hyperlink" Target="https://tiu.ru" TargetMode="External"/><Relationship Id="rId7" Type="http://schemas.openxmlformats.org/officeDocument/2006/relationships/hyperlink" Target="https://foodcity.ru" TargetMode="External"/><Relationship Id="rId8" Type="http://schemas.openxmlformats.org/officeDocument/2006/relationships/hyperlink" Target="https://fortecup.r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a.r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Бизнес-Проект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Группа</a:t>
            </a:r>
            <a:r>
              <a:rPr lang="en-US" dirty="0" smtClean="0"/>
              <a:t>: </a:t>
            </a:r>
            <a:r>
              <a:rPr lang="ru-RU" dirty="0" smtClean="0"/>
              <a:t>Куницын, Каменская, Крутинь, Картышев, Радченко, Павлюченков</a:t>
            </a:r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 (Body)"/>
                <a:cs typeface="Calibri (Body)"/>
              </a:rPr>
              <a:t>Меню</a:t>
            </a:r>
            <a:r>
              <a:rPr lang="ru-RU" dirty="0" smtClean="0"/>
              <a:t> - </a:t>
            </a:r>
            <a:r>
              <a:rPr lang="en-US" dirty="0" smtClean="0">
                <a:hlinkClick r:id="rId2"/>
              </a:rPr>
              <a:t>https://vk.com/doc203055826_490732324?hash=e0d9c0d67604a5f0c7&amp;dl=87d657ceb690e9af30</a:t>
            </a:r>
            <a:endParaRPr lang="en-US" dirty="0" smtClean="0"/>
          </a:p>
          <a:p>
            <a:r>
              <a:rPr lang="en-US" dirty="0" err="1" smtClean="0">
                <a:latin typeface="Calibri (Body)"/>
                <a:cs typeface="Calibri (Body)"/>
              </a:rPr>
              <a:t>Расчеты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https://docs.google.com/spreadsheets/d/1YvCIDNzyeWr-tMKt5WOZgVehdrhsPUfiwLr356dTofU/edit#gid=0</a:t>
            </a:r>
            <a:r>
              <a:rPr lang="en-US" dirty="0" smtClean="0"/>
              <a:t> </a:t>
            </a:r>
          </a:p>
          <a:p>
            <a:r>
              <a:rPr lang="ru-RU" dirty="0" smtClean="0"/>
              <a:t>Оборудование - </a:t>
            </a:r>
            <a:r>
              <a:rPr lang="en-US" dirty="0" smtClean="0">
                <a:hlinkClick r:id="rId4"/>
              </a:rPr>
              <a:t>https://vk.com/doc433525900_488489897?hash=c181b5b9ffd6749712&amp;dl=</a:t>
            </a:r>
            <a:r>
              <a:rPr lang="en-US" dirty="0" smtClean="0">
                <a:hlinkClick r:id="rId4"/>
              </a:rPr>
              <a:t>87f6a80a906686f677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по расширению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менее 50</a:t>
            </a:r>
            <a:r>
              <a:rPr lang="en-US" dirty="0" smtClean="0"/>
              <a:t>%</a:t>
            </a:r>
            <a:r>
              <a:rPr lang="ru-RU" dirty="0" smtClean="0"/>
              <a:t> прибыли – реинвестиции в кафе</a:t>
            </a:r>
          </a:p>
          <a:p>
            <a:r>
              <a:rPr lang="ru-RU" dirty="0" smtClean="0"/>
              <a:t>Увеличение ассортимента</a:t>
            </a:r>
          </a:p>
          <a:p>
            <a:r>
              <a:rPr lang="ru-RU" dirty="0" smtClean="0"/>
              <a:t>Возможность предзаказа</a:t>
            </a:r>
          </a:p>
          <a:p>
            <a:r>
              <a:rPr lang="ru-RU" dirty="0" smtClean="0"/>
              <a:t>Программы лояльности</a:t>
            </a:r>
          </a:p>
          <a:p>
            <a:r>
              <a:rPr lang="ru-RU" dirty="0" smtClean="0"/>
              <a:t>Сезонные предложения</a:t>
            </a:r>
          </a:p>
          <a:p>
            <a:r>
              <a:rPr lang="ru-RU" dirty="0" smtClean="0"/>
              <a:t>Открытие новых точек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Кофейня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Горячие напитки навынос (кофе, чай)</a:t>
            </a:r>
          </a:p>
          <a:p>
            <a:r>
              <a:rPr lang="ru-RU" dirty="0" smtClean="0"/>
              <a:t>Готовые десерты/снеки/закуски</a:t>
            </a:r>
          </a:p>
          <a:p>
            <a:r>
              <a:rPr lang="ru-RU" dirty="0" smtClean="0"/>
              <a:t>Работаем 24/</a:t>
            </a:r>
            <a:r>
              <a:rPr lang="ru-RU" dirty="0" smtClean="0"/>
              <a:t>7</a:t>
            </a:r>
          </a:p>
          <a:p>
            <a:r>
              <a:rPr lang="ru-RU" dirty="0" smtClean="0"/>
              <a:t>Название «Коф</a:t>
            </a:r>
            <a:r>
              <a:rPr lang="en-US" dirty="0" smtClean="0"/>
              <a:t>&amp;</a:t>
            </a:r>
            <a:r>
              <a:rPr lang="ru-RU" dirty="0" smtClean="0"/>
              <a:t>Коф»</a:t>
            </a:r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Место аренды</a:t>
            </a:r>
            <a:endParaRPr lang="en-US" dirty="0"/>
          </a:p>
        </p:txBody>
      </p:sp>
      <p:pic>
        <p:nvPicPr>
          <p:cNvPr id="5" name="Content Placeholder 4" descr="IMG_461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62237" r="-62237"/>
          <a:stretch>
            <a:fillRect/>
          </a:stretch>
        </p:blipFill>
        <p:spPr>
          <a:xfrm>
            <a:off x="-2743581" y="1463408"/>
            <a:ext cx="10353882" cy="4628220"/>
          </a:xfrm>
        </p:spPr>
      </p:pic>
      <p:pic>
        <p:nvPicPr>
          <p:cNvPr id="6" name="Picture 5" descr="IMG_46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17" y="1463408"/>
            <a:ext cx="4023980" cy="462822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Сотрудники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4 баристы (2/1 по 8-12 часов)</a:t>
            </a:r>
          </a:p>
          <a:p>
            <a:r>
              <a:rPr lang="ru-RU" dirty="0" smtClean="0"/>
              <a:t>Поиск – через известные сервисы (</a:t>
            </a:r>
            <a:r>
              <a:rPr lang="en-US" dirty="0" err="1" smtClean="0"/>
              <a:t>hh.ru</a:t>
            </a:r>
            <a:r>
              <a:rPr lang="en-US" dirty="0" smtClean="0"/>
              <a:t>, </a:t>
            </a:r>
            <a:r>
              <a:rPr lang="en-US" dirty="0" err="1" smtClean="0"/>
              <a:t>rabota.ru</a:t>
            </a:r>
            <a:r>
              <a:rPr lang="en-US" dirty="0" smtClean="0"/>
              <a:t>, </a:t>
            </a:r>
            <a:r>
              <a:rPr lang="en-US" dirty="0" err="1" smtClean="0"/>
              <a:t>joblab.ru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Обязательна </a:t>
            </a:r>
            <a:r>
              <a:rPr lang="ru-RU" dirty="0" smtClean="0"/>
              <a:t>Медкнижка (или готовность её оформить)</a:t>
            </a:r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Закупка продуктов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 (Body)"/>
                <a:cs typeface="Calibri (Body)"/>
              </a:rPr>
              <a:t>Чай</a:t>
            </a:r>
            <a:r>
              <a:rPr lang="ru-RU" dirty="0" smtClean="0"/>
              <a:t> - </a:t>
            </a:r>
            <a:r>
              <a:rPr lang="en-US" dirty="0" smtClean="0">
                <a:hlinkClick r:id="rId2"/>
              </a:rPr>
              <a:t>https://tea.ru</a:t>
            </a:r>
            <a:endParaRPr lang="en-US" dirty="0" smtClean="0"/>
          </a:p>
          <a:p>
            <a:r>
              <a:rPr lang="en-US" dirty="0" err="1" smtClean="0">
                <a:latin typeface="Calibri (Body)"/>
                <a:cs typeface="Calibri (Body)"/>
              </a:rPr>
              <a:t>Сиропы</a:t>
            </a:r>
            <a:r>
              <a:rPr lang="en-US" dirty="0" smtClean="0">
                <a:latin typeface="Calibri (Body)"/>
                <a:cs typeface="Calibri (Body)"/>
              </a:rPr>
              <a:t> </a:t>
            </a:r>
            <a:r>
              <a:rPr lang="en-US" dirty="0" err="1" smtClean="0">
                <a:latin typeface="Calibri (Body)"/>
                <a:cs typeface="Calibri (Body)"/>
              </a:rPr>
              <a:t>и</a:t>
            </a:r>
            <a:r>
              <a:rPr lang="en-US" dirty="0" smtClean="0">
                <a:latin typeface="Calibri (Body)"/>
                <a:cs typeface="Calibri (Body)"/>
              </a:rPr>
              <a:t> </a:t>
            </a:r>
            <a:r>
              <a:rPr lang="en-US" dirty="0" err="1" smtClean="0">
                <a:latin typeface="Calibri (Body)"/>
                <a:cs typeface="Calibri (Body)"/>
              </a:rPr>
              <a:t>топпинги</a:t>
            </a:r>
            <a:r>
              <a:rPr lang="en-US" dirty="0" smtClean="0">
                <a:latin typeface="Calibri (Body)"/>
                <a:cs typeface="Calibri (Body)"/>
              </a:rPr>
              <a:t> </a:t>
            </a:r>
            <a:r>
              <a:rPr lang="en-US" dirty="0" smtClean="0"/>
              <a:t>– </a:t>
            </a:r>
            <a:r>
              <a:rPr lang="en-US" dirty="0" smtClean="0">
                <a:hlinkClick r:id="rId3"/>
              </a:rPr>
              <a:t>https://www.coffeemag.ru</a:t>
            </a:r>
            <a:endParaRPr lang="en-US" dirty="0" smtClean="0"/>
          </a:p>
          <a:p>
            <a:r>
              <a:rPr lang="en-US" dirty="0" err="1" smtClean="0">
                <a:latin typeface="Calibri (Body)"/>
                <a:cs typeface="Calibri (Body)"/>
              </a:rPr>
              <a:t>Готовые</a:t>
            </a:r>
            <a:r>
              <a:rPr lang="en-US" dirty="0" smtClean="0">
                <a:latin typeface="Calibri (Body)"/>
                <a:cs typeface="Calibri (Body)"/>
              </a:rPr>
              <a:t> </a:t>
            </a:r>
            <a:r>
              <a:rPr lang="en-US" dirty="0" err="1" smtClean="0">
                <a:latin typeface="Calibri (Body)"/>
                <a:cs typeface="Calibri (Body)"/>
              </a:rPr>
              <a:t>закуски</a:t>
            </a:r>
            <a:r>
              <a:rPr lang="en-US" dirty="0" smtClean="0">
                <a:latin typeface="Calibri (Body)"/>
                <a:cs typeface="Calibri (Body)"/>
              </a:rPr>
              <a:t> </a:t>
            </a:r>
            <a:r>
              <a:rPr lang="en-US" dirty="0" smtClean="0"/>
              <a:t>- </a:t>
            </a:r>
            <a:r>
              <a:rPr lang="en-US" dirty="0" smtClean="0">
                <a:hlinkClick r:id="rId4"/>
              </a:rPr>
              <a:t>https://www.karavaevi.ru</a:t>
            </a:r>
            <a:r>
              <a:rPr lang="en-US" dirty="0" smtClean="0"/>
              <a:t>  </a:t>
            </a:r>
            <a:r>
              <a:rPr lang="en-US" dirty="0" err="1" smtClean="0">
                <a:latin typeface="Calibri (Body)"/>
                <a:cs typeface="Calibri (Body)"/>
              </a:rPr>
              <a:t>и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http://vipechka1.ru</a:t>
            </a:r>
            <a:endParaRPr lang="en-US" dirty="0" smtClean="0"/>
          </a:p>
          <a:p>
            <a:r>
              <a:rPr lang="en-US" dirty="0" err="1" smtClean="0">
                <a:latin typeface="Calibri (Body)"/>
                <a:cs typeface="Calibri (Body)"/>
              </a:rPr>
              <a:t>Кофе</a:t>
            </a:r>
            <a:r>
              <a:rPr lang="en-US" dirty="0" smtClean="0"/>
              <a:t> - </a:t>
            </a:r>
            <a:r>
              <a:rPr lang="en-US" dirty="0" smtClean="0">
                <a:hlinkClick r:id="rId6"/>
              </a:rPr>
              <a:t>https://tiu.ru</a:t>
            </a:r>
            <a:r>
              <a:rPr lang="en-US" dirty="0" smtClean="0"/>
              <a:t> </a:t>
            </a:r>
            <a:r>
              <a:rPr lang="en-US" dirty="0" err="1" smtClean="0">
                <a:latin typeface="Calibri (Body)"/>
                <a:cs typeface="Calibri (Body)"/>
              </a:rPr>
              <a:t>и</a:t>
            </a:r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https://foodcity.ru</a:t>
            </a:r>
            <a:r>
              <a:rPr lang="en-US" dirty="0" smtClean="0"/>
              <a:t> </a:t>
            </a:r>
          </a:p>
          <a:p>
            <a:r>
              <a:rPr lang="ru-RU" dirty="0" smtClean="0">
                <a:latin typeface="Calibri (Body)"/>
                <a:cs typeface="Calibri (Body)"/>
              </a:rPr>
              <a:t>Стаканчики, трубочки и тп </a:t>
            </a:r>
            <a:r>
              <a:rPr lang="ru-RU" dirty="0" smtClean="0"/>
              <a:t>- </a:t>
            </a:r>
            <a:r>
              <a:rPr lang="en-US" dirty="0" smtClean="0">
                <a:hlinkClick r:id="rId8"/>
              </a:rPr>
              <a:t>https://fortecup.ru</a:t>
            </a:r>
            <a:r>
              <a:rPr lang="en-US" dirty="0" smtClean="0"/>
              <a:t> </a:t>
            </a:r>
            <a:r>
              <a:rPr lang="en-US" dirty="0" err="1" smtClean="0">
                <a:latin typeface="Calibri (Body)"/>
                <a:cs typeface="Calibri (Body)"/>
              </a:rPr>
              <a:t>и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https://tiu.ru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Переменные издержки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Закупка б/у оборудования (ИП Колин С.Я.</a:t>
            </a:r>
            <a:r>
              <a:rPr lang="en-US" dirty="0" smtClean="0"/>
              <a:t>) ~</a:t>
            </a:r>
            <a:r>
              <a:rPr lang="ru-RU" dirty="0" smtClean="0"/>
              <a:t> 550 тр</a:t>
            </a:r>
          </a:p>
          <a:p>
            <a:r>
              <a:rPr lang="ru-RU" dirty="0" smtClean="0"/>
              <a:t>Доставка и установка оборудования</a:t>
            </a:r>
          </a:p>
          <a:p>
            <a:r>
              <a:rPr lang="ru-RU" dirty="0" smtClean="0"/>
              <a:t>Оформление/ремонт помещения</a:t>
            </a:r>
          </a:p>
          <a:p>
            <a:r>
              <a:rPr lang="ru-RU" dirty="0" smtClean="0"/>
              <a:t>Рекламная кампания (вывеска, уличный ароматизатор, печать флаеров, зарплата промоутерам)</a:t>
            </a:r>
          </a:p>
          <a:p>
            <a:r>
              <a:rPr lang="ru-RU" dirty="0" smtClean="0"/>
              <a:t>Страховка (пожар, прорыв канализации, хулиганство)</a:t>
            </a:r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Постоянные издержки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Аренда + налоги (на доход и на зарплату)</a:t>
            </a:r>
          </a:p>
          <a:p>
            <a:r>
              <a:rPr lang="ru-RU" dirty="0" smtClean="0"/>
              <a:t>Зарплата сотрудникам </a:t>
            </a:r>
          </a:p>
          <a:p>
            <a:r>
              <a:rPr lang="ru-RU" dirty="0" smtClean="0"/>
              <a:t>Закупка продуктов для приготовления напитков (+доставка)</a:t>
            </a:r>
          </a:p>
          <a:p>
            <a:r>
              <a:rPr lang="ru-RU" dirty="0" smtClean="0"/>
              <a:t>Закупка готовых блюд (+доставка)</a:t>
            </a:r>
            <a:endParaRPr lang="en-US" dirty="0" smtClean="0"/>
          </a:p>
          <a:p>
            <a:r>
              <a:rPr lang="ru-RU" dirty="0" smtClean="0"/>
              <a:t>Выплата процентов по кредиту</a:t>
            </a:r>
          </a:p>
          <a:p>
            <a:r>
              <a:rPr lang="ru-RU" dirty="0" smtClean="0"/>
              <a:t>Обслуживание оборудования</a:t>
            </a:r>
          </a:p>
          <a:p>
            <a:r>
              <a:rPr lang="ru-RU" dirty="0" smtClean="0"/>
              <a:t>Телефон/интернет/ПО</a:t>
            </a:r>
          </a:p>
          <a:p>
            <a:r>
              <a:rPr lang="ru-RU" dirty="0" smtClean="0"/>
              <a:t>ЖКХ-услуги (по договору аренды)</a:t>
            </a:r>
          </a:p>
          <a:p>
            <a:r>
              <a:rPr lang="ru-RU" dirty="0" smtClean="0"/>
              <a:t>Прочее (одноразовая посуда, салфетки и тп)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Кофейня и закон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Регистрация как ИП</a:t>
            </a:r>
          </a:p>
          <a:p>
            <a:r>
              <a:rPr lang="ru-RU" dirty="0" smtClean="0"/>
              <a:t>Уведомление властей через портал </a:t>
            </a:r>
            <a:r>
              <a:rPr lang="en-US" dirty="0" err="1" smtClean="0"/>
              <a:t>gosuslugi.ru</a:t>
            </a:r>
            <a:r>
              <a:rPr lang="en-US" dirty="0" smtClean="0"/>
              <a:t> </a:t>
            </a:r>
            <a:r>
              <a:rPr lang="ru-RU" dirty="0" smtClean="0"/>
              <a:t>об открытии малого бизнеса</a:t>
            </a:r>
          </a:p>
          <a:p>
            <a:r>
              <a:rPr lang="ru-RU" dirty="0" smtClean="0"/>
              <a:t>Аналогичное уведомление в Роспотребнадзор</a:t>
            </a:r>
          </a:p>
          <a:p>
            <a:r>
              <a:rPr lang="ru-RU" dirty="0" smtClean="0"/>
              <a:t>Заключение договора аренды</a:t>
            </a:r>
          </a:p>
          <a:p>
            <a:r>
              <a:rPr lang="ru-RU" dirty="0" smtClean="0"/>
              <a:t>Получение кредита в Промсвязьбанке (9.9 %) как физлицо </a:t>
            </a:r>
          </a:p>
          <a:p>
            <a:r>
              <a:rPr lang="ru-RU" dirty="0" smtClean="0"/>
              <a:t>УСН –</a:t>
            </a:r>
            <a:r>
              <a:rPr lang="ru-RU" dirty="0" smtClean="0"/>
              <a:t> 15 </a:t>
            </a:r>
            <a:r>
              <a:rPr lang="ru-RU" dirty="0" smtClean="0"/>
              <a:t>% с</a:t>
            </a:r>
            <a:r>
              <a:rPr lang="ru-RU" dirty="0" smtClean="0"/>
              <a:t> </a:t>
            </a:r>
            <a:r>
              <a:rPr lang="ru-RU" dirty="0" smtClean="0"/>
              <a:t>прибыли</a:t>
            </a:r>
            <a:endParaRPr lang="ru-RU" dirty="0" smtClean="0"/>
          </a:p>
          <a:p>
            <a:r>
              <a:rPr lang="ru-RU" dirty="0" smtClean="0"/>
              <a:t>Налоги на зарплату: НДФЛ – 13%; Госстрах – 19% </a:t>
            </a:r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Годовой оборот: 30 млн. руб.</a:t>
            </a:r>
          </a:p>
          <a:p>
            <a:r>
              <a:rPr lang="ru-RU" dirty="0" smtClean="0"/>
              <a:t>Прибыль в месяц: 440 тыс. </a:t>
            </a:r>
            <a:r>
              <a:rPr lang="ru-RU" dirty="0" smtClean="0"/>
              <a:t>р</a:t>
            </a:r>
            <a:r>
              <a:rPr lang="ru-RU" dirty="0" smtClean="0"/>
              <a:t>уб.</a:t>
            </a:r>
          </a:p>
          <a:p>
            <a:r>
              <a:rPr lang="ru-RU" dirty="0" smtClean="0"/>
              <a:t>Ожидаемые итоги года: + 4,5 млн. </a:t>
            </a:r>
            <a:r>
              <a:rPr lang="ru-RU" dirty="0" smtClean="0"/>
              <a:t>р</a:t>
            </a:r>
            <a:r>
              <a:rPr lang="ru-RU" dirty="0" smtClean="0"/>
              <a:t>уб.</a:t>
            </a:r>
            <a:endParaRPr lang="ru-RU" dirty="0" smtClean="0"/>
          </a:p>
        </p:txBody>
      </p:sp>
    </p:spTree>
  </p:cSld>
  <p:clrMapOvr>
    <a:masterClrMapping/>
  </p:clrMapOvr>
  <p:transition spd="med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851</TotalTime>
  <Words>403</Words>
  <Application>Microsoft Macintosh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Бизнес-Проект</vt:lpstr>
      <vt:lpstr>Кофейня</vt:lpstr>
      <vt:lpstr>Место аренды</vt:lpstr>
      <vt:lpstr>Сотрудники</vt:lpstr>
      <vt:lpstr>Закупка продуктов</vt:lpstr>
      <vt:lpstr>Переменные издержки</vt:lpstr>
      <vt:lpstr>Постоянные издержки</vt:lpstr>
      <vt:lpstr>Кофейня и закон</vt:lpstr>
      <vt:lpstr>Итог</vt:lpstr>
      <vt:lpstr>Документы</vt:lpstr>
      <vt:lpstr>Планы по расширению</vt:lpstr>
    </vt:vector>
  </TitlesOfParts>
  <Company>---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Бизнес-Проект</dc:title>
  <dc:creator>User</dc:creator>
  <cp:lastModifiedBy>User</cp:lastModifiedBy>
  <cp:revision>9</cp:revision>
  <dcterms:created xsi:type="dcterms:W3CDTF">2019-02-07T16:58:28Z</dcterms:created>
  <dcterms:modified xsi:type="dcterms:W3CDTF">2019-02-07T19:12:42Z</dcterms:modified>
</cp:coreProperties>
</file>