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3"/>
    <p:sldId id="258" r:id="rId4"/>
    <p:sldId id="259" r:id="rId5"/>
    <p:sldId id="260" r:id="rId6"/>
    <p:sldId id="261" r:id="rId7"/>
    <p:sldId id="262" r:id="rId8"/>
    <p:sldId id="265" r:id="rId9"/>
    <p:sldId id="266" r:id="rId10"/>
    <p:sldId id="267" r:id="rId11"/>
    <p:sldId id="268" r:id="rId12"/>
    <p:sldId id="269" r:id="rId13"/>
    <p:sldId id="27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192000" cy="6858000"/>
          </a:xfrm>
          <a:prstGeom prst="rect">
            <a:avLst/>
          </a:prstGeom>
          <a:noFill/>
          <a:ln w="9525">
            <a:noFill/>
          </a:ln>
        </p:spPr>
      </p:pic>
      <p:sp>
        <p:nvSpPr>
          <p:cNvPr id="2051" name="Rectangle 3"/>
          <p:cNvSpPr>
            <a:spLocks noGrp="1" noChangeArrowheads="1"/>
          </p:cNvSpPr>
          <p:nvPr>
            <p:ph type="ctrTitle"/>
          </p:nvPr>
        </p:nvSpPr>
        <p:spPr>
          <a:xfrm>
            <a:off x="2063751" y="1701800"/>
            <a:ext cx="9211733" cy="1082675"/>
          </a:xfrm>
        </p:spPr>
        <p:txBody>
          <a:bodyPr/>
          <a:lstStyle>
            <a:lvl1pPr algn="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2063751" y="2927350"/>
            <a:ext cx="9218083" cy="1752600"/>
          </a:xfrm>
        </p:spPr>
        <p:txBody>
          <a:bodyPr/>
          <a:lstStyle>
            <a:lvl1pPr marL="0" indent="0" algn="r">
              <a:buFontTx/>
              <a:buNone/>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B2AEB82A-E188-4EC3-A976-6ACB2D5576C4}"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000">
        <p:cover dir="d"/>
      </p:transition>
    </mc:Choice>
    <mc:Fallback>
      <p:transition spd="slow">
        <p:cover dir="d"/>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B2AEB82A-E188-4EC3-A976-6ACB2D5576C4}"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000">
        <p:cover dir="d"/>
      </p:transition>
    </mc:Choice>
    <mc:Fallback>
      <p:transition spd="slow">
        <p:cover dir="d"/>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2.jpeg"/><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3"/>
          <p:cNvPicPr>
            <a:picLocks noChangeAspect="1"/>
          </p:cNvPicPr>
          <p:nvPr/>
        </p:nvPicPr>
        <p:blipFill>
          <a:blip r:embed="rId14"/>
          <a:stretch>
            <a:fillRect/>
          </a:stretch>
        </p:blipFill>
        <p:spPr>
          <a:xfrm>
            <a:off x="-8467" y="0"/>
            <a:ext cx="12200467"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8.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3.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5.png"/><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 name="文本框 13"/>
          <p:cNvSpPr txBox="1"/>
          <p:nvPr/>
        </p:nvSpPr>
        <p:spPr>
          <a:xfrm>
            <a:off x="3027045" y="2630170"/>
            <a:ext cx="7044055" cy="76835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4400" b="1" i="0" u="none" strike="noStrike" kern="1200" cap="none" spc="0" normalizeH="0" baseline="0" noProof="0" dirty="0" smtClean="0">
                <a:solidFill>
                  <a:schemeClr val="tx1"/>
                </a:solidFill>
                <a:effectLst>
                  <a:outerShdw blurRad="38100" dist="19050" dir="2700000" algn="tl" rotWithShape="0">
                    <a:schemeClr val="dk1">
                      <a:alpha val="40000"/>
                    </a:schemeClr>
                  </a:outerShdw>
                </a:effectLst>
                <a:uLnTx/>
                <a:uFillTx/>
                <a:latin typeface="+mn-ea"/>
              </a:rPr>
              <a:t> Tìm hiểu kiến thức nền</a:t>
            </a:r>
            <a:endParaRPr kumimoji="0" lang="en-US" altLang="zh-CN" sz="4400" b="1" i="0" u="none" strike="noStrike" kern="1200" cap="none" spc="0" normalizeH="0" baseline="0" noProof="0" dirty="0" smtClean="0">
              <a:solidFill>
                <a:schemeClr val="tx1"/>
              </a:solidFill>
              <a:effectLst>
                <a:outerShdw blurRad="38100" dist="19050" dir="2700000" algn="tl" rotWithShape="0">
                  <a:schemeClr val="dk1">
                    <a:alpha val="40000"/>
                  </a:schemeClr>
                </a:outerShdw>
              </a:effectLst>
              <a:uLnTx/>
              <a:uFillTx/>
              <a:latin typeface="+mn-ea"/>
            </a:endParaRPr>
          </a:p>
        </p:txBody>
      </p:sp>
    </p:spTree>
  </p:cSld>
  <p:clrMapOvr>
    <a:masterClrMapping/>
  </p:clrMapOvr>
  <mc:AlternateContent xmlns:mc="http://schemas.openxmlformats.org/markup-compatibility/2006">
    <mc:Choice xmlns:p14="http://schemas.microsoft.com/office/powerpoint/2010/main" Requires="p14">
      <p:transition spd="slow" p14:dur="1000">
        <p:cover dir="d"/>
      </p:transition>
    </mc:Choice>
    <mc:Fallback>
      <p:transition spd="slow">
        <p:cover dir="d"/>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3. Function</a:t>
            </a:r>
            <a:endParaRPr lang="en-US"/>
          </a:p>
        </p:txBody>
      </p:sp>
      <p:sp>
        <p:nvSpPr>
          <p:cNvPr id="3" name="Text Placeholder 2"/>
          <p:cNvSpPr>
            <a:spLocks noGrp="1"/>
          </p:cNvSpPr>
          <p:nvPr>
            <p:ph type="body" idx="1"/>
          </p:nvPr>
        </p:nvSpPr>
        <p:spPr>
          <a:xfrm>
            <a:off x="609600" y="1174750"/>
            <a:ext cx="10972800" cy="1567815"/>
          </a:xfrm>
        </p:spPr>
        <p:txBody>
          <a:bodyPr/>
          <a:p>
            <a:r>
              <a:rPr lang="en-US" sz="2400"/>
              <a:t>Function là một đối tượng trong SQL có thể trả về một giá trị. Các hàm có thể được sử dụng trong các truy vấn để thực hiện các tính toán hoặc xử lý dữ liệu.</a:t>
            </a:r>
            <a:endParaRPr lang="en-US" sz="2400"/>
          </a:p>
        </p:txBody>
      </p:sp>
      <p:pic>
        <p:nvPicPr>
          <p:cNvPr id="4" name="Picture 3" descr="multistatement_fn_2"/>
          <p:cNvPicPr>
            <a:picLocks noChangeAspect="1"/>
          </p:cNvPicPr>
          <p:nvPr/>
        </p:nvPicPr>
        <p:blipFill>
          <a:blip r:embed="rId1"/>
          <a:stretch>
            <a:fillRect/>
          </a:stretch>
        </p:blipFill>
        <p:spPr>
          <a:xfrm>
            <a:off x="2580640" y="2438400"/>
            <a:ext cx="6957060" cy="3316605"/>
          </a:xfrm>
          <a:prstGeom prst="rect">
            <a:avLst/>
          </a:prstGeom>
        </p:spPr>
      </p:pic>
      <p:sp>
        <p:nvSpPr>
          <p:cNvPr id="5" name="Text Box 4"/>
          <p:cNvSpPr txBox="1"/>
          <p:nvPr/>
        </p:nvSpPr>
        <p:spPr>
          <a:xfrm>
            <a:off x="3873500" y="5969635"/>
            <a:ext cx="4064000" cy="368300"/>
          </a:xfrm>
          <a:prstGeom prst="rect">
            <a:avLst/>
          </a:prstGeom>
          <a:noFill/>
        </p:spPr>
        <p:txBody>
          <a:bodyPr wrap="square" rtlCol="0">
            <a:spAutoFit/>
          </a:bodyPr>
          <a:p>
            <a:pPr algn="ctr"/>
            <a:r>
              <a:rPr lang="en-US"/>
              <a:t>Ví dụ về 1 Function</a:t>
            </a:r>
            <a:endParaRPr lang="en-US"/>
          </a:p>
        </p:txBody>
      </p:sp>
    </p:spTree>
  </p:cSld>
  <p:clrMapOvr>
    <a:masterClrMapping/>
  </p:clrMapOvr>
  <mc:AlternateContent xmlns:mc="http://schemas.openxmlformats.org/markup-compatibility/2006">
    <mc:Choice xmlns:p14="http://schemas.microsoft.com/office/powerpoint/2010/main" Requires="p14">
      <p:transition spd="slow" p14:dur="1000">
        <p:cover dir="d"/>
      </p:transition>
    </mc:Choice>
    <mc:Fallback>
      <p:transition spd="slow">
        <p:cover dir="d"/>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4. Trigger</a:t>
            </a:r>
            <a:endParaRPr lang="en-US"/>
          </a:p>
        </p:txBody>
      </p:sp>
      <p:sp>
        <p:nvSpPr>
          <p:cNvPr id="3" name="Text Placeholder 2"/>
          <p:cNvSpPr>
            <a:spLocks noGrp="1"/>
          </p:cNvSpPr>
          <p:nvPr>
            <p:ph type="body" idx="1"/>
          </p:nvPr>
        </p:nvSpPr>
        <p:spPr>
          <a:xfrm>
            <a:off x="609600" y="1174750"/>
            <a:ext cx="10972800" cy="1543050"/>
          </a:xfrm>
        </p:spPr>
        <p:txBody>
          <a:bodyPr/>
          <a:p>
            <a:r>
              <a:rPr lang="en-US" sz="2400"/>
              <a:t>Trigger là một loại đối tượng trong SQL được kích hoạt tự động khi có sự thay đổi trong cơ sở dữ liệu. Trigger thường được sử dụng để thực hiện các hành động tự động sau các sự kiện như INSERT, UPDATE, hoặc DELETE</a:t>
            </a:r>
            <a:endParaRPr lang="en-US" sz="2400"/>
          </a:p>
        </p:txBody>
      </p:sp>
      <p:pic>
        <p:nvPicPr>
          <p:cNvPr id="5" name="Picture 4" descr="download"/>
          <p:cNvPicPr>
            <a:picLocks noChangeAspect="1"/>
          </p:cNvPicPr>
          <p:nvPr/>
        </p:nvPicPr>
        <p:blipFill>
          <a:blip r:embed="rId1"/>
          <a:stretch>
            <a:fillRect/>
          </a:stretch>
        </p:blipFill>
        <p:spPr>
          <a:xfrm>
            <a:off x="2217420" y="2614295"/>
            <a:ext cx="7228840" cy="3142615"/>
          </a:xfrm>
          <a:prstGeom prst="rect">
            <a:avLst/>
          </a:prstGeom>
        </p:spPr>
      </p:pic>
      <p:sp>
        <p:nvSpPr>
          <p:cNvPr id="6" name="Text Box 5"/>
          <p:cNvSpPr txBox="1"/>
          <p:nvPr/>
        </p:nvSpPr>
        <p:spPr>
          <a:xfrm>
            <a:off x="3954780" y="5979795"/>
            <a:ext cx="4064000" cy="368300"/>
          </a:xfrm>
          <a:prstGeom prst="rect">
            <a:avLst/>
          </a:prstGeom>
          <a:noFill/>
        </p:spPr>
        <p:txBody>
          <a:bodyPr wrap="square" rtlCol="0">
            <a:spAutoFit/>
          </a:bodyPr>
          <a:p>
            <a:pPr algn="ctr"/>
            <a:r>
              <a:rPr lang="en-US"/>
              <a:t>Ví dụ về 1 Trigger</a:t>
            </a:r>
            <a:endParaRPr lang="en-US"/>
          </a:p>
        </p:txBody>
      </p:sp>
    </p:spTree>
  </p:cSld>
  <p:clrMapOvr>
    <a:masterClrMapping/>
  </p:clrMapOvr>
  <mc:AlternateContent xmlns:mc="http://schemas.openxmlformats.org/markup-compatibility/2006">
    <mc:Choice xmlns:p14="http://schemas.microsoft.com/office/powerpoint/2010/main" Requires="p14">
      <p:transition spd="slow" p14:dur="1000">
        <p:cover dir="d"/>
      </p:transition>
    </mc:Choice>
    <mc:Fallback>
      <p:transition spd="slow">
        <p:cover dir="d"/>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5.Aggregate Function</a:t>
            </a:r>
            <a:endParaRPr lang="en-US"/>
          </a:p>
        </p:txBody>
      </p:sp>
      <p:sp>
        <p:nvSpPr>
          <p:cNvPr id="3" name="Text Placeholder 2"/>
          <p:cNvSpPr>
            <a:spLocks noGrp="1"/>
          </p:cNvSpPr>
          <p:nvPr>
            <p:ph type="body" idx="1"/>
          </p:nvPr>
        </p:nvSpPr>
        <p:spPr>
          <a:xfrm>
            <a:off x="609600" y="1174750"/>
            <a:ext cx="10972800" cy="1470660"/>
          </a:xfrm>
        </p:spPr>
        <p:txBody>
          <a:bodyPr/>
          <a:p>
            <a:r>
              <a:rPr lang="en-US" sz="2400"/>
              <a:t>Aggregate Function là các hàm tính toán trên một tập hợp dữ liệu và trả về một kết quả duy nhất. Các hàm như SUM, AVG, COUNT là các ví dụ về Aggregate Function.</a:t>
            </a:r>
            <a:endParaRPr lang="en-US" sz="2400"/>
          </a:p>
        </p:txBody>
      </p:sp>
      <p:pic>
        <p:nvPicPr>
          <p:cNvPr id="4" name="Picture 3" descr="aggregate-functions-examples-using-inner-join"/>
          <p:cNvPicPr>
            <a:picLocks noChangeAspect="1"/>
          </p:cNvPicPr>
          <p:nvPr/>
        </p:nvPicPr>
        <p:blipFill>
          <a:blip r:embed="rId1"/>
          <a:stretch>
            <a:fillRect/>
          </a:stretch>
        </p:blipFill>
        <p:spPr>
          <a:xfrm>
            <a:off x="3634740" y="2559050"/>
            <a:ext cx="4743450" cy="3057525"/>
          </a:xfrm>
          <a:prstGeom prst="rect">
            <a:avLst/>
          </a:prstGeom>
        </p:spPr>
      </p:pic>
      <p:sp>
        <p:nvSpPr>
          <p:cNvPr id="6" name="Text Box 5"/>
          <p:cNvSpPr txBox="1"/>
          <p:nvPr/>
        </p:nvSpPr>
        <p:spPr>
          <a:xfrm>
            <a:off x="4064000" y="5735955"/>
            <a:ext cx="4064000" cy="368300"/>
          </a:xfrm>
          <a:prstGeom prst="rect">
            <a:avLst/>
          </a:prstGeom>
          <a:noFill/>
        </p:spPr>
        <p:txBody>
          <a:bodyPr wrap="square" rtlCol="0">
            <a:spAutoFit/>
          </a:bodyPr>
          <a:p>
            <a:pPr algn="ctr"/>
            <a:r>
              <a:rPr lang="en-US"/>
              <a:t>Ví dụ về Aggregate Function</a:t>
            </a:r>
            <a:endParaRPr lang="en-US"/>
          </a:p>
        </p:txBody>
      </p:sp>
    </p:spTree>
  </p:cSld>
  <p:clrMapOvr>
    <a:masterClrMapping/>
  </p:clrMapOvr>
  <mc:AlternateContent xmlns:mc="http://schemas.openxmlformats.org/markup-compatibility/2006">
    <mc:Choice xmlns:p14="http://schemas.microsoft.com/office/powerpoint/2010/main" Requires="p14">
      <p:transition spd="slow" p14:dur="1000">
        <p:cover dir="d"/>
      </p:transition>
    </mc:Choice>
    <mc:Fallback>
      <p:transition spd="slow">
        <p:cover dir="d"/>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81355" y="2159635"/>
            <a:ext cx="10972800" cy="2538730"/>
          </a:xfrm>
        </p:spPr>
        <p:txBody>
          <a:bodyPr/>
          <a:p>
            <a:pPr algn="ctr"/>
            <a:r>
              <a:rPr lang="en-US"/>
              <a:t> Web API và .NET Web API</a:t>
            </a:r>
            <a:endParaRPr lang="en-US"/>
          </a:p>
        </p:txBody>
      </p:sp>
    </p:spTree>
  </p:cSld>
  <p:clrMapOvr>
    <a:masterClrMapping/>
  </p:clrMapOvr>
  <mc:AlternateContent xmlns:mc="http://schemas.openxmlformats.org/markup-compatibility/2006">
    <mc:Choice xmlns:p14="http://schemas.microsoft.com/office/powerpoint/2010/main" Requires="p14">
      <p:transition spd="slow" p14:dur="1000">
        <p:cover dir="d"/>
      </p:transition>
    </mc:Choice>
    <mc:Fallback>
      <p:transition spd="slow">
        <p:cover dir="d"/>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US"/>
              <a:t>1.Web API (Application Programming Interface)</a:t>
            </a:r>
            <a:endParaRPr lang="en-US"/>
          </a:p>
        </p:txBody>
      </p:sp>
      <p:sp>
        <p:nvSpPr>
          <p:cNvPr id="5" name="Text Placeholder 4"/>
          <p:cNvSpPr>
            <a:spLocks noGrp="1"/>
          </p:cNvSpPr>
          <p:nvPr>
            <p:ph type="body" idx="1"/>
          </p:nvPr>
        </p:nvSpPr>
        <p:spPr/>
        <p:txBody>
          <a:bodyPr anchor="t" anchorCtr="0"/>
          <a:p>
            <a:pPr algn="l"/>
            <a:r>
              <a:rPr lang="en-US" sz="2400"/>
              <a:t>Web API là một giao diện lập trình ứng dụng được thiết kế để tương tác qua mạng. Nó cho phép các ứng dụng phần mềm gửi và nhận dữ liệu qua giao thức HTTP hoặc HTTPS.</a:t>
            </a:r>
            <a:endParaRPr lang="en-US" sz="2400"/>
          </a:p>
        </p:txBody>
      </p:sp>
    </p:spTree>
  </p:cSld>
  <p:clrMapOvr>
    <a:masterClrMapping/>
  </p:clrMapOvr>
  <mc:AlternateContent xmlns:mc="http://schemas.openxmlformats.org/markup-compatibility/2006">
    <mc:Choice xmlns:p14="http://schemas.microsoft.com/office/powerpoint/2010/main" Requires="p14">
      <p:transition spd="slow" p14:dur="1000">
        <p:cover dir="d"/>
      </p:transition>
    </mc:Choice>
    <mc:Fallback>
      <p:transition spd="slow">
        <p:cover dir="d"/>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2. .NET Web API</a:t>
            </a:r>
            <a:endParaRPr lang="en-US"/>
          </a:p>
        </p:txBody>
      </p:sp>
      <p:sp>
        <p:nvSpPr>
          <p:cNvPr id="3" name="Text Placeholder 2"/>
          <p:cNvSpPr>
            <a:spLocks noGrp="1"/>
          </p:cNvSpPr>
          <p:nvPr>
            <p:ph type="body" idx="1"/>
          </p:nvPr>
        </p:nvSpPr>
        <p:spPr/>
        <p:txBody>
          <a:bodyPr/>
          <a:p>
            <a:r>
              <a:rPr lang="en-US"/>
              <a:t>.NET Web API là một phần của framework ASP.NET, cung cấp các công cụ và tính năng để xây dựng các dịch vụ Web RESTful. Nó sử dụng các nguyên tắc của REST để thiết kế và triển khai các API dựa trên HTTP.</a:t>
            </a:r>
            <a:endParaRPr lang="en-US"/>
          </a:p>
        </p:txBody>
      </p:sp>
    </p:spTree>
  </p:cSld>
  <p:clrMapOvr>
    <a:masterClrMapping/>
  </p:clrMapOvr>
  <mc:AlternateContent xmlns:mc="http://schemas.openxmlformats.org/markup-compatibility/2006">
    <mc:Choice xmlns:p14="http://schemas.microsoft.com/office/powerpoint/2010/main" Requires="p14">
      <p:transition spd="slow" p14:dur="1000">
        <p:cover dir="d"/>
      </p:transition>
    </mc:Choice>
    <mc:Fallback>
      <p:transition spd="slow">
        <p:cover dir="d"/>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3. HttpCode, HttpResponse, và HttpRequest</a:t>
            </a:r>
            <a:endParaRPr lang="en-US"/>
          </a:p>
        </p:txBody>
      </p:sp>
      <p:sp>
        <p:nvSpPr>
          <p:cNvPr id="3" name="Text Placeholder 2"/>
          <p:cNvSpPr>
            <a:spLocks noGrp="1"/>
          </p:cNvSpPr>
          <p:nvPr>
            <p:ph type="body" idx="1"/>
          </p:nvPr>
        </p:nvSpPr>
        <p:spPr/>
        <p:txBody>
          <a:bodyPr/>
          <a:p>
            <a:r>
              <a:rPr lang="en-US" sz="2400"/>
              <a:t>HttpCode: Là mã trạng thái HTTP được trả về từ máy chủ web để chỉ định kết quả của một yêu cầu HTTP. Ví dụ: 200 OK, 404 Not Found, 500 Internal Server Error.</a:t>
            </a:r>
            <a:endParaRPr lang="en-US" sz="2400"/>
          </a:p>
          <a:p>
            <a:endParaRPr lang="en-US" sz="2400"/>
          </a:p>
          <a:p>
            <a:r>
              <a:rPr lang="en-US" sz="2400"/>
              <a:t>HttpResponse: Đại diện cho phản hồi từ máy chủ đến người gửi yêu cầu HTTP. Nó bao gồm các thông tin như mã trạng thái, tiêu đề, và nội dung của phản hồi.</a:t>
            </a:r>
            <a:endParaRPr lang="en-US" sz="2400"/>
          </a:p>
          <a:p>
            <a:endParaRPr lang="en-US" sz="2400"/>
          </a:p>
          <a:p>
            <a:r>
              <a:rPr lang="en-US" sz="2400"/>
              <a:t>HttpRequest: Đại diện cho yêu cầu HTTP gửi từ máy khách đến máy chủ. Nó chứa thông tin như phương thức yêu cầu (GET, POST, PUT, DELETE), tiêu đề, tham số, và nội dung.</a:t>
            </a:r>
            <a:endParaRPr lang="en-US" sz="2400"/>
          </a:p>
        </p:txBody>
      </p:sp>
    </p:spTree>
  </p:cSld>
  <p:clrMapOvr>
    <a:masterClrMapping/>
  </p:clrMapOvr>
  <mc:AlternateContent xmlns:mc="http://schemas.openxmlformats.org/markup-compatibility/2006">
    <mc:Choice xmlns:p14="http://schemas.microsoft.com/office/powerpoint/2010/main" Requires="p14">
      <p:transition spd="slow" p14:dur="1000">
        <p:cover dir="d"/>
      </p:transition>
    </mc:Choice>
    <mc:Fallback>
      <p:transition spd="slow">
        <p:cover dir="d"/>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4. JSON Data Object</a:t>
            </a:r>
            <a:endParaRPr lang="en-US"/>
          </a:p>
        </p:txBody>
      </p:sp>
      <p:sp>
        <p:nvSpPr>
          <p:cNvPr id="3" name="Text Placeholder 2"/>
          <p:cNvSpPr>
            <a:spLocks noGrp="1"/>
          </p:cNvSpPr>
          <p:nvPr>
            <p:ph type="body" idx="1"/>
          </p:nvPr>
        </p:nvSpPr>
        <p:spPr>
          <a:xfrm>
            <a:off x="609600" y="1174750"/>
            <a:ext cx="5560695" cy="4774565"/>
          </a:xfrm>
        </p:spPr>
        <p:txBody>
          <a:bodyPr/>
          <a:p>
            <a:r>
              <a:rPr lang="en-US" sz="2400"/>
              <a:t>JSON (JavaScript Object Notation) là một định dạng truyền tải dữ liệu phổ biến. Trong ngữ cảnh của Web API, dữ liệu thường được truyền tải dưới dạng JSON.</a:t>
            </a:r>
            <a:endParaRPr lang="en-US" sz="2400"/>
          </a:p>
          <a:p>
            <a:endParaRPr lang="en-US" sz="2400"/>
          </a:p>
          <a:p>
            <a:r>
              <a:rPr lang="en-US" sz="2400"/>
              <a:t>.NET Web API tự động chuyển đổi đối tượng .NET thành định dạng JSON khi trả về phản hồi và chuyển đổi dữ liệu JSON thành đối tượng .NET khi nhận yêu cầu.</a:t>
            </a:r>
            <a:endParaRPr lang="en-US" sz="2400"/>
          </a:p>
        </p:txBody>
      </p:sp>
      <p:pic>
        <p:nvPicPr>
          <p:cNvPr id="4" name="Picture 3" descr="Cac-cau-truc-trong-Json"/>
          <p:cNvPicPr>
            <a:picLocks noChangeAspect="1"/>
          </p:cNvPicPr>
          <p:nvPr/>
        </p:nvPicPr>
        <p:blipFill>
          <a:blip r:embed="rId1"/>
          <a:stretch>
            <a:fillRect/>
          </a:stretch>
        </p:blipFill>
        <p:spPr>
          <a:xfrm>
            <a:off x="6381750" y="1371600"/>
            <a:ext cx="5083810" cy="3348990"/>
          </a:xfrm>
          <a:prstGeom prst="rect">
            <a:avLst/>
          </a:prstGeom>
        </p:spPr>
      </p:pic>
      <p:sp>
        <p:nvSpPr>
          <p:cNvPr id="5" name="Text Box 4"/>
          <p:cNvSpPr txBox="1"/>
          <p:nvPr/>
        </p:nvSpPr>
        <p:spPr>
          <a:xfrm>
            <a:off x="7038975" y="5011420"/>
            <a:ext cx="4064000" cy="368300"/>
          </a:xfrm>
          <a:prstGeom prst="rect">
            <a:avLst/>
          </a:prstGeom>
          <a:noFill/>
        </p:spPr>
        <p:txBody>
          <a:bodyPr wrap="square" rtlCol="0">
            <a:spAutoFit/>
          </a:bodyPr>
          <a:p>
            <a:pPr algn="ctr"/>
            <a:r>
              <a:rPr lang="en-US"/>
              <a:t>Ví dụ dạng JSON</a:t>
            </a:r>
            <a:endParaRPr lang="en-US"/>
          </a:p>
        </p:txBody>
      </p:sp>
    </p:spTree>
  </p:cSld>
  <p:clrMapOvr>
    <a:masterClrMapping/>
  </p:clrMapOvr>
  <mc:AlternateContent xmlns:mc="http://schemas.openxmlformats.org/markup-compatibility/2006">
    <mc:Choice xmlns:p14="http://schemas.microsoft.com/office/powerpoint/2010/main" Requires="p14">
      <p:transition spd="slow" p14:dur="1000">
        <p:cover dir="d"/>
      </p:transition>
    </mc:Choice>
    <mc:Fallback>
      <p:transition spd="slow">
        <p:cover dir="d"/>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81355" y="2159635"/>
            <a:ext cx="10972800" cy="2538730"/>
          </a:xfrm>
        </p:spPr>
        <p:txBody>
          <a:bodyPr/>
          <a:p>
            <a:pPr algn="ctr"/>
            <a:r>
              <a:rPr lang="en-US"/>
              <a:t>Relational Database và SQL</a:t>
            </a:r>
            <a:endParaRPr lang="en-US"/>
          </a:p>
        </p:txBody>
      </p:sp>
    </p:spTree>
  </p:cSld>
  <p:clrMapOvr>
    <a:masterClrMapping/>
  </p:clrMapOvr>
  <mc:AlternateContent xmlns:mc="http://schemas.openxmlformats.org/markup-compatibility/2006">
    <mc:Choice xmlns:p14="http://schemas.microsoft.com/office/powerpoint/2010/main" Requires="p14">
      <p:transition spd="slow" p14:dur="1000">
        <p:cover dir="d"/>
      </p:transition>
    </mc:Choice>
    <mc:Fallback>
      <p:transition spd="slow">
        <p:cover dir="d"/>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1. SQL (Structured Query Language)</a:t>
            </a:r>
            <a:endParaRPr lang="en-US"/>
          </a:p>
        </p:txBody>
      </p:sp>
      <p:sp>
        <p:nvSpPr>
          <p:cNvPr id="3" name="Text Placeholder 2"/>
          <p:cNvSpPr>
            <a:spLocks noGrp="1"/>
          </p:cNvSpPr>
          <p:nvPr>
            <p:ph type="body" idx="1"/>
          </p:nvPr>
        </p:nvSpPr>
        <p:spPr>
          <a:xfrm>
            <a:off x="609600" y="1174750"/>
            <a:ext cx="10972800" cy="1526540"/>
          </a:xfrm>
        </p:spPr>
        <p:txBody>
          <a:bodyPr/>
          <a:p>
            <a:r>
              <a:rPr lang="en-US" sz="2400"/>
              <a:t>SQL là một ngôn ngữ truy vấn được sử dụng để tương tác với cơ sở dữ liệu quan hệ. Các lệnh SQL bao gồm SELECT (truy vấn dữ liệu), INSERT (chèn dữ liệu mới), UPDATE (cập nhật dữ liệu), DELETE (xóa dữ liệu).</a:t>
            </a:r>
            <a:endParaRPr lang="en-US" sz="2400"/>
          </a:p>
        </p:txBody>
      </p:sp>
      <p:pic>
        <p:nvPicPr>
          <p:cNvPr id="4" name="Picture 3" descr="Lệnh-SELECT"/>
          <p:cNvPicPr>
            <a:picLocks noChangeAspect="1"/>
          </p:cNvPicPr>
          <p:nvPr/>
        </p:nvPicPr>
        <p:blipFill>
          <a:blip r:embed="rId1"/>
          <a:stretch>
            <a:fillRect/>
          </a:stretch>
        </p:blipFill>
        <p:spPr>
          <a:xfrm>
            <a:off x="1053465" y="2550160"/>
            <a:ext cx="5042535" cy="2664460"/>
          </a:xfrm>
          <a:prstGeom prst="rect">
            <a:avLst/>
          </a:prstGeom>
        </p:spPr>
      </p:pic>
      <p:sp>
        <p:nvSpPr>
          <p:cNvPr id="6" name="Text Box 5"/>
          <p:cNvSpPr txBox="1"/>
          <p:nvPr/>
        </p:nvSpPr>
        <p:spPr>
          <a:xfrm>
            <a:off x="1594485" y="5417820"/>
            <a:ext cx="4064000" cy="368300"/>
          </a:xfrm>
          <a:prstGeom prst="rect">
            <a:avLst/>
          </a:prstGeom>
          <a:noFill/>
        </p:spPr>
        <p:txBody>
          <a:bodyPr wrap="square" rtlCol="0">
            <a:spAutoFit/>
          </a:bodyPr>
          <a:p>
            <a:pPr algn="ctr"/>
            <a:r>
              <a:rPr lang="en-US"/>
              <a:t>Ví dụ về lệnh SQL(SELECT)</a:t>
            </a:r>
            <a:endParaRPr lang="en-US"/>
          </a:p>
        </p:txBody>
      </p:sp>
      <p:pic>
        <p:nvPicPr>
          <p:cNvPr id="5" name="Picture 4" descr="UPDATE-1024x554"/>
          <p:cNvPicPr>
            <a:picLocks noChangeAspect="1"/>
          </p:cNvPicPr>
          <p:nvPr/>
        </p:nvPicPr>
        <p:blipFill>
          <a:blip r:embed="rId2"/>
          <a:stretch>
            <a:fillRect/>
          </a:stretch>
        </p:blipFill>
        <p:spPr>
          <a:xfrm>
            <a:off x="6417310" y="2550160"/>
            <a:ext cx="4852035" cy="2664460"/>
          </a:xfrm>
          <a:prstGeom prst="rect">
            <a:avLst/>
          </a:prstGeom>
        </p:spPr>
      </p:pic>
      <p:sp>
        <p:nvSpPr>
          <p:cNvPr id="7" name="Text Box 6"/>
          <p:cNvSpPr txBox="1"/>
          <p:nvPr/>
        </p:nvSpPr>
        <p:spPr>
          <a:xfrm>
            <a:off x="6951345" y="5417820"/>
            <a:ext cx="4064000" cy="368300"/>
          </a:xfrm>
          <a:prstGeom prst="rect">
            <a:avLst/>
          </a:prstGeom>
          <a:noFill/>
        </p:spPr>
        <p:txBody>
          <a:bodyPr wrap="square" rtlCol="0">
            <a:spAutoFit/>
          </a:bodyPr>
          <a:p>
            <a:r>
              <a:rPr lang="en-US"/>
              <a:t>Ví dụ về lệnh SQL(Update)</a:t>
            </a:r>
            <a:endParaRPr lang="en-US"/>
          </a:p>
        </p:txBody>
      </p:sp>
    </p:spTree>
  </p:cSld>
  <p:clrMapOvr>
    <a:masterClrMapping/>
  </p:clrMapOvr>
  <mc:AlternateContent xmlns:mc="http://schemas.openxmlformats.org/markup-compatibility/2006">
    <mc:Choice xmlns:p14="http://schemas.microsoft.com/office/powerpoint/2010/main" Requires="p14">
      <p:transition spd="slow" p14:dur="1000">
        <p:cover dir="d"/>
      </p:transition>
    </mc:Choice>
    <mc:Fallback>
      <p:transition spd="slow">
        <p:cover dir="d"/>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2. Store Procedure</a:t>
            </a:r>
            <a:endParaRPr lang="en-US"/>
          </a:p>
        </p:txBody>
      </p:sp>
      <p:sp>
        <p:nvSpPr>
          <p:cNvPr id="3" name="Text Placeholder 2"/>
          <p:cNvSpPr>
            <a:spLocks noGrp="1"/>
          </p:cNvSpPr>
          <p:nvPr>
            <p:ph type="body" idx="1"/>
          </p:nvPr>
        </p:nvSpPr>
        <p:spPr/>
        <p:txBody>
          <a:bodyPr/>
          <a:p>
            <a:r>
              <a:rPr lang="en-US" sz="2400"/>
              <a:t>Store Procedure là một tập hợp các lệnh SQL được lưu trữ và thực thi trên cơ sở dữ liệu. Nó giúp tối ưu hóa hiệu suất và tái sử dụng mã nguồn.</a:t>
            </a:r>
            <a:endParaRPr lang="en-US" sz="2400"/>
          </a:p>
        </p:txBody>
      </p:sp>
    </p:spTree>
  </p:cSld>
  <p:clrMapOvr>
    <a:masterClrMapping/>
  </p:clrMapOvr>
  <mc:AlternateContent xmlns:mc="http://schemas.openxmlformats.org/markup-compatibility/2006">
    <mc:Choice xmlns:p14="http://schemas.microsoft.com/office/powerpoint/2010/main" Requires="p14">
      <p:transition spd="slow" p14:dur="1000">
        <p:cover dir="d"/>
      </p:transition>
    </mc:Choice>
    <mc:Fallback>
      <p:transition spd="slow">
        <p:cover dir="d"/>
      </p:transition>
    </mc:Fallback>
  </mc:AlternateContent>
</p:sld>
</file>

<file path=ppt/theme/theme1.xml><?xml version="1.0" encoding="utf-8"?>
<a:theme xmlns:a="http://schemas.openxmlformats.org/drawingml/2006/main" name="Gear Drives">
  <a:themeElements>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fontScheme name="Gear Dri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Gear Dri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ear Dri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ear Dri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ear Dri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ear Dri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ear Dri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ear Dri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ear Dri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ear Dri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ear Dri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ear Dri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ear Dri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2442</Words>
  <Application>WPS Presentation</Application>
  <PresentationFormat>Widescreen</PresentationFormat>
  <Paragraphs>60</Paragraphs>
  <Slides>12</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12</vt:i4>
      </vt:variant>
    </vt:vector>
  </HeadingPairs>
  <TitlesOfParts>
    <vt:vector size="19" baseType="lpstr">
      <vt:lpstr>Arial</vt:lpstr>
      <vt:lpstr>SimSun</vt:lpstr>
      <vt:lpstr>Wingdings</vt:lpstr>
      <vt:lpstr>Microsoft YaHei</vt:lpstr>
      <vt:lpstr>Arial Unicode MS</vt:lpstr>
      <vt:lpstr>Calibri</vt:lpstr>
      <vt:lpstr>Gear Drives</vt:lpstr>
      <vt:lpstr>PowerPoint 演示文稿</vt:lpstr>
      <vt:lpstr> Web API và .NET Web API</vt:lpstr>
      <vt:lpstr>1.Web API (Application Programming Interface)</vt:lpstr>
      <vt:lpstr>2. .NET Web API</vt:lpstr>
      <vt:lpstr>3. HttpCode, HttpResponse, và HttpRequest</vt:lpstr>
      <vt:lpstr>4. JSON Data Object</vt:lpstr>
      <vt:lpstr>Relational Database và SQL</vt:lpstr>
      <vt:lpstr>1. SQL (Structured Query Language)</vt:lpstr>
      <vt:lpstr>2. Store Procedure</vt:lpstr>
      <vt:lpstr>3. Function</vt:lpstr>
      <vt:lpstr>4. Trigger</vt:lpstr>
      <vt:lpstr>5.Aggregate Function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Admin</dc:creator>
  <cp:lastModifiedBy>Văn An Trần</cp:lastModifiedBy>
  <cp:revision>10</cp:revision>
  <dcterms:created xsi:type="dcterms:W3CDTF">2024-02-21T08:50:00Z</dcterms:created>
  <dcterms:modified xsi:type="dcterms:W3CDTF">2024-02-23T03:37:14Z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FEC17306292348DEA583D555BB1DC75C_11</vt:lpwstr>
  </property>
  <property fmtid="{D5CDD505-2E9C-101B-9397-08002B2CF9AE}" pid="3" name="KSOProductBuildVer">
    <vt:lpwstr>1033-12.2.0.13431</vt:lpwstr>
  </property>
</Properties>
</file>