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65" r:id="rId5"/>
    <p:sldId id="259" r:id="rId6"/>
    <p:sldId id="260" r:id="rId7"/>
    <p:sldId id="261" r:id="rId8"/>
    <p:sldId id="262" r:id="rId9"/>
    <p:sldId id="266" r:id="rId10"/>
    <p:sldId id="264" r:id="rId11"/>
    <p:sldId id="263" r:id="rId12"/>
  </p:sldIdLst>
  <p:sldSz cx="18288000" cy="10287000"/>
  <p:notesSz cx="6858000" cy="9144000"/>
  <p:embeddedFontLst>
    <p:embeddedFont>
      <p:font typeface="Montserrat Classic" panose="020B0604020202020204" charset="0"/>
      <p:regular r:id="rId14"/>
    </p:embeddedFont>
    <p:embeddedFont>
      <p:font typeface="Montserrat Classic Bold" panose="020B0604020202020204" charset="0"/>
      <p:regular r:id="rId15"/>
    </p:embeddedFont>
    <p:embeddedFont>
      <p:font typeface="Montserrat Light" panose="00000400000000000000" pitchFamily="2" charset="0"/>
      <p:regular r:id="rId16"/>
      <p:italic r:id="rId17"/>
    </p:embeddedFont>
    <p:embeddedFont>
      <p:font typeface="Montserrat Light Bold" panose="020B0604020202020204" charset="0"/>
      <p:regular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82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1BD47-0060-4FD3-A10A-3A5A2A1199DF}" type="datetimeFigureOut">
              <a:rPr lang="es-SV" smtClean="0"/>
              <a:t>9/8/2024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86214-54BA-422B-94E3-288F9964CA02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093059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SV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86214-54BA-422B-94E3-288F9964CA02}" type="slidenum">
              <a:rPr lang="es-SV" smtClean="0"/>
              <a:t>9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3791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GqM5oZ0-5I" TargetMode="External"/><Relationship Id="rId2" Type="http://schemas.openxmlformats.org/officeDocument/2006/relationships/hyperlink" Target="https://www.youtube.com/watch?v=ctWOFyNjUPo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nsEccOwNG8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2x8QDlKCMM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HS9YtQVYms" TargetMode="External"/><Relationship Id="rId2" Type="http://schemas.openxmlformats.org/officeDocument/2006/relationships/hyperlink" Target="https://www.youtube.com/watch?v=zsqemeClPqQ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0_xok1tqg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iWLjkW73P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Doku25B_d0U" TargetMode="External"/><Relationship Id="rId5" Type="http://schemas.openxmlformats.org/officeDocument/2006/relationships/hyperlink" Target="https://www.youtube.com/watch?v=ZYqpl4GxlMY" TargetMode="External"/><Relationship Id="rId4" Type="http://schemas.openxmlformats.org/officeDocument/2006/relationships/hyperlink" Target="https://www.youtube.com/watch?v=kvomMdjAdKk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GeKdogKwUQI&amp;t=121s" TargetMode="External"/><Relationship Id="rId3" Type="http://schemas.openxmlformats.org/officeDocument/2006/relationships/hyperlink" Target="https://www.youtube.com/watch?v=I0kPQlOIhPo" TargetMode="External"/><Relationship Id="rId7" Type="http://schemas.openxmlformats.org/officeDocument/2006/relationships/hyperlink" Target="https://www.youtube.com/watch?v=2N0z0l9paeM" TargetMode="External"/><Relationship Id="rId2" Type="http://schemas.openxmlformats.org/officeDocument/2006/relationships/hyperlink" Target="https://www.youtube.com/watch?v=FdOVPqRyTAw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yR5e3MJippk" TargetMode="External"/><Relationship Id="rId11" Type="http://schemas.openxmlformats.org/officeDocument/2006/relationships/hyperlink" Target="https://www.youtube.com/watch?v=yYeNHVmuJjU" TargetMode="External"/><Relationship Id="rId5" Type="http://schemas.openxmlformats.org/officeDocument/2006/relationships/hyperlink" Target="https://www.bing.com/videos/riverview/relatedvideo?q=ESTADO%20DEL%20ARTE&amp;mid=8C766F7AC9CA896D45218C766F7AC9CA896D4521&amp;ajaxhist=0" TargetMode="External"/><Relationship Id="rId10" Type="http://schemas.openxmlformats.org/officeDocument/2006/relationships/hyperlink" Target="https://www.youtube.com/watch?v=X_xb7JEXBtI" TargetMode="External"/><Relationship Id="rId4" Type="http://schemas.openxmlformats.org/officeDocument/2006/relationships/hyperlink" Target="https://www.bing.com/videos/riverview/relatedvideo?q=ESTADO+DEL+ARTE&amp;mid=8BFA18A0FC38F345D74B8BFA18A0FC38F345D74B&amp;FORM=VIRE" TargetMode="External"/><Relationship Id="rId9" Type="http://schemas.openxmlformats.org/officeDocument/2006/relationships/hyperlink" Target="https://www.youtube.com/watch?v=zsqemeClPqQ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9QqebLhLEk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videos/riverview/relatedvideo?q=MARCO+JUR%c3%8dDICO%2f+LEGAL&amp;mid=DB94A21B369965FFCB3DDB94A21B369965FFCB3D&amp;FORM=VIRE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H9YF3Y2GDE" TargetMode="External"/><Relationship Id="rId2" Type="http://schemas.openxmlformats.org/officeDocument/2006/relationships/hyperlink" Target="https://www.youtube.com/watch?v=ZsJxCKIAK0w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HvePkB3F89o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DfQjBtRcro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X8a2uC6t1Oc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wsMc4DGZPfU" TargetMode="External"/><Relationship Id="rId13" Type="http://schemas.openxmlformats.org/officeDocument/2006/relationships/hyperlink" Target="https://www.youtube.com/watch?v=tDcLduJu7E4" TargetMode="External"/><Relationship Id="rId3" Type="http://schemas.openxmlformats.org/officeDocument/2006/relationships/hyperlink" Target="https://www.youtube.com/watch?v=WDfQjBtRcro" TargetMode="External"/><Relationship Id="rId7" Type="http://schemas.openxmlformats.org/officeDocument/2006/relationships/hyperlink" Target="https://www.youtube.com/watch?v=5zC1JMZ-Rmg" TargetMode="External"/><Relationship Id="rId12" Type="http://schemas.openxmlformats.org/officeDocument/2006/relationships/hyperlink" Target="https://www.youtube.com/watch?v=derHLaEnzR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LbrB6nt-UOA" TargetMode="External"/><Relationship Id="rId11" Type="http://schemas.openxmlformats.org/officeDocument/2006/relationships/hyperlink" Target="https://www.youtube.com/watch?v=OwuGAu_IjxM" TargetMode="External"/><Relationship Id="rId5" Type="http://schemas.openxmlformats.org/officeDocument/2006/relationships/hyperlink" Target="https://www.youtube.com/watch?v=X8a2uC6t1Oc" TargetMode="External"/><Relationship Id="rId15" Type="http://schemas.openxmlformats.org/officeDocument/2006/relationships/hyperlink" Target="https://www.youtube.com/watch?v=duty6tcd0zA" TargetMode="External"/><Relationship Id="rId10" Type="http://schemas.openxmlformats.org/officeDocument/2006/relationships/hyperlink" Target="https://www.youtube.com/watch?v=0_xok1tqgEs" TargetMode="External"/><Relationship Id="rId4" Type="http://schemas.openxmlformats.org/officeDocument/2006/relationships/hyperlink" Target="https://www.youtube.com/watch?v=zDNvbSjQL5Q" TargetMode="External"/><Relationship Id="rId9" Type="http://schemas.openxmlformats.org/officeDocument/2006/relationships/hyperlink" Target="https://www.youtube.com/watch?v=tohE6hhGL9A" TargetMode="External"/><Relationship Id="rId14" Type="http://schemas.openxmlformats.org/officeDocument/2006/relationships/hyperlink" Target="https://www.youtube.com/watch?v=6hJZkRPOVC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599" y="1432336"/>
            <a:ext cx="15244580" cy="8597846"/>
            <a:chOff x="-1" y="-403188"/>
            <a:chExt cx="20326107" cy="11463790"/>
          </a:xfrm>
        </p:grpSpPr>
        <p:sp>
          <p:nvSpPr>
            <p:cNvPr id="3" name="TextBox 3"/>
            <p:cNvSpPr txBox="1"/>
            <p:nvPr/>
          </p:nvSpPr>
          <p:spPr>
            <a:xfrm>
              <a:off x="2235200" y="-403188"/>
              <a:ext cx="16630103" cy="760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 spc="395" dirty="0">
                  <a:solidFill>
                    <a:schemeClr val="bg1"/>
                  </a:solidFill>
                  <a:latin typeface="Montserrat Classic"/>
                </a:rPr>
                <a:t>DR. SAÚL ERNESTO MORALES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1" y="1293830"/>
              <a:ext cx="20326107" cy="9766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/>
              <a:endParaRPr lang="en-US" sz="2400" spc="875" dirty="0">
                <a:solidFill>
                  <a:srgbClr val="D9DFDB"/>
                </a:solidFill>
                <a:latin typeface="Montserrat Classic Bold"/>
              </a:endParaRPr>
            </a:p>
            <a:p>
              <a:pPr algn="ctr"/>
              <a:endParaRPr lang="en-US" sz="2400" spc="875" dirty="0">
                <a:solidFill>
                  <a:srgbClr val="D9DFDB"/>
                </a:solidFill>
                <a:latin typeface="Montserrat Classic Bold"/>
              </a:endParaRPr>
            </a:p>
            <a:p>
              <a:pPr algn="ctr"/>
              <a:endParaRPr lang="en-US" sz="2400" spc="875" dirty="0">
                <a:solidFill>
                  <a:srgbClr val="D9DFDB"/>
                </a:solidFill>
                <a:latin typeface="Montserrat Classic Bold"/>
              </a:endParaRPr>
            </a:p>
            <a:p>
              <a:pPr algn="ctr"/>
              <a:r>
                <a:rPr lang="en-US" sz="2400" spc="875" dirty="0">
                  <a:solidFill>
                    <a:srgbClr val="D9DFDB"/>
                  </a:solidFill>
                  <a:latin typeface="Montserrat Classic Bold"/>
                </a:rPr>
                <a:t>PROYECTO DE INVESTIGACIÓN</a:t>
              </a:r>
            </a:p>
            <a:p>
              <a:pPr algn="ctr"/>
              <a:r>
                <a:rPr lang="en-US" sz="2400" spc="875" dirty="0">
                  <a:solidFill>
                    <a:srgbClr val="D9DFDB"/>
                  </a:solidFill>
                  <a:latin typeface="Montserrat Classic Bold"/>
                </a:rPr>
                <a:t>PROTOCOLO DE INVESTIGACION.</a:t>
              </a:r>
            </a:p>
            <a:p>
              <a:pPr algn="ctr"/>
              <a:endParaRPr lang="en-US" sz="2400" spc="875" dirty="0">
                <a:solidFill>
                  <a:srgbClr val="D9DFDB"/>
                </a:solidFill>
                <a:latin typeface="Montserrat Classic Bold"/>
              </a:endParaRPr>
            </a:p>
            <a:p>
              <a:pPr algn="ctr"/>
              <a:r>
                <a:rPr lang="es-ES" sz="3200" b="1" i="0" dirty="0">
                  <a:solidFill>
                    <a:srgbClr val="0F0F0F"/>
                  </a:solidFill>
                  <a:effectLst/>
                  <a:highlight>
                    <a:srgbClr val="FFFFFF"/>
                  </a:highlight>
                  <a:latin typeface="Roboto" panose="02000000000000000000" pitchFamily="2" charset="0"/>
                </a:rPr>
                <a:t>La Metodología de la Investigación Jurídica, comentario - Jorge Alberto González Galván</a:t>
              </a:r>
            </a:p>
            <a:p>
              <a:pPr algn="ctr"/>
              <a:r>
                <a:rPr lang="es-ES" sz="3200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La Metodología de la Investigación Jurídica, comentario - Jorge Alberto González Galván (youtube.com)</a:t>
              </a:r>
              <a:endParaRPr lang="es-ES" sz="3200" b="1" i="0" dirty="0">
                <a:solidFill>
                  <a:schemeClr val="bg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endParaRPr>
            </a:p>
            <a:p>
              <a:pPr algn="ctr"/>
              <a:endParaRPr lang="en-US" sz="2400" spc="875" dirty="0">
                <a:solidFill>
                  <a:srgbClr val="D9DFDB"/>
                </a:solidFill>
                <a:latin typeface="Montserrat Classic Bold"/>
              </a:endParaRPr>
            </a:p>
            <a:p>
              <a:pPr algn="ctr"/>
              <a:r>
                <a:rPr lang="es-ES" sz="3600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El Protocolo de Investigación Jurídica Parte 1 - Jorge Alberto González Galván  (youtube.com)</a:t>
              </a:r>
              <a:endParaRPr lang="es-ES" sz="3600" dirty="0">
                <a:solidFill>
                  <a:schemeClr val="bg1"/>
                </a:solidFill>
              </a:endParaRPr>
            </a:p>
            <a:p>
              <a:pPr algn="ctr"/>
              <a:r>
                <a:rPr lang="es-ES" sz="3600" dirty="0">
                  <a:solidFill>
                    <a:schemeClr val="bg1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El Protocolo de Investigación Jurídica Parte 2 - Jorge Alberto González Galván (youtube.com)</a:t>
              </a:r>
              <a:endParaRPr lang="en-US" sz="3600" spc="875" dirty="0">
                <a:solidFill>
                  <a:schemeClr val="bg1"/>
                </a:solidFill>
                <a:latin typeface="Montserrat Classic Bold"/>
              </a:endParaRPr>
            </a:p>
            <a:p>
              <a:pPr algn="ctr"/>
              <a:endParaRPr lang="en-US" sz="3600" spc="875" dirty="0">
                <a:solidFill>
                  <a:schemeClr val="bg1"/>
                </a:solidFill>
                <a:latin typeface="Montserrat Classic Bold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203301" y="8429585"/>
            <a:ext cx="18694603" cy="1806684"/>
            <a:chOff x="0" y="0"/>
            <a:chExt cx="24926137" cy="2408909"/>
          </a:xfrm>
        </p:grpSpPr>
        <p:sp>
          <p:nvSpPr>
            <p:cNvPr id="6" name="TextBox 6"/>
            <p:cNvSpPr txBox="1"/>
            <p:nvPr/>
          </p:nvSpPr>
          <p:spPr>
            <a:xfrm>
              <a:off x="4148017" y="482230"/>
              <a:ext cx="16630102" cy="1926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endParaRPr lang="en-US" sz="2800" spc="196">
                <a:solidFill>
                  <a:srgbClr val="D9DFDB"/>
                </a:solidFill>
                <a:latin typeface="Montserrat Classic"/>
              </a:endParaRPr>
            </a:p>
            <a:p>
              <a:pPr algn="ctr">
                <a:lnSpc>
                  <a:spcPts val="3919"/>
                </a:lnSpc>
              </a:pPr>
              <a:endParaRPr lang="en-US" sz="2800" spc="196" dirty="0">
                <a:solidFill>
                  <a:srgbClr val="D9DFDB"/>
                </a:solidFill>
                <a:latin typeface="Montserrat Classic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800" spc="196" dirty="0">
                  <a:solidFill>
                    <a:srgbClr val="D9DFDB"/>
                  </a:solidFill>
                  <a:latin typeface="Montserrat Classic"/>
                </a:rPr>
                <a:t>AGOSTO 2024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0"/>
              <a:ext cx="24926137" cy="131189"/>
            </a:xfrm>
            <a:prstGeom prst="rect">
              <a:avLst/>
            </a:prstGeom>
            <a:solidFill>
              <a:srgbClr val="8A7D63"/>
            </a:solidFill>
          </p:spPr>
        </p:sp>
      </p:grpSp>
      <p:sp>
        <p:nvSpPr>
          <p:cNvPr id="8" name="AutoShape 8"/>
          <p:cNvSpPr/>
          <p:nvPr/>
        </p:nvSpPr>
        <p:spPr>
          <a:xfrm>
            <a:off x="8402363" y="0"/>
            <a:ext cx="1483274" cy="1483115"/>
          </a:xfrm>
          <a:prstGeom prst="rect">
            <a:avLst/>
          </a:prstGeom>
          <a:solidFill>
            <a:srgbClr val="8A7D63"/>
          </a:solidFill>
        </p:spPr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8543914" y="135642"/>
            <a:ext cx="1200172" cy="1211831"/>
            <a:chOff x="0" y="0"/>
            <a:chExt cx="4445000" cy="44881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486910" cy="4486910"/>
            </a:xfrm>
            <a:custGeom>
              <a:avLst/>
              <a:gdLst/>
              <a:ahLst/>
              <a:cxnLst/>
              <a:rect l="l" t="t" r="r" b="b"/>
              <a:pathLst>
                <a:path w="4486910" h="4486910">
                  <a:moveTo>
                    <a:pt x="4319270" y="3752850"/>
                  </a:moveTo>
                  <a:lnTo>
                    <a:pt x="3554730" y="2988310"/>
                  </a:lnTo>
                  <a:cubicBezTo>
                    <a:pt x="3454400" y="2889250"/>
                    <a:pt x="3318510" y="2848610"/>
                    <a:pt x="3188970" y="2866390"/>
                  </a:cubicBezTo>
                  <a:lnTo>
                    <a:pt x="2830830" y="2508250"/>
                  </a:lnTo>
                  <a:cubicBezTo>
                    <a:pt x="3026410" y="2246630"/>
                    <a:pt x="3141980" y="1921510"/>
                    <a:pt x="3141980" y="1569720"/>
                  </a:cubicBezTo>
                  <a:cubicBezTo>
                    <a:pt x="3141980" y="704850"/>
                    <a:pt x="2438400" y="0"/>
                    <a:pt x="1570990" y="0"/>
                  </a:cubicBezTo>
                  <a:cubicBezTo>
                    <a:pt x="704850" y="0"/>
                    <a:pt x="0" y="704850"/>
                    <a:pt x="0" y="1570990"/>
                  </a:cubicBezTo>
                  <a:cubicBezTo>
                    <a:pt x="0" y="2438400"/>
                    <a:pt x="704850" y="3141980"/>
                    <a:pt x="1570990" y="3141980"/>
                  </a:cubicBezTo>
                  <a:cubicBezTo>
                    <a:pt x="1899920" y="3141980"/>
                    <a:pt x="2205990" y="3040380"/>
                    <a:pt x="2458720" y="2866390"/>
                  </a:cubicBezTo>
                  <a:lnTo>
                    <a:pt x="2824480" y="3232150"/>
                  </a:lnTo>
                  <a:cubicBezTo>
                    <a:pt x="2806700" y="3361690"/>
                    <a:pt x="2847340" y="3497580"/>
                    <a:pt x="2946400" y="3596640"/>
                  </a:cubicBezTo>
                  <a:lnTo>
                    <a:pt x="3710940" y="4361180"/>
                  </a:lnTo>
                  <a:cubicBezTo>
                    <a:pt x="3794760" y="4445000"/>
                    <a:pt x="3905250" y="4486910"/>
                    <a:pt x="4015740" y="4486910"/>
                  </a:cubicBezTo>
                  <a:cubicBezTo>
                    <a:pt x="4126230" y="4486910"/>
                    <a:pt x="4236720" y="4445000"/>
                    <a:pt x="4320540" y="4361180"/>
                  </a:cubicBezTo>
                  <a:cubicBezTo>
                    <a:pt x="4486910" y="4193540"/>
                    <a:pt x="4486910" y="3921760"/>
                    <a:pt x="4319270" y="3752850"/>
                  </a:cubicBezTo>
                  <a:close/>
                  <a:moveTo>
                    <a:pt x="1570990" y="2626360"/>
                  </a:moveTo>
                  <a:cubicBezTo>
                    <a:pt x="988060" y="2626360"/>
                    <a:pt x="516890" y="2153920"/>
                    <a:pt x="516890" y="1570990"/>
                  </a:cubicBezTo>
                  <a:cubicBezTo>
                    <a:pt x="516890" y="989330"/>
                    <a:pt x="989330" y="516890"/>
                    <a:pt x="1570990" y="516890"/>
                  </a:cubicBezTo>
                  <a:cubicBezTo>
                    <a:pt x="2153920" y="516890"/>
                    <a:pt x="2626360" y="989330"/>
                    <a:pt x="2626360" y="1570990"/>
                  </a:cubicBezTo>
                  <a:cubicBezTo>
                    <a:pt x="2626360" y="2153920"/>
                    <a:pt x="2153920" y="2626360"/>
                    <a:pt x="1570990" y="2626360"/>
                  </a:cubicBezTo>
                  <a:close/>
                </a:path>
              </a:pathLst>
            </a:custGeom>
            <a:solidFill>
              <a:srgbClr val="EFF0F2"/>
            </a:solid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6166DD9-66C6-24C4-CDE1-64EAC27384DE}"/>
              </a:ext>
            </a:extLst>
          </p:cNvPr>
          <p:cNvSpPr/>
          <p:nvPr/>
        </p:nvSpPr>
        <p:spPr>
          <a:xfrm>
            <a:off x="0" y="0"/>
            <a:ext cx="9296400" cy="10287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/>
                </a:solidFill>
              </a:rPr>
              <a:t>COMO HACER UNA MONOGRAFIA </a:t>
            </a:r>
          </a:p>
          <a:p>
            <a:r>
              <a:rPr lang="es-ES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CÓMO HACER UNA MONOGRAFÍA/ EJEMPLO - YouTube</a:t>
            </a:r>
            <a:endParaRPr lang="es-SV" b="1" dirty="0">
              <a:solidFill>
                <a:schemeClr val="tx1"/>
              </a:solidFill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207196E-32CA-97DD-0CB8-462633DF68B9}"/>
              </a:ext>
            </a:extLst>
          </p:cNvPr>
          <p:cNvSpPr/>
          <p:nvPr/>
        </p:nvSpPr>
        <p:spPr>
          <a:xfrm>
            <a:off x="9315773" y="7103"/>
            <a:ext cx="9296400" cy="10287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24078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7456" y="5541777"/>
            <a:ext cx="6613109" cy="679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895"/>
              </a:lnSpc>
            </a:pPr>
            <a:r>
              <a:rPr lang="en-US" sz="4500" spc="130" dirty="0">
                <a:solidFill>
                  <a:schemeClr val="bg1"/>
                </a:solidFill>
                <a:latin typeface="Montserrat Classic"/>
              </a:rPr>
              <a:t>CAPITULO IV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203301" y="9196665"/>
            <a:ext cx="18694603" cy="755055"/>
            <a:chOff x="0" y="0"/>
            <a:chExt cx="24926137" cy="1006740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4926137" cy="131189"/>
            </a:xfrm>
            <a:prstGeom prst="rect">
              <a:avLst/>
            </a:prstGeom>
            <a:solidFill>
              <a:srgbClr val="8A7D6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914370" y="481595"/>
              <a:ext cx="21097398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spc="192" dirty="0">
                  <a:solidFill>
                    <a:srgbClr val="D9DFDB"/>
                  </a:solidFill>
                  <a:latin typeface="Montserrat Classic"/>
                </a:rPr>
                <a:t>PROYECTO DE INVESTIGACIÓN 2024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9839647" y="1717012"/>
            <a:ext cx="7696200" cy="1780680"/>
          </a:xfrm>
          <a:prstGeom prst="rect">
            <a:avLst/>
          </a:prstGeom>
          <a:solidFill>
            <a:srgbClr val="8A7D63">
              <a:alpha val="9803"/>
            </a:srgbClr>
          </a:solidFill>
        </p:spPr>
      </p:sp>
      <p:sp>
        <p:nvSpPr>
          <p:cNvPr id="7" name="AutoShape 7"/>
          <p:cNvSpPr/>
          <p:nvPr/>
        </p:nvSpPr>
        <p:spPr>
          <a:xfrm>
            <a:off x="9839647" y="1717012"/>
            <a:ext cx="474716" cy="1780680"/>
          </a:xfrm>
          <a:prstGeom prst="rect">
            <a:avLst/>
          </a:prstGeom>
          <a:solidFill>
            <a:srgbClr val="8A7D63"/>
          </a:solidFill>
        </p:spPr>
      </p:sp>
      <p:sp>
        <p:nvSpPr>
          <p:cNvPr id="8" name="AutoShape 8"/>
          <p:cNvSpPr/>
          <p:nvPr/>
        </p:nvSpPr>
        <p:spPr>
          <a:xfrm>
            <a:off x="537456" y="0"/>
            <a:ext cx="1483274" cy="1483115"/>
          </a:xfrm>
          <a:prstGeom prst="rect">
            <a:avLst/>
          </a:prstGeom>
          <a:solidFill>
            <a:srgbClr val="8A7D63"/>
          </a:solidFill>
        </p:spPr>
      </p:sp>
      <p:sp>
        <p:nvSpPr>
          <p:cNvPr id="9" name="TextBox 9"/>
          <p:cNvSpPr txBox="1"/>
          <p:nvPr/>
        </p:nvSpPr>
        <p:spPr>
          <a:xfrm>
            <a:off x="537456" y="3969888"/>
            <a:ext cx="8953742" cy="1306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0"/>
              </a:lnSpc>
            </a:pPr>
            <a:r>
              <a:rPr lang="en-US" sz="4000" spc="115">
                <a:solidFill>
                  <a:srgbClr val="D9DFDB"/>
                </a:solidFill>
                <a:latin typeface="Montserrat Classic Bold"/>
              </a:rPr>
              <a:t>ANÁLISIS E INTERPRETACIÓN </a:t>
            </a:r>
          </a:p>
          <a:p>
            <a:pPr>
              <a:lnSpc>
                <a:spcPts val="5240"/>
              </a:lnSpc>
            </a:pPr>
            <a:r>
              <a:rPr lang="en-US" sz="4000" spc="115">
                <a:solidFill>
                  <a:srgbClr val="D9DFDB"/>
                </a:solidFill>
                <a:latin typeface="Montserrat Classic Bold"/>
              </a:rPr>
              <a:t>DE DATOS </a:t>
            </a:r>
          </a:p>
        </p:txBody>
      </p:sp>
      <p:sp>
        <p:nvSpPr>
          <p:cNvPr id="10" name="AutoShape 10"/>
          <p:cNvSpPr/>
          <p:nvPr/>
        </p:nvSpPr>
        <p:spPr>
          <a:xfrm>
            <a:off x="9839647" y="3779578"/>
            <a:ext cx="7696200" cy="1780680"/>
          </a:xfrm>
          <a:prstGeom prst="rect">
            <a:avLst/>
          </a:prstGeom>
          <a:solidFill>
            <a:srgbClr val="8A7D63">
              <a:alpha val="9803"/>
            </a:srgbClr>
          </a:solidFill>
        </p:spPr>
      </p:sp>
      <p:sp>
        <p:nvSpPr>
          <p:cNvPr id="11" name="AutoShape 11"/>
          <p:cNvSpPr/>
          <p:nvPr/>
        </p:nvSpPr>
        <p:spPr>
          <a:xfrm>
            <a:off x="9839647" y="3779578"/>
            <a:ext cx="474716" cy="1780680"/>
          </a:xfrm>
          <a:prstGeom prst="rect">
            <a:avLst/>
          </a:prstGeom>
          <a:solidFill>
            <a:srgbClr val="8A7D63"/>
          </a:solidFill>
        </p:spPr>
      </p:sp>
      <p:sp>
        <p:nvSpPr>
          <p:cNvPr id="12" name="AutoShape 12"/>
          <p:cNvSpPr/>
          <p:nvPr/>
        </p:nvSpPr>
        <p:spPr>
          <a:xfrm>
            <a:off x="9839647" y="5795904"/>
            <a:ext cx="7696200" cy="1780680"/>
          </a:xfrm>
          <a:prstGeom prst="rect">
            <a:avLst/>
          </a:prstGeom>
          <a:solidFill>
            <a:srgbClr val="8A7D63">
              <a:alpha val="9803"/>
            </a:srgbClr>
          </a:solidFill>
        </p:spPr>
      </p:sp>
      <p:sp>
        <p:nvSpPr>
          <p:cNvPr id="13" name="AutoShape 13"/>
          <p:cNvSpPr/>
          <p:nvPr/>
        </p:nvSpPr>
        <p:spPr>
          <a:xfrm>
            <a:off x="9839647" y="5795904"/>
            <a:ext cx="474716" cy="1780680"/>
          </a:xfrm>
          <a:prstGeom prst="rect">
            <a:avLst/>
          </a:prstGeom>
          <a:solidFill>
            <a:srgbClr val="8A7D63"/>
          </a:solidFill>
        </p:spPr>
      </p:sp>
      <p:sp>
        <p:nvSpPr>
          <p:cNvPr id="14" name="TextBox 14"/>
          <p:cNvSpPr txBox="1"/>
          <p:nvPr/>
        </p:nvSpPr>
        <p:spPr>
          <a:xfrm>
            <a:off x="10646191" y="2290297"/>
            <a:ext cx="6613109" cy="596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7"/>
              </a:lnSpc>
            </a:pPr>
            <a:r>
              <a:rPr lang="en-US" sz="3700" b="1" spc="107" dirty="0">
                <a:solidFill>
                  <a:schemeClr val="bg1"/>
                </a:solidFill>
                <a:latin typeface="Montserrat Light"/>
              </a:rPr>
              <a:t>4.1 </a:t>
            </a:r>
            <a:r>
              <a:rPr lang="en-US" sz="3700" b="1" spc="107" dirty="0" err="1">
                <a:solidFill>
                  <a:schemeClr val="bg1"/>
                </a:solidFill>
                <a:latin typeface="Montserrat Light"/>
              </a:rPr>
              <a:t>Análisis</a:t>
            </a:r>
            <a:r>
              <a:rPr lang="en-US" sz="3700" b="1" spc="107" dirty="0">
                <a:solidFill>
                  <a:schemeClr val="bg1"/>
                </a:solidFill>
                <a:latin typeface="Montserrat Light"/>
              </a:rPr>
              <a:t> e </a:t>
            </a:r>
            <a:r>
              <a:rPr lang="en-US" sz="3700" b="1" spc="107" dirty="0" err="1">
                <a:solidFill>
                  <a:schemeClr val="bg1"/>
                </a:solidFill>
                <a:latin typeface="Montserrat Light"/>
              </a:rPr>
              <a:t>interpretación</a:t>
            </a:r>
            <a:endParaRPr lang="en-US" sz="3700" b="1" spc="107" dirty="0">
              <a:solidFill>
                <a:schemeClr val="bg1"/>
              </a:solidFill>
              <a:latin typeface="Montserrat Ligh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646191" y="4352862"/>
            <a:ext cx="6613109" cy="596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7"/>
              </a:lnSpc>
            </a:pPr>
            <a:r>
              <a:rPr lang="en-US" sz="3700" b="1" spc="107" dirty="0">
                <a:solidFill>
                  <a:schemeClr val="bg1"/>
                </a:solidFill>
                <a:latin typeface="Montserrat Light"/>
              </a:rPr>
              <a:t>4.2 </a:t>
            </a:r>
            <a:r>
              <a:rPr lang="en-US" sz="3700" b="1" spc="107" dirty="0" err="1">
                <a:solidFill>
                  <a:schemeClr val="bg1"/>
                </a:solidFill>
                <a:latin typeface="Montserrat Light"/>
              </a:rPr>
              <a:t>Conclusiones</a:t>
            </a:r>
            <a:r>
              <a:rPr lang="en-US" sz="3700" b="1" spc="107" dirty="0">
                <a:solidFill>
                  <a:schemeClr val="bg1"/>
                </a:solidFill>
                <a:latin typeface="Montserrat Light"/>
              </a:rPr>
              <a:t>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46191" y="6231387"/>
            <a:ext cx="6613109" cy="596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47"/>
              </a:lnSpc>
            </a:pPr>
            <a:r>
              <a:rPr lang="en-US" sz="3700" b="1" spc="107" dirty="0">
                <a:solidFill>
                  <a:schemeClr val="bg1"/>
                </a:solidFill>
                <a:latin typeface="Montserrat Light"/>
              </a:rPr>
              <a:t>4.3 </a:t>
            </a:r>
            <a:r>
              <a:rPr lang="en-US" sz="3700" b="1" spc="107" dirty="0" err="1">
                <a:solidFill>
                  <a:schemeClr val="bg1"/>
                </a:solidFill>
                <a:latin typeface="Montserrat Light"/>
              </a:rPr>
              <a:t>Recomendaciones</a:t>
            </a:r>
            <a:endParaRPr lang="en-US" sz="3700" b="1" spc="107" dirty="0">
              <a:solidFill>
                <a:schemeClr val="bg1"/>
              </a:solidFill>
              <a:latin typeface="Montserrat Light"/>
            </a:endParaRP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719519" y="176548"/>
            <a:ext cx="1119147" cy="1130019"/>
            <a:chOff x="0" y="0"/>
            <a:chExt cx="4445000" cy="448818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4486910" cy="4486910"/>
            </a:xfrm>
            <a:custGeom>
              <a:avLst/>
              <a:gdLst/>
              <a:ahLst/>
              <a:cxnLst/>
              <a:rect l="l" t="t" r="r" b="b"/>
              <a:pathLst>
                <a:path w="4486910" h="4486910">
                  <a:moveTo>
                    <a:pt x="4319270" y="3752850"/>
                  </a:moveTo>
                  <a:lnTo>
                    <a:pt x="3554730" y="2988310"/>
                  </a:lnTo>
                  <a:cubicBezTo>
                    <a:pt x="3454400" y="2889250"/>
                    <a:pt x="3318510" y="2848610"/>
                    <a:pt x="3188970" y="2866390"/>
                  </a:cubicBezTo>
                  <a:lnTo>
                    <a:pt x="2830830" y="2508250"/>
                  </a:lnTo>
                  <a:cubicBezTo>
                    <a:pt x="3026410" y="2246630"/>
                    <a:pt x="3141980" y="1921510"/>
                    <a:pt x="3141980" y="1569720"/>
                  </a:cubicBezTo>
                  <a:cubicBezTo>
                    <a:pt x="3141980" y="704850"/>
                    <a:pt x="2438400" y="0"/>
                    <a:pt x="1570990" y="0"/>
                  </a:cubicBezTo>
                  <a:cubicBezTo>
                    <a:pt x="704850" y="0"/>
                    <a:pt x="0" y="704850"/>
                    <a:pt x="0" y="1570990"/>
                  </a:cubicBezTo>
                  <a:cubicBezTo>
                    <a:pt x="0" y="2438400"/>
                    <a:pt x="704850" y="3141980"/>
                    <a:pt x="1570990" y="3141980"/>
                  </a:cubicBezTo>
                  <a:cubicBezTo>
                    <a:pt x="1899920" y="3141980"/>
                    <a:pt x="2205990" y="3040380"/>
                    <a:pt x="2458720" y="2866390"/>
                  </a:cubicBezTo>
                  <a:lnTo>
                    <a:pt x="2824480" y="3232150"/>
                  </a:lnTo>
                  <a:cubicBezTo>
                    <a:pt x="2806700" y="3361690"/>
                    <a:pt x="2847340" y="3497580"/>
                    <a:pt x="2946400" y="3596640"/>
                  </a:cubicBezTo>
                  <a:lnTo>
                    <a:pt x="3710940" y="4361180"/>
                  </a:lnTo>
                  <a:cubicBezTo>
                    <a:pt x="3794760" y="4445000"/>
                    <a:pt x="3905250" y="4486910"/>
                    <a:pt x="4015740" y="4486910"/>
                  </a:cubicBezTo>
                  <a:cubicBezTo>
                    <a:pt x="4126230" y="4486910"/>
                    <a:pt x="4236720" y="4445000"/>
                    <a:pt x="4320540" y="4361180"/>
                  </a:cubicBezTo>
                  <a:cubicBezTo>
                    <a:pt x="4486910" y="4193540"/>
                    <a:pt x="4486910" y="3921760"/>
                    <a:pt x="4319270" y="3752850"/>
                  </a:cubicBezTo>
                  <a:close/>
                  <a:moveTo>
                    <a:pt x="1570990" y="2626360"/>
                  </a:moveTo>
                  <a:cubicBezTo>
                    <a:pt x="988060" y="2626360"/>
                    <a:pt x="516890" y="2153920"/>
                    <a:pt x="516890" y="1570990"/>
                  </a:cubicBezTo>
                  <a:cubicBezTo>
                    <a:pt x="516890" y="989330"/>
                    <a:pt x="989330" y="516890"/>
                    <a:pt x="1570990" y="516890"/>
                  </a:cubicBezTo>
                  <a:cubicBezTo>
                    <a:pt x="2153920" y="516890"/>
                    <a:pt x="2626360" y="989330"/>
                    <a:pt x="2626360" y="1570990"/>
                  </a:cubicBezTo>
                  <a:cubicBezTo>
                    <a:pt x="2626360" y="2153920"/>
                    <a:pt x="2153920" y="2626360"/>
                    <a:pt x="1570990" y="2626360"/>
                  </a:cubicBezTo>
                  <a:close/>
                </a:path>
              </a:pathLst>
            </a:custGeom>
            <a:solidFill>
              <a:srgbClr val="EFF0F2"/>
            </a:solid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E7B5239-C061-4F26-07C6-32DEC37A5E3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4000" spc="875" dirty="0">
                <a:solidFill>
                  <a:srgbClr val="D9DFDB"/>
                </a:solidFill>
                <a:latin typeface="Montserrat Classic Bold"/>
              </a:rPr>
              <a:t>TEMA</a:t>
            </a:r>
          </a:p>
          <a:p>
            <a:pPr algn="ctr">
              <a:lnSpc>
                <a:spcPct val="150000"/>
              </a:lnSpc>
            </a:pPr>
            <a:r>
              <a:rPr lang="es-ES" sz="4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Cómo ELEGIR y DELIMITAR el TEMA (PROYECTO DE INVESTIGACIÓN) (youtube.com)</a:t>
            </a:r>
            <a:r>
              <a:rPr lang="en-US" sz="4000" spc="875" dirty="0">
                <a:solidFill>
                  <a:schemeClr val="bg1"/>
                </a:solidFill>
                <a:latin typeface="Montserrat Classic Bold"/>
              </a:rPr>
              <a:t>.</a:t>
            </a:r>
            <a:endParaRPr lang="en-US" sz="4000" spc="875" dirty="0">
              <a:solidFill>
                <a:srgbClr val="D9DFDB"/>
              </a:solidFill>
              <a:latin typeface="Montserrat Classic Bold"/>
            </a:endParaRPr>
          </a:p>
          <a:p>
            <a:pPr algn="ctr">
              <a:lnSpc>
                <a:spcPct val="150000"/>
              </a:lnSpc>
            </a:pPr>
            <a:r>
              <a:rPr lang="es-E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 Pasos para seleccionar un tema de t</a:t>
            </a:r>
          </a:p>
          <a:p>
            <a:pPr algn="ctr">
              <a:lnSpc>
                <a:spcPct val="150000"/>
              </a:lnSpc>
            </a:pPr>
            <a:r>
              <a:rPr lang="es-ES" sz="4000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esis</a:t>
            </a:r>
            <a:r>
              <a:rPr lang="es-ES" sz="4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! (youtube.com)</a:t>
            </a:r>
            <a:r>
              <a:rPr lang="es-ES" sz="40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s-ES" sz="4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Cómo ELEGIR y DELIMITAR el TEMA (PROYECTO DE INVESTIGACIÓN) (youtube.com)</a:t>
            </a:r>
            <a:endParaRPr lang="es-ES" sz="4000" dirty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40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TERCERA CLASE: TIPOS DE INVESTIGACION. Dr. Xavier Vargas Beal (xvargas@iteso.mx) (youtube.com)</a:t>
            </a:r>
            <a:endParaRPr lang="es-ES" sz="4000" dirty="0">
              <a:solidFill>
                <a:schemeClr val="bg1"/>
              </a:solidFill>
            </a:endParaRPr>
          </a:p>
          <a:p>
            <a:pPr algn="ctr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42848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-96084"/>
            <a:ext cx="12458700" cy="11125200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15000"/>
          </a:blip>
          <a:srcRect l="19723" r="19723"/>
          <a:stretch>
            <a:fillRect/>
          </a:stretch>
        </p:blipFill>
        <p:spPr>
          <a:xfrm>
            <a:off x="8579662" y="-96084"/>
            <a:ext cx="9708338" cy="10681806"/>
          </a:xfrm>
          <a:prstGeom prst="rect">
            <a:avLst/>
          </a:prstGeom>
        </p:spPr>
      </p:pic>
      <p:sp>
        <p:nvSpPr>
          <p:cNvPr id="4" name="AutoShape 4"/>
          <p:cNvSpPr/>
          <p:nvPr/>
        </p:nvSpPr>
        <p:spPr>
          <a:xfrm>
            <a:off x="8949412" y="161695"/>
            <a:ext cx="9014100" cy="9876137"/>
          </a:xfrm>
          <a:prstGeom prst="rect">
            <a:avLst/>
          </a:prstGeom>
          <a:solidFill>
            <a:srgbClr val="212932"/>
          </a:solidFill>
        </p:spPr>
      </p:sp>
      <p:sp>
        <p:nvSpPr>
          <p:cNvPr id="5" name="AutoShape 5"/>
          <p:cNvSpPr/>
          <p:nvPr/>
        </p:nvSpPr>
        <p:spPr>
          <a:xfrm>
            <a:off x="1028700" y="0"/>
            <a:ext cx="1483274" cy="1483115"/>
          </a:xfrm>
          <a:prstGeom prst="rect">
            <a:avLst/>
          </a:prstGeom>
          <a:solidFill>
            <a:srgbClr val="212932"/>
          </a:solid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210763" y="176548"/>
            <a:ext cx="1119147" cy="1130019"/>
            <a:chOff x="0" y="0"/>
            <a:chExt cx="4445000" cy="44881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86910" cy="4486910"/>
            </a:xfrm>
            <a:custGeom>
              <a:avLst/>
              <a:gdLst/>
              <a:ahLst/>
              <a:cxnLst/>
              <a:rect l="l" t="t" r="r" b="b"/>
              <a:pathLst>
                <a:path w="4486910" h="4486910">
                  <a:moveTo>
                    <a:pt x="4319270" y="3752850"/>
                  </a:moveTo>
                  <a:lnTo>
                    <a:pt x="3554730" y="2988310"/>
                  </a:lnTo>
                  <a:cubicBezTo>
                    <a:pt x="3454400" y="2889250"/>
                    <a:pt x="3318510" y="2848610"/>
                    <a:pt x="3188970" y="2866390"/>
                  </a:cubicBezTo>
                  <a:lnTo>
                    <a:pt x="2830830" y="2508250"/>
                  </a:lnTo>
                  <a:cubicBezTo>
                    <a:pt x="3026410" y="2246630"/>
                    <a:pt x="3141980" y="1921510"/>
                    <a:pt x="3141980" y="1569720"/>
                  </a:cubicBezTo>
                  <a:cubicBezTo>
                    <a:pt x="3141980" y="704850"/>
                    <a:pt x="2438400" y="0"/>
                    <a:pt x="1570990" y="0"/>
                  </a:cubicBezTo>
                  <a:cubicBezTo>
                    <a:pt x="704850" y="0"/>
                    <a:pt x="0" y="704850"/>
                    <a:pt x="0" y="1570990"/>
                  </a:cubicBezTo>
                  <a:cubicBezTo>
                    <a:pt x="0" y="2438400"/>
                    <a:pt x="704850" y="3141980"/>
                    <a:pt x="1570990" y="3141980"/>
                  </a:cubicBezTo>
                  <a:cubicBezTo>
                    <a:pt x="1899920" y="3141980"/>
                    <a:pt x="2205990" y="3040380"/>
                    <a:pt x="2458720" y="2866390"/>
                  </a:cubicBezTo>
                  <a:lnTo>
                    <a:pt x="2824480" y="3232150"/>
                  </a:lnTo>
                  <a:cubicBezTo>
                    <a:pt x="2806700" y="3361690"/>
                    <a:pt x="2847340" y="3497580"/>
                    <a:pt x="2946400" y="3596640"/>
                  </a:cubicBezTo>
                  <a:lnTo>
                    <a:pt x="3710940" y="4361180"/>
                  </a:lnTo>
                  <a:cubicBezTo>
                    <a:pt x="3794760" y="4445000"/>
                    <a:pt x="3905250" y="4486910"/>
                    <a:pt x="4015740" y="4486910"/>
                  </a:cubicBezTo>
                  <a:cubicBezTo>
                    <a:pt x="4126230" y="4486910"/>
                    <a:pt x="4236720" y="4445000"/>
                    <a:pt x="4320540" y="4361180"/>
                  </a:cubicBezTo>
                  <a:cubicBezTo>
                    <a:pt x="4486910" y="4193540"/>
                    <a:pt x="4486910" y="3921760"/>
                    <a:pt x="4319270" y="3752850"/>
                  </a:cubicBezTo>
                  <a:close/>
                  <a:moveTo>
                    <a:pt x="1570990" y="2626360"/>
                  </a:moveTo>
                  <a:cubicBezTo>
                    <a:pt x="988060" y="2626360"/>
                    <a:pt x="516890" y="2153920"/>
                    <a:pt x="516890" y="1570990"/>
                  </a:cubicBezTo>
                  <a:cubicBezTo>
                    <a:pt x="516890" y="989330"/>
                    <a:pt x="989330" y="516890"/>
                    <a:pt x="1570990" y="516890"/>
                  </a:cubicBezTo>
                  <a:cubicBezTo>
                    <a:pt x="2153920" y="516890"/>
                    <a:pt x="2626360" y="989330"/>
                    <a:pt x="2626360" y="1570990"/>
                  </a:cubicBezTo>
                  <a:cubicBezTo>
                    <a:pt x="2626360" y="2153920"/>
                    <a:pt x="2153920" y="2626360"/>
                    <a:pt x="1570990" y="2626360"/>
                  </a:cubicBezTo>
                  <a:close/>
                </a:path>
              </a:pathLst>
            </a:custGeom>
            <a:solidFill>
              <a:srgbClr val="EFF0F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85800" y="3215916"/>
            <a:ext cx="6979462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endParaRPr lang="en-US" sz="2400" spc="273" dirty="0">
              <a:solidFill>
                <a:srgbClr val="212932"/>
              </a:solidFill>
              <a:latin typeface="Montserrat Classic Bold"/>
            </a:endParaRPr>
          </a:p>
          <a:p>
            <a:pPr>
              <a:lnSpc>
                <a:spcPts val="4440"/>
              </a:lnSpc>
            </a:pPr>
            <a:r>
              <a:rPr lang="en-US" sz="2400" spc="273" dirty="0">
                <a:solidFill>
                  <a:srgbClr val="212932"/>
                </a:solidFill>
                <a:latin typeface="Montserrat Classic Bold"/>
              </a:rPr>
              <a:t>CAPITULO I</a:t>
            </a:r>
          </a:p>
          <a:p>
            <a:pPr>
              <a:lnSpc>
                <a:spcPts val="4440"/>
              </a:lnSpc>
            </a:pPr>
            <a:r>
              <a:rPr lang="es-SV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CARATULA.</a:t>
            </a:r>
          </a:p>
          <a:p>
            <a:pPr>
              <a:lnSpc>
                <a:spcPts val="4440"/>
              </a:lnSpc>
            </a:pPr>
            <a:r>
              <a:rPr lang="es-SV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ABREVIATURAS</a:t>
            </a:r>
          </a:p>
          <a:p>
            <a:pPr>
              <a:lnSpc>
                <a:spcPts val="4440"/>
              </a:lnSpc>
            </a:pPr>
            <a:r>
              <a:rPr lang="es-ES" sz="2400" dirty="0">
                <a:hlinkClick r:id="rId3"/>
              </a:rPr>
              <a:t>¿QUÉ ES UNA ABREVIATURA? (youtube.com)</a:t>
            </a:r>
            <a:endParaRPr lang="es-SV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4440"/>
              </a:lnSpc>
            </a:pPr>
            <a:r>
              <a:rPr lang="es-SV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ÍNDICE</a:t>
            </a:r>
          </a:p>
          <a:p>
            <a:pPr>
              <a:lnSpc>
                <a:spcPts val="4440"/>
              </a:lnSpc>
            </a:pPr>
            <a:r>
              <a:rPr lang="es-ES" sz="2400" dirty="0">
                <a:hlinkClick r:id="rId4"/>
              </a:rPr>
              <a:t>Como hacer un índice automático para tesis, monográficas y proyectos en </a:t>
            </a:r>
            <a:r>
              <a:rPr lang="es-ES" sz="2400" dirty="0" err="1">
                <a:hlinkClick r:id="rId4"/>
              </a:rPr>
              <a:t>word</a:t>
            </a:r>
            <a:r>
              <a:rPr lang="es-ES" sz="2400" dirty="0">
                <a:hlinkClick r:id="rId4"/>
              </a:rPr>
              <a:t> (youtube.com)</a:t>
            </a:r>
            <a:endParaRPr lang="es-SV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4440"/>
              </a:lnSpc>
            </a:pPr>
            <a:r>
              <a:rPr lang="en-US" sz="2400" spc="273" dirty="0">
                <a:solidFill>
                  <a:srgbClr val="212932"/>
                </a:solidFill>
                <a:latin typeface="Montserrat Classic Bold"/>
              </a:rPr>
              <a:t>LA INTRODUCCION</a:t>
            </a:r>
          </a:p>
          <a:p>
            <a:pPr>
              <a:lnSpc>
                <a:spcPts val="4440"/>
              </a:lnSpc>
            </a:pPr>
            <a:r>
              <a:rPr lang="es-ES" sz="2400" dirty="0">
                <a:hlinkClick r:id="rId5"/>
              </a:rPr>
              <a:t>Cómo hacer la introducción de tu trabajo de investigación (youtube.com)</a:t>
            </a:r>
            <a:r>
              <a:rPr lang="en-US" sz="2400" spc="273" dirty="0">
                <a:solidFill>
                  <a:srgbClr val="212932"/>
                </a:solidFill>
                <a:latin typeface="Montserrat Classic Bold"/>
              </a:rPr>
              <a:t>.</a:t>
            </a:r>
          </a:p>
          <a:p>
            <a:pPr>
              <a:lnSpc>
                <a:spcPts val="4440"/>
              </a:lnSpc>
            </a:pPr>
            <a:endParaRPr lang="en-US" sz="3700" spc="273" dirty="0">
              <a:solidFill>
                <a:srgbClr val="212932"/>
              </a:solidFill>
              <a:latin typeface="Montserrat Classic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455962" y="741397"/>
            <a:ext cx="8832038" cy="91563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99"/>
              </a:lnSpc>
            </a:pPr>
            <a:r>
              <a:rPr lang="en-US" sz="4000" b="1" spc="28" dirty="0">
                <a:solidFill>
                  <a:srgbClr val="D9DFDB"/>
                </a:solidFill>
                <a:latin typeface="Montserrat Light"/>
              </a:rPr>
              <a:t>1.1 </a:t>
            </a:r>
            <a:r>
              <a:rPr lang="en-US" sz="4000" b="1" spc="28" dirty="0" err="1">
                <a:solidFill>
                  <a:srgbClr val="D9DFDB"/>
                </a:solidFill>
                <a:latin typeface="Montserrat Light"/>
              </a:rPr>
              <a:t>Situación</a:t>
            </a:r>
            <a:r>
              <a:rPr lang="en-US" sz="4000" b="1" spc="28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8" dirty="0" err="1">
                <a:solidFill>
                  <a:srgbClr val="D9DFDB"/>
                </a:solidFill>
                <a:latin typeface="Montserrat Light"/>
              </a:rPr>
              <a:t>problemática</a:t>
            </a:r>
            <a:r>
              <a:rPr lang="en-US" sz="4000" b="1" spc="28" dirty="0">
                <a:solidFill>
                  <a:srgbClr val="D9DFDB"/>
                </a:solidFill>
                <a:latin typeface="Montserrat Light"/>
              </a:rPr>
              <a:t>.. </a:t>
            </a:r>
          </a:p>
          <a:p>
            <a:pPr>
              <a:lnSpc>
                <a:spcPts val="4199"/>
              </a:lnSpc>
            </a:pPr>
            <a:endParaRPr lang="en-US" sz="4000" b="1" spc="28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1.2 </a:t>
            </a:r>
            <a:r>
              <a:rPr lang="en-US" sz="4000" b="1" spc="27" dirty="0" err="1">
                <a:solidFill>
                  <a:srgbClr val="D9DFDB"/>
                </a:solidFill>
                <a:latin typeface="Montserrat Light"/>
              </a:rPr>
              <a:t>Antecedentes</a:t>
            </a: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 del </a:t>
            </a:r>
            <a:r>
              <a:rPr lang="en-US" sz="4000" b="1" spc="27" dirty="0" err="1">
                <a:solidFill>
                  <a:srgbClr val="D9DFDB"/>
                </a:solidFill>
                <a:latin typeface="Montserrat Light"/>
              </a:rPr>
              <a:t>problema</a:t>
            </a:r>
            <a:endParaRPr lang="en-US" sz="4000" b="1" spc="27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endParaRPr lang="en-US" sz="4000" b="1" spc="27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1.3 </a:t>
            </a:r>
            <a:r>
              <a:rPr lang="en-US" sz="4000" b="1" spc="27" dirty="0" err="1">
                <a:solidFill>
                  <a:srgbClr val="D9DFDB"/>
                </a:solidFill>
                <a:latin typeface="Montserrat Light"/>
              </a:rPr>
              <a:t>Enunciado</a:t>
            </a: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 del </a:t>
            </a:r>
            <a:r>
              <a:rPr lang="en-US" sz="4000" b="1" spc="27" dirty="0" err="1">
                <a:solidFill>
                  <a:srgbClr val="D9DFDB"/>
                </a:solidFill>
                <a:latin typeface="Montserrat Light"/>
              </a:rPr>
              <a:t>problema</a:t>
            </a:r>
            <a:endParaRPr lang="en-US" sz="4000" b="1" spc="27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 </a:t>
            </a:r>
          </a:p>
          <a:p>
            <a:pPr>
              <a:lnSpc>
                <a:spcPts val="4199"/>
              </a:lnSpc>
            </a:pP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1.4 </a:t>
            </a:r>
            <a:r>
              <a:rPr lang="en-US" sz="4000" b="1" spc="27" dirty="0" err="1">
                <a:solidFill>
                  <a:srgbClr val="D9DFDB"/>
                </a:solidFill>
                <a:latin typeface="Montserrat Light"/>
              </a:rPr>
              <a:t>Justificación</a:t>
            </a: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 </a:t>
            </a:r>
          </a:p>
          <a:p>
            <a:pPr>
              <a:lnSpc>
                <a:spcPts val="4199"/>
              </a:lnSpc>
            </a:pPr>
            <a:endParaRPr lang="en-US" sz="4000" b="1" spc="27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1.5 </a:t>
            </a:r>
            <a:r>
              <a:rPr lang="en-US" sz="4000" b="1" spc="27" dirty="0" err="1">
                <a:solidFill>
                  <a:srgbClr val="D9DFDB"/>
                </a:solidFill>
                <a:latin typeface="Montserrat Light"/>
              </a:rPr>
              <a:t>Delimitaciones</a:t>
            </a: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 </a:t>
            </a:r>
          </a:p>
          <a:p>
            <a:pPr>
              <a:lnSpc>
                <a:spcPts val="4199"/>
              </a:lnSpc>
            </a:pP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     1.5.1  </a:t>
            </a:r>
            <a:r>
              <a:rPr lang="en-US" sz="4000" b="1" spc="27" dirty="0" err="1">
                <a:solidFill>
                  <a:srgbClr val="D9DFDB"/>
                </a:solidFill>
                <a:latin typeface="Montserrat Light"/>
              </a:rPr>
              <a:t>Geográfica</a:t>
            </a:r>
            <a:endParaRPr lang="en-US" sz="4000" b="1" spc="27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     1.5.2 Temporal</a:t>
            </a:r>
          </a:p>
          <a:p>
            <a:pPr>
              <a:lnSpc>
                <a:spcPts val="4199"/>
              </a:lnSpc>
            </a:pP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     1.5.3 </a:t>
            </a:r>
            <a:r>
              <a:rPr lang="en-US" sz="4000" b="1" spc="27" dirty="0" err="1">
                <a:solidFill>
                  <a:srgbClr val="D9DFDB"/>
                </a:solidFill>
                <a:latin typeface="Montserrat Light"/>
              </a:rPr>
              <a:t>Teórica</a:t>
            </a:r>
            <a:endParaRPr lang="en-US" sz="4000" b="1" spc="27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1.6 </a:t>
            </a:r>
            <a:r>
              <a:rPr lang="en-US" sz="4000" b="1" spc="27" dirty="0" err="1">
                <a:solidFill>
                  <a:srgbClr val="D9DFDB"/>
                </a:solidFill>
                <a:latin typeface="Montserrat Light"/>
              </a:rPr>
              <a:t>Objetivos</a:t>
            </a: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 </a:t>
            </a:r>
          </a:p>
          <a:p>
            <a:pPr>
              <a:lnSpc>
                <a:spcPts val="4199"/>
              </a:lnSpc>
            </a:pP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     1.6.1 General 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     1.6.2 </a:t>
            </a:r>
            <a:r>
              <a:rPr lang="en-US" sz="4000" b="1" spc="27" dirty="0" err="1">
                <a:solidFill>
                  <a:srgbClr val="D9DFDB"/>
                </a:solidFill>
                <a:latin typeface="Montserrat Light"/>
              </a:rPr>
              <a:t>Específicos</a:t>
            </a:r>
            <a:endParaRPr lang="en-US" sz="4000" b="1" spc="27" dirty="0">
              <a:solidFill>
                <a:srgbClr val="D9DFDB"/>
              </a:solidFill>
              <a:latin typeface="Montserrat Light"/>
            </a:endParaRP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4000" b="1" spc="27" dirty="0">
              <a:solidFill>
                <a:srgbClr val="D9DFDB"/>
              </a:solidFill>
              <a:latin typeface="Montserrat Light"/>
            </a:endParaRP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4000" b="1" spc="27" dirty="0">
                <a:solidFill>
                  <a:srgbClr val="D9DFDB"/>
                </a:solidFill>
                <a:latin typeface="Montserrat Light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5800" y="1331529"/>
            <a:ext cx="7893862" cy="3060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sz="3200" spc="159" dirty="0">
              <a:solidFill>
                <a:srgbClr val="212932"/>
              </a:solidFill>
              <a:latin typeface="Montserrat Classic Bold"/>
            </a:endParaRPr>
          </a:p>
          <a:p>
            <a:pPr>
              <a:lnSpc>
                <a:spcPct val="150000"/>
              </a:lnSpc>
            </a:pPr>
            <a:r>
              <a:rPr lang="en-US" sz="3200" spc="159" dirty="0">
                <a:solidFill>
                  <a:srgbClr val="212932"/>
                </a:solidFill>
                <a:latin typeface="Montserrat Classic Bold"/>
              </a:rPr>
              <a:t>PLANTEAMIENTO DEL PROBLEMA</a:t>
            </a:r>
          </a:p>
          <a:p>
            <a:pPr>
              <a:lnSpc>
                <a:spcPct val="150000"/>
              </a:lnSpc>
            </a:pPr>
            <a:r>
              <a:rPr lang="es-ES" sz="2400" dirty="0">
                <a:hlinkClick r:id="rId6"/>
              </a:rPr>
              <a:t>TUTORIAL CÓMO REDACTAR el PLANTEAMIENTO del PROBLEMA (PROYECTO de INVESTIGACIÓN) – YouTube</a:t>
            </a:r>
            <a:endParaRPr lang="es-ES" sz="2400" dirty="0"/>
          </a:p>
          <a:p>
            <a:pPr>
              <a:lnSpc>
                <a:spcPct val="150000"/>
              </a:lnSpc>
            </a:pPr>
            <a:endParaRPr lang="en-US" sz="2400" spc="159" dirty="0">
              <a:solidFill>
                <a:srgbClr val="212932"/>
              </a:solidFill>
              <a:latin typeface="Montserrat Classic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013209C-80CC-4013-299C-051FEB9DE8A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4199"/>
              </a:lnSpc>
            </a:pPr>
            <a:endParaRPr lang="en-US" sz="4400" b="1" spc="28" dirty="0">
              <a:solidFill>
                <a:schemeClr val="tx1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2800" b="1" spc="28" dirty="0">
                <a:solidFill>
                  <a:schemeClr val="tx1"/>
                </a:solidFill>
                <a:latin typeface="Montserrat Light"/>
              </a:rPr>
              <a:t>1.1 </a:t>
            </a:r>
            <a:r>
              <a:rPr lang="en-US" sz="2800" b="1" spc="28" dirty="0" err="1">
                <a:solidFill>
                  <a:schemeClr val="tx1"/>
                </a:solidFill>
                <a:latin typeface="Montserrat Light"/>
              </a:rPr>
              <a:t>Situación</a:t>
            </a:r>
            <a:r>
              <a:rPr lang="en-US" sz="2800" b="1" spc="28" dirty="0">
                <a:solidFill>
                  <a:schemeClr val="tx1"/>
                </a:solidFill>
                <a:latin typeface="Montserrat Light"/>
              </a:rPr>
              <a:t> </a:t>
            </a:r>
            <a:r>
              <a:rPr lang="en-US" sz="2800" b="1" spc="28" dirty="0" err="1">
                <a:solidFill>
                  <a:schemeClr val="tx1"/>
                </a:solidFill>
                <a:latin typeface="Montserrat Light"/>
              </a:rPr>
              <a:t>problemática</a:t>
            </a:r>
            <a:r>
              <a:rPr lang="en-US" sz="2800" b="1" spc="28" dirty="0">
                <a:solidFill>
                  <a:schemeClr val="tx1"/>
                </a:solidFill>
                <a:latin typeface="Montserrat Light"/>
              </a:rPr>
              <a:t>.</a:t>
            </a:r>
            <a:r>
              <a:rPr lang="es-ES" sz="2800" dirty="0">
                <a:hlinkClick r:id="rId2"/>
              </a:rPr>
              <a:t> La situación problemática y el PROBLEMA? (youtube.com)</a:t>
            </a:r>
            <a:endParaRPr lang="en-US" sz="2800" b="1" spc="28" dirty="0">
              <a:solidFill>
                <a:schemeClr val="tx1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endParaRPr lang="en-US" sz="2800" b="1" spc="28" dirty="0">
              <a:solidFill>
                <a:schemeClr val="tx1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1.2 </a:t>
            </a:r>
            <a:r>
              <a:rPr lang="en-US" sz="2800" b="1" spc="27" dirty="0" err="1">
                <a:solidFill>
                  <a:schemeClr val="tx1"/>
                </a:solidFill>
                <a:latin typeface="Montserrat Light"/>
              </a:rPr>
              <a:t>Antecedentes</a:t>
            </a: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 del </a:t>
            </a:r>
            <a:r>
              <a:rPr lang="en-US" sz="2800" b="1" spc="27" dirty="0" err="1">
                <a:solidFill>
                  <a:schemeClr val="tx1"/>
                </a:solidFill>
                <a:latin typeface="Montserrat Light"/>
              </a:rPr>
              <a:t>problema</a:t>
            </a: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. </a:t>
            </a:r>
            <a:r>
              <a:rPr lang="es-SV" sz="2800" dirty="0">
                <a:hlinkClick r:id="rId3"/>
              </a:rPr>
              <a:t>ANTECEDENTES DEL PROBLEMA (youtube.com)</a:t>
            </a:r>
            <a:endParaRPr lang="es-SV" sz="2800" dirty="0"/>
          </a:p>
          <a:p>
            <a:pPr>
              <a:lnSpc>
                <a:spcPts val="4199"/>
              </a:lnSpc>
            </a:pPr>
            <a:r>
              <a:rPr lang="es-SV" sz="2800" b="1" spc="27" dirty="0">
                <a:solidFill>
                  <a:schemeClr val="tx1"/>
                </a:solidFill>
                <a:latin typeface="Montserrat Light"/>
              </a:rPr>
              <a:t>ESTADO DEL ARTE. (</a:t>
            </a:r>
            <a:r>
              <a:rPr lang="es-SV" sz="2800" dirty="0">
                <a:hlinkClick r:id="rId4"/>
              </a:rPr>
              <a:t>Bing Vídeos</a:t>
            </a:r>
            <a:r>
              <a:rPr lang="es-SV" sz="2800" dirty="0"/>
              <a:t>)  (</a:t>
            </a:r>
            <a:r>
              <a:rPr lang="es-SV" sz="2800" dirty="0">
                <a:hlinkClick r:id="rId5"/>
              </a:rPr>
              <a:t>Bing Vídeos</a:t>
            </a:r>
            <a:r>
              <a:rPr lang="es-SV" sz="2800" dirty="0"/>
              <a:t>)</a:t>
            </a:r>
            <a:endParaRPr lang="en-US" sz="2800" b="1" spc="27" dirty="0">
              <a:solidFill>
                <a:schemeClr val="tx1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endParaRPr lang="en-US" sz="2800" b="1" spc="27" dirty="0">
              <a:solidFill>
                <a:schemeClr val="tx1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1.3 </a:t>
            </a:r>
            <a:r>
              <a:rPr lang="en-US" sz="2800" b="1" spc="27" dirty="0" err="1">
                <a:solidFill>
                  <a:schemeClr val="tx1"/>
                </a:solidFill>
                <a:latin typeface="Montserrat Light"/>
              </a:rPr>
              <a:t>Enunciado</a:t>
            </a: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 del </a:t>
            </a:r>
            <a:r>
              <a:rPr lang="en-US" sz="2800" b="1" spc="27" dirty="0" err="1">
                <a:solidFill>
                  <a:schemeClr val="tx1"/>
                </a:solidFill>
                <a:latin typeface="Montserrat Light"/>
              </a:rPr>
              <a:t>problema</a:t>
            </a: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. </a:t>
            </a:r>
            <a:r>
              <a:rPr lang="es-SV" sz="2800" dirty="0">
                <a:hlinkClick r:id="rId6"/>
              </a:rPr>
              <a:t>Enunciar el problema – YouTube</a:t>
            </a:r>
            <a:r>
              <a:rPr lang="es-SV" sz="2800" dirty="0"/>
              <a:t>   (</a:t>
            </a:r>
            <a:r>
              <a:rPr lang="es-SV" sz="2800" dirty="0">
                <a:hlinkClick r:id="rId7"/>
              </a:rPr>
              <a:t>Enunciado De Problema – YouTube</a:t>
            </a:r>
            <a:r>
              <a:rPr lang="es-SV" sz="2800" dirty="0"/>
              <a:t>)</a:t>
            </a:r>
            <a:endParaRPr lang="en-US" sz="2800" b="1" spc="27" dirty="0">
              <a:solidFill>
                <a:schemeClr val="tx1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 </a:t>
            </a:r>
          </a:p>
          <a:p>
            <a:pPr>
              <a:lnSpc>
                <a:spcPts val="4199"/>
              </a:lnSpc>
            </a:pP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1.4 </a:t>
            </a:r>
            <a:r>
              <a:rPr lang="en-US" sz="2800" b="1" spc="27" dirty="0" err="1">
                <a:solidFill>
                  <a:schemeClr val="tx1"/>
                </a:solidFill>
                <a:latin typeface="Montserrat Light"/>
              </a:rPr>
              <a:t>Justificación</a:t>
            </a: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 . </a:t>
            </a:r>
            <a:r>
              <a:rPr lang="es-ES" sz="2800" dirty="0">
                <a:hlinkClick r:id="rId8"/>
              </a:rPr>
              <a:t>Cómo escribir la justificación de una tesis - Cómo elaborar una tesis (youtube.com)</a:t>
            </a:r>
            <a:endParaRPr lang="en-US" sz="2800" b="1" spc="27" dirty="0">
              <a:solidFill>
                <a:schemeClr val="tx1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endParaRPr lang="en-US" sz="2800" b="1" spc="27" dirty="0">
              <a:solidFill>
                <a:schemeClr val="tx1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1.5 </a:t>
            </a:r>
            <a:r>
              <a:rPr lang="en-US" sz="2800" b="1" spc="27" dirty="0" err="1">
                <a:solidFill>
                  <a:schemeClr val="tx1"/>
                </a:solidFill>
                <a:latin typeface="Montserrat Light"/>
              </a:rPr>
              <a:t>Delimitaciones</a:t>
            </a: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.</a:t>
            </a:r>
            <a:r>
              <a:rPr lang="es-ES" sz="2800" dirty="0">
                <a:hlinkClick r:id="rId9"/>
              </a:rPr>
              <a:t> Cómo ELEGIR y DELIMITAR el TEMA (PROYECTO DE INVESTIGACIÓN) (youtube.com)</a:t>
            </a:r>
            <a:endParaRPr lang="en-US" sz="2800" b="1" spc="27" dirty="0">
              <a:solidFill>
                <a:schemeClr val="tx1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      1.5.1  </a:t>
            </a:r>
            <a:r>
              <a:rPr lang="en-US" sz="2800" b="1" spc="27" dirty="0" err="1">
                <a:solidFill>
                  <a:schemeClr val="tx1"/>
                </a:solidFill>
                <a:latin typeface="Montserrat Light"/>
              </a:rPr>
              <a:t>Geográfica</a:t>
            </a:r>
            <a:endParaRPr lang="en-US" sz="2800" b="1" spc="27" dirty="0">
              <a:solidFill>
                <a:schemeClr val="tx1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     1.5.2 Temporal</a:t>
            </a:r>
          </a:p>
          <a:p>
            <a:pPr>
              <a:lnSpc>
                <a:spcPts val="4199"/>
              </a:lnSpc>
            </a:pP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     1.5.3 </a:t>
            </a:r>
            <a:r>
              <a:rPr lang="en-US" sz="2800" b="1" spc="27" dirty="0" err="1">
                <a:solidFill>
                  <a:schemeClr val="tx1"/>
                </a:solidFill>
                <a:latin typeface="Montserrat Light"/>
              </a:rPr>
              <a:t>Teórica</a:t>
            </a:r>
            <a:endParaRPr lang="en-US" sz="2800" b="1" spc="27" dirty="0">
              <a:solidFill>
                <a:schemeClr val="tx1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1.6 </a:t>
            </a:r>
            <a:r>
              <a:rPr lang="en-US" sz="2800" b="1" spc="27" dirty="0" err="1">
                <a:solidFill>
                  <a:schemeClr val="tx1"/>
                </a:solidFill>
                <a:latin typeface="Montserrat Light"/>
              </a:rPr>
              <a:t>Objetivos</a:t>
            </a: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. </a:t>
            </a:r>
            <a:r>
              <a:rPr lang="es-ES" sz="2800" dirty="0">
                <a:hlinkClick r:id="rId10"/>
              </a:rPr>
              <a:t>😀😍CÓMO HACER OBJETIVOS generales específicos de investigación - FÁCIL Y RÁPIDO Aprender a investigar (youtube.com)</a:t>
            </a:r>
            <a:endParaRPr lang="en-US" sz="2800" b="1" spc="27" dirty="0">
              <a:solidFill>
                <a:schemeClr val="tx1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s-ES" sz="2800" dirty="0">
                <a:hlinkClick r:id="rId11"/>
              </a:rPr>
              <a:t>CÓMO HACER LOS OBJETIVOS DE INVESTIGACIÓN o TESIS FÁCILMENTE CON EJEMPLO (PROYECTO DE INVESTIGACIÓN) (youtube.com)</a:t>
            </a:r>
            <a:endParaRPr lang="en-US" sz="2800" b="1" spc="27" dirty="0">
              <a:solidFill>
                <a:schemeClr val="tx1"/>
              </a:solidFill>
              <a:latin typeface="Montserrat Light"/>
            </a:endParaRPr>
          </a:p>
          <a:p>
            <a:pPr>
              <a:lnSpc>
                <a:spcPts val="4199"/>
              </a:lnSpc>
            </a:pP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      1.6.1 General 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800" b="1" spc="27" dirty="0">
                <a:solidFill>
                  <a:schemeClr val="tx1"/>
                </a:solidFill>
                <a:latin typeface="Montserrat Light"/>
              </a:rPr>
              <a:t>     1.6.2 </a:t>
            </a:r>
            <a:r>
              <a:rPr lang="en-US" sz="2800" b="1" spc="27" dirty="0" err="1">
                <a:solidFill>
                  <a:schemeClr val="tx1"/>
                </a:solidFill>
                <a:latin typeface="Montserrat Light"/>
              </a:rPr>
              <a:t>Específicos</a:t>
            </a:r>
            <a:endParaRPr lang="en-US" sz="2800" b="1" spc="27" dirty="0">
              <a:solidFill>
                <a:schemeClr val="tx1"/>
              </a:solidFill>
              <a:latin typeface="Montserrat Light"/>
            </a:endParaRPr>
          </a:p>
          <a:p>
            <a:pPr algn="ctr"/>
            <a:endParaRPr lang="es-SV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09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2869" y="1745919"/>
            <a:ext cx="16230600" cy="7335341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40"/>
              </a:lnSpc>
            </a:pPr>
            <a:r>
              <a:rPr lang="en-US" sz="3700" spc="273" dirty="0">
                <a:latin typeface="Montserrat Light Bold"/>
              </a:rPr>
              <a:t>2.1 ESTADO DEL ARTE. </a:t>
            </a:r>
          </a:p>
          <a:p>
            <a:pPr algn="just">
              <a:lnSpc>
                <a:spcPts val="4440"/>
              </a:lnSpc>
            </a:pPr>
            <a:endParaRPr lang="en-US" sz="3700" spc="273" dirty="0">
              <a:latin typeface="Montserrat Light Bold"/>
            </a:endParaRPr>
          </a:p>
          <a:p>
            <a:pPr algn="just">
              <a:lnSpc>
                <a:spcPts val="4440"/>
              </a:lnSpc>
            </a:pPr>
            <a:r>
              <a:rPr lang="en-US" sz="3700" spc="273" dirty="0">
                <a:latin typeface="Montserrat Light Bold"/>
              </a:rPr>
              <a:t>Marco </a:t>
            </a:r>
            <a:r>
              <a:rPr lang="en-US" sz="3700" spc="273" dirty="0" err="1">
                <a:latin typeface="Montserrat Light Bold"/>
              </a:rPr>
              <a:t>histórico</a:t>
            </a:r>
            <a:r>
              <a:rPr lang="en-US" sz="3700" spc="273" dirty="0">
                <a:latin typeface="Montserrat Light Bold"/>
              </a:rPr>
              <a:t> </a:t>
            </a:r>
            <a:r>
              <a:rPr lang="en-US" sz="3700" spc="273" dirty="0" err="1">
                <a:latin typeface="Montserrat Light Bold"/>
              </a:rPr>
              <a:t>Doctrinario</a:t>
            </a:r>
            <a:r>
              <a:rPr lang="en-US" sz="3700" spc="273" dirty="0">
                <a:latin typeface="Montserrat Light Bold"/>
              </a:rPr>
              <a:t> para </a:t>
            </a:r>
            <a:r>
              <a:rPr lang="en-US" sz="3700" spc="273" dirty="0" err="1">
                <a:latin typeface="Montserrat Light Bold"/>
              </a:rPr>
              <a:t>procesos</a:t>
            </a:r>
            <a:r>
              <a:rPr lang="en-US" sz="3700" spc="273" dirty="0">
                <a:latin typeface="Montserrat Light Bold"/>
              </a:rPr>
              <a:t> </a:t>
            </a:r>
            <a:r>
              <a:rPr lang="en-US" sz="3700" spc="273" dirty="0" err="1">
                <a:latin typeface="Montserrat Light Bold"/>
              </a:rPr>
              <a:t>en</a:t>
            </a:r>
            <a:r>
              <a:rPr lang="en-US" sz="3700" spc="273" dirty="0">
                <a:latin typeface="Montserrat Light Bold"/>
              </a:rPr>
              <a:t> </a:t>
            </a:r>
            <a:r>
              <a:rPr lang="en-US" sz="3700" spc="273" dirty="0" err="1">
                <a:latin typeface="Montserrat Light Bold"/>
              </a:rPr>
              <a:t>el</a:t>
            </a:r>
            <a:r>
              <a:rPr lang="en-US" sz="3700" spc="273" dirty="0">
                <a:latin typeface="Montserrat Light Bold"/>
              </a:rPr>
              <a:t> </a:t>
            </a:r>
            <a:r>
              <a:rPr lang="en-US" sz="3700" spc="273" dirty="0" err="1">
                <a:latin typeface="Montserrat Light Bold"/>
              </a:rPr>
              <a:t>área</a:t>
            </a:r>
            <a:r>
              <a:rPr lang="en-US" sz="3700" spc="273" dirty="0">
                <a:latin typeface="Montserrat Light Bold"/>
              </a:rPr>
              <a:t> de Derecho: </a:t>
            </a:r>
            <a:r>
              <a:rPr lang="en-US" sz="3700" spc="273" dirty="0">
                <a:latin typeface="Montserrat Light"/>
              </a:rPr>
              <a:t>Para </a:t>
            </a:r>
            <a:r>
              <a:rPr lang="en-US" sz="3700" spc="273" dirty="0" err="1">
                <a:latin typeface="Montserrat Light"/>
              </a:rPr>
              <a:t>comprender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el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objeto</a:t>
            </a:r>
            <a:r>
              <a:rPr lang="en-US" sz="3700" spc="273" dirty="0">
                <a:latin typeface="Montserrat Light"/>
              </a:rPr>
              <a:t> de </a:t>
            </a:r>
            <a:r>
              <a:rPr lang="en-US" sz="3700" spc="273" dirty="0" err="1">
                <a:latin typeface="Montserrat Light"/>
              </a:rPr>
              <a:t>estudio</a:t>
            </a:r>
            <a:r>
              <a:rPr lang="en-US" sz="3700" spc="273" dirty="0">
                <a:latin typeface="Montserrat Light"/>
              </a:rPr>
              <a:t> es </a:t>
            </a:r>
            <a:r>
              <a:rPr lang="en-US" sz="3700" spc="273" dirty="0" err="1">
                <a:latin typeface="Montserrat Light"/>
              </a:rPr>
              <a:t>necesario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ubicarlo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en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el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contexto</a:t>
            </a:r>
            <a:r>
              <a:rPr lang="en-US" sz="3700" spc="273" dirty="0">
                <a:latin typeface="Montserrat Light"/>
              </a:rPr>
              <a:t> de </a:t>
            </a:r>
            <a:r>
              <a:rPr lang="en-US" sz="3700" spc="273" dirty="0" err="1">
                <a:latin typeface="Montserrat Light"/>
              </a:rPr>
              <a:t>su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origen</a:t>
            </a:r>
            <a:r>
              <a:rPr lang="en-US" sz="3700" spc="273" dirty="0">
                <a:latin typeface="Montserrat Light"/>
              </a:rPr>
              <a:t> para </a:t>
            </a:r>
            <a:r>
              <a:rPr lang="en-US" sz="3700" spc="273" dirty="0" err="1">
                <a:latin typeface="Montserrat Light"/>
              </a:rPr>
              <a:t>dar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cuenta</a:t>
            </a:r>
            <a:r>
              <a:rPr lang="en-US" sz="3700" spc="273" dirty="0">
                <a:latin typeface="Montserrat Light"/>
              </a:rPr>
              <a:t> de sus </a:t>
            </a:r>
            <a:r>
              <a:rPr lang="en-US" sz="3700" spc="273" dirty="0" err="1">
                <a:latin typeface="Montserrat Light"/>
              </a:rPr>
              <a:t>transformaciones</a:t>
            </a:r>
            <a:r>
              <a:rPr lang="en-US" sz="3700" spc="273" dirty="0">
                <a:latin typeface="Montserrat Light Bold"/>
              </a:rPr>
              <a:t> a </a:t>
            </a:r>
            <a:r>
              <a:rPr lang="en-US" sz="3700" spc="273" dirty="0" err="1">
                <a:latin typeface="Montserrat Light"/>
              </a:rPr>
              <a:t>través</a:t>
            </a:r>
            <a:r>
              <a:rPr lang="en-US" sz="3700" spc="273" dirty="0">
                <a:latin typeface="Montserrat Light"/>
              </a:rPr>
              <a:t> del </a:t>
            </a:r>
            <a:r>
              <a:rPr lang="en-US" sz="3700" spc="273" dirty="0">
                <a:latin typeface="Montserrat Light Bold"/>
              </a:rPr>
              <a:t>derecho </a:t>
            </a:r>
            <a:r>
              <a:rPr lang="en-US" sz="3700" spc="273" dirty="0" err="1">
                <a:latin typeface="Montserrat Light Bold"/>
              </a:rPr>
              <a:t>positivo</a:t>
            </a:r>
            <a:r>
              <a:rPr lang="en-US" sz="3700" spc="273" dirty="0">
                <a:latin typeface="Montserrat Light Bold"/>
              </a:rPr>
              <a:t> o derecho natural </a:t>
            </a:r>
            <a:r>
              <a:rPr lang="en-US" sz="3700" spc="273" dirty="0">
                <a:latin typeface="Montserrat Light"/>
              </a:rPr>
              <a:t>con </a:t>
            </a:r>
            <a:r>
              <a:rPr lang="en-US" sz="3700" spc="273" dirty="0" err="1">
                <a:latin typeface="Montserrat Light"/>
              </a:rPr>
              <a:t>finalidad</a:t>
            </a:r>
            <a:r>
              <a:rPr lang="en-US" sz="3700" spc="273" dirty="0">
                <a:latin typeface="Montserrat Light"/>
              </a:rPr>
              <a:t> de </a:t>
            </a:r>
            <a:r>
              <a:rPr lang="en-US" sz="3700" spc="273" dirty="0" err="1">
                <a:latin typeface="Montserrat Light"/>
              </a:rPr>
              <a:t>conocer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qué</a:t>
            </a:r>
            <a:r>
              <a:rPr lang="en-US" sz="3700" spc="273" dirty="0">
                <a:latin typeface="Montserrat Light"/>
              </a:rPr>
              <a:t> se ha </a:t>
            </a:r>
            <a:r>
              <a:rPr lang="en-US" sz="3700" spc="273" dirty="0" err="1">
                <a:latin typeface="Montserrat Light"/>
              </a:rPr>
              <a:t>producido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sobre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el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tema</a:t>
            </a:r>
            <a:r>
              <a:rPr lang="en-US" sz="3700" spc="273" dirty="0">
                <a:latin typeface="Montserrat Light"/>
              </a:rPr>
              <a:t>, </a:t>
            </a:r>
            <a:r>
              <a:rPr lang="en-US" sz="3700" spc="273" dirty="0" err="1">
                <a:latin typeface="Montserrat Light"/>
              </a:rPr>
              <a:t>qué</a:t>
            </a:r>
            <a:r>
              <a:rPr lang="en-US" sz="3700" spc="273" dirty="0">
                <a:latin typeface="Montserrat Light"/>
              </a:rPr>
              <a:t> se ha </a:t>
            </a:r>
            <a:r>
              <a:rPr lang="en-US" sz="3700" spc="273" dirty="0" err="1">
                <a:latin typeface="Montserrat Light"/>
              </a:rPr>
              <a:t>investigado</a:t>
            </a:r>
            <a:r>
              <a:rPr lang="en-US" sz="3700" spc="273" dirty="0">
                <a:latin typeface="Montserrat Light"/>
              </a:rPr>
              <a:t> que </a:t>
            </a:r>
            <a:r>
              <a:rPr lang="en-US" sz="3700" spc="273" dirty="0" err="1">
                <a:latin typeface="Montserrat Light"/>
              </a:rPr>
              <a:t>tenga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vinculación</a:t>
            </a:r>
            <a:r>
              <a:rPr lang="en-US" sz="3700" spc="273" dirty="0">
                <a:latin typeface="Montserrat Light"/>
              </a:rPr>
              <a:t> con </a:t>
            </a:r>
            <a:r>
              <a:rPr lang="en-US" sz="3700" spc="273" dirty="0" err="1">
                <a:latin typeface="Montserrat Light"/>
              </a:rPr>
              <a:t>el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problema</a:t>
            </a:r>
            <a:r>
              <a:rPr lang="en-US" sz="3700" spc="273" dirty="0">
                <a:latin typeface="Montserrat Light"/>
              </a:rPr>
              <a:t>, la </a:t>
            </a:r>
            <a:r>
              <a:rPr lang="en-US" sz="3700" spc="273" dirty="0" err="1">
                <a:latin typeface="Montserrat Light"/>
              </a:rPr>
              <a:t>pregunta</a:t>
            </a:r>
            <a:r>
              <a:rPr lang="en-US" sz="3700" spc="273" dirty="0">
                <a:latin typeface="Montserrat Light"/>
              </a:rPr>
              <a:t> de </a:t>
            </a:r>
            <a:r>
              <a:rPr lang="en-US" sz="3700" spc="273" dirty="0" err="1">
                <a:latin typeface="Montserrat Light"/>
              </a:rPr>
              <a:t>investigación</a:t>
            </a:r>
            <a:r>
              <a:rPr lang="en-US" sz="3700" spc="273" dirty="0">
                <a:latin typeface="Montserrat Light"/>
              </a:rPr>
              <a:t>, </a:t>
            </a:r>
            <a:r>
              <a:rPr lang="en-US" sz="3700" spc="273" dirty="0" err="1">
                <a:latin typeface="Montserrat Light"/>
              </a:rPr>
              <a:t>los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objetivos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propuestos</a:t>
            </a:r>
            <a:r>
              <a:rPr lang="en-US" sz="3700" spc="273" dirty="0">
                <a:latin typeface="Montserrat Light"/>
              </a:rPr>
              <a:t> o las </a:t>
            </a:r>
            <a:r>
              <a:rPr lang="en-US" sz="3700" spc="273" dirty="0" err="1">
                <a:latin typeface="Montserrat Light"/>
              </a:rPr>
              <a:t>hipótesis</a:t>
            </a:r>
            <a:r>
              <a:rPr lang="en-US" sz="3700" spc="273" dirty="0">
                <a:latin typeface="Montserrat Light"/>
              </a:rPr>
              <a:t> </a:t>
            </a:r>
            <a:r>
              <a:rPr lang="en-US" sz="3700" spc="273" dirty="0" err="1">
                <a:latin typeface="Montserrat Light"/>
              </a:rPr>
              <a:t>planteadas</a:t>
            </a:r>
            <a:r>
              <a:rPr lang="en-US" sz="3700" spc="273" dirty="0">
                <a:latin typeface="Montserrat Light"/>
              </a:rPr>
              <a:t>.</a:t>
            </a:r>
          </a:p>
          <a:p>
            <a:pPr algn="just">
              <a:lnSpc>
                <a:spcPts val="4440"/>
              </a:lnSpc>
            </a:pPr>
            <a:endParaRPr lang="en-US" sz="3700" spc="273" dirty="0">
              <a:latin typeface="Montserrat Light"/>
            </a:endParaRPr>
          </a:p>
          <a:p>
            <a:pPr algn="just">
              <a:lnSpc>
                <a:spcPts val="4440"/>
              </a:lnSpc>
            </a:pPr>
            <a:r>
              <a:rPr lang="es-ES" sz="4000" dirty="0">
                <a:hlinkClick r:id="rId3"/>
              </a:rPr>
              <a:t>CÓMO ELABORAR MARCO TÉORICO CON EJEMPLO PARA TESIS O PROYECTO DE INVESTIGACIÓN - YouTube</a:t>
            </a:r>
            <a:endParaRPr lang="en-US" sz="3700" spc="273" dirty="0">
              <a:solidFill>
                <a:srgbClr val="D9DFDB"/>
              </a:solidFill>
              <a:latin typeface="Montserrat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820295" y="543243"/>
            <a:ext cx="14093103" cy="829330"/>
          </a:xfrm>
          <a:prstGeom prst="rect">
            <a:avLst/>
          </a:prstGeom>
          <a:solidFill>
            <a:schemeClr val="bg1"/>
          </a:solidFill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5"/>
              </a:lnSpc>
            </a:pPr>
            <a:r>
              <a:rPr lang="en-US" sz="5500" spc="159" dirty="0">
                <a:latin typeface="Montserrat Classic Bold"/>
              </a:rPr>
              <a:t>CAPITULO II: MARCO DE REFERENCIA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203301" y="9196665"/>
            <a:ext cx="18694603" cy="755055"/>
            <a:chOff x="0" y="0"/>
            <a:chExt cx="24926137" cy="1006740"/>
          </a:xfrm>
        </p:grpSpPr>
        <p:sp>
          <p:nvSpPr>
            <p:cNvPr id="5" name="AutoShape 5"/>
            <p:cNvSpPr/>
            <p:nvPr/>
          </p:nvSpPr>
          <p:spPr>
            <a:xfrm>
              <a:off x="0" y="0"/>
              <a:ext cx="24926137" cy="131189"/>
            </a:xfrm>
            <a:prstGeom prst="rect">
              <a:avLst/>
            </a:prstGeom>
            <a:solidFill>
              <a:srgbClr val="8A7D63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914370" y="481595"/>
              <a:ext cx="21097398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spc="192" dirty="0">
                  <a:solidFill>
                    <a:srgbClr val="D9DFDB"/>
                  </a:solidFill>
                  <a:latin typeface="Montserrat Classic"/>
                </a:rPr>
                <a:t>PROYECTO DE INVESTIGACIÓN 2024</a:t>
              </a:r>
            </a:p>
          </p:txBody>
        </p:sp>
      </p:grpSp>
      <p:sp>
        <p:nvSpPr>
          <p:cNvPr id="7" name="AutoShape 7"/>
          <p:cNvSpPr/>
          <p:nvPr/>
        </p:nvSpPr>
        <p:spPr>
          <a:xfrm>
            <a:off x="1028700" y="0"/>
            <a:ext cx="1483274" cy="1483115"/>
          </a:xfrm>
          <a:prstGeom prst="rect">
            <a:avLst/>
          </a:prstGeom>
          <a:solidFill>
            <a:srgbClr val="8A7D63"/>
          </a:solidFill>
        </p:spPr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210763" y="176548"/>
            <a:ext cx="1119147" cy="1130019"/>
            <a:chOff x="0" y="0"/>
            <a:chExt cx="4445000" cy="44881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86910" cy="4486910"/>
            </a:xfrm>
            <a:custGeom>
              <a:avLst/>
              <a:gdLst/>
              <a:ahLst/>
              <a:cxnLst/>
              <a:rect l="l" t="t" r="r" b="b"/>
              <a:pathLst>
                <a:path w="4486910" h="4486910">
                  <a:moveTo>
                    <a:pt x="4319270" y="3752850"/>
                  </a:moveTo>
                  <a:lnTo>
                    <a:pt x="3554730" y="2988310"/>
                  </a:lnTo>
                  <a:cubicBezTo>
                    <a:pt x="3454400" y="2889250"/>
                    <a:pt x="3318510" y="2848610"/>
                    <a:pt x="3188970" y="2866390"/>
                  </a:cubicBezTo>
                  <a:lnTo>
                    <a:pt x="2830830" y="2508250"/>
                  </a:lnTo>
                  <a:cubicBezTo>
                    <a:pt x="3026410" y="2246630"/>
                    <a:pt x="3141980" y="1921510"/>
                    <a:pt x="3141980" y="1569720"/>
                  </a:cubicBezTo>
                  <a:cubicBezTo>
                    <a:pt x="3141980" y="704850"/>
                    <a:pt x="2438400" y="0"/>
                    <a:pt x="1570990" y="0"/>
                  </a:cubicBezTo>
                  <a:cubicBezTo>
                    <a:pt x="704850" y="0"/>
                    <a:pt x="0" y="704850"/>
                    <a:pt x="0" y="1570990"/>
                  </a:cubicBezTo>
                  <a:cubicBezTo>
                    <a:pt x="0" y="2438400"/>
                    <a:pt x="704850" y="3141980"/>
                    <a:pt x="1570990" y="3141980"/>
                  </a:cubicBezTo>
                  <a:cubicBezTo>
                    <a:pt x="1899920" y="3141980"/>
                    <a:pt x="2205990" y="3040380"/>
                    <a:pt x="2458720" y="2866390"/>
                  </a:cubicBezTo>
                  <a:lnTo>
                    <a:pt x="2824480" y="3232150"/>
                  </a:lnTo>
                  <a:cubicBezTo>
                    <a:pt x="2806700" y="3361690"/>
                    <a:pt x="2847340" y="3497580"/>
                    <a:pt x="2946400" y="3596640"/>
                  </a:cubicBezTo>
                  <a:lnTo>
                    <a:pt x="3710940" y="4361180"/>
                  </a:lnTo>
                  <a:cubicBezTo>
                    <a:pt x="3794760" y="4445000"/>
                    <a:pt x="3905250" y="4486910"/>
                    <a:pt x="4015740" y="4486910"/>
                  </a:cubicBezTo>
                  <a:cubicBezTo>
                    <a:pt x="4126230" y="4486910"/>
                    <a:pt x="4236720" y="4445000"/>
                    <a:pt x="4320540" y="4361180"/>
                  </a:cubicBezTo>
                  <a:cubicBezTo>
                    <a:pt x="4486910" y="4193540"/>
                    <a:pt x="4486910" y="3921760"/>
                    <a:pt x="4319270" y="3752850"/>
                  </a:cubicBezTo>
                  <a:close/>
                  <a:moveTo>
                    <a:pt x="1570990" y="2626360"/>
                  </a:moveTo>
                  <a:cubicBezTo>
                    <a:pt x="988060" y="2626360"/>
                    <a:pt x="516890" y="2153920"/>
                    <a:pt x="516890" y="1570990"/>
                  </a:cubicBezTo>
                  <a:cubicBezTo>
                    <a:pt x="516890" y="989330"/>
                    <a:pt x="989330" y="516890"/>
                    <a:pt x="1570990" y="516890"/>
                  </a:cubicBezTo>
                  <a:cubicBezTo>
                    <a:pt x="2153920" y="516890"/>
                    <a:pt x="2626360" y="989330"/>
                    <a:pt x="2626360" y="1570990"/>
                  </a:cubicBezTo>
                  <a:cubicBezTo>
                    <a:pt x="2626360" y="2153920"/>
                    <a:pt x="2153920" y="2626360"/>
                    <a:pt x="1570990" y="2626360"/>
                  </a:cubicBezTo>
                  <a:close/>
                </a:path>
              </a:pathLst>
            </a:custGeom>
            <a:solidFill>
              <a:srgbClr val="EFF0F2"/>
            </a:solid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98230" y="573405"/>
            <a:ext cx="12045475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30"/>
              </a:lnSpc>
            </a:pPr>
            <a:r>
              <a:rPr lang="en-US" sz="5500" spc="49" dirty="0">
                <a:solidFill>
                  <a:srgbClr val="D9DFDB"/>
                </a:solidFill>
                <a:latin typeface="Montserrat Classic Bold"/>
              </a:rPr>
              <a:t>2.2 MARCO JURÍDICO/ LEGAL</a:t>
            </a:r>
          </a:p>
          <a:p>
            <a:pPr>
              <a:lnSpc>
                <a:spcPts val="6930"/>
              </a:lnSpc>
            </a:pPr>
            <a:r>
              <a:rPr lang="es-SV" sz="60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Bing Vídeos</a:t>
            </a:r>
            <a:endParaRPr lang="en-US" sz="5500" spc="49" dirty="0">
              <a:solidFill>
                <a:schemeClr val="bg1"/>
              </a:solidFill>
              <a:latin typeface="Montserrat Classic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203301" y="9258300"/>
            <a:ext cx="18694603" cy="755055"/>
            <a:chOff x="0" y="0"/>
            <a:chExt cx="24926137" cy="1006740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4926137" cy="131189"/>
            </a:xfrm>
            <a:prstGeom prst="rect">
              <a:avLst/>
            </a:prstGeom>
            <a:solidFill>
              <a:srgbClr val="8A7D63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914370" y="481595"/>
              <a:ext cx="21097398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359"/>
                </a:lnSpc>
              </a:pPr>
              <a:r>
                <a:rPr lang="en-US" sz="2400" spc="192" dirty="0">
                  <a:solidFill>
                    <a:srgbClr val="D9DFDB"/>
                  </a:solidFill>
                  <a:latin typeface="Montserrat Classic"/>
                </a:rPr>
                <a:t>PROYECTO DE INVESTIGACIÓN 2024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1028700" y="0"/>
            <a:ext cx="1483274" cy="1772082"/>
          </a:xfrm>
          <a:prstGeom prst="rect">
            <a:avLst/>
          </a:prstGeom>
          <a:solidFill>
            <a:srgbClr val="8A7D63"/>
          </a:solidFill>
        </p:spPr>
      </p:sp>
      <p:sp>
        <p:nvSpPr>
          <p:cNvPr id="7" name="TextBox 7"/>
          <p:cNvSpPr txBox="1"/>
          <p:nvPr/>
        </p:nvSpPr>
        <p:spPr>
          <a:xfrm>
            <a:off x="828801" y="1948630"/>
            <a:ext cx="16230600" cy="72825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en-US" sz="4000" b="1" spc="273" dirty="0">
              <a:solidFill>
                <a:srgbClr val="D9DFDB"/>
              </a:solidFill>
              <a:latin typeface="Montserrat Light"/>
            </a:endParaRPr>
          </a:p>
          <a:p>
            <a:pPr algn="just">
              <a:lnSpc>
                <a:spcPct val="150000"/>
              </a:lnSpc>
            </a:pP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En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este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apartado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se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recopila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mediante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resumen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estractado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los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fundamentos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estructurales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que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sustentan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el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conjunto de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disposiciones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constitucionales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,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tratados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internacionales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,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leyes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secundarias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,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reglamentos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que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renga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aplicación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y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vinculación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directa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con la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investigación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o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temática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4000" b="1" spc="273" dirty="0" err="1">
                <a:solidFill>
                  <a:srgbClr val="D9DFDB"/>
                </a:solidFill>
                <a:latin typeface="Montserrat Light"/>
              </a:rPr>
              <a:t>planteada</a:t>
            </a:r>
            <a:r>
              <a:rPr lang="en-US" sz="4000" b="1" spc="273" dirty="0">
                <a:solidFill>
                  <a:srgbClr val="D9DFDB"/>
                </a:solidFill>
                <a:latin typeface="Montserrat Light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4000" b="1" spc="273" dirty="0">
              <a:solidFill>
                <a:srgbClr val="D9DFDB"/>
              </a:solidFill>
              <a:latin typeface="Montserrat Light"/>
            </a:endParaRP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210763" y="176548"/>
            <a:ext cx="1119147" cy="1130019"/>
            <a:chOff x="0" y="0"/>
            <a:chExt cx="4445000" cy="44881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86910" cy="4486910"/>
            </a:xfrm>
            <a:custGeom>
              <a:avLst/>
              <a:gdLst/>
              <a:ahLst/>
              <a:cxnLst/>
              <a:rect l="l" t="t" r="r" b="b"/>
              <a:pathLst>
                <a:path w="4486910" h="4486910">
                  <a:moveTo>
                    <a:pt x="4319270" y="3752850"/>
                  </a:moveTo>
                  <a:lnTo>
                    <a:pt x="3554730" y="2988310"/>
                  </a:lnTo>
                  <a:cubicBezTo>
                    <a:pt x="3454400" y="2889250"/>
                    <a:pt x="3318510" y="2848610"/>
                    <a:pt x="3188970" y="2866390"/>
                  </a:cubicBezTo>
                  <a:lnTo>
                    <a:pt x="2830830" y="2508250"/>
                  </a:lnTo>
                  <a:cubicBezTo>
                    <a:pt x="3026410" y="2246630"/>
                    <a:pt x="3141980" y="1921510"/>
                    <a:pt x="3141980" y="1569720"/>
                  </a:cubicBezTo>
                  <a:cubicBezTo>
                    <a:pt x="3141980" y="704850"/>
                    <a:pt x="2438400" y="0"/>
                    <a:pt x="1570990" y="0"/>
                  </a:cubicBezTo>
                  <a:cubicBezTo>
                    <a:pt x="704850" y="0"/>
                    <a:pt x="0" y="704850"/>
                    <a:pt x="0" y="1570990"/>
                  </a:cubicBezTo>
                  <a:cubicBezTo>
                    <a:pt x="0" y="2438400"/>
                    <a:pt x="704850" y="3141980"/>
                    <a:pt x="1570990" y="3141980"/>
                  </a:cubicBezTo>
                  <a:cubicBezTo>
                    <a:pt x="1899920" y="3141980"/>
                    <a:pt x="2205990" y="3040380"/>
                    <a:pt x="2458720" y="2866390"/>
                  </a:cubicBezTo>
                  <a:lnTo>
                    <a:pt x="2824480" y="3232150"/>
                  </a:lnTo>
                  <a:cubicBezTo>
                    <a:pt x="2806700" y="3361690"/>
                    <a:pt x="2847340" y="3497580"/>
                    <a:pt x="2946400" y="3596640"/>
                  </a:cubicBezTo>
                  <a:lnTo>
                    <a:pt x="3710940" y="4361180"/>
                  </a:lnTo>
                  <a:cubicBezTo>
                    <a:pt x="3794760" y="4445000"/>
                    <a:pt x="3905250" y="4486910"/>
                    <a:pt x="4015740" y="4486910"/>
                  </a:cubicBezTo>
                  <a:cubicBezTo>
                    <a:pt x="4126230" y="4486910"/>
                    <a:pt x="4236720" y="4445000"/>
                    <a:pt x="4320540" y="4361180"/>
                  </a:cubicBezTo>
                  <a:cubicBezTo>
                    <a:pt x="4486910" y="4193540"/>
                    <a:pt x="4486910" y="3921760"/>
                    <a:pt x="4319270" y="3752850"/>
                  </a:cubicBezTo>
                  <a:close/>
                  <a:moveTo>
                    <a:pt x="1570990" y="2626360"/>
                  </a:moveTo>
                  <a:cubicBezTo>
                    <a:pt x="988060" y="2626360"/>
                    <a:pt x="516890" y="2153920"/>
                    <a:pt x="516890" y="1570990"/>
                  </a:cubicBezTo>
                  <a:cubicBezTo>
                    <a:pt x="516890" y="989330"/>
                    <a:pt x="989330" y="516890"/>
                    <a:pt x="1570990" y="516890"/>
                  </a:cubicBezTo>
                  <a:cubicBezTo>
                    <a:pt x="2153920" y="516890"/>
                    <a:pt x="2626360" y="989330"/>
                    <a:pt x="2626360" y="1570990"/>
                  </a:cubicBezTo>
                  <a:cubicBezTo>
                    <a:pt x="2626360" y="2153920"/>
                    <a:pt x="2153920" y="2626360"/>
                    <a:pt x="1570990" y="2626360"/>
                  </a:cubicBezTo>
                  <a:close/>
                </a:path>
              </a:pathLst>
            </a:custGeom>
            <a:solidFill>
              <a:srgbClr val="EFF0F2"/>
            </a:solidFill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9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5740" y="347233"/>
            <a:ext cx="16084929" cy="3077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205"/>
              </a:lnSpc>
            </a:pPr>
            <a:r>
              <a:rPr lang="en-US" sz="5500" spc="159" dirty="0">
                <a:solidFill>
                  <a:srgbClr val="8A7D63"/>
                </a:solidFill>
                <a:latin typeface="Montserrat Classic Bold"/>
              </a:rPr>
              <a:t>2.3 MARCO TEÓRICO/ CONCEPTUAL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CÓMO REDACTAR EL MARCO TEÓRICO PASO A PASO CON EJEMPLO PARA PROYECTO DE INVESTIGACIÓN O TESIS (youtube.com)</a:t>
            </a:r>
            <a:endParaRPr lang="es-ES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Dr. Roberto Hernández Sampieri. El marco teórico (youtube.com)</a:t>
            </a:r>
            <a:r>
              <a:rPr lang="es-ES" sz="2800" dirty="0">
                <a:solidFill>
                  <a:schemeClr val="bg1"/>
                </a:solidFill>
              </a:rPr>
              <a:t> </a:t>
            </a:r>
            <a:endParaRPr lang="es-ES" sz="2800" dirty="0">
              <a:solidFill>
                <a:schemeClr val="bg1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514350" indent="-514350">
              <a:buFont typeface="+mj-lt"/>
              <a:buAutoNum type="arabicPeriod"/>
            </a:pPr>
            <a:r>
              <a:rPr lang="es-ES" sz="2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CÓMO REDACTAR EL MARCO CONCEPTUAL PASO A PASO CON EJEMPLO PARA PROYECTO DE INVESTIGACIÓN O TESIS (youtube.com)</a:t>
            </a:r>
            <a:r>
              <a:rPr lang="en-US" sz="2800" spc="159" dirty="0">
                <a:solidFill>
                  <a:schemeClr val="bg1"/>
                </a:solidFill>
                <a:latin typeface="Montserrat Classic Bold"/>
              </a:rPr>
              <a:t>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78499" y="3193351"/>
            <a:ext cx="14869121" cy="5715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9"/>
              </a:lnSpc>
            </a:pPr>
            <a:endParaRPr lang="en-US" sz="3300" spc="363" dirty="0">
              <a:solidFill>
                <a:srgbClr val="D9DFDB"/>
              </a:solidFill>
              <a:latin typeface="Montserrat Light"/>
            </a:endParaRPr>
          </a:p>
          <a:p>
            <a:pPr algn="just">
              <a:lnSpc>
                <a:spcPts val="5049"/>
              </a:lnSpc>
            </a:pPr>
            <a:endParaRPr lang="en-US" sz="3300" spc="363" dirty="0">
              <a:solidFill>
                <a:srgbClr val="D9DFDB"/>
              </a:solidFill>
              <a:latin typeface="Montserrat Light"/>
            </a:endParaRPr>
          </a:p>
          <a:p>
            <a:pPr algn="just">
              <a:lnSpc>
                <a:spcPts val="5049"/>
              </a:lnSpc>
            </a:pP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De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manera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sintética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se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hace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referencia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a bases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teóricas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,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conceptos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,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argumentos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y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estudios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que son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relevantes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para la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temática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a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investigar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. Se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analizan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y se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exponen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consideraciones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críticas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sobre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la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representación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general de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toda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la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información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constituyendo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el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sustento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científico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que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sirve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de base a la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investigación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3300" spc="363" dirty="0" err="1">
                <a:solidFill>
                  <a:srgbClr val="D9DFDB"/>
                </a:solidFill>
                <a:latin typeface="Montserrat Light"/>
              </a:rPr>
              <a:t>planteada</a:t>
            </a:r>
            <a:r>
              <a:rPr lang="en-US" sz="3300" spc="363" dirty="0">
                <a:solidFill>
                  <a:srgbClr val="D9DFDB"/>
                </a:solidFill>
                <a:latin typeface="Montserrat Light"/>
              </a:rPr>
              <a:t>.</a:t>
            </a:r>
          </a:p>
          <a:p>
            <a:pPr algn="just">
              <a:lnSpc>
                <a:spcPts val="5049"/>
              </a:lnSpc>
            </a:pPr>
            <a:endParaRPr lang="en-US" sz="3300" spc="363" dirty="0">
              <a:solidFill>
                <a:srgbClr val="D9DFDB"/>
              </a:solidFill>
              <a:latin typeface="Montserrat Light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0" y="0"/>
            <a:ext cx="642110" cy="10287000"/>
          </a:xfrm>
          <a:prstGeom prst="rect">
            <a:avLst/>
          </a:prstGeom>
          <a:solidFill>
            <a:srgbClr val="8A7D63">
              <a:alpha val="69803"/>
            </a:srgbClr>
          </a:solidFill>
        </p:spPr>
      </p:sp>
      <p:sp>
        <p:nvSpPr>
          <p:cNvPr id="5" name="AutoShape 5"/>
          <p:cNvSpPr/>
          <p:nvPr/>
        </p:nvSpPr>
        <p:spPr>
          <a:xfrm>
            <a:off x="-203301" y="9196665"/>
            <a:ext cx="18694603" cy="98392"/>
          </a:xfrm>
          <a:prstGeom prst="rect">
            <a:avLst/>
          </a:prstGeom>
          <a:solidFill>
            <a:srgbClr val="8A7D63"/>
          </a:solidFill>
        </p:spPr>
      </p:sp>
      <p:sp>
        <p:nvSpPr>
          <p:cNvPr id="6" name="TextBox 6"/>
          <p:cNvSpPr txBox="1"/>
          <p:nvPr/>
        </p:nvSpPr>
        <p:spPr>
          <a:xfrm>
            <a:off x="1232476" y="9545955"/>
            <a:ext cx="15823048" cy="386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spc="192" dirty="0">
                <a:solidFill>
                  <a:srgbClr val="D9DFDB"/>
                </a:solidFill>
                <a:latin typeface="Montserrat Classic"/>
              </a:rPr>
              <a:t>PROYECTO DE INVESTIGACIÓN 2024</a:t>
            </a:r>
          </a:p>
        </p:txBody>
      </p:sp>
      <p:sp>
        <p:nvSpPr>
          <p:cNvPr id="7" name="AutoShape 7"/>
          <p:cNvSpPr/>
          <p:nvPr/>
        </p:nvSpPr>
        <p:spPr>
          <a:xfrm>
            <a:off x="17645890" y="0"/>
            <a:ext cx="642110" cy="10287000"/>
          </a:xfrm>
          <a:prstGeom prst="rect">
            <a:avLst/>
          </a:prstGeom>
          <a:solidFill>
            <a:srgbClr val="8A7D63">
              <a:alpha val="69803"/>
            </a:srgbClr>
          </a:solid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rcRect t="6978" b="697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0"/>
            <a:ext cx="1483274" cy="1483115"/>
          </a:xfrm>
          <a:prstGeom prst="rect">
            <a:avLst/>
          </a:prstGeom>
          <a:solidFill>
            <a:srgbClr val="8A7D63"/>
          </a:solidFill>
        </p:spPr>
      </p:sp>
      <p:sp>
        <p:nvSpPr>
          <p:cNvPr id="3" name="TextBox 3"/>
          <p:cNvSpPr txBox="1"/>
          <p:nvPr/>
        </p:nvSpPr>
        <p:spPr>
          <a:xfrm>
            <a:off x="1278315" y="3787088"/>
            <a:ext cx="5886440" cy="164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50"/>
              </a:lnSpc>
            </a:pPr>
            <a:r>
              <a:rPr lang="en-US" sz="5000" spc="145">
                <a:solidFill>
                  <a:srgbClr val="F7F4FA"/>
                </a:solidFill>
                <a:latin typeface="Montserrat Classic Bold"/>
              </a:rPr>
              <a:t>MARCO</a:t>
            </a:r>
          </a:p>
          <a:p>
            <a:pPr>
              <a:lnSpc>
                <a:spcPts val="6550"/>
              </a:lnSpc>
            </a:pPr>
            <a:r>
              <a:rPr lang="en-US" sz="5000" spc="145">
                <a:solidFill>
                  <a:srgbClr val="F7F4FA"/>
                </a:solidFill>
                <a:latin typeface="Montserrat Classic Bold"/>
              </a:rPr>
              <a:t>METODOLÓGICO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78315" y="5851195"/>
            <a:ext cx="7550962" cy="561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40"/>
              </a:lnSpc>
            </a:pPr>
            <a:r>
              <a:rPr lang="en-US" sz="3700" spc="273" dirty="0">
                <a:solidFill>
                  <a:schemeClr val="bg1"/>
                </a:solidFill>
                <a:latin typeface="Montserrat Classic Bold"/>
              </a:rPr>
              <a:t>CAPITULO III</a:t>
            </a:r>
          </a:p>
        </p:txBody>
      </p:sp>
      <p:sp>
        <p:nvSpPr>
          <p:cNvPr id="5" name="AutoShape 5"/>
          <p:cNvSpPr/>
          <p:nvPr/>
        </p:nvSpPr>
        <p:spPr>
          <a:xfrm>
            <a:off x="8215809" y="0"/>
            <a:ext cx="8841214" cy="10286999"/>
          </a:xfrm>
          <a:prstGeom prst="rect">
            <a:avLst/>
          </a:prstGeom>
          <a:solidFill>
            <a:srgbClr val="8A7D63"/>
          </a:solidFill>
        </p:spPr>
      </p:sp>
      <p:sp>
        <p:nvSpPr>
          <p:cNvPr id="6" name="TextBox 6"/>
          <p:cNvSpPr txBox="1"/>
          <p:nvPr/>
        </p:nvSpPr>
        <p:spPr>
          <a:xfrm>
            <a:off x="8400770" y="182360"/>
            <a:ext cx="9707307" cy="134899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900"/>
              </a:lnSpc>
            </a:pPr>
            <a:r>
              <a:rPr lang="en-US" sz="2400" b="1" spc="26" dirty="0">
                <a:solidFill>
                  <a:srgbClr val="D9DFDB"/>
                </a:solidFill>
                <a:latin typeface="Montserrat Light"/>
              </a:rPr>
              <a:t>3.1 </a:t>
            </a:r>
            <a:r>
              <a:rPr lang="en-US" sz="2400" b="1" spc="26" dirty="0" err="1">
                <a:solidFill>
                  <a:srgbClr val="D9DFDB"/>
                </a:solidFill>
                <a:latin typeface="Montserrat Light"/>
              </a:rPr>
              <a:t>Hipótesis</a:t>
            </a:r>
            <a:r>
              <a:rPr lang="en-US" sz="2400" b="1" spc="26" dirty="0">
                <a:solidFill>
                  <a:srgbClr val="D9DFDB"/>
                </a:solidFill>
                <a:latin typeface="Montserrat Light"/>
              </a:rPr>
              <a:t>.</a:t>
            </a:r>
            <a:r>
              <a:rPr lang="es-ES" sz="2400" b="1" dirty="0">
                <a:hlinkClick r:id="rId3"/>
              </a:rPr>
              <a:t> </a:t>
            </a:r>
          </a:p>
          <a:p>
            <a:pPr>
              <a:lnSpc>
                <a:spcPts val="3900"/>
              </a:lnSpc>
            </a:pPr>
            <a:r>
              <a:rPr lang="es-ES" sz="2400" b="1" dirty="0">
                <a:hlinkClick r:id="rId3"/>
              </a:rPr>
              <a:t>Dr. Roberto Hernández Sampieri. Las hipótesis. (youtube.com)</a:t>
            </a:r>
            <a:r>
              <a:rPr lang="es-ES" sz="2400" b="1" dirty="0"/>
              <a:t> </a:t>
            </a:r>
          </a:p>
          <a:p>
            <a:pPr>
              <a:lnSpc>
                <a:spcPts val="3900"/>
              </a:lnSpc>
            </a:pPr>
            <a:r>
              <a:rPr lang="es-ES" sz="2400" b="1" dirty="0"/>
              <a:t>(</a:t>
            </a:r>
            <a:r>
              <a:rPr lang="es-ES" sz="2400" dirty="0">
                <a:hlinkClick r:id="rId4"/>
              </a:rPr>
              <a:t>Cómo formular las HIPÓTESIS de tu INVESTIGACIÓN (youtube.com)</a:t>
            </a:r>
            <a:endParaRPr lang="en-US" sz="2400" b="1" spc="26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3900"/>
              </a:lnSpc>
            </a:pPr>
            <a:r>
              <a:rPr lang="en-US" sz="2400" b="1" spc="26" dirty="0">
                <a:solidFill>
                  <a:srgbClr val="D9DFDB"/>
                </a:solidFill>
                <a:latin typeface="Montserrat Light"/>
              </a:rPr>
              <a:t>     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3.1.1 General</a:t>
            </a: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    3.1.2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Específicas</a:t>
            </a:r>
            <a:endParaRPr lang="en-US" sz="1600" b="1" spc="26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3.2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Operacionalización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de la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Hipótesis</a:t>
            </a:r>
            <a:endParaRPr lang="en-US" sz="1600" b="1" spc="26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3.3 Tipo de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investigación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</a:t>
            </a: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3.4 Población y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muestra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</a:t>
            </a: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    3.4.1  Población</a:t>
            </a: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    3.4.2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Muestra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</a:t>
            </a: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    3.4.3 Tipo de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muestreo</a:t>
            </a:r>
            <a:endParaRPr lang="en-US" sz="1600" b="1" spc="26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3.5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Técnicas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e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instrumentos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de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investigación</a:t>
            </a:r>
            <a:endParaRPr lang="en-US" sz="1600" b="1" spc="26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    3.5.1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Técnicas</a:t>
            </a:r>
            <a:endParaRPr lang="en-US" sz="1600" b="1" spc="26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    3.5.2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Instrumentos</a:t>
            </a:r>
            <a:endParaRPr lang="en-US" sz="1600" b="1" spc="26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3.6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Validación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del/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los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instrumentos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</a:t>
            </a: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3.7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Captura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de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datos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</a:t>
            </a: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3.8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Modelo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estadístico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para la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comprobación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de </a:t>
            </a:r>
          </a:p>
          <a:p>
            <a:pPr>
              <a:lnSpc>
                <a:spcPts val="3900"/>
              </a:lnSpc>
            </a:pP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hipótesis</a:t>
            </a:r>
            <a:endParaRPr lang="en-US" sz="1600" b="1" spc="26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3.9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Bosquejo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del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trabajo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</a:t>
            </a: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3.10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Cronograma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de </a:t>
            </a:r>
            <a:r>
              <a:rPr lang="en-US" sz="1600" b="1" spc="26" dirty="0" err="1">
                <a:solidFill>
                  <a:srgbClr val="D9DFDB"/>
                </a:solidFill>
                <a:latin typeface="Montserrat Light"/>
              </a:rPr>
              <a:t>actividades</a:t>
            </a: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 </a:t>
            </a:r>
          </a:p>
          <a:p>
            <a:pPr>
              <a:lnSpc>
                <a:spcPts val="3900"/>
              </a:lnSpc>
            </a:pPr>
            <a:r>
              <a:rPr lang="en-US" sz="1600" b="1" spc="26" dirty="0">
                <a:solidFill>
                  <a:srgbClr val="D9DFDB"/>
                </a:solidFill>
                <a:latin typeface="Montserrat Light"/>
              </a:rPr>
              <a:t>BIBLIOGRAFIA.</a:t>
            </a:r>
          </a:p>
          <a:p>
            <a:pPr>
              <a:lnSpc>
                <a:spcPts val="3900"/>
              </a:lnSpc>
            </a:pPr>
            <a:endParaRPr lang="en-US" sz="1600" b="1" spc="26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3900"/>
              </a:lnSpc>
            </a:pPr>
            <a:endParaRPr lang="en-US" sz="1600" b="1" spc="26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3900"/>
              </a:lnSpc>
            </a:pPr>
            <a:endParaRPr lang="en-US" sz="1600" b="1" spc="26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3900"/>
              </a:lnSpc>
            </a:pPr>
            <a:endParaRPr lang="en-US" sz="1600" b="1" spc="26" dirty="0">
              <a:solidFill>
                <a:srgbClr val="D9DFDB"/>
              </a:solidFill>
              <a:latin typeface="Montserrat Light"/>
            </a:endParaRPr>
          </a:p>
          <a:p>
            <a:pPr>
              <a:lnSpc>
                <a:spcPts val="3900"/>
              </a:lnSpc>
            </a:pPr>
            <a:endParaRPr lang="en-US" sz="1600" b="1" spc="26" dirty="0">
              <a:solidFill>
                <a:srgbClr val="D9DFDB"/>
              </a:solidFill>
              <a:latin typeface="Montserrat Light"/>
            </a:endParaRP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 lang="en-US" sz="2600" spc="26" dirty="0">
              <a:solidFill>
                <a:srgbClr val="D9DFDB"/>
              </a:solidFill>
              <a:latin typeface="Montserrat Light"/>
            </a:endParaRPr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210763" y="176548"/>
            <a:ext cx="1119147" cy="1130019"/>
            <a:chOff x="0" y="0"/>
            <a:chExt cx="4445000" cy="44881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486910" cy="4486910"/>
            </a:xfrm>
            <a:custGeom>
              <a:avLst/>
              <a:gdLst/>
              <a:ahLst/>
              <a:cxnLst/>
              <a:rect l="l" t="t" r="r" b="b"/>
              <a:pathLst>
                <a:path w="4486910" h="4486910">
                  <a:moveTo>
                    <a:pt x="4319270" y="3752850"/>
                  </a:moveTo>
                  <a:lnTo>
                    <a:pt x="3554730" y="2988310"/>
                  </a:lnTo>
                  <a:cubicBezTo>
                    <a:pt x="3454400" y="2889250"/>
                    <a:pt x="3318510" y="2848610"/>
                    <a:pt x="3188970" y="2866390"/>
                  </a:cubicBezTo>
                  <a:lnTo>
                    <a:pt x="2830830" y="2508250"/>
                  </a:lnTo>
                  <a:cubicBezTo>
                    <a:pt x="3026410" y="2246630"/>
                    <a:pt x="3141980" y="1921510"/>
                    <a:pt x="3141980" y="1569720"/>
                  </a:cubicBezTo>
                  <a:cubicBezTo>
                    <a:pt x="3141980" y="704850"/>
                    <a:pt x="2438400" y="0"/>
                    <a:pt x="1570990" y="0"/>
                  </a:cubicBezTo>
                  <a:cubicBezTo>
                    <a:pt x="704850" y="0"/>
                    <a:pt x="0" y="704850"/>
                    <a:pt x="0" y="1570990"/>
                  </a:cubicBezTo>
                  <a:cubicBezTo>
                    <a:pt x="0" y="2438400"/>
                    <a:pt x="704850" y="3141980"/>
                    <a:pt x="1570990" y="3141980"/>
                  </a:cubicBezTo>
                  <a:cubicBezTo>
                    <a:pt x="1899920" y="3141980"/>
                    <a:pt x="2205990" y="3040380"/>
                    <a:pt x="2458720" y="2866390"/>
                  </a:cubicBezTo>
                  <a:lnTo>
                    <a:pt x="2824480" y="3232150"/>
                  </a:lnTo>
                  <a:cubicBezTo>
                    <a:pt x="2806700" y="3361690"/>
                    <a:pt x="2847340" y="3497580"/>
                    <a:pt x="2946400" y="3596640"/>
                  </a:cubicBezTo>
                  <a:lnTo>
                    <a:pt x="3710940" y="4361180"/>
                  </a:lnTo>
                  <a:cubicBezTo>
                    <a:pt x="3794760" y="4445000"/>
                    <a:pt x="3905250" y="4486910"/>
                    <a:pt x="4015740" y="4486910"/>
                  </a:cubicBezTo>
                  <a:cubicBezTo>
                    <a:pt x="4126230" y="4486910"/>
                    <a:pt x="4236720" y="4445000"/>
                    <a:pt x="4320540" y="4361180"/>
                  </a:cubicBezTo>
                  <a:cubicBezTo>
                    <a:pt x="4486910" y="4193540"/>
                    <a:pt x="4486910" y="3921760"/>
                    <a:pt x="4319270" y="3752850"/>
                  </a:cubicBezTo>
                  <a:close/>
                  <a:moveTo>
                    <a:pt x="1570990" y="2626360"/>
                  </a:moveTo>
                  <a:cubicBezTo>
                    <a:pt x="988060" y="2626360"/>
                    <a:pt x="516890" y="2153920"/>
                    <a:pt x="516890" y="1570990"/>
                  </a:cubicBezTo>
                  <a:cubicBezTo>
                    <a:pt x="516890" y="989330"/>
                    <a:pt x="989330" y="516890"/>
                    <a:pt x="1570990" y="516890"/>
                  </a:cubicBezTo>
                  <a:cubicBezTo>
                    <a:pt x="2153920" y="516890"/>
                    <a:pt x="2626360" y="989330"/>
                    <a:pt x="2626360" y="1570990"/>
                  </a:cubicBezTo>
                  <a:cubicBezTo>
                    <a:pt x="2626360" y="2153920"/>
                    <a:pt x="2153920" y="2626360"/>
                    <a:pt x="1570990" y="2626360"/>
                  </a:cubicBezTo>
                  <a:close/>
                </a:path>
              </a:pathLst>
            </a:custGeom>
            <a:solidFill>
              <a:srgbClr val="EFF0F2"/>
            </a:solidFill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4B77693-3B6A-5783-BBB7-347EFF90D6C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3.1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Hipótesis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.</a:t>
            </a:r>
            <a:r>
              <a:rPr lang="es-ES" sz="2000" b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</a:t>
            </a:r>
            <a:r>
              <a:rPr lang="es-ES" sz="20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Dr. Roberto Hernández Sampieri. Las hipótesis. (</a:t>
            </a:r>
            <a:r>
              <a:rPr lang="es-ES" sz="2000" b="1" dirty="0">
                <a:hlinkClick r:id="rId4"/>
              </a:rPr>
              <a:t>CÓMO HACER UNA HIPÓTESIS CON EJEMPLO. TIPOS DE HIPÓTESIS)  (PROYECTO DE INVESTIGACIÓN) (youtube.com)</a:t>
            </a:r>
            <a:r>
              <a:rPr lang="es-ES" sz="20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</a:p>
          <a:p>
            <a:r>
              <a:rPr lang="es-ES" sz="2000" b="1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(youtube.com)</a:t>
            </a:r>
            <a:r>
              <a:rPr lang="es-ES" sz="2000" b="1" dirty="0">
                <a:solidFill>
                  <a:schemeClr val="tx1"/>
                </a:solidFill>
              </a:rPr>
              <a:t>  (</a:t>
            </a:r>
            <a:r>
              <a:rPr lang="es-ES" sz="2000" b="1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Cómo formular las HIPÓTESIS de tu INVESTIGACIÓN (youtube.com)</a:t>
            </a:r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    3.1.1 General</a:t>
            </a: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    3.1.2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Específicas</a:t>
            </a:r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3.2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Operacionalización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de la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Hipótesis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.</a:t>
            </a:r>
            <a:r>
              <a:rPr lang="es-ES" sz="2000" dirty="0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Operacionalización de hipótesis. (youtube.com</a:t>
            </a:r>
            <a:r>
              <a:rPr lang="es-ES" sz="20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s-ES" sz="2000" dirty="0">
                <a:solidFill>
                  <a:schemeClr val="tx1"/>
                </a:solidFill>
              </a:rPr>
              <a:t>  (</a:t>
            </a:r>
            <a:r>
              <a:rPr lang="es-ES" sz="2000" dirty="0">
                <a:solidFill>
                  <a:srgbClr val="0000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CÓMO HACER LA MATRIZ DE OPERACIONALIZACIÓN DE VARIABLES DE LA TESIS (youtube.com</a:t>
            </a:r>
            <a:r>
              <a:rPr lang="es-ES" sz="20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es-ES" sz="2000" dirty="0">
                <a:solidFill>
                  <a:schemeClr val="tx1"/>
                </a:solidFill>
              </a:rPr>
              <a:t>  (</a:t>
            </a:r>
            <a:r>
              <a:rPr lang="es-ES" sz="2000" dirty="0">
                <a:hlinkClick r:id="rId8"/>
              </a:rPr>
              <a:t>🎯👉¿Cómo hacer la MATRIZ DE OPERACIONALIZACIÓN de la INVESTIGACIÓN con ÉXITO?🌟|</a:t>
            </a:r>
            <a:r>
              <a:rPr lang="es-ES" sz="2000" dirty="0" err="1">
                <a:hlinkClick r:id="rId8"/>
              </a:rPr>
              <a:t>Dra.Rocio</a:t>
            </a:r>
            <a:r>
              <a:rPr lang="es-ES" sz="2000" dirty="0">
                <a:hlinkClick r:id="rId8"/>
              </a:rPr>
              <a:t> Lima 😇❤️🔥 (youtube.com)</a:t>
            </a:r>
            <a:r>
              <a:rPr lang="es-ES" sz="2000" dirty="0"/>
              <a:t>)</a:t>
            </a:r>
            <a:r>
              <a:rPr lang="es-ES" sz="2000" dirty="0">
                <a:solidFill>
                  <a:schemeClr val="tx1"/>
                </a:solidFill>
              </a:rPr>
              <a:t>(</a:t>
            </a:r>
            <a:r>
              <a:rPr lang="es-ES" sz="2000" dirty="0">
                <a:hlinkClick r:id="rId9"/>
              </a:rPr>
              <a:t>VARIABLE DEPENDIENTE E INDEPENDIENTE DE UNA HIPÓTESIS EN UN PROYECTO DE INVESTIGACIÓN CON EJEMPLO (youtube.com)</a:t>
            </a:r>
            <a:endParaRPr lang="es-ES" sz="2000" dirty="0"/>
          </a:p>
          <a:p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3.3 Tipo de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investigación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.. </a:t>
            </a:r>
            <a:r>
              <a:rPr lang="es-ES" sz="2000" dirty="0">
                <a:hlinkClick r:id="rId10"/>
              </a:rPr>
              <a:t>TERCERA CLASE: TIPOS DE INVESTIGACION. Dr. Xavier Vargas Beal (xvargas@iteso.mx) (youtube.com)</a:t>
            </a:r>
            <a:endParaRPr lang="es-ES" sz="2000" dirty="0"/>
          </a:p>
          <a:p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3.4 Población y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muestra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</a:t>
            </a:r>
            <a:r>
              <a:rPr lang="es-ES" sz="2000" dirty="0">
                <a:hlinkClick r:id="rId11"/>
              </a:rPr>
              <a:t>CÓMO REDACTAR EL APARTADO INSTRUMENTOS DE INVESTIGACIÓN EN UN PROYECTO | PASO A PASO CON EJEMPLO - YouTube</a:t>
            </a:r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    3.4.1  Población</a:t>
            </a: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    3.4.2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Muestra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</a:t>
            </a: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    3.4.3 Tipo de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muestreo</a:t>
            </a:r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3.5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Técnicas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e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instrumentos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de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investigación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.</a:t>
            </a:r>
            <a:r>
              <a:rPr lang="es-ES" sz="2000" dirty="0">
                <a:hlinkClick r:id="rId12"/>
              </a:rPr>
              <a:t> CUÁLES SON LOS MÉTODOS, TÉCNICAS E INSTRUMENTOS DE INVESTIGACIÓN (youtube.com)</a:t>
            </a:r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    3.5.1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Técnicas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. </a:t>
            </a:r>
            <a:r>
              <a:rPr lang="es-ES" sz="2000" dirty="0">
                <a:hlinkClick r:id="rId13"/>
              </a:rPr>
              <a:t>CÓMO REDACTAR EL APARTADO TÉCNICAS DE INVESTIGACIÓN EN UN PROYECTO | ENCUESTA, ENTREVISTA | EJEMPLO (youtube.com)</a:t>
            </a:r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    3.5.2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Instrumentos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.</a:t>
            </a:r>
            <a:r>
              <a:rPr lang="es-ES" sz="2000" dirty="0">
                <a:hlinkClick r:id="rId11"/>
              </a:rPr>
              <a:t> CÓMO REDACTAR EL APARTADO INSTRUMENTOS DE INVESTIGACIÓN EN UN PROYECTO | PASO A PASO CON EJEMPLO (youtube.com)</a:t>
            </a:r>
            <a:endParaRPr lang="es-ES" sz="2000" dirty="0"/>
          </a:p>
          <a:p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3.6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Validación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del/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los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instrumentos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</a:t>
            </a: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3.7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Captura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de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datos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</a:t>
            </a: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3.8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Modelo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estadístico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para la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comprobación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de </a:t>
            </a:r>
          </a:p>
          <a:p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hipótesis</a:t>
            </a:r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3.9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Bosquejo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del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trabajo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. </a:t>
            </a:r>
            <a:r>
              <a:rPr lang="es-ES" sz="2000" dirty="0">
                <a:hlinkClick r:id="rId14"/>
              </a:rPr>
              <a:t>¿Cómo hacer un bosquejo?/Revisado 2020 (youtube.com)</a:t>
            </a:r>
            <a:r>
              <a:rPr lang="es-ES" sz="2000" dirty="0"/>
              <a:t>.</a:t>
            </a:r>
            <a:r>
              <a:rPr lang="es-ES" sz="2000" dirty="0">
                <a:solidFill>
                  <a:schemeClr val="tx1"/>
                </a:solidFill>
              </a:rPr>
              <a:t> (</a:t>
            </a:r>
            <a:r>
              <a:rPr lang="es-ES" sz="2000" dirty="0">
                <a:hlinkClick r:id="rId15"/>
              </a:rPr>
              <a:t>Proceso de la composición “El bosquejo” (youtube.com)</a:t>
            </a:r>
            <a:r>
              <a:rPr lang="es-ES" sz="2000" dirty="0"/>
              <a:t> )</a:t>
            </a:r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3.10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Cronograma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de </a:t>
            </a:r>
            <a:r>
              <a:rPr lang="en-US" sz="2000" b="1" spc="26" dirty="0" err="1">
                <a:solidFill>
                  <a:schemeClr val="tx1"/>
                </a:solidFill>
                <a:latin typeface="Montserrat Light"/>
              </a:rPr>
              <a:t>actividades</a:t>
            </a:r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 </a:t>
            </a:r>
          </a:p>
          <a:p>
            <a:r>
              <a:rPr lang="en-US" sz="2000" b="1" spc="26" dirty="0">
                <a:solidFill>
                  <a:schemeClr val="tx1"/>
                </a:solidFill>
                <a:latin typeface="Montserrat Light"/>
              </a:rPr>
              <a:t>BIBLIOGRAFIA.</a:t>
            </a:r>
          </a:p>
          <a:p>
            <a:endParaRPr lang="en-US" sz="2000" b="1" spc="26" dirty="0">
              <a:solidFill>
                <a:schemeClr val="tx1"/>
              </a:solidFill>
              <a:latin typeface="Montserrat Light"/>
            </a:endParaRPr>
          </a:p>
          <a:p>
            <a:pPr algn="ctr"/>
            <a:endParaRPr lang="es-SV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06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1150</Words>
  <Application>Microsoft Office PowerPoint</Application>
  <PresentationFormat>Personalizado</PresentationFormat>
  <Paragraphs>152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Roboto</vt:lpstr>
      <vt:lpstr>Arial</vt:lpstr>
      <vt:lpstr>Montserrat Light</vt:lpstr>
      <vt:lpstr>Calibri</vt:lpstr>
      <vt:lpstr>Montserrat Classic Bold</vt:lpstr>
      <vt:lpstr>Montserrat Classic</vt:lpstr>
      <vt:lpstr>Montserrat Light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Navy Blue Law Professional Presentation</dc:title>
  <dc:creator>Zulma Lovo</dc:creator>
  <cp:lastModifiedBy>respaldo</cp:lastModifiedBy>
  <cp:revision>59</cp:revision>
  <dcterms:created xsi:type="dcterms:W3CDTF">2006-08-16T00:00:00Z</dcterms:created>
  <dcterms:modified xsi:type="dcterms:W3CDTF">2024-08-09T21:31:09Z</dcterms:modified>
  <dc:identifier>DAD2kFKx0VY</dc:identifier>
</cp:coreProperties>
</file>