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3" r:id="rId19"/>
    <p:sldId id="272" r:id="rId20"/>
  </p:sldIdLst>
  <p:sldSz cx="18288000" cy="10287000"/>
  <p:notesSz cx="6858000" cy="9144000"/>
  <p:embeddedFontLst>
    <p:embeddedFont>
      <p:font typeface="DM Sans" pitchFamily="2" charset="0"/>
      <p:regular r:id="rId22"/>
    </p:embeddedFont>
    <p:embeddedFont>
      <p:font typeface="DM Sans Bold" charset="0"/>
      <p:regular r:id="rId23"/>
    </p:embeddedFont>
    <p:embeddedFont>
      <p:font typeface="DM Sans Bold Italics" panose="020B0604020202020204" charset="0"/>
      <p:regular r:id="rId24"/>
    </p:embeddedFont>
    <p:embeddedFont>
      <p:font typeface="MediaPro Heavy Condensed" panose="020B0604020202020204" charset="-79"/>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F126DE-E930-426E-BA9A-67F076938196}" v="19" dt="2025-04-28T04:29:16.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3367" autoAdjust="0"/>
  </p:normalViewPr>
  <p:slideViewPr>
    <p:cSldViewPr>
      <p:cViewPr>
        <p:scale>
          <a:sx n="75" d="100"/>
          <a:sy n="75" d="100"/>
        </p:scale>
        <p:origin x="3394" y="1378"/>
      </p:cViewPr>
      <p:guideLst>
        <p:guide orient="horz" pos="2160"/>
        <p:guide pos="2880"/>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dent) Jerry.X1" userId="1eb1d770-9d8c-45ef-9260-fab70a6bded7" providerId="ADAL" clId="{ECF126DE-E930-426E-BA9A-67F076938196}"/>
    <pc:docChg chg="undo redo custSel addSld delSld modSld sldOrd">
      <pc:chgData name="(Student) Jerry.X1" userId="1eb1d770-9d8c-45ef-9260-fab70a6bded7" providerId="ADAL" clId="{ECF126DE-E930-426E-BA9A-67F076938196}" dt="2025-04-28T04:32:40.216" v="231"/>
      <pc:docMkLst>
        <pc:docMk/>
      </pc:docMkLst>
      <pc:sldChg chg="modSp mod">
        <pc:chgData name="(Student) Jerry.X1" userId="1eb1d770-9d8c-45ef-9260-fab70a6bded7" providerId="ADAL" clId="{ECF126DE-E930-426E-BA9A-67F076938196}" dt="2025-04-28T04:18:45.280" v="0" actId="1076"/>
        <pc:sldMkLst>
          <pc:docMk/>
          <pc:sldMk cId="0" sldId="261"/>
        </pc:sldMkLst>
        <pc:spChg chg="mod">
          <ac:chgData name="(Student) Jerry.X1" userId="1eb1d770-9d8c-45ef-9260-fab70a6bded7" providerId="ADAL" clId="{ECF126DE-E930-426E-BA9A-67F076938196}" dt="2025-04-28T04:18:45.280" v="0" actId="1076"/>
          <ac:spMkLst>
            <pc:docMk/>
            <pc:sldMk cId="0" sldId="261"/>
            <ac:spMk id="14" creationId="{00000000-0000-0000-0000-000000000000}"/>
          </ac:spMkLst>
        </pc:spChg>
      </pc:sldChg>
      <pc:sldChg chg="modSp mod">
        <pc:chgData name="(Student) Jerry.X1" userId="1eb1d770-9d8c-45ef-9260-fab70a6bded7" providerId="ADAL" clId="{ECF126DE-E930-426E-BA9A-67F076938196}" dt="2025-04-28T04:22:10.920" v="11"/>
        <pc:sldMkLst>
          <pc:docMk/>
          <pc:sldMk cId="0" sldId="270"/>
        </pc:sldMkLst>
        <pc:spChg chg="mod">
          <ac:chgData name="(Student) Jerry.X1" userId="1eb1d770-9d8c-45ef-9260-fab70a6bded7" providerId="ADAL" clId="{ECF126DE-E930-426E-BA9A-67F076938196}" dt="2025-04-28T04:22:10.920" v="11"/>
          <ac:spMkLst>
            <pc:docMk/>
            <pc:sldMk cId="0" sldId="270"/>
            <ac:spMk id="12" creationId="{00000000-0000-0000-0000-000000000000}"/>
          </ac:spMkLst>
        </pc:spChg>
      </pc:sldChg>
      <pc:sldChg chg="modSp mod">
        <pc:chgData name="(Student) Jerry.X1" userId="1eb1d770-9d8c-45ef-9260-fab70a6bded7" providerId="ADAL" clId="{ECF126DE-E930-426E-BA9A-67F076938196}" dt="2025-04-28T04:32:33.327" v="229" actId="20577"/>
        <pc:sldMkLst>
          <pc:docMk/>
          <pc:sldMk cId="0" sldId="271"/>
        </pc:sldMkLst>
        <pc:spChg chg="mod">
          <ac:chgData name="(Student) Jerry.X1" userId="1eb1d770-9d8c-45ef-9260-fab70a6bded7" providerId="ADAL" clId="{ECF126DE-E930-426E-BA9A-67F076938196}" dt="2025-04-28T04:32:33.327" v="229" actId="20577"/>
          <ac:spMkLst>
            <pc:docMk/>
            <pc:sldMk cId="0" sldId="271"/>
            <ac:spMk id="12" creationId="{00000000-0000-0000-0000-000000000000}"/>
          </ac:spMkLst>
        </pc:spChg>
      </pc:sldChg>
      <pc:sldChg chg="ord">
        <pc:chgData name="(Student) Jerry.X1" userId="1eb1d770-9d8c-45ef-9260-fab70a6bded7" providerId="ADAL" clId="{ECF126DE-E930-426E-BA9A-67F076938196}" dt="2025-04-28T04:32:40.216" v="231"/>
        <pc:sldMkLst>
          <pc:docMk/>
          <pc:sldMk cId="0" sldId="273"/>
        </pc:sldMkLst>
      </pc:sldChg>
      <pc:sldChg chg="addSp delSp modSp add mod ord modNotesTx">
        <pc:chgData name="(Student) Jerry.X1" userId="1eb1d770-9d8c-45ef-9260-fab70a6bded7" providerId="ADAL" clId="{ECF126DE-E930-426E-BA9A-67F076938196}" dt="2025-04-28T04:32:15.319" v="220" actId="1076"/>
        <pc:sldMkLst>
          <pc:docMk/>
          <pc:sldMk cId="805971454" sldId="274"/>
        </pc:sldMkLst>
        <pc:spChg chg="mod">
          <ac:chgData name="(Student) Jerry.X1" userId="1eb1d770-9d8c-45ef-9260-fab70a6bded7" providerId="ADAL" clId="{ECF126DE-E930-426E-BA9A-67F076938196}" dt="2025-04-28T04:29:29.083" v="190" actId="1076"/>
          <ac:spMkLst>
            <pc:docMk/>
            <pc:sldMk cId="805971454" sldId="274"/>
            <ac:spMk id="11" creationId="{B19BCD98-6324-2D69-067E-281EF257FD83}"/>
          </ac:spMkLst>
        </pc:spChg>
        <pc:spChg chg="add del mod">
          <ac:chgData name="(Student) Jerry.X1" userId="1eb1d770-9d8c-45ef-9260-fab70a6bded7" providerId="ADAL" clId="{ECF126DE-E930-426E-BA9A-67F076938196}" dt="2025-04-28T04:32:15.319" v="220" actId="1076"/>
          <ac:spMkLst>
            <pc:docMk/>
            <pc:sldMk cId="805971454" sldId="274"/>
            <ac:spMk id="12" creationId="{F865BAC5-EDC9-BADC-F630-3C57BD70DF83}"/>
          </ac:spMkLst>
        </pc:spChg>
        <pc:spChg chg="add">
          <ac:chgData name="(Student) Jerry.X1" userId="1eb1d770-9d8c-45ef-9260-fab70a6bded7" providerId="ADAL" clId="{ECF126DE-E930-426E-BA9A-67F076938196}" dt="2025-04-28T04:28:45.514" v="177"/>
          <ac:spMkLst>
            <pc:docMk/>
            <pc:sldMk cId="805971454" sldId="274"/>
            <ac:spMk id="25" creationId="{27A25184-2E5B-E1DA-1764-103AFBA3F8AF}"/>
          </ac:spMkLst>
        </pc:spChg>
        <pc:spChg chg="add">
          <ac:chgData name="(Student) Jerry.X1" userId="1eb1d770-9d8c-45ef-9260-fab70a6bded7" providerId="ADAL" clId="{ECF126DE-E930-426E-BA9A-67F076938196}" dt="2025-04-28T04:28:48.047" v="179"/>
          <ac:spMkLst>
            <pc:docMk/>
            <pc:sldMk cId="805971454" sldId="274"/>
            <ac:spMk id="26" creationId="{2D4AECBA-2E04-124B-646A-3E9BB8FBF83F}"/>
          </ac:spMkLst>
        </pc:spChg>
        <pc:spChg chg="add">
          <ac:chgData name="(Student) Jerry.X1" userId="1eb1d770-9d8c-45ef-9260-fab70a6bded7" providerId="ADAL" clId="{ECF126DE-E930-426E-BA9A-67F076938196}" dt="2025-04-28T04:28:48.970" v="180"/>
          <ac:spMkLst>
            <pc:docMk/>
            <pc:sldMk cId="805971454" sldId="274"/>
            <ac:spMk id="27" creationId="{51099D5A-5EDA-9539-F3A0-961FCBDC59B7}"/>
          </ac:spMkLst>
        </pc:spChg>
        <pc:spChg chg="add">
          <ac:chgData name="(Student) Jerry.X1" userId="1eb1d770-9d8c-45ef-9260-fab70a6bded7" providerId="ADAL" clId="{ECF126DE-E930-426E-BA9A-67F076938196}" dt="2025-04-28T04:28:59.174" v="181"/>
          <ac:spMkLst>
            <pc:docMk/>
            <pc:sldMk cId="805971454" sldId="274"/>
            <ac:spMk id="28" creationId="{E633A3CE-4A10-EA06-CCA3-5B78AE5D3604}"/>
          </ac:spMkLst>
        </pc:spChg>
        <pc:spChg chg="add">
          <ac:chgData name="(Student) Jerry.X1" userId="1eb1d770-9d8c-45ef-9260-fab70a6bded7" providerId="ADAL" clId="{ECF126DE-E930-426E-BA9A-67F076938196}" dt="2025-04-28T04:29:00.711" v="182"/>
          <ac:spMkLst>
            <pc:docMk/>
            <pc:sldMk cId="805971454" sldId="274"/>
            <ac:spMk id="29" creationId="{F2D63FFE-0F02-9CCB-2ACA-1127EB96E0D4}"/>
          </ac:spMkLst>
        </pc:spChg>
        <pc:graphicFrameChg chg="add mod">
          <ac:chgData name="(Student) Jerry.X1" userId="1eb1d770-9d8c-45ef-9260-fab70a6bded7" providerId="ADAL" clId="{ECF126DE-E930-426E-BA9A-67F076938196}" dt="2025-04-28T04:28:10.383" v="167"/>
          <ac:graphicFrameMkLst>
            <pc:docMk/>
            <pc:sldMk cId="805971454" sldId="274"/>
            <ac:graphicFrameMk id="13" creationId="{95100142-728D-D23C-AB13-2498FBAE261E}"/>
          </ac:graphicFrameMkLst>
        </pc:graphicFrameChg>
        <pc:graphicFrameChg chg="add mod">
          <ac:chgData name="(Student) Jerry.X1" userId="1eb1d770-9d8c-45ef-9260-fab70a6bded7" providerId="ADAL" clId="{ECF126DE-E930-426E-BA9A-67F076938196}" dt="2025-04-28T04:28:10.383" v="167"/>
          <ac:graphicFrameMkLst>
            <pc:docMk/>
            <pc:sldMk cId="805971454" sldId="274"/>
            <ac:graphicFrameMk id="14" creationId="{98CD7935-68AF-6AB2-ECB0-18077EFAD415}"/>
          </ac:graphicFrameMkLst>
        </pc:graphicFrameChg>
        <pc:graphicFrameChg chg="add mod">
          <ac:chgData name="(Student) Jerry.X1" userId="1eb1d770-9d8c-45ef-9260-fab70a6bded7" providerId="ADAL" clId="{ECF126DE-E930-426E-BA9A-67F076938196}" dt="2025-04-28T04:28:10.383" v="167"/>
          <ac:graphicFrameMkLst>
            <pc:docMk/>
            <pc:sldMk cId="805971454" sldId="274"/>
            <ac:graphicFrameMk id="15" creationId="{5FDBA37A-A331-1817-3CE1-5C6EF434A255}"/>
          </ac:graphicFrameMkLst>
        </pc:graphicFrameChg>
        <pc:graphicFrameChg chg="add mod">
          <ac:chgData name="(Student) Jerry.X1" userId="1eb1d770-9d8c-45ef-9260-fab70a6bded7" providerId="ADAL" clId="{ECF126DE-E930-426E-BA9A-67F076938196}" dt="2025-04-28T04:28:12.192" v="170"/>
          <ac:graphicFrameMkLst>
            <pc:docMk/>
            <pc:sldMk cId="805971454" sldId="274"/>
            <ac:graphicFrameMk id="16" creationId="{24943B23-1F48-C88D-0941-66364D0832C5}"/>
          </ac:graphicFrameMkLst>
        </pc:graphicFrameChg>
        <pc:graphicFrameChg chg="add mod">
          <ac:chgData name="(Student) Jerry.X1" userId="1eb1d770-9d8c-45ef-9260-fab70a6bded7" providerId="ADAL" clId="{ECF126DE-E930-426E-BA9A-67F076938196}" dt="2025-04-28T04:28:12.192" v="170"/>
          <ac:graphicFrameMkLst>
            <pc:docMk/>
            <pc:sldMk cId="805971454" sldId="274"/>
            <ac:graphicFrameMk id="17" creationId="{5E435F40-ABE3-08BE-4689-D72167729F3D}"/>
          </ac:graphicFrameMkLst>
        </pc:graphicFrameChg>
        <pc:graphicFrameChg chg="add mod">
          <ac:chgData name="(Student) Jerry.X1" userId="1eb1d770-9d8c-45ef-9260-fab70a6bded7" providerId="ADAL" clId="{ECF126DE-E930-426E-BA9A-67F076938196}" dt="2025-04-28T04:28:12.192" v="170"/>
          <ac:graphicFrameMkLst>
            <pc:docMk/>
            <pc:sldMk cId="805971454" sldId="274"/>
            <ac:graphicFrameMk id="18" creationId="{C9C67D88-1E84-26CC-A36F-0DC7A5D9E4E2}"/>
          </ac:graphicFrameMkLst>
        </pc:graphicFrameChg>
        <pc:graphicFrameChg chg="add mod">
          <ac:chgData name="(Student) Jerry.X1" userId="1eb1d770-9d8c-45ef-9260-fab70a6bded7" providerId="ADAL" clId="{ECF126DE-E930-426E-BA9A-67F076938196}" dt="2025-04-28T04:28:19.330" v="175"/>
          <ac:graphicFrameMkLst>
            <pc:docMk/>
            <pc:sldMk cId="805971454" sldId="274"/>
            <ac:graphicFrameMk id="19" creationId="{74C81BC7-950B-B4F5-AB33-5B1AC5D5A774}"/>
          </ac:graphicFrameMkLst>
        </pc:graphicFrameChg>
        <pc:graphicFrameChg chg="add mod">
          <ac:chgData name="(Student) Jerry.X1" userId="1eb1d770-9d8c-45ef-9260-fab70a6bded7" providerId="ADAL" clId="{ECF126DE-E930-426E-BA9A-67F076938196}" dt="2025-04-28T04:28:19.330" v="175"/>
          <ac:graphicFrameMkLst>
            <pc:docMk/>
            <pc:sldMk cId="805971454" sldId="274"/>
            <ac:graphicFrameMk id="20" creationId="{45999DC4-C3AA-E3F9-6262-75534BBAAE17}"/>
          </ac:graphicFrameMkLst>
        </pc:graphicFrameChg>
        <pc:graphicFrameChg chg="add mod">
          <ac:chgData name="(Student) Jerry.X1" userId="1eb1d770-9d8c-45ef-9260-fab70a6bded7" providerId="ADAL" clId="{ECF126DE-E930-426E-BA9A-67F076938196}" dt="2025-04-28T04:28:19.330" v="175"/>
          <ac:graphicFrameMkLst>
            <pc:docMk/>
            <pc:sldMk cId="805971454" sldId="274"/>
            <ac:graphicFrameMk id="21" creationId="{619F2980-919F-C477-F98B-B08988D85A3A}"/>
          </ac:graphicFrameMkLst>
        </pc:graphicFrameChg>
        <pc:graphicFrameChg chg="add mod">
          <ac:chgData name="(Student) Jerry.X1" userId="1eb1d770-9d8c-45ef-9260-fab70a6bded7" providerId="ADAL" clId="{ECF126DE-E930-426E-BA9A-67F076938196}" dt="2025-04-28T04:28:21.065" v="176"/>
          <ac:graphicFrameMkLst>
            <pc:docMk/>
            <pc:sldMk cId="805971454" sldId="274"/>
            <ac:graphicFrameMk id="22" creationId="{77CE2E3E-EC3D-ACB7-FDFB-E161BC77819B}"/>
          </ac:graphicFrameMkLst>
        </pc:graphicFrameChg>
        <pc:graphicFrameChg chg="add mod">
          <ac:chgData name="(Student) Jerry.X1" userId="1eb1d770-9d8c-45ef-9260-fab70a6bded7" providerId="ADAL" clId="{ECF126DE-E930-426E-BA9A-67F076938196}" dt="2025-04-28T04:28:21.065" v="176"/>
          <ac:graphicFrameMkLst>
            <pc:docMk/>
            <pc:sldMk cId="805971454" sldId="274"/>
            <ac:graphicFrameMk id="23" creationId="{F1B1E45D-2773-CB81-F744-0DEFE5DD646F}"/>
          </ac:graphicFrameMkLst>
        </pc:graphicFrameChg>
        <pc:graphicFrameChg chg="add mod">
          <ac:chgData name="(Student) Jerry.X1" userId="1eb1d770-9d8c-45ef-9260-fab70a6bded7" providerId="ADAL" clId="{ECF126DE-E930-426E-BA9A-67F076938196}" dt="2025-04-28T04:28:21.065" v="176"/>
          <ac:graphicFrameMkLst>
            <pc:docMk/>
            <pc:sldMk cId="805971454" sldId="274"/>
            <ac:graphicFrameMk id="24" creationId="{6E081FC8-D5EC-6A62-7FE5-F698DA4D1B1F}"/>
          </ac:graphicFrameMkLst>
        </pc:graphicFrameChg>
      </pc:sldChg>
      <pc:sldChg chg="new del">
        <pc:chgData name="(Student) Jerry.X1" userId="1eb1d770-9d8c-45ef-9260-fab70a6bded7" providerId="ADAL" clId="{ECF126DE-E930-426E-BA9A-67F076938196}" dt="2025-04-28T04:26:29.539" v="120" actId="2696"/>
        <pc:sldMkLst>
          <pc:docMk/>
          <pc:sldMk cId="1290483845"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27.04.2025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462578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Immediate recall directly measures short-term memory capacity and precisely captures the immediate cognitive impact of media exposure, without allowing potential memory consolidation or longer-term retrieval processes to affect outcomes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Standardizing these conditions ensures that observed differences in memory recall are attributable solely to the manipulated independent variable (short-form media multitasking), eliminating potential confounding influences.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Adolescents are particularly susceptible to cognitive distractions from short-form media and represent the age group most engaged with these platforms (Cain et al., 2016; Sharifian &amp; Zahodne, 2020).</a:t>
            </a:r>
          </a:p>
          <a:p>
            <a:endParaRPr lang="en-US"/>
          </a:p>
          <a:p>
            <a:r>
              <a:rPr lang="en-US"/>
              <a:t>(a) word frequency, length, and imagability were matched across lists; (b) items carried minimal emotional valence, preventing affect-based recall advantages; and (c) materials remain comparable with prior media-multitasking studies (e.g., Cain et al., 2016; Nelson &amp; Miller, 2020)</a:t>
            </a:r>
          </a:p>
          <a:p>
            <a:endParaRPr lang="en-US"/>
          </a:p>
          <a:p>
            <a:endParaRPr lang="en-US"/>
          </a:p>
          <a:p>
            <a:r>
              <a:rPr lang="en-US"/>
              <a:t>A list of 20 words would be optimal as this number provides a good balance: it is challenging enough to accurately measure memory retention differences yet remains manageable and practical for participants to recall within your testing time (typically about 3-5 minutes for recall). Previous scholarly research often uses around 20–30 words to assess short-term episodic memory effectively without causing participant fatigue or compromising recall accuracy (Gavett &amp; Horwitz, 2011). </a:t>
            </a:r>
          </a:p>
          <a:p>
            <a:endParaRPr lang="en-US"/>
          </a:p>
          <a:p>
            <a:endParaRPr lang="en-US"/>
          </a:p>
          <a:p>
            <a:r>
              <a:rPr lang="en-US"/>
              <a:t>The decision to use participants' personal feeds rather than standardized content was influenced by research showing that personalized media content leads to higher engagement and cognitive load Ophir et al. (2009).  By allowing participants to interact with content they find interesting, the study more accurately simulates the cognitive demands of real-world media consumption during study sessions.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Each of the three 20-word lists was checked to avoid duplication across lists and to keep mean word length within one letter of one another (M ≈ 6 letters). This control allows any observed recall differences to be attributed to distraction conditions rather than lexical properties.</a:t>
            </a:r>
          </a:p>
          <a:p>
            <a:endParaRPr lang="en-US"/>
          </a:p>
          <a:p>
            <a:r>
              <a:rPr lang="en-US"/>
              <a:t>10 1on1s for each list</a:t>
            </a:r>
          </a:p>
          <a:p>
            <a:endParaRPr lang="en-US"/>
          </a:p>
          <a:p>
            <a:r>
              <a:rPr lang="en-US"/>
              <a:t>30 1on1s in total</a:t>
            </a:r>
          </a:p>
          <a:p>
            <a:endParaRPr lang="en-US"/>
          </a:p>
          <a:p>
            <a:r>
              <a:rPr lang="en-US"/>
              <a:t>10 people at my house</a:t>
            </a:r>
          </a:p>
          <a:p>
            <a:r>
              <a:rPr lang="en-US"/>
              <a:t>1 at a time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 were analyzed using repeated-measures ANOVA to identify significant differences in recall performance across the three conditions within participants.</a:t>
            </a:r>
          </a:p>
          <a:p>
            <a:endParaRPr lang="en-US"/>
          </a:p>
          <a:p>
            <a:r>
              <a:rPr lang="en-US"/>
              <a:t>Post-hoc tests (Bonferroni adjustments) conducted if ANOVA results indicated significant differences.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 p-value of .612 (p = .612) indicates a 61.2% probability that the differences in memory recall observed among the conditions occurred purely by chance.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3414458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F114B-4CCF-46CE-752D-B98658F45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6C4E82-B7BE-F6BD-6435-F8E3CFFBDA1B}"/>
              </a:ext>
            </a:extLst>
          </p:cNvPr>
          <p:cNvSpPr>
            <a:spLocks noGrp="1" noRot="1" noChangeAspect="1"/>
          </p:cNvSpPr>
          <p:nvPr>
            <p:ph type="sldImg"/>
          </p:nvPr>
        </p:nvSpPr>
        <p:spPr>
          <a:xfrm>
            <a:off x="2290763" y="512763"/>
            <a:ext cx="4562475" cy="2566987"/>
          </a:xfrm>
        </p:spPr>
      </p:sp>
      <p:sp>
        <p:nvSpPr>
          <p:cNvPr id="3" name="Notes Placeholder 2">
            <a:extLst>
              <a:ext uri="{FF2B5EF4-FFF2-40B4-BE49-F238E27FC236}">
                <a16:creationId xmlns:a16="http://schemas.microsoft.com/office/drawing/2014/main" id="{959BAC9B-F588-62BC-5112-DB386C7CFE39}"/>
              </a:ext>
            </a:extLst>
          </p:cNvPr>
          <p:cNvSpPr>
            <a:spLocks noGrp="1"/>
          </p:cNvSpPr>
          <p:nvPr>
            <p:ph type="body" idx="1"/>
          </p:nvPr>
        </p:nvSpPr>
        <p:spPr/>
        <p:txBody>
          <a:bodyPr/>
          <a:lstStyle/>
          <a:p>
            <a:pPr>
              <a:buNone/>
            </a:pPr>
            <a:r>
              <a:rPr lang="en-US" dirty="0"/>
              <a:t>Although no significant differences were found in immediate recall between the control, intermittent, and simultaneous distraction conditions, these results are meaningful.</a:t>
            </a:r>
          </a:p>
          <a:p>
            <a:pPr>
              <a:buNone/>
            </a:pPr>
            <a:r>
              <a:rPr lang="en-US" dirty="0"/>
              <a:t>They challenge the common assumption that even brief short-form media use during studying always immediately damages memory performance.</a:t>
            </a:r>
          </a:p>
          <a:p>
            <a:pPr>
              <a:buNone/>
            </a:pPr>
            <a:r>
              <a:rPr lang="en-US" dirty="0"/>
              <a:t>This suggests that short-term interactions with short-form media may have a minimal immediate impact on basic memory tasks like simple word recall.</a:t>
            </a:r>
          </a:p>
          <a:p>
            <a:r>
              <a:rPr lang="en-US" dirty="0"/>
              <a:t>However, because my study focused only on immediate recall, future research should investigate whether these findings hold true for delayed recall, comprehension, or higher-order academic tasks.</a:t>
            </a:r>
          </a:p>
          <a:p>
            <a:endParaRPr lang="en-US" dirty="0"/>
          </a:p>
        </p:txBody>
      </p:sp>
      <p:sp>
        <p:nvSpPr>
          <p:cNvPr id="4" name="Slide Number Placeholder 3">
            <a:extLst>
              <a:ext uri="{FF2B5EF4-FFF2-40B4-BE49-F238E27FC236}">
                <a16:creationId xmlns:a16="http://schemas.microsoft.com/office/drawing/2014/main" id="{D6528284-8C62-DD1C-22CE-F5F8259E2F85}"/>
              </a:ext>
            </a:extLst>
          </p:cNvPr>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3033164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21.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20.png"/><Relationship Id="rId5" Type="http://schemas.openxmlformats.org/officeDocument/2006/relationships/image" Target="../media/image3.png"/><Relationship Id="rId10" Type="http://schemas.openxmlformats.org/officeDocument/2006/relationships/image" Target="../media/image19.svg"/><Relationship Id="rId4" Type="http://schemas.openxmlformats.org/officeDocument/2006/relationships/image" Target="../media/image2.sv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24.png"/><Relationship Id="rId5" Type="http://schemas.openxmlformats.org/officeDocument/2006/relationships/image" Target="../media/image3.png"/><Relationship Id="rId15" Type="http://schemas.openxmlformats.org/officeDocument/2006/relationships/image" Target="../media/image28.png"/><Relationship Id="rId10" Type="http://schemas.openxmlformats.org/officeDocument/2006/relationships/image" Target="../media/image23.svg"/><Relationship Id="rId4" Type="http://schemas.openxmlformats.org/officeDocument/2006/relationships/image" Target="../media/image2.svg"/><Relationship Id="rId9" Type="http://schemas.openxmlformats.org/officeDocument/2006/relationships/image" Target="../media/image22.png"/><Relationship Id="rId14" Type="http://schemas.openxmlformats.org/officeDocument/2006/relationships/image" Target="../media/image27.sv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26839" y="1028700"/>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flipH="1">
            <a:off x="12236170" y="5008172"/>
            <a:ext cx="11700694" cy="1318987"/>
          </a:xfrm>
          <a:custGeom>
            <a:avLst/>
            <a:gdLst/>
            <a:ahLst/>
            <a:cxnLst/>
            <a:rect l="l" t="t" r="r" b="b"/>
            <a:pathLst>
              <a:path w="11700694" h="1318987">
                <a:moveTo>
                  <a:pt x="11700694" y="0"/>
                </a:moveTo>
                <a:lnTo>
                  <a:pt x="0" y="0"/>
                </a:lnTo>
                <a:lnTo>
                  <a:pt x="0" y="1318988"/>
                </a:lnTo>
                <a:lnTo>
                  <a:pt x="11700694" y="1318988"/>
                </a:lnTo>
                <a:lnTo>
                  <a:pt x="117006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1"/>
          <p:cNvSpPr txBox="1"/>
          <p:nvPr/>
        </p:nvSpPr>
        <p:spPr>
          <a:xfrm>
            <a:off x="5525316" y="5743866"/>
            <a:ext cx="7358089" cy="1140618"/>
          </a:xfrm>
          <a:prstGeom prst="rect">
            <a:avLst/>
          </a:prstGeom>
        </p:spPr>
        <p:txBody>
          <a:bodyPr lIns="0" tIns="0" rIns="0" bIns="0" rtlCol="0" anchor="t">
            <a:spAutoFit/>
          </a:bodyPr>
          <a:lstStyle/>
          <a:p>
            <a:pPr algn="ctr">
              <a:lnSpc>
                <a:spcPts val="4406"/>
              </a:lnSpc>
            </a:pPr>
            <a:r>
              <a:rPr lang="en-US" sz="4406" spc="-149">
                <a:solidFill>
                  <a:srgbClr val="454B5D"/>
                </a:solidFill>
                <a:latin typeface="DM Sans"/>
                <a:ea typeface="DM Sans"/>
                <a:cs typeface="DM Sans"/>
                <a:sym typeface="DM Sans"/>
              </a:rPr>
              <a:t>Presented by Jerry Xiao -  Stephen F. Austin High School​</a:t>
            </a:r>
          </a:p>
        </p:txBody>
      </p:sp>
      <p:sp>
        <p:nvSpPr>
          <p:cNvPr id="12" name="TextBox 12"/>
          <p:cNvSpPr txBox="1"/>
          <p:nvPr/>
        </p:nvSpPr>
        <p:spPr>
          <a:xfrm>
            <a:off x="3552639" y="2584021"/>
            <a:ext cx="11303443" cy="2330016"/>
          </a:xfrm>
          <a:prstGeom prst="rect">
            <a:avLst/>
          </a:prstGeom>
        </p:spPr>
        <p:txBody>
          <a:bodyPr lIns="0" tIns="0" rIns="0" bIns="0" rtlCol="0" anchor="t">
            <a:spAutoFit/>
          </a:bodyPr>
          <a:lstStyle/>
          <a:p>
            <a:pPr algn="ctr">
              <a:lnSpc>
                <a:spcPts val="9447"/>
              </a:lnSpc>
              <a:spcBef>
                <a:spcPct val="0"/>
              </a:spcBef>
            </a:pPr>
            <a:r>
              <a:rPr lang="en-US" sz="6748" b="1" spc="-229">
                <a:solidFill>
                  <a:srgbClr val="454B5D"/>
                </a:solidFill>
                <a:latin typeface="DM Sans Bold"/>
                <a:ea typeface="DM Sans Bold"/>
                <a:cs typeface="DM Sans Bold"/>
                <a:sym typeface="DM Sans Bold"/>
              </a:rPr>
              <a:t>Short-form Media’s Impact on Short-term 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26839" y="980763"/>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rot="5400000" flipH="1">
            <a:off x="12236170" y="5008172"/>
            <a:ext cx="11700694" cy="1318987"/>
          </a:xfrm>
          <a:custGeom>
            <a:avLst/>
            <a:gdLst/>
            <a:ahLst/>
            <a:cxnLst/>
            <a:rect l="l" t="t" r="r" b="b"/>
            <a:pathLst>
              <a:path w="11700694" h="1318987">
                <a:moveTo>
                  <a:pt x="11700694" y="0"/>
                </a:moveTo>
                <a:lnTo>
                  <a:pt x="0" y="0"/>
                </a:lnTo>
                <a:lnTo>
                  <a:pt x="0" y="1318988"/>
                </a:lnTo>
                <a:lnTo>
                  <a:pt x="11700694" y="1318988"/>
                </a:lnTo>
                <a:lnTo>
                  <a:pt x="1170069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TextBox 11"/>
          <p:cNvSpPr txBox="1"/>
          <p:nvPr/>
        </p:nvSpPr>
        <p:spPr>
          <a:xfrm>
            <a:off x="4995148" y="1748449"/>
            <a:ext cx="8297704" cy="1092251"/>
          </a:xfrm>
          <a:prstGeom prst="rect">
            <a:avLst/>
          </a:prstGeom>
        </p:spPr>
        <p:txBody>
          <a:bodyPr lIns="0" tIns="0" rIns="0" bIns="0" rtlCol="0" anchor="t">
            <a:spAutoFit/>
          </a:bodyPr>
          <a:lstStyle/>
          <a:p>
            <a:pPr algn="ctr">
              <a:lnSpc>
                <a:spcPts val="7600"/>
              </a:lnSpc>
            </a:pPr>
            <a:r>
              <a:rPr lang="en-US" sz="9501" b="1" spc="541">
                <a:solidFill>
                  <a:srgbClr val="454B5D"/>
                </a:solidFill>
                <a:latin typeface="MediaPro Heavy Condensed"/>
                <a:ea typeface="MediaPro Heavy Condensed"/>
                <a:cs typeface="MediaPro Heavy Condensed"/>
                <a:sym typeface="MediaPro Heavy Condensed"/>
              </a:rPr>
              <a:t>Methodology</a:t>
            </a:r>
          </a:p>
        </p:txBody>
      </p:sp>
      <p:sp>
        <p:nvSpPr>
          <p:cNvPr id="12" name="TextBox 12"/>
          <p:cNvSpPr txBox="1"/>
          <p:nvPr/>
        </p:nvSpPr>
        <p:spPr>
          <a:xfrm>
            <a:off x="2398179" y="2719881"/>
            <a:ext cx="13466448" cy="893368"/>
          </a:xfrm>
          <a:prstGeom prst="rect">
            <a:avLst/>
          </a:prstGeom>
        </p:spPr>
        <p:txBody>
          <a:bodyPr lIns="0" tIns="0" rIns="0" bIns="0" rtlCol="0" anchor="t">
            <a:spAutoFit/>
          </a:bodyPr>
          <a:lstStyle/>
          <a:p>
            <a:pPr algn="ctr">
              <a:lnSpc>
                <a:spcPts val="3678"/>
              </a:lnSpc>
              <a:spcBef>
                <a:spcPct val="0"/>
              </a:spcBef>
            </a:pPr>
            <a:r>
              <a:rPr lang="en-US" sz="2627" spc="-89">
                <a:solidFill>
                  <a:srgbClr val="000000"/>
                </a:solidFill>
                <a:latin typeface="DM Sans"/>
                <a:ea typeface="DM Sans"/>
                <a:cs typeface="DM Sans"/>
                <a:sym typeface="DM Sans"/>
              </a:rPr>
              <a:t>10 high school seniors (ages 16–18) from Stephen F. Austin High School, selected based on regular short-form media usage (TikTok, Instagram Reels, YouTube Shorts).</a:t>
            </a:r>
          </a:p>
        </p:txBody>
      </p:sp>
      <p:sp>
        <p:nvSpPr>
          <p:cNvPr id="13" name="TextBox 13"/>
          <p:cNvSpPr txBox="1"/>
          <p:nvPr/>
        </p:nvSpPr>
        <p:spPr>
          <a:xfrm>
            <a:off x="2167996" y="4004702"/>
            <a:ext cx="5415990" cy="4518786"/>
          </a:xfrm>
          <a:prstGeom prst="rect">
            <a:avLst/>
          </a:prstGeom>
        </p:spPr>
        <p:txBody>
          <a:bodyPr lIns="0" tIns="0" rIns="0" bIns="0" rtlCol="0" anchor="t">
            <a:spAutoFit/>
          </a:bodyPr>
          <a:lstStyle/>
          <a:p>
            <a:pPr marL="614243" lvl="1" indent="-307122" algn="l">
              <a:lnSpc>
                <a:spcPts val="3983"/>
              </a:lnSpc>
              <a:buFont typeface="Arial"/>
              <a:buChar char="•"/>
            </a:pPr>
            <a:r>
              <a:rPr lang="en-US" sz="2845" spc="-96">
                <a:solidFill>
                  <a:srgbClr val="000000"/>
                </a:solidFill>
                <a:latin typeface="DM Sans"/>
                <a:ea typeface="DM Sans"/>
                <a:cs typeface="DM Sans"/>
                <a:sym typeface="DM Sans"/>
              </a:rPr>
              <a:t>Standardized 20-word recall task (Toronto Word Pool) utilized.</a:t>
            </a:r>
          </a:p>
          <a:p>
            <a:pPr marL="614243" lvl="1" indent="-307122" algn="l">
              <a:lnSpc>
                <a:spcPts val="3983"/>
              </a:lnSpc>
              <a:buFont typeface="Arial"/>
              <a:buChar char="•"/>
            </a:pPr>
            <a:r>
              <a:rPr lang="en-US" sz="2845" spc="-96">
                <a:solidFill>
                  <a:srgbClr val="000000"/>
                </a:solidFill>
                <a:latin typeface="DM Sans"/>
                <a:ea typeface="DM Sans"/>
                <a:cs typeface="DM Sans"/>
                <a:sym typeface="DM Sans"/>
              </a:rPr>
              <a:t>Participants studied words under each experimental condition.</a:t>
            </a:r>
          </a:p>
          <a:p>
            <a:pPr marL="614243" lvl="1" indent="-307122" algn="l">
              <a:lnSpc>
                <a:spcPts val="3983"/>
              </a:lnSpc>
              <a:buFont typeface="Arial"/>
              <a:buChar char="•"/>
            </a:pPr>
            <a:r>
              <a:rPr lang="en-US" sz="2845" spc="-96">
                <a:solidFill>
                  <a:srgbClr val="000000"/>
                </a:solidFill>
                <a:latin typeface="DM Sans"/>
                <a:ea typeface="DM Sans"/>
                <a:cs typeface="DM Sans"/>
                <a:sym typeface="DM Sans"/>
              </a:rPr>
              <a:t>Three-minute interval between studying and recall testing across all conditions.</a:t>
            </a:r>
          </a:p>
        </p:txBody>
      </p:sp>
      <p:sp>
        <p:nvSpPr>
          <p:cNvPr id="14" name="TextBox 14"/>
          <p:cNvSpPr txBox="1"/>
          <p:nvPr/>
        </p:nvSpPr>
        <p:spPr>
          <a:xfrm>
            <a:off x="8784135" y="4708946"/>
            <a:ext cx="7442178" cy="4049458"/>
          </a:xfrm>
          <a:prstGeom prst="rect">
            <a:avLst/>
          </a:prstGeom>
        </p:spPr>
        <p:txBody>
          <a:bodyPr lIns="0" tIns="0" rIns="0" bIns="0" rtlCol="0" anchor="t">
            <a:spAutoFit/>
          </a:bodyPr>
          <a:lstStyle/>
          <a:p>
            <a:pPr marL="559295" lvl="1" indent="-279647" algn="l">
              <a:lnSpc>
                <a:spcPts val="3626"/>
              </a:lnSpc>
              <a:buFont typeface="Arial"/>
              <a:buChar char="•"/>
            </a:pPr>
            <a:r>
              <a:rPr lang="en-US" sz="2590" spc="-88">
                <a:solidFill>
                  <a:srgbClr val="000000"/>
                </a:solidFill>
                <a:latin typeface="DM Sans"/>
                <a:ea typeface="DM Sans"/>
                <a:cs typeface="DM Sans"/>
                <a:sym typeface="DM Sans"/>
              </a:rPr>
              <a:t>Word List Recall Test: Three randomized, 20-word lists composed of neutral, concrete, emotionally neutral words appropriate for high school students</a:t>
            </a:r>
          </a:p>
          <a:p>
            <a:pPr marL="559295" lvl="1" indent="-279647" algn="l">
              <a:lnSpc>
                <a:spcPts val="3626"/>
              </a:lnSpc>
              <a:buFont typeface="Arial"/>
              <a:buChar char="•"/>
            </a:pPr>
            <a:r>
              <a:rPr lang="en-US" sz="2590" spc="-88">
                <a:solidFill>
                  <a:srgbClr val="000000"/>
                </a:solidFill>
                <a:latin typeface="DM Sans"/>
                <a:ea typeface="DM Sans"/>
                <a:cs typeface="DM Sans"/>
                <a:sym typeface="DM Sans"/>
              </a:rPr>
              <a:t>Participant’s personal device/feed </a:t>
            </a:r>
          </a:p>
          <a:p>
            <a:pPr marL="559295" lvl="1" indent="-279647" algn="l">
              <a:lnSpc>
                <a:spcPts val="3626"/>
              </a:lnSpc>
              <a:buFont typeface="Arial"/>
              <a:buChar char="•"/>
            </a:pPr>
            <a:r>
              <a:rPr lang="en-US" sz="2590" spc="-88">
                <a:solidFill>
                  <a:srgbClr val="000000"/>
                </a:solidFill>
                <a:latin typeface="DM Sans"/>
                <a:ea typeface="DM Sans"/>
                <a:cs typeface="DM Sans"/>
                <a:sym typeface="DM Sans"/>
              </a:rPr>
              <a:t>Headphones to standardize sound exposure</a:t>
            </a:r>
          </a:p>
          <a:p>
            <a:pPr marL="559295" lvl="1" indent="-279647" algn="l">
              <a:lnSpc>
                <a:spcPts val="3626"/>
              </a:lnSpc>
              <a:buFont typeface="Arial"/>
              <a:buChar char="•"/>
            </a:pPr>
            <a:r>
              <a:rPr lang="en-US" sz="2590" spc="-88">
                <a:solidFill>
                  <a:srgbClr val="000000"/>
                </a:solidFill>
                <a:latin typeface="DM Sans"/>
                <a:ea typeface="DM Sans"/>
                <a:cs typeface="DM Sans"/>
                <a:sym typeface="DM Sans"/>
              </a:rPr>
              <a:t>Stopwatch for timing each segment</a:t>
            </a:r>
          </a:p>
          <a:p>
            <a:pPr marL="559295" lvl="1" indent="-279647" algn="l">
              <a:lnSpc>
                <a:spcPts val="3626"/>
              </a:lnSpc>
              <a:buFont typeface="Arial"/>
              <a:buChar char="•"/>
            </a:pPr>
            <a:r>
              <a:rPr lang="en-US" sz="2590" spc="-88">
                <a:solidFill>
                  <a:srgbClr val="000000"/>
                </a:solidFill>
                <a:latin typeface="DM Sans"/>
                <a:ea typeface="DM Sans"/>
                <a:cs typeface="DM Sans"/>
                <a:sym typeface="DM Sans"/>
              </a:rPr>
              <a:t>Answer sheets and scoring form</a:t>
            </a:r>
          </a:p>
          <a:p>
            <a:pPr algn="l">
              <a:lnSpc>
                <a:spcPts val="3626"/>
              </a:lnSpc>
            </a:pPr>
            <a:endParaRPr lang="en-US" sz="2590" spc="-88">
              <a:solidFill>
                <a:srgbClr val="000000"/>
              </a:solidFill>
              <a:latin typeface="DM Sans"/>
              <a:ea typeface="DM Sans"/>
              <a:cs typeface="DM Sans"/>
              <a:sym typeface="DM Sans"/>
            </a:endParaRPr>
          </a:p>
        </p:txBody>
      </p:sp>
      <p:sp>
        <p:nvSpPr>
          <p:cNvPr id="15" name="TextBox 15"/>
          <p:cNvSpPr txBox="1"/>
          <p:nvPr/>
        </p:nvSpPr>
        <p:spPr>
          <a:xfrm>
            <a:off x="10482761" y="4214252"/>
            <a:ext cx="4044927" cy="542319"/>
          </a:xfrm>
          <a:prstGeom prst="rect">
            <a:avLst/>
          </a:prstGeom>
        </p:spPr>
        <p:txBody>
          <a:bodyPr lIns="0" tIns="0" rIns="0" bIns="0" rtlCol="0" anchor="t">
            <a:spAutoFit/>
          </a:bodyPr>
          <a:lstStyle/>
          <a:p>
            <a:pPr algn="ctr">
              <a:lnSpc>
                <a:spcPts val="3705"/>
              </a:lnSpc>
            </a:pPr>
            <a:r>
              <a:rPr lang="en-US" sz="4631" b="1" spc="263">
                <a:solidFill>
                  <a:srgbClr val="454B5D"/>
                </a:solidFill>
                <a:latin typeface="MediaPro Heavy Condensed"/>
                <a:ea typeface="MediaPro Heavy Condensed"/>
                <a:cs typeface="MediaPro Heavy Condensed"/>
                <a:sym typeface="MediaPro Heavy Condensed"/>
              </a:rPr>
              <a:t>Materials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26839" y="980763"/>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rot="5400000" flipH="1">
            <a:off x="12240413" y="4910012"/>
            <a:ext cx="11700694" cy="1318987"/>
          </a:xfrm>
          <a:custGeom>
            <a:avLst/>
            <a:gdLst/>
            <a:ahLst/>
            <a:cxnLst/>
            <a:rect l="l" t="t" r="r" b="b"/>
            <a:pathLst>
              <a:path w="11700694" h="1318987">
                <a:moveTo>
                  <a:pt x="11700694" y="0"/>
                </a:moveTo>
                <a:lnTo>
                  <a:pt x="0" y="0"/>
                </a:lnTo>
                <a:lnTo>
                  <a:pt x="0" y="1318987"/>
                </a:lnTo>
                <a:lnTo>
                  <a:pt x="11700694" y="1318987"/>
                </a:lnTo>
                <a:lnTo>
                  <a:pt x="1170069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TextBox 11"/>
          <p:cNvSpPr txBox="1"/>
          <p:nvPr/>
        </p:nvSpPr>
        <p:spPr>
          <a:xfrm>
            <a:off x="4982551" y="1655041"/>
            <a:ext cx="8297704" cy="1092251"/>
          </a:xfrm>
          <a:prstGeom prst="rect">
            <a:avLst/>
          </a:prstGeom>
        </p:spPr>
        <p:txBody>
          <a:bodyPr lIns="0" tIns="0" rIns="0" bIns="0" rtlCol="0" anchor="t">
            <a:spAutoFit/>
          </a:bodyPr>
          <a:lstStyle/>
          <a:p>
            <a:pPr algn="ctr">
              <a:lnSpc>
                <a:spcPts val="7600"/>
              </a:lnSpc>
            </a:pPr>
            <a:r>
              <a:rPr lang="en-US" sz="9501" b="1" spc="541">
                <a:solidFill>
                  <a:srgbClr val="454B5D"/>
                </a:solidFill>
                <a:latin typeface="MediaPro Heavy Condensed"/>
                <a:ea typeface="MediaPro Heavy Condensed"/>
                <a:cs typeface="MediaPro Heavy Condensed"/>
                <a:sym typeface="MediaPro Heavy Condensed"/>
              </a:rPr>
              <a:t>Methodology</a:t>
            </a:r>
          </a:p>
        </p:txBody>
      </p:sp>
      <p:sp>
        <p:nvSpPr>
          <p:cNvPr id="12" name="TextBox 12"/>
          <p:cNvSpPr txBox="1"/>
          <p:nvPr/>
        </p:nvSpPr>
        <p:spPr>
          <a:xfrm>
            <a:off x="4074560" y="2668458"/>
            <a:ext cx="10113686" cy="6267989"/>
          </a:xfrm>
          <a:prstGeom prst="rect">
            <a:avLst/>
          </a:prstGeom>
        </p:spPr>
        <p:txBody>
          <a:bodyPr lIns="0" tIns="0" rIns="0" bIns="0" rtlCol="0" anchor="t">
            <a:spAutoFit/>
          </a:bodyPr>
          <a:lstStyle/>
          <a:p>
            <a:pPr algn="ctr">
              <a:lnSpc>
                <a:spcPts val="3661"/>
              </a:lnSpc>
              <a:spcBef>
                <a:spcPct val="0"/>
              </a:spcBef>
            </a:pPr>
            <a:r>
              <a:rPr lang="en-US" sz="2615" b="1" spc="149">
                <a:solidFill>
                  <a:srgbClr val="454B5D"/>
                </a:solidFill>
                <a:latin typeface="MediaPro Heavy Condensed"/>
                <a:ea typeface="MediaPro Heavy Condensed"/>
                <a:cs typeface="MediaPro Heavy Condensed"/>
                <a:sym typeface="MediaPro Heavy Condensed"/>
              </a:rPr>
              <a:t>List A – For Control</a:t>
            </a:r>
          </a:p>
          <a:p>
            <a:pPr algn="ctr">
              <a:lnSpc>
                <a:spcPts val="3661"/>
              </a:lnSpc>
              <a:spcBef>
                <a:spcPct val="0"/>
              </a:spcBef>
            </a:pPr>
            <a:r>
              <a:rPr lang="en-US" sz="2615" b="1" spc="149">
                <a:solidFill>
                  <a:srgbClr val="454B5D"/>
                </a:solidFill>
                <a:latin typeface="MediaPro Heavy Condensed"/>
                <a:ea typeface="MediaPro Heavy Condensed"/>
                <a:cs typeface="MediaPro Heavy Condensed"/>
                <a:sym typeface="MediaPro Heavy Condensed"/>
              </a:rPr>
              <a:t>anchor, rabbit, guitar, cookie, candle, wagon, pillow, monkey, marble, rocket, ladder, barrel, helmet, tiger, forest, ribbon, garden, hammer, window, canyon</a:t>
            </a:r>
          </a:p>
          <a:p>
            <a:pPr algn="ctr">
              <a:lnSpc>
                <a:spcPts val="3661"/>
              </a:lnSpc>
              <a:spcBef>
                <a:spcPct val="0"/>
              </a:spcBef>
            </a:pPr>
            <a:r>
              <a:rPr lang="en-US" sz="2615" b="1" spc="149">
                <a:solidFill>
                  <a:srgbClr val="454B5D"/>
                </a:solidFill>
                <a:latin typeface="MediaPro Heavy Condensed"/>
                <a:ea typeface="MediaPro Heavy Condensed"/>
                <a:cs typeface="MediaPro Heavy Condensed"/>
                <a:sym typeface="MediaPro Heavy Condensed"/>
              </a:rPr>
              <a:t> </a:t>
            </a:r>
          </a:p>
          <a:p>
            <a:pPr algn="ctr">
              <a:lnSpc>
                <a:spcPts val="3661"/>
              </a:lnSpc>
              <a:spcBef>
                <a:spcPct val="0"/>
              </a:spcBef>
            </a:pPr>
            <a:r>
              <a:rPr lang="en-US" sz="2615" b="1" spc="149">
                <a:solidFill>
                  <a:srgbClr val="454B5D"/>
                </a:solidFill>
                <a:latin typeface="MediaPro Heavy Condensed"/>
                <a:ea typeface="MediaPro Heavy Condensed"/>
                <a:cs typeface="MediaPro Heavy Condensed"/>
                <a:sym typeface="MediaPro Heavy Condensed"/>
              </a:rPr>
              <a:t>List B – For Break</a:t>
            </a:r>
          </a:p>
          <a:p>
            <a:pPr algn="ctr">
              <a:lnSpc>
                <a:spcPts val="3661"/>
              </a:lnSpc>
              <a:spcBef>
                <a:spcPct val="0"/>
              </a:spcBef>
            </a:pPr>
            <a:r>
              <a:rPr lang="en-US" sz="2615" b="1" spc="149">
                <a:solidFill>
                  <a:srgbClr val="454B5D"/>
                </a:solidFill>
                <a:latin typeface="MediaPro Heavy Condensed"/>
                <a:ea typeface="MediaPro Heavy Condensed"/>
                <a:cs typeface="MediaPro Heavy Condensed"/>
                <a:sym typeface="MediaPro Heavy Condensed"/>
              </a:rPr>
              <a:t>bishop, camel, castle, dagger, eagle, walnut, nickel, oyster, parcel, pitcher, butter, lantern, magnet, lumber, temple, saddle, velvet, meadow, kettle, berry</a:t>
            </a:r>
          </a:p>
          <a:p>
            <a:pPr algn="ctr">
              <a:lnSpc>
                <a:spcPts val="3661"/>
              </a:lnSpc>
              <a:spcBef>
                <a:spcPct val="0"/>
              </a:spcBef>
            </a:pPr>
            <a:r>
              <a:rPr lang="en-US" sz="2615" b="1" spc="149">
                <a:solidFill>
                  <a:srgbClr val="454B5D"/>
                </a:solidFill>
                <a:latin typeface="MediaPro Heavy Condensed"/>
                <a:ea typeface="MediaPro Heavy Condensed"/>
                <a:cs typeface="MediaPro Heavy Condensed"/>
                <a:sym typeface="MediaPro Heavy Condensed"/>
              </a:rPr>
              <a:t> </a:t>
            </a:r>
          </a:p>
          <a:p>
            <a:pPr algn="ctr">
              <a:lnSpc>
                <a:spcPts val="3661"/>
              </a:lnSpc>
              <a:spcBef>
                <a:spcPct val="0"/>
              </a:spcBef>
            </a:pPr>
            <a:r>
              <a:rPr lang="en-US" sz="2615" b="1" spc="149">
                <a:solidFill>
                  <a:srgbClr val="454B5D"/>
                </a:solidFill>
                <a:latin typeface="MediaPro Heavy Condensed"/>
                <a:ea typeface="MediaPro Heavy Condensed"/>
                <a:cs typeface="MediaPro Heavy Condensed"/>
                <a:sym typeface="MediaPro Heavy Condensed"/>
              </a:rPr>
              <a:t>List C – For Simultaneous</a:t>
            </a:r>
          </a:p>
          <a:p>
            <a:pPr algn="ctr">
              <a:lnSpc>
                <a:spcPts val="3661"/>
              </a:lnSpc>
              <a:spcBef>
                <a:spcPct val="0"/>
              </a:spcBef>
            </a:pPr>
            <a:r>
              <a:rPr lang="en-US" sz="2615" b="1" spc="149">
                <a:solidFill>
                  <a:srgbClr val="454B5D"/>
                </a:solidFill>
                <a:latin typeface="MediaPro Heavy Condensed"/>
                <a:ea typeface="MediaPro Heavy Condensed"/>
                <a:cs typeface="MediaPro Heavy Condensed"/>
                <a:sym typeface="MediaPro Heavy Condensed"/>
              </a:rPr>
              <a:t>acorn, beacon, coral, dragon, falcon, gopher, igloo, jigsaw, lagoon, manor, nectar, pollen, quartz, raft, salmon, thimble, tulip, vessel, willow, yacht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26839" y="980763"/>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rot="5400000" flipH="1">
            <a:off x="12240413" y="4910012"/>
            <a:ext cx="11700694" cy="1318987"/>
          </a:xfrm>
          <a:custGeom>
            <a:avLst/>
            <a:gdLst/>
            <a:ahLst/>
            <a:cxnLst/>
            <a:rect l="l" t="t" r="r" b="b"/>
            <a:pathLst>
              <a:path w="11700694" h="1318987">
                <a:moveTo>
                  <a:pt x="11700694" y="0"/>
                </a:moveTo>
                <a:lnTo>
                  <a:pt x="0" y="0"/>
                </a:lnTo>
                <a:lnTo>
                  <a:pt x="0" y="1318987"/>
                </a:lnTo>
                <a:lnTo>
                  <a:pt x="11700694" y="1318987"/>
                </a:lnTo>
                <a:lnTo>
                  <a:pt x="1170069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Freeform 11"/>
          <p:cNvSpPr/>
          <p:nvPr/>
        </p:nvSpPr>
        <p:spPr>
          <a:xfrm>
            <a:off x="2496699" y="3300723"/>
            <a:ext cx="6333281" cy="4188475"/>
          </a:xfrm>
          <a:custGeom>
            <a:avLst/>
            <a:gdLst/>
            <a:ahLst/>
            <a:cxnLst/>
            <a:rect l="l" t="t" r="r" b="b"/>
            <a:pathLst>
              <a:path w="6333281" h="4188475">
                <a:moveTo>
                  <a:pt x="0" y="0"/>
                </a:moveTo>
                <a:lnTo>
                  <a:pt x="6333281" y="0"/>
                </a:lnTo>
                <a:lnTo>
                  <a:pt x="6333281" y="4188476"/>
                </a:lnTo>
                <a:lnTo>
                  <a:pt x="0" y="4188476"/>
                </a:lnTo>
                <a:lnTo>
                  <a:pt x="0" y="0"/>
                </a:lnTo>
                <a:close/>
              </a:path>
            </a:pathLst>
          </a:custGeom>
          <a:blipFill>
            <a:blip r:embed="rId9"/>
            <a:stretch>
              <a:fillRect t="-2785" b="-2785"/>
            </a:stretch>
          </a:blipFill>
        </p:spPr>
        <p:txBody>
          <a:bodyPr/>
          <a:lstStyle/>
          <a:p>
            <a:endParaRPr lang="en-US"/>
          </a:p>
        </p:txBody>
      </p:sp>
      <p:sp>
        <p:nvSpPr>
          <p:cNvPr id="12" name="TextBox 12"/>
          <p:cNvSpPr txBox="1"/>
          <p:nvPr/>
        </p:nvSpPr>
        <p:spPr>
          <a:xfrm>
            <a:off x="5338381" y="1550266"/>
            <a:ext cx="7941414" cy="793280"/>
          </a:xfrm>
          <a:prstGeom prst="rect">
            <a:avLst/>
          </a:prstGeom>
        </p:spPr>
        <p:txBody>
          <a:bodyPr lIns="0" tIns="0" rIns="0" bIns="0" rtlCol="0" anchor="t">
            <a:spAutoFit/>
          </a:bodyPr>
          <a:lstStyle/>
          <a:p>
            <a:pPr algn="ctr">
              <a:lnSpc>
                <a:spcPts val="5476"/>
              </a:lnSpc>
            </a:pPr>
            <a:r>
              <a:rPr lang="en-US" sz="6845" b="1" spc="390">
                <a:solidFill>
                  <a:srgbClr val="454B5D"/>
                </a:solidFill>
                <a:latin typeface="MediaPro Heavy Condensed"/>
                <a:ea typeface="MediaPro Heavy Condensed"/>
                <a:cs typeface="MediaPro Heavy Condensed"/>
                <a:sym typeface="MediaPro Heavy Condensed"/>
              </a:rPr>
              <a:t>Method for Analysis</a:t>
            </a:r>
          </a:p>
        </p:txBody>
      </p:sp>
      <p:sp>
        <p:nvSpPr>
          <p:cNvPr id="13" name="TextBox 13"/>
          <p:cNvSpPr txBox="1"/>
          <p:nvPr/>
        </p:nvSpPr>
        <p:spPr>
          <a:xfrm>
            <a:off x="10333888" y="2766507"/>
            <a:ext cx="4637304" cy="5190233"/>
          </a:xfrm>
          <a:prstGeom prst="rect">
            <a:avLst/>
          </a:prstGeom>
        </p:spPr>
        <p:txBody>
          <a:bodyPr lIns="0" tIns="0" rIns="0" bIns="0" rtlCol="0" anchor="t">
            <a:spAutoFit/>
          </a:bodyPr>
          <a:lstStyle/>
          <a:p>
            <a:pPr algn="ctr">
              <a:lnSpc>
                <a:spcPts val="4168"/>
              </a:lnSpc>
              <a:spcBef>
                <a:spcPct val="0"/>
              </a:spcBef>
            </a:pPr>
            <a:r>
              <a:rPr lang="en-US" sz="2977" b="1" spc="169">
                <a:solidFill>
                  <a:srgbClr val="454B5D"/>
                </a:solidFill>
                <a:latin typeface="MediaPro Heavy Condensed"/>
                <a:ea typeface="MediaPro Heavy Condensed"/>
                <a:cs typeface="MediaPro Heavy Condensed"/>
                <a:sym typeface="MediaPro Heavy Condensed"/>
              </a:rPr>
              <a:t>Repeated-measures ANOVA utilized for within-subject condition comparisons.</a:t>
            </a:r>
          </a:p>
          <a:p>
            <a:pPr algn="ctr">
              <a:lnSpc>
                <a:spcPts val="4168"/>
              </a:lnSpc>
              <a:spcBef>
                <a:spcPct val="0"/>
              </a:spcBef>
            </a:pPr>
            <a:endParaRPr lang="en-US" sz="2977" b="1" spc="169">
              <a:solidFill>
                <a:srgbClr val="454B5D"/>
              </a:solidFill>
              <a:latin typeface="MediaPro Heavy Condensed"/>
              <a:ea typeface="MediaPro Heavy Condensed"/>
              <a:cs typeface="MediaPro Heavy Condensed"/>
              <a:sym typeface="MediaPro Heavy Condensed"/>
            </a:endParaRPr>
          </a:p>
          <a:p>
            <a:pPr algn="ctr">
              <a:lnSpc>
                <a:spcPts val="4168"/>
              </a:lnSpc>
              <a:spcBef>
                <a:spcPct val="0"/>
              </a:spcBef>
            </a:pPr>
            <a:r>
              <a:rPr lang="en-US" sz="2977" b="1" spc="169">
                <a:solidFill>
                  <a:srgbClr val="454B5D"/>
                </a:solidFill>
                <a:latin typeface="MediaPro Heavy Condensed"/>
                <a:ea typeface="MediaPro Heavy Condensed"/>
                <a:cs typeface="MediaPro Heavy Condensed"/>
                <a:sym typeface="MediaPro Heavy Condensed"/>
              </a:rPr>
              <a:t>Bonferroni-adjusted post-hoc tests planned for pairwise comparisons in case of significant differences.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39436" y="1028700"/>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rot="5400000" flipH="1">
            <a:off x="12236170" y="5008172"/>
            <a:ext cx="11700694" cy="1318987"/>
          </a:xfrm>
          <a:custGeom>
            <a:avLst/>
            <a:gdLst/>
            <a:ahLst/>
            <a:cxnLst/>
            <a:rect l="l" t="t" r="r" b="b"/>
            <a:pathLst>
              <a:path w="11700694" h="1318987">
                <a:moveTo>
                  <a:pt x="11700694" y="0"/>
                </a:moveTo>
                <a:lnTo>
                  <a:pt x="0" y="0"/>
                </a:lnTo>
                <a:lnTo>
                  <a:pt x="0" y="1318988"/>
                </a:lnTo>
                <a:lnTo>
                  <a:pt x="11700694" y="1318988"/>
                </a:lnTo>
                <a:lnTo>
                  <a:pt x="1170069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Freeform 11"/>
          <p:cNvSpPr/>
          <p:nvPr/>
        </p:nvSpPr>
        <p:spPr>
          <a:xfrm>
            <a:off x="8735196" y="-161106"/>
            <a:ext cx="6930246" cy="10609211"/>
          </a:xfrm>
          <a:custGeom>
            <a:avLst/>
            <a:gdLst/>
            <a:ahLst/>
            <a:cxnLst/>
            <a:rect l="l" t="t" r="r" b="b"/>
            <a:pathLst>
              <a:path w="6930246" h="10609211">
                <a:moveTo>
                  <a:pt x="0" y="0"/>
                </a:moveTo>
                <a:lnTo>
                  <a:pt x="6930245" y="0"/>
                </a:lnTo>
                <a:lnTo>
                  <a:pt x="6930245" y="10609212"/>
                </a:lnTo>
                <a:lnTo>
                  <a:pt x="0" y="10609212"/>
                </a:lnTo>
                <a:lnTo>
                  <a:pt x="0" y="0"/>
                </a:lnTo>
                <a:close/>
              </a:path>
            </a:pathLst>
          </a:custGeom>
          <a:blipFill>
            <a:blip r:embed="rId9"/>
            <a:stretch>
              <a:fillRect l="-354" t="-526" r="-11893" b="-3848"/>
            </a:stretch>
          </a:blipFill>
        </p:spPr>
        <p:txBody>
          <a:bodyPr/>
          <a:lstStyle/>
          <a:p>
            <a:endParaRPr lang="en-US"/>
          </a:p>
        </p:txBody>
      </p:sp>
      <p:sp>
        <p:nvSpPr>
          <p:cNvPr id="12" name="TextBox 12"/>
          <p:cNvSpPr txBox="1"/>
          <p:nvPr/>
        </p:nvSpPr>
        <p:spPr>
          <a:xfrm>
            <a:off x="1644434" y="1458435"/>
            <a:ext cx="6972922" cy="1727181"/>
          </a:xfrm>
          <a:prstGeom prst="rect">
            <a:avLst/>
          </a:prstGeom>
        </p:spPr>
        <p:txBody>
          <a:bodyPr lIns="0" tIns="0" rIns="0" bIns="0" rtlCol="0" anchor="t">
            <a:spAutoFit/>
          </a:bodyPr>
          <a:lstStyle/>
          <a:p>
            <a:pPr algn="ctr">
              <a:lnSpc>
                <a:spcPts val="6387"/>
              </a:lnSpc>
            </a:pPr>
            <a:r>
              <a:rPr lang="en-US" sz="7984" b="1" spc="455">
                <a:solidFill>
                  <a:srgbClr val="454B5D"/>
                </a:solidFill>
                <a:latin typeface="MediaPro Heavy Condensed"/>
                <a:ea typeface="MediaPro Heavy Condensed"/>
                <a:cs typeface="MediaPro Heavy Condensed"/>
                <a:sym typeface="MediaPro Heavy Condensed"/>
              </a:rPr>
              <a:t>Results from Jamovi</a:t>
            </a:r>
          </a:p>
        </p:txBody>
      </p:sp>
      <p:sp>
        <p:nvSpPr>
          <p:cNvPr id="13" name="TextBox 13"/>
          <p:cNvSpPr txBox="1"/>
          <p:nvPr/>
        </p:nvSpPr>
        <p:spPr>
          <a:xfrm>
            <a:off x="2287997" y="3450231"/>
            <a:ext cx="5980165" cy="5286349"/>
          </a:xfrm>
          <a:prstGeom prst="rect">
            <a:avLst/>
          </a:prstGeom>
        </p:spPr>
        <p:txBody>
          <a:bodyPr lIns="0" tIns="0" rIns="0" bIns="0" rtlCol="0" anchor="t">
            <a:spAutoFit/>
          </a:bodyPr>
          <a:lstStyle/>
          <a:p>
            <a:pPr algn="ctr">
              <a:lnSpc>
                <a:spcPts val="4225"/>
              </a:lnSpc>
              <a:spcBef>
                <a:spcPct val="0"/>
              </a:spcBef>
            </a:pPr>
            <a:r>
              <a:rPr lang="en-US" sz="3018" spc="-102">
                <a:solidFill>
                  <a:srgbClr val="454B5D"/>
                </a:solidFill>
                <a:latin typeface="DM Sans"/>
                <a:ea typeface="DM Sans"/>
                <a:cs typeface="DM Sans"/>
                <a:sym typeface="DM Sans"/>
              </a:rPr>
              <a:t>No significant difference found in memory recall across conditions: control (14.6), intermittent distraction (14.3), simultaneous distraction (13.6); p = .612.</a:t>
            </a:r>
          </a:p>
          <a:p>
            <a:pPr algn="ctr">
              <a:lnSpc>
                <a:spcPts val="4225"/>
              </a:lnSpc>
              <a:spcBef>
                <a:spcPct val="0"/>
              </a:spcBef>
            </a:pPr>
            <a:r>
              <a:rPr lang="en-US" sz="3018" spc="-102">
                <a:solidFill>
                  <a:srgbClr val="454B5D"/>
                </a:solidFill>
                <a:latin typeface="DM Sans"/>
                <a:ea typeface="DM Sans"/>
                <a:cs typeface="DM Sans"/>
                <a:sym typeface="DM Sans"/>
              </a:rPr>
              <a:t>Effect sizes minimal (partial η² ≈ .03), suggesting limited immediate cognitive impact from short-form media exposure in controlled conditions​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39436" y="1028700"/>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flipH="1">
            <a:off x="12236170" y="5008172"/>
            <a:ext cx="11700694" cy="1318987"/>
          </a:xfrm>
          <a:custGeom>
            <a:avLst/>
            <a:gdLst/>
            <a:ahLst/>
            <a:cxnLst/>
            <a:rect l="l" t="t" r="r" b="b"/>
            <a:pathLst>
              <a:path w="11700694" h="1318987">
                <a:moveTo>
                  <a:pt x="11700694" y="0"/>
                </a:moveTo>
                <a:lnTo>
                  <a:pt x="0" y="0"/>
                </a:lnTo>
                <a:lnTo>
                  <a:pt x="0" y="1318988"/>
                </a:lnTo>
                <a:lnTo>
                  <a:pt x="11700694" y="1318988"/>
                </a:lnTo>
                <a:lnTo>
                  <a:pt x="117006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1"/>
          <p:cNvSpPr txBox="1"/>
          <p:nvPr/>
        </p:nvSpPr>
        <p:spPr>
          <a:xfrm>
            <a:off x="4957203" y="1664566"/>
            <a:ext cx="8373595" cy="1101938"/>
          </a:xfrm>
          <a:prstGeom prst="rect">
            <a:avLst/>
          </a:prstGeom>
        </p:spPr>
        <p:txBody>
          <a:bodyPr lIns="0" tIns="0" rIns="0" bIns="0" rtlCol="0" anchor="t">
            <a:spAutoFit/>
          </a:bodyPr>
          <a:lstStyle/>
          <a:p>
            <a:pPr algn="ctr">
              <a:lnSpc>
                <a:spcPts val="7739"/>
              </a:lnSpc>
            </a:pPr>
            <a:r>
              <a:rPr lang="en-US" sz="9674" b="1" spc="551">
                <a:solidFill>
                  <a:srgbClr val="454B5D"/>
                </a:solidFill>
                <a:latin typeface="MediaPro Heavy Condensed"/>
                <a:ea typeface="MediaPro Heavy Condensed"/>
                <a:cs typeface="MediaPro Heavy Condensed"/>
                <a:sym typeface="MediaPro Heavy Condensed"/>
              </a:rPr>
              <a:t>Conclusion </a:t>
            </a:r>
          </a:p>
        </p:txBody>
      </p:sp>
      <p:sp>
        <p:nvSpPr>
          <p:cNvPr id="12" name="TextBox 12"/>
          <p:cNvSpPr txBox="1"/>
          <p:nvPr/>
        </p:nvSpPr>
        <p:spPr>
          <a:xfrm>
            <a:off x="4662018" y="2596692"/>
            <a:ext cx="8963964" cy="6094322"/>
          </a:xfrm>
          <a:prstGeom prst="rect">
            <a:avLst/>
          </a:prstGeom>
        </p:spPr>
        <p:txBody>
          <a:bodyPr lIns="0" tIns="0" rIns="0" bIns="0" rtlCol="0" anchor="t">
            <a:spAutoFit/>
          </a:bodyPr>
          <a:lstStyle/>
          <a:p>
            <a:pPr algn="ctr">
              <a:lnSpc>
                <a:spcPts val="3753"/>
              </a:lnSpc>
              <a:spcBef>
                <a:spcPct val="0"/>
              </a:spcBef>
            </a:pPr>
            <a:r>
              <a:rPr lang="en-US" sz="2680" spc="-91">
                <a:solidFill>
                  <a:srgbClr val="454B5D"/>
                </a:solidFill>
                <a:latin typeface="DM Sans"/>
                <a:ea typeface="DM Sans"/>
                <a:cs typeface="DM Sans"/>
                <a:sym typeface="DM Sans"/>
              </a:rPr>
              <a:t>Short-form media’s immediate impact on simple word recall appears minimal in controlled environments, contradicting initial hypotheses from multitasking and cognitive overload literature.</a:t>
            </a:r>
          </a:p>
          <a:p>
            <a:pPr algn="ctr">
              <a:lnSpc>
                <a:spcPts val="3753"/>
              </a:lnSpc>
              <a:spcBef>
                <a:spcPct val="0"/>
              </a:spcBef>
            </a:pPr>
            <a:endParaRPr lang="en-US" sz="2680" spc="-91">
              <a:solidFill>
                <a:srgbClr val="454B5D"/>
              </a:solidFill>
              <a:latin typeface="DM Sans"/>
              <a:ea typeface="DM Sans"/>
              <a:cs typeface="DM Sans"/>
              <a:sym typeface="DM Sans"/>
            </a:endParaRPr>
          </a:p>
          <a:p>
            <a:pPr algn="ctr">
              <a:lnSpc>
                <a:spcPts val="3753"/>
              </a:lnSpc>
              <a:spcBef>
                <a:spcPct val="0"/>
              </a:spcBef>
            </a:pPr>
            <a:r>
              <a:rPr lang="en-US" sz="2680" spc="-91">
                <a:solidFill>
                  <a:srgbClr val="454B5D"/>
                </a:solidFill>
                <a:latin typeface="DM Sans"/>
                <a:ea typeface="DM Sans"/>
                <a:cs typeface="DM Sans"/>
                <a:sym typeface="DM Sans"/>
              </a:rPr>
              <a:t>Findings indicate subtle cognitive effects might exist, but further study with rigorous control and larger samples is necessary.</a:t>
            </a:r>
          </a:p>
          <a:p>
            <a:pPr algn="ctr">
              <a:lnSpc>
                <a:spcPts val="3753"/>
              </a:lnSpc>
              <a:spcBef>
                <a:spcPct val="0"/>
              </a:spcBef>
            </a:pPr>
            <a:endParaRPr lang="en-US" sz="2680" spc="-91">
              <a:solidFill>
                <a:srgbClr val="454B5D"/>
              </a:solidFill>
              <a:latin typeface="DM Sans"/>
              <a:ea typeface="DM Sans"/>
              <a:cs typeface="DM Sans"/>
              <a:sym typeface="DM Sans"/>
            </a:endParaRPr>
          </a:p>
          <a:p>
            <a:pPr algn="ctr">
              <a:lnSpc>
                <a:spcPts val="3753"/>
              </a:lnSpc>
              <a:spcBef>
                <a:spcPct val="0"/>
              </a:spcBef>
            </a:pPr>
            <a:r>
              <a:rPr lang="en-US" sz="2680" spc="-91">
                <a:solidFill>
                  <a:srgbClr val="454B5D"/>
                </a:solidFill>
                <a:latin typeface="DM Sans"/>
                <a:ea typeface="DM Sans"/>
                <a:cs typeface="DM Sans"/>
                <a:sym typeface="DM Sans"/>
              </a:rPr>
              <a:t>Emphasis on promoting focused, distraction-free studying to maximize academic performance, especially given documented negative impacts from broader media multitasking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39436" y="1028700"/>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rot="5400000" flipH="1">
            <a:off x="12236170" y="5008172"/>
            <a:ext cx="11700694" cy="1318987"/>
          </a:xfrm>
          <a:custGeom>
            <a:avLst/>
            <a:gdLst/>
            <a:ahLst/>
            <a:cxnLst/>
            <a:rect l="l" t="t" r="r" b="b"/>
            <a:pathLst>
              <a:path w="11700694" h="1318987">
                <a:moveTo>
                  <a:pt x="11700694" y="0"/>
                </a:moveTo>
                <a:lnTo>
                  <a:pt x="0" y="0"/>
                </a:lnTo>
                <a:lnTo>
                  <a:pt x="0" y="1318988"/>
                </a:lnTo>
                <a:lnTo>
                  <a:pt x="11700694" y="1318988"/>
                </a:lnTo>
                <a:lnTo>
                  <a:pt x="1170069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TextBox 11"/>
          <p:cNvSpPr txBox="1"/>
          <p:nvPr/>
        </p:nvSpPr>
        <p:spPr>
          <a:xfrm>
            <a:off x="4961234" y="2192177"/>
            <a:ext cx="8373595" cy="1101938"/>
          </a:xfrm>
          <a:prstGeom prst="rect">
            <a:avLst/>
          </a:prstGeom>
        </p:spPr>
        <p:txBody>
          <a:bodyPr lIns="0" tIns="0" rIns="0" bIns="0" rtlCol="0" anchor="t">
            <a:spAutoFit/>
          </a:bodyPr>
          <a:lstStyle/>
          <a:p>
            <a:pPr algn="ctr">
              <a:lnSpc>
                <a:spcPts val="7739"/>
              </a:lnSpc>
            </a:pPr>
            <a:r>
              <a:rPr lang="en-US" sz="9674" b="1" spc="551" dirty="0" err="1">
                <a:solidFill>
                  <a:srgbClr val="454B5D"/>
                </a:solidFill>
                <a:latin typeface="MediaPro Heavy Condensed"/>
                <a:ea typeface="MediaPro Heavy Condensed"/>
                <a:cs typeface="MediaPro Heavy Condensed"/>
                <a:sym typeface="MediaPro Heavy Condensed"/>
              </a:rPr>
              <a:t>Limitaitons</a:t>
            </a:r>
            <a:endParaRPr lang="en-US" sz="9674" b="1" spc="551" dirty="0">
              <a:solidFill>
                <a:srgbClr val="454B5D"/>
              </a:solidFill>
              <a:latin typeface="MediaPro Heavy Condensed"/>
              <a:ea typeface="MediaPro Heavy Condensed"/>
              <a:cs typeface="MediaPro Heavy Condensed"/>
              <a:sym typeface="MediaPro Heavy Condensed"/>
            </a:endParaRPr>
          </a:p>
        </p:txBody>
      </p:sp>
      <p:sp>
        <p:nvSpPr>
          <p:cNvPr id="12" name="TextBox 12"/>
          <p:cNvSpPr txBox="1"/>
          <p:nvPr/>
        </p:nvSpPr>
        <p:spPr>
          <a:xfrm>
            <a:off x="2955911" y="4175191"/>
            <a:ext cx="12384241" cy="3581103"/>
          </a:xfrm>
          <a:prstGeom prst="rect">
            <a:avLst/>
          </a:prstGeom>
        </p:spPr>
        <p:txBody>
          <a:bodyPr lIns="0" tIns="0" rIns="0" bIns="0" rtlCol="0" anchor="t">
            <a:spAutoFit/>
          </a:bodyPr>
          <a:lstStyle/>
          <a:p>
            <a:pPr marL="731185" lvl="1" indent="-365593" algn="ctr">
              <a:lnSpc>
                <a:spcPts val="4741"/>
              </a:lnSpc>
              <a:buFont typeface="Arial"/>
              <a:buChar char="•"/>
            </a:pPr>
            <a:r>
              <a:rPr lang="en-US" sz="3386" spc="-115" dirty="0">
                <a:solidFill>
                  <a:srgbClr val="454B5D"/>
                </a:solidFill>
                <a:latin typeface="DM Sans"/>
                <a:ea typeface="DM Sans"/>
                <a:cs typeface="DM Sans"/>
                <a:sym typeface="DM Sans"/>
              </a:rPr>
              <a:t>No significant impact likely due to underpowered study (N=10) and simple memory task.</a:t>
            </a:r>
          </a:p>
          <a:p>
            <a:pPr marL="731185" lvl="1" indent="-365593" algn="ctr">
              <a:lnSpc>
                <a:spcPts val="4741"/>
              </a:lnSpc>
              <a:buFont typeface="Arial"/>
              <a:buChar char="•"/>
            </a:pPr>
            <a:r>
              <a:rPr lang="en-US" sz="3386" spc="-115" dirty="0">
                <a:solidFill>
                  <a:srgbClr val="454B5D"/>
                </a:solidFill>
                <a:latin typeface="DM Sans"/>
                <a:ea typeface="DM Sans"/>
                <a:cs typeface="DM Sans"/>
                <a:sym typeface="DM Sans"/>
              </a:rPr>
              <a:t>Ceiling effects possibly masked subtle interference effects.</a:t>
            </a:r>
          </a:p>
          <a:p>
            <a:pPr marL="731185" lvl="1" indent="-365593" algn="ctr">
              <a:lnSpc>
                <a:spcPts val="4741"/>
              </a:lnSpc>
              <a:buFont typeface="Arial"/>
              <a:buChar char="•"/>
            </a:pPr>
            <a:r>
              <a:rPr lang="en-US" sz="3386" spc="-115" dirty="0">
                <a:solidFill>
                  <a:srgbClr val="454B5D"/>
                </a:solidFill>
                <a:latin typeface="DM Sans"/>
                <a:ea typeface="DM Sans"/>
                <a:cs typeface="DM Sans"/>
                <a:sym typeface="DM Sans"/>
              </a:rPr>
              <a:t>Personalized, uncontrolled media feeds may have reduced cognitive overload compared to standardized stimuli, limiting observed memory impairment​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a:extLst>
            <a:ext uri="{FF2B5EF4-FFF2-40B4-BE49-F238E27FC236}">
              <a16:creationId xmlns:a16="http://schemas.microsoft.com/office/drawing/2014/main" id="{1265CD2D-88E9-5EA6-7302-EDDD3BFBAC9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2E21C0D-B655-5BB1-50C9-BE8C3E4B8105}"/>
              </a:ext>
            </a:extLst>
          </p:cNvPr>
          <p:cNvGrpSpPr/>
          <p:nvPr/>
        </p:nvGrpSpPr>
        <p:grpSpPr>
          <a:xfrm rot="-10800000">
            <a:off x="1339436" y="1028700"/>
            <a:ext cx="15609127" cy="8229600"/>
            <a:chOff x="0" y="0"/>
            <a:chExt cx="802737" cy="423227"/>
          </a:xfrm>
        </p:grpSpPr>
        <p:sp>
          <p:nvSpPr>
            <p:cNvPr id="3" name="Freeform 3">
              <a:extLst>
                <a:ext uri="{FF2B5EF4-FFF2-40B4-BE49-F238E27FC236}">
                  <a16:creationId xmlns:a16="http://schemas.microsoft.com/office/drawing/2014/main" id="{B60CCAF2-B62C-5F59-EFCE-AF4C81F98147}"/>
                </a:ext>
              </a:extLst>
            </p:cNvPr>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a:extLst>
                <a:ext uri="{FF2B5EF4-FFF2-40B4-BE49-F238E27FC236}">
                  <a16:creationId xmlns:a16="http://schemas.microsoft.com/office/drawing/2014/main" id="{0440DC6A-B5C6-4BB8-D3EE-9DBDD3861564}"/>
                </a:ext>
              </a:extLst>
            </p:cNvPr>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FCD23743-B415-50B4-1B94-D3E880064A45}"/>
              </a:ext>
            </a:extLst>
          </p:cNvPr>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E28BB454-B320-1734-C7E4-FBF8CE5CDFEF}"/>
              </a:ext>
            </a:extLst>
          </p:cNvPr>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0F2AA171-039A-1DA7-980D-CA340F56B35C}"/>
              </a:ext>
            </a:extLst>
          </p:cNvPr>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a:extLst>
              <a:ext uri="{FF2B5EF4-FFF2-40B4-BE49-F238E27FC236}">
                <a16:creationId xmlns:a16="http://schemas.microsoft.com/office/drawing/2014/main" id="{E96DE6D8-EB19-DB99-D96F-719342C595A2}"/>
              </a:ext>
            </a:extLst>
          </p:cNvPr>
          <p:cNvSpPr/>
          <p:nvPr/>
        </p:nvSpPr>
        <p:spPr>
          <a:xfrm rot="5400000" flipH="1">
            <a:off x="12236170" y="5008172"/>
            <a:ext cx="11700694" cy="1318987"/>
          </a:xfrm>
          <a:custGeom>
            <a:avLst/>
            <a:gdLst/>
            <a:ahLst/>
            <a:cxnLst/>
            <a:rect l="l" t="t" r="r" b="b"/>
            <a:pathLst>
              <a:path w="11700694" h="1318987">
                <a:moveTo>
                  <a:pt x="11700694" y="0"/>
                </a:moveTo>
                <a:lnTo>
                  <a:pt x="0" y="0"/>
                </a:lnTo>
                <a:lnTo>
                  <a:pt x="0" y="1318988"/>
                </a:lnTo>
                <a:lnTo>
                  <a:pt x="11700694" y="1318988"/>
                </a:lnTo>
                <a:lnTo>
                  <a:pt x="1170069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a:extLst>
              <a:ext uri="{FF2B5EF4-FFF2-40B4-BE49-F238E27FC236}">
                <a16:creationId xmlns:a16="http://schemas.microsoft.com/office/drawing/2014/main" id="{3AE626D0-EFD7-B4DD-C939-6F5128EFB447}"/>
              </a:ext>
            </a:extLst>
          </p:cNvPr>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70BF49C5-3210-3F98-EE8C-1F536C94EFF4}"/>
              </a:ext>
            </a:extLst>
          </p:cNvPr>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TextBox 11">
            <a:extLst>
              <a:ext uri="{FF2B5EF4-FFF2-40B4-BE49-F238E27FC236}">
                <a16:creationId xmlns:a16="http://schemas.microsoft.com/office/drawing/2014/main" id="{B19BCD98-6324-2D69-067E-281EF257FD83}"/>
              </a:ext>
            </a:extLst>
          </p:cNvPr>
          <p:cNvSpPr txBox="1"/>
          <p:nvPr/>
        </p:nvSpPr>
        <p:spPr>
          <a:xfrm>
            <a:off x="4180345" y="1714500"/>
            <a:ext cx="10775662" cy="2035814"/>
          </a:xfrm>
          <a:prstGeom prst="rect">
            <a:avLst/>
          </a:prstGeom>
        </p:spPr>
        <p:txBody>
          <a:bodyPr wrap="square" lIns="0" tIns="0" rIns="0" bIns="0" rtlCol="0" anchor="t">
            <a:spAutoFit/>
          </a:bodyPr>
          <a:lstStyle/>
          <a:p>
            <a:pPr algn="ctr">
              <a:lnSpc>
                <a:spcPts val="7739"/>
              </a:lnSpc>
            </a:pPr>
            <a:r>
              <a:rPr lang="en-US" sz="8000" b="1" spc="551" dirty="0">
                <a:solidFill>
                  <a:srgbClr val="454B5D"/>
                </a:solidFill>
                <a:latin typeface="MediaPro Heavy Condensed"/>
                <a:ea typeface="MediaPro Heavy Condensed"/>
                <a:cs typeface="MediaPro Heavy Condensed"/>
                <a:sym typeface="MediaPro Heavy Condensed"/>
              </a:rPr>
              <a:t>Implications for students &amp; educators</a:t>
            </a:r>
          </a:p>
        </p:txBody>
      </p:sp>
      <p:sp>
        <p:nvSpPr>
          <p:cNvPr id="12" name="TextBox 12">
            <a:extLst>
              <a:ext uri="{FF2B5EF4-FFF2-40B4-BE49-F238E27FC236}">
                <a16:creationId xmlns:a16="http://schemas.microsoft.com/office/drawing/2014/main" id="{F865BAC5-EDC9-BADC-F630-3C57BD70DF83}"/>
              </a:ext>
            </a:extLst>
          </p:cNvPr>
          <p:cNvSpPr txBox="1"/>
          <p:nvPr/>
        </p:nvSpPr>
        <p:spPr>
          <a:xfrm>
            <a:off x="2936889" y="4008910"/>
            <a:ext cx="12422284" cy="3553602"/>
          </a:xfrm>
          <a:prstGeom prst="rect">
            <a:avLst/>
          </a:prstGeom>
        </p:spPr>
        <p:txBody>
          <a:bodyPr wrap="square" lIns="0" tIns="0" rIns="0" bIns="0" rtlCol="0" anchor="t">
            <a:spAutoFit/>
          </a:bodyPr>
          <a:lstStyle/>
          <a:p>
            <a:pPr marL="731185" lvl="1" indent="-365593" algn="ctr">
              <a:lnSpc>
                <a:spcPts val="4741"/>
              </a:lnSpc>
              <a:buFont typeface="Arial"/>
              <a:buChar char="•"/>
            </a:pPr>
            <a:r>
              <a:rPr lang="en-US" sz="2400" spc="-115" dirty="0">
                <a:solidFill>
                  <a:srgbClr val="454B5D"/>
                </a:solidFill>
                <a:latin typeface="DM Sans"/>
                <a:ea typeface="DM Sans"/>
                <a:cs typeface="DM Sans"/>
                <a:sym typeface="DM Sans"/>
              </a:rPr>
              <a:t>Although no significant differences were found in immediate recall between the control, intermittent, and simultaneous distraction conditions, these results are meaningful.</a:t>
            </a:r>
          </a:p>
          <a:p>
            <a:pPr marL="731185" lvl="1" indent="-365593" algn="ctr">
              <a:lnSpc>
                <a:spcPts val="4741"/>
              </a:lnSpc>
              <a:buFont typeface="Arial"/>
              <a:buChar char="•"/>
            </a:pPr>
            <a:r>
              <a:rPr lang="en-US" sz="2400" spc="-115" dirty="0">
                <a:solidFill>
                  <a:srgbClr val="454B5D"/>
                </a:solidFill>
                <a:latin typeface="DM Sans"/>
                <a:ea typeface="DM Sans"/>
                <a:cs typeface="DM Sans"/>
                <a:sym typeface="DM Sans"/>
              </a:rPr>
              <a:t>They challenge the common assumption that even brief short-form media use during studying always immediately damages memory performance.</a:t>
            </a:r>
          </a:p>
          <a:p>
            <a:pPr marL="731185" lvl="1" indent="-365593" algn="ctr">
              <a:lnSpc>
                <a:spcPts val="4741"/>
              </a:lnSpc>
              <a:buFont typeface="Arial"/>
              <a:buChar char="•"/>
            </a:pPr>
            <a:r>
              <a:rPr lang="en-US" sz="2400" spc="-115" dirty="0">
                <a:solidFill>
                  <a:srgbClr val="454B5D"/>
                </a:solidFill>
                <a:latin typeface="DM Sans"/>
                <a:ea typeface="DM Sans"/>
                <a:cs typeface="DM Sans"/>
                <a:sym typeface="DM Sans"/>
              </a:rPr>
              <a:t>This suggests that short-term interactions with short-form media may have a minimal immediate impact on basic memory tasks like simple word recall.</a:t>
            </a:r>
          </a:p>
        </p:txBody>
      </p:sp>
    </p:spTree>
    <p:extLst>
      <p:ext uri="{BB962C8B-B14F-4D97-AF65-F5344CB8AC3E}">
        <p14:creationId xmlns:p14="http://schemas.microsoft.com/office/powerpoint/2010/main" val="805971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39436" y="1028700"/>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rot="5400000" flipH="1">
            <a:off x="12236170" y="5008172"/>
            <a:ext cx="11700694" cy="1318987"/>
          </a:xfrm>
          <a:custGeom>
            <a:avLst/>
            <a:gdLst/>
            <a:ahLst/>
            <a:cxnLst/>
            <a:rect l="l" t="t" r="r" b="b"/>
            <a:pathLst>
              <a:path w="11700694" h="1318987">
                <a:moveTo>
                  <a:pt x="11700694" y="0"/>
                </a:moveTo>
                <a:lnTo>
                  <a:pt x="0" y="0"/>
                </a:lnTo>
                <a:lnTo>
                  <a:pt x="0" y="1318988"/>
                </a:lnTo>
                <a:lnTo>
                  <a:pt x="11700694" y="1318988"/>
                </a:lnTo>
                <a:lnTo>
                  <a:pt x="1170069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TextBox 11"/>
          <p:cNvSpPr txBox="1"/>
          <p:nvPr/>
        </p:nvSpPr>
        <p:spPr>
          <a:xfrm>
            <a:off x="3601366" y="1860886"/>
            <a:ext cx="11085269" cy="2074383"/>
          </a:xfrm>
          <a:prstGeom prst="rect">
            <a:avLst/>
          </a:prstGeom>
        </p:spPr>
        <p:txBody>
          <a:bodyPr lIns="0" tIns="0" rIns="0" bIns="0" rtlCol="0" anchor="t">
            <a:spAutoFit/>
          </a:bodyPr>
          <a:lstStyle/>
          <a:p>
            <a:pPr algn="ctr">
              <a:lnSpc>
                <a:spcPts val="7739"/>
              </a:lnSpc>
            </a:pPr>
            <a:r>
              <a:rPr lang="en-US" sz="9674" b="1" spc="551">
                <a:solidFill>
                  <a:srgbClr val="454B5D"/>
                </a:solidFill>
                <a:latin typeface="MediaPro Heavy Condensed"/>
                <a:ea typeface="MediaPro Heavy Condensed"/>
                <a:cs typeface="MediaPro Heavy Condensed"/>
                <a:sym typeface="MediaPro Heavy Condensed"/>
              </a:rPr>
              <a:t>Future Possible Research </a:t>
            </a:r>
          </a:p>
        </p:txBody>
      </p:sp>
      <p:sp>
        <p:nvSpPr>
          <p:cNvPr id="12" name="TextBox 12"/>
          <p:cNvSpPr txBox="1"/>
          <p:nvPr/>
        </p:nvSpPr>
        <p:spPr>
          <a:xfrm>
            <a:off x="4267200" y="4146072"/>
            <a:ext cx="9350387" cy="3655103"/>
          </a:xfrm>
          <a:prstGeom prst="rect">
            <a:avLst/>
          </a:prstGeom>
        </p:spPr>
        <p:txBody>
          <a:bodyPr lIns="0" tIns="0" rIns="0" bIns="0" rtlCol="0" anchor="t">
            <a:spAutoFit/>
          </a:bodyPr>
          <a:lstStyle/>
          <a:p>
            <a:pPr marL="624940" lvl="1" indent="-312470" algn="l">
              <a:lnSpc>
                <a:spcPts val="4052"/>
              </a:lnSpc>
              <a:buFont typeface="Arial"/>
              <a:buChar char="•"/>
            </a:pPr>
            <a:r>
              <a:rPr lang="en-US" sz="2894" spc="-98" dirty="0">
                <a:solidFill>
                  <a:srgbClr val="454B5D"/>
                </a:solidFill>
                <a:latin typeface="DM Sans"/>
                <a:ea typeface="DM Sans"/>
                <a:cs typeface="DM Sans"/>
                <a:sym typeface="DM Sans"/>
              </a:rPr>
              <a:t>Larger, randomized sample sizes (40-60 participants) for generalizability and detecting smaller effects.</a:t>
            </a:r>
          </a:p>
          <a:p>
            <a:pPr marL="624940" lvl="1" indent="-312470" algn="l">
              <a:lnSpc>
                <a:spcPts val="4052"/>
              </a:lnSpc>
              <a:buFont typeface="Arial"/>
              <a:buChar char="•"/>
            </a:pPr>
            <a:r>
              <a:rPr lang="en-US" sz="2894" spc="-98" dirty="0">
                <a:solidFill>
                  <a:srgbClr val="454B5D"/>
                </a:solidFill>
                <a:latin typeface="DM Sans"/>
                <a:ea typeface="DM Sans"/>
                <a:cs typeface="DM Sans"/>
                <a:sym typeface="DM Sans"/>
              </a:rPr>
              <a:t>Inclusion of delayed recall and higher-order comprehension tasks to capture more subtle cognitive effects. </a:t>
            </a:r>
          </a:p>
          <a:p>
            <a:pPr marL="624940" lvl="1" indent="-312470" algn="l">
              <a:lnSpc>
                <a:spcPts val="4052"/>
              </a:lnSpc>
              <a:buFont typeface="Arial"/>
              <a:buChar char="•"/>
            </a:pPr>
            <a:r>
              <a:rPr lang="en-US" sz="2894" spc="-98" dirty="0">
                <a:solidFill>
                  <a:srgbClr val="454B5D"/>
                </a:solidFill>
                <a:latin typeface="DM Sans"/>
                <a:ea typeface="DM Sans"/>
                <a:cs typeface="DM Sans"/>
                <a:sym typeface="DM Sans"/>
              </a:rPr>
              <a:t>Compare the stimuli between personalized </a:t>
            </a:r>
            <a:r>
              <a:rPr lang="en-US" sz="2894" spc="-98" dirty="0" err="1">
                <a:solidFill>
                  <a:srgbClr val="454B5D"/>
                </a:solidFill>
                <a:latin typeface="DM Sans"/>
                <a:ea typeface="DM Sans"/>
                <a:cs typeface="DM Sans"/>
                <a:sym typeface="DM Sans"/>
              </a:rPr>
              <a:t>v.s</a:t>
            </a:r>
            <a:r>
              <a:rPr lang="en-US" sz="2894" spc="-98" dirty="0">
                <a:solidFill>
                  <a:srgbClr val="454B5D"/>
                </a:solidFill>
                <a:latin typeface="DM Sans"/>
                <a:ea typeface="DM Sans"/>
                <a:cs typeface="DM Sans"/>
                <a:sym typeface="DM Sans"/>
              </a:rPr>
              <a:t>. standardized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39436" y="2286628"/>
            <a:ext cx="15609127" cy="5713744"/>
            <a:chOff x="0" y="0"/>
            <a:chExt cx="802737" cy="293843"/>
          </a:xfrm>
        </p:grpSpPr>
        <p:sp>
          <p:nvSpPr>
            <p:cNvPr id="3" name="Freeform 3"/>
            <p:cNvSpPr/>
            <p:nvPr/>
          </p:nvSpPr>
          <p:spPr>
            <a:xfrm>
              <a:off x="0" y="0"/>
              <a:ext cx="802737" cy="293843"/>
            </a:xfrm>
            <a:custGeom>
              <a:avLst/>
              <a:gdLst/>
              <a:ahLst/>
              <a:cxnLst/>
              <a:rect l="l" t="t" r="r" b="b"/>
              <a:pathLst>
                <a:path w="802737" h="293843">
                  <a:moveTo>
                    <a:pt x="0" y="0"/>
                  </a:moveTo>
                  <a:lnTo>
                    <a:pt x="802737" y="0"/>
                  </a:lnTo>
                  <a:lnTo>
                    <a:pt x="802737" y="293843"/>
                  </a:lnTo>
                  <a:lnTo>
                    <a:pt x="0" y="293843"/>
                  </a:lnTo>
                  <a:close/>
                </a:path>
              </a:pathLst>
            </a:custGeom>
            <a:solidFill>
              <a:srgbClr val="FFFFFF"/>
            </a:solidFill>
          </p:spPr>
          <p:txBody>
            <a:bodyPr/>
            <a:lstStyle/>
            <a:p>
              <a:endParaRPr lang="en-US"/>
            </a:p>
          </p:txBody>
        </p:sp>
        <p:sp>
          <p:nvSpPr>
            <p:cNvPr id="4" name="TextBox 4"/>
            <p:cNvSpPr txBox="1"/>
            <p:nvPr/>
          </p:nvSpPr>
          <p:spPr>
            <a:xfrm>
              <a:off x="0" y="-38100"/>
              <a:ext cx="802737" cy="33194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0" y="-20574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4203126" y="82296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TextBox 9"/>
          <p:cNvSpPr txBox="1"/>
          <p:nvPr/>
        </p:nvSpPr>
        <p:spPr>
          <a:xfrm>
            <a:off x="4243940" y="6013278"/>
            <a:ext cx="9800119" cy="767780"/>
          </a:xfrm>
          <a:prstGeom prst="rect">
            <a:avLst/>
          </a:prstGeom>
        </p:spPr>
        <p:txBody>
          <a:bodyPr lIns="0" tIns="0" rIns="0" bIns="0" rtlCol="0" anchor="t">
            <a:spAutoFit/>
          </a:bodyPr>
          <a:lstStyle/>
          <a:p>
            <a:pPr algn="ctr">
              <a:lnSpc>
                <a:spcPts val="5852"/>
              </a:lnSpc>
            </a:pPr>
            <a:r>
              <a:rPr lang="en-US" sz="5852" b="1" spc="-257">
                <a:solidFill>
                  <a:srgbClr val="454B5D"/>
                </a:solidFill>
                <a:latin typeface="DM Sans Bold"/>
                <a:ea typeface="DM Sans Bold"/>
                <a:cs typeface="DM Sans Bold"/>
                <a:sym typeface="DM Sans Bold"/>
              </a:rPr>
              <a:t>For your attention</a:t>
            </a:r>
          </a:p>
        </p:txBody>
      </p:sp>
      <p:sp>
        <p:nvSpPr>
          <p:cNvPr id="10" name="TextBox 10"/>
          <p:cNvSpPr txBox="1"/>
          <p:nvPr/>
        </p:nvSpPr>
        <p:spPr>
          <a:xfrm>
            <a:off x="3110142" y="3976567"/>
            <a:ext cx="12067715" cy="1912886"/>
          </a:xfrm>
          <a:prstGeom prst="rect">
            <a:avLst/>
          </a:prstGeom>
        </p:spPr>
        <p:txBody>
          <a:bodyPr lIns="0" tIns="0" rIns="0" bIns="0" rtlCol="0" anchor="t">
            <a:spAutoFit/>
          </a:bodyPr>
          <a:lstStyle/>
          <a:p>
            <a:pPr algn="ctr">
              <a:lnSpc>
                <a:spcPts val="13381"/>
              </a:lnSpc>
            </a:pPr>
            <a:r>
              <a:rPr lang="en-US" sz="16726" b="1" spc="953">
                <a:solidFill>
                  <a:srgbClr val="454B5D"/>
                </a:solidFill>
                <a:latin typeface="MediaPro Heavy Condensed"/>
                <a:ea typeface="MediaPro Heavy Condensed"/>
                <a:cs typeface="MediaPro Heavy Condensed"/>
                <a:sym typeface="MediaPro Heavy Condensed"/>
              </a:rPr>
              <a:t>Thank You</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425326" y="1028700"/>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flipH="1">
            <a:off x="12236170" y="5008172"/>
            <a:ext cx="11700694" cy="1318987"/>
          </a:xfrm>
          <a:custGeom>
            <a:avLst/>
            <a:gdLst/>
            <a:ahLst/>
            <a:cxnLst/>
            <a:rect l="l" t="t" r="r" b="b"/>
            <a:pathLst>
              <a:path w="11700694" h="1318987">
                <a:moveTo>
                  <a:pt x="11700694" y="0"/>
                </a:moveTo>
                <a:lnTo>
                  <a:pt x="0" y="0"/>
                </a:lnTo>
                <a:lnTo>
                  <a:pt x="0" y="1318988"/>
                </a:lnTo>
                <a:lnTo>
                  <a:pt x="11700694" y="1318988"/>
                </a:lnTo>
                <a:lnTo>
                  <a:pt x="117006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1"/>
          <p:cNvSpPr txBox="1"/>
          <p:nvPr/>
        </p:nvSpPr>
        <p:spPr>
          <a:xfrm>
            <a:off x="5490948" y="1664566"/>
            <a:ext cx="7477884" cy="1101938"/>
          </a:xfrm>
          <a:prstGeom prst="rect">
            <a:avLst/>
          </a:prstGeom>
        </p:spPr>
        <p:txBody>
          <a:bodyPr lIns="0" tIns="0" rIns="0" bIns="0" rtlCol="0" anchor="t">
            <a:spAutoFit/>
          </a:bodyPr>
          <a:lstStyle/>
          <a:p>
            <a:pPr algn="ctr">
              <a:lnSpc>
                <a:spcPts val="7739"/>
              </a:lnSpc>
            </a:pPr>
            <a:r>
              <a:rPr lang="en-US" sz="9674" b="1" spc="551">
                <a:solidFill>
                  <a:srgbClr val="454B5D"/>
                </a:solidFill>
                <a:latin typeface="MediaPro Heavy Condensed"/>
                <a:ea typeface="MediaPro Heavy Condensed"/>
                <a:cs typeface="MediaPro Heavy Condensed"/>
                <a:sym typeface="MediaPro Heavy Condensed"/>
              </a:rPr>
              <a:t>References</a:t>
            </a:r>
          </a:p>
        </p:txBody>
      </p:sp>
      <p:sp>
        <p:nvSpPr>
          <p:cNvPr id="12" name="TextBox 12"/>
          <p:cNvSpPr txBox="1"/>
          <p:nvPr/>
        </p:nvSpPr>
        <p:spPr>
          <a:xfrm>
            <a:off x="2297734" y="2971059"/>
            <a:ext cx="13864312" cy="4817745"/>
          </a:xfrm>
          <a:prstGeom prst="rect">
            <a:avLst/>
          </a:prstGeom>
        </p:spPr>
        <p:txBody>
          <a:bodyPr lIns="0" tIns="0" rIns="0" bIns="0" rtlCol="0" anchor="t">
            <a:spAutoFit/>
          </a:bodyPr>
          <a:lstStyle/>
          <a:p>
            <a:pPr algn="l">
              <a:lnSpc>
                <a:spcPts val="1679"/>
              </a:lnSpc>
              <a:spcBef>
                <a:spcPct val="0"/>
              </a:spcBef>
            </a:pPr>
            <a:r>
              <a:rPr lang="en-US" sz="1200" spc="-40">
                <a:solidFill>
                  <a:srgbClr val="454B5D"/>
                </a:solidFill>
                <a:latin typeface="DM Sans"/>
                <a:ea typeface="DM Sans"/>
                <a:cs typeface="DM Sans"/>
                <a:sym typeface="DM Sans"/>
              </a:rPr>
              <a:t>Cain, M. S., Leonard, J. A., Gabrieli, J. D. E., &amp; Finn, A. S. (2016). Media multitasking in adolescence. Psychonomic Bulletin &amp; Review, 23(6), 1932-1941. https://doi.org/10.3758/s13423-016-1036-3 ​s13423-016-1036-3</a:t>
            </a:r>
          </a:p>
          <a:p>
            <a:pPr algn="l">
              <a:lnSpc>
                <a:spcPts val="1679"/>
              </a:lnSpc>
              <a:spcBef>
                <a:spcPct val="0"/>
              </a:spcBef>
            </a:pPr>
            <a:r>
              <a:rPr lang="en-US" sz="1200" spc="-40">
                <a:solidFill>
                  <a:srgbClr val="454B5D"/>
                </a:solidFill>
                <a:latin typeface="DM Sans"/>
                <a:ea typeface="DM Sans"/>
                <a:cs typeface="DM Sans"/>
                <a:sym typeface="DM Sans"/>
              </a:rPr>
              <a:t>Chiossi, F., Haliburton, L., Ou, C., Butz, A., &amp; Schmidt, A. (2023). Short-form videos degrade our capacity to retain intentions: Effect of context switching on prospective memory. In Proceedings of the 2023 CHI Conference on Human Factors in Computing Systems (pp. 1-14). Association for Computing Machinery. https://doi.org/10.1145/3544548.3580778 </a:t>
            </a:r>
          </a:p>
          <a:p>
            <a:pPr algn="l">
              <a:lnSpc>
                <a:spcPts val="1679"/>
              </a:lnSpc>
              <a:spcBef>
                <a:spcPct val="0"/>
              </a:spcBef>
            </a:pPr>
            <a:r>
              <a:rPr lang="en-US" sz="1200" spc="-40">
                <a:solidFill>
                  <a:srgbClr val="454B5D"/>
                </a:solidFill>
                <a:latin typeface="DM Sans"/>
                <a:ea typeface="DM Sans"/>
                <a:cs typeface="DM Sans"/>
                <a:sym typeface="DM Sans"/>
              </a:rPr>
              <a:t>Gavett, B. E., &amp; Horwitz, J. E. (2011). Immediate list recall as a measure of short-term episodic memory: Insights from the serial position effect and item response theory. Archives of Clinical Neuropsychology, 27(2), 125-135. https://doi.org/10.1093/arclin/acr104</a:t>
            </a:r>
          </a:p>
          <a:p>
            <a:pPr algn="l">
              <a:lnSpc>
                <a:spcPts val="1679"/>
              </a:lnSpc>
              <a:spcBef>
                <a:spcPct val="0"/>
              </a:spcBef>
            </a:pPr>
            <a:r>
              <a:rPr lang="en-US" sz="1200" spc="-40">
                <a:solidFill>
                  <a:srgbClr val="454B5D"/>
                </a:solidFill>
                <a:latin typeface="DM Sans"/>
                <a:ea typeface="DM Sans"/>
                <a:cs typeface="DM Sans"/>
                <a:sym typeface="DM Sans"/>
              </a:rPr>
              <a:t>The jamovi project. (2023). jamovi (Version 2.3) [Computer Software]. https://www.jamovi.org</a:t>
            </a:r>
          </a:p>
          <a:p>
            <a:pPr algn="l">
              <a:lnSpc>
                <a:spcPts val="1679"/>
              </a:lnSpc>
              <a:spcBef>
                <a:spcPct val="0"/>
              </a:spcBef>
            </a:pPr>
            <a:r>
              <a:rPr lang="en-US" sz="1200" spc="-40">
                <a:solidFill>
                  <a:srgbClr val="454B5D"/>
                </a:solidFill>
                <a:latin typeface="DM Sans"/>
                <a:ea typeface="DM Sans"/>
                <a:cs typeface="DM Sans"/>
                <a:sym typeface="DM Sans"/>
              </a:rPr>
              <a:t>Madore, K. P., Khazenzon, A. M., Backes, C. W., Jiang, J., Uncapher, M. R., Norcia, A. M., &amp; Wagner, A. D. (2020). Memory failure predicted by attention lapsing and media multitasking. Nature, 587(7833), 87-92. https://doi.org/10.1038/s41586-020-2870-z ​</a:t>
            </a:r>
          </a:p>
          <a:p>
            <a:pPr algn="l">
              <a:lnSpc>
                <a:spcPts val="1679"/>
              </a:lnSpc>
              <a:spcBef>
                <a:spcPct val="0"/>
              </a:spcBef>
            </a:pPr>
            <a:r>
              <a:rPr lang="en-US" sz="1200" spc="-40">
                <a:solidFill>
                  <a:srgbClr val="454B5D"/>
                </a:solidFill>
                <a:latin typeface="DM Sans"/>
                <a:ea typeface="DM Sans"/>
                <a:cs typeface="DM Sans"/>
                <a:sym typeface="DM Sans"/>
              </a:rPr>
              <a:t>Mendoza, J. S., Pody, B. C., Lee, S., Kim, M., &amp; McDonough, I. M. (2018). The effect of cellphones on attention and learning: The influences of time, distraction, and nomophobia. Computers in Human Behavior, 86, 52-60. https://doi.org/10.1016/j.chb.2018.04.027 ​</a:t>
            </a:r>
          </a:p>
          <a:p>
            <a:pPr algn="l">
              <a:lnSpc>
                <a:spcPts val="1679"/>
              </a:lnSpc>
              <a:spcBef>
                <a:spcPct val="0"/>
              </a:spcBef>
            </a:pPr>
            <a:r>
              <a:rPr lang="en-US" sz="1200" spc="-40">
                <a:solidFill>
                  <a:srgbClr val="454B5D"/>
                </a:solidFill>
                <a:latin typeface="DM Sans"/>
                <a:ea typeface="DM Sans"/>
                <a:cs typeface="DM Sans"/>
                <a:sym typeface="DM Sans"/>
              </a:rPr>
              <a:t>Nelson, K., &amp; Miller, P. (2020). The impact of social media on the short-term memory of teenagers. Baylor Scientia, 19, 30-37. Embedded in Scientia 2020 Annual Issue. https://issuu.com/baylor_scientia/docs/scientia_2020/s/10467650 ​</a:t>
            </a:r>
          </a:p>
          <a:p>
            <a:pPr algn="l">
              <a:lnSpc>
                <a:spcPts val="1679"/>
              </a:lnSpc>
              <a:spcBef>
                <a:spcPct val="0"/>
              </a:spcBef>
            </a:pPr>
            <a:r>
              <a:rPr lang="en-US" sz="1200" spc="-40">
                <a:solidFill>
                  <a:srgbClr val="454B5D"/>
                </a:solidFill>
                <a:latin typeface="DM Sans"/>
                <a:ea typeface="DM Sans"/>
                <a:cs typeface="DM Sans"/>
                <a:sym typeface="DM Sans"/>
              </a:rPr>
              <a:t>Ophir, E., Nass, C., &amp; Wagner, A. D. (2009). Cognitive control in media multitaskers. Proceedings of the National Academy of Sciences, 106(37), 15583-15587. https://doi.org/10.1073/pnas.0903620106 </a:t>
            </a:r>
          </a:p>
          <a:p>
            <a:pPr algn="l">
              <a:lnSpc>
                <a:spcPts val="1679"/>
              </a:lnSpc>
              <a:spcBef>
                <a:spcPct val="0"/>
              </a:spcBef>
            </a:pPr>
            <a:r>
              <a:rPr lang="en-US" sz="1200" spc="-40">
                <a:solidFill>
                  <a:srgbClr val="454B5D"/>
                </a:solidFill>
                <a:latin typeface="DM Sans"/>
                <a:ea typeface="DM Sans"/>
                <a:cs typeface="DM Sans"/>
                <a:sym typeface="DM Sans"/>
              </a:rPr>
              <a:t>Pellegrino, A., Stasi, A., &amp; Bhatiasevi, V. (2022). Research trends in social media addiction and problematic social media use: A bibliometric analysis. Frontiers in Psychiatry, 13, Article 1017506. https://doi.org/10.3389/fpsyt.2022.1017506 </a:t>
            </a:r>
          </a:p>
          <a:p>
            <a:pPr algn="l">
              <a:lnSpc>
                <a:spcPts val="1679"/>
              </a:lnSpc>
              <a:spcBef>
                <a:spcPct val="0"/>
              </a:spcBef>
            </a:pPr>
            <a:r>
              <a:rPr lang="en-US" sz="1200" spc="-40">
                <a:solidFill>
                  <a:srgbClr val="454B5D"/>
                </a:solidFill>
                <a:latin typeface="DM Sans"/>
                <a:ea typeface="DM Sans"/>
                <a:cs typeface="DM Sans"/>
                <a:sym typeface="DM Sans"/>
              </a:rPr>
              <a:t>Sharifian, N., &amp; Zahodne, L. B. (2020). Daily associations between social media use and memory failures: The mediating role of negative affect. The Journal of General Psychology, 147(4), 363-390. https://doi.org/10.1080/00221309.2020.1743228</a:t>
            </a:r>
          </a:p>
          <a:p>
            <a:pPr algn="l">
              <a:lnSpc>
                <a:spcPts val="1679"/>
              </a:lnSpc>
              <a:spcBef>
                <a:spcPct val="0"/>
              </a:spcBef>
            </a:pPr>
            <a:r>
              <a:rPr lang="en-US" sz="1200" spc="-40">
                <a:solidFill>
                  <a:srgbClr val="454B5D"/>
                </a:solidFill>
                <a:latin typeface="DM Sans"/>
                <a:ea typeface="DM Sans"/>
                <a:cs typeface="DM Sans"/>
                <a:sym typeface="DM Sans"/>
              </a:rPr>
              <a:t>Uncapher, M. R., Thieu, M. K., &amp; Wagner, A. D. (2015). Media multitasking and memory: Differences in working memory and long-term memory. Psychonomic Bulletin &amp; Review, 22(6), 1274-1281. https://doi.org/10.3758/s13423-015-0907-3 ​</a:t>
            </a:r>
          </a:p>
          <a:p>
            <a:pPr algn="l">
              <a:lnSpc>
                <a:spcPts val="1679"/>
              </a:lnSpc>
              <a:spcBef>
                <a:spcPct val="0"/>
              </a:spcBef>
            </a:pPr>
            <a:r>
              <a:rPr lang="en-US" sz="1200" spc="-40">
                <a:solidFill>
                  <a:srgbClr val="454B5D"/>
                </a:solidFill>
                <a:latin typeface="DM Sans"/>
                <a:ea typeface="DM Sans"/>
                <a:cs typeface="DM Sans"/>
                <a:sym typeface="DM Sans"/>
              </a:rPr>
              <a:t>Zheng, M. (2021). Influence of short video watching behaviors on visual short-term memory. In Proceedings of the 2021 4th International Conference on Humanities Education and Social Sciences (ICHESS 2021) (pp. 1855-1860). Atlantis Press. https://doi.org/10.2991/assehr.k.211220.318 (Paper ID 125967102) </a:t>
            </a:r>
          </a:p>
          <a:p>
            <a:pPr algn="l">
              <a:lnSpc>
                <a:spcPts val="1679"/>
              </a:lnSpc>
              <a:spcBef>
                <a:spcPct val="0"/>
              </a:spcBef>
            </a:pPr>
            <a:r>
              <a:rPr lang="en-US" sz="1200" spc="-40">
                <a:solidFill>
                  <a:srgbClr val="454B5D"/>
                </a:solidFill>
                <a:latin typeface="DM Sans"/>
                <a:ea typeface="DM Sans"/>
                <a:cs typeface="DM Sans"/>
                <a:sym typeface="DM Sans"/>
              </a:rPr>
              <a:t>Zureick, A. H., Burk-Rafel, J., Purkiss, J. A., &amp; Hortsch, M. (2017). The interrupted learner: How distractions during live and video lectures influence learning outcomes. Anatomical Sciences Education, 10(4), 408-417. https://doi.org/10.1002/ase.1754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39436" y="1028700"/>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flipH="1">
            <a:off x="12236170" y="5008172"/>
            <a:ext cx="11700694" cy="1318987"/>
          </a:xfrm>
          <a:custGeom>
            <a:avLst/>
            <a:gdLst/>
            <a:ahLst/>
            <a:cxnLst/>
            <a:rect l="l" t="t" r="r" b="b"/>
            <a:pathLst>
              <a:path w="11700694" h="1318987">
                <a:moveTo>
                  <a:pt x="11700694" y="0"/>
                </a:moveTo>
                <a:lnTo>
                  <a:pt x="0" y="0"/>
                </a:lnTo>
                <a:lnTo>
                  <a:pt x="0" y="1318988"/>
                </a:lnTo>
                <a:lnTo>
                  <a:pt x="11700694" y="1318988"/>
                </a:lnTo>
                <a:lnTo>
                  <a:pt x="117006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1"/>
          <p:cNvSpPr txBox="1"/>
          <p:nvPr/>
        </p:nvSpPr>
        <p:spPr>
          <a:xfrm>
            <a:off x="10012904" y="6886541"/>
            <a:ext cx="5094018" cy="913274"/>
          </a:xfrm>
          <a:prstGeom prst="rect">
            <a:avLst/>
          </a:prstGeom>
        </p:spPr>
        <p:txBody>
          <a:bodyPr lIns="0" tIns="0" rIns="0" bIns="0" rtlCol="0" anchor="t">
            <a:spAutoFit/>
          </a:bodyPr>
          <a:lstStyle/>
          <a:p>
            <a:pPr marL="872740" lvl="1" indent="-436370" algn="just">
              <a:lnSpc>
                <a:spcPts val="8084"/>
              </a:lnSpc>
              <a:buFont typeface="Arial"/>
              <a:buChar char="•"/>
            </a:pPr>
            <a:r>
              <a:rPr lang="en-US" sz="4042" spc="-137">
                <a:solidFill>
                  <a:srgbClr val="203842"/>
                </a:solidFill>
                <a:latin typeface="DM Sans"/>
                <a:ea typeface="DM Sans"/>
                <a:cs typeface="DM Sans"/>
                <a:sym typeface="DM Sans"/>
              </a:rPr>
              <a:t>Limitations/Future</a:t>
            </a:r>
          </a:p>
        </p:txBody>
      </p:sp>
      <p:sp>
        <p:nvSpPr>
          <p:cNvPr id="12" name="TextBox 12"/>
          <p:cNvSpPr txBox="1"/>
          <p:nvPr/>
        </p:nvSpPr>
        <p:spPr>
          <a:xfrm>
            <a:off x="3038203" y="6896066"/>
            <a:ext cx="6764746" cy="913274"/>
          </a:xfrm>
          <a:prstGeom prst="rect">
            <a:avLst/>
          </a:prstGeom>
        </p:spPr>
        <p:txBody>
          <a:bodyPr lIns="0" tIns="0" rIns="0" bIns="0" rtlCol="0" anchor="t">
            <a:spAutoFit/>
          </a:bodyPr>
          <a:lstStyle/>
          <a:p>
            <a:pPr marL="872740" lvl="1" indent="-436370" algn="just">
              <a:lnSpc>
                <a:spcPts val="8084"/>
              </a:lnSpc>
              <a:buFont typeface="Arial"/>
              <a:buChar char="•"/>
            </a:pPr>
            <a:r>
              <a:rPr lang="en-US" sz="4042" spc="-137">
                <a:solidFill>
                  <a:srgbClr val="203842"/>
                </a:solidFill>
                <a:latin typeface="DM Sans"/>
                <a:ea typeface="DM Sans"/>
                <a:cs typeface="DM Sans"/>
                <a:sym typeface="DM Sans"/>
              </a:rPr>
              <a:t>Research Question</a:t>
            </a:r>
          </a:p>
        </p:txBody>
      </p:sp>
      <p:sp>
        <p:nvSpPr>
          <p:cNvPr id="13" name="TextBox 13"/>
          <p:cNvSpPr txBox="1"/>
          <p:nvPr/>
        </p:nvSpPr>
        <p:spPr>
          <a:xfrm>
            <a:off x="10060529" y="5723035"/>
            <a:ext cx="6100832" cy="913274"/>
          </a:xfrm>
          <a:prstGeom prst="rect">
            <a:avLst/>
          </a:prstGeom>
        </p:spPr>
        <p:txBody>
          <a:bodyPr lIns="0" tIns="0" rIns="0" bIns="0" rtlCol="0" anchor="t">
            <a:spAutoFit/>
          </a:bodyPr>
          <a:lstStyle/>
          <a:p>
            <a:pPr marL="872740" lvl="1" indent="-436370" algn="just">
              <a:lnSpc>
                <a:spcPts val="8084"/>
              </a:lnSpc>
              <a:buFont typeface="Arial"/>
              <a:buChar char="•"/>
            </a:pPr>
            <a:r>
              <a:rPr lang="en-US" sz="4042" spc="-137">
                <a:solidFill>
                  <a:srgbClr val="203842"/>
                </a:solidFill>
                <a:latin typeface="DM Sans"/>
                <a:ea typeface="DM Sans"/>
                <a:cs typeface="DM Sans"/>
                <a:sym typeface="DM Sans"/>
              </a:rPr>
              <a:t>Discussion/Conclusion</a:t>
            </a:r>
          </a:p>
        </p:txBody>
      </p:sp>
      <p:sp>
        <p:nvSpPr>
          <p:cNvPr id="14" name="TextBox 14"/>
          <p:cNvSpPr txBox="1"/>
          <p:nvPr/>
        </p:nvSpPr>
        <p:spPr>
          <a:xfrm>
            <a:off x="3038203" y="5732560"/>
            <a:ext cx="5094018" cy="913274"/>
          </a:xfrm>
          <a:prstGeom prst="rect">
            <a:avLst/>
          </a:prstGeom>
        </p:spPr>
        <p:txBody>
          <a:bodyPr lIns="0" tIns="0" rIns="0" bIns="0" rtlCol="0" anchor="t">
            <a:spAutoFit/>
          </a:bodyPr>
          <a:lstStyle/>
          <a:p>
            <a:pPr marL="872740" lvl="1" indent="-436370" algn="just">
              <a:lnSpc>
                <a:spcPts val="8084"/>
              </a:lnSpc>
              <a:buFont typeface="Arial"/>
              <a:buChar char="•"/>
            </a:pPr>
            <a:r>
              <a:rPr lang="en-US" sz="4042" spc="-137">
                <a:solidFill>
                  <a:srgbClr val="203842"/>
                </a:solidFill>
                <a:latin typeface="DM Sans"/>
                <a:ea typeface="DM Sans"/>
                <a:cs typeface="DM Sans"/>
                <a:sym typeface="DM Sans"/>
              </a:rPr>
              <a:t>Research Gap</a:t>
            </a:r>
          </a:p>
        </p:txBody>
      </p:sp>
      <p:sp>
        <p:nvSpPr>
          <p:cNvPr id="15" name="TextBox 15"/>
          <p:cNvSpPr txBox="1"/>
          <p:nvPr/>
        </p:nvSpPr>
        <p:spPr>
          <a:xfrm>
            <a:off x="10108154" y="4559528"/>
            <a:ext cx="5094018" cy="913274"/>
          </a:xfrm>
          <a:prstGeom prst="rect">
            <a:avLst/>
          </a:prstGeom>
        </p:spPr>
        <p:txBody>
          <a:bodyPr lIns="0" tIns="0" rIns="0" bIns="0" rtlCol="0" anchor="t">
            <a:spAutoFit/>
          </a:bodyPr>
          <a:lstStyle/>
          <a:p>
            <a:pPr marL="872740" lvl="1" indent="-436370" algn="just">
              <a:lnSpc>
                <a:spcPts val="8084"/>
              </a:lnSpc>
              <a:buFont typeface="Arial"/>
              <a:buChar char="•"/>
            </a:pPr>
            <a:r>
              <a:rPr lang="en-US" sz="4042" spc="-137">
                <a:solidFill>
                  <a:srgbClr val="203842"/>
                </a:solidFill>
                <a:latin typeface="DM Sans"/>
                <a:ea typeface="DM Sans"/>
                <a:cs typeface="DM Sans"/>
                <a:sym typeface="DM Sans"/>
              </a:rPr>
              <a:t>Result/Data</a:t>
            </a:r>
          </a:p>
        </p:txBody>
      </p:sp>
      <p:sp>
        <p:nvSpPr>
          <p:cNvPr id="16" name="TextBox 16"/>
          <p:cNvSpPr txBox="1"/>
          <p:nvPr/>
        </p:nvSpPr>
        <p:spPr>
          <a:xfrm>
            <a:off x="3038203" y="4569053"/>
            <a:ext cx="5094018" cy="913274"/>
          </a:xfrm>
          <a:prstGeom prst="rect">
            <a:avLst/>
          </a:prstGeom>
        </p:spPr>
        <p:txBody>
          <a:bodyPr lIns="0" tIns="0" rIns="0" bIns="0" rtlCol="0" anchor="t">
            <a:spAutoFit/>
          </a:bodyPr>
          <a:lstStyle/>
          <a:p>
            <a:pPr marL="872740" lvl="1" indent="-436370" algn="just">
              <a:lnSpc>
                <a:spcPts val="8084"/>
              </a:lnSpc>
              <a:buFont typeface="Arial"/>
              <a:buChar char="•"/>
            </a:pPr>
            <a:r>
              <a:rPr lang="en-US" sz="4042" spc="-137">
                <a:solidFill>
                  <a:srgbClr val="203842"/>
                </a:solidFill>
                <a:latin typeface="DM Sans"/>
                <a:ea typeface="DM Sans"/>
                <a:cs typeface="DM Sans"/>
                <a:sym typeface="DM Sans"/>
              </a:rPr>
              <a:t>Literature Review</a:t>
            </a:r>
          </a:p>
        </p:txBody>
      </p:sp>
      <p:sp>
        <p:nvSpPr>
          <p:cNvPr id="17" name="TextBox 17"/>
          <p:cNvSpPr txBox="1"/>
          <p:nvPr/>
        </p:nvSpPr>
        <p:spPr>
          <a:xfrm>
            <a:off x="10155779" y="3396022"/>
            <a:ext cx="5094018" cy="913274"/>
          </a:xfrm>
          <a:prstGeom prst="rect">
            <a:avLst/>
          </a:prstGeom>
        </p:spPr>
        <p:txBody>
          <a:bodyPr lIns="0" tIns="0" rIns="0" bIns="0" rtlCol="0" anchor="t">
            <a:spAutoFit/>
          </a:bodyPr>
          <a:lstStyle/>
          <a:p>
            <a:pPr marL="872740" lvl="1" indent="-436370" algn="just">
              <a:lnSpc>
                <a:spcPts val="8084"/>
              </a:lnSpc>
              <a:buFont typeface="Arial"/>
              <a:buChar char="•"/>
            </a:pPr>
            <a:r>
              <a:rPr lang="en-US" sz="4042" spc="-137">
                <a:solidFill>
                  <a:srgbClr val="203842"/>
                </a:solidFill>
                <a:latin typeface="DM Sans"/>
                <a:ea typeface="DM Sans"/>
                <a:cs typeface="DM Sans"/>
                <a:sym typeface="DM Sans"/>
              </a:rPr>
              <a:t>Methodology</a:t>
            </a:r>
          </a:p>
        </p:txBody>
      </p:sp>
      <p:sp>
        <p:nvSpPr>
          <p:cNvPr id="18" name="TextBox 18"/>
          <p:cNvSpPr txBox="1"/>
          <p:nvPr/>
        </p:nvSpPr>
        <p:spPr>
          <a:xfrm>
            <a:off x="3038203" y="3405547"/>
            <a:ext cx="5094018" cy="913274"/>
          </a:xfrm>
          <a:prstGeom prst="rect">
            <a:avLst/>
          </a:prstGeom>
        </p:spPr>
        <p:txBody>
          <a:bodyPr lIns="0" tIns="0" rIns="0" bIns="0" rtlCol="0" anchor="t">
            <a:spAutoFit/>
          </a:bodyPr>
          <a:lstStyle/>
          <a:p>
            <a:pPr marL="872740" lvl="1" indent="-436370" algn="just">
              <a:lnSpc>
                <a:spcPts val="8084"/>
              </a:lnSpc>
              <a:buFont typeface="Arial"/>
              <a:buChar char="•"/>
            </a:pPr>
            <a:r>
              <a:rPr lang="en-US" sz="4042" spc="-137">
                <a:solidFill>
                  <a:srgbClr val="203842"/>
                </a:solidFill>
                <a:latin typeface="DM Sans"/>
                <a:ea typeface="DM Sans"/>
                <a:cs typeface="DM Sans"/>
                <a:sym typeface="DM Sans"/>
              </a:rPr>
              <a:t>Intro</a:t>
            </a:r>
          </a:p>
        </p:txBody>
      </p:sp>
      <p:sp>
        <p:nvSpPr>
          <p:cNvPr id="19" name="TextBox 19"/>
          <p:cNvSpPr txBox="1"/>
          <p:nvPr/>
        </p:nvSpPr>
        <p:spPr>
          <a:xfrm>
            <a:off x="5140314" y="1952560"/>
            <a:ext cx="8297704" cy="1092251"/>
          </a:xfrm>
          <a:prstGeom prst="rect">
            <a:avLst/>
          </a:prstGeom>
        </p:spPr>
        <p:txBody>
          <a:bodyPr lIns="0" tIns="0" rIns="0" bIns="0" rtlCol="0" anchor="t">
            <a:spAutoFit/>
          </a:bodyPr>
          <a:lstStyle/>
          <a:p>
            <a:pPr algn="ctr">
              <a:lnSpc>
                <a:spcPts val="7600"/>
              </a:lnSpc>
            </a:pPr>
            <a:r>
              <a:rPr lang="en-US" sz="9501" b="1" spc="541">
                <a:solidFill>
                  <a:srgbClr val="203842"/>
                </a:solidFill>
                <a:latin typeface="MediaPro Heavy Condensed"/>
                <a:ea typeface="MediaPro Heavy Condensed"/>
                <a:cs typeface="MediaPro Heavy Condensed"/>
                <a:sym typeface="MediaPro Heavy Condensed"/>
              </a:rPr>
              <a:t>Overview</a:t>
            </a:r>
          </a:p>
        </p:txBody>
      </p:sp>
      <p:sp>
        <p:nvSpPr>
          <p:cNvPr id="20" name="AutoShape 20"/>
          <p:cNvSpPr/>
          <p:nvPr/>
        </p:nvSpPr>
        <p:spPr>
          <a:xfrm>
            <a:off x="2809603" y="3904258"/>
            <a:ext cx="0" cy="3676989"/>
          </a:xfrm>
          <a:prstGeom prst="line">
            <a:avLst/>
          </a:prstGeom>
          <a:ln w="38100" cap="flat">
            <a:solidFill>
              <a:srgbClr val="000000"/>
            </a:solidFill>
            <a:prstDash val="solid"/>
            <a:headEnd type="none" w="sm" len="sm"/>
            <a:tailEnd type="triangle" w="lg" len="med"/>
          </a:ln>
        </p:spPr>
        <p:txBody>
          <a:bodyPr/>
          <a:lstStyle/>
          <a:p>
            <a:endParaRPr lang="en-US"/>
          </a:p>
        </p:txBody>
      </p:sp>
      <p:sp>
        <p:nvSpPr>
          <p:cNvPr id="21" name="AutoShape 21"/>
          <p:cNvSpPr/>
          <p:nvPr/>
        </p:nvSpPr>
        <p:spPr>
          <a:xfrm flipV="1">
            <a:off x="8495178" y="4005059"/>
            <a:ext cx="1660601" cy="3490518"/>
          </a:xfrm>
          <a:prstGeom prst="line">
            <a:avLst/>
          </a:prstGeom>
          <a:ln w="38100" cap="flat">
            <a:solidFill>
              <a:srgbClr val="000000"/>
            </a:solidFill>
            <a:prstDash val="solid"/>
            <a:headEnd type="none" w="sm" len="sm"/>
            <a:tailEnd type="triangle" w="lg" len="med"/>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39436" y="980763"/>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flipH="1">
            <a:off x="12236170" y="5008172"/>
            <a:ext cx="11700694" cy="1318987"/>
          </a:xfrm>
          <a:custGeom>
            <a:avLst/>
            <a:gdLst/>
            <a:ahLst/>
            <a:cxnLst/>
            <a:rect l="l" t="t" r="r" b="b"/>
            <a:pathLst>
              <a:path w="11700694" h="1318987">
                <a:moveTo>
                  <a:pt x="11700694" y="0"/>
                </a:moveTo>
                <a:lnTo>
                  <a:pt x="0" y="0"/>
                </a:lnTo>
                <a:lnTo>
                  <a:pt x="0" y="1318988"/>
                </a:lnTo>
                <a:lnTo>
                  <a:pt x="11700694" y="1318988"/>
                </a:lnTo>
                <a:lnTo>
                  <a:pt x="117006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a:off x="9993148" y="5143500"/>
            <a:ext cx="3739324" cy="4114800"/>
          </a:xfrm>
          <a:custGeom>
            <a:avLst/>
            <a:gdLst/>
            <a:ahLst/>
            <a:cxnLst/>
            <a:rect l="l" t="t" r="r" b="b"/>
            <a:pathLst>
              <a:path w="3739324" h="4114800">
                <a:moveTo>
                  <a:pt x="0" y="0"/>
                </a:moveTo>
                <a:lnTo>
                  <a:pt x="3739325" y="0"/>
                </a:lnTo>
                <a:lnTo>
                  <a:pt x="373932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2"/>
          <p:cNvSpPr/>
          <p:nvPr/>
        </p:nvSpPr>
        <p:spPr>
          <a:xfrm>
            <a:off x="12471538" y="2505966"/>
            <a:ext cx="4325677" cy="4114800"/>
          </a:xfrm>
          <a:custGeom>
            <a:avLst/>
            <a:gdLst/>
            <a:ahLst/>
            <a:cxnLst/>
            <a:rect l="l" t="t" r="r" b="b"/>
            <a:pathLst>
              <a:path w="4325677" h="4114800">
                <a:moveTo>
                  <a:pt x="0" y="0"/>
                </a:moveTo>
                <a:lnTo>
                  <a:pt x="4325676" y="0"/>
                </a:lnTo>
                <a:lnTo>
                  <a:pt x="4325676"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3" name="Freeform 13"/>
          <p:cNvSpPr/>
          <p:nvPr/>
        </p:nvSpPr>
        <p:spPr>
          <a:xfrm>
            <a:off x="13130537" y="2312208"/>
            <a:ext cx="1934731" cy="1547785"/>
          </a:xfrm>
          <a:custGeom>
            <a:avLst/>
            <a:gdLst/>
            <a:ahLst/>
            <a:cxnLst/>
            <a:rect l="l" t="t" r="r" b="b"/>
            <a:pathLst>
              <a:path w="1934731" h="1547785">
                <a:moveTo>
                  <a:pt x="0" y="0"/>
                </a:moveTo>
                <a:lnTo>
                  <a:pt x="1934731" y="0"/>
                </a:lnTo>
                <a:lnTo>
                  <a:pt x="1934731" y="1547784"/>
                </a:lnTo>
                <a:lnTo>
                  <a:pt x="0" y="1547784"/>
                </a:lnTo>
                <a:lnTo>
                  <a:pt x="0" y="0"/>
                </a:lnTo>
                <a:close/>
              </a:path>
            </a:pathLst>
          </a:custGeom>
          <a:blipFill>
            <a:blip r:embed="rId12"/>
            <a:stretch>
              <a:fillRect/>
            </a:stretch>
          </a:blipFill>
        </p:spPr>
        <p:txBody>
          <a:bodyPr/>
          <a:lstStyle/>
          <a:p>
            <a:endParaRPr lang="en-US"/>
          </a:p>
        </p:txBody>
      </p:sp>
      <p:sp>
        <p:nvSpPr>
          <p:cNvPr id="14" name="Freeform 14"/>
          <p:cNvSpPr/>
          <p:nvPr/>
        </p:nvSpPr>
        <p:spPr>
          <a:xfrm>
            <a:off x="11833144" y="5909295"/>
            <a:ext cx="994224" cy="981796"/>
          </a:xfrm>
          <a:custGeom>
            <a:avLst/>
            <a:gdLst/>
            <a:ahLst/>
            <a:cxnLst/>
            <a:rect l="l" t="t" r="r" b="b"/>
            <a:pathLst>
              <a:path w="994224" h="981796">
                <a:moveTo>
                  <a:pt x="0" y="0"/>
                </a:moveTo>
                <a:lnTo>
                  <a:pt x="994224" y="0"/>
                </a:lnTo>
                <a:lnTo>
                  <a:pt x="994224" y="981796"/>
                </a:lnTo>
                <a:lnTo>
                  <a:pt x="0" y="98179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5" name="TextBox 15"/>
          <p:cNvSpPr txBox="1"/>
          <p:nvPr/>
        </p:nvSpPr>
        <p:spPr>
          <a:xfrm>
            <a:off x="5130895" y="1655041"/>
            <a:ext cx="7549233" cy="2054276"/>
          </a:xfrm>
          <a:prstGeom prst="rect">
            <a:avLst/>
          </a:prstGeom>
        </p:spPr>
        <p:txBody>
          <a:bodyPr lIns="0" tIns="0" rIns="0" bIns="0" rtlCol="0" anchor="t">
            <a:spAutoFit/>
          </a:bodyPr>
          <a:lstStyle/>
          <a:p>
            <a:pPr algn="ctr">
              <a:lnSpc>
                <a:spcPts val="7600"/>
              </a:lnSpc>
            </a:pPr>
            <a:r>
              <a:rPr lang="en-US" sz="9501" b="1" spc="541">
                <a:solidFill>
                  <a:srgbClr val="454B5D"/>
                </a:solidFill>
                <a:latin typeface="MediaPro Heavy Condensed"/>
                <a:ea typeface="MediaPro Heavy Condensed"/>
                <a:cs typeface="MediaPro Heavy Condensed"/>
                <a:sym typeface="MediaPro Heavy Condensed"/>
              </a:rPr>
              <a:t>Introduction/Background</a:t>
            </a:r>
          </a:p>
        </p:txBody>
      </p:sp>
      <p:sp>
        <p:nvSpPr>
          <p:cNvPr id="16" name="TextBox 16"/>
          <p:cNvSpPr txBox="1"/>
          <p:nvPr/>
        </p:nvSpPr>
        <p:spPr>
          <a:xfrm>
            <a:off x="1954056" y="3885992"/>
            <a:ext cx="8039093" cy="4412603"/>
          </a:xfrm>
          <a:prstGeom prst="rect">
            <a:avLst/>
          </a:prstGeom>
        </p:spPr>
        <p:txBody>
          <a:bodyPr lIns="0" tIns="0" rIns="0" bIns="0" rtlCol="0" anchor="t">
            <a:spAutoFit/>
          </a:bodyPr>
          <a:lstStyle/>
          <a:p>
            <a:pPr marL="493163" lvl="1" indent="-246581" algn="l">
              <a:lnSpc>
                <a:spcPts val="3906"/>
              </a:lnSpc>
              <a:buFont typeface="Arial"/>
              <a:buChar char="•"/>
            </a:pPr>
            <a:r>
              <a:rPr lang="en-US" sz="2284" spc="-77">
                <a:solidFill>
                  <a:srgbClr val="454B5D"/>
                </a:solidFill>
                <a:latin typeface="DM Sans"/>
                <a:ea typeface="DM Sans"/>
                <a:cs typeface="DM Sans"/>
                <a:sym typeface="DM Sans"/>
              </a:rPr>
              <a:t>Short-form media, characterized by short, engaging digital content (under 1 minute), rapidly expanding on platforms like TikTok, Instagram Reels, YouTube Shorts.</a:t>
            </a:r>
          </a:p>
          <a:p>
            <a:pPr marL="493163" lvl="1" indent="-246581" algn="l">
              <a:lnSpc>
                <a:spcPts val="3906"/>
              </a:lnSpc>
              <a:buFont typeface="Arial"/>
              <a:buChar char="•"/>
            </a:pPr>
            <a:r>
              <a:rPr lang="en-US" sz="2284" spc="-77">
                <a:solidFill>
                  <a:srgbClr val="454B5D"/>
                </a:solidFill>
                <a:latin typeface="DM Sans"/>
                <a:ea typeface="DM Sans"/>
                <a:cs typeface="DM Sans"/>
                <a:sym typeface="DM Sans"/>
              </a:rPr>
              <a:t>Increasing multitasking behaviors raise concerns regarding cognitive processes and academic performance in adolescents.</a:t>
            </a:r>
          </a:p>
          <a:p>
            <a:pPr marL="493163" lvl="1" indent="-246581" algn="l">
              <a:lnSpc>
                <a:spcPts val="3906"/>
              </a:lnSpc>
              <a:buFont typeface="Arial"/>
              <a:buChar char="•"/>
            </a:pPr>
            <a:r>
              <a:rPr lang="en-US" sz="2284" spc="-77">
                <a:solidFill>
                  <a:srgbClr val="454B5D"/>
                </a:solidFill>
                <a:latin typeface="DM Sans"/>
                <a:ea typeface="DM Sans"/>
                <a:cs typeface="DM Sans"/>
                <a:sym typeface="DM Sans"/>
              </a:rPr>
              <a:t>Prior studies suggest media multitasking negatively affects memory encoding and recall, creating potential academic disruptions (Nelson &amp; Miller, 2020; Uncapher et al., 2015)​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39436" y="1028700"/>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flipH="1">
            <a:off x="12236170" y="5008172"/>
            <a:ext cx="11700694" cy="1318987"/>
          </a:xfrm>
          <a:custGeom>
            <a:avLst/>
            <a:gdLst/>
            <a:ahLst/>
            <a:cxnLst/>
            <a:rect l="l" t="t" r="r" b="b"/>
            <a:pathLst>
              <a:path w="11700694" h="1318987">
                <a:moveTo>
                  <a:pt x="11700694" y="0"/>
                </a:moveTo>
                <a:lnTo>
                  <a:pt x="0" y="0"/>
                </a:lnTo>
                <a:lnTo>
                  <a:pt x="0" y="1318988"/>
                </a:lnTo>
                <a:lnTo>
                  <a:pt x="11700694" y="1318988"/>
                </a:lnTo>
                <a:lnTo>
                  <a:pt x="117006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1"/>
          <p:cNvSpPr txBox="1"/>
          <p:nvPr/>
        </p:nvSpPr>
        <p:spPr>
          <a:xfrm>
            <a:off x="2324603" y="3855783"/>
            <a:ext cx="13638794" cy="4155139"/>
          </a:xfrm>
          <a:prstGeom prst="rect">
            <a:avLst/>
          </a:prstGeom>
        </p:spPr>
        <p:txBody>
          <a:bodyPr lIns="0" tIns="0" rIns="0" bIns="0" rtlCol="0" anchor="t">
            <a:spAutoFit/>
          </a:bodyPr>
          <a:lstStyle/>
          <a:p>
            <a:pPr marL="607701" lvl="1" indent="-303851" algn="ctr">
              <a:lnSpc>
                <a:spcPts val="4785"/>
              </a:lnSpc>
              <a:buFont typeface="Arial"/>
              <a:buChar char="•"/>
            </a:pPr>
            <a:r>
              <a:rPr lang="en-US" sz="2814" spc="-95">
                <a:solidFill>
                  <a:srgbClr val="454B5D"/>
                </a:solidFill>
                <a:latin typeface="DM Sans"/>
                <a:ea typeface="DM Sans"/>
                <a:cs typeface="DM Sans"/>
                <a:sym typeface="DM Sans"/>
              </a:rPr>
              <a:t>Multitasking reduces attention and impairs memory due to cognitive overload (Cain et al., 2016; Ophir et al., 2009).</a:t>
            </a:r>
          </a:p>
          <a:p>
            <a:pPr marL="607701" lvl="1" indent="-303851" algn="ctr">
              <a:lnSpc>
                <a:spcPts val="4785"/>
              </a:lnSpc>
              <a:buFont typeface="Arial"/>
              <a:buChar char="•"/>
            </a:pPr>
            <a:r>
              <a:rPr lang="en-US" sz="2814" spc="-95">
                <a:solidFill>
                  <a:srgbClr val="454B5D"/>
                </a:solidFill>
                <a:latin typeface="DM Sans"/>
                <a:ea typeface="DM Sans"/>
                <a:cs typeface="DM Sans"/>
                <a:sym typeface="DM Sans"/>
              </a:rPr>
              <a:t>Short-form media negatively impact memory consolidation, especially when media consumption interrupts studying (Chiossi et al., 2023; Mendoza et al., 2018).</a:t>
            </a:r>
          </a:p>
          <a:p>
            <a:pPr marL="607701" lvl="1" indent="-303851" algn="ctr">
              <a:lnSpc>
                <a:spcPts val="4785"/>
              </a:lnSpc>
              <a:buFont typeface="Arial"/>
              <a:buChar char="•"/>
            </a:pPr>
            <a:r>
              <a:rPr lang="en-US" sz="2814" spc="-95">
                <a:solidFill>
                  <a:srgbClr val="454B5D"/>
                </a:solidFill>
                <a:latin typeface="DM Sans"/>
                <a:ea typeface="DM Sans"/>
                <a:cs typeface="DM Sans"/>
                <a:sym typeface="DM Sans"/>
              </a:rPr>
              <a:t>Emotional interference from social media use correlates with memory failures (Sharifian &amp; Zahodne, 2020; Pellegrino et al., 2022)</a:t>
            </a:r>
          </a:p>
          <a:p>
            <a:pPr algn="ctr">
              <a:lnSpc>
                <a:spcPts val="4785"/>
              </a:lnSpc>
            </a:pPr>
            <a:endParaRPr lang="en-US" sz="2814" spc="-95">
              <a:solidFill>
                <a:srgbClr val="454B5D"/>
              </a:solidFill>
              <a:latin typeface="DM Sans"/>
              <a:ea typeface="DM Sans"/>
              <a:cs typeface="DM Sans"/>
              <a:sym typeface="DM Sans"/>
            </a:endParaRPr>
          </a:p>
        </p:txBody>
      </p:sp>
      <p:sp>
        <p:nvSpPr>
          <p:cNvPr id="12" name="TextBox 12"/>
          <p:cNvSpPr txBox="1"/>
          <p:nvPr/>
        </p:nvSpPr>
        <p:spPr>
          <a:xfrm>
            <a:off x="4995148" y="1523110"/>
            <a:ext cx="8297704" cy="2054276"/>
          </a:xfrm>
          <a:prstGeom prst="rect">
            <a:avLst/>
          </a:prstGeom>
        </p:spPr>
        <p:txBody>
          <a:bodyPr lIns="0" tIns="0" rIns="0" bIns="0" rtlCol="0" anchor="t">
            <a:spAutoFit/>
          </a:bodyPr>
          <a:lstStyle/>
          <a:p>
            <a:pPr algn="ctr">
              <a:lnSpc>
                <a:spcPts val="7600"/>
              </a:lnSpc>
            </a:pPr>
            <a:r>
              <a:rPr lang="en-US" sz="9501" b="1" spc="541">
                <a:solidFill>
                  <a:srgbClr val="454B5D"/>
                </a:solidFill>
                <a:latin typeface="MediaPro Heavy Condensed"/>
                <a:ea typeface="MediaPro Heavy Condensed"/>
                <a:cs typeface="MediaPro Heavy Condensed"/>
                <a:sym typeface="MediaPro Heavy Condensed"/>
              </a:rPr>
              <a:t>Literature Review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26839" y="980763"/>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flipH="1">
            <a:off x="12236170" y="5008172"/>
            <a:ext cx="11700694" cy="1318987"/>
          </a:xfrm>
          <a:custGeom>
            <a:avLst/>
            <a:gdLst/>
            <a:ahLst/>
            <a:cxnLst/>
            <a:rect l="l" t="t" r="r" b="b"/>
            <a:pathLst>
              <a:path w="11700694" h="1318987">
                <a:moveTo>
                  <a:pt x="11700694" y="0"/>
                </a:moveTo>
                <a:lnTo>
                  <a:pt x="0" y="0"/>
                </a:lnTo>
                <a:lnTo>
                  <a:pt x="0" y="1318988"/>
                </a:lnTo>
                <a:lnTo>
                  <a:pt x="11700694" y="1318988"/>
                </a:lnTo>
                <a:lnTo>
                  <a:pt x="117006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1"/>
          <p:cNvSpPr txBox="1"/>
          <p:nvPr/>
        </p:nvSpPr>
        <p:spPr>
          <a:xfrm>
            <a:off x="3223595" y="3128465"/>
            <a:ext cx="12276400" cy="4557777"/>
          </a:xfrm>
          <a:prstGeom prst="rect">
            <a:avLst/>
          </a:prstGeom>
        </p:spPr>
        <p:txBody>
          <a:bodyPr lIns="0" tIns="0" rIns="0" bIns="0" rtlCol="0" anchor="t">
            <a:spAutoFit/>
          </a:bodyPr>
          <a:lstStyle/>
          <a:p>
            <a:pPr marL="699345" lvl="1" indent="-349672" algn="just">
              <a:lnSpc>
                <a:spcPts val="4534"/>
              </a:lnSpc>
              <a:buFont typeface="Arial"/>
              <a:buChar char="•"/>
            </a:pPr>
            <a:r>
              <a:rPr lang="en-US" sz="3239" spc="-110" dirty="0">
                <a:solidFill>
                  <a:srgbClr val="454B5D"/>
                </a:solidFill>
                <a:latin typeface="DM Sans"/>
                <a:ea typeface="DM Sans"/>
                <a:cs typeface="DM Sans"/>
                <a:sym typeface="DM Sans"/>
              </a:rPr>
              <a:t>Lack of direct studies isolating short-term memory effects from acute short-form video exposure in adolescents.</a:t>
            </a:r>
          </a:p>
          <a:p>
            <a:pPr marL="699345" lvl="1" indent="-349672" algn="just">
              <a:lnSpc>
                <a:spcPts val="4534"/>
              </a:lnSpc>
              <a:buFont typeface="Arial"/>
              <a:buChar char="•"/>
            </a:pPr>
            <a:r>
              <a:rPr lang="en-US" sz="3239" spc="-110" dirty="0">
                <a:solidFill>
                  <a:srgbClr val="454B5D"/>
                </a:solidFill>
                <a:latin typeface="DM Sans"/>
                <a:ea typeface="DM Sans"/>
                <a:cs typeface="DM Sans"/>
                <a:sym typeface="DM Sans"/>
              </a:rPr>
              <a:t>Insufficient research on how brief, algorithm-driven video content specifically impacts immediate memory encoding (</a:t>
            </a:r>
            <a:r>
              <a:rPr lang="en-US" sz="3239" spc="-110" dirty="0" err="1">
                <a:solidFill>
                  <a:srgbClr val="454B5D"/>
                </a:solidFill>
                <a:latin typeface="DM Sans"/>
                <a:ea typeface="DM Sans"/>
                <a:cs typeface="DM Sans"/>
                <a:sym typeface="DM Sans"/>
              </a:rPr>
              <a:t>Chiossi</a:t>
            </a:r>
            <a:r>
              <a:rPr lang="en-US" sz="3239" spc="-110" dirty="0">
                <a:solidFill>
                  <a:srgbClr val="454B5D"/>
                </a:solidFill>
                <a:latin typeface="DM Sans"/>
                <a:ea typeface="DM Sans"/>
                <a:cs typeface="DM Sans"/>
                <a:sym typeface="DM Sans"/>
              </a:rPr>
              <a:t> et al., 2023).</a:t>
            </a:r>
          </a:p>
          <a:p>
            <a:pPr marL="699345" lvl="1" indent="-349672" algn="just">
              <a:lnSpc>
                <a:spcPts val="4534"/>
              </a:lnSpc>
              <a:buFont typeface="Arial"/>
              <a:buChar char="•"/>
            </a:pPr>
            <a:r>
              <a:rPr lang="en-US" sz="3239" spc="-110" dirty="0">
                <a:solidFill>
                  <a:srgbClr val="454B5D"/>
                </a:solidFill>
                <a:latin typeface="DM Sans"/>
                <a:ea typeface="DM Sans"/>
                <a:cs typeface="DM Sans"/>
                <a:sym typeface="DM Sans"/>
              </a:rPr>
              <a:t>Few empirical studies directly link personalized short-form media multitasking with academic recall performance​</a:t>
            </a:r>
          </a:p>
          <a:p>
            <a:pPr algn="just">
              <a:lnSpc>
                <a:spcPts val="4534"/>
              </a:lnSpc>
            </a:pPr>
            <a:endParaRPr lang="en-US" sz="3239" spc="-110" dirty="0">
              <a:solidFill>
                <a:srgbClr val="454B5D"/>
              </a:solidFill>
              <a:latin typeface="DM Sans"/>
              <a:ea typeface="DM Sans"/>
              <a:cs typeface="DM Sans"/>
              <a:sym typeface="DM Sans"/>
            </a:endParaRPr>
          </a:p>
        </p:txBody>
      </p:sp>
      <p:sp>
        <p:nvSpPr>
          <p:cNvPr id="12" name="TextBox 12"/>
          <p:cNvSpPr txBox="1"/>
          <p:nvPr/>
        </p:nvSpPr>
        <p:spPr>
          <a:xfrm>
            <a:off x="4995148" y="1946016"/>
            <a:ext cx="8297704" cy="1092251"/>
          </a:xfrm>
          <a:prstGeom prst="rect">
            <a:avLst/>
          </a:prstGeom>
        </p:spPr>
        <p:txBody>
          <a:bodyPr lIns="0" tIns="0" rIns="0" bIns="0" rtlCol="0" anchor="t">
            <a:spAutoFit/>
          </a:bodyPr>
          <a:lstStyle/>
          <a:p>
            <a:pPr algn="ctr">
              <a:lnSpc>
                <a:spcPts val="7600"/>
              </a:lnSpc>
            </a:pPr>
            <a:r>
              <a:rPr lang="en-US" sz="9501" b="1" spc="541">
                <a:solidFill>
                  <a:srgbClr val="454B5D"/>
                </a:solidFill>
                <a:latin typeface="MediaPro Heavy Condensed"/>
                <a:ea typeface="MediaPro Heavy Condensed"/>
                <a:cs typeface="MediaPro Heavy Condensed"/>
                <a:sym typeface="MediaPro Heavy Condensed"/>
              </a:rPr>
              <a:t>Gap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26839" y="1102320"/>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flipH="1">
            <a:off x="12236170" y="5008172"/>
            <a:ext cx="11700694" cy="1318987"/>
          </a:xfrm>
          <a:custGeom>
            <a:avLst/>
            <a:gdLst/>
            <a:ahLst/>
            <a:cxnLst/>
            <a:rect l="l" t="t" r="r" b="b"/>
            <a:pathLst>
              <a:path w="11700694" h="1318987">
                <a:moveTo>
                  <a:pt x="11700694" y="0"/>
                </a:moveTo>
                <a:lnTo>
                  <a:pt x="0" y="0"/>
                </a:lnTo>
                <a:lnTo>
                  <a:pt x="0" y="1318988"/>
                </a:lnTo>
                <a:lnTo>
                  <a:pt x="11700694" y="1318988"/>
                </a:lnTo>
                <a:lnTo>
                  <a:pt x="117006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a:off x="7601198" y="4974920"/>
            <a:ext cx="3305810" cy="2078528"/>
          </a:xfrm>
          <a:custGeom>
            <a:avLst/>
            <a:gdLst/>
            <a:ahLst/>
            <a:cxnLst/>
            <a:rect l="l" t="t" r="r" b="b"/>
            <a:pathLst>
              <a:path w="3305810" h="2078528">
                <a:moveTo>
                  <a:pt x="0" y="0"/>
                </a:moveTo>
                <a:lnTo>
                  <a:pt x="3305810" y="0"/>
                </a:lnTo>
                <a:lnTo>
                  <a:pt x="3305810" y="2078528"/>
                </a:lnTo>
                <a:lnTo>
                  <a:pt x="0" y="20785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TextBox 12"/>
          <p:cNvSpPr txBox="1"/>
          <p:nvPr/>
        </p:nvSpPr>
        <p:spPr>
          <a:xfrm>
            <a:off x="10784308" y="3690252"/>
            <a:ext cx="5455021" cy="4637886"/>
          </a:xfrm>
          <a:prstGeom prst="rect">
            <a:avLst/>
          </a:prstGeom>
        </p:spPr>
        <p:txBody>
          <a:bodyPr lIns="0" tIns="0" rIns="0" bIns="0" rtlCol="0" anchor="t">
            <a:spAutoFit/>
          </a:bodyPr>
          <a:lstStyle/>
          <a:p>
            <a:pPr algn="r">
              <a:lnSpc>
                <a:spcPts val="5293"/>
              </a:lnSpc>
            </a:pPr>
            <a:r>
              <a:rPr lang="en-US" sz="3781" u="sng" spc="-128">
                <a:solidFill>
                  <a:srgbClr val="454B5D"/>
                </a:solidFill>
                <a:latin typeface="DM Sans"/>
                <a:ea typeface="DM Sans"/>
                <a:cs typeface="DM Sans"/>
                <a:sym typeface="DM Sans"/>
              </a:rPr>
              <a:t>Participants exposed to short-form social media content will perform significantly worse on short-term memory tasks compared to those not exposed​</a:t>
            </a:r>
          </a:p>
        </p:txBody>
      </p:sp>
      <p:sp>
        <p:nvSpPr>
          <p:cNvPr id="13" name="TextBox 13"/>
          <p:cNvSpPr txBox="1"/>
          <p:nvPr/>
        </p:nvSpPr>
        <p:spPr>
          <a:xfrm>
            <a:off x="2189064" y="3949359"/>
            <a:ext cx="6040536" cy="4885440"/>
          </a:xfrm>
          <a:prstGeom prst="rect">
            <a:avLst/>
          </a:prstGeom>
        </p:spPr>
        <p:txBody>
          <a:bodyPr wrap="square" lIns="0" tIns="0" rIns="0" bIns="0" rtlCol="0" anchor="t">
            <a:spAutoFit/>
          </a:bodyPr>
          <a:lstStyle/>
          <a:p>
            <a:pPr algn="l">
              <a:lnSpc>
                <a:spcPts val="6350"/>
              </a:lnSpc>
            </a:pPr>
            <a:r>
              <a:rPr lang="en-US" sz="4536" b="1" i="1" spc="-154" dirty="0">
                <a:solidFill>
                  <a:srgbClr val="454B5D"/>
                </a:solidFill>
                <a:latin typeface="DM Sans Bold Italics"/>
                <a:ea typeface="DM Sans Bold Italics"/>
                <a:cs typeface="DM Sans Bold Italics"/>
                <a:sym typeface="DM Sans Bold Italics"/>
              </a:rPr>
              <a:t>How does brief short-form social media exposure impact short-term memory performance in adolescents?</a:t>
            </a:r>
          </a:p>
        </p:txBody>
      </p:sp>
      <p:sp>
        <p:nvSpPr>
          <p:cNvPr id="14" name="TextBox 14"/>
          <p:cNvSpPr txBox="1"/>
          <p:nvPr/>
        </p:nvSpPr>
        <p:spPr>
          <a:xfrm>
            <a:off x="3359748" y="1756461"/>
            <a:ext cx="11919032" cy="2071080"/>
          </a:xfrm>
          <a:prstGeom prst="rect">
            <a:avLst/>
          </a:prstGeom>
        </p:spPr>
        <p:txBody>
          <a:bodyPr wrap="square" lIns="0" tIns="0" rIns="0" bIns="0" rtlCol="0" anchor="t">
            <a:spAutoFit/>
          </a:bodyPr>
          <a:lstStyle/>
          <a:p>
            <a:pPr algn="ctr">
              <a:lnSpc>
                <a:spcPts val="7600"/>
              </a:lnSpc>
            </a:pPr>
            <a:r>
              <a:rPr lang="en-US" sz="9501" b="1" spc="541" dirty="0">
                <a:solidFill>
                  <a:srgbClr val="454B5D"/>
                </a:solidFill>
                <a:latin typeface="MediaPro Heavy Condensed"/>
                <a:ea typeface="MediaPro Heavy Condensed"/>
                <a:cs typeface="MediaPro Heavy Condensed"/>
                <a:sym typeface="MediaPro Heavy Condensed"/>
              </a:rPr>
              <a:t>Research Question/Hypothesis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26839" y="980763"/>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rot="5400000" flipH="1">
            <a:off x="12236170" y="5008172"/>
            <a:ext cx="11700694" cy="1318987"/>
          </a:xfrm>
          <a:custGeom>
            <a:avLst/>
            <a:gdLst/>
            <a:ahLst/>
            <a:cxnLst/>
            <a:rect l="l" t="t" r="r" b="b"/>
            <a:pathLst>
              <a:path w="11700694" h="1318987">
                <a:moveTo>
                  <a:pt x="11700694" y="0"/>
                </a:moveTo>
                <a:lnTo>
                  <a:pt x="0" y="0"/>
                </a:lnTo>
                <a:lnTo>
                  <a:pt x="0" y="1318988"/>
                </a:lnTo>
                <a:lnTo>
                  <a:pt x="11700694" y="1318988"/>
                </a:lnTo>
                <a:lnTo>
                  <a:pt x="1170069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Freeform 11"/>
          <p:cNvSpPr/>
          <p:nvPr/>
        </p:nvSpPr>
        <p:spPr>
          <a:xfrm>
            <a:off x="8445771" y="4813949"/>
            <a:ext cx="1404520" cy="1404520"/>
          </a:xfrm>
          <a:custGeom>
            <a:avLst/>
            <a:gdLst/>
            <a:ahLst/>
            <a:cxnLst/>
            <a:rect l="l" t="t" r="r" b="b"/>
            <a:pathLst>
              <a:path w="1404520" h="1404520">
                <a:moveTo>
                  <a:pt x="0" y="0"/>
                </a:moveTo>
                <a:lnTo>
                  <a:pt x="1404521" y="0"/>
                </a:lnTo>
                <a:lnTo>
                  <a:pt x="1404521" y="1404521"/>
                </a:lnTo>
                <a:lnTo>
                  <a:pt x="0" y="140452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2" name="Freeform 12"/>
          <p:cNvSpPr/>
          <p:nvPr/>
        </p:nvSpPr>
        <p:spPr>
          <a:xfrm rot="-9770951">
            <a:off x="7720374" y="5223587"/>
            <a:ext cx="687992" cy="960395"/>
          </a:xfrm>
          <a:custGeom>
            <a:avLst/>
            <a:gdLst/>
            <a:ahLst/>
            <a:cxnLst/>
            <a:rect l="l" t="t" r="r" b="b"/>
            <a:pathLst>
              <a:path w="687992" h="960395">
                <a:moveTo>
                  <a:pt x="0" y="0"/>
                </a:moveTo>
                <a:lnTo>
                  <a:pt x="687992" y="0"/>
                </a:lnTo>
                <a:lnTo>
                  <a:pt x="687992" y="960395"/>
                </a:lnTo>
                <a:lnTo>
                  <a:pt x="0" y="96039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3" name="TextBox 13"/>
          <p:cNvSpPr txBox="1"/>
          <p:nvPr/>
        </p:nvSpPr>
        <p:spPr>
          <a:xfrm>
            <a:off x="4995148" y="1946016"/>
            <a:ext cx="8297704" cy="1092251"/>
          </a:xfrm>
          <a:prstGeom prst="rect">
            <a:avLst/>
          </a:prstGeom>
        </p:spPr>
        <p:txBody>
          <a:bodyPr lIns="0" tIns="0" rIns="0" bIns="0" rtlCol="0" anchor="t">
            <a:spAutoFit/>
          </a:bodyPr>
          <a:lstStyle/>
          <a:p>
            <a:pPr algn="ctr">
              <a:lnSpc>
                <a:spcPts val="7600"/>
              </a:lnSpc>
            </a:pPr>
            <a:r>
              <a:rPr lang="en-US" sz="9501" b="1" spc="541">
                <a:solidFill>
                  <a:srgbClr val="454B5D"/>
                </a:solidFill>
                <a:latin typeface="MediaPro Heavy Condensed"/>
                <a:ea typeface="MediaPro Heavy Condensed"/>
                <a:cs typeface="MediaPro Heavy Condensed"/>
                <a:sym typeface="MediaPro Heavy Condensed"/>
              </a:rPr>
              <a:t>Methodology</a:t>
            </a:r>
          </a:p>
        </p:txBody>
      </p:sp>
      <p:sp>
        <p:nvSpPr>
          <p:cNvPr id="14" name="TextBox 14"/>
          <p:cNvSpPr txBox="1"/>
          <p:nvPr/>
        </p:nvSpPr>
        <p:spPr>
          <a:xfrm>
            <a:off x="3480703" y="2833985"/>
            <a:ext cx="11785067" cy="1583356"/>
          </a:xfrm>
          <a:prstGeom prst="rect">
            <a:avLst/>
          </a:prstGeom>
        </p:spPr>
        <p:txBody>
          <a:bodyPr lIns="0" tIns="0" rIns="0" bIns="0" rtlCol="0" anchor="t">
            <a:spAutoFit/>
          </a:bodyPr>
          <a:lstStyle/>
          <a:p>
            <a:pPr algn="ctr">
              <a:lnSpc>
                <a:spcPts val="4266"/>
              </a:lnSpc>
            </a:pPr>
            <a:r>
              <a:rPr lang="en-US" sz="3047" spc="-103">
                <a:solidFill>
                  <a:srgbClr val="454B5D"/>
                </a:solidFill>
                <a:latin typeface="DM Sans"/>
                <a:ea typeface="DM Sans"/>
                <a:cs typeface="DM Sans"/>
                <a:sym typeface="DM Sans"/>
              </a:rPr>
              <a:t>Quasi experimental within-subjects design: Each participant experienced all experimental conditions, reducing individual variability and improving internal validity (Cain et al., 2016; Ophir et al., 2009).</a:t>
            </a:r>
          </a:p>
        </p:txBody>
      </p:sp>
      <p:sp>
        <p:nvSpPr>
          <p:cNvPr id="15" name="TextBox 15"/>
          <p:cNvSpPr txBox="1"/>
          <p:nvPr/>
        </p:nvSpPr>
        <p:spPr>
          <a:xfrm>
            <a:off x="3238869" y="6557929"/>
            <a:ext cx="11785067" cy="2652434"/>
          </a:xfrm>
          <a:prstGeom prst="rect">
            <a:avLst/>
          </a:prstGeom>
        </p:spPr>
        <p:txBody>
          <a:bodyPr lIns="0" tIns="0" rIns="0" bIns="0" rtlCol="0" anchor="t">
            <a:spAutoFit/>
          </a:bodyPr>
          <a:lstStyle/>
          <a:p>
            <a:pPr algn="ctr">
              <a:lnSpc>
                <a:spcPts val="4266"/>
              </a:lnSpc>
            </a:pPr>
            <a:r>
              <a:rPr lang="en-US" sz="3047" spc="-103">
                <a:solidFill>
                  <a:srgbClr val="454B5D"/>
                </a:solidFill>
                <a:latin typeface="DM Sans"/>
                <a:ea typeface="DM Sans"/>
                <a:cs typeface="DM Sans"/>
                <a:sym typeface="DM Sans"/>
              </a:rPr>
              <a:t>The within-subject design better isolates cognitive impacts by ensuring each participant serves as their own control, minimizing extraneous variability. This design is critical for precisely determining the effects of short-form media exposure on short-term memory.</a:t>
            </a:r>
          </a:p>
          <a:p>
            <a:pPr algn="ctr">
              <a:lnSpc>
                <a:spcPts val="4266"/>
              </a:lnSpc>
            </a:pPr>
            <a:endParaRPr lang="en-US" sz="3047" spc="-103">
              <a:solidFill>
                <a:srgbClr val="454B5D"/>
              </a:solidFill>
              <a:latin typeface="DM Sans"/>
              <a:ea typeface="DM Sans"/>
              <a:cs typeface="DM Sans"/>
              <a:sym typeface="DM Sans"/>
            </a:endParaRPr>
          </a:p>
        </p:txBody>
      </p:sp>
      <p:sp>
        <p:nvSpPr>
          <p:cNvPr id="16" name="Freeform 16"/>
          <p:cNvSpPr/>
          <p:nvPr/>
        </p:nvSpPr>
        <p:spPr>
          <a:xfrm rot="2700000">
            <a:off x="9816596" y="4663302"/>
            <a:ext cx="687992" cy="960395"/>
          </a:xfrm>
          <a:custGeom>
            <a:avLst/>
            <a:gdLst/>
            <a:ahLst/>
            <a:cxnLst/>
            <a:rect l="l" t="t" r="r" b="b"/>
            <a:pathLst>
              <a:path w="687992" h="960395">
                <a:moveTo>
                  <a:pt x="0" y="0"/>
                </a:moveTo>
                <a:lnTo>
                  <a:pt x="687992" y="0"/>
                </a:lnTo>
                <a:lnTo>
                  <a:pt x="687992" y="960396"/>
                </a:lnTo>
                <a:lnTo>
                  <a:pt x="0" y="96039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26839" y="980763"/>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rot="5400000" flipH="1">
            <a:off x="12236170" y="5008172"/>
            <a:ext cx="11700694" cy="1318987"/>
          </a:xfrm>
          <a:custGeom>
            <a:avLst/>
            <a:gdLst/>
            <a:ahLst/>
            <a:cxnLst/>
            <a:rect l="l" t="t" r="r" b="b"/>
            <a:pathLst>
              <a:path w="11700694" h="1318987">
                <a:moveTo>
                  <a:pt x="11700694" y="0"/>
                </a:moveTo>
                <a:lnTo>
                  <a:pt x="0" y="0"/>
                </a:lnTo>
                <a:lnTo>
                  <a:pt x="0" y="1318988"/>
                </a:lnTo>
                <a:lnTo>
                  <a:pt x="11700694" y="1318988"/>
                </a:lnTo>
                <a:lnTo>
                  <a:pt x="1170069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Freeform 11"/>
          <p:cNvSpPr/>
          <p:nvPr/>
        </p:nvSpPr>
        <p:spPr>
          <a:xfrm>
            <a:off x="12366171" y="2409349"/>
            <a:ext cx="2096382" cy="2096382"/>
          </a:xfrm>
          <a:custGeom>
            <a:avLst/>
            <a:gdLst/>
            <a:ahLst/>
            <a:cxnLst/>
            <a:rect l="l" t="t" r="r" b="b"/>
            <a:pathLst>
              <a:path w="2096382" h="2096382">
                <a:moveTo>
                  <a:pt x="0" y="0"/>
                </a:moveTo>
                <a:lnTo>
                  <a:pt x="2096382" y="0"/>
                </a:lnTo>
                <a:lnTo>
                  <a:pt x="2096382" y="2096382"/>
                </a:lnTo>
                <a:lnTo>
                  <a:pt x="0" y="209638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2" name="Freeform 12"/>
          <p:cNvSpPr/>
          <p:nvPr/>
        </p:nvSpPr>
        <p:spPr>
          <a:xfrm>
            <a:off x="10722785" y="4546529"/>
            <a:ext cx="2863934" cy="1961795"/>
          </a:xfrm>
          <a:custGeom>
            <a:avLst/>
            <a:gdLst/>
            <a:ahLst/>
            <a:cxnLst/>
            <a:rect l="l" t="t" r="r" b="b"/>
            <a:pathLst>
              <a:path w="2863934" h="1961795">
                <a:moveTo>
                  <a:pt x="0" y="0"/>
                </a:moveTo>
                <a:lnTo>
                  <a:pt x="2863934" y="0"/>
                </a:lnTo>
                <a:lnTo>
                  <a:pt x="2863934" y="1961795"/>
                </a:lnTo>
                <a:lnTo>
                  <a:pt x="0" y="196179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3" name="Freeform 13"/>
          <p:cNvSpPr/>
          <p:nvPr/>
        </p:nvSpPr>
        <p:spPr>
          <a:xfrm>
            <a:off x="13929619" y="4505731"/>
            <a:ext cx="1960037" cy="2002592"/>
          </a:xfrm>
          <a:custGeom>
            <a:avLst/>
            <a:gdLst/>
            <a:ahLst/>
            <a:cxnLst/>
            <a:rect l="l" t="t" r="r" b="b"/>
            <a:pathLst>
              <a:path w="1960037" h="2002592">
                <a:moveTo>
                  <a:pt x="0" y="0"/>
                </a:moveTo>
                <a:lnTo>
                  <a:pt x="1960037" y="0"/>
                </a:lnTo>
                <a:lnTo>
                  <a:pt x="1960037" y="2002593"/>
                </a:lnTo>
                <a:lnTo>
                  <a:pt x="0" y="200259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4" name="Freeform 14"/>
          <p:cNvSpPr/>
          <p:nvPr/>
        </p:nvSpPr>
        <p:spPr>
          <a:xfrm>
            <a:off x="11978100" y="6546424"/>
            <a:ext cx="3217237" cy="3209194"/>
          </a:xfrm>
          <a:custGeom>
            <a:avLst/>
            <a:gdLst/>
            <a:ahLst/>
            <a:cxnLst/>
            <a:rect l="l" t="t" r="r" b="b"/>
            <a:pathLst>
              <a:path w="3217237" h="3209194">
                <a:moveTo>
                  <a:pt x="0" y="0"/>
                </a:moveTo>
                <a:lnTo>
                  <a:pt x="3217237" y="0"/>
                </a:lnTo>
                <a:lnTo>
                  <a:pt x="3217237" y="3209194"/>
                </a:lnTo>
                <a:lnTo>
                  <a:pt x="0" y="320919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US"/>
          </a:p>
        </p:txBody>
      </p:sp>
      <p:sp>
        <p:nvSpPr>
          <p:cNvPr id="15" name="TextBox 15"/>
          <p:cNvSpPr txBox="1"/>
          <p:nvPr/>
        </p:nvSpPr>
        <p:spPr>
          <a:xfrm>
            <a:off x="4995148" y="1946016"/>
            <a:ext cx="8297704" cy="1092251"/>
          </a:xfrm>
          <a:prstGeom prst="rect">
            <a:avLst/>
          </a:prstGeom>
        </p:spPr>
        <p:txBody>
          <a:bodyPr lIns="0" tIns="0" rIns="0" bIns="0" rtlCol="0" anchor="t">
            <a:spAutoFit/>
          </a:bodyPr>
          <a:lstStyle/>
          <a:p>
            <a:pPr algn="ctr">
              <a:lnSpc>
                <a:spcPts val="7600"/>
              </a:lnSpc>
            </a:pPr>
            <a:r>
              <a:rPr lang="en-US" sz="9501" b="1" spc="541">
                <a:solidFill>
                  <a:srgbClr val="454B5D"/>
                </a:solidFill>
                <a:latin typeface="MediaPro Heavy Condensed"/>
                <a:ea typeface="MediaPro Heavy Condensed"/>
                <a:cs typeface="MediaPro Heavy Condensed"/>
                <a:sym typeface="MediaPro Heavy Condensed"/>
              </a:rPr>
              <a:t>Methodology</a:t>
            </a:r>
          </a:p>
        </p:txBody>
      </p:sp>
      <p:sp>
        <p:nvSpPr>
          <p:cNvPr id="16" name="TextBox 16"/>
          <p:cNvSpPr txBox="1"/>
          <p:nvPr/>
        </p:nvSpPr>
        <p:spPr>
          <a:xfrm>
            <a:off x="1954056" y="2990642"/>
            <a:ext cx="8676175" cy="5320404"/>
          </a:xfrm>
          <a:prstGeom prst="rect">
            <a:avLst/>
          </a:prstGeom>
        </p:spPr>
        <p:txBody>
          <a:bodyPr lIns="0" tIns="0" rIns="0" bIns="0" rtlCol="0" anchor="t">
            <a:spAutoFit/>
          </a:bodyPr>
          <a:lstStyle/>
          <a:p>
            <a:pPr algn="l">
              <a:lnSpc>
                <a:spcPts val="3899"/>
              </a:lnSpc>
              <a:spcBef>
                <a:spcPct val="0"/>
              </a:spcBef>
            </a:pPr>
            <a:r>
              <a:rPr lang="en-US" sz="2785" spc="-94">
                <a:solidFill>
                  <a:srgbClr val="454B5D"/>
                </a:solidFill>
                <a:latin typeface="DM Sans"/>
                <a:ea typeface="DM Sans"/>
                <a:cs typeface="DM Sans"/>
                <a:sym typeface="DM Sans"/>
              </a:rPr>
              <a:t>Participants experienced </a:t>
            </a:r>
            <a:r>
              <a:rPr lang="en-US" sz="2785" b="1" spc="-94">
                <a:solidFill>
                  <a:srgbClr val="454B5D"/>
                </a:solidFill>
                <a:latin typeface="DM Sans Bold"/>
                <a:ea typeface="DM Sans Bold"/>
                <a:cs typeface="DM Sans Bold"/>
                <a:sym typeface="DM Sans Bold"/>
              </a:rPr>
              <a:t>three</a:t>
            </a:r>
            <a:r>
              <a:rPr lang="en-US" sz="2785" spc="-94">
                <a:solidFill>
                  <a:srgbClr val="454B5D"/>
                </a:solidFill>
                <a:latin typeface="DM Sans"/>
                <a:ea typeface="DM Sans"/>
                <a:cs typeface="DM Sans"/>
                <a:sym typeface="DM Sans"/>
              </a:rPr>
              <a:t> controlled conditions to assess direct effects of short-form media:</a:t>
            </a:r>
          </a:p>
          <a:p>
            <a:pPr marL="601338" lvl="1" indent="-300669" algn="l">
              <a:lnSpc>
                <a:spcPts val="3899"/>
              </a:lnSpc>
              <a:buFont typeface="Arial"/>
              <a:buChar char="•"/>
            </a:pPr>
            <a:r>
              <a:rPr lang="en-US" sz="2785" b="1" spc="-94">
                <a:solidFill>
                  <a:srgbClr val="454B5D"/>
                </a:solidFill>
                <a:latin typeface="DM Sans Bold"/>
                <a:ea typeface="DM Sans Bold"/>
                <a:cs typeface="DM Sans Bold"/>
                <a:sym typeface="DM Sans Bold"/>
              </a:rPr>
              <a:t>Control (No Distraction):</a:t>
            </a:r>
            <a:r>
              <a:rPr lang="en-US" sz="2785" spc="-94">
                <a:solidFill>
                  <a:srgbClr val="454B5D"/>
                </a:solidFill>
                <a:latin typeface="DM Sans"/>
                <a:ea typeface="DM Sans"/>
                <a:cs typeface="DM Sans"/>
                <a:sym typeface="DM Sans"/>
              </a:rPr>
              <a:t> measurement w/o media influence.</a:t>
            </a:r>
          </a:p>
          <a:p>
            <a:pPr marL="601338" lvl="1" indent="-300669" algn="l">
              <a:lnSpc>
                <a:spcPts val="3899"/>
              </a:lnSpc>
              <a:buFont typeface="Arial"/>
              <a:buChar char="•"/>
            </a:pPr>
            <a:r>
              <a:rPr lang="en-US" sz="2785" b="1" spc="-94">
                <a:solidFill>
                  <a:srgbClr val="454B5D"/>
                </a:solidFill>
                <a:latin typeface="DM Sans Bold"/>
                <a:ea typeface="DM Sans Bold"/>
                <a:cs typeface="DM Sans Bold"/>
                <a:sym typeface="DM Sans Bold"/>
              </a:rPr>
              <a:t>Intermittent Distraction: </a:t>
            </a:r>
            <a:r>
              <a:rPr lang="en-US" sz="2785" spc="-94">
                <a:solidFill>
                  <a:srgbClr val="454B5D"/>
                </a:solidFill>
                <a:latin typeface="DM Sans"/>
                <a:ea typeface="DM Sans"/>
                <a:cs typeface="DM Sans"/>
                <a:sym typeface="DM Sans"/>
              </a:rPr>
              <a:t>Studying → short-form videos → test</a:t>
            </a:r>
          </a:p>
          <a:p>
            <a:pPr marL="601338" lvl="1" indent="-300669" algn="l">
              <a:lnSpc>
                <a:spcPts val="3899"/>
              </a:lnSpc>
              <a:buFont typeface="Arial"/>
              <a:buChar char="•"/>
            </a:pPr>
            <a:r>
              <a:rPr lang="en-US" sz="2785" b="1" spc="-94">
                <a:solidFill>
                  <a:srgbClr val="454B5D"/>
                </a:solidFill>
                <a:latin typeface="DM Sans Bold"/>
                <a:ea typeface="DM Sans Bold"/>
                <a:cs typeface="DM Sans Bold"/>
                <a:sym typeface="DM Sans Bold"/>
              </a:rPr>
              <a:t>Simultaneous Distraction:</a:t>
            </a:r>
            <a:r>
              <a:rPr lang="en-US" sz="2785" spc="-94">
                <a:solidFill>
                  <a:srgbClr val="454B5D"/>
                </a:solidFill>
                <a:latin typeface="DM Sans"/>
                <a:ea typeface="DM Sans"/>
                <a:cs typeface="DM Sans"/>
                <a:sym typeface="DM Sans"/>
              </a:rPr>
              <a:t> Studying while simultaneously interacting with short-form videos to evaluate the immediate cognitive impacts of multitasking (Chiossi et al., 2023; Mendoza et al., 2018).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893B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26839" y="980763"/>
            <a:ext cx="15609127" cy="8229600"/>
            <a:chOff x="0" y="0"/>
            <a:chExt cx="802737" cy="423227"/>
          </a:xfrm>
        </p:grpSpPr>
        <p:sp>
          <p:nvSpPr>
            <p:cNvPr id="3" name="Freeform 3"/>
            <p:cNvSpPr/>
            <p:nvPr/>
          </p:nvSpPr>
          <p:spPr>
            <a:xfrm>
              <a:off x="0" y="0"/>
              <a:ext cx="802737" cy="423227"/>
            </a:xfrm>
            <a:custGeom>
              <a:avLst/>
              <a:gdLst/>
              <a:ahLst/>
              <a:cxnLst/>
              <a:rect l="l" t="t" r="r" b="b"/>
              <a:pathLst>
                <a:path w="802737" h="423227">
                  <a:moveTo>
                    <a:pt x="0" y="0"/>
                  </a:moveTo>
                  <a:lnTo>
                    <a:pt x="802737" y="0"/>
                  </a:lnTo>
                  <a:lnTo>
                    <a:pt x="802737" y="423227"/>
                  </a:lnTo>
                  <a:lnTo>
                    <a:pt x="0" y="423227"/>
                  </a:lnTo>
                  <a:close/>
                </a:path>
              </a:pathLst>
            </a:custGeom>
            <a:solidFill>
              <a:srgbClr val="FFFFFF"/>
            </a:solidFill>
          </p:spPr>
          <p:txBody>
            <a:bodyPr/>
            <a:lstStyle/>
            <a:p>
              <a:endParaRPr lang="en-US"/>
            </a:p>
          </p:txBody>
        </p:sp>
        <p:sp>
          <p:nvSpPr>
            <p:cNvPr id="4" name="TextBox 4"/>
            <p:cNvSpPr txBox="1"/>
            <p:nvPr/>
          </p:nvSpPr>
          <p:spPr>
            <a:xfrm>
              <a:off x="0" y="-38100"/>
              <a:ext cx="802737" cy="46132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263911"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6475100" y="30861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5400000" flipV="1">
            <a:off x="-5674059" y="4436069"/>
            <a:ext cx="11700694" cy="1318987"/>
          </a:xfrm>
          <a:custGeom>
            <a:avLst/>
            <a:gdLst/>
            <a:ahLst/>
            <a:cxnLst/>
            <a:rect l="l" t="t" r="r" b="b"/>
            <a:pathLst>
              <a:path w="11700694" h="1318987">
                <a:moveTo>
                  <a:pt x="0" y="1318988"/>
                </a:moveTo>
                <a:lnTo>
                  <a:pt x="11700694" y="1318988"/>
                </a:lnTo>
                <a:lnTo>
                  <a:pt x="11700694" y="0"/>
                </a:lnTo>
                <a:lnTo>
                  <a:pt x="0" y="0"/>
                </a:lnTo>
                <a:lnTo>
                  <a:pt x="0" y="131898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rot="5400000" flipH="1">
            <a:off x="12240413" y="4910012"/>
            <a:ext cx="11700694" cy="1318987"/>
          </a:xfrm>
          <a:custGeom>
            <a:avLst/>
            <a:gdLst/>
            <a:ahLst/>
            <a:cxnLst/>
            <a:rect l="l" t="t" r="r" b="b"/>
            <a:pathLst>
              <a:path w="11700694" h="1318987">
                <a:moveTo>
                  <a:pt x="11700694" y="0"/>
                </a:moveTo>
                <a:lnTo>
                  <a:pt x="0" y="0"/>
                </a:lnTo>
                <a:lnTo>
                  <a:pt x="0" y="1318987"/>
                </a:lnTo>
                <a:lnTo>
                  <a:pt x="11700694" y="1318987"/>
                </a:lnTo>
                <a:lnTo>
                  <a:pt x="1170069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222783" y="7053448"/>
            <a:ext cx="6353678" cy="3765998"/>
          </a:xfrm>
          <a:custGeom>
            <a:avLst/>
            <a:gdLst/>
            <a:ahLst/>
            <a:cxnLst/>
            <a:rect l="l" t="t" r="r" b="b"/>
            <a:pathLst>
              <a:path w="6353678" h="3765998">
                <a:moveTo>
                  <a:pt x="0" y="0"/>
                </a:moveTo>
                <a:lnTo>
                  <a:pt x="6353678" y="0"/>
                </a:lnTo>
                <a:lnTo>
                  <a:pt x="6353678" y="3765998"/>
                </a:lnTo>
                <a:lnTo>
                  <a:pt x="0" y="37659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Freeform 10"/>
          <p:cNvSpPr/>
          <p:nvPr/>
        </p:nvSpPr>
        <p:spPr>
          <a:xfrm flipH="1" flipV="1">
            <a:off x="13130537" y="-580383"/>
            <a:ext cx="6353678" cy="3765998"/>
          </a:xfrm>
          <a:custGeom>
            <a:avLst/>
            <a:gdLst/>
            <a:ahLst/>
            <a:cxnLst/>
            <a:rect l="l" t="t" r="r" b="b"/>
            <a:pathLst>
              <a:path w="6353678" h="3765998">
                <a:moveTo>
                  <a:pt x="6353678" y="3765998"/>
                </a:moveTo>
                <a:lnTo>
                  <a:pt x="0" y="3765998"/>
                </a:lnTo>
                <a:lnTo>
                  <a:pt x="0" y="0"/>
                </a:lnTo>
                <a:lnTo>
                  <a:pt x="6353678" y="0"/>
                </a:lnTo>
                <a:lnTo>
                  <a:pt x="6353678" y="3765998"/>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TextBox 11"/>
          <p:cNvSpPr txBox="1"/>
          <p:nvPr/>
        </p:nvSpPr>
        <p:spPr>
          <a:xfrm>
            <a:off x="4982551" y="2093364"/>
            <a:ext cx="8297704" cy="1092251"/>
          </a:xfrm>
          <a:prstGeom prst="rect">
            <a:avLst/>
          </a:prstGeom>
        </p:spPr>
        <p:txBody>
          <a:bodyPr lIns="0" tIns="0" rIns="0" bIns="0" rtlCol="0" anchor="t">
            <a:spAutoFit/>
          </a:bodyPr>
          <a:lstStyle/>
          <a:p>
            <a:pPr algn="ctr">
              <a:lnSpc>
                <a:spcPts val="7600"/>
              </a:lnSpc>
            </a:pPr>
            <a:r>
              <a:rPr lang="en-US" sz="9501" b="1" spc="541">
                <a:solidFill>
                  <a:srgbClr val="454B5D"/>
                </a:solidFill>
                <a:latin typeface="MediaPro Heavy Condensed"/>
                <a:ea typeface="MediaPro Heavy Condensed"/>
                <a:cs typeface="MediaPro Heavy Condensed"/>
                <a:sym typeface="MediaPro Heavy Condensed"/>
              </a:rPr>
              <a:t>Methodology</a:t>
            </a:r>
          </a:p>
        </p:txBody>
      </p:sp>
      <p:sp>
        <p:nvSpPr>
          <p:cNvPr id="12" name="TextBox 12"/>
          <p:cNvSpPr txBox="1"/>
          <p:nvPr/>
        </p:nvSpPr>
        <p:spPr>
          <a:xfrm>
            <a:off x="3505769" y="3550569"/>
            <a:ext cx="11284525" cy="3971198"/>
          </a:xfrm>
          <a:prstGeom prst="rect">
            <a:avLst/>
          </a:prstGeom>
        </p:spPr>
        <p:txBody>
          <a:bodyPr lIns="0" tIns="0" rIns="0" bIns="0" rtlCol="0" anchor="t">
            <a:spAutoFit/>
          </a:bodyPr>
          <a:lstStyle/>
          <a:p>
            <a:pPr algn="l">
              <a:lnSpc>
                <a:spcPts val="5290"/>
              </a:lnSpc>
            </a:pPr>
            <a:r>
              <a:rPr lang="en-US" sz="3778" b="1" spc="-128">
                <a:solidFill>
                  <a:srgbClr val="454B5D"/>
                </a:solidFill>
                <a:latin typeface="DM Sans Bold"/>
                <a:ea typeface="DM Sans Bold"/>
                <a:cs typeface="DM Sans Bold"/>
                <a:sym typeface="DM Sans Bold"/>
              </a:rPr>
              <a:t>Environment:</a:t>
            </a:r>
          </a:p>
          <a:p>
            <a:pPr marL="815807" lvl="1" indent="-407904" algn="l">
              <a:lnSpc>
                <a:spcPts val="5290"/>
              </a:lnSpc>
              <a:buFont typeface="Arial"/>
              <a:buChar char="•"/>
            </a:pPr>
            <a:r>
              <a:rPr lang="en-US" sz="3778" spc="-128">
                <a:solidFill>
                  <a:srgbClr val="454B5D"/>
                </a:solidFill>
                <a:latin typeface="DM Sans"/>
                <a:ea typeface="DM Sans"/>
                <a:cs typeface="DM Sans"/>
                <a:sym typeface="DM Sans"/>
              </a:rPr>
              <a:t>One-on-one testing in a quiet, distraction-free private room</a:t>
            </a:r>
          </a:p>
          <a:p>
            <a:pPr marL="815807" lvl="1" indent="-407904" algn="l">
              <a:lnSpc>
                <a:spcPts val="5290"/>
              </a:lnSpc>
              <a:buFont typeface="Arial"/>
              <a:buChar char="•"/>
            </a:pPr>
            <a:r>
              <a:rPr lang="en-US" sz="3778" spc="-128">
                <a:solidFill>
                  <a:srgbClr val="454B5D"/>
                </a:solidFill>
                <a:latin typeface="DM Sans"/>
                <a:ea typeface="DM Sans"/>
                <a:cs typeface="DM Sans"/>
                <a:sym typeface="DM Sans"/>
              </a:rPr>
              <a:t>Supervision by me throughout each session</a:t>
            </a:r>
          </a:p>
          <a:p>
            <a:pPr marL="815807" lvl="1" indent="-407904" algn="l">
              <a:lnSpc>
                <a:spcPts val="5290"/>
              </a:lnSpc>
              <a:buFont typeface="Arial"/>
              <a:buChar char="•"/>
            </a:pPr>
            <a:r>
              <a:rPr lang="en-US" sz="3778" spc="-128">
                <a:solidFill>
                  <a:srgbClr val="454B5D"/>
                </a:solidFill>
                <a:latin typeface="DM Sans"/>
                <a:ea typeface="DM Sans"/>
                <a:cs typeface="DM Sans"/>
                <a:sym typeface="DM Sans"/>
              </a:rPr>
              <a:t> Standardized instructions and materials for all sessions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2257</Words>
  <Application>Microsoft Office PowerPoint</Application>
  <PresentationFormat>Custom</PresentationFormat>
  <Paragraphs>144</Paragraphs>
  <Slides>19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DM Sans Bold Italics</vt:lpstr>
      <vt:lpstr>Calibri</vt:lpstr>
      <vt:lpstr>DM Sans</vt:lpstr>
      <vt:lpstr>DM Sans Bold</vt:lpstr>
      <vt:lpstr>MediaPro Heavy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Short-form Media’s Impact on Short-term Memory</dc:title>
  <cp:lastModifiedBy>(Student) Jerry.X1</cp:lastModifiedBy>
  <cp:revision>2</cp:revision>
  <dcterms:created xsi:type="dcterms:W3CDTF">2006-08-16T00:00:00Z</dcterms:created>
  <dcterms:modified xsi:type="dcterms:W3CDTF">2025-04-28T04:32:44Z</dcterms:modified>
  <dc:identifier>DAGl4ibQwIk</dc:identifier>
</cp:coreProperties>
</file>