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6" r:id="rId18"/>
    <p:sldId id="27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146DB-EB16-4D70-8418-19C07D911877}" v="6" dt="2022-02-15T09:36:5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13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1,'2919'0,"-2884"0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0:59:34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0,'13028'0,"-12990"0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0:59:08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1,'3302'0,"-2773"14,35 0,-335-16,346 5,-234 20,16 1,661-17,-605-9,-380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0:59:13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1,'14'0,"0"2,-1 0,24 6,7 2,477 54,-323-45,434 17,5-37,-224-3,726 5,-1066 2,99 18,-37-3,75 11,71 6,380-29,-363-9,1291 3,-1555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0:59:16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1,'8341'0,"-8308"0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17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1,'2622'0,"-2584"0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22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1,'2959'0,"-2925"0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27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0,'4133'0,"-4099"0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31.3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1,'10'0,"477"4,-3 25,-358-15,395 21,-411-36,-80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35.1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0,'2494'0,"-2461"0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39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59,'0'-2,"0"0,1 0,-1 0,0 1,1-1,0 0,-1 0,1 0,0 0,0 1,0-1,0 0,0 1,0-1,1 1,-1-1,0 1,1-1,0 1,-1 0,1 0,-1 0,1 0,0 0,0 0,0 1,-1-1,1 0,4 0,7-2,0 1,0 0,21 1,-15 0,645-5,-387 9,2679-3,-2913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09:55:42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0,'3558'0,"-3525"0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0:59:59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1,'5158'0,"-5119"0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E53BB-930A-4FD0-B449-144586E5812A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197E-7581-4325-BB83-3D0298430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2993-5450-45E2-B41E-EDB0EA5F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0B599C-7D56-499E-AC95-10953444F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DD5EA3-3404-46EC-9CF1-02D3F4B5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8D47C-9BF1-4892-9C25-0FB05209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9CA185-D390-46B4-8D80-9DB94EF5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7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FDB98-110E-44FA-86B1-C2D823CC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5FBBAE-3781-4E0D-9852-89312696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504C2-4904-4BEA-AC2C-8A568F18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E2FCE-2255-45A3-94C5-F71A3B9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7185A-E553-443D-94A8-6E886976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52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454196-2536-44FE-AD6F-A09B16C5A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BCB4B1-DC75-43EB-A18A-E22B6A56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C3CE2-EC54-4FFB-8ABA-F2EC9AD3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F2608-379B-42D1-9918-75A1C565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D0EDA-4702-40DF-954D-493ACFC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1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5074-E800-4306-978C-EA22D6E2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DB2DF-DB73-44F4-AFDB-F04A53B4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EDCEB-93FA-4740-98DE-34ADC2AC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F6A9D-46BA-4EDC-8733-C8BF986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94FE0-4783-453B-BEA0-3DF9CE8A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9CEB-DD40-4F4D-AE8F-BFC488C0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FC067-7312-4CAD-839A-7CF96BBF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A7D531-ADF5-49B3-9B1E-F083993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FA374-4E33-4D0F-B903-1939A8B5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D4A97-7A08-4882-8481-F6244CA3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4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936C2-2388-4DF0-9A53-8A195C68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3C4AA-7F2D-4128-B346-93E338246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6572CB-05FC-4802-818D-C50852803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84D630-FCB5-4410-89F1-66A12CE1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699058-80E9-4610-882F-CCA92B45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CE3053-6273-42E2-9C6B-4739918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4984E-C284-4F0D-8B12-E5697870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B1740-BBD0-4823-BE89-7425E1E8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D1567D-4E09-4650-9C33-8B5F04E2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F59478-3611-4061-B511-CA959FDC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44E8A3-6625-4B45-9775-4CF6EE70C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DEA397-66C5-4D9A-8F32-6A84628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B386FB-23A8-474B-9CC2-2810E8C6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8999BE-FFB0-4B29-B2EF-4F478E61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6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21ABB-58E8-4F1B-B0D6-D99FB53D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49EA3B-21FE-4B9B-8D37-39C15198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3992E0-C033-432B-A6C5-B3870848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2D588D-FF72-40B0-9DC2-C2EA7A9C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5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A7CEF9-3A4B-4885-B202-F105B720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6725D1-333E-421F-A3A7-3FA9B4DB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81031-BE5B-4FC7-B9C8-F7E995E0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6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D0952-AC71-4C38-875F-FD738371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6BBA5-7FB9-4166-97DD-133E04BC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BC8C5-C6F1-4B2D-A38C-5C92C413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A99378-69AC-4F53-9705-3530F3EA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B01B6-8283-431A-8B0A-EBDB3229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79A02A-7A76-471F-83DA-143ACD52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2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9694E-0010-48D2-A2A7-4C76B175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68443E-EB7C-4D4E-AE87-08E2F9A35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833227-8E34-4D13-A2E6-0CC0697F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68584-E1A9-4CED-A89C-A127BEBA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144AF-6027-44DE-ADBC-1C672D0B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7B71D-7492-439D-91DB-72C3D86D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26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4FE4D4-56C0-4614-8BDF-B821FBE7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91FA03-4F89-4A28-B307-E69C4F191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45FDB-D0CC-4A33-AC48-50AE850FF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7112-3694-4EF9-B226-B3DE0CF6202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52E13-4300-4E7B-AB63-DDA96605D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174D0E-38CE-4D55-8FCD-8DA13900D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BE5D-AD70-4F47-891F-466E7CE492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71460B6-7F4F-4852-B6E0-B0B1789C280C}"/>
              </a:ext>
            </a:extLst>
          </p:cNvPr>
          <p:cNvCxnSpPr>
            <a:stCxn id="5" idx="3"/>
          </p:cNvCxnSpPr>
          <p:nvPr/>
        </p:nvCxnSpPr>
        <p:spPr>
          <a:xfrm flipV="1">
            <a:off x="3100030" y="2674374"/>
            <a:ext cx="1560460" cy="2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D6E3950-6683-48B1-A082-58966EB0AAB4}"/>
              </a:ext>
            </a:extLst>
          </p:cNvPr>
          <p:cNvCxnSpPr/>
          <p:nvPr/>
        </p:nvCxnSpPr>
        <p:spPr>
          <a:xfrm>
            <a:off x="6238957" y="2674374"/>
            <a:ext cx="151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A7B4CE0-B8FA-46EC-8816-0A2CFED94F0E}"/>
              </a:ext>
            </a:extLst>
          </p:cNvPr>
          <p:cNvSpPr txBox="1"/>
          <p:nvPr/>
        </p:nvSpPr>
        <p:spPr>
          <a:xfrm>
            <a:off x="3456222" y="22806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3935A9-CC10-411F-8C45-DEFF98041A4D}"/>
              </a:ext>
            </a:extLst>
          </p:cNvPr>
          <p:cNvSpPr txBox="1"/>
          <p:nvPr/>
        </p:nvSpPr>
        <p:spPr>
          <a:xfrm>
            <a:off x="6639643" y="22806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82442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80E9-2BB5-47C3-B089-A73E91533393}"/>
              </a:ext>
            </a:extLst>
          </p:cNvPr>
          <p:cNvSpPr txBox="1"/>
          <p:nvPr/>
        </p:nvSpPr>
        <p:spPr>
          <a:xfrm>
            <a:off x="368310" y="1443841"/>
            <a:ext cx="114553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Model {</a:t>
            </a:r>
          </a:p>
          <a:p>
            <a:endParaRPr lang="fr-F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endParaRPr lang="fr-F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newEngine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newHost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newDBName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newPass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newPort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3306</a:t>
            </a:r>
            <a:endParaRPr lang="fr-FR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setConfig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newEngine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newHost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newDBName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newPass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newPort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D6D728-958A-484C-947C-8EDF9D7708CC}"/>
              </a:ext>
            </a:extLst>
          </p:cNvPr>
          <p:cNvSpPr txBox="1"/>
          <p:nvPr/>
        </p:nvSpPr>
        <p:spPr>
          <a:xfrm>
            <a:off x="540774" y="570271"/>
            <a:ext cx="3761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Constructeur de notre classe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E03E22E9-2998-4B7A-9CA5-E3D6EB7CE066}"/>
                  </a:ext>
                </a:extLst>
              </p14:cNvPr>
              <p14:cNvContentPartPr/>
              <p14:nvPr/>
            </p14:nvContentPartPr>
            <p14:xfrm>
              <a:off x="2398970" y="2202348"/>
              <a:ext cx="1871280" cy="3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E03E22E9-2998-4B7A-9CA5-E3D6EB7CE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4970" y="2094708"/>
                <a:ext cx="19789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5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F7B051E-77AA-42C2-9695-89D595FC1BA1}"/>
              </a:ext>
            </a:extLst>
          </p:cNvPr>
          <p:cNvSpPr txBox="1"/>
          <p:nvPr/>
        </p:nvSpPr>
        <p:spPr>
          <a:xfrm>
            <a:off x="555522" y="1028343"/>
            <a:ext cx="1108095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     * Vérifie si une valeur type %val% est présente dans le tableau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fr-FR" sz="1600" b="0" i="1" dirty="0" err="1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toFind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: mot à rechercher dans le tableau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fr-FR" sz="1600" b="0" i="1" dirty="0" err="1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: tableau dans lequel chercher la valeur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sz="1600" b="0" i="1" dirty="0" err="1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si une valeur correspondante est trouvée, false sinon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60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in_array_like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toFind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stripos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toFind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75485BBF-1E41-4E2F-AEA9-40C757F6D4BB}"/>
              </a:ext>
            </a:extLst>
          </p:cNvPr>
          <p:cNvSpPr/>
          <p:nvPr/>
        </p:nvSpPr>
        <p:spPr>
          <a:xfrm>
            <a:off x="1484671" y="3274142"/>
            <a:ext cx="5909187" cy="1278193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A991FA-378D-49CB-8672-61A0A355BD92}"/>
              </a:ext>
            </a:extLst>
          </p:cNvPr>
          <p:cNvSpPr txBox="1"/>
          <p:nvPr/>
        </p:nvSpPr>
        <p:spPr>
          <a:xfrm>
            <a:off x="7580709" y="3340510"/>
            <a:ext cx="386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Pour chaque valeur de notre tableau, on vérifie si une string contenant notre mot est trouvée. (insensible à la casse)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B7B1B1C-01B7-4229-827A-42813ED1980C}"/>
                  </a:ext>
                </a:extLst>
              </p14:cNvPr>
              <p14:cNvContentPartPr/>
              <p14:nvPr/>
            </p14:nvContentPartPr>
            <p14:xfrm>
              <a:off x="2959490" y="2910468"/>
              <a:ext cx="4704120" cy="36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B7B1B1C-01B7-4229-827A-42813ED19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850" y="2802468"/>
                <a:ext cx="4811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88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6CFBB22-8AFD-445D-AD6D-BCDA938E006C}"/>
              </a:ext>
            </a:extLst>
          </p:cNvPr>
          <p:cNvSpPr txBox="1"/>
          <p:nvPr/>
        </p:nvSpPr>
        <p:spPr>
          <a:xfrm>
            <a:off x="98322" y="181957"/>
            <a:ext cx="1308673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989FB1"/>
                </a:solidFill>
                <a:latin typeface="Consolas" panose="020B0609020204030204" pitchFamily="49" charset="0"/>
              </a:rPr>
              <a:t>     </a:t>
            </a:r>
            <a:r>
              <a:rPr lang="fr-FR" sz="160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     * Vérifie si une colonne est une clé étrangère dans sa table</a:t>
            </a: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60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is_fk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COLUMN_NAME,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REFERENCED_TABLE_NAME,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REFERENCED_COLUMN_NAME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FROM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INFORMATION_SCHEMA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KEY_COLUMN_USAGE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WHERE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REFERENCED_TABLE_SCHEMA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getDBName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    AND TABLE_NAME = '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»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fk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fk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$col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$col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Organigramme : Procédé 1">
            <a:extLst>
              <a:ext uri="{FF2B5EF4-FFF2-40B4-BE49-F238E27FC236}">
                <a16:creationId xmlns:a16="http://schemas.microsoft.com/office/drawing/2014/main" id="{5FA77C9E-CE72-4897-B19A-57C79E990E1C}"/>
              </a:ext>
            </a:extLst>
          </p:cNvPr>
          <p:cNvSpPr/>
          <p:nvPr/>
        </p:nvSpPr>
        <p:spPr>
          <a:xfrm>
            <a:off x="914400" y="4562168"/>
            <a:ext cx="5761703" cy="1396180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21D370C-1F87-4007-966F-3C1B626661B0}"/>
              </a:ext>
            </a:extLst>
          </p:cNvPr>
          <p:cNvSpPr/>
          <p:nvPr/>
        </p:nvSpPr>
        <p:spPr>
          <a:xfrm>
            <a:off x="914400" y="4100052"/>
            <a:ext cx="3401961" cy="383458"/>
          </a:xfrm>
          <a:prstGeom prst="flowChartProces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CD1A1B-8F04-4D8C-9039-62BA4BB02618}"/>
              </a:ext>
            </a:extLst>
          </p:cNvPr>
          <p:cNvSpPr txBox="1"/>
          <p:nvPr/>
        </p:nvSpPr>
        <p:spPr>
          <a:xfrm>
            <a:off x="4447645" y="4109885"/>
            <a:ext cx="5809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On récupère le nom de toutes les colonnes primaires de notre table</a:t>
            </a:r>
          </a:p>
          <a:p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0B4A33-7CCC-4FD4-9164-9E384F0CF83B}"/>
              </a:ext>
            </a:extLst>
          </p:cNvPr>
          <p:cNvSpPr txBox="1"/>
          <p:nvPr/>
        </p:nvSpPr>
        <p:spPr>
          <a:xfrm>
            <a:off x="6838303" y="4907387"/>
            <a:ext cx="3478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Pour chaque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foreign_key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récupérée</a:t>
            </a:r>
          </a:p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on vérifie si notre colonne en fait partie</a:t>
            </a:r>
          </a:p>
          <a:p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93368700-C36D-4D64-A504-5EBA144EDD52}"/>
              </a:ext>
            </a:extLst>
          </p:cNvPr>
          <p:cNvSpPr/>
          <p:nvPr/>
        </p:nvSpPr>
        <p:spPr>
          <a:xfrm>
            <a:off x="1917290" y="2172928"/>
            <a:ext cx="2753033" cy="786581"/>
          </a:xfrm>
          <a:prstGeom prst="flowChart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BCA624-2C37-4C7D-B389-1E0E54488F84}"/>
              </a:ext>
            </a:extLst>
          </p:cNvPr>
          <p:cNvSpPr txBox="1"/>
          <p:nvPr/>
        </p:nvSpPr>
        <p:spPr>
          <a:xfrm>
            <a:off x="4768645" y="2150719"/>
            <a:ext cx="19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Nom de la colonne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Table de référence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Colonne de référence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13214129-AC8D-433D-88A6-35585761A9FF}"/>
                  </a:ext>
                </a:extLst>
              </p14:cNvPr>
              <p14:cNvContentPartPr/>
              <p14:nvPr/>
            </p14:nvContentPartPr>
            <p14:xfrm>
              <a:off x="2477450" y="1327188"/>
              <a:ext cx="2650320" cy="3024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13214129-AC8D-433D-88A6-35585761A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3450" y="1219548"/>
                <a:ext cx="275796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58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BB58A-EBA8-47BC-B3BF-5CD141A232D4}"/>
              </a:ext>
            </a:extLst>
          </p:cNvPr>
          <p:cNvSpPr txBox="1"/>
          <p:nvPr/>
        </p:nvSpPr>
        <p:spPr>
          <a:xfrm>
            <a:off x="501445" y="915015"/>
            <a:ext cx="1053034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fk_infos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is_fk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COLUMN_NAME,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REFERENCED_TABLE_NAME,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REFERENCED_COLUMN_NAME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FROM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INFORMATION_SCHEMA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KEY_COLUMN_USAGE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WHERE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REFERENCED_TABLE_SCHEMA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getDBName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AND TABLE_NAME = '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            AND COLUMN_NAME = '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»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La colonne 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selectionnée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est pas une clé étrangère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3B979D5D-C665-4B48-A092-F5282CB6F448}"/>
              </a:ext>
            </a:extLst>
          </p:cNvPr>
          <p:cNvSpPr/>
          <p:nvPr/>
        </p:nvSpPr>
        <p:spPr>
          <a:xfrm>
            <a:off x="1848465" y="3814916"/>
            <a:ext cx="3775587" cy="422788"/>
          </a:xfrm>
          <a:prstGeom prst="flowChart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51DCDB-BCD1-483A-AF28-DE36AF06392B}"/>
              </a:ext>
            </a:extLst>
          </p:cNvPr>
          <p:cNvSpPr txBox="1"/>
          <p:nvPr/>
        </p:nvSpPr>
        <p:spPr>
          <a:xfrm>
            <a:off x="5766619" y="3899150"/>
            <a:ext cx="572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On cible précisément la FK voulue pour récupérer ses informations</a:t>
            </a:r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B611B1EF-6F48-4871-8648-9EEFB41990BF}"/>
              </a:ext>
            </a:extLst>
          </p:cNvPr>
          <p:cNvSpPr/>
          <p:nvPr/>
        </p:nvSpPr>
        <p:spPr>
          <a:xfrm>
            <a:off x="1848465" y="4355690"/>
            <a:ext cx="3657600" cy="353962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69FEFE2-2F73-46A7-9662-EC53CE18B6C3}"/>
              </a:ext>
            </a:extLst>
          </p:cNvPr>
          <p:cNvSpPr txBox="1"/>
          <p:nvPr/>
        </p:nvSpPr>
        <p:spPr>
          <a:xfrm>
            <a:off x="5766619" y="4348005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On renvoi les données de la FK</a:t>
            </a: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4E094E23-1634-48FA-B99A-404576EC324C}"/>
              </a:ext>
            </a:extLst>
          </p:cNvPr>
          <p:cNvSpPr/>
          <p:nvPr/>
        </p:nvSpPr>
        <p:spPr>
          <a:xfrm>
            <a:off x="1474839" y="1386348"/>
            <a:ext cx="3480619" cy="353962"/>
          </a:xfrm>
          <a:prstGeom prst="flowChartProces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143D07-3118-4A81-8390-968B15E976F5}"/>
              </a:ext>
            </a:extLst>
          </p:cNvPr>
          <p:cNvSpPr txBox="1"/>
          <p:nvPr/>
        </p:nvSpPr>
        <p:spPr>
          <a:xfrm>
            <a:off x="5132438" y="1394053"/>
            <a:ext cx="510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On vérifie que la colonne demandée est bien FK de sa 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C2EC77C3-1861-4E89-A58F-351697BE31C1}"/>
                  </a:ext>
                </a:extLst>
              </p14:cNvPr>
              <p14:cNvContentPartPr/>
              <p14:nvPr/>
            </p14:nvContentPartPr>
            <p14:xfrm>
              <a:off x="2526770" y="1051788"/>
              <a:ext cx="2561760" cy="9000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C2EC77C3-1861-4E89-A58F-351697BE3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2770" y="944148"/>
                <a:ext cx="266940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35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EC58B862-C653-4C69-8C88-4C6A51CE6DC6}"/>
              </a:ext>
            </a:extLst>
          </p:cNvPr>
          <p:cNvSpPr txBox="1"/>
          <p:nvPr/>
        </p:nvSpPr>
        <p:spPr>
          <a:xfrm>
            <a:off x="481781" y="1202243"/>
            <a:ext cx="104123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* Vérifie les informations des colonnes de la table en cours     </a:t>
            </a:r>
          </a:p>
          <a:p>
            <a:r>
              <a:rPr lang="fr-FR" sz="1600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checkColumns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array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SHOW COLUMNS FROM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$col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$col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explode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A56539A9-5992-42C9-95EB-756E9370AE13}"/>
              </a:ext>
            </a:extLst>
          </p:cNvPr>
          <p:cNvSpPr/>
          <p:nvPr/>
        </p:nvSpPr>
        <p:spPr>
          <a:xfrm>
            <a:off x="1075606" y="3824929"/>
            <a:ext cx="6646606" cy="1241323"/>
          </a:xfrm>
          <a:prstGeom prst="flowChartProces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3968C2-EAB8-4023-BB3C-EC78046933D3}"/>
              </a:ext>
            </a:extLst>
          </p:cNvPr>
          <p:cNvSpPr txBox="1"/>
          <p:nvPr/>
        </p:nvSpPr>
        <p:spPr>
          <a:xfrm>
            <a:off x="7781205" y="4022203"/>
            <a:ext cx="370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Pour chaque colonne de la table, on ajoute à notre tableau $data le nom de la colonne et son type associé</a:t>
            </a: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1AC311AA-151C-4AB9-BF12-15463E43D71B}"/>
              </a:ext>
            </a:extLst>
          </p:cNvPr>
          <p:cNvSpPr/>
          <p:nvPr/>
        </p:nvSpPr>
        <p:spPr>
          <a:xfrm>
            <a:off x="1297858" y="2861187"/>
            <a:ext cx="5368413" cy="392942"/>
          </a:xfrm>
          <a:prstGeom prst="flowChart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DC2D68-D389-48C5-AB2B-886570CB9631}"/>
              </a:ext>
            </a:extLst>
          </p:cNvPr>
          <p:cNvSpPr txBox="1"/>
          <p:nvPr/>
        </p:nvSpPr>
        <p:spPr>
          <a:xfrm>
            <a:off x="6697925" y="2888381"/>
            <a:ext cx="608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La requête qui servira à récupérer les données de nos tables</a:t>
            </a: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CAAB1D02-60A1-4D74-8399-BE9E9CF7B24C}"/>
              </a:ext>
            </a:extLst>
          </p:cNvPr>
          <p:cNvSpPr/>
          <p:nvPr/>
        </p:nvSpPr>
        <p:spPr>
          <a:xfrm rot="16200000">
            <a:off x="5491442" y="3363281"/>
            <a:ext cx="823608" cy="29882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8C385D-7D64-4069-88BF-DF21F8E3C4EE}"/>
              </a:ext>
            </a:extLst>
          </p:cNvPr>
          <p:cNvSpPr txBox="1"/>
          <p:nvPr/>
        </p:nvSpPr>
        <p:spPr>
          <a:xfrm>
            <a:off x="2986037" y="5273776"/>
            <a:ext cx="5834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Les types sont associés au nom de la colonne sous forme de tableau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1B9A3C69-9D8F-4BBD-A7EB-402C2CA91279}"/>
                  </a:ext>
                </a:extLst>
              </p14:cNvPr>
              <p14:cNvContentPartPr/>
              <p14:nvPr/>
            </p14:nvContentPartPr>
            <p14:xfrm>
              <a:off x="2910170" y="2330148"/>
              <a:ext cx="3015000" cy="36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1B9A3C69-9D8F-4BBD-A7EB-402C2CA91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6530" y="2222508"/>
                <a:ext cx="3122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64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57D8CEB-F519-408C-ADA9-132704C64DC2}"/>
              </a:ext>
            </a:extLst>
          </p:cNvPr>
          <p:cNvSpPr txBox="1"/>
          <p:nvPr/>
        </p:nvSpPr>
        <p:spPr>
          <a:xfrm>
            <a:off x="142568" y="467507"/>
            <a:ext cx="1122352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in_array_like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in_array_like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in_array_like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in_array_like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in_array_like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E0EDD486-91EB-452D-9D1D-C4B16C3382B9}"/>
              </a:ext>
            </a:extLst>
          </p:cNvPr>
          <p:cNvSpPr/>
          <p:nvPr/>
        </p:nvSpPr>
        <p:spPr>
          <a:xfrm>
            <a:off x="1396181" y="983226"/>
            <a:ext cx="9832258" cy="334297"/>
          </a:xfrm>
          <a:prstGeom prst="flowChart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AAA0F2-3214-406D-AFE6-9E6201CB0EC7}"/>
              </a:ext>
            </a:extLst>
          </p:cNvPr>
          <p:cNvSpPr txBox="1"/>
          <p:nvPr/>
        </p:nvSpPr>
        <p:spPr>
          <a:xfrm>
            <a:off x="2558405" y="1317523"/>
            <a:ext cx="483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si notre tableau de types contient ‘char’ ou ‘</a:t>
            </a:r>
            <a:r>
              <a:rPr lang="fr-FR" dirty="0" err="1">
                <a:solidFill>
                  <a:schemeClr val="accent4"/>
                </a:solidFill>
              </a:rPr>
              <a:t>text</a:t>
            </a:r>
            <a:r>
              <a:rPr lang="fr-FR" dirty="0">
                <a:solidFill>
                  <a:schemeClr val="accent4"/>
                </a:solidFill>
              </a:rPr>
              <a:t>’</a:t>
            </a: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293393D3-9078-4DC9-BE15-4A8CA1776C93}"/>
              </a:ext>
            </a:extLst>
          </p:cNvPr>
          <p:cNvSpPr/>
          <p:nvPr/>
        </p:nvSpPr>
        <p:spPr>
          <a:xfrm>
            <a:off x="5781368" y="1686855"/>
            <a:ext cx="491613" cy="22362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3C4479-4F79-4396-B6CB-2C888C3F77C5}"/>
              </a:ext>
            </a:extLst>
          </p:cNvPr>
          <p:cNvSpPr txBox="1"/>
          <p:nvPr/>
        </p:nvSpPr>
        <p:spPr>
          <a:xfrm>
            <a:off x="6390968" y="2635686"/>
            <a:ext cx="5407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On précise le cas des colonnes du nom de ‘email’ et ‘</a:t>
            </a:r>
            <a:r>
              <a:rPr lang="fr-FR" sz="1600" dirty="0" err="1"/>
              <a:t>password</a:t>
            </a:r>
            <a:r>
              <a:rPr lang="fr-FR" sz="1600" dirty="0"/>
              <a:t>’</a:t>
            </a: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552EF13E-A129-485F-B995-26DCA4C9B612}"/>
              </a:ext>
            </a:extLst>
          </p:cNvPr>
          <p:cNvSpPr/>
          <p:nvPr/>
        </p:nvSpPr>
        <p:spPr>
          <a:xfrm>
            <a:off x="1691148" y="4179991"/>
            <a:ext cx="5161936" cy="334297"/>
          </a:xfrm>
          <a:prstGeom prst="flowChart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A82AEB42-6E35-4CC8-A37F-0F81829057AA}"/>
              </a:ext>
            </a:extLst>
          </p:cNvPr>
          <p:cNvSpPr/>
          <p:nvPr/>
        </p:nvSpPr>
        <p:spPr>
          <a:xfrm>
            <a:off x="1691147" y="4878100"/>
            <a:ext cx="9537291" cy="334297"/>
          </a:xfrm>
          <a:prstGeom prst="flowChart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EC8557-628F-43AE-B671-A1A5FE22BA89}"/>
              </a:ext>
            </a:extLst>
          </p:cNvPr>
          <p:cNvSpPr txBox="1"/>
          <p:nvPr/>
        </p:nvSpPr>
        <p:spPr>
          <a:xfrm>
            <a:off x="6971252" y="4146237"/>
            <a:ext cx="4434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4"/>
                </a:solidFill>
              </a:rPr>
              <a:t>Si les types contiennent ‘</a:t>
            </a:r>
            <a:r>
              <a:rPr lang="fr-FR" sz="1600" dirty="0" err="1">
                <a:solidFill>
                  <a:schemeClr val="accent4"/>
                </a:solidFill>
              </a:rPr>
              <a:t>int</a:t>
            </a:r>
            <a:r>
              <a:rPr lang="fr-FR" sz="1600" dirty="0">
                <a:solidFill>
                  <a:schemeClr val="accent4"/>
                </a:solidFill>
              </a:rPr>
              <a:t>’ (</a:t>
            </a:r>
            <a:r>
              <a:rPr lang="fr-FR" sz="1600" dirty="0" err="1">
                <a:solidFill>
                  <a:schemeClr val="accent4"/>
                </a:solidFill>
              </a:rPr>
              <a:t>tinyint</a:t>
            </a:r>
            <a:r>
              <a:rPr lang="fr-FR" sz="1600" dirty="0">
                <a:solidFill>
                  <a:schemeClr val="accent4"/>
                </a:solidFill>
              </a:rPr>
              <a:t>, </a:t>
            </a:r>
            <a:r>
              <a:rPr lang="fr-FR" sz="1600" dirty="0" err="1">
                <a:solidFill>
                  <a:schemeClr val="accent4"/>
                </a:solidFill>
              </a:rPr>
              <a:t>mediumint</a:t>
            </a:r>
            <a:r>
              <a:rPr lang="fr-FR" sz="1600" dirty="0">
                <a:solidFill>
                  <a:schemeClr val="accent4"/>
                </a:solidFill>
              </a:rPr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4BAD27-3B63-4A3A-8AE8-3C150FF4150E}"/>
              </a:ext>
            </a:extLst>
          </p:cNvPr>
          <p:cNvSpPr txBox="1"/>
          <p:nvPr/>
        </p:nvSpPr>
        <p:spPr>
          <a:xfrm>
            <a:off x="6971252" y="5318234"/>
            <a:ext cx="404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4"/>
                </a:solidFill>
              </a:rPr>
              <a:t>Pour les colonnes ‘date’, ‘</a:t>
            </a:r>
            <a:r>
              <a:rPr lang="fr-FR" sz="1600" dirty="0" err="1">
                <a:solidFill>
                  <a:schemeClr val="accent4"/>
                </a:solidFill>
              </a:rPr>
              <a:t>datetime</a:t>
            </a:r>
            <a:r>
              <a:rPr lang="fr-FR" sz="1600" dirty="0">
                <a:solidFill>
                  <a:schemeClr val="accent4"/>
                </a:solidFill>
              </a:rPr>
              <a:t>’, ‘time, etc..</a:t>
            </a:r>
          </a:p>
        </p:txBody>
      </p:sp>
    </p:spTree>
    <p:extLst>
      <p:ext uri="{BB962C8B-B14F-4D97-AF65-F5344CB8AC3E}">
        <p14:creationId xmlns:p14="http://schemas.microsoft.com/office/powerpoint/2010/main" val="155334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F2BA6F3-5683-48A1-B94F-8017B36067AD}"/>
              </a:ext>
            </a:extLst>
          </p:cNvPr>
          <p:cNvSpPr txBox="1"/>
          <p:nvPr/>
        </p:nvSpPr>
        <p:spPr>
          <a:xfrm>
            <a:off x="796413" y="1338992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939DB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fr-FR" sz="1600" b="0" i="1" dirty="0">
                <a:solidFill>
                  <a:srgbClr val="939DBB"/>
                </a:solidFill>
                <a:effectLst/>
                <a:latin typeface="Consolas" panose="020B0609020204030204" pitchFamily="49" charset="0"/>
              </a:rPr>
              <a:t> On doit maintenant faire les modifications en fonction des PK et FK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is_fk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getPrimary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D36CF200-69F3-43BA-9D5A-55ED6260D2AE}"/>
              </a:ext>
            </a:extLst>
          </p:cNvPr>
          <p:cNvSpPr/>
          <p:nvPr/>
        </p:nvSpPr>
        <p:spPr>
          <a:xfrm>
            <a:off x="2143432" y="2084439"/>
            <a:ext cx="3175820" cy="35396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Procédé 6">
            <a:extLst>
              <a:ext uri="{FF2B5EF4-FFF2-40B4-BE49-F238E27FC236}">
                <a16:creationId xmlns:a16="http://schemas.microsoft.com/office/drawing/2014/main" id="{6957EF48-2DB6-4C93-826B-629896FF0753}"/>
              </a:ext>
            </a:extLst>
          </p:cNvPr>
          <p:cNvSpPr/>
          <p:nvPr/>
        </p:nvSpPr>
        <p:spPr>
          <a:xfrm>
            <a:off x="2394154" y="2829886"/>
            <a:ext cx="4399935" cy="35396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2BA835-1562-46B8-A0AB-EF73909F8352}"/>
              </a:ext>
            </a:extLst>
          </p:cNvPr>
          <p:cNvSpPr txBox="1"/>
          <p:nvPr/>
        </p:nvSpPr>
        <p:spPr>
          <a:xfrm>
            <a:off x="5569973" y="2064774"/>
            <a:ext cx="25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Si la clé est clé étrangère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F84E1B-AFC9-44EA-A599-28B9DE0EF836}"/>
              </a:ext>
            </a:extLst>
          </p:cNvPr>
          <p:cNvSpPr txBox="1"/>
          <p:nvPr/>
        </p:nvSpPr>
        <p:spPr>
          <a:xfrm>
            <a:off x="7050988" y="281451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Si la clé est clé primaire</a:t>
            </a:r>
          </a:p>
        </p:txBody>
      </p:sp>
    </p:spTree>
    <p:extLst>
      <p:ext uri="{BB962C8B-B14F-4D97-AF65-F5344CB8AC3E}">
        <p14:creationId xmlns:p14="http://schemas.microsoft.com/office/powerpoint/2010/main" val="314874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7D19405-21AB-4B08-AED4-2F5DB077D3F2}"/>
              </a:ext>
            </a:extLst>
          </p:cNvPr>
          <p:cNvSpPr txBox="1"/>
          <p:nvPr/>
        </p:nvSpPr>
        <p:spPr>
          <a:xfrm>
            <a:off x="383458" y="737125"/>
            <a:ext cx="134603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printForm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explode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La requête doit être de type select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111111"/>
                </a:solidFill>
                <a:latin typeface="Consolas" panose="020B0609020204030204" pitchFamily="49" charset="0"/>
              </a:rPr>
              <a:t>$tab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array_filter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111111"/>
                </a:solidFill>
                <a:latin typeface="Consolas" panose="020B0609020204030204" pitchFamily="49" charset="0"/>
              </a:rPr>
              <a:t>tab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colNames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array_search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array_push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colNames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tabName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array_search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9" name="Organigramme : Procédé 8">
            <a:extLst>
              <a:ext uri="{FF2B5EF4-FFF2-40B4-BE49-F238E27FC236}">
                <a16:creationId xmlns:a16="http://schemas.microsoft.com/office/drawing/2014/main" id="{D9D54E35-C2EC-4F1E-8055-EDF0C6A585D4}"/>
              </a:ext>
            </a:extLst>
          </p:cNvPr>
          <p:cNvSpPr/>
          <p:nvPr/>
        </p:nvSpPr>
        <p:spPr>
          <a:xfrm>
            <a:off x="1278194" y="1946787"/>
            <a:ext cx="6076335" cy="363794"/>
          </a:xfrm>
          <a:prstGeom prst="flowChartProces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28744C-9EB4-462D-BDA0-60A72A9C6129}"/>
              </a:ext>
            </a:extLst>
          </p:cNvPr>
          <p:cNvSpPr txBox="1"/>
          <p:nvPr/>
        </p:nvSpPr>
        <p:spPr>
          <a:xfrm>
            <a:off x="7511846" y="1902787"/>
            <a:ext cx="451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On remplace les virgules par des espaces dans notre requête</a:t>
            </a:r>
          </a:p>
        </p:txBody>
      </p:sp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0D814FE9-1762-40DB-A263-529F29FB1A56}"/>
              </a:ext>
            </a:extLst>
          </p:cNvPr>
          <p:cNvSpPr/>
          <p:nvPr/>
        </p:nvSpPr>
        <p:spPr>
          <a:xfrm>
            <a:off x="1278193" y="2487562"/>
            <a:ext cx="6076335" cy="363794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583420-0AFA-4E2B-9A15-A8AF7AFF40E3}"/>
              </a:ext>
            </a:extLst>
          </p:cNvPr>
          <p:cNvSpPr txBox="1"/>
          <p:nvPr/>
        </p:nvSpPr>
        <p:spPr>
          <a:xfrm>
            <a:off x="7511846" y="2487562"/>
            <a:ext cx="405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On transforme la requête en tableau en coupant aux espaces</a:t>
            </a:r>
          </a:p>
        </p:txBody>
      </p:sp>
      <p:sp>
        <p:nvSpPr>
          <p:cNvPr id="16" name="Légende : encadrée 15">
            <a:extLst>
              <a:ext uri="{FF2B5EF4-FFF2-40B4-BE49-F238E27FC236}">
                <a16:creationId xmlns:a16="http://schemas.microsoft.com/office/drawing/2014/main" id="{7E2CBEFE-6334-4B3F-82ED-AF7D96238414}"/>
              </a:ext>
            </a:extLst>
          </p:cNvPr>
          <p:cNvSpPr/>
          <p:nvPr/>
        </p:nvSpPr>
        <p:spPr>
          <a:xfrm>
            <a:off x="8106697" y="3952813"/>
            <a:ext cx="2394155" cy="1150130"/>
          </a:xfrm>
          <a:prstGeom prst="borderCallout1">
            <a:avLst>
              <a:gd name="adj1" fmla="val 18750"/>
              <a:gd name="adj2" fmla="val -8333"/>
              <a:gd name="adj3" fmla="val -24310"/>
              <a:gd name="adj4" fmla="val -747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On vérifie que la requête soit bien de type select avant de continuer</a:t>
            </a:r>
          </a:p>
        </p:txBody>
      </p:sp>
    </p:spTree>
    <p:extLst>
      <p:ext uri="{BB962C8B-B14F-4D97-AF65-F5344CB8AC3E}">
        <p14:creationId xmlns:p14="http://schemas.microsoft.com/office/powerpoint/2010/main" val="330268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7D19405-21AB-4B08-AED4-2F5DB077D3F2}"/>
              </a:ext>
            </a:extLst>
          </p:cNvPr>
          <p:cNvSpPr txBox="1"/>
          <p:nvPr/>
        </p:nvSpPr>
        <p:spPr>
          <a:xfrm>
            <a:off x="383458" y="737125"/>
            <a:ext cx="134603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printForm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explode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La requête doit être de type select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111111"/>
                </a:solidFill>
                <a:latin typeface="Consolas" panose="020B0609020204030204" pitchFamily="49" charset="0"/>
              </a:rPr>
              <a:t>$tab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array_filter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111111"/>
                </a:solidFill>
                <a:latin typeface="Consolas" panose="020B0609020204030204" pitchFamily="49" charset="0"/>
              </a:rPr>
              <a:t>tab</a:t>
            </a:r>
            <a:r>
              <a:rPr lang="fr-FR" sz="1600" dirty="0">
                <a:solidFill>
                  <a:srgbClr val="403F53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colNames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array_search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array_push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colNames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tabName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array_search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7CFED462-EC65-4FBE-8D40-D94F45330F1E}"/>
              </a:ext>
            </a:extLst>
          </p:cNvPr>
          <p:cNvSpPr/>
          <p:nvPr/>
        </p:nvSpPr>
        <p:spPr>
          <a:xfrm>
            <a:off x="1278190" y="4655505"/>
            <a:ext cx="6076335" cy="1076632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A8AE021B-2E23-4137-A9B4-36FC497CD962}"/>
              </a:ext>
            </a:extLst>
          </p:cNvPr>
          <p:cNvSpPr/>
          <p:nvPr/>
        </p:nvSpPr>
        <p:spPr>
          <a:xfrm>
            <a:off x="1297852" y="4133736"/>
            <a:ext cx="6076335" cy="363794"/>
          </a:xfrm>
          <a:prstGeom prst="flowChartProces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7209895F-08B0-40AC-A8CE-F8DD9F15200E}"/>
              </a:ext>
            </a:extLst>
          </p:cNvPr>
          <p:cNvSpPr/>
          <p:nvPr/>
        </p:nvSpPr>
        <p:spPr>
          <a:xfrm>
            <a:off x="1278189" y="6109678"/>
            <a:ext cx="6076335" cy="363794"/>
          </a:xfrm>
          <a:prstGeom prst="flowChart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38600F-999F-428F-8F15-3C114C2C31A0}"/>
              </a:ext>
            </a:extLst>
          </p:cNvPr>
          <p:cNvSpPr txBox="1"/>
          <p:nvPr/>
        </p:nvSpPr>
        <p:spPr>
          <a:xfrm>
            <a:off x="7570839" y="4778322"/>
            <a:ext cx="440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On récupère le nom des colonnes qui se trouvent maintenant entre l’index du ‘select’ et l’index du ‘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’ de notre tableau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327531-C02A-4349-B0C0-435F51A91F6C}"/>
              </a:ext>
            </a:extLst>
          </p:cNvPr>
          <p:cNvSpPr txBox="1"/>
          <p:nvPr/>
        </p:nvSpPr>
        <p:spPr>
          <a:xfrm>
            <a:off x="7570839" y="4133736"/>
            <a:ext cx="3878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On supprime les valeurs invalides du tableau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4A0306-7C1F-4539-9E92-E3BEA62541FB}"/>
              </a:ext>
            </a:extLst>
          </p:cNvPr>
          <p:cNvSpPr txBox="1"/>
          <p:nvPr/>
        </p:nvSpPr>
        <p:spPr>
          <a:xfrm>
            <a:off x="7570839" y="5968409"/>
            <a:ext cx="423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On déduit le nom de la table en fonction de la position du ‘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’ dans notre tableau</a:t>
            </a:r>
          </a:p>
        </p:txBody>
      </p:sp>
    </p:spTree>
    <p:extLst>
      <p:ext uri="{BB962C8B-B14F-4D97-AF65-F5344CB8AC3E}">
        <p14:creationId xmlns:p14="http://schemas.microsoft.com/office/powerpoint/2010/main" val="158224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33D7E6D-A235-4BBB-BE76-26D8E18D2A7B}"/>
              </a:ext>
            </a:extLst>
          </p:cNvPr>
          <p:cNvSpPr txBox="1"/>
          <p:nvPr/>
        </p:nvSpPr>
        <p:spPr>
          <a:xfrm>
            <a:off x="938980" y="1522414"/>
            <a:ext cx="95471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tabExists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tabName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La table n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existe pas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939DB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fr-FR" sz="1600" b="0" i="1" dirty="0">
                <a:solidFill>
                  <a:srgbClr val="939DBB"/>
                </a:solidFill>
                <a:effectLst/>
                <a:latin typeface="Consolas" panose="020B0609020204030204" pitchFamily="49" charset="0"/>
              </a:rPr>
              <a:t> Si elle existe on utilise notre classe Model pour travailler dessus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setTab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tabName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checkColumns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fr-FR" sz="1600" b="0" dirty="0">
                <a:solidFill>
                  <a:srgbClr val="939DB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fr-FR" sz="1600" b="0" i="1" dirty="0">
                <a:solidFill>
                  <a:srgbClr val="939DBB"/>
                </a:solidFill>
                <a:effectLst/>
                <a:latin typeface="Consolas" panose="020B0609020204030204" pitchFamily="49" charset="0"/>
              </a:rPr>
              <a:t> On crée un formulaire</a:t>
            </a: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action="" 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="post" class="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container"&gt;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2B755A69-6DEC-4414-B185-7F062D4FC66F}"/>
              </a:ext>
            </a:extLst>
          </p:cNvPr>
          <p:cNvSpPr/>
          <p:nvPr/>
        </p:nvSpPr>
        <p:spPr>
          <a:xfrm>
            <a:off x="1661652" y="1455174"/>
            <a:ext cx="6931742" cy="1189703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84C9B3-1CE5-4018-88B5-655A26504F74}"/>
              </a:ext>
            </a:extLst>
          </p:cNvPr>
          <p:cNvSpPr txBox="1"/>
          <p:nvPr/>
        </p:nvSpPr>
        <p:spPr>
          <a:xfrm>
            <a:off x="8908026" y="1858297"/>
            <a:ext cx="234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Dernières vérifications </a:t>
            </a: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FB325A70-F9AB-46F0-8E10-2AA4EC0B3B83}"/>
              </a:ext>
            </a:extLst>
          </p:cNvPr>
          <p:cNvSpPr/>
          <p:nvPr/>
        </p:nvSpPr>
        <p:spPr>
          <a:xfrm>
            <a:off x="1818969" y="3657599"/>
            <a:ext cx="3913238" cy="442452"/>
          </a:xfrm>
          <a:prstGeom prst="flowChart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17E5B9-6FD2-4D46-8940-3597120E75C1}"/>
              </a:ext>
            </a:extLst>
          </p:cNvPr>
          <p:cNvSpPr txBox="1"/>
          <p:nvPr/>
        </p:nvSpPr>
        <p:spPr>
          <a:xfrm>
            <a:off x="5911506" y="3694159"/>
            <a:ext cx="477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On récupère le tableau contenant les types de colonne </a:t>
            </a:r>
          </a:p>
        </p:txBody>
      </p:sp>
    </p:spTree>
    <p:extLst>
      <p:ext uri="{BB962C8B-B14F-4D97-AF65-F5344CB8AC3E}">
        <p14:creationId xmlns:p14="http://schemas.microsoft.com/office/powerpoint/2010/main" val="23837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8" name="Légende : encadrée 7">
            <a:extLst>
              <a:ext uri="{FF2B5EF4-FFF2-40B4-BE49-F238E27FC236}">
                <a16:creationId xmlns:a16="http://schemas.microsoft.com/office/drawing/2014/main" id="{40A8B537-ADDF-4C14-9079-7821068EF4FE}"/>
              </a:ext>
            </a:extLst>
          </p:cNvPr>
          <p:cNvSpPr/>
          <p:nvPr/>
        </p:nvSpPr>
        <p:spPr>
          <a:xfrm>
            <a:off x="6096000" y="545690"/>
            <a:ext cx="2422818" cy="997974"/>
          </a:xfrm>
          <a:prstGeom prst="borderCallout1">
            <a:avLst>
              <a:gd name="adj1" fmla="val 107420"/>
              <a:gd name="adj2" fmla="val 23727"/>
              <a:gd name="adj3" fmla="val 157820"/>
              <a:gd name="adj4" fmla="val -107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(string) Nom de la colonne primaire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A2F1FCF8-1A66-41B3-B6A6-A2CC062F6BD0}"/>
                  </a:ext>
                </a:extLst>
              </p14:cNvPr>
              <p14:cNvContentPartPr/>
              <p14:nvPr/>
            </p14:nvContentPartPr>
            <p14:xfrm>
              <a:off x="4935530" y="2280828"/>
              <a:ext cx="106380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A2F1FCF8-1A66-41B3-B6A6-A2CC062F6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1890" y="2173188"/>
                <a:ext cx="1171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290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C582430-AD37-4582-B780-A82DB91CB63C}"/>
              </a:ext>
            </a:extLst>
          </p:cNvPr>
          <p:cNvSpPr txBox="1"/>
          <p:nvPr/>
        </p:nvSpPr>
        <p:spPr>
          <a:xfrm>
            <a:off x="157317" y="500323"/>
            <a:ext cx="1308673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1" dirty="0" err="1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$inputs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in_array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colNames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colNames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&lt;div class="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&lt;/label&gt;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$infos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fk_infos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&lt;select 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printOptions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$infos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AA09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REFERENCED_TABLE_NAME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&lt;/select&gt;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i="1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setTab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tabName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b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fr-FR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8F88C18E-AEF5-450C-8E75-7115A6A6D181}"/>
              </a:ext>
            </a:extLst>
          </p:cNvPr>
          <p:cNvSpPr/>
          <p:nvPr/>
        </p:nvSpPr>
        <p:spPr>
          <a:xfrm>
            <a:off x="1494503" y="993058"/>
            <a:ext cx="6361471" cy="403123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A3DC3-DD11-4921-BFD7-8FF47232F6B8}"/>
              </a:ext>
            </a:extLst>
          </p:cNvPr>
          <p:cNvSpPr txBox="1"/>
          <p:nvPr/>
        </p:nvSpPr>
        <p:spPr>
          <a:xfrm>
            <a:off x="7984022" y="1032387"/>
            <a:ext cx="4050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On affiche seulement les colonnes demandées</a:t>
            </a:r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894BCA5E-34F1-49FC-99C0-A074A004B3FF}"/>
              </a:ext>
            </a:extLst>
          </p:cNvPr>
          <p:cNvSpPr/>
          <p:nvPr/>
        </p:nvSpPr>
        <p:spPr>
          <a:xfrm>
            <a:off x="1966452" y="1733728"/>
            <a:ext cx="7482348" cy="338554"/>
          </a:xfrm>
          <a:prstGeom prst="flowChartProces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17A506-AADC-476F-9497-84BDA7CC1277}"/>
              </a:ext>
            </a:extLst>
          </p:cNvPr>
          <p:cNvSpPr txBox="1"/>
          <p:nvPr/>
        </p:nvSpPr>
        <p:spPr>
          <a:xfrm>
            <a:off x="9507793" y="1579839"/>
            <a:ext cx="2526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Afficher le nom de la colonne en label, sauf si c’est la PK</a:t>
            </a:r>
          </a:p>
        </p:txBody>
      </p:sp>
    </p:spTree>
    <p:extLst>
      <p:ext uri="{BB962C8B-B14F-4D97-AF65-F5344CB8AC3E}">
        <p14:creationId xmlns:p14="http://schemas.microsoft.com/office/powerpoint/2010/main" val="202314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3C18E2A-FAC9-42E1-9A17-76F68A4F33DC}"/>
              </a:ext>
            </a:extLst>
          </p:cNvPr>
          <p:cNvSpPr txBox="1"/>
          <p:nvPr/>
        </p:nvSpPr>
        <p:spPr>
          <a:xfrm>
            <a:off x="1543663" y="1679224"/>
            <a:ext cx="88785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$print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&lt;button class="</a:t>
            </a:r>
            <a:r>
              <a:rPr lang="en-US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 button" type="submit"&gt;</a:t>
            </a:r>
            <a:r>
              <a:rPr lang="en-US" sz="1600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Envoyer</a:t>
            </a:r>
            <a:r>
              <a:rPr lang="en-US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$print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&lt;/form&gt;</a:t>
            </a:r>
            <a:r>
              <a:rPr lang="en-US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$print</a:t>
            </a:r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6561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8" name="Légende : encadrée 7">
            <a:extLst>
              <a:ext uri="{FF2B5EF4-FFF2-40B4-BE49-F238E27FC236}">
                <a16:creationId xmlns:a16="http://schemas.microsoft.com/office/drawing/2014/main" id="{1C1D0742-0129-4316-B9F8-5B1F5E0D84EF}"/>
              </a:ext>
            </a:extLst>
          </p:cNvPr>
          <p:cNvSpPr/>
          <p:nvPr/>
        </p:nvSpPr>
        <p:spPr>
          <a:xfrm>
            <a:off x="3296300" y="4682985"/>
            <a:ext cx="2592597" cy="1078718"/>
          </a:xfrm>
          <a:prstGeom prst="borderCallout1">
            <a:avLst>
              <a:gd name="adj1" fmla="val -17709"/>
              <a:gd name="adj2" fmla="val 16697"/>
              <a:gd name="adj3" fmla="val -119873"/>
              <a:gd name="adj4" fmla="val -194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</a:t>
            </a:r>
            <a:r>
              <a:rPr lang="fr-FR" dirty="0" err="1"/>
              <a:t>bool</a:t>
            </a:r>
            <a:r>
              <a:rPr lang="fr-FR" dirty="0"/>
              <a:t>) </a:t>
            </a:r>
            <a:r>
              <a:rPr lang="fr-FR" dirty="0" err="1"/>
              <a:t>True</a:t>
            </a:r>
            <a:r>
              <a:rPr lang="fr-FR" dirty="0"/>
              <a:t> si la table existe, false sinon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F364B543-52F0-4A85-8065-1222DBE6FE77}"/>
                  </a:ext>
                </a:extLst>
              </p14:cNvPr>
              <p14:cNvContentPartPr/>
              <p14:nvPr/>
            </p14:nvContentPartPr>
            <p14:xfrm>
              <a:off x="1769330" y="3352548"/>
              <a:ext cx="957960" cy="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F364B543-52F0-4A85-8065-1222DBE6F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690" y="3244908"/>
                <a:ext cx="1065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7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2" name="Légende : encadrée 1">
            <a:extLst>
              <a:ext uri="{FF2B5EF4-FFF2-40B4-BE49-F238E27FC236}">
                <a16:creationId xmlns:a16="http://schemas.microsoft.com/office/drawing/2014/main" id="{6254C0B7-8D6C-4DFA-9B4E-9E968CF041F5}"/>
              </a:ext>
            </a:extLst>
          </p:cNvPr>
          <p:cNvSpPr/>
          <p:nvPr/>
        </p:nvSpPr>
        <p:spPr>
          <a:xfrm>
            <a:off x="9616669" y="776297"/>
            <a:ext cx="2329525" cy="1209819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(string) code html de notre formulaire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F7D748B-8977-4930-979E-C1C0BD33764B}"/>
                  </a:ext>
                </a:extLst>
              </p14:cNvPr>
              <p14:cNvContentPartPr/>
              <p14:nvPr/>
            </p14:nvContentPartPr>
            <p14:xfrm>
              <a:off x="8032970" y="2330148"/>
              <a:ext cx="107784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F7D748B-8977-4930-979E-C1C0BD337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9330" y="2222508"/>
                <a:ext cx="1185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75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2" name="Légende : encadrée 1">
            <a:extLst>
              <a:ext uri="{FF2B5EF4-FFF2-40B4-BE49-F238E27FC236}">
                <a16:creationId xmlns:a16="http://schemas.microsoft.com/office/drawing/2014/main" id="{7FBFE60D-796D-4CF5-B12B-B34A8BB0362F}"/>
              </a:ext>
            </a:extLst>
          </p:cNvPr>
          <p:cNvSpPr/>
          <p:nvPr/>
        </p:nvSpPr>
        <p:spPr>
          <a:xfrm>
            <a:off x="9616669" y="3510116"/>
            <a:ext cx="2307708" cy="1091381"/>
          </a:xfrm>
          <a:prstGeom prst="borderCallout1">
            <a:avLst>
              <a:gd name="adj1" fmla="val -7376"/>
              <a:gd name="adj2" fmla="val 27882"/>
              <a:gd name="adj3" fmla="val -77872"/>
              <a:gd name="adj4" fmla="val -99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</a:t>
            </a:r>
            <a:r>
              <a:rPr lang="fr-FR" dirty="0" err="1"/>
              <a:t>bool</a:t>
            </a:r>
            <a:r>
              <a:rPr lang="fr-FR" dirty="0"/>
              <a:t>) vérification d’une valeur de type %val%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27A59C5-1DDD-4654-8670-2BCAC27C1CDE}"/>
                  </a:ext>
                </a:extLst>
              </p14:cNvPr>
              <p14:cNvContentPartPr/>
              <p14:nvPr/>
            </p14:nvContentPartPr>
            <p14:xfrm>
              <a:off x="8022890" y="2576028"/>
              <a:ext cx="1500480" cy="36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27A59C5-1DDD-4654-8670-2BCAC27C1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8890" y="2468028"/>
                <a:ext cx="1608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2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2" name="Légende : encadrée 1">
            <a:extLst>
              <a:ext uri="{FF2B5EF4-FFF2-40B4-BE49-F238E27FC236}">
                <a16:creationId xmlns:a16="http://schemas.microsoft.com/office/drawing/2014/main" id="{71BA30C2-9278-4057-B09C-9969401CC01E}"/>
              </a:ext>
            </a:extLst>
          </p:cNvPr>
          <p:cNvSpPr/>
          <p:nvPr/>
        </p:nvSpPr>
        <p:spPr>
          <a:xfrm>
            <a:off x="6327447" y="4237703"/>
            <a:ext cx="2787056" cy="973394"/>
          </a:xfrm>
          <a:prstGeom prst="borderCallout1">
            <a:avLst>
              <a:gd name="adj1" fmla="val -140931"/>
              <a:gd name="adj2" fmla="val 58010"/>
              <a:gd name="adj3" fmla="val -9592"/>
              <a:gd name="adj4" fmla="val 292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</a:t>
            </a:r>
            <a:r>
              <a:rPr lang="fr-FR" dirty="0" err="1"/>
              <a:t>bool</a:t>
            </a:r>
            <a:r>
              <a:rPr lang="fr-FR" dirty="0"/>
              <a:t>) </a:t>
            </a:r>
            <a:r>
              <a:rPr lang="fr-FR" dirty="0" err="1"/>
              <a:t>true</a:t>
            </a:r>
            <a:r>
              <a:rPr lang="fr-FR" dirty="0"/>
              <a:t> si la colonne est une </a:t>
            </a:r>
            <a:r>
              <a:rPr lang="fr-FR" dirty="0" err="1"/>
              <a:t>foreign_key</a:t>
            </a:r>
            <a:r>
              <a:rPr lang="fr-FR" dirty="0"/>
              <a:t>, false sinon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5946A872-27D6-47CE-98E7-0DCEC07B266E}"/>
                  </a:ext>
                </a:extLst>
              </p14:cNvPr>
              <p14:cNvContentPartPr/>
              <p14:nvPr/>
            </p14:nvContentPartPr>
            <p14:xfrm>
              <a:off x="8003450" y="2802108"/>
              <a:ext cx="636840" cy="3024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5946A872-27D6-47CE-98E7-0DCEC07B2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9450" y="2694468"/>
                <a:ext cx="74448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01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3" name="Légende : encadrée 2">
            <a:extLst>
              <a:ext uri="{FF2B5EF4-FFF2-40B4-BE49-F238E27FC236}">
                <a16:creationId xmlns:a16="http://schemas.microsoft.com/office/drawing/2014/main" id="{19F10844-E343-40F0-966F-DCDAD0EF9726}"/>
              </a:ext>
            </a:extLst>
          </p:cNvPr>
          <p:cNvSpPr/>
          <p:nvPr/>
        </p:nvSpPr>
        <p:spPr>
          <a:xfrm>
            <a:off x="5948516" y="4167242"/>
            <a:ext cx="2703871" cy="1269997"/>
          </a:xfrm>
          <a:prstGeom prst="borderCallout1">
            <a:avLst>
              <a:gd name="adj1" fmla="val -78676"/>
              <a:gd name="adj2" fmla="val 73382"/>
              <a:gd name="adj3" fmla="val -6039"/>
              <a:gd name="adj4" fmla="val 51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</a:t>
            </a:r>
            <a:r>
              <a:rPr lang="fr-FR" dirty="0" err="1"/>
              <a:t>array</a:t>
            </a:r>
            <a:r>
              <a:rPr lang="fr-FR" dirty="0"/>
              <a:t>) Nom, table de référence et colonne de référence de la FK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626B922-4957-4EC1-95C8-E99F5124E665}"/>
                  </a:ext>
                </a:extLst>
              </p14:cNvPr>
              <p14:cNvContentPartPr/>
              <p14:nvPr/>
            </p14:nvContentPartPr>
            <p14:xfrm>
              <a:off x="8042690" y="3126468"/>
              <a:ext cx="910080" cy="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626B922-4957-4EC1-95C8-E99F5124E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9050" y="3018468"/>
                <a:ext cx="1017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93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2" name="Légende : encadrée 1">
            <a:extLst>
              <a:ext uri="{FF2B5EF4-FFF2-40B4-BE49-F238E27FC236}">
                <a16:creationId xmlns:a16="http://schemas.microsoft.com/office/drawing/2014/main" id="{C166324D-B363-4EEE-AA38-B5064D34D78F}"/>
              </a:ext>
            </a:extLst>
          </p:cNvPr>
          <p:cNvSpPr/>
          <p:nvPr/>
        </p:nvSpPr>
        <p:spPr>
          <a:xfrm>
            <a:off x="8938243" y="4471220"/>
            <a:ext cx="2663822" cy="1310149"/>
          </a:xfrm>
          <a:prstGeom prst="borderCallout1">
            <a:avLst>
              <a:gd name="adj1" fmla="val -80924"/>
              <a:gd name="adj2" fmla="val 22741"/>
              <a:gd name="adj3" fmla="val -5347"/>
              <a:gd name="adj4" fmla="val 461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</a:t>
            </a:r>
            <a:r>
              <a:rPr lang="fr-FR" dirty="0" err="1"/>
              <a:t>array</a:t>
            </a:r>
            <a:r>
              <a:rPr lang="fr-FR" dirty="0"/>
              <a:t>) tableau associatif de type </a:t>
            </a:r>
            <a:r>
              <a:rPr lang="fr-FR" dirty="0" err="1"/>
              <a:t>Nom_colonne</a:t>
            </a:r>
            <a:r>
              <a:rPr lang="fr-FR" dirty="0"/>
              <a:t> =&gt; </a:t>
            </a:r>
            <a:r>
              <a:rPr lang="fr-FR" dirty="0" err="1"/>
              <a:t>type_input</a:t>
            </a:r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3912A646-CA63-426F-998D-5CDC56003684}"/>
                  </a:ext>
                </a:extLst>
              </p14:cNvPr>
              <p14:cNvContentPartPr/>
              <p14:nvPr/>
            </p14:nvContentPartPr>
            <p14:xfrm>
              <a:off x="8003450" y="3361188"/>
              <a:ext cx="1465920" cy="2160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3912A646-CA63-426F-998D-5CDC560036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9450" y="3253548"/>
                <a:ext cx="157356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0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C30107-B19E-4854-B923-42AE3EB3743E}"/>
              </a:ext>
            </a:extLst>
          </p:cNvPr>
          <p:cNvSpPr txBox="1"/>
          <p:nvPr/>
        </p:nvSpPr>
        <p:spPr>
          <a:xfrm>
            <a:off x="2369574" y="688258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Structure de nos classes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8C6DFD-EF79-4364-83C5-B0E9E3FA7ED9}"/>
              </a:ext>
            </a:extLst>
          </p:cNvPr>
          <p:cNvSpPr txBox="1"/>
          <p:nvPr/>
        </p:nvSpPr>
        <p:spPr>
          <a:xfrm>
            <a:off x="1639117" y="1543665"/>
            <a:ext cx="146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Connexion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setConfig()</a:t>
            </a:r>
          </a:p>
          <a:p>
            <a:r>
              <a:rPr lang="fr-FR" dirty="0" err="1"/>
              <a:t>checkConfig</a:t>
            </a:r>
            <a:r>
              <a:rPr lang="fr-FR" dirty="0"/>
              <a:t>()</a:t>
            </a:r>
          </a:p>
          <a:p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 err="1"/>
              <a:t>Disconnect</a:t>
            </a:r>
            <a:r>
              <a:rPr lang="fr-FR" dirty="0"/>
              <a:t>()</a:t>
            </a:r>
          </a:p>
          <a:p>
            <a:r>
              <a:rPr lang="fr-FR" dirty="0" err="1"/>
              <a:t>tabExists</a:t>
            </a:r>
            <a:r>
              <a:rPr lang="fr-FR" dirty="0"/>
              <a:t>()</a:t>
            </a:r>
          </a:p>
          <a:p>
            <a:r>
              <a:rPr lang="fr-FR" dirty="0" err="1"/>
              <a:t>getData</a:t>
            </a:r>
            <a:r>
              <a:rPr lang="fr-FR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BDEE2-0E7D-4FD9-99B6-78A2399977FE}"/>
              </a:ext>
            </a:extLst>
          </p:cNvPr>
          <p:cNvSpPr txBox="1"/>
          <p:nvPr/>
        </p:nvSpPr>
        <p:spPr>
          <a:xfrm>
            <a:off x="4799076" y="1543664"/>
            <a:ext cx="1439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Model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getPrimary</a:t>
            </a:r>
            <a:r>
              <a:rPr lang="fr-FR" dirty="0"/>
              <a:t>()</a:t>
            </a:r>
          </a:p>
          <a:p>
            <a:r>
              <a:rPr lang="fr-FR" dirty="0" err="1"/>
              <a:t>colExists</a:t>
            </a:r>
            <a:r>
              <a:rPr lang="fr-FR" dirty="0"/>
              <a:t>()</a:t>
            </a:r>
          </a:p>
          <a:p>
            <a:r>
              <a:rPr lang="fr-FR" dirty="0" err="1"/>
              <a:t>getRow</a:t>
            </a:r>
            <a:r>
              <a:rPr lang="fr-FR" dirty="0"/>
              <a:t>()</a:t>
            </a:r>
          </a:p>
          <a:p>
            <a:r>
              <a:rPr lang="fr-FR" dirty="0" err="1"/>
              <a:t>getRowById</a:t>
            </a:r>
            <a:r>
              <a:rPr lang="fr-FR" dirty="0"/>
              <a:t>()</a:t>
            </a:r>
          </a:p>
          <a:p>
            <a:r>
              <a:rPr lang="fr-FR" dirty="0" err="1"/>
              <a:t>getRows</a:t>
            </a:r>
            <a:r>
              <a:rPr lang="fr-FR" dirty="0"/>
              <a:t>()</a:t>
            </a:r>
          </a:p>
          <a:p>
            <a:r>
              <a:rPr lang="fr-FR" dirty="0" err="1"/>
              <a:t>getColumns</a:t>
            </a:r>
            <a:r>
              <a:rPr lang="fr-FR" dirty="0"/>
              <a:t>()</a:t>
            </a:r>
          </a:p>
          <a:p>
            <a:r>
              <a:rPr lang="fr-FR" dirty="0"/>
              <a:t>Insert()</a:t>
            </a:r>
          </a:p>
          <a:p>
            <a:r>
              <a:rPr lang="fr-FR" dirty="0"/>
              <a:t>Update()</a:t>
            </a:r>
          </a:p>
          <a:p>
            <a:r>
              <a:rPr lang="fr-FR" dirty="0" err="1"/>
              <a:t>Delete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E0AEC-D8C8-4553-8725-5028BAE352CB}"/>
              </a:ext>
            </a:extLst>
          </p:cNvPr>
          <p:cNvSpPr txBox="1"/>
          <p:nvPr/>
        </p:nvSpPr>
        <p:spPr>
          <a:xfrm>
            <a:off x="7938004" y="154366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Form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 err="1"/>
              <a:t>printForm</a:t>
            </a:r>
            <a:r>
              <a:rPr lang="fr-FR" dirty="0"/>
              <a:t>()</a:t>
            </a:r>
          </a:p>
          <a:p>
            <a:r>
              <a:rPr lang="fr-FR" dirty="0" err="1"/>
              <a:t>In_array_like</a:t>
            </a:r>
            <a:r>
              <a:rPr lang="fr-FR" dirty="0"/>
              <a:t>()</a:t>
            </a:r>
          </a:p>
          <a:p>
            <a:r>
              <a:rPr lang="fr-FR" dirty="0" err="1"/>
              <a:t>Is_fk</a:t>
            </a:r>
            <a:r>
              <a:rPr lang="fr-FR" dirty="0"/>
              <a:t>()</a:t>
            </a:r>
          </a:p>
          <a:p>
            <a:r>
              <a:rPr lang="fr-FR" dirty="0" err="1"/>
              <a:t>Fk_infos</a:t>
            </a:r>
            <a:r>
              <a:rPr lang="fr-FR" dirty="0"/>
              <a:t>()</a:t>
            </a:r>
          </a:p>
          <a:p>
            <a:r>
              <a:rPr lang="fr-FR" dirty="0" err="1"/>
              <a:t>checkColumns</a:t>
            </a:r>
            <a:r>
              <a:rPr lang="fr-FR" dirty="0"/>
              <a:t>()</a:t>
            </a:r>
          </a:p>
          <a:p>
            <a:r>
              <a:rPr lang="fr-FR" dirty="0" err="1"/>
              <a:t>printOptions</a:t>
            </a:r>
            <a:r>
              <a:rPr lang="fr-FR" dirty="0"/>
              <a:t>()</a:t>
            </a:r>
          </a:p>
        </p:txBody>
      </p:sp>
      <p:sp>
        <p:nvSpPr>
          <p:cNvPr id="2" name="Légende : encadrée 1">
            <a:extLst>
              <a:ext uri="{FF2B5EF4-FFF2-40B4-BE49-F238E27FC236}">
                <a16:creationId xmlns:a16="http://schemas.microsoft.com/office/drawing/2014/main" id="{B6BA119E-249B-4501-A8D0-525FCE2464C8}"/>
              </a:ext>
            </a:extLst>
          </p:cNvPr>
          <p:cNvSpPr/>
          <p:nvPr/>
        </p:nvSpPr>
        <p:spPr>
          <a:xfrm>
            <a:off x="8662221" y="4492213"/>
            <a:ext cx="2290916" cy="1318651"/>
          </a:xfrm>
          <a:prstGeom prst="borderCallout1">
            <a:avLst>
              <a:gd name="adj1" fmla="val -7091"/>
              <a:gd name="adj2" fmla="val 14309"/>
              <a:gd name="adj3" fmla="val -50009"/>
              <a:gd name="adj4" fmla="val -16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(string) html &lt;option&gt; d’une 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CBB8901C-227D-4E4B-8D64-E3AB49D5AEFA}"/>
                  </a:ext>
                </a:extLst>
              </p14:cNvPr>
              <p14:cNvContentPartPr/>
              <p14:nvPr/>
            </p14:nvContentPartPr>
            <p14:xfrm>
              <a:off x="8032970" y="3667188"/>
              <a:ext cx="129312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CBB8901C-227D-4E4B-8D64-E3AB49D5A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9330" y="3559188"/>
                <a:ext cx="1400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925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2369</Words>
  <Application>Microsoft Office PowerPoint</Application>
  <PresentationFormat>Grand écran</PresentationFormat>
  <Paragraphs>499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Sofiane MSATFA</dc:creator>
  <cp:lastModifiedBy>Sofiane MSATFA</cp:lastModifiedBy>
  <cp:revision>31</cp:revision>
  <dcterms:created xsi:type="dcterms:W3CDTF">2022-02-15T09:14:08Z</dcterms:created>
  <dcterms:modified xsi:type="dcterms:W3CDTF">2022-02-15T11:32:19Z</dcterms:modified>
</cp:coreProperties>
</file>