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7" r:id="rId7"/>
    <p:sldId id="268" r:id="rId8"/>
    <p:sldId id="265" r:id="rId9"/>
    <p:sldId id="266" r:id="rId10"/>
    <p:sldId id="261" r:id="rId11"/>
    <p:sldId id="262" r:id="rId12"/>
    <p:sldId id="263" r:id="rId13"/>
    <p:sldId id="264" r:id="rId14"/>
  </p:sldIdLst>
  <p:sldSz cx="13004800" cy="97536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1pPr>
    <a:lvl2pPr marL="0" marR="0" indent="2286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2pPr>
    <a:lvl3pPr marL="0" marR="0" indent="4572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3pPr>
    <a:lvl4pPr marL="0" marR="0" indent="6858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4pPr>
    <a:lvl5pPr marL="0" marR="0" indent="9144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5pPr>
    <a:lvl6pPr marL="0" marR="0" indent="11430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6pPr>
    <a:lvl7pPr marL="0" marR="0" indent="13716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7pPr>
    <a:lvl8pPr marL="0" marR="0" indent="16002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8pPr>
    <a:lvl9pPr marL="0" marR="0" indent="182880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40"/>
  </p:normalViewPr>
  <p:slideViewPr>
    <p:cSldViewPr snapToGrid="0" snapToObjects="1">
      <p:cViewPr varScale="1">
        <p:scale>
          <a:sx n="72" d="100"/>
          <a:sy n="72" d="100"/>
        </p:scale>
        <p:origin x="9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0" name="Shape 90"/>
          <p:cNvSpPr>
            <a:spLocks noGrp="1" noRot="1" noChangeAspect="1"/>
          </p:cNvSpPr>
          <p:nvPr>
            <p:ph type="sldImg"/>
          </p:nvPr>
        </p:nvSpPr>
        <p:spPr>
          <a:xfrm>
            <a:off x="1143000" y="685800"/>
            <a:ext cx="4572000" cy="3429000"/>
          </a:xfrm>
          <a:prstGeom prst="rect">
            <a:avLst/>
          </a:prstGeom>
        </p:spPr>
        <p:txBody>
          <a:bodyPr/>
          <a:lstStyle/>
          <a:p>
            <a:endParaRPr/>
          </a:p>
        </p:txBody>
      </p:sp>
      <p:sp>
        <p:nvSpPr>
          <p:cNvPr id="91" name="Shape 9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hyperlink" Target="http://www.iafsm.in" TargetMode="External"/><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www.iafsm.in" TargetMode="External"/><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www.iafsm.in" TargetMode="External"/><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44" name="Title Text"/>
          <p:cNvSpPr txBox="1">
            <a:spLocks noGrp="1"/>
          </p:cNvSpPr>
          <p:nvPr>
            <p:ph type="title"/>
          </p:nvPr>
        </p:nvSpPr>
        <p:spPr>
          <a:prstGeom prst="rect">
            <a:avLst/>
          </a:prstGeom>
        </p:spPr>
        <p:txBody>
          <a:bodyPr/>
          <a:lstStyle/>
          <a:p>
            <a:r>
              <a:rPr lang="en-US"/>
              <a:t>Click to edit Master title style</a:t>
            </a:r>
            <a:endParaRPr/>
          </a:p>
        </p:txBody>
      </p:sp>
      <p:pic>
        <p:nvPicPr>
          <p:cNvPr id="45" name="FSM_Final_logo.jpg" descr="FSM_Final_logo.jpg"/>
          <p:cNvPicPr>
            <a:picLocks noChangeAspect="1"/>
          </p:cNvPicPr>
          <p:nvPr/>
        </p:nvPicPr>
        <p:blipFill>
          <a:blip r:embed="rId2"/>
          <a:stretch>
            <a:fillRect/>
          </a:stretch>
        </p:blipFill>
        <p:spPr>
          <a:xfrm>
            <a:off x="11028573" y="55230"/>
            <a:ext cx="1896209" cy="551552"/>
          </a:xfrm>
          <a:prstGeom prst="rect">
            <a:avLst/>
          </a:prstGeom>
          <a:ln w="12700">
            <a:miter lim="400000"/>
          </a:ln>
        </p:spPr>
      </p:pic>
      <p:sp>
        <p:nvSpPr>
          <p:cNvPr id="46" name="Text"/>
          <p:cNvSpPr txBox="1"/>
          <p:nvPr/>
        </p:nvSpPr>
        <p:spPr>
          <a:xfrm>
            <a:off x="6275950" y="9296400"/>
            <a:ext cx="446127" cy="324306"/>
          </a:xfrm>
          <a:prstGeom prst="rect">
            <a:avLst/>
          </a:prstGeom>
          <a:ln w="12700">
            <a:miter lim="400000"/>
          </a:ln>
        </p:spPr>
        <p:txBody>
          <a:bodyPr wrap="none" lIns="50800" tIns="50800" rIns="50800" bIns="50800">
            <a:spAutoFit/>
          </a:bodyPr>
          <a:lstStyle/>
          <a:p>
            <a:pPr algn="ctr">
              <a:defRPr sz="1600">
                <a:latin typeface="Helvetica Neue Thin"/>
                <a:ea typeface="Helvetica Neue Thin"/>
                <a:cs typeface="Helvetica Neue Thin"/>
                <a:sym typeface="Helvetica Neue Thin"/>
              </a:defRPr>
            </a:pPr>
            <a:endParaRPr/>
          </a:p>
        </p:txBody>
      </p:sp>
      <p:sp>
        <p:nvSpPr>
          <p:cNvPr id="47" name="Text"/>
          <p:cNvSpPr txBox="1"/>
          <p:nvPr/>
        </p:nvSpPr>
        <p:spPr>
          <a:xfrm>
            <a:off x="6264977" y="9296400"/>
            <a:ext cx="468072" cy="324306"/>
          </a:xfrm>
          <a:prstGeom prst="rect">
            <a:avLst/>
          </a:prstGeom>
          <a:ln w="12700">
            <a:miter lim="400000"/>
          </a:ln>
        </p:spPr>
        <p:txBody>
          <a:bodyPr wrap="none" lIns="50800" tIns="50800" rIns="50800" bIns="50800">
            <a:spAutoFit/>
          </a:bodyPr>
          <a:lstStyle/>
          <a:p>
            <a:pPr algn="ctr">
              <a:defRPr sz="1600">
                <a:latin typeface="Helvetica Neue Light"/>
                <a:ea typeface="Helvetica Neue Light"/>
                <a:cs typeface="Helvetica Neue Light"/>
                <a:sym typeface="Helvetica Neue Light"/>
              </a:defRPr>
            </a:pPr>
            <a:endParaRPr/>
          </a:p>
        </p:txBody>
      </p:sp>
      <p:sp>
        <p:nvSpPr>
          <p:cNvPr id="48" name="Text"/>
          <p:cNvSpPr txBox="1"/>
          <p:nvPr/>
        </p:nvSpPr>
        <p:spPr>
          <a:xfrm>
            <a:off x="12427621" y="9339111"/>
            <a:ext cx="468072" cy="324307"/>
          </a:xfrm>
          <a:prstGeom prst="rect">
            <a:avLst/>
          </a:prstGeom>
          <a:ln w="12700">
            <a:miter lim="400000"/>
          </a:ln>
        </p:spPr>
        <p:txBody>
          <a:bodyPr wrap="none" lIns="50800" tIns="50800" rIns="50800" bIns="50800">
            <a:spAutoFit/>
          </a:bodyPr>
          <a:lstStyle/>
          <a:p>
            <a:pPr algn="ctr">
              <a:defRPr sz="1600">
                <a:solidFill>
                  <a:srgbClr val="FFFFFF"/>
                </a:solidFill>
                <a:latin typeface="Helvetica Neue Light"/>
                <a:ea typeface="Helvetica Neue Light"/>
                <a:cs typeface="Helvetica Neue Light"/>
                <a:sym typeface="Helvetica Neue Light"/>
              </a:defRPr>
            </a:pPr>
            <a:endParaRPr/>
          </a:p>
        </p:txBody>
      </p:sp>
      <p:sp>
        <p:nvSpPr>
          <p:cNvPr id="49" name="www.iafsm.in"/>
          <p:cNvSpPr/>
          <p:nvPr/>
        </p:nvSpPr>
        <p:spPr>
          <a:xfrm>
            <a:off x="-15600" y="9225488"/>
            <a:ext cx="13035999" cy="551552"/>
          </a:xfrm>
          <a:prstGeom prst="rect">
            <a:avLst/>
          </a:prstGeom>
          <a:solidFill>
            <a:srgbClr val="004D8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a:defRPr sz="2000" u="sng">
                <a:solidFill>
                  <a:srgbClr val="FFFFFF"/>
                </a:solidFill>
                <a:latin typeface="Helvetica Neue Medium"/>
                <a:ea typeface="Helvetica Neue Medium"/>
                <a:cs typeface="Helvetica Neue Medium"/>
                <a:sym typeface="Helvetica Neue Medium"/>
                <a:hlinkClick r:id="rId3"/>
              </a:defRPr>
            </a:lvl1pPr>
          </a:lstStyle>
          <a:p>
            <a:pPr>
              <a:defRPr u="none"/>
            </a:pPr>
            <a:endParaRPr u="sng" dirty="0">
              <a:hlinkClick r:id="rId3"/>
            </a:endParaRPr>
          </a:p>
        </p:txBody>
      </p:sp>
      <p:pic>
        <p:nvPicPr>
          <p:cNvPr id="50" name="Image" descr="Image"/>
          <p:cNvPicPr>
            <a:picLocks noChangeAspect="1"/>
          </p:cNvPicPr>
          <p:nvPr/>
        </p:nvPicPr>
        <p:blipFill>
          <a:blip r:embed="rId4"/>
          <a:srcRect l="30627" r="36946"/>
          <a:stretch>
            <a:fillRect/>
          </a:stretch>
        </p:blipFill>
        <p:spPr>
          <a:xfrm>
            <a:off x="49162" y="25404"/>
            <a:ext cx="1253444" cy="1495918"/>
          </a:xfrm>
          <a:prstGeom prst="rect">
            <a:avLst/>
          </a:prstGeom>
          <a:ln w="12700">
            <a:miter lim="400000"/>
          </a:ln>
        </p:spPr>
      </p:pic>
      <p:sp>
        <p:nvSpPr>
          <p:cNvPr id="51" name="Slide Number"/>
          <p:cNvSpPr txBox="1">
            <a:spLocks noGrp="1"/>
          </p:cNvSpPr>
          <p:nvPr>
            <p:ph type="sldNum" sz="quarter" idx="2"/>
          </p:nvPr>
        </p:nvSpPr>
        <p:spPr>
          <a:xfrm>
            <a:off x="12477405" y="9296400"/>
            <a:ext cx="368504" cy="387070"/>
          </a:xfrm>
          <a:prstGeom prst="rect">
            <a:avLst/>
          </a:prstGeom>
        </p:spPr>
        <p:txBody>
          <a:bodyPr/>
          <a:lstStyle>
            <a:lvl1pPr>
              <a:defRPr sz="1800" b="1">
                <a:latin typeface="Helvetica Neue"/>
                <a:ea typeface="Helvetica Neue"/>
                <a:cs typeface="Helvetica Neue"/>
                <a:sym typeface="Helvetica Neue"/>
              </a:defRPr>
            </a:lvl1pPr>
          </a:lstStyle>
          <a:p>
            <a:fld id="{86CB4B4D-7CA3-9044-876B-883B54F8677D}" type="slidenum">
              <a:t>‹#›</a:t>
            </a:fld>
            <a:endParaRPr/>
          </a:p>
        </p:txBody>
      </p:sp>
      <p:sp>
        <p:nvSpPr>
          <p:cNvPr id="10" name="TextBox 9">
            <a:extLst>
              <a:ext uri="{FF2B5EF4-FFF2-40B4-BE49-F238E27FC236}">
                <a16:creationId xmlns:a16="http://schemas.microsoft.com/office/drawing/2014/main" id="{C4BE75D7-D755-C540-A62B-CBC3FD873CD8}"/>
              </a:ext>
            </a:extLst>
          </p:cNvPr>
          <p:cNvSpPr txBox="1"/>
          <p:nvPr userDrawn="1"/>
        </p:nvSpPr>
        <p:spPr>
          <a:xfrm>
            <a:off x="5695287" y="9296079"/>
            <a:ext cx="161422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bg1"/>
                </a:solidFill>
                <a:effectLst/>
                <a:uFillTx/>
                <a:latin typeface="+mn-lt"/>
                <a:ea typeface="+mn-ea"/>
                <a:cs typeface="+mn-cs"/>
                <a:sym typeface="Helvetica Light"/>
              </a:rPr>
              <a:t>www.iafsm.in</a:t>
            </a: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mp; Subtitle">
    <p:spTree>
      <p:nvGrpSpPr>
        <p:cNvPr id="1" name=""/>
        <p:cNvGrpSpPr/>
        <p:nvPr/>
      </p:nvGrpSpPr>
      <p:grpSpPr>
        <a:xfrm>
          <a:off x="0" y="0"/>
          <a:ext cx="0" cy="0"/>
          <a:chOff x="0" y="0"/>
          <a:chExt cx="0" cy="0"/>
        </a:xfrm>
      </p:grpSpPr>
      <p:sp>
        <p:nvSpPr>
          <p:cNvPr id="69" name="Title Text"/>
          <p:cNvSpPr txBox="1">
            <a:spLocks noGrp="1"/>
          </p:cNvSpPr>
          <p:nvPr>
            <p:ph type="title"/>
          </p:nvPr>
        </p:nvSpPr>
        <p:spPr>
          <a:xfrm>
            <a:off x="1270000" y="1638300"/>
            <a:ext cx="10464800" cy="3302000"/>
          </a:xfrm>
          <a:prstGeom prst="rect">
            <a:avLst/>
          </a:prstGeom>
        </p:spPr>
        <p:txBody>
          <a:bodyPr anchor="b"/>
          <a:lstStyle/>
          <a:p>
            <a:r>
              <a:rPr lang="en-US"/>
              <a:t>Click to edit Master title style</a:t>
            </a:r>
            <a:endParaRPr/>
          </a:p>
        </p:txBody>
      </p:sp>
      <p:sp>
        <p:nvSpPr>
          <p:cNvPr id="70" name="Body Level One…"/>
          <p:cNvSpPr txBox="1">
            <a:spLocks noGrp="1"/>
          </p:cNvSpPr>
          <p:nvPr>
            <p:ph type="body" sz="quarter" idx="1"/>
          </p:nvPr>
        </p:nvSpPr>
        <p:spPr>
          <a:xfrm>
            <a:off x="1270000" y="5041900"/>
            <a:ext cx="10464800" cy="1130300"/>
          </a:xfrm>
          <a:prstGeom prst="rect">
            <a:avLst/>
          </a:prstGeom>
        </p:spPr>
        <p:txBody>
          <a:bodyPr anchor="t"/>
          <a:lstStyle>
            <a:lvl1pPr marL="0" indent="0" algn="ctr">
              <a:spcBef>
                <a:spcPts val="0"/>
              </a:spcBef>
              <a:buSzTx/>
              <a:buNone/>
              <a:defRPr sz="3700"/>
            </a:lvl1pPr>
            <a:lvl2pPr marL="0" indent="228600" algn="ctr">
              <a:spcBef>
                <a:spcPts val="0"/>
              </a:spcBef>
              <a:buSzTx/>
              <a:buNone/>
              <a:defRPr sz="3700"/>
            </a:lvl2pPr>
            <a:lvl3pPr marL="0" indent="457200" algn="ctr">
              <a:spcBef>
                <a:spcPts val="0"/>
              </a:spcBef>
              <a:buSzTx/>
              <a:buNone/>
              <a:defRPr sz="3700"/>
            </a:lvl3pPr>
            <a:lvl4pPr marL="0" indent="685800" algn="ctr">
              <a:spcBef>
                <a:spcPts val="0"/>
              </a:spcBef>
              <a:buSzTx/>
              <a:buNone/>
              <a:defRPr sz="3700"/>
            </a:lvl4pPr>
            <a:lvl5pPr marL="0" indent="914400" algn="ctr">
              <a:spcBef>
                <a:spcPts val="0"/>
              </a:spcBef>
              <a:buSzTx/>
              <a:buNone/>
              <a:defRPr sz="37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pic>
        <p:nvPicPr>
          <p:cNvPr id="71" name="FSM_Final_logo.jpg" descr="FSM_Final_logo.jpg"/>
          <p:cNvPicPr>
            <a:picLocks noChangeAspect="1"/>
          </p:cNvPicPr>
          <p:nvPr/>
        </p:nvPicPr>
        <p:blipFill>
          <a:blip r:embed="rId2"/>
          <a:stretch>
            <a:fillRect/>
          </a:stretch>
        </p:blipFill>
        <p:spPr>
          <a:xfrm>
            <a:off x="11028573" y="55230"/>
            <a:ext cx="1896209" cy="551552"/>
          </a:xfrm>
          <a:prstGeom prst="rect">
            <a:avLst/>
          </a:prstGeom>
          <a:ln w="12700">
            <a:miter lim="400000"/>
          </a:ln>
        </p:spPr>
      </p:pic>
      <p:sp>
        <p:nvSpPr>
          <p:cNvPr id="72" name="www.iafsm.in"/>
          <p:cNvSpPr/>
          <p:nvPr/>
        </p:nvSpPr>
        <p:spPr>
          <a:xfrm>
            <a:off x="-15600" y="9225488"/>
            <a:ext cx="13035999" cy="551552"/>
          </a:xfrm>
          <a:prstGeom prst="rect">
            <a:avLst/>
          </a:prstGeom>
          <a:solidFill>
            <a:srgbClr val="004D8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a:defRPr sz="2000" u="sng">
                <a:solidFill>
                  <a:srgbClr val="FFFFFF"/>
                </a:solidFill>
                <a:latin typeface="Helvetica Neue Medium"/>
                <a:ea typeface="Helvetica Neue Medium"/>
                <a:cs typeface="Helvetica Neue Medium"/>
                <a:sym typeface="Helvetica Neue Medium"/>
                <a:hlinkClick r:id="rId3"/>
              </a:defRPr>
            </a:lvl1pPr>
          </a:lstStyle>
          <a:p>
            <a:pPr>
              <a:defRPr u="none"/>
            </a:pPr>
            <a:endParaRPr u="sng" dirty="0">
              <a:hlinkClick r:id="rId3"/>
            </a:endParaRPr>
          </a:p>
        </p:txBody>
      </p:sp>
      <p:pic>
        <p:nvPicPr>
          <p:cNvPr id="73" name="Image" descr="Image"/>
          <p:cNvPicPr>
            <a:picLocks noChangeAspect="1"/>
          </p:cNvPicPr>
          <p:nvPr/>
        </p:nvPicPr>
        <p:blipFill>
          <a:blip r:embed="rId4"/>
          <a:srcRect l="30627" r="36946"/>
          <a:stretch>
            <a:fillRect/>
          </a:stretch>
        </p:blipFill>
        <p:spPr>
          <a:xfrm>
            <a:off x="49162" y="25404"/>
            <a:ext cx="1253444" cy="1495918"/>
          </a:xfrm>
          <a:prstGeom prst="rect">
            <a:avLst/>
          </a:prstGeom>
          <a:ln w="12700">
            <a:miter lim="400000"/>
          </a:ln>
        </p:spPr>
      </p:pic>
      <p:sp>
        <p:nvSpPr>
          <p:cNvPr id="74" name="Slide Number"/>
          <p:cNvSpPr txBox="1">
            <a:spLocks noGrp="1"/>
          </p:cNvSpPr>
          <p:nvPr>
            <p:ph type="sldNum" sz="quarter" idx="2"/>
          </p:nvPr>
        </p:nvSpPr>
        <p:spPr>
          <a:xfrm>
            <a:off x="12488936" y="9332761"/>
            <a:ext cx="368505" cy="387070"/>
          </a:xfrm>
          <a:prstGeom prst="rect">
            <a:avLst/>
          </a:prstGeom>
        </p:spPr>
        <p:txBody>
          <a:bodyPr/>
          <a:lstStyle>
            <a:lvl1pPr>
              <a:defRPr sz="1800" b="1">
                <a:latin typeface="Helvetica Neue"/>
                <a:ea typeface="Helvetica Neue"/>
                <a:cs typeface="Helvetica Neue"/>
                <a:sym typeface="Helvetica Neue"/>
              </a:defRPr>
            </a:lvl1pPr>
          </a:lstStyle>
          <a:p>
            <a:fld id="{86CB4B4D-7CA3-9044-876B-883B54F8677D}" type="slidenum">
              <a:t>‹#›</a:t>
            </a:fld>
            <a:endParaRPr/>
          </a:p>
        </p:txBody>
      </p:sp>
      <p:sp>
        <p:nvSpPr>
          <p:cNvPr id="8" name="TextBox 7">
            <a:extLst>
              <a:ext uri="{FF2B5EF4-FFF2-40B4-BE49-F238E27FC236}">
                <a16:creationId xmlns:a16="http://schemas.microsoft.com/office/drawing/2014/main" id="{F9DC38DC-5A4E-784C-B439-0BC6B4763B93}"/>
              </a:ext>
            </a:extLst>
          </p:cNvPr>
          <p:cNvSpPr txBox="1"/>
          <p:nvPr userDrawn="1"/>
        </p:nvSpPr>
        <p:spPr>
          <a:xfrm>
            <a:off x="5695287" y="9296079"/>
            <a:ext cx="161422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bg1"/>
                </a:solidFill>
                <a:effectLst/>
                <a:uFillTx/>
                <a:latin typeface="+mn-lt"/>
                <a:ea typeface="+mn-ea"/>
                <a:cs typeface="+mn-cs"/>
                <a:sym typeface="Helvetica Light"/>
              </a:rPr>
              <a:t>www.iafsm.in</a:t>
            </a: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pic>
        <p:nvPicPr>
          <p:cNvPr id="81" name="FSM_Final_logo.jpg" descr="FSM_Final_logo.jpg"/>
          <p:cNvPicPr>
            <a:picLocks noChangeAspect="1"/>
          </p:cNvPicPr>
          <p:nvPr/>
        </p:nvPicPr>
        <p:blipFill>
          <a:blip r:embed="rId2"/>
          <a:stretch>
            <a:fillRect/>
          </a:stretch>
        </p:blipFill>
        <p:spPr>
          <a:xfrm>
            <a:off x="11028573" y="55230"/>
            <a:ext cx="1896209" cy="551552"/>
          </a:xfrm>
          <a:prstGeom prst="rect">
            <a:avLst/>
          </a:prstGeom>
          <a:ln w="12700">
            <a:miter lim="400000"/>
          </a:ln>
        </p:spPr>
      </p:pic>
      <p:sp>
        <p:nvSpPr>
          <p:cNvPr id="82" name="www.iafsm.in"/>
          <p:cNvSpPr/>
          <p:nvPr/>
        </p:nvSpPr>
        <p:spPr>
          <a:xfrm>
            <a:off x="-15600" y="9225488"/>
            <a:ext cx="13035999" cy="551552"/>
          </a:xfrm>
          <a:prstGeom prst="rect">
            <a:avLst/>
          </a:prstGeom>
          <a:solidFill>
            <a:srgbClr val="004D8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a:defRPr sz="2000" u="sng">
                <a:solidFill>
                  <a:srgbClr val="FFFFFF"/>
                </a:solidFill>
                <a:latin typeface="Helvetica Neue Medium"/>
                <a:ea typeface="Helvetica Neue Medium"/>
                <a:cs typeface="Helvetica Neue Medium"/>
                <a:sym typeface="Helvetica Neue Medium"/>
                <a:hlinkClick r:id="rId3"/>
              </a:defRPr>
            </a:lvl1pPr>
          </a:lstStyle>
          <a:p>
            <a:pPr>
              <a:defRPr u="none"/>
            </a:pPr>
            <a:endParaRPr u="none" dirty="0">
              <a:solidFill>
                <a:schemeClr val="bg1"/>
              </a:solidFill>
              <a:hlinkClick r:id="rId3">
                <a:extLst>
                  <a:ext uri="{A12FA001-AC4F-418D-AE19-62706E023703}">
                    <ahyp:hlinkClr xmlns:ahyp="http://schemas.microsoft.com/office/drawing/2018/hyperlinkcolor" val="tx"/>
                  </a:ext>
                </a:extLst>
              </a:hlinkClick>
            </a:endParaRPr>
          </a:p>
        </p:txBody>
      </p:sp>
      <p:pic>
        <p:nvPicPr>
          <p:cNvPr id="83" name="Image" descr="Image"/>
          <p:cNvPicPr>
            <a:picLocks noChangeAspect="1"/>
          </p:cNvPicPr>
          <p:nvPr/>
        </p:nvPicPr>
        <p:blipFill>
          <a:blip r:embed="rId4"/>
          <a:srcRect l="30627" r="36946"/>
          <a:stretch>
            <a:fillRect/>
          </a:stretch>
        </p:blipFill>
        <p:spPr>
          <a:xfrm>
            <a:off x="49162" y="25404"/>
            <a:ext cx="1253444" cy="1495918"/>
          </a:xfrm>
          <a:prstGeom prst="rect">
            <a:avLst/>
          </a:prstGeom>
          <a:ln w="12700">
            <a:miter lim="400000"/>
          </a:ln>
        </p:spPr>
      </p:pic>
      <p:sp>
        <p:nvSpPr>
          <p:cNvPr id="84" name="Slide Number"/>
          <p:cNvSpPr txBox="1">
            <a:spLocks noGrp="1"/>
          </p:cNvSpPr>
          <p:nvPr>
            <p:ph type="sldNum" sz="quarter" idx="2"/>
          </p:nvPr>
        </p:nvSpPr>
        <p:spPr>
          <a:xfrm>
            <a:off x="12485938" y="9310764"/>
            <a:ext cx="368574" cy="381001"/>
          </a:xfrm>
          <a:prstGeom prst="rect">
            <a:avLst/>
          </a:prstGeom>
        </p:spPr>
        <p:txBody>
          <a:bodyPr/>
          <a:lstStyle>
            <a:lvl1pPr>
              <a:defRPr sz="1800" b="1">
                <a:latin typeface="Helvetica"/>
                <a:ea typeface="Helvetica"/>
                <a:cs typeface="Helvetica"/>
                <a:sym typeface="Helvetica"/>
              </a:defRPr>
            </a:lvl1pPr>
          </a:lstStyle>
          <a:p>
            <a:fld id="{86CB4B4D-7CA3-9044-876B-883B54F8677D}" type="slidenum">
              <a:t>‹#›</a:t>
            </a:fld>
            <a:endParaRPr/>
          </a:p>
        </p:txBody>
      </p:sp>
      <p:sp>
        <p:nvSpPr>
          <p:cNvPr id="2" name="TextBox 1">
            <a:extLst>
              <a:ext uri="{FF2B5EF4-FFF2-40B4-BE49-F238E27FC236}">
                <a16:creationId xmlns:a16="http://schemas.microsoft.com/office/drawing/2014/main" id="{55A224D0-A402-D74C-BB42-2E7D04C3F851}"/>
              </a:ext>
            </a:extLst>
          </p:cNvPr>
          <p:cNvSpPr txBox="1"/>
          <p:nvPr userDrawn="1"/>
        </p:nvSpPr>
        <p:spPr>
          <a:xfrm>
            <a:off x="5695287" y="9296079"/>
            <a:ext cx="161422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bg1"/>
                </a:solidFill>
                <a:effectLst/>
                <a:uFillTx/>
                <a:latin typeface="+mn-lt"/>
                <a:ea typeface="+mn-ea"/>
                <a:cs typeface="+mn-cs"/>
                <a:sym typeface="Helvetica Light"/>
              </a:rPr>
              <a:t>www.iafsm.in</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hyperlink" Target="http://www.iafsm.in" TargetMode="Externa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lide Number"/>
          <p:cNvSpPr txBox="1">
            <a:spLocks noGrp="1"/>
          </p:cNvSpPr>
          <p:nvPr>
            <p:ph type="sldNum" sz="quarter" idx="2"/>
          </p:nvPr>
        </p:nvSpPr>
        <p:spPr>
          <a:xfrm>
            <a:off x="12491528" y="9339111"/>
            <a:ext cx="340259" cy="324307"/>
          </a:xfrm>
          <a:prstGeom prst="rect">
            <a:avLst/>
          </a:prstGeom>
          <a:ln w="12700">
            <a:miter lim="400000"/>
          </a:ln>
        </p:spPr>
        <p:txBody>
          <a:bodyPr wrap="none" lIns="50800" tIns="50800" rIns="50800" bIns="50800">
            <a:spAutoFit/>
          </a:bodyPr>
          <a:lstStyle>
            <a:lvl1pPr algn="ctr">
              <a:defRPr sz="1600">
                <a:solidFill>
                  <a:srgbClr val="FFFFFF"/>
                </a:solidFill>
                <a:latin typeface="Helvetica Neue Light"/>
                <a:ea typeface="Helvetica Neue Light"/>
                <a:cs typeface="Helvetica Neue Light"/>
                <a:sym typeface="Helvetica Neue Light"/>
              </a:defRPr>
            </a:lvl1pPr>
          </a:lstStyle>
          <a:p>
            <a:fld id="{86CB4B4D-7CA3-9044-876B-883B54F8677D}" type="slidenum">
              <a:t>‹#›</a:t>
            </a:fld>
            <a:endParaRPr/>
          </a:p>
        </p:txBody>
      </p:sp>
      <p:sp>
        <p:nvSpPr>
          <p:cNvPr id="3" name="www.iafsm.in"/>
          <p:cNvSpPr/>
          <p:nvPr/>
        </p:nvSpPr>
        <p:spPr>
          <a:xfrm>
            <a:off x="-15600" y="9225488"/>
            <a:ext cx="13035999" cy="551552"/>
          </a:xfrm>
          <a:prstGeom prst="rect">
            <a:avLst/>
          </a:prstGeom>
          <a:solidFill>
            <a:srgbClr val="004D80"/>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lstStyle>
            <a:lvl1pPr algn="ctr">
              <a:defRPr sz="2000" u="sng">
                <a:solidFill>
                  <a:srgbClr val="FFFFFF"/>
                </a:solidFill>
                <a:latin typeface="Helvetica Neue Medium"/>
                <a:ea typeface="Helvetica Neue Medium"/>
                <a:cs typeface="Helvetica Neue Medium"/>
                <a:sym typeface="Helvetica Neue Medium"/>
                <a:hlinkClick r:id="rId5"/>
              </a:defRPr>
            </a:lvl1pPr>
          </a:lstStyle>
          <a:p>
            <a:pPr>
              <a:defRPr u="none"/>
            </a:pPr>
            <a:endParaRPr u="sng" dirty="0">
              <a:hlinkClick r:id="rId5"/>
            </a:endParaRPr>
          </a:p>
        </p:txBody>
      </p:sp>
      <p:pic>
        <p:nvPicPr>
          <p:cNvPr id="4" name="FSMlogo.png" descr="FSMlogo.png"/>
          <p:cNvPicPr>
            <a:picLocks noChangeAspect="1"/>
          </p:cNvPicPr>
          <p:nvPr/>
        </p:nvPicPr>
        <p:blipFill>
          <a:blip r:embed="rId6"/>
          <a:stretch>
            <a:fillRect/>
          </a:stretch>
        </p:blipFill>
        <p:spPr>
          <a:xfrm>
            <a:off x="11008771" y="13514"/>
            <a:ext cx="1971512" cy="734538"/>
          </a:xfrm>
          <a:prstGeom prst="rect">
            <a:avLst/>
          </a:prstGeom>
          <a:ln w="12700">
            <a:miter lim="400000"/>
          </a:ln>
        </p:spPr>
      </p:pic>
      <p:sp>
        <p:nvSpPr>
          <p:cNvPr id="5" name="Title Text"/>
          <p:cNvSpPr txBox="1">
            <a:spLocks noGrp="1"/>
          </p:cNvSpPr>
          <p:nvPr>
            <p:ph type="title"/>
          </p:nvPr>
        </p:nvSpPr>
        <p:spPr>
          <a:xfrm>
            <a:off x="952500" y="254000"/>
            <a:ext cx="11099800" cy="21590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t>Title Text</a:t>
            </a:r>
          </a:p>
        </p:txBody>
      </p:sp>
      <p:sp>
        <p:nvSpPr>
          <p:cNvPr id="6" name="Body Level One…"/>
          <p:cNvSpPr txBox="1">
            <a:spLocks noGrp="1"/>
          </p:cNvSpPr>
          <p:nvPr>
            <p:ph type="body" idx="1"/>
          </p:nvPr>
        </p:nvSpPr>
        <p:spPr>
          <a:xfrm>
            <a:off x="952500" y="2590800"/>
            <a:ext cx="11099800" cy="62865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chor="ctr">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7" name="TextBox 6">
            <a:extLst>
              <a:ext uri="{FF2B5EF4-FFF2-40B4-BE49-F238E27FC236}">
                <a16:creationId xmlns:a16="http://schemas.microsoft.com/office/drawing/2014/main" id="{91731855-1D7F-9D4B-86B9-7E542A9BAE52}"/>
              </a:ext>
            </a:extLst>
          </p:cNvPr>
          <p:cNvSpPr txBox="1"/>
          <p:nvPr userDrawn="1"/>
        </p:nvSpPr>
        <p:spPr>
          <a:xfrm>
            <a:off x="5695287" y="9296079"/>
            <a:ext cx="1614224" cy="41036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kumimoji="0" lang="en-US" sz="2000" b="0" i="0" u="none" strike="noStrike" cap="none" spc="0" normalizeH="0" baseline="0" dirty="0">
                <a:ln>
                  <a:noFill/>
                </a:ln>
                <a:solidFill>
                  <a:schemeClr val="bg1"/>
                </a:solidFill>
                <a:effectLst/>
                <a:uFillTx/>
                <a:latin typeface="+mn-lt"/>
                <a:ea typeface="+mn-ea"/>
                <a:cs typeface="+mn-cs"/>
                <a:sym typeface="Helvetica Light"/>
              </a:rPr>
              <a:t>www.iafsm.in</a:t>
            </a:r>
          </a:p>
        </p:txBody>
      </p:sp>
      <p:pic>
        <p:nvPicPr>
          <p:cNvPr id="8" name="Image" descr="Image">
            <a:extLst>
              <a:ext uri="{FF2B5EF4-FFF2-40B4-BE49-F238E27FC236}">
                <a16:creationId xmlns:a16="http://schemas.microsoft.com/office/drawing/2014/main" id="{E0ED83BD-E00B-EE42-B225-460C133AF428}"/>
              </a:ext>
            </a:extLst>
          </p:cNvPr>
          <p:cNvPicPr>
            <a:picLocks noChangeAspect="1"/>
          </p:cNvPicPr>
          <p:nvPr userDrawn="1"/>
        </p:nvPicPr>
        <p:blipFill>
          <a:blip r:embed="rId7"/>
          <a:srcRect l="30627" r="36946"/>
          <a:stretch>
            <a:fillRect/>
          </a:stretch>
        </p:blipFill>
        <p:spPr>
          <a:xfrm>
            <a:off x="49162" y="25404"/>
            <a:ext cx="1253444" cy="1495918"/>
          </a:xfrm>
          <a:prstGeom prst="rect">
            <a:avLst/>
          </a:prstGeom>
          <a:ln w="12700">
            <a:miter lim="400000"/>
          </a:ln>
        </p:spPr>
      </p:pic>
    </p:spTree>
  </p:cSld>
  <p:clrMap bg1="lt1" tx1="dk1" bg2="lt2" tx2="dk2" accent1="accent1" accent2="accent2" accent3="accent3" accent4="accent4" accent5="accent5" accent6="accent6" hlink="hlink" folHlink="folHlink"/>
  <p:sldLayoutIdLst>
    <p:sldLayoutId id="2147483652" r:id="rId1"/>
    <p:sldLayoutId id="2147483654" r:id="rId2"/>
    <p:sldLayoutId id="2147483655" r:id="rId3"/>
  </p:sldLayoutIdLst>
  <p:transition spd="med"/>
  <p:txStyles>
    <p:titleStyle>
      <a:lvl1pPr marL="0" marR="0" indent="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2286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4572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6858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9144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11430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13716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16002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1828800" algn="ctr" defTabSz="584200" eaLnBrk="1" latinLnBrk="0" hangingPunct="1">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9pPr>
    </p:titleStyle>
    <p:bodyStyle>
      <a:lvl1pPr marL="4445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1pPr>
      <a:lvl2pPr marL="8890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2pPr>
      <a:lvl3pPr marL="13335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3pPr>
      <a:lvl4pPr marL="17780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4pPr>
      <a:lvl5pPr marL="22225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5pPr>
      <a:lvl6pPr marL="26670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6pPr>
      <a:lvl7pPr marL="31115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7pPr>
      <a:lvl8pPr marL="35560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8pPr>
      <a:lvl9pPr marL="4000500" marR="0" indent="-444500" algn="l" defTabSz="584200" eaLnBrk="1" latinLnBrk="0" hangingPunct="1">
        <a:lnSpc>
          <a:spcPct val="100000"/>
        </a:lnSpc>
        <a:spcBef>
          <a:spcPts val="4200"/>
        </a:spcBef>
        <a:spcAft>
          <a:spcPts val="0"/>
        </a:spcAft>
        <a:buClrTx/>
        <a:buSzPct val="145000"/>
        <a:buFontTx/>
        <a:buChar char="•"/>
        <a:tabLst/>
        <a:defRPr sz="3200" b="0" i="0" u="none" strike="noStrike" cap="none" spc="0" baseline="0">
          <a:solidFill>
            <a:srgbClr val="000000"/>
          </a:solidFill>
          <a:uFillTx/>
          <a:latin typeface="Helvetica Neue"/>
          <a:ea typeface="Helvetica Neue"/>
          <a:cs typeface="Helvetica Neue"/>
          <a:sym typeface="Helvetica Neue"/>
        </a:defRPr>
      </a:lvl9pPr>
    </p:bodyStyle>
    <p:otherStyle>
      <a:lvl1pPr marL="0" marR="0" indent="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1pPr>
      <a:lvl2pPr marL="0" marR="0" indent="2286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2pPr>
      <a:lvl3pPr marL="0" marR="0" indent="4572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3pPr>
      <a:lvl4pPr marL="0" marR="0" indent="6858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4pPr>
      <a:lvl5pPr marL="0" marR="0" indent="9144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5pPr>
      <a:lvl6pPr marL="0" marR="0" indent="11430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6pPr>
      <a:lvl7pPr marL="0" marR="0" indent="13716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7pPr>
      <a:lvl8pPr marL="0" marR="0" indent="16002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8pPr>
      <a:lvl9pPr marL="0" marR="0" indent="1828800" algn="ctr" defTabSz="584200" eaLnBrk="1" latinLnBrk="0" hangingPunct="1">
        <a:lnSpc>
          <a:spcPct val="100000"/>
        </a:lnSpc>
        <a:spcBef>
          <a:spcPts val="0"/>
        </a:spcBef>
        <a:spcAft>
          <a:spcPts val="0"/>
        </a:spcAft>
        <a:buClrTx/>
        <a:buSzTx/>
        <a:buFontTx/>
        <a:buNone/>
        <a:tabLst/>
        <a:defRPr sz="1600" b="0" i="0" u="none" strike="noStrike" cap="none" spc="0" baseline="0">
          <a:solidFill>
            <a:schemeClr val="tx1"/>
          </a:solidFill>
          <a:uFillTx/>
          <a:latin typeface="+mn-lt"/>
          <a:ea typeface="+mn-ea"/>
          <a:cs typeface="+mn-cs"/>
          <a:sym typeface="Helvetica Neue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Slide Number"/>
          <p:cNvSpPr txBox="1">
            <a:spLocks noGrp="1"/>
          </p:cNvSpPr>
          <p:nvPr>
            <p:ph type="sldNum" sz="quarter" idx="2"/>
          </p:nvPr>
        </p:nvSpPr>
        <p:spPr>
          <a:xfrm>
            <a:off x="12549506" y="9310764"/>
            <a:ext cx="241438" cy="3810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3" name="Title 2">
            <a:extLst>
              <a:ext uri="{FF2B5EF4-FFF2-40B4-BE49-F238E27FC236}">
                <a16:creationId xmlns:a16="http://schemas.microsoft.com/office/drawing/2014/main" id="{ED4B8036-A051-2548-92D3-39822AD08A8A}"/>
              </a:ext>
            </a:extLst>
          </p:cNvPr>
          <p:cNvSpPr txBox="1">
            <a:spLocks/>
          </p:cNvSpPr>
          <p:nvPr/>
        </p:nvSpPr>
        <p:spPr>
          <a:xfrm>
            <a:off x="952500" y="2022287"/>
            <a:ext cx="11099800" cy="1909483"/>
          </a:xfrm>
          <a:prstGeom prst="rect">
            <a:avLst/>
          </a:prstGeom>
        </p:spPr>
        <p:txBody>
          <a:bodyPr/>
          <a:lstStyle>
            <a:lvl1pPr marL="0" marR="0" indent="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228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457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685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9144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11430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1371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1600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1828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9pPr>
          </a:lstStyle>
          <a:p>
            <a:pPr hangingPunct="1"/>
            <a:r>
              <a:rPr lang="en-US" sz="5400" b="0" i="0" dirty="0">
                <a:solidFill>
                  <a:srgbClr val="1F1F1F"/>
                </a:solidFill>
                <a:effectLst/>
                <a:latin typeface="Google Sans"/>
              </a:rPr>
              <a:t>Remaining Usable Life Estimation (Bearing Dataset)</a:t>
            </a:r>
            <a:endParaRPr lang="en-US" sz="28700" dirty="0"/>
          </a:p>
        </p:txBody>
      </p:sp>
      <p:sp>
        <p:nvSpPr>
          <p:cNvPr id="4" name="Title 2">
            <a:extLst>
              <a:ext uri="{FF2B5EF4-FFF2-40B4-BE49-F238E27FC236}">
                <a16:creationId xmlns:a16="http://schemas.microsoft.com/office/drawing/2014/main" id="{6C89F3A3-57C5-2A44-829E-AA4603287DAC}"/>
              </a:ext>
            </a:extLst>
          </p:cNvPr>
          <p:cNvSpPr txBox="1">
            <a:spLocks/>
          </p:cNvSpPr>
          <p:nvPr/>
        </p:nvSpPr>
        <p:spPr>
          <a:xfrm>
            <a:off x="952500" y="3931771"/>
            <a:ext cx="11099800" cy="1384300"/>
          </a:xfrm>
          <a:prstGeom prst="rect">
            <a:avLst/>
          </a:prstGeom>
        </p:spPr>
        <p:txBody>
          <a:bodyPr/>
          <a:lstStyle>
            <a:lvl1pPr marL="0" marR="0" indent="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228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457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685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9144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11430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1371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1600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1828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9pPr>
          </a:lstStyle>
          <a:p>
            <a:pPr hangingPunct="1"/>
            <a:r>
              <a:rPr lang="en-US" sz="4000" dirty="0"/>
              <a:t>Shadab Sheikh</a:t>
            </a:r>
          </a:p>
          <a:p>
            <a:pPr hangingPunct="1"/>
            <a:r>
              <a:rPr lang="en-US" sz="3200" dirty="0"/>
              <a:t>GH </a:t>
            </a:r>
            <a:r>
              <a:rPr lang="en-US" sz="3200" dirty="0" err="1"/>
              <a:t>Raisoni</a:t>
            </a:r>
            <a:r>
              <a:rPr lang="en-US" sz="3200" dirty="0"/>
              <a:t> College of Engineering </a:t>
            </a:r>
          </a:p>
        </p:txBody>
      </p:sp>
      <p:sp>
        <p:nvSpPr>
          <p:cNvPr id="5" name="Title 2">
            <a:extLst>
              <a:ext uri="{FF2B5EF4-FFF2-40B4-BE49-F238E27FC236}">
                <a16:creationId xmlns:a16="http://schemas.microsoft.com/office/drawing/2014/main" id="{24DCDE5C-8260-4647-A661-0EDFD97FEAF0}"/>
              </a:ext>
            </a:extLst>
          </p:cNvPr>
          <p:cNvSpPr txBox="1">
            <a:spLocks/>
          </p:cNvSpPr>
          <p:nvPr/>
        </p:nvSpPr>
        <p:spPr>
          <a:xfrm>
            <a:off x="952500" y="6002618"/>
            <a:ext cx="11099800" cy="1384300"/>
          </a:xfrm>
          <a:prstGeom prst="rect">
            <a:avLst/>
          </a:prstGeom>
        </p:spPr>
        <p:txBody>
          <a:bodyPr/>
          <a:lstStyle>
            <a:lvl1pPr marL="0" marR="0" indent="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228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457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685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9144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11430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1371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1600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1828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9pPr>
          </a:lstStyle>
          <a:p>
            <a:pPr hangingPunct="1"/>
            <a:r>
              <a:rPr lang="en-US" sz="3200" dirty="0"/>
              <a:t>Under Mentorship of</a:t>
            </a:r>
          </a:p>
          <a:p>
            <a:pPr hangingPunct="1"/>
            <a:r>
              <a:rPr lang="en-US" sz="4000" dirty="0" err="1"/>
              <a:t>Mr.Devesh</a:t>
            </a:r>
            <a:r>
              <a:rPr lang="en-US" sz="4000" dirty="0"/>
              <a:t> </a:t>
            </a:r>
            <a:r>
              <a:rPr lang="en-US" sz="4000" dirty="0" err="1"/>
              <a:t>Tarasia</a:t>
            </a:r>
            <a:endParaRPr lang="en-US" sz="3200" dirty="0"/>
          </a:p>
        </p:txBody>
      </p:sp>
      <p:sp>
        <p:nvSpPr>
          <p:cNvPr id="2" name="Rectangle 1">
            <a:extLst>
              <a:ext uri="{FF2B5EF4-FFF2-40B4-BE49-F238E27FC236}">
                <a16:creationId xmlns:a16="http://schemas.microsoft.com/office/drawing/2014/main" id="{32AE9F2E-8877-3943-8FBD-6278691405B2}"/>
              </a:ext>
            </a:extLst>
          </p:cNvPr>
          <p:cNvSpPr/>
          <p:nvPr/>
        </p:nvSpPr>
        <p:spPr>
          <a:xfrm>
            <a:off x="776941" y="8279654"/>
            <a:ext cx="11772565" cy="646331"/>
          </a:xfrm>
          <a:prstGeom prst="rect">
            <a:avLst/>
          </a:prstGeom>
        </p:spPr>
        <p:txBody>
          <a:bodyPr wrap="square">
            <a:spAutoFit/>
          </a:bodyPr>
          <a:lstStyle/>
          <a:p>
            <a:r>
              <a:rPr lang="en-US" b="1" dirty="0"/>
              <a:t>IITD-AIA FOUNDATION FOR SMART MANUFACTURING</a:t>
            </a:r>
          </a:p>
        </p:txBody>
      </p:sp>
      <p:sp>
        <p:nvSpPr>
          <p:cNvPr id="8" name="Title 2">
            <a:extLst>
              <a:ext uri="{FF2B5EF4-FFF2-40B4-BE49-F238E27FC236}">
                <a16:creationId xmlns:a16="http://schemas.microsoft.com/office/drawing/2014/main" id="{BC32DBBA-1F49-DC45-AE9D-DAE611610300}"/>
              </a:ext>
            </a:extLst>
          </p:cNvPr>
          <p:cNvSpPr txBox="1">
            <a:spLocks/>
          </p:cNvSpPr>
          <p:nvPr/>
        </p:nvSpPr>
        <p:spPr>
          <a:xfrm>
            <a:off x="952500" y="157630"/>
            <a:ext cx="11099800" cy="1178111"/>
          </a:xfrm>
          <a:prstGeom prst="rect">
            <a:avLst/>
          </a:prstGeom>
        </p:spPr>
        <p:txBody>
          <a:bodyPr/>
          <a:lstStyle>
            <a:lvl1pPr marL="0" marR="0" indent="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1pPr>
            <a:lvl2pPr marL="0" marR="0" indent="228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2pPr>
            <a:lvl3pPr marL="0" marR="0" indent="457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3pPr>
            <a:lvl4pPr marL="0" marR="0" indent="685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4pPr>
            <a:lvl5pPr marL="0" marR="0" indent="9144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5pPr>
            <a:lvl6pPr marL="0" marR="0" indent="11430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6pPr>
            <a:lvl7pPr marL="0" marR="0" indent="13716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7pPr>
            <a:lvl8pPr marL="0" marR="0" indent="16002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8pPr>
            <a:lvl9pPr marL="0" marR="0" indent="1828800" algn="ctr" defTabSz="584200" latinLnBrk="0">
              <a:lnSpc>
                <a:spcPct val="100000"/>
              </a:lnSpc>
              <a:spcBef>
                <a:spcPts val="0"/>
              </a:spcBef>
              <a:spcAft>
                <a:spcPts val="0"/>
              </a:spcAft>
              <a:buClrTx/>
              <a:buSzTx/>
              <a:buFontTx/>
              <a:buNone/>
              <a:tabLst/>
              <a:defRPr sz="8000" b="0" i="0" u="none" strike="noStrike" cap="none" spc="0" baseline="0">
                <a:solidFill>
                  <a:srgbClr val="000000"/>
                </a:solidFill>
                <a:uFillTx/>
                <a:latin typeface="Helvetica Neue Medium"/>
                <a:ea typeface="Helvetica Neue Medium"/>
                <a:cs typeface="Helvetica Neue Medium"/>
                <a:sym typeface="Helvetica Neue Medium"/>
              </a:defRPr>
            </a:lvl9pPr>
          </a:lstStyle>
          <a:p>
            <a:pPr hangingPunct="1"/>
            <a:r>
              <a:rPr lang="en-US" sz="6000" dirty="0">
                <a:solidFill>
                  <a:schemeClr val="accent1">
                    <a:lumMod val="75000"/>
                  </a:schemeClr>
                </a:solidFill>
              </a:rPr>
              <a:t>FSM Online Internship</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1498922" y="143436"/>
            <a:ext cx="9632950" cy="1093694"/>
          </a:xfrm>
        </p:spPr>
        <p:txBody>
          <a:bodyPr>
            <a:normAutofit fontScale="90000"/>
          </a:bodyPr>
          <a:lstStyle/>
          <a:p>
            <a:r>
              <a:rPr lang="en-US" sz="6000" dirty="0"/>
              <a:t>Innovation in Implementation</a:t>
            </a:r>
          </a:p>
        </p:txBody>
      </p:sp>
      <p:sp>
        <p:nvSpPr>
          <p:cNvPr id="2" name="TextBox 1">
            <a:extLst>
              <a:ext uri="{FF2B5EF4-FFF2-40B4-BE49-F238E27FC236}">
                <a16:creationId xmlns:a16="http://schemas.microsoft.com/office/drawing/2014/main" id="{3529E394-EB2A-0F40-94BD-97C8B2FFCDB7}"/>
              </a:ext>
            </a:extLst>
          </p:cNvPr>
          <p:cNvSpPr txBox="1"/>
          <p:nvPr/>
        </p:nvSpPr>
        <p:spPr>
          <a:xfrm>
            <a:off x="1498922" y="2503186"/>
            <a:ext cx="10547766"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b="0" i="0" dirty="0">
                <a:solidFill>
                  <a:schemeClr val="tx1"/>
                </a:solidFill>
                <a:effectLst/>
                <a:latin typeface="Helvetica Neue Medium"/>
              </a:rPr>
              <a:t>R-squared Evaluation: The model's performance is evaluated using R-squared scores, which measure how well the predicted RUL values fit the true RUL values. R-squared provides a simple yet powerful metric to assess the model's accuracy, and it is widely used in regression tasks. Utilizing R-squared scores in the evaluation step helps to understand the predictive power of the model.</a:t>
            </a:r>
            <a:endParaRPr kumimoji="0" lang="en-US" sz="3600" b="0" i="0" u="none" strike="noStrike" cap="none" spc="0" normalizeH="0" baseline="0" dirty="0">
              <a:ln>
                <a:noFill/>
              </a:ln>
              <a:solidFill>
                <a:schemeClr val="tx1"/>
              </a:solidFill>
              <a:effectLst/>
              <a:uFillTx/>
              <a:latin typeface="Helvetica Neue Medium"/>
              <a:sym typeface="Helvetica Light"/>
            </a:endParaRPr>
          </a:p>
        </p:txBody>
      </p:sp>
    </p:spTree>
    <p:extLst>
      <p:ext uri="{BB962C8B-B14F-4D97-AF65-F5344CB8AC3E}">
        <p14:creationId xmlns:p14="http://schemas.microsoft.com/office/powerpoint/2010/main" val="344284958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Outcome</a:t>
            </a:r>
          </a:p>
        </p:txBody>
      </p:sp>
      <p:sp>
        <p:nvSpPr>
          <p:cNvPr id="4" name="TextBox 3">
            <a:extLst>
              <a:ext uri="{FF2B5EF4-FFF2-40B4-BE49-F238E27FC236}">
                <a16:creationId xmlns:a16="http://schemas.microsoft.com/office/drawing/2014/main" id="{63006376-A6B5-935E-BE22-9F8CB2B7A143}"/>
              </a:ext>
            </a:extLst>
          </p:cNvPr>
          <p:cNvSpPr txBox="1"/>
          <p:nvPr/>
        </p:nvSpPr>
        <p:spPr>
          <a:xfrm>
            <a:off x="1095152" y="2332513"/>
            <a:ext cx="10962169" cy="50885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dirty="0">
                <a:solidFill>
                  <a:schemeClr val="tx1"/>
                </a:solidFill>
                <a:latin typeface="Helvetica Neue Medium"/>
              </a:rPr>
              <a:t>T</a:t>
            </a:r>
            <a:r>
              <a:rPr lang="en-US" b="0" i="0" dirty="0">
                <a:solidFill>
                  <a:schemeClr val="tx1"/>
                </a:solidFill>
                <a:effectLst/>
                <a:latin typeface="Helvetica Neue Medium"/>
              </a:rPr>
              <a:t>he key objectives of improving maintenance strategies, enhancing equipment reliability, and optimizing costs through predictive maintenance and data-driven decision-making. The developed model and capabilities serve as valuable assets for the organization's ongoing maintenance efforts and pave the way for further advancements in predictive maintenance for other critical components in rotating machinery.</a:t>
            </a:r>
            <a:endParaRPr kumimoji="0" lang="en-IN" sz="3600" b="0" i="0" u="none" strike="noStrike" cap="none" spc="0" normalizeH="0" baseline="0" dirty="0">
              <a:ln>
                <a:noFill/>
              </a:ln>
              <a:solidFill>
                <a:schemeClr val="tx1"/>
              </a:solidFill>
              <a:effectLst/>
              <a:uFillTx/>
              <a:latin typeface="Helvetica Neue Medium"/>
              <a:sym typeface="Helvetica Light"/>
            </a:endParaRPr>
          </a:p>
        </p:txBody>
      </p:sp>
    </p:spTree>
    <p:extLst>
      <p:ext uri="{BB962C8B-B14F-4D97-AF65-F5344CB8AC3E}">
        <p14:creationId xmlns:p14="http://schemas.microsoft.com/office/powerpoint/2010/main" val="305312441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43435"/>
            <a:ext cx="8424582" cy="1093694"/>
          </a:xfrm>
        </p:spPr>
        <p:txBody>
          <a:bodyPr>
            <a:normAutofit/>
          </a:bodyPr>
          <a:lstStyle/>
          <a:p>
            <a:r>
              <a:rPr lang="en-IN" sz="6000" dirty="0"/>
              <a:t>Scalability</a:t>
            </a:r>
            <a:endParaRPr lang="en-US" sz="6000" dirty="0"/>
          </a:p>
        </p:txBody>
      </p:sp>
      <p:sp>
        <p:nvSpPr>
          <p:cNvPr id="4" name="TextBox 3">
            <a:extLst>
              <a:ext uri="{FF2B5EF4-FFF2-40B4-BE49-F238E27FC236}">
                <a16:creationId xmlns:a16="http://schemas.microsoft.com/office/drawing/2014/main" id="{28B25522-1D77-44F6-75AB-FF4BFC8B0011}"/>
              </a:ext>
            </a:extLst>
          </p:cNvPr>
          <p:cNvSpPr txBox="1"/>
          <p:nvPr/>
        </p:nvSpPr>
        <p:spPr>
          <a:xfrm>
            <a:off x="1222744" y="2440382"/>
            <a:ext cx="10887740"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b="0" i="0" dirty="0">
                <a:solidFill>
                  <a:schemeClr val="tx1"/>
                </a:solidFill>
                <a:effectLst/>
                <a:latin typeface="Helvetica Neue Medium"/>
              </a:rPr>
              <a:t>The developed predictive maintenance model for estimating the remaining usable life of rolling bearings exhibits excellent scalability to solve industrial problems. Scalability refers to the model's ability to handle larger datasets, adapt to diverse operational conditions, and provide accurate predictions consistently across various industrial applications. </a:t>
            </a:r>
            <a:endParaRPr kumimoji="0" lang="en-IN" sz="3600" b="0" i="0" u="none" strike="noStrike" cap="none" spc="0" normalizeH="0" baseline="0" dirty="0">
              <a:ln>
                <a:noFill/>
              </a:ln>
              <a:solidFill>
                <a:schemeClr val="tx1"/>
              </a:solidFill>
              <a:effectLst/>
              <a:uFillTx/>
              <a:latin typeface="Helvetica Neue Medium"/>
              <a:sym typeface="Helvetica Light"/>
            </a:endParaRPr>
          </a:p>
        </p:txBody>
      </p:sp>
    </p:spTree>
    <p:extLst>
      <p:ext uri="{BB962C8B-B14F-4D97-AF65-F5344CB8AC3E}">
        <p14:creationId xmlns:p14="http://schemas.microsoft.com/office/powerpoint/2010/main" val="93863695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BBBD4-C738-C043-94E9-4246D1290091}"/>
              </a:ext>
            </a:extLst>
          </p:cNvPr>
          <p:cNvSpPr>
            <a:spLocks noGrp="1"/>
          </p:cNvSpPr>
          <p:nvPr>
            <p:ph type="title"/>
          </p:nvPr>
        </p:nvSpPr>
        <p:spPr/>
        <p:txBody>
          <a:bodyPr/>
          <a:lstStyle/>
          <a:p>
            <a:r>
              <a:rPr lang="en-US" dirty="0"/>
              <a:t>Thank You</a:t>
            </a:r>
          </a:p>
        </p:txBody>
      </p:sp>
      <p:sp>
        <p:nvSpPr>
          <p:cNvPr id="3" name="Text Placeholder 2">
            <a:extLst>
              <a:ext uri="{FF2B5EF4-FFF2-40B4-BE49-F238E27FC236}">
                <a16:creationId xmlns:a16="http://schemas.microsoft.com/office/drawing/2014/main" id="{A4E9A965-0CDB-FA4F-A84C-88E548208926}"/>
              </a:ext>
            </a:extLst>
          </p:cNvPr>
          <p:cNvSpPr>
            <a:spLocks noGrp="1"/>
          </p:cNvSpPr>
          <p:nvPr>
            <p:ph type="body" sz="quarter" idx="1"/>
          </p:nvPr>
        </p:nvSpPr>
        <p:spPr/>
        <p:txBody>
          <a:bodyPr/>
          <a:lstStyle/>
          <a:p>
            <a:r>
              <a:rPr lang="en-US" dirty="0"/>
              <a:t>shadabsheikh314@gmail.com</a:t>
            </a:r>
          </a:p>
        </p:txBody>
      </p:sp>
    </p:spTree>
    <p:extLst>
      <p:ext uri="{BB962C8B-B14F-4D97-AF65-F5344CB8AC3E}">
        <p14:creationId xmlns:p14="http://schemas.microsoft.com/office/powerpoint/2010/main" val="13968242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Project Background</a:t>
            </a:r>
          </a:p>
        </p:txBody>
      </p:sp>
      <p:sp>
        <p:nvSpPr>
          <p:cNvPr id="2" name="TextBox 1">
            <a:extLst>
              <a:ext uri="{FF2B5EF4-FFF2-40B4-BE49-F238E27FC236}">
                <a16:creationId xmlns:a16="http://schemas.microsoft.com/office/drawing/2014/main" id="{3529E394-EB2A-0F40-94BD-97C8B2FFCDB7}"/>
              </a:ext>
            </a:extLst>
          </p:cNvPr>
          <p:cNvSpPr txBox="1"/>
          <p:nvPr/>
        </p:nvSpPr>
        <p:spPr>
          <a:xfrm>
            <a:off x="944212" y="2013230"/>
            <a:ext cx="11580942"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endParaRPr kumimoji="0" lang="en-US" sz="3600" b="1" i="0" u="none" strike="noStrike" cap="none" spc="0" normalizeH="0" baseline="0" dirty="0">
              <a:ln>
                <a:noFill/>
              </a:ln>
              <a:solidFill>
                <a:schemeClr val="tx1"/>
              </a:solidFill>
              <a:effectLst/>
              <a:uFillTx/>
              <a:latin typeface="Helvetica Neue Medium"/>
              <a:sym typeface="Helvetica Light"/>
            </a:endParaRPr>
          </a:p>
          <a:p>
            <a:pPr marL="571500" marR="0" indent="-5715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b="0" i="0" dirty="0">
                <a:solidFill>
                  <a:schemeClr val="tx1"/>
                </a:solidFill>
                <a:effectLst/>
                <a:latin typeface="Helvetica Neue Medium"/>
              </a:rPr>
              <a:t>The project aims to predict the remaining usable life (RUL) of rolling bearings</a:t>
            </a:r>
          </a:p>
          <a:p>
            <a:pPr marL="571500" marR="0" indent="-5715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US" dirty="0">
                <a:solidFill>
                  <a:schemeClr val="tx1"/>
                </a:solidFill>
                <a:latin typeface="Helvetica Neue Medium"/>
              </a:rPr>
              <a:t>T</a:t>
            </a:r>
            <a:r>
              <a:rPr lang="en-US" b="0" i="0" dirty="0">
                <a:solidFill>
                  <a:schemeClr val="tx1"/>
                </a:solidFill>
                <a:effectLst/>
                <a:latin typeface="Helvetica Neue Medium"/>
              </a:rPr>
              <a:t>he PRONOSTIA experimental platform, designed and realized at the AS2M department of FEMTO-ST Institute</a:t>
            </a:r>
          </a:p>
          <a:p>
            <a:pPr marL="571500" marR="0" indent="-571500" algn="l" defTabSz="584200" rtl="0" fontAlgn="auto" latinLnBrk="0" hangingPunct="0">
              <a:lnSpc>
                <a:spcPct val="100000"/>
              </a:lnSpc>
              <a:spcBef>
                <a:spcPts val="0"/>
              </a:spcBef>
              <a:spcAft>
                <a:spcPts val="0"/>
              </a:spcAft>
              <a:buClrTx/>
              <a:buSzTx/>
              <a:buFont typeface="Arial" panose="020B0604020202020204" pitchFamily="34" charset="0"/>
              <a:buChar char="•"/>
              <a:tabLst/>
            </a:pPr>
            <a:r>
              <a:rPr lang="en-IN" b="0" i="0" dirty="0">
                <a:solidFill>
                  <a:schemeClr val="tx1"/>
                </a:solidFill>
                <a:effectLst/>
                <a:latin typeface="Helvetica Neue Medium"/>
              </a:rPr>
              <a:t>Limited Learning Data &amp; </a:t>
            </a:r>
            <a:r>
              <a:rPr lang="en-US" b="0" i="0" dirty="0">
                <a:solidFill>
                  <a:schemeClr val="tx1"/>
                </a:solidFill>
                <a:effectLst/>
                <a:latin typeface="Helvetica Neue Medium"/>
              </a:rPr>
              <a:t>High Variability in Experiment Durations</a:t>
            </a:r>
            <a:endParaRPr kumimoji="0" lang="en-US" sz="3600" b="0" i="0" u="none" strike="noStrike" cap="none" spc="0" normalizeH="0" baseline="0" dirty="0">
              <a:ln>
                <a:noFill/>
              </a:ln>
              <a:solidFill>
                <a:schemeClr val="tx1"/>
              </a:solidFill>
              <a:effectLst/>
              <a:uFillTx/>
              <a:latin typeface="Helvetica Neue Medium"/>
              <a:sym typeface="Helvetica Light"/>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Objective</a:t>
            </a:r>
          </a:p>
        </p:txBody>
      </p:sp>
      <p:sp>
        <p:nvSpPr>
          <p:cNvPr id="4" name="TextBox 3">
            <a:extLst>
              <a:ext uri="{FF2B5EF4-FFF2-40B4-BE49-F238E27FC236}">
                <a16:creationId xmlns:a16="http://schemas.microsoft.com/office/drawing/2014/main" id="{AF7AF912-A9F2-8AF1-0C63-373AA43210F1}"/>
              </a:ext>
            </a:extLst>
          </p:cNvPr>
          <p:cNvSpPr txBox="1"/>
          <p:nvPr/>
        </p:nvSpPr>
        <p:spPr>
          <a:xfrm>
            <a:off x="1005367" y="1529318"/>
            <a:ext cx="11285870" cy="73045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742950" marR="0" indent="-742950" algn="l" defTabSz="584200" rtl="0" fontAlgn="auto" latinLnBrk="0" hangingPunct="0">
              <a:lnSpc>
                <a:spcPct val="100000"/>
              </a:lnSpc>
              <a:spcBef>
                <a:spcPts val="0"/>
              </a:spcBef>
              <a:spcAft>
                <a:spcPts val="0"/>
              </a:spcAft>
              <a:buClrTx/>
              <a:buSzTx/>
              <a:buFont typeface="+mj-lt"/>
              <a:buAutoNum type="arabicPeriod"/>
              <a:tabLst/>
            </a:pPr>
            <a:r>
              <a:rPr lang="en-US" b="0" i="0" dirty="0">
                <a:solidFill>
                  <a:schemeClr val="tx1"/>
                </a:solidFill>
                <a:effectLst/>
                <a:latin typeface="Helvetica Neue Medium"/>
              </a:rPr>
              <a:t>Develop a Predictive Maintenance Model: The primary objective of the project is to develop a robust predictive maintenance model that can accurately estimate the remaining usable life (RUL) of rolling bearings.</a:t>
            </a:r>
          </a:p>
          <a:p>
            <a:pPr marL="742950" marR="0" indent="-742950" algn="l" defTabSz="584200" rtl="0" fontAlgn="auto" latinLnBrk="0" hangingPunct="0">
              <a:lnSpc>
                <a:spcPct val="100000"/>
              </a:lnSpc>
              <a:spcBef>
                <a:spcPts val="0"/>
              </a:spcBef>
              <a:spcAft>
                <a:spcPts val="0"/>
              </a:spcAft>
              <a:buClrTx/>
              <a:buSzTx/>
              <a:buFont typeface="+mj-lt"/>
              <a:buAutoNum type="arabicPeriod"/>
              <a:tabLst/>
            </a:pPr>
            <a:r>
              <a:rPr lang="en-US" b="0" i="0" dirty="0">
                <a:solidFill>
                  <a:schemeClr val="tx1"/>
                </a:solidFill>
                <a:effectLst/>
                <a:latin typeface="Helvetica Neue Medium"/>
              </a:rPr>
              <a:t>Data-Driven Decision Making: The project advocates for the adoption of data-driven decision making in maintenance practices.</a:t>
            </a:r>
          </a:p>
          <a:p>
            <a:pPr marL="742950" marR="0" indent="-742950" algn="l" defTabSz="584200" rtl="0" fontAlgn="auto" latinLnBrk="0" hangingPunct="0">
              <a:lnSpc>
                <a:spcPct val="100000"/>
              </a:lnSpc>
              <a:spcBef>
                <a:spcPts val="0"/>
              </a:spcBef>
              <a:spcAft>
                <a:spcPts val="0"/>
              </a:spcAft>
              <a:buClrTx/>
              <a:buSzTx/>
              <a:buFont typeface="+mj-lt"/>
              <a:buAutoNum type="arabicPeriod"/>
              <a:tabLst/>
            </a:pPr>
            <a:r>
              <a:rPr lang="en-US" b="0" i="0" dirty="0">
                <a:solidFill>
                  <a:schemeClr val="tx1"/>
                </a:solidFill>
                <a:effectLst/>
                <a:latin typeface="Helvetica Neue Medium"/>
              </a:rPr>
              <a:t>Minimize Downtime and Production Losses: One of the key objectives is to minimize downtime in industrial processes by identifying potential bearing failures in advance</a:t>
            </a:r>
          </a:p>
          <a:p>
            <a:pPr marL="0" marR="0" indent="0" algn="l" defTabSz="584200" rtl="0" fontAlgn="auto" latinLnBrk="0" hangingPunct="0">
              <a:lnSpc>
                <a:spcPct val="100000"/>
              </a:lnSpc>
              <a:spcBef>
                <a:spcPts val="0"/>
              </a:spcBef>
              <a:spcAft>
                <a:spcPts val="0"/>
              </a:spcAft>
              <a:buClrTx/>
              <a:buSzTx/>
              <a:buFontTx/>
              <a:buNone/>
              <a:tabLst/>
            </a:pPr>
            <a:endParaRPr kumimoji="0" lang="en-IN" b="0" i="0" u="none" strike="noStrike" cap="none" spc="0" normalizeH="0" baseline="0" dirty="0">
              <a:ln>
                <a:noFill/>
              </a:ln>
              <a:solidFill>
                <a:schemeClr val="tx1"/>
              </a:solidFill>
              <a:effectLst/>
              <a:uFillTx/>
              <a:latin typeface="Helvetica Neue Medium"/>
              <a:sym typeface="Helvetica Light"/>
            </a:endParaRPr>
          </a:p>
        </p:txBody>
      </p:sp>
    </p:spTree>
    <p:extLst>
      <p:ext uri="{BB962C8B-B14F-4D97-AF65-F5344CB8AC3E}">
        <p14:creationId xmlns:p14="http://schemas.microsoft.com/office/powerpoint/2010/main" val="2813537793"/>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Methodology</a:t>
            </a:r>
          </a:p>
        </p:txBody>
      </p:sp>
      <p:sp>
        <p:nvSpPr>
          <p:cNvPr id="4" name="TextBox 3">
            <a:extLst>
              <a:ext uri="{FF2B5EF4-FFF2-40B4-BE49-F238E27FC236}">
                <a16:creationId xmlns:a16="http://schemas.microsoft.com/office/drawing/2014/main" id="{4C0E9689-F24C-A7B2-2F2F-87ED6B345A22}"/>
              </a:ext>
            </a:extLst>
          </p:cNvPr>
          <p:cNvSpPr txBox="1"/>
          <p:nvPr/>
        </p:nvSpPr>
        <p:spPr>
          <a:xfrm>
            <a:off x="1637414" y="2343698"/>
            <a:ext cx="10770781"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742950" marR="0" indent="-742950" algn="l" defTabSz="584200" rtl="0" fontAlgn="auto" latinLnBrk="0" hangingPunct="0">
              <a:lnSpc>
                <a:spcPct val="100000"/>
              </a:lnSpc>
              <a:spcBef>
                <a:spcPts val="0"/>
              </a:spcBef>
              <a:spcAft>
                <a:spcPts val="0"/>
              </a:spcAft>
              <a:buClrTx/>
              <a:buSzTx/>
              <a:buFont typeface="+mj-lt"/>
              <a:buAutoNum type="arabicPeriod"/>
              <a:tabLst/>
            </a:pPr>
            <a:r>
              <a:rPr lang="en-IN" b="0" i="0" dirty="0">
                <a:solidFill>
                  <a:schemeClr val="tx1"/>
                </a:solidFill>
                <a:effectLst/>
                <a:latin typeface="Helvetica Neue Medium"/>
              </a:rPr>
              <a:t>Data Collection</a:t>
            </a:r>
          </a:p>
          <a:p>
            <a:pPr marL="742950" marR="0" indent="-742950" algn="l" defTabSz="584200" rtl="0" fontAlgn="auto" latinLnBrk="0" hangingPunct="0">
              <a:lnSpc>
                <a:spcPct val="100000"/>
              </a:lnSpc>
              <a:spcBef>
                <a:spcPts val="0"/>
              </a:spcBef>
              <a:spcAft>
                <a:spcPts val="0"/>
              </a:spcAft>
              <a:buClrTx/>
              <a:buSzTx/>
              <a:buFont typeface="+mj-lt"/>
              <a:buAutoNum type="arabicPeriod"/>
              <a:tabLst/>
            </a:pPr>
            <a:r>
              <a:rPr lang="en-IN" b="0" i="0" dirty="0">
                <a:solidFill>
                  <a:schemeClr val="tx1"/>
                </a:solidFill>
                <a:effectLst/>
                <a:latin typeface="Helvetica Neue Medium"/>
              </a:rPr>
              <a:t>Data Preprocessing</a:t>
            </a:r>
          </a:p>
          <a:p>
            <a:pPr marL="742950" marR="0" indent="-742950" algn="l" defTabSz="584200" rtl="0" fontAlgn="auto" latinLnBrk="0" hangingPunct="0">
              <a:lnSpc>
                <a:spcPct val="100000"/>
              </a:lnSpc>
              <a:spcBef>
                <a:spcPts val="0"/>
              </a:spcBef>
              <a:spcAft>
                <a:spcPts val="0"/>
              </a:spcAft>
              <a:buClrTx/>
              <a:buSzTx/>
              <a:buFont typeface="+mj-lt"/>
              <a:buAutoNum type="arabicPeriod"/>
              <a:tabLst/>
            </a:pPr>
            <a:r>
              <a:rPr lang="en-IN" b="0" i="0" dirty="0">
                <a:solidFill>
                  <a:schemeClr val="tx1"/>
                </a:solidFill>
                <a:effectLst/>
                <a:latin typeface="Helvetica Neue Medium"/>
              </a:rPr>
              <a:t>Train-Test Split</a:t>
            </a:r>
          </a:p>
          <a:p>
            <a:pPr marL="742950" marR="0" indent="-742950" algn="l" defTabSz="584200" rtl="0" fontAlgn="auto" latinLnBrk="0" hangingPunct="0">
              <a:lnSpc>
                <a:spcPct val="100000"/>
              </a:lnSpc>
              <a:spcBef>
                <a:spcPts val="0"/>
              </a:spcBef>
              <a:spcAft>
                <a:spcPts val="0"/>
              </a:spcAft>
              <a:buClrTx/>
              <a:buSzTx/>
              <a:buFont typeface="+mj-lt"/>
              <a:buAutoNum type="arabicPeriod"/>
              <a:tabLst/>
            </a:pPr>
            <a:r>
              <a:rPr lang="en-IN" b="0" i="0" dirty="0">
                <a:solidFill>
                  <a:schemeClr val="tx1"/>
                </a:solidFill>
                <a:effectLst/>
                <a:latin typeface="Helvetica Neue Medium"/>
              </a:rPr>
              <a:t>Model Selection</a:t>
            </a:r>
          </a:p>
          <a:p>
            <a:pPr marL="742950" marR="0" indent="-742950" algn="l" defTabSz="584200" rtl="0" fontAlgn="auto" latinLnBrk="0" hangingPunct="0">
              <a:lnSpc>
                <a:spcPct val="100000"/>
              </a:lnSpc>
              <a:spcBef>
                <a:spcPts val="0"/>
              </a:spcBef>
              <a:spcAft>
                <a:spcPts val="0"/>
              </a:spcAft>
              <a:buClrTx/>
              <a:buSzTx/>
              <a:buFont typeface="+mj-lt"/>
              <a:buAutoNum type="arabicPeriod"/>
              <a:tabLst/>
            </a:pPr>
            <a:r>
              <a:rPr lang="en-IN" b="0" i="0" dirty="0">
                <a:solidFill>
                  <a:schemeClr val="tx1"/>
                </a:solidFill>
                <a:effectLst/>
                <a:latin typeface="Helvetica Neue Medium"/>
              </a:rPr>
              <a:t>Model Learning</a:t>
            </a:r>
          </a:p>
          <a:p>
            <a:pPr marL="742950" marR="0" indent="-742950" algn="l" defTabSz="584200" rtl="0" fontAlgn="auto" latinLnBrk="0" hangingPunct="0">
              <a:lnSpc>
                <a:spcPct val="100000"/>
              </a:lnSpc>
              <a:spcBef>
                <a:spcPts val="0"/>
              </a:spcBef>
              <a:spcAft>
                <a:spcPts val="0"/>
              </a:spcAft>
              <a:buClrTx/>
              <a:buSzTx/>
              <a:buFont typeface="+mj-lt"/>
              <a:buAutoNum type="arabicPeriod"/>
              <a:tabLst/>
            </a:pPr>
            <a:r>
              <a:rPr lang="en-IN" b="0" i="0" dirty="0">
                <a:solidFill>
                  <a:schemeClr val="tx1"/>
                </a:solidFill>
                <a:effectLst/>
                <a:latin typeface="Helvetica Neue Medium"/>
              </a:rPr>
              <a:t>Model Evaluation</a:t>
            </a:r>
            <a:r>
              <a:rPr lang="en-IN" dirty="0">
                <a:solidFill>
                  <a:schemeClr val="tx1"/>
                </a:solidFill>
                <a:latin typeface="Helvetica Neue Medium"/>
              </a:rPr>
              <a:t> Test</a:t>
            </a:r>
          </a:p>
          <a:p>
            <a:pPr marL="742950" marR="0" indent="-742950" algn="l" defTabSz="584200" rtl="0" fontAlgn="auto" latinLnBrk="0" hangingPunct="0">
              <a:lnSpc>
                <a:spcPct val="100000"/>
              </a:lnSpc>
              <a:spcBef>
                <a:spcPts val="0"/>
              </a:spcBef>
              <a:spcAft>
                <a:spcPts val="0"/>
              </a:spcAft>
              <a:buClrTx/>
              <a:buSzTx/>
              <a:buFont typeface="+mj-lt"/>
              <a:buAutoNum type="arabicPeriod"/>
              <a:tabLst/>
            </a:pPr>
            <a:r>
              <a:rPr lang="en-IN" b="0" i="0" dirty="0">
                <a:solidFill>
                  <a:schemeClr val="tx1"/>
                </a:solidFill>
                <a:effectLst/>
                <a:latin typeface="Helvetica Neue Medium"/>
              </a:rPr>
              <a:t>RUL Prediction</a:t>
            </a:r>
          </a:p>
          <a:p>
            <a:pPr marL="742950" marR="0" indent="-742950" algn="l" defTabSz="584200" rtl="0" fontAlgn="auto" latinLnBrk="0" hangingPunct="0">
              <a:lnSpc>
                <a:spcPct val="100000"/>
              </a:lnSpc>
              <a:spcBef>
                <a:spcPts val="0"/>
              </a:spcBef>
              <a:spcAft>
                <a:spcPts val="0"/>
              </a:spcAft>
              <a:buClrTx/>
              <a:buSzTx/>
              <a:buFont typeface="+mj-lt"/>
              <a:buAutoNum type="arabicPeriod"/>
              <a:tabLst/>
            </a:pPr>
            <a:r>
              <a:rPr lang="en-IN" b="0" i="0" dirty="0">
                <a:solidFill>
                  <a:schemeClr val="tx1"/>
                </a:solidFill>
                <a:effectLst/>
                <a:latin typeface="Helvetica Neue Medium"/>
              </a:rPr>
              <a:t>Visualization and Reporting</a:t>
            </a:r>
            <a:endParaRPr kumimoji="0" lang="en-IN" sz="3600" b="0" i="0" u="none" strike="noStrike" cap="none" spc="0" normalizeH="0" baseline="0" dirty="0">
              <a:ln>
                <a:noFill/>
              </a:ln>
              <a:solidFill>
                <a:schemeClr val="tx1"/>
              </a:solidFill>
              <a:effectLst/>
              <a:uFillTx/>
              <a:latin typeface="Helvetica Neue Medium"/>
              <a:sym typeface="Helvetica Light"/>
            </a:endParaRPr>
          </a:p>
        </p:txBody>
      </p:sp>
    </p:spTree>
    <p:extLst>
      <p:ext uri="{BB962C8B-B14F-4D97-AF65-F5344CB8AC3E}">
        <p14:creationId xmlns:p14="http://schemas.microsoft.com/office/powerpoint/2010/main" val="251423915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Implementation</a:t>
            </a:r>
          </a:p>
        </p:txBody>
      </p:sp>
      <p:sp>
        <p:nvSpPr>
          <p:cNvPr id="2" name="TextBox 1">
            <a:extLst>
              <a:ext uri="{FF2B5EF4-FFF2-40B4-BE49-F238E27FC236}">
                <a16:creationId xmlns:a16="http://schemas.microsoft.com/office/drawing/2014/main" id="{3529E394-EB2A-0F40-94BD-97C8B2FFCDB7}"/>
              </a:ext>
            </a:extLst>
          </p:cNvPr>
          <p:cNvSpPr txBox="1"/>
          <p:nvPr/>
        </p:nvSpPr>
        <p:spPr>
          <a:xfrm>
            <a:off x="1120900" y="2017177"/>
            <a:ext cx="3590727"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IN" b="0" i="0" dirty="0">
                <a:solidFill>
                  <a:schemeClr val="tx1"/>
                </a:solidFill>
                <a:effectLst/>
                <a:latin typeface="Helvetica Neue Medium"/>
              </a:rPr>
              <a:t>Project Overview</a:t>
            </a:r>
            <a:endParaRPr kumimoji="0" lang="en-US" sz="3600" b="0" i="0" u="none" strike="noStrike" cap="none" spc="0" normalizeH="0" baseline="0" dirty="0">
              <a:ln>
                <a:noFill/>
              </a:ln>
              <a:solidFill>
                <a:schemeClr val="tx1"/>
              </a:solidFill>
              <a:effectLst/>
              <a:uFillTx/>
              <a:latin typeface="Helvetica Neue Medium"/>
              <a:sym typeface="Helvetica Light"/>
            </a:endParaRPr>
          </a:p>
        </p:txBody>
      </p:sp>
      <p:sp>
        <p:nvSpPr>
          <p:cNvPr id="4" name="TextBox 3">
            <a:extLst>
              <a:ext uri="{FF2B5EF4-FFF2-40B4-BE49-F238E27FC236}">
                <a16:creationId xmlns:a16="http://schemas.microsoft.com/office/drawing/2014/main" id="{8B7DD34D-2133-51DF-A56A-B6939ED30B11}"/>
              </a:ext>
            </a:extLst>
          </p:cNvPr>
          <p:cNvSpPr txBox="1"/>
          <p:nvPr/>
        </p:nvSpPr>
        <p:spPr>
          <a:xfrm>
            <a:off x="1120900" y="3151448"/>
            <a:ext cx="10430540" cy="453457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uFont typeface="Arial" panose="020B0604020202020204" pitchFamily="34" charset="0"/>
              <a:buChar char="•"/>
            </a:pPr>
            <a:r>
              <a:rPr lang="en-US" b="0" i="0" dirty="0">
                <a:solidFill>
                  <a:schemeClr val="tx1"/>
                </a:solidFill>
                <a:effectLst/>
                <a:latin typeface="Helvetica Neue Medium"/>
              </a:rPr>
              <a:t>Introduce the project and its objectives: Predictive Maintenance for Rolling Bearings.</a:t>
            </a:r>
          </a:p>
          <a:p>
            <a:pPr algn="l">
              <a:buFont typeface="Arial" panose="020B0604020202020204" pitchFamily="34" charset="0"/>
              <a:buChar char="•"/>
            </a:pPr>
            <a:r>
              <a:rPr lang="en-US" b="0" i="0" dirty="0">
                <a:solidFill>
                  <a:schemeClr val="tx1"/>
                </a:solidFill>
                <a:effectLst/>
                <a:latin typeface="Helvetica Neue Medium"/>
              </a:rPr>
              <a:t>Highlight the importance of accurate RUL estimation to improve equipment reliability and minimize downtime.</a:t>
            </a:r>
          </a:p>
          <a:p>
            <a:pPr algn="l">
              <a:buFont typeface="Arial" panose="020B0604020202020204" pitchFamily="34" charset="0"/>
              <a:buChar char="•"/>
            </a:pPr>
            <a:r>
              <a:rPr lang="en-US" b="0" i="0" dirty="0">
                <a:solidFill>
                  <a:schemeClr val="tx1"/>
                </a:solidFill>
                <a:effectLst/>
                <a:latin typeface="Helvetica Neue Medium"/>
              </a:rPr>
              <a:t>Mention the use of historical sensor data and machine learning for proactive maintenance.</a:t>
            </a:r>
          </a:p>
          <a:p>
            <a:pPr marR="0" algn="l" defTabSz="584200" rtl="0" fontAlgn="auto" latinLnBrk="0" hangingPunct="0">
              <a:lnSpc>
                <a:spcPct val="100000"/>
              </a:lnSpc>
              <a:spcBef>
                <a:spcPts val="0"/>
              </a:spcBef>
              <a:spcAft>
                <a:spcPts val="0"/>
              </a:spcAft>
              <a:buClrTx/>
              <a:buSzTx/>
              <a:tabLst/>
            </a:pPr>
            <a:endParaRPr kumimoji="0" lang="en-IN" sz="3600" b="0" i="0" u="none" strike="noStrike" cap="none" spc="0" normalizeH="0" baseline="0" dirty="0">
              <a:ln>
                <a:noFill/>
              </a:ln>
              <a:solidFill>
                <a:schemeClr val="tx1"/>
              </a:solidFill>
              <a:effectLst/>
              <a:uFillTx/>
              <a:latin typeface="Helvetica Neue Medium"/>
              <a:sym typeface="Helvetica Light"/>
            </a:endParaRPr>
          </a:p>
        </p:txBody>
      </p:sp>
    </p:spTree>
    <p:extLst>
      <p:ext uri="{BB962C8B-B14F-4D97-AF65-F5344CB8AC3E}">
        <p14:creationId xmlns:p14="http://schemas.microsoft.com/office/powerpoint/2010/main" val="3664279924"/>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Implementation</a:t>
            </a:r>
          </a:p>
        </p:txBody>
      </p:sp>
      <p:sp>
        <p:nvSpPr>
          <p:cNvPr id="2" name="TextBox 1">
            <a:extLst>
              <a:ext uri="{FF2B5EF4-FFF2-40B4-BE49-F238E27FC236}">
                <a16:creationId xmlns:a16="http://schemas.microsoft.com/office/drawing/2014/main" id="{3529E394-EB2A-0F40-94BD-97C8B2FFCDB7}"/>
              </a:ext>
            </a:extLst>
          </p:cNvPr>
          <p:cNvSpPr txBox="1"/>
          <p:nvPr/>
        </p:nvSpPr>
        <p:spPr>
          <a:xfrm>
            <a:off x="1120900" y="2017177"/>
            <a:ext cx="823302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US" b="0" i="0" dirty="0">
                <a:solidFill>
                  <a:schemeClr val="tx1"/>
                </a:solidFill>
                <a:effectLst/>
                <a:latin typeface="Helvetica Neue Medium"/>
              </a:rPr>
              <a:t>Data Preprocessing and Model Training</a:t>
            </a:r>
            <a:endParaRPr kumimoji="0" lang="en-US" sz="3600" b="0" i="0" u="none" strike="noStrike" cap="none" spc="0" normalizeH="0" baseline="0" dirty="0">
              <a:ln>
                <a:noFill/>
              </a:ln>
              <a:solidFill>
                <a:schemeClr val="tx1"/>
              </a:solidFill>
              <a:effectLst/>
              <a:uFillTx/>
              <a:latin typeface="Helvetica Neue Medium"/>
              <a:sym typeface="Helvetica Light"/>
            </a:endParaRPr>
          </a:p>
        </p:txBody>
      </p:sp>
      <p:sp>
        <p:nvSpPr>
          <p:cNvPr id="4" name="TextBox 3">
            <a:extLst>
              <a:ext uri="{FF2B5EF4-FFF2-40B4-BE49-F238E27FC236}">
                <a16:creationId xmlns:a16="http://schemas.microsoft.com/office/drawing/2014/main" id="{8B7DD34D-2133-51DF-A56A-B6939ED30B11}"/>
              </a:ext>
            </a:extLst>
          </p:cNvPr>
          <p:cNvSpPr txBox="1"/>
          <p:nvPr/>
        </p:nvSpPr>
        <p:spPr>
          <a:xfrm>
            <a:off x="1120900" y="3163510"/>
            <a:ext cx="10430540"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uFont typeface="Arial" panose="020B0604020202020204" pitchFamily="34" charset="0"/>
              <a:buChar char="•"/>
            </a:pPr>
            <a:r>
              <a:rPr lang="en-US" b="0" i="0" dirty="0">
                <a:solidFill>
                  <a:schemeClr val="tx1"/>
                </a:solidFill>
                <a:effectLst/>
                <a:latin typeface="Helvetica Neue Medium"/>
              </a:rPr>
              <a:t>Illustrate the data preprocessing steps, including handling missing values and feature engineering.</a:t>
            </a:r>
          </a:p>
          <a:p>
            <a:pPr algn="l">
              <a:buFont typeface="Arial" panose="020B0604020202020204" pitchFamily="34" charset="0"/>
              <a:buChar char="•"/>
            </a:pPr>
            <a:r>
              <a:rPr lang="en-US" b="0" i="0" dirty="0">
                <a:solidFill>
                  <a:schemeClr val="tx1"/>
                </a:solidFill>
                <a:effectLst/>
                <a:latin typeface="Helvetica Neue Medium"/>
              </a:rPr>
              <a:t>Show the training and testing data split for model development.</a:t>
            </a:r>
          </a:p>
          <a:p>
            <a:pPr algn="l">
              <a:buFont typeface="Arial" panose="020B0604020202020204" pitchFamily="34" charset="0"/>
              <a:buChar char="•"/>
            </a:pPr>
            <a:r>
              <a:rPr lang="en-US" b="0" i="0" dirty="0">
                <a:solidFill>
                  <a:schemeClr val="tx1"/>
                </a:solidFill>
                <a:effectLst/>
                <a:latin typeface="Helvetica Neue Medium"/>
              </a:rPr>
              <a:t>Mention the use of the Random Forest Regressor for RUL prediction and its advantages.</a:t>
            </a:r>
          </a:p>
        </p:txBody>
      </p:sp>
    </p:spTree>
    <p:extLst>
      <p:ext uri="{BB962C8B-B14F-4D97-AF65-F5344CB8AC3E}">
        <p14:creationId xmlns:p14="http://schemas.microsoft.com/office/powerpoint/2010/main" val="31034767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Implementation</a:t>
            </a:r>
          </a:p>
        </p:txBody>
      </p:sp>
      <p:sp>
        <p:nvSpPr>
          <p:cNvPr id="2" name="TextBox 1">
            <a:extLst>
              <a:ext uri="{FF2B5EF4-FFF2-40B4-BE49-F238E27FC236}">
                <a16:creationId xmlns:a16="http://schemas.microsoft.com/office/drawing/2014/main" id="{3529E394-EB2A-0F40-94BD-97C8B2FFCDB7}"/>
              </a:ext>
            </a:extLst>
          </p:cNvPr>
          <p:cNvSpPr txBox="1"/>
          <p:nvPr/>
        </p:nvSpPr>
        <p:spPr>
          <a:xfrm>
            <a:off x="1120900" y="2017177"/>
            <a:ext cx="7309693"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IN" b="0" i="0" dirty="0">
                <a:solidFill>
                  <a:schemeClr val="tx1"/>
                </a:solidFill>
                <a:effectLst/>
                <a:latin typeface="Helvetica Neue Medium"/>
              </a:rPr>
              <a:t>Model Evaluation and Performance</a:t>
            </a:r>
            <a:endParaRPr kumimoji="0" lang="en-US" sz="3600" b="0" i="0" u="none" strike="noStrike" cap="none" spc="0" normalizeH="0" baseline="0" dirty="0">
              <a:ln>
                <a:noFill/>
              </a:ln>
              <a:solidFill>
                <a:schemeClr val="tx1"/>
              </a:solidFill>
              <a:effectLst/>
              <a:uFillTx/>
              <a:latin typeface="Helvetica Neue Medium"/>
              <a:sym typeface="Helvetica Light"/>
            </a:endParaRPr>
          </a:p>
        </p:txBody>
      </p:sp>
      <p:sp>
        <p:nvSpPr>
          <p:cNvPr id="4" name="TextBox 3">
            <a:extLst>
              <a:ext uri="{FF2B5EF4-FFF2-40B4-BE49-F238E27FC236}">
                <a16:creationId xmlns:a16="http://schemas.microsoft.com/office/drawing/2014/main" id="{8B7DD34D-2133-51DF-A56A-B6939ED30B11}"/>
              </a:ext>
            </a:extLst>
          </p:cNvPr>
          <p:cNvSpPr txBox="1"/>
          <p:nvPr/>
        </p:nvSpPr>
        <p:spPr>
          <a:xfrm>
            <a:off x="1120900" y="3705446"/>
            <a:ext cx="10430540" cy="34265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uFont typeface="Arial" panose="020B0604020202020204" pitchFamily="34" charset="0"/>
              <a:buChar char="•"/>
            </a:pPr>
            <a:r>
              <a:rPr lang="en-US" b="0" i="0" dirty="0">
                <a:solidFill>
                  <a:schemeClr val="tx1"/>
                </a:solidFill>
                <a:effectLst/>
                <a:latin typeface="Helvetica Neue Medium"/>
              </a:rPr>
              <a:t>Display the evaluation metrics (e.g., R-squared scores) to showcase the model's performance.</a:t>
            </a:r>
          </a:p>
          <a:p>
            <a:pPr algn="l">
              <a:buFont typeface="Arial" panose="020B0604020202020204" pitchFamily="34" charset="0"/>
              <a:buChar char="•"/>
            </a:pPr>
            <a:r>
              <a:rPr lang="en-US" b="0" i="0" dirty="0">
                <a:solidFill>
                  <a:schemeClr val="tx1"/>
                </a:solidFill>
                <a:effectLst/>
                <a:latin typeface="Helvetica Neue Medium"/>
              </a:rPr>
              <a:t>Present the RUL predictions plotted against the true RUL values for visual comparison.</a:t>
            </a:r>
          </a:p>
          <a:p>
            <a:pPr algn="l">
              <a:buFont typeface="Arial" panose="020B0604020202020204" pitchFamily="34" charset="0"/>
              <a:buChar char="•"/>
            </a:pPr>
            <a:r>
              <a:rPr lang="en-US" b="0" i="0" dirty="0">
                <a:solidFill>
                  <a:schemeClr val="tx1"/>
                </a:solidFill>
                <a:effectLst/>
                <a:latin typeface="Helvetica Neue Medium"/>
              </a:rPr>
              <a:t>Discuss the accuracy and reliability of the model in estimating remaining usable life.</a:t>
            </a:r>
          </a:p>
        </p:txBody>
      </p:sp>
    </p:spTree>
    <p:extLst>
      <p:ext uri="{BB962C8B-B14F-4D97-AF65-F5344CB8AC3E}">
        <p14:creationId xmlns:p14="http://schemas.microsoft.com/office/powerpoint/2010/main" val="371759934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Implementation</a:t>
            </a:r>
          </a:p>
        </p:txBody>
      </p:sp>
      <p:sp>
        <p:nvSpPr>
          <p:cNvPr id="2" name="TextBox 1">
            <a:extLst>
              <a:ext uri="{FF2B5EF4-FFF2-40B4-BE49-F238E27FC236}">
                <a16:creationId xmlns:a16="http://schemas.microsoft.com/office/drawing/2014/main" id="{3529E394-EB2A-0F40-94BD-97C8B2FFCDB7}"/>
              </a:ext>
            </a:extLst>
          </p:cNvPr>
          <p:cNvSpPr txBox="1"/>
          <p:nvPr/>
        </p:nvSpPr>
        <p:spPr>
          <a:xfrm>
            <a:off x="1120900" y="2017177"/>
            <a:ext cx="6899325"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IN" b="0" i="0" dirty="0">
                <a:solidFill>
                  <a:schemeClr val="tx1"/>
                </a:solidFill>
                <a:effectLst/>
                <a:latin typeface="Helvetica Neue Medium"/>
              </a:rPr>
              <a:t>Optimize Maintenance Strategies</a:t>
            </a:r>
            <a:endParaRPr kumimoji="0" lang="en-US" sz="3600" b="0" i="0" u="none" strike="noStrike" cap="none" spc="0" normalizeH="0" baseline="0" dirty="0">
              <a:ln>
                <a:noFill/>
              </a:ln>
              <a:solidFill>
                <a:schemeClr val="tx1"/>
              </a:solidFill>
              <a:effectLst/>
              <a:uFillTx/>
              <a:latin typeface="Helvetica Neue Medium"/>
              <a:sym typeface="Helvetica Light"/>
            </a:endParaRPr>
          </a:p>
        </p:txBody>
      </p:sp>
      <p:sp>
        <p:nvSpPr>
          <p:cNvPr id="4" name="TextBox 3">
            <a:extLst>
              <a:ext uri="{FF2B5EF4-FFF2-40B4-BE49-F238E27FC236}">
                <a16:creationId xmlns:a16="http://schemas.microsoft.com/office/drawing/2014/main" id="{8B7DD34D-2133-51DF-A56A-B6939ED30B11}"/>
              </a:ext>
            </a:extLst>
          </p:cNvPr>
          <p:cNvSpPr txBox="1"/>
          <p:nvPr/>
        </p:nvSpPr>
        <p:spPr>
          <a:xfrm>
            <a:off x="1120900" y="3428447"/>
            <a:ext cx="10430540" cy="3980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uFont typeface="Arial" panose="020B0604020202020204" pitchFamily="34" charset="0"/>
              <a:buChar char="•"/>
            </a:pPr>
            <a:r>
              <a:rPr lang="en-US" b="0" i="0" dirty="0">
                <a:solidFill>
                  <a:schemeClr val="tx1"/>
                </a:solidFill>
                <a:effectLst/>
                <a:latin typeface="Helvetica Neue Medium"/>
              </a:rPr>
              <a:t>Emphasize the significance of proactive maintenance in optimizing equipment reliability.</a:t>
            </a:r>
          </a:p>
          <a:p>
            <a:pPr algn="l">
              <a:buFont typeface="Arial" panose="020B0604020202020204" pitchFamily="34" charset="0"/>
              <a:buChar char="•"/>
            </a:pPr>
            <a:r>
              <a:rPr lang="en-US" b="0" i="0" dirty="0">
                <a:solidFill>
                  <a:schemeClr val="tx1"/>
                </a:solidFill>
                <a:effectLst/>
                <a:latin typeface="Helvetica Neue Medium"/>
              </a:rPr>
              <a:t>Show how the model's predictions enable the development of efficient maintenance schedules.</a:t>
            </a:r>
          </a:p>
          <a:p>
            <a:pPr algn="l">
              <a:buFont typeface="Arial" panose="020B0604020202020204" pitchFamily="34" charset="0"/>
              <a:buChar char="•"/>
            </a:pPr>
            <a:r>
              <a:rPr lang="en-US" b="0" i="0" dirty="0">
                <a:solidFill>
                  <a:schemeClr val="tx1"/>
                </a:solidFill>
                <a:effectLst/>
                <a:latin typeface="Helvetica Neue Medium"/>
              </a:rPr>
              <a:t>Highlight the potential cost savings and reduced downtime achieved through proactive maintenance.</a:t>
            </a:r>
          </a:p>
        </p:txBody>
      </p:sp>
    </p:spTree>
    <p:extLst>
      <p:ext uri="{BB962C8B-B14F-4D97-AF65-F5344CB8AC3E}">
        <p14:creationId xmlns:p14="http://schemas.microsoft.com/office/powerpoint/2010/main" val="226679956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530F1A4-AA66-E64C-B019-EAA9CE51EC51}"/>
              </a:ext>
            </a:extLst>
          </p:cNvPr>
          <p:cNvSpPr>
            <a:spLocks noGrp="1"/>
          </p:cNvSpPr>
          <p:nvPr>
            <p:ph type="title"/>
          </p:nvPr>
        </p:nvSpPr>
        <p:spPr>
          <a:xfrm>
            <a:off x="2290109" y="125506"/>
            <a:ext cx="8424582" cy="1093694"/>
          </a:xfrm>
        </p:spPr>
        <p:txBody>
          <a:bodyPr/>
          <a:lstStyle/>
          <a:p>
            <a:r>
              <a:rPr lang="en-US" sz="6000" dirty="0"/>
              <a:t>Implementation</a:t>
            </a:r>
          </a:p>
        </p:txBody>
      </p:sp>
      <p:sp>
        <p:nvSpPr>
          <p:cNvPr id="2" name="TextBox 1">
            <a:extLst>
              <a:ext uri="{FF2B5EF4-FFF2-40B4-BE49-F238E27FC236}">
                <a16:creationId xmlns:a16="http://schemas.microsoft.com/office/drawing/2014/main" id="{3529E394-EB2A-0F40-94BD-97C8B2FFCDB7}"/>
              </a:ext>
            </a:extLst>
          </p:cNvPr>
          <p:cNvSpPr txBox="1"/>
          <p:nvPr/>
        </p:nvSpPr>
        <p:spPr>
          <a:xfrm>
            <a:off x="1120900" y="2061746"/>
            <a:ext cx="5668218" cy="6565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lstStyle/>
          <a:p>
            <a:pPr marL="0" marR="0" indent="0" algn="l" defTabSz="584200" rtl="0" fontAlgn="auto" latinLnBrk="0" hangingPunct="0">
              <a:lnSpc>
                <a:spcPct val="100000"/>
              </a:lnSpc>
              <a:spcBef>
                <a:spcPts val="0"/>
              </a:spcBef>
              <a:spcAft>
                <a:spcPts val="0"/>
              </a:spcAft>
              <a:buClrTx/>
              <a:buSzTx/>
              <a:buFontTx/>
              <a:buNone/>
              <a:tabLst/>
            </a:pPr>
            <a:r>
              <a:rPr lang="en-IN" b="0" i="0" dirty="0">
                <a:solidFill>
                  <a:schemeClr val="tx1"/>
                </a:solidFill>
                <a:effectLst/>
                <a:latin typeface="Helvetica Neue Medium"/>
              </a:rPr>
              <a:t>Conclusion and Next Steps</a:t>
            </a:r>
            <a:endParaRPr kumimoji="0" lang="en-US" sz="3600" b="0" i="0" u="none" strike="noStrike" cap="none" spc="0" normalizeH="0" baseline="0" dirty="0">
              <a:ln>
                <a:noFill/>
              </a:ln>
              <a:solidFill>
                <a:schemeClr val="tx1"/>
              </a:solidFill>
              <a:effectLst/>
              <a:uFillTx/>
              <a:latin typeface="Helvetica Neue Medium"/>
              <a:sym typeface="Helvetica Light"/>
            </a:endParaRPr>
          </a:p>
        </p:txBody>
      </p:sp>
      <p:sp>
        <p:nvSpPr>
          <p:cNvPr id="4" name="TextBox 3">
            <a:extLst>
              <a:ext uri="{FF2B5EF4-FFF2-40B4-BE49-F238E27FC236}">
                <a16:creationId xmlns:a16="http://schemas.microsoft.com/office/drawing/2014/main" id="{8B7DD34D-2133-51DF-A56A-B6939ED30B11}"/>
              </a:ext>
            </a:extLst>
          </p:cNvPr>
          <p:cNvSpPr txBox="1"/>
          <p:nvPr/>
        </p:nvSpPr>
        <p:spPr>
          <a:xfrm>
            <a:off x="1120900" y="3304558"/>
            <a:ext cx="10430540" cy="39805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algn="l">
              <a:buFont typeface="Arial" panose="020B0604020202020204" pitchFamily="34" charset="0"/>
              <a:buChar char="•"/>
            </a:pPr>
            <a:r>
              <a:rPr lang="en-US" b="0" i="0" dirty="0">
                <a:solidFill>
                  <a:schemeClr val="tx1"/>
                </a:solidFill>
                <a:effectLst/>
                <a:latin typeface="Söhne"/>
              </a:rPr>
              <a:t>the project focused on developing a Random Forest Regressor model for predicting the Remaining Useful Life (RUL) of bearings using sensor data from bearing tests. Through data preprocessing and feature engineering, the model was trained and evaluated on historical data, demonstrating promising results in accurately predicting RUL. </a:t>
            </a:r>
          </a:p>
        </p:txBody>
      </p:sp>
    </p:spTree>
    <p:extLst>
      <p:ext uri="{BB962C8B-B14F-4D97-AF65-F5344CB8AC3E}">
        <p14:creationId xmlns:p14="http://schemas.microsoft.com/office/powerpoint/2010/main" val="2773009753"/>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FSM_Internship_Presentation" id="{5B94B8DF-535D-4340-98EA-99E0BCE5F0D1}" vid="{96F311AA-212D-264C-B0B5-5530709661DC}"/>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584200"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584200" rtl="0" fontAlgn="auto" latinLnBrk="0" hangingPunct="0">
          <a:lnSpc>
            <a:spcPct val="100000"/>
          </a:lnSpc>
          <a:spcBef>
            <a:spcPts val="0"/>
          </a:spcBef>
          <a:spcAft>
            <a:spcPts val="0"/>
          </a:spcAft>
          <a:buClrTx/>
          <a:buSzTx/>
          <a:buFontTx/>
          <a:buNone/>
          <a:tabLst/>
          <a:defRPr kumimoji="0" sz="36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FSM_Internship_Presentation</Template>
  <TotalTime>490</TotalTime>
  <Words>592</Words>
  <Application>Microsoft Office PowerPoint</Application>
  <PresentationFormat>Custom</PresentationFormat>
  <Paragraphs>57</Paragraphs>
  <Slides>13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Arial</vt:lpstr>
      <vt:lpstr>Google Sans</vt:lpstr>
      <vt:lpstr>Helvetica</vt:lpstr>
      <vt:lpstr>Helvetica Light</vt:lpstr>
      <vt:lpstr>Helvetica Neue</vt:lpstr>
      <vt:lpstr>Helvetica Neue Light</vt:lpstr>
      <vt:lpstr>Helvetica Neue Medium</vt:lpstr>
      <vt:lpstr>Helvetica Neue Thin</vt:lpstr>
      <vt:lpstr>Söhne</vt:lpstr>
      <vt:lpstr>White</vt:lpstr>
      <vt:lpstr>PowerPoint Presentation</vt:lpstr>
      <vt:lpstr>Project Background</vt:lpstr>
      <vt:lpstr>Objective</vt:lpstr>
      <vt:lpstr>Methodology</vt:lpstr>
      <vt:lpstr>Implementation</vt:lpstr>
      <vt:lpstr>Implementation</vt:lpstr>
      <vt:lpstr>Implementation</vt:lpstr>
      <vt:lpstr>Implementation</vt:lpstr>
      <vt:lpstr>Implementation</vt:lpstr>
      <vt:lpstr>Innovation in Implementation</vt:lpstr>
      <vt:lpstr>Outcome</vt:lpstr>
      <vt:lpstr>Scalability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Vaibhav Anand</dc:creator>
  <cp:lastModifiedBy>Shadab Sheikh</cp:lastModifiedBy>
  <cp:revision>4</cp:revision>
  <dcterms:created xsi:type="dcterms:W3CDTF">2023-07-25T08:34:24Z</dcterms:created>
  <dcterms:modified xsi:type="dcterms:W3CDTF">2023-08-07T10:52:55Z</dcterms:modified>
</cp:coreProperties>
</file>