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4D9CE-F49B-763F-132E-0B1AD94F5977}" v="498" dt="2020-07-05T00:55:26.572"/>
    <p1510:client id="{F513FA44-8776-C402-79CB-A91907DF54BC}" v="181" dt="2020-07-04T22:33:2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b.mipt.ru/search/?q=authors%3A+%D0%97%D1%83%D0%B1%D0%B0%D0%B9%D1%80%D0%B8" TargetMode="External"/><Relationship Id="rId2" Type="http://schemas.openxmlformats.org/officeDocument/2006/relationships/hyperlink" Target="https://lib.mipt.ru/search/?q=authors%3A+%D0%A1%D0%BA%D0%B0%D0%BB%D0%BB%D0%B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0032" y="269778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>
                <a:ea typeface="+mj-lt"/>
                <a:cs typeface="+mj-lt"/>
              </a:rPr>
              <a:t>Генерация сжатого состояния света и его использование в детекторе LIGO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0033" y="511858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r"/>
            <a:r>
              <a:rPr lang="ru-RU" dirty="0">
                <a:cs typeface="Calibri"/>
              </a:rPr>
              <a:t>Подлесный Артём</a:t>
            </a:r>
          </a:p>
          <a:p>
            <a:pPr lvl="1" algn="r"/>
            <a:r>
              <a:rPr lang="ru-RU" dirty="0">
                <a:cs typeface="Calibri"/>
              </a:rPr>
              <a:t>Кафедра Российского Квантового Центра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5" name="Рисунок 5" descr="Изображение выглядит как внешний, оранжевый, солнце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0855A3EB-7B3C-4A47-A6F3-111D39CD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38" y="2693287"/>
            <a:ext cx="9029699" cy="9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BAD14-8ECF-4261-AB5B-6F744492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32" y="455362"/>
            <a:ext cx="10515600" cy="623721"/>
          </a:xfrm>
        </p:spPr>
        <p:txBody>
          <a:bodyPr>
            <a:normAutofit/>
          </a:bodyPr>
          <a:lstStyle/>
          <a:p>
            <a:r>
              <a:rPr lang="ru-RU" sz="3200" dirty="0">
                <a:cs typeface="Calibri Light"/>
              </a:rPr>
              <a:t>Сжатое состояние</a:t>
            </a:r>
          </a:p>
        </p:txBody>
      </p:sp>
      <p:pic>
        <p:nvPicPr>
          <p:cNvPr id="3" name="Рисунок 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37CB617C-FEBC-4B2A-8241-723B13AC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689" y="3368"/>
            <a:ext cx="6142120" cy="6851266"/>
          </a:xfrm>
          <a:prstGeom prst="rect">
            <a:avLst/>
          </a:prstGeom>
        </p:spPr>
      </p:pic>
      <p:pic>
        <p:nvPicPr>
          <p:cNvPr id="4" name="Рисунок 4" descr="Изображение выглядит как нож&#10;&#10;Автоматически созданное описание">
            <a:extLst>
              <a:ext uri="{FF2B5EF4-FFF2-40B4-BE49-F238E27FC236}">
                <a16:creationId xmlns:a16="http://schemas.microsoft.com/office/drawing/2014/main" id="{BCE76F4A-BDAC-46C0-BBB6-25862A6B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3" y="2704784"/>
            <a:ext cx="4317331" cy="1458459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9BA8A6EC-CC10-4DEF-B9BD-6F7F53124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26" y="1900242"/>
            <a:ext cx="3424989" cy="581016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3AFB5A9-5740-4C80-B6B6-F66DB9877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926" y="4391607"/>
            <a:ext cx="3424989" cy="400889"/>
          </a:xfrm>
          <a:prstGeom prst="rect">
            <a:avLst/>
          </a:prstGeom>
        </p:spPr>
      </p:pic>
      <p:pic>
        <p:nvPicPr>
          <p:cNvPr id="11" name="Рисунок 1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0ABD547E-5951-4379-BA9A-D846DB618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926" y="5314049"/>
            <a:ext cx="1860885" cy="631452"/>
          </a:xfrm>
          <a:prstGeom prst="rect">
            <a:avLst/>
          </a:prstGeom>
        </p:spPr>
      </p:pic>
      <p:pic>
        <p:nvPicPr>
          <p:cNvPr id="12" name="Рисунок 12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7B28AC5-5E9A-4351-9446-60D16A8033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5466" y="5176336"/>
            <a:ext cx="1570122" cy="9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5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CEA4E-4501-460F-B4EC-C07B5CD7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16" y="74362"/>
            <a:ext cx="10515600" cy="1325563"/>
          </a:xfrm>
        </p:spPr>
        <p:txBody>
          <a:bodyPr/>
          <a:lstStyle/>
          <a:p>
            <a:r>
              <a:rPr lang="ru-RU" sz="3200">
                <a:cs typeface="Calibri Light"/>
              </a:rPr>
              <a:t>Параметрическое усиление</a:t>
            </a:r>
            <a:endParaRPr lang="ru-RU" sz="3200" dirty="0">
              <a:cs typeface="Calibri Light"/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AAFF0C-19A6-486D-913E-8073EB68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031" y="1101685"/>
            <a:ext cx="4146884" cy="4574419"/>
          </a:xfrm>
          <a:prstGeom prst="rect">
            <a:avLst/>
          </a:prstGeom>
        </p:spPr>
      </p:pic>
      <p:pic>
        <p:nvPicPr>
          <p:cNvPr id="7" name="Рисунок 7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F44A5FC4-CBC8-4F27-B3F9-EA7696CD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64" y="1718108"/>
            <a:ext cx="3174331" cy="433943"/>
          </a:xfrm>
          <a:prstGeom prst="rect">
            <a:avLst/>
          </a:prstGeom>
        </p:spPr>
      </p:pic>
      <p:pic>
        <p:nvPicPr>
          <p:cNvPr id="8" name="Рисунок 8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1E5B3BA3-CFC4-4561-8531-AA389C3AA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63" y="2349409"/>
            <a:ext cx="3174331" cy="484788"/>
          </a:xfrm>
          <a:prstGeom prst="rect">
            <a:avLst/>
          </a:prstGeom>
        </p:spPr>
      </p:pic>
      <p:pic>
        <p:nvPicPr>
          <p:cNvPr id="10" name="Рисунок 10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852CBD34-6E70-4FE7-A402-26EC52AD8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63" y="3102819"/>
            <a:ext cx="2662990" cy="1103547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ECD77064-E755-4F5D-9352-E3AAB7137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63" y="4382796"/>
            <a:ext cx="2452437" cy="1391067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2FB4F007-D98F-4066-9661-17A71ECDD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2100" y="3556084"/>
            <a:ext cx="1429252" cy="357439"/>
          </a:xfrm>
          <a:prstGeom prst="rect">
            <a:avLst/>
          </a:prstGeo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E307D9F3-54B6-4F65-B57E-52971045E8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794" y="4750720"/>
            <a:ext cx="1189624" cy="3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DB95E-C03E-40A9-B04B-B9282F9A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34783"/>
            <a:ext cx="10515600" cy="523458"/>
          </a:xfrm>
        </p:spPr>
        <p:txBody>
          <a:bodyPr>
            <a:normAutofit fontScale="90000"/>
          </a:bodyPr>
          <a:lstStyle/>
          <a:p>
            <a:r>
              <a:rPr lang="ru-RU" sz="3200">
                <a:cs typeface="Calibri Light"/>
              </a:rPr>
              <a:t>Оптический параметрический осциллятор</a:t>
            </a:r>
            <a:endParaRPr lang="ru-RU"/>
          </a:p>
        </p:txBody>
      </p:sp>
      <p:pic>
        <p:nvPicPr>
          <p:cNvPr id="3" name="Рисунок 3" descr="Изображение выглядит как другой, синий, диспле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B985E4A2-654A-414E-97B4-1FBB25DA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42" y="938714"/>
            <a:ext cx="9531015" cy="54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5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5FFAF-0B6C-4D6D-A8BB-5F3948AA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225" y="294941"/>
            <a:ext cx="2604837" cy="754063"/>
          </a:xfrm>
        </p:spPr>
        <p:txBody>
          <a:bodyPr>
            <a:normAutofit fontScale="90000"/>
          </a:bodyPr>
          <a:lstStyle/>
          <a:p>
            <a:pPr algn="r"/>
            <a:r>
              <a:rPr lang="ru-RU" sz="3200">
                <a:cs typeface="Calibri Light"/>
              </a:rPr>
              <a:t>Сжатый свет в детекторе LIGO</a:t>
            </a:r>
            <a:endParaRPr lang="ru-RU"/>
          </a:p>
        </p:txBody>
      </p:sp>
      <p:pic>
        <p:nvPicPr>
          <p:cNvPr id="3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9E0A488E-2A62-45E9-8B6E-4CF771FA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9" y="57443"/>
            <a:ext cx="8718884" cy="65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6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A5515-BA3B-4465-8030-DE8CBFF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595" y="335046"/>
            <a:ext cx="2995863" cy="1155115"/>
          </a:xfrm>
        </p:spPr>
        <p:txBody>
          <a:bodyPr>
            <a:normAutofit/>
          </a:bodyPr>
          <a:lstStyle/>
          <a:p>
            <a:pPr algn="r"/>
            <a:r>
              <a:rPr lang="ru-RU" sz="2800">
                <a:cs typeface="Calibri Light"/>
              </a:rPr>
              <a:t>Прогнозируемые шумы</a:t>
            </a:r>
          </a:p>
        </p:txBody>
      </p:sp>
      <p:pic>
        <p:nvPicPr>
          <p:cNvPr id="4" name="Рисунок 4" descr="Изображение выглядит как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2DF96FE-1142-455D-B347-4116BBCC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7" y="76436"/>
            <a:ext cx="8718884" cy="68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8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3EF39-9882-485F-B89C-9D4727F8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ru-RU" sz="6000">
                <a:cs typeface="Calibri Light"/>
              </a:rPr>
              <a:t>Спасибо за внимание!</a:t>
            </a:r>
            <a:endParaRPr lang="ru-RU" sz="60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00D1A-2F34-4143-A06F-27124CC1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ea typeface="+mn-lt"/>
                <a:cs typeface="+mn-lt"/>
                <a:hlinkClick r:id="rId2"/>
              </a:rPr>
              <a:t>Скалли М.О.</a:t>
            </a:r>
            <a:r>
              <a:rPr lang="ru-RU" sz="2200">
                <a:ea typeface="+mn-lt"/>
                <a:cs typeface="+mn-lt"/>
              </a:rPr>
              <a:t>, </a:t>
            </a:r>
            <a:r>
              <a:rPr lang="ru-RU" sz="2200">
                <a:ea typeface="+mn-lt"/>
                <a:cs typeface="+mn-lt"/>
                <a:hlinkClick r:id="rId3"/>
              </a:rPr>
              <a:t>Зубайри М.С.</a:t>
            </a:r>
            <a:r>
              <a:rPr lang="ru-RU" sz="2200">
                <a:ea typeface="+mn-lt"/>
                <a:cs typeface="+mn-lt"/>
              </a:rPr>
              <a:t> 2003, </a:t>
            </a:r>
            <a:r>
              <a:rPr lang="ru-RU" sz="2200" i="1">
                <a:ea typeface="+mn-lt"/>
                <a:cs typeface="+mn-lt"/>
              </a:rPr>
              <a:t>Квантовая оптика</a:t>
            </a:r>
            <a:r>
              <a:rPr lang="ru-RU" sz="2200">
                <a:ea typeface="+mn-lt"/>
                <a:cs typeface="+mn-lt"/>
              </a:rPr>
              <a:t>, 532с.</a:t>
            </a:r>
          </a:p>
          <a:p>
            <a:r>
              <a:rPr lang="ru-RU" sz="2200">
                <a:ea typeface="+mn-lt"/>
                <a:cs typeface="+mn-lt"/>
              </a:rPr>
              <a:t>The LIGO Scientific Collaboration 2013, </a:t>
            </a:r>
            <a:r>
              <a:rPr lang="ru-RU" sz="2200" i="1">
                <a:ea typeface="+mn-lt"/>
                <a:cs typeface="+mn-lt"/>
              </a:rPr>
              <a:t>nature photonics 177, </a:t>
            </a:r>
            <a:r>
              <a:rPr lang="ru-RU" sz="2200">
                <a:ea typeface="+mn-lt"/>
                <a:cs typeface="+mn-lt"/>
              </a:rPr>
              <a:t>Enhanced sensitivity of the LIGO gravitational wave detector by using squeezed states of light.</a:t>
            </a:r>
          </a:p>
          <a:p>
            <a:r>
              <a:rPr lang="ru-RU" sz="2200">
                <a:ea typeface="+mn-lt"/>
                <a:cs typeface="+mn-lt"/>
              </a:rPr>
              <a:t>Ulrik L Andersen, Tobias Gehring, Christoph Marquardt and Gerd Leuchs 2016, </a:t>
            </a:r>
            <a:r>
              <a:rPr lang="ru-RU" sz="2200" i="1">
                <a:ea typeface="+mn-lt"/>
                <a:cs typeface="+mn-lt"/>
              </a:rPr>
              <a:t>30 years of squeezed light generation.</a:t>
            </a:r>
            <a:endParaRPr lang="ru-RU" sz="22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535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Генерация сжатого состояния света и его использование в детекторе LIGO</vt:lpstr>
      <vt:lpstr>Сжатое состояние</vt:lpstr>
      <vt:lpstr>Параметрическое усиление</vt:lpstr>
      <vt:lpstr>Оптический параметрический осциллятор</vt:lpstr>
      <vt:lpstr>Сжатый свет в детекторе LIGO</vt:lpstr>
      <vt:lpstr>Прогнозируемые шумы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239</cp:revision>
  <dcterms:created xsi:type="dcterms:W3CDTF">2020-07-04T21:53:36Z</dcterms:created>
  <dcterms:modified xsi:type="dcterms:W3CDTF">2020-07-05T00:58:41Z</dcterms:modified>
</cp:coreProperties>
</file>