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 id="2147483673" r:id="rId5"/>
  </p:sldMasterIdLst>
  <p:notesMasterIdLst>
    <p:notesMasterId r:id="rId25"/>
  </p:notesMasterIdLst>
  <p:sldIdLst>
    <p:sldId id="257" r:id="rId6"/>
    <p:sldId id="271" r:id="rId7"/>
    <p:sldId id="269" r:id="rId8"/>
    <p:sldId id="272" r:id="rId9"/>
    <p:sldId id="270" r:id="rId10"/>
    <p:sldId id="276" r:id="rId11"/>
    <p:sldId id="277" r:id="rId12"/>
    <p:sldId id="273" r:id="rId13"/>
    <p:sldId id="284" r:id="rId14"/>
    <p:sldId id="274" r:id="rId15"/>
    <p:sldId id="275" r:id="rId16"/>
    <p:sldId id="278" r:id="rId17"/>
    <p:sldId id="285" r:id="rId18"/>
    <p:sldId id="286" r:id="rId19"/>
    <p:sldId id="287" r:id="rId20"/>
    <p:sldId id="288" r:id="rId21"/>
    <p:sldId id="282" r:id="rId22"/>
    <p:sldId id="279" r:id="rId23"/>
    <p:sldId id="28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9" autoAdjust="0"/>
    <p:restoredTop sz="60837" autoAdjust="0"/>
  </p:normalViewPr>
  <p:slideViewPr>
    <p:cSldViewPr>
      <p:cViewPr varScale="1">
        <p:scale>
          <a:sx n="54" d="100"/>
          <a:sy n="54" d="100"/>
        </p:scale>
        <p:origin x="1986" y="78"/>
      </p:cViewPr>
      <p:guideLst>
        <p:guide orient="horz" pos="2160"/>
        <p:guide pos="2880"/>
      </p:guideLst>
    </p:cSldViewPr>
  </p:slideViewPr>
  <p:notesTextViewPr>
    <p:cViewPr>
      <p:scale>
        <a:sx n="100" d="100"/>
        <a:sy n="100" d="100"/>
      </p:scale>
      <p:origin x="0" y="0"/>
    </p:cViewPr>
  </p:notesTextViewPr>
  <p:notesViewPr>
    <p:cSldViewPr>
      <p:cViewPr varScale="1">
        <p:scale>
          <a:sx n="69" d="100"/>
          <a:sy n="69" d="100"/>
        </p:scale>
        <p:origin x="2778"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3F5894-05B6-43ED-843F-1D2686926947}" type="datetimeFigureOut">
              <a:rPr lang="en-US" smtClean="0"/>
              <a:t>11/14/2014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971C29-32B3-41A5-A545-371B4BCC4C0E}" type="slidenum">
              <a:rPr lang="en-US" smtClean="0"/>
              <a:t>‹#›</a:t>
            </a:fld>
            <a:endParaRPr lang="en-US"/>
          </a:p>
        </p:txBody>
      </p:sp>
    </p:spTree>
    <p:extLst>
      <p:ext uri="{BB962C8B-B14F-4D97-AF65-F5344CB8AC3E}">
        <p14:creationId xmlns:p14="http://schemas.microsoft.com/office/powerpoint/2010/main" val="3289397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o.microsoft.com/fwlink/p/?LinkId=394342"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ev.windows.com/en-us"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devcenterbenefits.windows.com/"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msdn.microsoft.com/library/"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msdn.microsoft.com/en-us/library/windows/apps/xaml/windows.applicationmodel.package.aspx"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11/14/2014 4:08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4158425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1C29-32B3-41A5-A545-371B4BCC4C0E}" type="slidenum">
              <a:rPr lang="en-US" smtClean="0"/>
              <a:t>2</a:t>
            </a:fld>
            <a:endParaRPr lang="en-US"/>
          </a:p>
        </p:txBody>
      </p:sp>
    </p:spTree>
    <p:extLst>
      <p:ext uri="{BB962C8B-B14F-4D97-AF65-F5344CB8AC3E}">
        <p14:creationId xmlns:p14="http://schemas.microsoft.com/office/powerpoint/2010/main" val="568281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Windows 10 convergence</a:t>
            </a:r>
          </a:p>
          <a:p>
            <a:endParaRPr lang="en-US" dirty="0" smtClean="0"/>
          </a:p>
          <a:p>
            <a:r>
              <a:rPr lang="en-US" dirty="0" smtClean="0"/>
              <a:t>This excites me the most about the coming years.  I think MS kind of got lost when the released Vista and it flopped hard.  Windows 7 and 8 were both steps getting us to 8.1.  I really feel 8.1 is the major milestone to getting them back on track.  </a:t>
            </a:r>
          </a:p>
          <a:p>
            <a:endParaRPr lang="en-US" dirty="0" smtClean="0"/>
          </a:p>
          <a:p>
            <a:r>
              <a:rPr lang="en-US" dirty="0" smtClean="0"/>
              <a:t>Currently Store and phone are supported and the roadmaps that have been talked about say that Xbox will also be in the list of packages you can create.</a:t>
            </a:r>
          </a:p>
          <a:p>
            <a:endParaRPr lang="en-US" dirty="0" smtClean="0"/>
          </a:p>
          <a:p>
            <a:endParaRPr lang="en-US" dirty="0" smtClean="0"/>
          </a:p>
          <a:p>
            <a:r>
              <a:rPr lang="en-US" dirty="0" smtClean="0"/>
              <a:t>Develop once for all Windows devices using a unified Windows runtime and VS tools that allow you to both support experiences unique to a device in XAML, HTML, and DirectX, and share the code that supports those experiences across all devices using C++, C#, or JavaScript. When your work is finished you can you can produce the app packages that you will submit to the Windows Store and Windows Phone Store with a single action to get your app out to customers on any Windows device.</a:t>
            </a:r>
          </a:p>
          <a:p>
            <a:r>
              <a:rPr lang="en-US" dirty="0" smtClean="0"/>
              <a:t>In terms of the Store experience, customers will benefit from an app identity shared across the Windows Store and the Windows Phone Store. Shared identity means that if they purchase your app from the Windows Store, they are capable of installing it on a device from the Windows Phone Store using the same Microsoft account without having to purchase the app again. Optionally, this can also include things like in-app purchases.</a:t>
            </a:r>
          </a:p>
          <a:p>
            <a:r>
              <a:rPr lang="en-US" dirty="0" smtClean="0"/>
              <a:t>To get you started, the following sections will identify key upgrade paths, migration paths, and other critical resources that will help you bring your ideas to the converged Windows 8.1 platform. For more information on universal Windows apps and context on Microsoft’s vision for developer opportunity on Windows devices, please see our blog post </a:t>
            </a:r>
            <a:r>
              <a:rPr lang="en-US" dirty="0" smtClean="0">
                <a:hlinkClick r:id="rId3"/>
              </a:rPr>
              <a:t>Introducing universal Windows apps</a:t>
            </a:r>
            <a:r>
              <a:rPr lang="en-US" dirty="0" smtClean="0"/>
              <a:t>.</a:t>
            </a:r>
          </a:p>
          <a:p>
            <a:endParaRPr lang="en-US" dirty="0"/>
          </a:p>
        </p:txBody>
      </p:sp>
      <p:sp>
        <p:nvSpPr>
          <p:cNvPr id="4" name="Slide Number Placeholder 3"/>
          <p:cNvSpPr>
            <a:spLocks noGrp="1"/>
          </p:cNvSpPr>
          <p:nvPr>
            <p:ph type="sldNum" sz="quarter" idx="10"/>
          </p:nvPr>
        </p:nvSpPr>
        <p:spPr/>
        <p:txBody>
          <a:bodyPr/>
          <a:lstStyle/>
          <a:p>
            <a:fld id="{39971C29-32B3-41A5-A545-371B4BCC4C0E}" type="slidenum">
              <a:rPr lang="en-US" smtClean="0"/>
              <a:t>4</a:t>
            </a:fld>
            <a:endParaRPr lang="en-US"/>
          </a:p>
        </p:txBody>
      </p:sp>
    </p:spTree>
    <p:extLst>
      <p:ext uri="{BB962C8B-B14F-4D97-AF65-F5344CB8AC3E}">
        <p14:creationId xmlns:p14="http://schemas.microsoft.com/office/powerpoint/2010/main" val="1106657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hlinkClick r:id="rId3"/>
              </a:rPr>
              <a:t>https://dev.windows.com/en-us</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hlinkClick r:id="rId4"/>
              </a:rPr>
              <a:t>https://devcenterbenefits.windows.com/</a:t>
            </a:r>
            <a:endParaRPr lang="en-US" dirty="0" smtClean="0"/>
          </a:p>
          <a:p>
            <a:endParaRPr lang="en-US" dirty="0"/>
          </a:p>
        </p:txBody>
      </p:sp>
      <p:sp>
        <p:nvSpPr>
          <p:cNvPr id="4" name="Slide Number Placeholder 3"/>
          <p:cNvSpPr>
            <a:spLocks noGrp="1"/>
          </p:cNvSpPr>
          <p:nvPr>
            <p:ph type="sldNum" sz="quarter" idx="10"/>
          </p:nvPr>
        </p:nvSpPr>
        <p:spPr/>
        <p:txBody>
          <a:bodyPr/>
          <a:lstStyle/>
          <a:p>
            <a:fld id="{39971C29-32B3-41A5-A545-371B4BCC4C0E}" type="slidenum">
              <a:rPr lang="en-US" smtClean="0"/>
              <a:t>5</a:t>
            </a:fld>
            <a:endParaRPr lang="en-US"/>
          </a:p>
        </p:txBody>
      </p:sp>
    </p:spTree>
    <p:extLst>
      <p:ext uri="{BB962C8B-B14F-4D97-AF65-F5344CB8AC3E}">
        <p14:creationId xmlns:p14="http://schemas.microsoft.com/office/powerpoint/2010/main" val="3661854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1" kern="1200" dirty="0" smtClean="0">
                <a:solidFill>
                  <a:schemeClr val="tx1"/>
                </a:solidFill>
                <a:effectLst/>
                <a:latin typeface="+mn-lt"/>
                <a:ea typeface="+mn-ea"/>
                <a:cs typeface="+mn-cs"/>
              </a:rPr>
              <a:t>Demo here show </a:t>
            </a:r>
            <a:r>
              <a:rPr lang="en-US" sz="1200" b="1" kern="1200" dirty="0" err="1" smtClean="0">
                <a:solidFill>
                  <a:schemeClr val="tx1"/>
                </a:solidFill>
                <a:effectLst/>
                <a:latin typeface="+mn-lt"/>
                <a:ea typeface="+mn-ea"/>
                <a:cs typeface="+mn-cs"/>
              </a:rPr>
              <a:t>msdn</a:t>
            </a:r>
            <a:r>
              <a:rPr lang="en-US" sz="1200" b="1" kern="1200" dirty="0" smtClean="0">
                <a:solidFill>
                  <a:schemeClr val="tx1"/>
                </a:solidFill>
                <a:effectLst/>
                <a:latin typeface="+mn-lt"/>
                <a:ea typeface="+mn-ea"/>
                <a:cs typeface="+mn-cs"/>
              </a:rPr>
              <a:t> page</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Where are we with feature parity</a:t>
            </a:r>
          </a:p>
          <a:p>
            <a:r>
              <a:rPr lang="en-US" sz="1200" kern="1200" dirty="0" smtClean="0">
                <a:solidFill>
                  <a:schemeClr val="tx1"/>
                </a:solidFill>
                <a:effectLst/>
                <a:latin typeface="+mn-lt"/>
                <a:ea typeface="+mn-ea"/>
                <a:cs typeface="+mn-cs"/>
              </a:rPr>
              <a:t>What I have found is that we are really close on feature parity between universals 8.1 store and phone and then Silverlight 8.1 apps but not completely there.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http://msdn.microsoft.com/library/</a:t>
            </a:r>
            <a:endParaRPr lang="en-US" sz="1200"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http://msdn.microsoft.com/en-us/library/windows/apps/xaml/windows.media.capture.mediacapture.aspx</a:t>
            </a:r>
          </a:p>
          <a:p>
            <a:endParaRPr lang="en-US" dirty="0" smtClean="0"/>
          </a:p>
          <a:p>
            <a:r>
              <a:rPr lang="en-US" dirty="0" smtClean="0"/>
              <a:t>http://msdn.microsoft.com/en-us/library/windows.phone.media.capture.aspx</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4"/>
              </a:rPr>
              <a:t>http://msdn.microsoft.com/en-us/library/windows/apps/xaml/windows.applicationmodel.package.aspx</a:t>
            </a:r>
            <a:endParaRPr lang="en-US" sz="1200" kern="1200" dirty="0" smtClean="0">
              <a:solidFill>
                <a:schemeClr val="tx1"/>
              </a:solidFill>
              <a:effectLst/>
              <a:latin typeface="+mn-lt"/>
              <a:ea typeface="+mn-ea"/>
              <a:cs typeface="+mn-cs"/>
            </a:endParaRPr>
          </a:p>
          <a:p>
            <a:endParaRPr lang="en-US" dirty="0" smtClean="0"/>
          </a:p>
          <a:p>
            <a:endParaRPr lang="en-US" dirty="0" smtClean="0"/>
          </a:p>
          <a:p>
            <a:r>
              <a:rPr lang="en-US" sz="1200" b="1" kern="1200" dirty="0" smtClean="0">
                <a:solidFill>
                  <a:schemeClr val="tx1"/>
                </a:solidFill>
                <a:effectLst/>
                <a:latin typeface="+mn-lt"/>
                <a:ea typeface="+mn-ea"/>
                <a:cs typeface="+mn-cs"/>
              </a:rPr>
              <a:t>Where are we with feature parity</a:t>
            </a:r>
          </a:p>
          <a:p>
            <a:r>
              <a:rPr lang="en-US" sz="1200" kern="1200" dirty="0" smtClean="0">
                <a:solidFill>
                  <a:schemeClr val="tx1"/>
                </a:solidFill>
                <a:effectLst/>
                <a:latin typeface="+mn-lt"/>
                <a:ea typeface="+mn-ea"/>
                <a:cs typeface="+mn-cs"/>
              </a:rPr>
              <a:t>What I have found is that we are really close on feature parity between universals 8.1 store and phone and then Silverlight 8.1 apps but not completely there.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http://msdn.microsoft.com/library/</a:t>
            </a:r>
            <a:endParaRPr lang="en-US" sz="1200" kern="1200" dirty="0" smtClean="0">
              <a:solidFill>
                <a:schemeClr val="tx1"/>
              </a:solidFill>
              <a:effectLst/>
              <a:latin typeface="+mn-lt"/>
              <a:ea typeface="+mn-ea"/>
              <a:cs typeface="+mn-cs"/>
            </a:endParaRPr>
          </a:p>
          <a:p>
            <a:endParaRPr lang="en-US" dirty="0" smtClean="0"/>
          </a:p>
          <a:p>
            <a:r>
              <a:rPr lang="en-US" dirty="0" smtClean="0"/>
              <a:t>http://msdn.microsoft.com/en-us/library/windows.phone.media.capture.aspx</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4"/>
              </a:rPr>
              <a:t>http://msdn.microsoft.com/en-us/library/windows/apps/xaml/windows.applicationmodel.package.aspx</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9971C29-32B3-41A5-A545-371B4BCC4C0E}" type="slidenum">
              <a:rPr lang="en-US" smtClean="0"/>
              <a:t>6</a:t>
            </a:fld>
            <a:endParaRPr lang="en-US"/>
          </a:p>
        </p:txBody>
      </p:sp>
    </p:spTree>
    <p:extLst>
      <p:ext uri="{BB962C8B-B14F-4D97-AF65-F5344CB8AC3E}">
        <p14:creationId xmlns:p14="http://schemas.microsoft.com/office/powerpoint/2010/main" val="85213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Demo!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 careful</a:t>
            </a:r>
            <a:r>
              <a:rPr lang="en-US" sz="1200" kern="1200" baseline="0" dirty="0" smtClean="0">
                <a:solidFill>
                  <a:schemeClr val="tx1"/>
                </a:solidFill>
                <a:effectLst/>
                <a:latin typeface="+mn-lt"/>
                <a:ea typeface="+mn-ea"/>
                <a:cs typeface="+mn-cs"/>
              </a:rPr>
              <a:t> trusting </a:t>
            </a:r>
            <a:r>
              <a:rPr lang="en-US" sz="1200" kern="1200" baseline="0" dirty="0" err="1" smtClean="0">
                <a:solidFill>
                  <a:schemeClr val="tx1"/>
                </a:solidFill>
                <a:effectLst/>
                <a:latin typeface="+mn-lt"/>
                <a:ea typeface="+mn-ea"/>
                <a:cs typeface="+mn-cs"/>
              </a:rPr>
              <a:t>intelisense</a:t>
            </a:r>
            <a:r>
              <a:rPr lang="en-US" sz="1200" kern="1200" baseline="0" dirty="0" smtClean="0">
                <a:solidFill>
                  <a:schemeClr val="tx1"/>
                </a:solidFill>
                <a:effectLst/>
                <a:latin typeface="+mn-lt"/>
                <a:ea typeface="+mn-ea"/>
                <a:cs typeface="+mn-cs"/>
              </a:rPr>
              <a:t>.  In store and phone apps there are cases where a class is valid for store but not phone and there is nothing in </a:t>
            </a:r>
            <a:r>
              <a:rPr lang="en-US" sz="1200" kern="1200" baseline="0" dirty="0" err="1" smtClean="0">
                <a:solidFill>
                  <a:schemeClr val="tx1"/>
                </a:solidFill>
                <a:effectLst/>
                <a:latin typeface="+mn-lt"/>
                <a:ea typeface="+mn-ea"/>
                <a:cs typeface="+mn-cs"/>
              </a:rPr>
              <a:t>intelisense</a:t>
            </a:r>
            <a:r>
              <a:rPr lang="en-US" sz="1200" kern="1200" baseline="0" dirty="0" smtClean="0">
                <a:solidFill>
                  <a:schemeClr val="tx1"/>
                </a:solidFill>
                <a:effectLst/>
                <a:latin typeface="+mn-lt"/>
                <a:ea typeface="+mn-ea"/>
                <a:cs typeface="+mn-cs"/>
              </a:rPr>
              <a:t> to warn you if phone is not supported.</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Strongly agree here, it's confusing because you never know for sure when an API you use will blow up on either platform, unless you try it out (or read the docs, TBH). One of such examples is in </a:t>
            </a:r>
            <a:r>
              <a:rPr lang="en-US" sz="1200" kern="1200" dirty="0" err="1" smtClean="0">
                <a:solidFill>
                  <a:schemeClr val="tx1"/>
                </a:solidFill>
                <a:effectLst/>
                <a:latin typeface="+mn-lt"/>
                <a:ea typeface="+mn-ea"/>
                <a:cs typeface="+mn-cs"/>
              </a:rPr>
              <a:t>Windows.Storage</a:t>
            </a:r>
            <a:r>
              <a:rPr lang="en-US" sz="1200" kern="1200" dirty="0" smtClean="0">
                <a:solidFill>
                  <a:schemeClr val="tx1"/>
                </a:solidFill>
                <a:effectLst/>
                <a:latin typeface="+mn-lt"/>
                <a:ea typeface="+mn-ea"/>
                <a:cs typeface="+mn-cs"/>
              </a:rPr>
              <a:t> namespace:</a:t>
            </a:r>
          </a:p>
          <a:p>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KnownFolders.MediaServerDevices</a:t>
            </a:r>
            <a:r>
              <a:rPr lang="en-US" sz="1200" kern="1200" dirty="0" smtClean="0">
                <a:solidFill>
                  <a:schemeClr val="tx1"/>
                </a:solidFill>
                <a:effectLst/>
                <a:latin typeface="+mn-lt"/>
                <a:ea typeface="+mn-ea"/>
                <a:cs typeface="+mn-cs"/>
              </a:rPr>
              <a:t> exists on both platforms, but using it in Windows Phone would blow up "unexpectedly".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On the other hand, </a:t>
            </a:r>
            <a:r>
              <a:rPr lang="en-US" sz="1200" kern="1200" dirty="0" err="1" smtClean="0">
                <a:solidFill>
                  <a:schemeClr val="tx1"/>
                </a:solidFill>
                <a:effectLst/>
                <a:latin typeface="+mn-lt"/>
                <a:ea typeface="+mn-ea"/>
                <a:cs typeface="+mn-cs"/>
              </a:rPr>
              <a:t>ApplicationData.Current.LocalCacheFolder</a:t>
            </a:r>
            <a:r>
              <a:rPr lang="en-US" sz="1200" kern="1200" dirty="0" smtClean="0">
                <a:solidFill>
                  <a:schemeClr val="tx1"/>
                </a:solidFill>
                <a:effectLst/>
                <a:latin typeface="+mn-lt"/>
                <a:ea typeface="+mn-ea"/>
                <a:cs typeface="+mn-cs"/>
              </a:rPr>
              <a:t> exists only on Windows Phone and you can't compile a Store project until you #</a:t>
            </a:r>
            <a:r>
              <a:rPr lang="en-US" sz="1200" kern="1200" dirty="0" err="1" smtClean="0">
                <a:solidFill>
                  <a:schemeClr val="tx1"/>
                </a:solidFill>
                <a:effectLst/>
                <a:latin typeface="+mn-lt"/>
                <a:ea typeface="+mn-ea"/>
                <a:cs typeface="+mn-cs"/>
              </a:rPr>
              <a:t>ifdef</a:t>
            </a:r>
            <a:r>
              <a:rPr lang="en-US" sz="1200" kern="1200" dirty="0" smtClean="0">
                <a:solidFill>
                  <a:schemeClr val="tx1"/>
                </a:solidFill>
                <a:effectLst/>
                <a:latin typeface="+mn-lt"/>
                <a:ea typeface="+mn-ea"/>
                <a:cs typeface="+mn-cs"/>
              </a:rPr>
              <a:t> it out.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Both APIs return a </a:t>
            </a:r>
            <a:r>
              <a:rPr lang="en-US" sz="1200" kern="1200" dirty="0" err="1" smtClean="0">
                <a:solidFill>
                  <a:schemeClr val="tx1"/>
                </a:solidFill>
                <a:effectLst/>
                <a:latin typeface="+mn-lt"/>
                <a:ea typeface="+mn-ea"/>
                <a:cs typeface="+mn-cs"/>
              </a:rPr>
              <a:t>StorageFolder</a:t>
            </a:r>
            <a:r>
              <a:rPr lang="en-US" sz="1200" kern="1200" dirty="0" smtClean="0">
                <a:solidFill>
                  <a:schemeClr val="tx1"/>
                </a:solidFill>
                <a:effectLst/>
                <a:latin typeface="+mn-lt"/>
                <a:ea typeface="+mn-ea"/>
                <a:cs typeface="+mn-cs"/>
              </a:rPr>
              <a:t> so it's not like they are completely different things. Hiding unsupported APIs would make this work much more transparently for developers...</a:t>
            </a:r>
          </a:p>
          <a:p>
            <a:endParaRPr lang="en-US" dirty="0"/>
          </a:p>
        </p:txBody>
      </p:sp>
      <p:sp>
        <p:nvSpPr>
          <p:cNvPr id="4" name="Slide Number Placeholder 3"/>
          <p:cNvSpPr>
            <a:spLocks noGrp="1"/>
          </p:cNvSpPr>
          <p:nvPr>
            <p:ph type="sldNum" sz="quarter" idx="10"/>
          </p:nvPr>
        </p:nvSpPr>
        <p:spPr/>
        <p:txBody>
          <a:bodyPr/>
          <a:lstStyle/>
          <a:p>
            <a:fld id="{39971C29-32B3-41A5-A545-371B4BCC4C0E}" type="slidenum">
              <a:rPr lang="en-US" smtClean="0"/>
              <a:t>7</a:t>
            </a:fld>
            <a:endParaRPr lang="en-US"/>
          </a:p>
        </p:txBody>
      </p:sp>
    </p:spTree>
    <p:extLst>
      <p:ext uri="{BB962C8B-B14F-4D97-AF65-F5344CB8AC3E}">
        <p14:creationId xmlns:p14="http://schemas.microsoft.com/office/powerpoint/2010/main" val="2610966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MvvmCross</a:t>
            </a:r>
            <a:r>
              <a:rPr lang="en-US" baseline="0" dirty="0" smtClean="0"/>
              <a:t> supports </a:t>
            </a:r>
            <a:r>
              <a:rPr lang="en-US" dirty="0" err="1" smtClean="0"/>
              <a:t>Xamarin</a:t>
            </a:r>
            <a:endParaRPr lang="en-US" dirty="0" smtClean="0"/>
          </a:p>
          <a:p>
            <a:endParaRPr lang="en-US" dirty="0"/>
          </a:p>
        </p:txBody>
      </p:sp>
      <p:sp>
        <p:nvSpPr>
          <p:cNvPr id="4" name="Slide Number Placeholder 3"/>
          <p:cNvSpPr>
            <a:spLocks noGrp="1"/>
          </p:cNvSpPr>
          <p:nvPr>
            <p:ph type="sldNum" sz="quarter" idx="10"/>
          </p:nvPr>
        </p:nvSpPr>
        <p:spPr/>
        <p:txBody>
          <a:bodyPr/>
          <a:lstStyle/>
          <a:p>
            <a:fld id="{39971C29-32B3-41A5-A545-371B4BCC4C0E}" type="slidenum">
              <a:rPr lang="en-US" smtClean="0"/>
              <a:t>9</a:t>
            </a:fld>
            <a:endParaRPr lang="en-US"/>
          </a:p>
        </p:txBody>
      </p:sp>
    </p:spTree>
    <p:extLst>
      <p:ext uri="{BB962C8B-B14F-4D97-AF65-F5344CB8AC3E}">
        <p14:creationId xmlns:p14="http://schemas.microsoft.com/office/powerpoint/2010/main" val="3522336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7" name="Picture 6" descr="5-00332_grey-bar.png"/>
          <p:cNvPicPr>
            <a:picLocks noChangeAspect="1"/>
          </p:cNvPicPr>
          <p:nvPr userDrawn="1"/>
        </p:nvPicPr>
        <p:blipFill>
          <a:blip r:embed="rId3"/>
          <a:srcRect t="93333"/>
          <a:stretch>
            <a:fillRect/>
          </a:stretch>
        </p:blipFill>
        <p:spPr>
          <a:xfrm>
            <a:off x="0" y="6400800"/>
            <a:ext cx="9144000" cy="457200"/>
          </a:xfrm>
          <a:prstGeom prst="rect">
            <a:avLst/>
          </a:prstGeom>
        </p:spPr>
      </p:pic>
      <p:sp>
        <p:nvSpPr>
          <p:cNvPr id="2" name="Title 1"/>
          <p:cNvSpPr>
            <a:spLocks noGrp="1"/>
          </p:cNvSpPr>
          <p:nvPr>
            <p:ph type="ctrTitle"/>
          </p:nvPr>
        </p:nvSpPr>
        <p:spPr>
          <a:xfrm>
            <a:off x="76200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62000" y="3881735"/>
            <a:ext cx="7681913" cy="461665"/>
          </a:xfrm>
        </p:spPr>
        <p:txBody>
          <a:bodyPr>
            <a:noAutofit/>
          </a:bodyPr>
          <a:lstStyle>
            <a:lvl1pPr marL="0" indent="0" algn="l">
              <a:lnSpc>
                <a:spcPct val="90000"/>
              </a:lnSpc>
              <a:spcBef>
                <a:spcPts val="0"/>
              </a:spcBef>
              <a:buNone/>
              <a:defRPr>
                <a:solidFill>
                  <a:schemeClr val="bg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5" name="Picture 24" descr="C:\Program Files\Microsoft Resource DVD Artwork\DVD_ART\Artwork_Imagery\Shapes and Graphics\Line\faded white line.png"/>
          <p:cNvPicPr>
            <a:picLocks noChangeAspect="1" noChangeArrowheads="1"/>
          </p:cNvPicPr>
          <p:nvPr userDrawn="1"/>
        </p:nvPicPr>
        <p:blipFill>
          <a:blip r:embed="rId4"/>
          <a:srcRect/>
          <a:stretch>
            <a:fillRect/>
          </a:stretch>
        </p:blipFill>
        <p:spPr bwMode="auto">
          <a:xfrm>
            <a:off x="-238125" y="5623686"/>
            <a:ext cx="8696325" cy="19050"/>
          </a:xfrm>
          <a:prstGeom prst="rect">
            <a:avLst/>
          </a:prstGeom>
          <a:noFill/>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Demo, Video etc. &quot;special&quot; slides">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9" name="Picture 8" descr="5-00332_grey-bar.png"/>
          <p:cNvPicPr>
            <a:picLocks noChangeAspect="1"/>
          </p:cNvPicPr>
          <p:nvPr userDrawn="1"/>
        </p:nvPicPr>
        <p:blipFill>
          <a:blip r:embed="rId3"/>
          <a:srcRect t="93333"/>
          <a:stretch>
            <a:fillRect/>
          </a:stretch>
        </p:blipFill>
        <p:spPr>
          <a:xfrm>
            <a:off x="0" y="6400800"/>
            <a:ext cx="9144000" cy="457200"/>
          </a:xfrm>
          <a:prstGeom prst="rect">
            <a:avLst/>
          </a:prstGeom>
        </p:spPr>
      </p:pic>
      <p:sp>
        <p:nvSpPr>
          <p:cNvPr id="2" name="Title 1"/>
          <p:cNvSpPr>
            <a:spLocks noGrp="1"/>
          </p:cNvSpPr>
          <p:nvPr>
            <p:ph type="ctrTitle"/>
          </p:nvPr>
        </p:nvSpPr>
        <p:spPr>
          <a:xfrm>
            <a:off x="381000" y="832356"/>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381000" y="3048000"/>
            <a:ext cx="7043208" cy="461665"/>
          </a:xfrm>
        </p:spPr>
        <p:txBody>
          <a:bodyPr>
            <a:noAutofit/>
          </a:bodyPr>
          <a:lstStyle>
            <a:lvl1pPr marL="0" indent="0" algn="l">
              <a:lnSpc>
                <a:spcPct val="90000"/>
              </a:lnSpc>
              <a:spcBef>
                <a:spcPts val="0"/>
              </a:spcBef>
              <a:buNone/>
              <a:defRPr>
                <a:solidFill>
                  <a:schemeClr val="bg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24" descr="C:\Program Files\Microsoft Resource DVD Artwork\DVD_ART\Artwork_Imagery\Shapes and Graphics\Line\faded white line.png"/>
          <p:cNvPicPr>
            <a:picLocks noChangeAspect="1" noChangeArrowheads="1"/>
          </p:cNvPicPr>
          <p:nvPr userDrawn="1"/>
        </p:nvPicPr>
        <p:blipFill>
          <a:blip r:embed="rId4"/>
          <a:srcRect/>
          <a:stretch>
            <a:fillRect/>
          </a:stretch>
        </p:blipFill>
        <p:spPr bwMode="auto">
          <a:xfrm>
            <a:off x="-238125" y="5623432"/>
            <a:ext cx="8696325" cy="19050"/>
          </a:xfrm>
          <a:prstGeom prst="rect">
            <a:avLst/>
          </a:prstGeom>
          <a:noFill/>
        </p:spPr>
      </p:pic>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9" name="Picture 8" descr="5-00332_grey-bar.png"/>
          <p:cNvPicPr>
            <a:picLocks noChangeAspect="1"/>
          </p:cNvPicPr>
          <p:nvPr userDrawn="1"/>
        </p:nvPicPr>
        <p:blipFill>
          <a:blip r:embed="rId3"/>
          <a:srcRect t="93333"/>
          <a:stretch>
            <a:fillRect/>
          </a:stretch>
        </p:blipFill>
        <p:spPr>
          <a:xfrm>
            <a:off x="0" y="6400800"/>
            <a:ext cx="9144000" cy="457200"/>
          </a:xfrm>
          <a:prstGeom prst="rect">
            <a:avLst/>
          </a:prstGeom>
        </p:spPr>
      </p:pic>
      <p:sp>
        <p:nvSpPr>
          <p:cNvPr id="2" name="Title 1"/>
          <p:cNvSpPr>
            <a:spLocks noGrp="1"/>
          </p:cNvSpPr>
          <p:nvPr>
            <p:ph type="ctrTitle"/>
          </p:nvPr>
        </p:nvSpPr>
        <p:spPr>
          <a:xfrm>
            <a:off x="381000" y="832356"/>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381000" y="3048000"/>
            <a:ext cx="7043208" cy="461665"/>
          </a:xfrm>
        </p:spPr>
        <p:txBody>
          <a:bodyPr>
            <a:noAutofit/>
          </a:bodyPr>
          <a:lstStyle>
            <a:lvl1pPr marL="0" indent="0" algn="l">
              <a:lnSpc>
                <a:spcPct val="90000"/>
              </a:lnSpc>
              <a:spcBef>
                <a:spcPts val="0"/>
              </a:spcBef>
              <a:buNone/>
              <a:defRPr>
                <a:solidFill>
                  <a:schemeClr val="bg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24" descr="C:\Program Files\Microsoft Resource DVD Artwork\DVD_ART\Artwork_Imagery\Shapes and Graphics\Line\faded white line.png"/>
          <p:cNvPicPr>
            <a:picLocks noChangeAspect="1" noChangeArrowheads="1"/>
          </p:cNvPicPr>
          <p:nvPr userDrawn="1"/>
        </p:nvPicPr>
        <p:blipFill>
          <a:blip r:embed="rId4"/>
          <a:srcRect/>
          <a:stretch>
            <a:fillRect/>
          </a:stretch>
        </p:blipFill>
        <p:spPr bwMode="auto">
          <a:xfrm>
            <a:off x="-238125" y="5623432"/>
            <a:ext cx="8696325" cy="19050"/>
          </a:xfrm>
          <a:prstGeom prst="rect">
            <a:avLst/>
          </a:prstGeom>
          <a:noFill/>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 Id="rId4"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61" r:id="rId11"/>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accent2">
                  <a:lumMod val="50000"/>
                </a:schemeClr>
              </a:gs>
              <a:gs pos="36000">
                <a:schemeClr val="accent2">
                  <a:lumMod val="75000"/>
                </a:schemeClr>
              </a:gs>
              <a:gs pos="86000">
                <a:schemeClr val="accent2">
                  <a:lumMod val="50000"/>
                </a:schemeClr>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FontTx/>
        <a:buBlip>
          <a:blip r:embed="rId14"/>
        </a:buBlip>
        <a:defRPr sz="3200" kern="1200">
          <a:solidFill>
            <a:schemeClr val="bg1"/>
          </a:solidFill>
          <a:latin typeface="+mn-lt"/>
          <a:ea typeface="+mn-ea"/>
          <a:cs typeface="+mn-cs"/>
        </a:defRPr>
      </a:lvl1pPr>
      <a:lvl2pPr marL="854075" indent="-393700" algn="l" defTabSz="914363" rtl="0" eaLnBrk="1" latinLnBrk="0" hangingPunct="1">
        <a:lnSpc>
          <a:spcPct val="90000"/>
        </a:lnSpc>
        <a:spcBef>
          <a:spcPct val="20000"/>
        </a:spcBef>
        <a:buFontTx/>
        <a:buBlip>
          <a:blip r:embed="rId15"/>
        </a:buBlip>
        <a:defRPr sz="2800" kern="1200">
          <a:solidFill>
            <a:schemeClr val="bg1"/>
          </a:solidFill>
          <a:latin typeface="+mn-lt"/>
          <a:ea typeface="+mn-ea"/>
          <a:cs typeface="+mn-cs"/>
        </a:defRPr>
      </a:lvl2pPr>
      <a:lvl3pPr marL="1258888" indent="-404813" algn="l" defTabSz="914363" rtl="0" eaLnBrk="1" latinLnBrk="0" hangingPunct="1">
        <a:lnSpc>
          <a:spcPct val="90000"/>
        </a:lnSpc>
        <a:spcBef>
          <a:spcPct val="20000"/>
        </a:spcBef>
        <a:buFontTx/>
        <a:buBlip>
          <a:blip r:embed="rId15"/>
        </a:buBlip>
        <a:defRPr sz="2400" kern="1200">
          <a:solidFill>
            <a:schemeClr val="bg1"/>
          </a:solidFill>
          <a:latin typeface="+mn-lt"/>
          <a:ea typeface="+mn-ea"/>
          <a:cs typeface="+mn-cs"/>
        </a:defRPr>
      </a:lvl3pPr>
      <a:lvl4pPr marL="1655763" indent="-396875" algn="l" defTabSz="914363" rtl="0" eaLnBrk="1" latinLnBrk="0" hangingPunct="1">
        <a:lnSpc>
          <a:spcPct val="90000"/>
        </a:lnSpc>
        <a:spcBef>
          <a:spcPct val="20000"/>
        </a:spcBef>
        <a:buFontTx/>
        <a:buBlip>
          <a:blip r:embed="rId15"/>
        </a:buBlip>
        <a:defRPr sz="2400" kern="1200">
          <a:solidFill>
            <a:schemeClr val="bg1"/>
          </a:solidFill>
          <a:latin typeface="+mn-lt"/>
          <a:ea typeface="+mn-ea"/>
          <a:cs typeface="+mn-cs"/>
        </a:defRPr>
      </a:lvl4pPr>
      <a:lvl5pPr marL="1941513" indent="-400050" algn="l" defTabSz="914363" rtl="0" eaLnBrk="1" latinLnBrk="0" hangingPunct="1">
        <a:lnSpc>
          <a:spcPct val="90000"/>
        </a:lnSpc>
        <a:spcBef>
          <a:spcPct val="20000"/>
        </a:spcBef>
        <a:buFontTx/>
        <a:buBlip>
          <a:blip r:embed="rId15"/>
        </a:buBlip>
        <a:defRPr sz="24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4" r:id="rId1"/>
  </p:sldLayoutIdLst>
  <p:transition>
    <p:fade/>
  </p:transition>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accent2">
                  <a:lumMod val="50000"/>
                </a:schemeClr>
              </a:gs>
              <a:gs pos="36000">
                <a:schemeClr val="accent2">
                  <a:lumMod val="75000"/>
                </a:schemeClr>
              </a:gs>
              <a:gs pos="86000">
                <a:schemeClr val="accent2">
                  <a:lumMod val="50000"/>
                </a:schemeClr>
              </a:gs>
            </a:gsLst>
            <a:lin ang="5400000" scaled="0"/>
            <a:tileRect/>
          </a:gra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underhilld2/OneDevDayDetroit2014"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blog.davescybercave.com/" TargetMode="External"/><Relationship Id="rId5" Type="http://schemas.openxmlformats.org/officeDocument/2006/relationships/hyperlink" Target="https://twitter.com/DavidUnderhill3" TargetMode="External"/><Relationship Id="rId4" Type="http://schemas.openxmlformats.org/officeDocument/2006/relationships/hyperlink" Target="https://github.com/underhilld2"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dev.windows.com/en-us"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devcenterbenefits.windows.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isostorespy.codeplex.com/" TargetMode="External"/><Relationship Id="rId2" Type="http://schemas.openxmlformats.org/officeDocument/2006/relationships/hyperlink" Target="http://wptools.codeplex.com/" TargetMode="External"/><Relationship Id="rId1" Type="http://schemas.openxmlformats.org/officeDocument/2006/relationships/slideLayout" Target="../slideLayouts/slideLayout4.xml"/><Relationship Id="rId4" Type="http://schemas.openxmlformats.org/officeDocument/2006/relationships/hyperlink" Target="http://www.microsoft.com/en-us/download/details.aspx?id=42536"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Universe is Mine!</a:t>
            </a:r>
            <a:br>
              <a:rPr lang="en-US" dirty="0" smtClean="0"/>
            </a:br>
            <a:r>
              <a:rPr lang="en-US" sz="3200" dirty="0" smtClean="0"/>
              <a:t>Building apps that run on all Windows 8.1+ devices</a:t>
            </a:r>
            <a:endParaRPr lang="en-US" dirty="0"/>
          </a:p>
        </p:txBody>
      </p:sp>
      <p:sp>
        <p:nvSpPr>
          <p:cNvPr id="3" name="Subtitle 2"/>
          <p:cNvSpPr>
            <a:spLocks noGrp="1"/>
          </p:cNvSpPr>
          <p:nvPr>
            <p:ph type="subTitle" idx="1"/>
          </p:nvPr>
        </p:nvSpPr>
        <p:spPr>
          <a:xfrm>
            <a:off x="762001" y="3881735"/>
            <a:ext cx="2971800" cy="1299865"/>
          </a:xfrm>
        </p:spPr>
        <p:txBody>
          <a:bodyPr>
            <a:normAutofit/>
          </a:bodyPr>
          <a:lstStyle/>
          <a:p>
            <a:r>
              <a:rPr lang="en-US" dirty="0" smtClean="0"/>
              <a:t>David Underhill</a:t>
            </a:r>
          </a:p>
          <a:p>
            <a:r>
              <a:rPr lang="en-US" sz="2000" dirty="0" smtClean="0"/>
              <a:t>Software Developer</a:t>
            </a:r>
          </a:p>
          <a:p>
            <a:r>
              <a:rPr lang="en-US" sz="2000" dirty="0" smtClean="0"/>
              <a:t>TechSmith Corp</a:t>
            </a:r>
            <a:endParaRPr lang="en-US" sz="2000" dirty="0"/>
          </a:p>
        </p:txBody>
      </p:sp>
      <p:sp>
        <p:nvSpPr>
          <p:cNvPr id="4" name="Subtitle 2"/>
          <p:cNvSpPr txBox="1">
            <a:spLocks/>
          </p:cNvSpPr>
          <p:nvPr/>
        </p:nvSpPr>
        <p:spPr>
          <a:xfrm>
            <a:off x="4205287" y="3881734"/>
            <a:ext cx="5091113" cy="1528466"/>
          </a:xfrm>
          <a:prstGeom prst="rect">
            <a:avLst/>
          </a:prstGeom>
        </p:spPr>
        <p:txBody>
          <a:bodyPr vert="horz" lIns="0" tIns="0" rIns="0" bIns="0" rtlCol="0">
            <a:normAutofit fontScale="47500" lnSpcReduction="20000"/>
          </a:bodyPr>
          <a:lstStyle>
            <a:lvl1pPr marL="0" indent="0" algn="l" defTabSz="914363" rtl="0" eaLnBrk="1" latinLnBrk="0" hangingPunct="1">
              <a:lnSpc>
                <a:spcPct val="90000"/>
              </a:lnSpc>
              <a:spcBef>
                <a:spcPts val="0"/>
              </a:spcBef>
              <a:buFontTx/>
              <a:buNone/>
              <a:defRPr sz="3200" kern="1200">
                <a:solidFill>
                  <a:schemeClr val="bg1"/>
                </a:solidFill>
                <a:latin typeface="+mn-lt"/>
                <a:ea typeface="+mn-ea"/>
                <a:cs typeface="+mn-cs"/>
              </a:defRPr>
            </a:lvl1pPr>
            <a:lvl2pPr marL="457182" indent="0" algn="ctr" defTabSz="914363" rtl="0" eaLnBrk="1" latinLnBrk="0" hangingPunct="1">
              <a:lnSpc>
                <a:spcPct val="90000"/>
              </a:lnSpc>
              <a:spcBef>
                <a:spcPct val="20000"/>
              </a:spcBef>
              <a:buFontTx/>
              <a:buNone/>
              <a:defRPr sz="2800" kern="1200">
                <a:solidFill>
                  <a:schemeClr val="tx1">
                    <a:tint val="75000"/>
                  </a:schemeClr>
                </a:solidFill>
                <a:latin typeface="+mn-lt"/>
                <a:ea typeface="+mn-ea"/>
                <a:cs typeface="+mn-cs"/>
              </a:defRPr>
            </a:lvl2pPr>
            <a:lvl3pPr marL="914363"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3pPr>
            <a:lvl4pPr marL="1371545"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4pPr>
            <a:lvl5pPr marL="1828727"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Presentation is on </a:t>
            </a:r>
            <a:r>
              <a:rPr lang="en-US" dirty="0" err="1"/>
              <a:t>Github</a:t>
            </a:r>
            <a:r>
              <a:rPr lang="en-US" dirty="0"/>
              <a:t>: </a:t>
            </a:r>
            <a:r>
              <a:rPr lang="en-US" dirty="0">
                <a:hlinkClick r:id="rId3"/>
              </a:rPr>
              <a:t>https://</a:t>
            </a:r>
            <a:r>
              <a:rPr lang="en-US" dirty="0" smtClean="0">
                <a:hlinkClick r:id="rId3"/>
              </a:rPr>
              <a:t>github.com/underhilld2/OneDevDayDetroit2014</a:t>
            </a:r>
            <a:endParaRPr lang="en-US" dirty="0" smtClean="0"/>
          </a:p>
          <a:p>
            <a:endParaRPr lang="en-US" dirty="0" smtClean="0">
              <a:hlinkClick r:id="rId4"/>
            </a:endParaRPr>
          </a:p>
          <a:p>
            <a:r>
              <a:rPr lang="en-US" dirty="0" smtClean="0">
                <a:hlinkClick r:id="rId4"/>
              </a:rPr>
              <a:t>Email</a:t>
            </a:r>
            <a:r>
              <a:rPr lang="en-US" dirty="0">
                <a:hlinkClick r:id="rId4"/>
              </a:rPr>
              <a:t>: underhilld2@gmail.com</a:t>
            </a:r>
          </a:p>
          <a:p>
            <a:r>
              <a:rPr lang="en-US" dirty="0">
                <a:hlinkClick r:id="rId4"/>
              </a:rPr>
              <a:t>Twitter: </a:t>
            </a:r>
            <a:r>
              <a:rPr lang="en-US" dirty="0">
                <a:hlinkClick r:id="rId5"/>
              </a:rPr>
              <a:t>@DavidUnderhill3</a:t>
            </a:r>
            <a:endParaRPr lang="en-US" dirty="0">
              <a:hlinkClick r:id="rId4"/>
            </a:endParaRPr>
          </a:p>
          <a:p>
            <a:r>
              <a:rPr lang="en-US" dirty="0">
                <a:hlinkClick r:id="rId4"/>
              </a:rPr>
              <a:t>https://github.com/underhilld2</a:t>
            </a:r>
            <a:endParaRPr lang="en-US" dirty="0"/>
          </a:p>
          <a:p>
            <a:r>
              <a:rPr lang="en-US" dirty="0">
                <a:hlinkClick r:id="rId6"/>
              </a:rPr>
              <a:t>http://blog.davescybercave.com</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a Universal App</a:t>
            </a:r>
          </a:p>
        </p:txBody>
      </p:sp>
      <p:pic>
        <p:nvPicPr>
          <p:cNvPr id="4" name="Picture 4" descr="C:\Users\D9FF0~1.UND\AppData\Local\Temp\SNAGHTML18ce614.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371600"/>
            <a:ext cx="8309429" cy="4220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96572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Helpers that come for free</a:t>
            </a:r>
          </a:p>
        </p:txBody>
      </p:sp>
      <p:pic>
        <p:nvPicPr>
          <p:cNvPr id="4" name="Content Placeholder 4"/>
          <p:cNvPicPr>
            <a:picLocks noGrp="1" noChangeAspect="1"/>
          </p:cNvPicPr>
          <p:nvPr>
            <p:ph idx="1"/>
          </p:nvPr>
        </p:nvPicPr>
        <p:blipFill>
          <a:blip r:embed="rId2"/>
          <a:stretch>
            <a:fillRect/>
          </a:stretch>
        </p:blipFill>
        <p:spPr>
          <a:xfrm>
            <a:off x="381001" y="2057400"/>
            <a:ext cx="8382000" cy="2735443"/>
          </a:xfrm>
          <a:prstGeom prst="rect">
            <a:avLst/>
          </a:prstGeom>
        </p:spPr>
      </p:pic>
    </p:spTree>
    <p:extLst>
      <p:ext uri="{BB962C8B-B14F-4D97-AF65-F5344CB8AC3E}">
        <p14:creationId xmlns:p14="http://schemas.microsoft.com/office/powerpoint/2010/main" val="144475115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95600"/>
            <a:ext cx="8382000" cy="1994392"/>
          </a:xfrm>
        </p:spPr>
        <p:txBody>
          <a:bodyPr/>
          <a:lstStyle/>
          <a:p>
            <a:pPr algn="ctr"/>
            <a:r>
              <a:rPr lang="en-US" sz="7200" dirty="0"/>
              <a:t>DEMO: Anatomy of Universal App</a:t>
            </a:r>
          </a:p>
        </p:txBody>
      </p:sp>
    </p:spTree>
    <p:extLst>
      <p:ext uri="{BB962C8B-B14F-4D97-AF65-F5344CB8AC3E}">
        <p14:creationId xmlns:p14="http://schemas.microsoft.com/office/powerpoint/2010/main" val="43629010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95600"/>
            <a:ext cx="8382000" cy="2991588"/>
          </a:xfrm>
        </p:spPr>
        <p:txBody>
          <a:bodyPr/>
          <a:lstStyle/>
          <a:p>
            <a:pPr algn="ctr"/>
            <a:r>
              <a:rPr lang="en-US" sz="7200" dirty="0"/>
              <a:t>DEMO: Platform Specific Code</a:t>
            </a:r>
            <a:br>
              <a:rPr lang="en-US" sz="7200" dirty="0"/>
            </a:br>
            <a:endParaRPr lang="en-US" sz="7200" dirty="0"/>
          </a:p>
        </p:txBody>
      </p:sp>
    </p:spTree>
    <p:extLst>
      <p:ext uri="{BB962C8B-B14F-4D97-AF65-F5344CB8AC3E}">
        <p14:creationId xmlns:p14="http://schemas.microsoft.com/office/powerpoint/2010/main" val="370327951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95600"/>
            <a:ext cx="8382000" cy="997196"/>
          </a:xfrm>
        </p:spPr>
        <p:txBody>
          <a:bodyPr/>
          <a:lstStyle/>
          <a:p>
            <a:r>
              <a:rPr lang="en-US" sz="7200" dirty="0"/>
              <a:t>DEMO: Shared Code</a:t>
            </a:r>
          </a:p>
        </p:txBody>
      </p:sp>
    </p:spTree>
    <p:extLst>
      <p:ext uri="{BB962C8B-B14F-4D97-AF65-F5344CB8AC3E}">
        <p14:creationId xmlns:p14="http://schemas.microsoft.com/office/powerpoint/2010/main" val="363254178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95600"/>
            <a:ext cx="8382000" cy="1994392"/>
          </a:xfrm>
        </p:spPr>
        <p:txBody>
          <a:bodyPr/>
          <a:lstStyle/>
          <a:p>
            <a:r>
              <a:rPr lang="en-US" sz="7200" dirty="0"/>
              <a:t>DEMO: Implementing Portable Class Libraries</a:t>
            </a:r>
          </a:p>
        </p:txBody>
      </p:sp>
    </p:spTree>
    <p:extLst>
      <p:ext uri="{BB962C8B-B14F-4D97-AF65-F5344CB8AC3E}">
        <p14:creationId xmlns:p14="http://schemas.microsoft.com/office/powerpoint/2010/main" val="7852317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95600"/>
            <a:ext cx="8382000" cy="997196"/>
          </a:xfrm>
        </p:spPr>
        <p:txBody>
          <a:bodyPr/>
          <a:lstStyle/>
          <a:p>
            <a:pPr algn="ctr"/>
            <a:r>
              <a:rPr lang="en-US" sz="7200" dirty="0" smtClean="0"/>
              <a:t>Questions?</a:t>
            </a:r>
            <a:endParaRPr lang="en-US" sz="7200" dirty="0"/>
          </a:p>
        </p:txBody>
      </p:sp>
    </p:spTree>
    <p:extLst>
      <p:ext uri="{BB962C8B-B14F-4D97-AF65-F5344CB8AC3E}">
        <p14:creationId xmlns:p14="http://schemas.microsoft.com/office/powerpoint/2010/main" val="256206295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8941010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9312897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8181033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381000" y="1412875"/>
            <a:ext cx="8382000" cy="4776692"/>
          </a:xfrm>
        </p:spPr>
        <p:txBody>
          <a:bodyPr/>
          <a:lstStyle/>
          <a:p>
            <a:r>
              <a:rPr lang="en-US" dirty="0" smtClean="0"/>
              <a:t>About me</a:t>
            </a:r>
          </a:p>
          <a:p>
            <a:r>
              <a:rPr lang="en-US" dirty="0" smtClean="0"/>
              <a:t>What is a Universal App and how to get started</a:t>
            </a:r>
          </a:p>
          <a:p>
            <a:r>
              <a:rPr lang="en-US" dirty="0" smtClean="0"/>
              <a:t>API Documentation</a:t>
            </a:r>
          </a:p>
          <a:p>
            <a:r>
              <a:rPr lang="en-US" dirty="0" smtClean="0"/>
              <a:t>Tools that can help</a:t>
            </a:r>
          </a:p>
          <a:p>
            <a:r>
              <a:rPr lang="en-US" dirty="0"/>
              <a:t>Anatomy of a Universal App</a:t>
            </a:r>
          </a:p>
          <a:p>
            <a:r>
              <a:rPr lang="en-US" dirty="0" smtClean="0"/>
              <a:t>Platform Specific Code</a:t>
            </a:r>
          </a:p>
          <a:p>
            <a:r>
              <a:rPr lang="en-US" dirty="0" smtClean="0"/>
              <a:t>Shared Code</a:t>
            </a:r>
          </a:p>
          <a:p>
            <a:r>
              <a:rPr lang="en-US" dirty="0" smtClean="0"/>
              <a:t>Implementing Portable Class Libraries</a:t>
            </a:r>
          </a:p>
          <a:p>
            <a:endParaRPr lang="en-US" dirty="0"/>
          </a:p>
        </p:txBody>
      </p:sp>
    </p:spTree>
    <p:extLst>
      <p:ext uri="{BB962C8B-B14F-4D97-AF65-F5344CB8AC3E}">
        <p14:creationId xmlns:p14="http://schemas.microsoft.com/office/powerpoint/2010/main" val="303610282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a:xfrm>
            <a:off x="381000" y="1412875"/>
            <a:ext cx="8382000" cy="3939540"/>
          </a:xfrm>
        </p:spPr>
        <p:txBody>
          <a:bodyPr/>
          <a:lstStyle/>
          <a:p>
            <a:r>
              <a:rPr lang="en-US" dirty="0" smtClean="0"/>
              <a:t>Developer for TechSmith Corp</a:t>
            </a:r>
          </a:p>
          <a:p>
            <a:r>
              <a:rPr lang="en-US" dirty="0" smtClean="0"/>
              <a:t>Almost 20 year of professional experience</a:t>
            </a:r>
          </a:p>
          <a:p>
            <a:r>
              <a:rPr lang="en-US" dirty="0" smtClean="0"/>
              <a:t>Most recent projects on Windows Phone and Store 8.1</a:t>
            </a:r>
          </a:p>
          <a:p>
            <a:r>
              <a:rPr lang="en-US" dirty="0" smtClean="0"/>
              <a:t>Previous experience in everything from GW Basic to Cobol to C to Java on PC, Unix, and Mainframe.</a:t>
            </a:r>
          </a:p>
          <a:p>
            <a:endParaRPr lang="en-US" dirty="0"/>
          </a:p>
        </p:txBody>
      </p:sp>
    </p:spTree>
    <p:extLst>
      <p:ext uri="{BB962C8B-B14F-4D97-AF65-F5344CB8AC3E}">
        <p14:creationId xmlns:p14="http://schemas.microsoft.com/office/powerpoint/2010/main" val="38488785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Universal App </a:t>
            </a:r>
          </a:p>
        </p:txBody>
      </p:sp>
      <p:pic>
        <p:nvPicPr>
          <p:cNvPr id="4" name="Content Placeholder 3" descr="Universal Diagram"/>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1000" y="1412874"/>
            <a:ext cx="8381999" cy="4302126"/>
          </a:xfrm>
          <a:prstGeom prst="rect">
            <a:avLst/>
          </a:prstGeom>
          <a:noFill/>
          <a:ln>
            <a:noFill/>
          </a:ln>
        </p:spPr>
      </p:pic>
    </p:spTree>
    <p:extLst>
      <p:ext uri="{BB962C8B-B14F-4D97-AF65-F5344CB8AC3E}">
        <p14:creationId xmlns:p14="http://schemas.microsoft.com/office/powerpoint/2010/main" val="158315444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07996"/>
          </a:xfrm>
        </p:spPr>
        <p:txBody>
          <a:bodyPr/>
          <a:lstStyle/>
          <a:p>
            <a:r>
              <a:rPr lang="en-US" sz="4000" b="1" dirty="0"/>
              <a:t>How to get setup to do store and phone development</a:t>
            </a:r>
            <a:endParaRPr lang="en-US" sz="4000" dirty="0"/>
          </a:p>
        </p:txBody>
      </p:sp>
      <p:sp>
        <p:nvSpPr>
          <p:cNvPr id="3" name="Content Placeholder 2"/>
          <p:cNvSpPr>
            <a:spLocks noGrp="1"/>
          </p:cNvSpPr>
          <p:nvPr>
            <p:ph idx="1"/>
          </p:nvPr>
        </p:nvSpPr>
        <p:spPr>
          <a:xfrm>
            <a:off x="381000" y="2438400"/>
            <a:ext cx="8382000" cy="984885"/>
          </a:xfrm>
        </p:spPr>
        <p:txBody>
          <a:bodyPr/>
          <a:lstStyle/>
          <a:p>
            <a:r>
              <a:rPr lang="en-US" u="sng" dirty="0">
                <a:hlinkClick r:id="rId3"/>
              </a:rPr>
              <a:t>https://dev.windows.com/en-us</a:t>
            </a:r>
            <a:endParaRPr lang="en-US" dirty="0"/>
          </a:p>
          <a:p>
            <a:r>
              <a:rPr lang="en-US" u="sng" dirty="0">
                <a:hlinkClick r:id="rId4"/>
              </a:rPr>
              <a:t>https://devcenterbenefits.windows.com</a:t>
            </a:r>
            <a:r>
              <a:rPr lang="en-US" u="sng" dirty="0" smtClean="0">
                <a:hlinkClick r:id="rId4"/>
              </a:rPr>
              <a:t>/</a:t>
            </a:r>
            <a:endParaRPr lang="en-US" dirty="0"/>
          </a:p>
        </p:txBody>
      </p:sp>
    </p:spTree>
    <p:extLst>
      <p:ext uri="{BB962C8B-B14F-4D97-AF65-F5344CB8AC3E}">
        <p14:creationId xmlns:p14="http://schemas.microsoft.com/office/powerpoint/2010/main" val="401427406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Documentation</a:t>
            </a:r>
            <a:endParaRPr lang="en-US" dirty="0"/>
          </a:p>
        </p:txBody>
      </p:sp>
      <p:pic>
        <p:nvPicPr>
          <p:cNvPr id="4" name="Content Placeholder 3"/>
          <p:cNvPicPr>
            <a:picLocks noGrp="1"/>
          </p:cNvPicPr>
          <p:nvPr>
            <p:ph idx="1"/>
          </p:nvPr>
        </p:nvPicPr>
        <p:blipFill>
          <a:blip r:embed="rId3"/>
          <a:stretch>
            <a:fillRect/>
          </a:stretch>
        </p:blipFill>
        <p:spPr>
          <a:xfrm>
            <a:off x="351971" y="990600"/>
            <a:ext cx="2714286" cy="120000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981621751"/>
              </p:ext>
            </p:extLst>
          </p:nvPr>
        </p:nvGraphicFramePr>
        <p:xfrm>
          <a:off x="351971" y="2438400"/>
          <a:ext cx="8676428" cy="3481087"/>
        </p:xfrm>
        <a:graphic>
          <a:graphicData uri="http://schemas.openxmlformats.org/drawingml/2006/table">
            <a:tbl>
              <a:tblPr/>
              <a:tblGrid>
                <a:gridCol w="4338214"/>
                <a:gridCol w="4338214"/>
              </a:tblGrid>
              <a:tr h="517292">
                <a:tc>
                  <a:txBody>
                    <a:bodyPr/>
                    <a:lstStyle/>
                    <a:p>
                      <a:pPr algn="l"/>
                      <a:r>
                        <a:rPr lang="en-US" sz="1500" dirty="0">
                          <a:solidFill>
                            <a:srgbClr val="454545"/>
                          </a:solidFill>
                          <a:effectLst/>
                        </a:rPr>
                        <a:t>Minimum supported client</a:t>
                      </a:r>
                    </a:p>
                  </a:txBody>
                  <a:tcPr marL="65594" marR="65594" marT="81992" marB="81992"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c>
                  <a:txBody>
                    <a:bodyPr/>
                    <a:lstStyle/>
                    <a:p>
                      <a:pPr fontAlgn="t"/>
                      <a:r>
                        <a:rPr lang="en-US" sz="1500" dirty="0">
                          <a:solidFill>
                            <a:srgbClr val="2A2A2A"/>
                          </a:solidFill>
                          <a:effectLst/>
                        </a:rPr>
                        <a:t>Windows 8 [Windows Store apps, desktop apps]</a:t>
                      </a:r>
                    </a:p>
                  </a:txBody>
                  <a:tcPr marL="65594" marR="65594" marT="81992" marB="81992">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r>
              <a:tr h="596184">
                <a:tc>
                  <a:txBody>
                    <a:bodyPr/>
                    <a:lstStyle/>
                    <a:p>
                      <a:pPr algn="l"/>
                      <a:r>
                        <a:rPr lang="en-US" sz="1500" dirty="0">
                          <a:solidFill>
                            <a:srgbClr val="454545"/>
                          </a:solidFill>
                          <a:effectLst/>
                        </a:rPr>
                        <a:t>Minimum supported server</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c>
                  <a:txBody>
                    <a:bodyPr/>
                    <a:lstStyle/>
                    <a:p>
                      <a:pPr fontAlgn="t"/>
                      <a:r>
                        <a:rPr lang="en-US" sz="1500" dirty="0">
                          <a:solidFill>
                            <a:srgbClr val="2A2A2A"/>
                          </a:solidFill>
                          <a:effectLst/>
                        </a:rPr>
                        <a:t>Windows Server 2012 [Windows Store apps, desktop apps]</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r>
              <a:tr h="707659">
                <a:tc>
                  <a:txBody>
                    <a:bodyPr/>
                    <a:lstStyle/>
                    <a:p>
                      <a:pPr algn="l"/>
                      <a:r>
                        <a:rPr lang="en-US" sz="1500" dirty="0">
                          <a:solidFill>
                            <a:srgbClr val="454545"/>
                          </a:solidFill>
                          <a:effectLst/>
                        </a:rPr>
                        <a:t>Minimum supported phone</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c>
                  <a:txBody>
                    <a:bodyPr/>
                    <a:lstStyle/>
                    <a:p>
                      <a:pPr fontAlgn="t"/>
                      <a:r>
                        <a:rPr lang="en-US" sz="1500" dirty="0">
                          <a:solidFill>
                            <a:srgbClr val="2A2A2A"/>
                          </a:solidFill>
                          <a:effectLst/>
                        </a:rPr>
                        <a:t>Windows Phone 8.1 [Windows Phone Silverlight 8.1 and Windows Runtime apps]</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r>
              <a:tr h="815583">
                <a:tc>
                  <a:txBody>
                    <a:bodyPr/>
                    <a:lstStyle/>
                    <a:p>
                      <a:pPr algn="l"/>
                      <a:r>
                        <a:rPr lang="en-US" sz="1500">
                          <a:solidFill>
                            <a:srgbClr val="454545"/>
                          </a:solidFill>
                          <a:effectLst/>
                        </a:rPr>
                        <a:t>Namespace</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c>
                  <a:txBody>
                    <a:bodyPr/>
                    <a:lstStyle/>
                    <a:p>
                      <a:pPr fontAlgn="t"/>
                      <a:endParaRPr lang="en-US" sz="1500" dirty="0">
                        <a:solidFill>
                          <a:srgbClr val="454545"/>
                        </a:solidFill>
                        <a:effectLst/>
                      </a:endParaRPr>
                    </a:p>
                    <a:p>
                      <a:pPr fontAlgn="t"/>
                      <a:r>
                        <a:rPr lang="en-US" sz="1500" dirty="0" err="1">
                          <a:solidFill>
                            <a:srgbClr val="2A2A2A"/>
                          </a:solidFill>
                          <a:effectLst/>
                        </a:rPr>
                        <a:t>Windows.Media.CaptureWindows</a:t>
                      </a:r>
                      <a:r>
                        <a:rPr lang="en-US" sz="1500" dirty="0">
                          <a:solidFill>
                            <a:srgbClr val="2A2A2A"/>
                          </a:solidFill>
                          <a:effectLst/>
                        </a:rPr>
                        <a:t>::Media::Capture [C++]</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r>
              <a:tr h="376784">
                <a:tc>
                  <a:txBody>
                    <a:bodyPr/>
                    <a:lstStyle/>
                    <a:p>
                      <a:pPr algn="l"/>
                      <a:r>
                        <a:rPr lang="en-US" sz="1500">
                          <a:solidFill>
                            <a:srgbClr val="454545"/>
                          </a:solidFill>
                          <a:effectLst/>
                        </a:rPr>
                        <a:t>Metadata</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c>
                  <a:txBody>
                    <a:bodyPr/>
                    <a:lstStyle/>
                    <a:p>
                      <a:pPr fontAlgn="t"/>
                      <a:r>
                        <a:rPr lang="en-US" sz="1500" dirty="0" err="1">
                          <a:solidFill>
                            <a:srgbClr val="2A2A2A"/>
                          </a:solidFill>
                          <a:effectLst/>
                        </a:rPr>
                        <a:t>Windows.winmd</a:t>
                      </a:r>
                      <a:endParaRPr lang="en-US" sz="1500" dirty="0">
                        <a:solidFill>
                          <a:srgbClr val="2A2A2A"/>
                        </a:solidFill>
                        <a:effectLst/>
                      </a:endParaRP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r>
              <a:tr h="376784">
                <a:tc>
                  <a:txBody>
                    <a:bodyPr/>
                    <a:lstStyle/>
                    <a:p>
                      <a:pPr algn="l"/>
                      <a:r>
                        <a:rPr lang="en-US" sz="1500" dirty="0">
                          <a:solidFill>
                            <a:srgbClr val="454545"/>
                          </a:solidFill>
                          <a:effectLst/>
                        </a:rPr>
                        <a:t>Capabilities</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fontAlgn="t"/>
                      <a:r>
                        <a:rPr lang="en-US" sz="1500" dirty="0" err="1">
                          <a:solidFill>
                            <a:srgbClr val="2A2A2A"/>
                          </a:solidFill>
                          <a:effectLst/>
                        </a:rPr>
                        <a:t>webcammicrophone</a:t>
                      </a:r>
                      <a:endParaRPr lang="en-US" sz="1500" dirty="0">
                        <a:solidFill>
                          <a:srgbClr val="2A2A2A"/>
                        </a:solidFill>
                        <a:effectLst/>
                      </a:endParaRP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bl>
          </a:graphicData>
        </a:graphic>
      </p:graphicFrame>
    </p:spTree>
    <p:extLst>
      <p:ext uri="{BB962C8B-B14F-4D97-AF65-F5344CB8AC3E}">
        <p14:creationId xmlns:p14="http://schemas.microsoft.com/office/powerpoint/2010/main" val="268749107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Thing to watch out for</a:t>
            </a:r>
          </a:p>
        </p:txBody>
      </p:sp>
      <p:pic>
        <p:nvPicPr>
          <p:cNvPr id="4" name="Content Placeholder 5"/>
          <p:cNvPicPr>
            <a:picLocks noGrp="1"/>
          </p:cNvPicPr>
          <p:nvPr>
            <p:ph idx="1"/>
          </p:nvPr>
        </p:nvPicPr>
        <p:blipFill>
          <a:blip r:embed="rId3"/>
          <a:stretch>
            <a:fillRect/>
          </a:stretch>
        </p:blipFill>
        <p:spPr>
          <a:xfrm>
            <a:off x="381000" y="894984"/>
            <a:ext cx="8382000" cy="4362815"/>
          </a:xfrm>
          <a:prstGeom prst="rect">
            <a:avLst/>
          </a:prstGeom>
        </p:spPr>
      </p:pic>
      <p:sp>
        <p:nvSpPr>
          <p:cNvPr id="5" name="TextBox 4"/>
          <p:cNvSpPr txBox="1"/>
          <p:nvPr/>
        </p:nvSpPr>
        <p:spPr>
          <a:xfrm>
            <a:off x="457200" y="5404564"/>
            <a:ext cx="6098997" cy="923330"/>
          </a:xfrm>
          <a:prstGeom prst="rect">
            <a:avLst/>
          </a:prstGeom>
          <a:solidFill>
            <a:schemeClr val="tx1"/>
          </a:solidFill>
        </p:spPr>
        <p:txBody>
          <a:bodyPr wrap="square" rtlCol="0">
            <a:spAutoFit/>
          </a:bodyPr>
          <a:lstStyle/>
          <a:p>
            <a:r>
              <a:rPr lang="en-US" dirty="0" smtClean="0">
                <a:solidFill>
                  <a:srgbClr val="00B0F0"/>
                </a:solidFill>
              </a:rPr>
              <a:t>#if </a:t>
            </a:r>
            <a:r>
              <a:rPr lang="en-US" dirty="0" smtClean="0">
                <a:solidFill>
                  <a:schemeClr val="bg1"/>
                </a:solidFill>
              </a:rPr>
              <a:t>WINDOWS_APP</a:t>
            </a:r>
          </a:p>
          <a:p>
            <a:r>
              <a:rPr lang="en-US" dirty="0" smtClean="0">
                <a:solidFill>
                  <a:schemeClr val="bg1"/>
                </a:solidFill>
              </a:rPr>
              <a:t>          </a:t>
            </a:r>
            <a:r>
              <a:rPr lang="en-US" dirty="0" err="1" smtClean="0">
                <a:solidFill>
                  <a:schemeClr val="bg1"/>
                </a:solidFill>
              </a:rPr>
              <a:t>var</a:t>
            </a:r>
            <a:r>
              <a:rPr lang="en-US" dirty="0" smtClean="0">
                <a:solidFill>
                  <a:schemeClr val="bg1"/>
                </a:solidFill>
              </a:rPr>
              <a:t> temp = new </a:t>
            </a:r>
            <a:r>
              <a:rPr lang="en-US" dirty="0" err="1" smtClean="0">
                <a:solidFill>
                  <a:schemeClr val="bg1"/>
                </a:solidFill>
              </a:rPr>
              <a:t>QueryOptions</a:t>
            </a:r>
            <a:r>
              <a:rPr lang="en-US" dirty="0" smtClean="0">
                <a:solidFill>
                  <a:schemeClr val="bg1"/>
                </a:solidFill>
              </a:rPr>
              <a:t>();</a:t>
            </a:r>
          </a:p>
          <a:p>
            <a:r>
              <a:rPr lang="en-US" dirty="0" smtClean="0">
                <a:solidFill>
                  <a:srgbClr val="00B0F0"/>
                </a:solidFill>
              </a:rPr>
              <a:t>#</a:t>
            </a:r>
            <a:r>
              <a:rPr lang="en-US" dirty="0" err="1">
                <a:solidFill>
                  <a:srgbClr val="00B0F0"/>
                </a:solidFill>
              </a:rPr>
              <a:t>endif</a:t>
            </a:r>
            <a:endParaRPr lang="en-US" dirty="0">
              <a:solidFill>
                <a:srgbClr val="00B0F0"/>
              </a:solidFill>
            </a:endParaRPr>
          </a:p>
        </p:txBody>
      </p:sp>
    </p:spTree>
    <p:extLst>
      <p:ext uri="{BB962C8B-B14F-4D97-AF65-F5344CB8AC3E}">
        <p14:creationId xmlns:p14="http://schemas.microsoft.com/office/powerpoint/2010/main" val="338439592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Tools for Phone development</a:t>
            </a:r>
            <a:endParaRPr lang="en-US" dirty="0"/>
          </a:p>
        </p:txBody>
      </p:sp>
      <p:sp>
        <p:nvSpPr>
          <p:cNvPr id="3" name="Content Placeholder 2"/>
          <p:cNvSpPr>
            <a:spLocks noGrp="1"/>
          </p:cNvSpPr>
          <p:nvPr>
            <p:ph idx="1"/>
          </p:nvPr>
        </p:nvSpPr>
        <p:spPr>
          <a:xfrm>
            <a:off x="381000" y="1412875"/>
            <a:ext cx="8382000" cy="4924425"/>
          </a:xfrm>
        </p:spPr>
        <p:txBody>
          <a:bodyPr/>
          <a:lstStyle/>
          <a:p>
            <a:r>
              <a:rPr lang="en-US" b="1" dirty="0"/>
              <a:t>Windows phone Power tools - </a:t>
            </a:r>
            <a:r>
              <a:rPr lang="en-US" u="sng" dirty="0">
                <a:hlinkClick r:id="rId2"/>
              </a:rPr>
              <a:t>http://wptools.codeplex.com/</a:t>
            </a:r>
            <a:endParaRPr lang="en-US" dirty="0"/>
          </a:p>
          <a:p>
            <a:r>
              <a:rPr lang="en-US" b="1" dirty="0" err="1"/>
              <a:t>Iso</a:t>
            </a:r>
            <a:r>
              <a:rPr lang="en-US" b="1" dirty="0"/>
              <a:t> Store Spy - </a:t>
            </a:r>
            <a:r>
              <a:rPr lang="en-US" u="sng" dirty="0">
                <a:hlinkClick r:id="rId3"/>
              </a:rPr>
              <a:t>https://isostorespy.codeplex.com/</a:t>
            </a:r>
            <a:endParaRPr lang="en-US" u="sng" dirty="0"/>
          </a:p>
          <a:p>
            <a:r>
              <a:rPr lang="en-US" b="1" dirty="0"/>
              <a:t>Project My Screen App </a:t>
            </a:r>
            <a:r>
              <a:rPr lang="en-US" dirty="0"/>
              <a:t>-</a:t>
            </a:r>
            <a:r>
              <a:rPr lang="en-US" dirty="0">
                <a:hlinkClick r:id="rId4"/>
              </a:rPr>
              <a:t>http://</a:t>
            </a:r>
            <a:r>
              <a:rPr lang="en-US" dirty="0" smtClean="0">
                <a:hlinkClick r:id="rId4"/>
              </a:rPr>
              <a:t>www.microsoft.com/en-us/download/details.aspx?id=42536</a:t>
            </a:r>
            <a:endParaRPr lang="en-US" dirty="0" smtClean="0"/>
          </a:p>
          <a:p>
            <a:r>
              <a:rPr lang="en-US" dirty="0" smtClean="0"/>
              <a:t>Visual Studio Performance and Diagnostics</a:t>
            </a:r>
          </a:p>
          <a:p>
            <a:r>
              <a:rPr lang="en-US" dirty="0" smtClean="0"/>
              <a:t>Windows Phone Developer Power Tools (8.1)</a:t>
            </a:r>
            <a:endParaRPr lang="en-US" dirty="0"/>
          </a:p>
          <a:p>
            <a:pPr marL="0" indent="0">
              <a:buNone/>
            </a:pPr>
            <a:endParaRPr lang="en-US" dirty="0"/>
          </a:p>
        </p:txBody>
      </p:sp>
    </p:spTree>
    <p:extLst>
      <p:ext uri="{BB962C8B-B14F-4D97-AF65-F5344CB8AC3E}">
        <p14:creationId xmlns:p14="http://schemas.microsoft.com/office/powerpoint/2010/main" val="354396415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MVVM Libraries</a:t>
            </a:r>
          </a:p>
        </p:txBody>
      </p:sp>
      <p:sp>
        <p:nvSpPr>
          <p:cNvPr id="3" name="Content Placeholder 2"/>
          <p:cNvSpPr>
            <a:spLocks noGrp="1"/>
          </p:cNvSpPr>
          <p:nvPr>
            <p:ph idx="1"/>
          </p:nvPr>
        </p:nvSpPr>
        <p:spPr>
          <a:xfrm>
            <a:off x="381000" y="1412875"/>
            <a:ext cx="8382000" cy="2609945"/>
          </a:xfrm>
        </p:spPr>
        <p:txBody>
          <a:bodyPr/>
          <a:lstStyle/>
          <a:p>
            <a:r>
              <a:rPr lang="en-US" dirty="0"/>
              <a:t>MVVM Light</a:t>
            </a:r>
          </a:p>
          <a:p>
            <a:r>
              <a:rPr lang="en-US" dirty="0"/>
              <a:t>Prism</a:t>
            </a:r>
          </a:p>
          <a:p>
            <a:r>
              <a:rPr lang="en-US" dirty="0" err="1"/>
              <a:t>MvvmCross</a:t>
            </a:r>
            <a:endParaRPr lang="en-US" dirty="0"/>
          </a:p>
          <a:p>
            <a:r>
              <a:rPr lang="en-US" dirty="0" err="1"/>
              <a:t>Catel.MVVM</a:t>
            </a:r>
            <a:endParaRPr lang="en-US" dirty="0"/>
          </a:p>
          <a:p>
            <a:r>
              <a:rPr lang="en-US" dirty="0" err="1" smtClean="0"/>
              <a:t>Caliburn.Micro</a:t>
            </a:r>
            <a:endParaRPr lang="en-US" dirty="0"/>
          </a:p>
        </p:txBody>
      </p:sp>
    </p:spTree>
    <p:extLst>
      <p:ext uri="{BB962C8B-B14F-4D97-AF65-F5344CB8AC3E}">
        <p14:creationId xmlns:p14="http://schemas.microsoft.com/office/powerpoint/2010/main" val="3494800141"/>
      </p:ext>
    </p:extLst>
  </p:cSld>
  <p:clrMapOvr>
    <a:masterClrMapping/>
  </p:clrMapOvr>
  <p:transition>
    <p:fade/>
  </p:transition>
</p:sld>
</file>

<file path=ppt/theme/theme1.xml><?xml version="1.0" encoding="utf-8"?>
<a:theme xmlns:a="http://schemas.openxmlformats.org/drawingml/2006/main" name="1_Light_Blue_Gray_Bar 4X3 Template Segoe_TP10286760">
  <a:themeElements>
    <a:clrScheme name="5-00332 CSO Summit 2008">
      <a:dk1>
        <a:srgbClr val="000000"/>
      </a:dk1>
      <a:lt1>
        <a:srgbClr val="FFFFFF"/>
      </a:lt1>
      <a:dk2>
        <a:srgbClr val="050595"/>
      </a:dk2>
      <a:lt2>
        <a:srgbClr val="FFFF99"/>
      </a:lt2>
      <a:accent1>
        <a:srgbClr val="ECDFA7"/>
      </a:accent1>
      <a:accent2>
        <a:srgbClr val="4F6E9B"/>
      </a:accent2>
      <a:accent3>
        <a:srgbClr val="936553"/>
      </a:accent3>
      <a:accent4>
        <a:srgbClr val="88A17B"/>
      </a:accent4>
      <a:accent5>
        <a:srgbClr val="B8977E"/>
      </a:accent5>
      <a:accent6>
        <a:srgbClr val="99B5D3"/>
      </a:accent6>
      <a:hlink>
        <a:srgbClr val="050595"/>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dirty="0" err="1" smtClean="0">
            <a:solidFill>
              <a:schemeClr val="bg1"/>
            </a:solidFill>
          </a:defRPr>
        </a:defPPr>
      </a:lstStyle>
    </a:txDef>
  </a:objectDefaults>
  <a:extraClrSchemeLst/>
</a:theme>
</file>

<file path=ppt/theme/theme2.xml><?xml version="1.0" encoding="utf-8"?>
<a:theme xmlns:a="http://schemas.openxmlformats.org/drawingml/2006/main" name="White with Courier font for code slides">
  <a:themeElements>
    <a:clrScheme name="5-00332 CSO Summit 2008">
      <a:dk1>
        <a:srgbClr val="000000"/>
      </a:dk1>
      <a:lt1>
        <a:srgbClr val="FFFFFF"/>
      </a:lt1>
      <a:dk2>
        <a:srgbClr val="050595"/>
      </a:dk2>
      <a:lt2>
        <a:srgbClr val="FFFF99"/>
      </a:lt2>
      <a:accent1>
        <a:srgbClr val="ECDFA7"/>
      </a:accent1>
      <a:accent2>
        <a:srgbClr val="4F6E9B"/>
      </a:accent2>
      <a:accent3>
        <a:srgbClr val="936553"/>
      </a:accent3>
      <a:accent4>
        <a:srgbClr val="88A17B"/>
      </a:accent4>
      <a:accent5>
        <a:srgbClr val="B8977E"/>
      </a:accent5>
      <a:accent6>
        <a:srgbClr val="99B5D3"/>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17CBF7B66D9DE4296D8A8E7AB564A85" ma:contentTypeVersion="1" ma:contentTypeDescription="Create a new document." ma:contentTypeScope="" ma:versionID="07e9a1a63f84d6bf7fb9acb3257adb36">
  <xsd:schema xmlns:xsd="http://www.w3.org/2001/XMLSchema" xmlns:xs="http://www.w3.org/2001/XMLSchema" xmlns:p="http://schemas.microsoft.com/office/2006/metadata/properties" xmlns:ns3="18eafb0e-613b-4e59-a9cb-b946d5de8bba" targetNamespace="http://schemas.microsoft.com/office/2006/metadata/properties" ma:root="true" ma:fieldsID="efa9d5e9236c6f6ec136b90172e2037f" ns3:_="">
    <xsd:import namespace="18eafb0e-613b-4e59-a9cb-b946d5de8bb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eafb0e-613b-4e59-a9cb-b946d5de8bb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8E9E10B-C666-4F77-8700-655A89FCFAF3}">
  <ds:schemaRefs>
    <ds:schemaRef ds:uri="http://schemas.microsoft.com/sharepoint/v3/contenttype/forms"/>
  </ds:schemaRefs>
</ds:datastoreItem>
</file>

<file path=customXml/itemProps2.xml><?xml version="1.0" encoding="utf-8"?>
<ds:datastoreItem xmlns:ds="http://schemas.openxmlformats.org/officeDocument/2006/customXml" ds:itemID="{2169AC60-46C8-4518-9793-F99E4763CB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eafb0e-613b-4e59-a9cb-b946d5de8b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7F52C9-3DC7-42B1-8D1F-89839BC99A78}">
  <ds:schemaRefs>
    <ds:schemaRef ds:uri="http://purl.org/dc/dcmitype/"/>
    <ds:schemaRef ds:uri="http://schemas.microsoft.com/office/2006/documentManagement/types"/>
    <ds:schemaRef ds:uri="http://purl.org/dc/elements/1.1/"/>
    <ds:schemaRef ds:uri="http://www.w3.org/XML/1998/namespace"/>
    <ds:schemaRef ds:uri="http://schemas.microsoft.com/office/infopath/2007/PartnerControls"/>
    <ds:schemaRef ds:uri="http://schemas.microsoft.com/office/2006/metadata/properties"/>
    <ds:schemaRef ds:uri="http://purl.org/dc/terms/"/>
    <ds:schemaRef ds:uri="http://schemas.openxmlformats.org/package/2006/metadata/core-properties"/>
    <ds:schemaRef ds:uri="18eafb0e-613b-4e59-a9cb-b946d5de8bba"/>
  </ds:schemaRefs>
</ds:datastoreItem>
</file>

<file path=docProps/app.xml><?xml version="1.0" encoding="utf-8"?>
<Properties xmlns="http://schemas.openxmlformats.org/officeDocument/2006/extended-properties" xmlns:vt="http://schemas.openxmlformats.org/officeDocument/2006/docPropsVTypes">
  <Template>Sample presentation slides (Lt. blue-gray bar design)</Template>
  <TotalTime>988</TotalTime>
  <Words>880</Words>
  <Application>Microsoft Office PowerPoint</Application>
  <PresentationFormat>On-screen Show (4:3)</PresentationFormat>
  <Paragraphs>124</Paragraphs>
  <Slides>19</Slides>
  <Notes>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19</vt:i4>
      </vt:variant>
    </vt:vector>
  </HeadingPairs>
  <TitlesOfParts>
    <vt:vector size="25" baseType="lpstr">
      <vt:lpstr>Arial</vt:lpstr>
      <vt:lpstr>Calibri</vt:lpstr>
      <vt:lpstr>Courier New</vt:lpstr>
      <vt:lpstr>Wingdings</vt:lpstr>
      <vt:lpstr>1_Light_Blue_Gray_Bar 4X3 Template Segoe_TP10286760</vt:lpstr>
      <vt:lpstr>White with Courier font for code slides</vt:lpstr>
      <vt:lpstr>The Universe is Mine! Building apps that run on all Windows 8.1+ devices</vt:lpstr>
      <vt:lpstr>Agenda</vt:lpstr>
      <vt:lpstr>About Me</vt:lpstr>
      <vt:lpstr>What is a Universal App </vt:lpstr>
      <vt:lpstr>How to get setup to do store and phone development</vt:lpstr>
      <vt:lpstr>API Documentation</vt:lpstr>
      <vt:lpstr>Another Thing to watch out for</vt:lpstr>
      <vt:lpstr>Tools for Phone development</vt:lpstr>
      <vt:lpstr>MVVM Libraries</vt:lpstr>
      <vt:lpstr>Anatomy of a Universal App</vt:lpstr>
      <vt:lpstr>Helpers that come for free</vt:lpstr>
      <vt:lpstr>DEMO: Anatomy of Universal App</vt:lpstr>
      <vt:lpstr>DEMO: Platform Specific Code </vt:lpstr>
      <vt:lpstr>DEMO: Shared Code</vt:lpstr>
      <vt:lpstr>DEMO: Implementing Portable Class Libraries</vt:lpstr>
      <vt:lpstr>Questions?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Universe is Mine! Building apps that run on all Windows devices</dc:title>
  <dc:creator>David Underhill</dc:creator>
  <cp:keywords/>
  <cp:lastModifiedBy>David Underhill</cp:lastModifiedBy>
  <cp:revision>21</cp:revision>
  <dcterms:created xsi:type="dcterms:W3CDTF">2014-11-08T14:01:28Z</dcterms:created>
  <dcterms:modified xsi:type="dcterms:W3CDTF">2014-11-14T22:52:36Z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TC102867609990</vt:lpwstr>
  </property>
  <property fmtid="{D5CDD505-2E9C-101B-9397-08002B2CF9AE}" pid="3" name="ContentTypeId">
    <vt:lpwstr>0x010100417CBF7B66D9DE4296D8A8E7AB564A85</vt:lpwstr>
  </property>
</Properties>
</file>