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charts/chart4.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3" r:id="rId5"/>
  </p:sldMasterIdLst>
  <p:notesMasterIdLst>
    <p:notesMasterId r:id="rId34"/>
  </p:notesMasterIdLst>
  <p:sldIdLst>
    <p:sldId id="257" r:id="rId6"/>
    <p:sldId id="271" r:id="rId7"/>
    <p:sldId id="269" r:id="rId8"/>
    <p:sldId id="272" r:id="rId9"/>
    <p:sldId id="270" r:id="rId10"/>
    <p:sldId id="276" r:id="rId11"/>
    <p:sldId id="277" r:id="rId12"/>
    <p:sldId id="273" r:id="rId13"/>
    <p:sldId id="284" r:id="rId14"/>
    <p:sldId id="274" r:id="rId15"/>
    <p:sldId id="275" r:id="rId16"/>
    <p:sldId id="278" r:id="rId17"/>
    <p:sldId id="281" r:id="rId18"/>
    <p:sldId id="282" r:id="rId19"/>
    <p:sldId id="283" r:id="rId20"/>
    <p:sldId id="279" r:id="rId21"/>
    <p:sldId id="280" r:id="rId22"/>
    <p:sldId id="258" r:id="rId23"/>
    <p:sldId id="259" r:id="rId24"/>
    <p:sldId id="260" r:id="rId25"/>
    <p:sldId id="261" r:id="rId26"/>
    <p:sldId id="262" r:id="rId27"/>
    <p:sldId id="263" r:id="rId28"/>
    <p:sldId id="264" r:id="rId29"/>
    <p:sldId id="265" r:id="rId30"/>
    <p:sldId id="266" r:id="rId31"/>
    <p:sldId id="267" r:id="rId32"/>
    <p:sldId id="26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60837" autoAdjust="0"/>
  </p:normalViewPr>
  <p:slideViewPr>
    <p:cSldViewPr>
      <p:cViewPr varScale="1">
        <p:scale>
          <a:sx n="54" d="100"/>
          <a:sy n="54" d="100"/>
        </p:scale>
        <p:origin x="1986" y="78"/>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2778"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spPr>
        <a:solidFill>
          <a:schemeClr val="accent6"/>
        </a:solidFill>
        <a:ln>
          <a:solidFill>
            <a:srgbClr val="000000"/>
          </a:solidFill>
        </a:ln>
      </c:spPr>
    </c:floor>
    <c:sideWall>
      <c:thickness val="0"/>
      <c:spPr>
        <a:solidFill>
          <a:srgbClr val="99B5D3">
            <a:alpha val="50000"/>
          </a:srgbClr>
        </a:solidFill>
        <a:ln>
          <a:solidFill>
            <a:schemeClr val="accent2"/>
          </a:solidFill>
        </a:ln>
      </c:spPr>
    </c:sideWall>
    <c:backWall>
      <c:thickness val="0"/>
      <c:spPr>
        <a:solidFill>
          <a:srgbClr val="4F6E9B">
            <a:alpha val="50000"/>
          </a:srgbClr>
        </a:solidFill>
        <a:ln>
          <a:solidFill>
            <a:schemeClr val="accent2"/>
          </a:solidFill>
        </a:ln>
      </c:spPr>
    </c:backWall>
    <c:plotArea>
      <c:layout/>
      <c:bar3D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shape val="cylinder"/>
        <c:axId val="1721196032"/>
        <c:axId val="1721198208"/>
        <c:axId val="0"/>
      </c:bar3DChart>
      <c:catAx>
        <c:axId val="1721196032"/>
        <c:scaling>
          <c:orientation val="minMax"/>
        </c:scaling>
        <c:delete val="0"/>
        <c:axPos val="b"/>
        <c:numFmt formatCode="General" sourceLinked="0"/>
        <c:majorTickMark val="out"/>
        <c:minorTickMark val="none"/>
        <c:tickLblPos val="nextTo"/>
        <c:spPr>
          <a:ln>
            <a:solidFill>
              <a:schemeClr val="accent2"/>
            </a:solidFill>
          </a:ln>
        </c:spPr>
        <c:crossAx val="1721198208"/>
        <c:crosses val="autoZero"/>
        <c:auto val="1"/>
        <c:lblAlgn val="ctr"/>
        <c:lblOffset val="100"/>
        <c:noMultiLvlLbl val="0"/>
      </c:catAx>
      <c:valAx>
        <c:axId val="1721198208"/>
        <c:scaling>
          <c:orientation val="minMax"/>
        </c:scaling>
        <c:delete val="0"/>
        <c:axPos val="l"/>
        <c:majorGridlines>
          <c:spPr>
            <a:ln>
              <a:solidFill>
                <a:schemeClr val="accent2"/>
              </a:solidFill>
            </a:ln>
          </c:spPr>
        </c:majorGridlines>
        <c:numFmt formatCode="General" sourceLinked="1"/>
        <c:majorTickMark val="out"/>
        <c:minorTickMark val="none"/>
        <c:tickLblPos val="nextTo"/>
        <c:spPr>
          <a:ln>
            <a:solidFill>
              <a:schemeClr val="accent2"/>
            </a:solidFill>
          </a:ln>
        </c:spPr>
        <c:crossAx val="1721196032"/>
        <c:crosses val="autoZero"/>
        <c:crossBetween val="between"/>
        <c:majorUnit val="1"/>
      </c:valAx>
    </c:plotArea>
    <c:legend>
      <c:legendPos val="r"/>
      <c:overlay val="0"/>
    </c:legend>
    <c:plotVisOnly val="1"/>
    <c:dispBlanksAs val="gap"/>
    <c:showDLblsOverMax val="0"/>
  </c:chart>
  <c:txPr>
    <a:bodyPr/>
    <a:lstStyle/>
    <a:p>
      <a:pPr>
        <a:defRPr sz="1800">
          <a:solidFill>
            <a:schemeClr val="bg1"/>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view3D>
      <c:rotX val="30"/>
      <c:hPercent val="50"/>
      <c:rotY val="0"/>
      <c:depthPercent val="100"/>
      <c:rAngAx val="0"/>
    </c:view3D>
    <c:floor>
      <c:thickness val="0"/>
    </c:floor>
    <c:sideWall>
      <c:thickness val="0"/>
    </c:sideWall>
    <c:backWall>
      <c:thickness val="0"/>
    </c:backWall>
    <c:plotArea>
      <c:layout>
        <c:manualLayout>
          <c:layoutTarget val="inner"/>
          <c:xMode val="edge"/>
          <c:yMode val="edge"/>
          <c:x val="1.1711726218271855E-3"/>
          <c:y val="0.16578725939722297"/>
          <c:w val="0.71714774916939061"/>
          <c:h val="0.8288151189308951"/>
        </c:manualLayout>
      </c:layout>
      <c:pie3DChart>
        <c:varyColors val="1"/>
        <c:ser>
          <c:idx val="0"/>
          <c:order val="0"/>
          <c:tx>
            <c:strRef>
              <c:f>Sheet1!$B$1</c:f>
              <c:strCache>
                <c:ptCount val="1"/>
                <c:pt idx="0">
                  <c:v>Chart Title</c:v>
                </c:pt>
              </c:strCache>
            </c:strRef>
          </c:tx>
          <c:dLbls>
            <c:numFmt formatCode="General" sourceLinked="0"/>
            <c:spPr>
              <a:noFill/>
              <a:ln>
                <a:noFill/>
              </a:ln>
              <a:effectLst/>
            </c:spPr>
            <c:txPr>
              <a:bodyPr/>
              <a:lstStyle/>
              <a:p>
                <a:pPr>
                  <a:defRPr>
                    <a:solidFill>
                      <a:schemeClr val="tx1"/>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71349145773956391"/>
          <c:y val="0.33069235618712822"/>
          <c:w val="0.27832858316023606"/>
          <c:h val="0.42146170730847066"/>
        </c:manualLayout>
      </c:layout>
      <c:overlay val="0"/>
    </c:legend>
    <c:plotVisOnly val="1"/>
    <c:dispBlanksAs val="gap"/>
    <c:showDLblsOverMax val="0"/>
  </c:chart>
  <c:txPr>
    <a:bodyPr/>
    <a:lstStyle/>
    <a:p>
      <a:pPr>
        <a:defRPr sz="1800">
          <a:solidFill>
            <a:schemeClr val="bg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ser>
          <c:idx val="3"/>
          <c:order val="3"/>
          <c:tx>
            <c:strRef>
              <c:f>Sheet1!$E$1</c:f>
              <c:strCache>
                <c:ptCount val="1"/>
                <c:pt idx="0">
                  <c:v>Series 4</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3</c:v>
                </c:pt>
                <c:pt idx="2">
                  <c:v>5</c:v>
                </c:pt>
                <c:pt idx="3">
                  <c:v>5.5</c:v>
                </c:pt>
              </c:numCache>
            </c:numRef>
          </c:val>
          <c:smooth val="0"/>
        </c:ser>
        <c:dLbls>
          <c:showLegendKey val="0"/>
          <c:showVal val="0"/>
          <c:showCatName val="0"/>
          <c:showSerName val="0"/>
          <c:showPercent val="0"/>
          <c:showBubbleSize val="0"/>
        </c:dLbls>
        <c:marker val="1"/>
        <c:smooth val="0"/>
        <c:axId val="1471670384"/>
        <c:axId val="1779551184"/>
      </c:lineChart>
      <c:catAx>
        <c:axId val="1471670384"/>
        <c:scaling>
          <c:orientation val="minMax"/>
        </c:scaling>
        <c:delete val="0"/>
        <c:axPos val="b"/>
        <c:numFmt formatCode="General" sourceLinked="0"/>
        <c:majorTickMark val="out"/>
        <c:minorTickMark val="none"/>
        <c:tickLblPos val="nextTo"/>
        <c:spPr>
          <a:ln>
            <a:solidFill>
              <a:schemeClr val="accent2"/>
            </a:solidFill>
          </a:ln>
        </c:spPr>
        <c:crossAx val="1779551184"/>
        <c:crosses val="autoZero"/>
        <c:auto val="1"/>
        <c:lblAlgn val="ctr"/>
        <c:lblOffset val="100"/>
        <c:noMultiLvlLbl val="0"/>
      </c:catAx>
      <c:valAx>
        <c:axId val="1779551184"/>
        <c:scaling>
          <c:orientation val="minMax"/>
        </c:scaling>
        <c:delete val="0"/>
        <c:axPos val="l"/>
        <c:majorGridlines>
          <c:spPr>
            <a:ln>
              <a:solidFill>
                <a:schemeClr val="accent2"/>
              </a:solidFill>
            </a:ln>
          </c:spPr>
        </c:majorGridlines>
        <c:numFmt formatCode="General" sourceLinked="1"/>
        <c:majorTickMark val="out"/>
        <c:minorTickMark val="none"/>
        <c:tickLblPos val="nextTo"/>
        <c:spPr>
          <a:ln>
            <a:solidFill>
              <a:schemeClr val="accent2"/>
            </a:solidFill>
          </a:ln>
        </c:spPr>
        <c:crossAx val="1471670384"/>
        <c:crosses val="autoZero"/>
        <c:crossBetween val="between"/>
      </c:valAx>
      <c:spPr>
        <a:solidFill>
          <a:srgbClr val="4F6E9B">
            <a:alpha val="50000"/>
          </a:srgbClr>
        </a:solidFill>
        <a:ln>
          <a:solidFill>
            <a:schemeClr val="accent2"/>
          </a:solidFill>
        </a:ln>
      </c:spPr>
    </c:plotArea>
    <c:legend>
      <c:legendPos val="r"/>
      <c:overlay val="0"/>
    </c:legend>
    <c:plotVisOnly val="1"/>
    <c:dispBlanksAs val="gap"/>
    <c:showDLblsOverMax val="0"/>
  </c:chart>
  <c:txPr>
    <a:bodyPr/>
    <a:lstStyle/>
    <a:p>
      <a:pPr>
        <a:defRPr sz="1800">
          <a:solidFill>
            <a:schemeClr val="bg1"/>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areaChart>
        <c:grouping val="stacked"/>
        <c:varyColors val="0"/>
        <c:ser>
          <c:idx val="0"/>
          <c:order val="0"/>
          <c:tx>
            <c:strRef>
              <c:f>Sheet1!$B$1</c:f>
              <c:strCache>
                <c:ptCount val="1"/>
                <c:pt idx="0">
                  <c:v>Series 1</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spPr>
            <a:ln w="25400">
              <a:noFill/>
            </a:ln>
          </c:spP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c:v>
                </c:pt>
                <c:pt idx="1">
                  <c:v>2</c:v>
                </c:pt>
                <c:pt idx="2">
                  <c:v>2</c:v>
                </c:pt>
                <c:pt idx="3">
                  <c:v>2</c:v>
                </c:pt>
              </c:numCache>
            </c:numRef>
          </c:val>
        </c:ser>
        <c:dLbls>
          <c:showLegendKey val="0"/>
          <c:showVal val="0"/>
          <c:showCatName val="0"/>
          <c:showSerName val="0"/>
          <c:showPercent val="0"/>
          <c:showBubbleSize val="0"/>
        </c:dLbls>
        <c:axId val="1779549008"/>
        <c:axId val="1779541936"/>
      </c:areaChart>
      <c:catAx>
        <c:axId val="1779549008"/>
        <c:scaling>
          <c:orientation val="minMax"/>
        </c:scaling>
        <c:delete val="0"/>
        <c:axPos val="b"/>
        <c:numFmt formatCode="General" sourceLinked="0"/>
        <c:majorTickMark val="out"/>
        <c:minorTickMark val="none"/>
        <c:tickLblPos val="nextTo"/>
        <c:spPr>
          <a:ln>
            <a:solidFill>
              <a:schemeClr val="accent2"/>
            </a:solidFill>
          </a:ln>
        </c:spPr>
        <c:crossAx val="1779541936"/>
        <c:crosses val="autoZero"/>
        <c:auto val="1"/>
        <c:lblAlgn val="ctr"/>
        <c:lblOffset val="100"/>
        <c:noMultiLvlLbl val="0"/>
      </c:catAx>
      <c:valAx>
        <c:axId val="1779541936"/>
        <c:scaling>
          <c:orientation val="minMax"/>
        </c:scaling>
        <c:delete val="0"/>
        <c:axPos val="l"/>
        <c:majorGridlines>
          <c:spPr>
            <a:ln>
              <a:solidFill>
                <a:schemeClr val="accent2"/>
              </a:solidFill>
            </a:ln>
          </c:spPr>
        </c:majorGridlines>
        <c:numFmt formatCode="General" sourceLinked="1"/>
        <c:majorTickMark val="out"/>
        <c:minorTickMark val="none"/>
        <c:tickLblPos val="nextTo"/>
        <c:spPr>
          <a:ln>
            <a:solidFill>
              <a:schemeClr val="accent2"/>
            </a:solidFill>
          </a:ln>
        </c:spPr>
        <c:crossAx val="1779549008"/>
        <c:crosses val="autoZero"/>
        <c:crossBetween val="midCat"/>
      </c:valAx>
      <c:spPr>
        <a:solidFill>
          <a:srgbClr val="4F6E9B">
            <a:alpha val="50000"/>
          </a:srgbClr>
        </a:solidFill>
        <a:ln>
          <a:solidFill>
            <a:schemeClr val="accent2"/>
          </a:solidFill>
        </a:ln>
      </c:spPr>
    </c:plotArea>
    <c:legend>
      <c:legendPos val="r"/>
      <c:layout>
        <c:manualLayout>
          <c:xMode val="edge"/>
          <c:yMode val="edge"/>
          <c:x val="0.74670724215484241"/>
          <c:y val="0.33972823971405219"/>
          <c:w val="0.21572081583108399"/>
          <c:h val="0.41217400875861931"/>
        </c:manualLayout>
      </c:layout>
      <c:overlay val="0"/>
    </c:legend>
    <c:plotVisOnly val="1"/>
    <c:dispBlanksAs val="zero"/>
    <c:showDLblsOverMax val="0"/>
  </c:chart>
  <c:txPr>
    <a:bodyPr/>
    <a:lstStyle/>
    <a:p>
      <a:pPr>
        <a:defRPr sz="1800">
          <a:solidFill>
            <a:schemeClr val="bg1"/>
          </a:solidFil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3F5894-05B6-43ED-843F-1D2686926947}" type="datetimeFigureOut">
              <a:rPr lang="en-US" smtClean="0"/>
              <a:t>11/9/2014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1C29-32B3-41A5-A545-371B4BCC4C0E}" type="slidenum">
              <a:rPr lang="en-US" smtClean="0"/>
              <a:t>‹#›</a:t>
            </a:fld>
            <a:endParaRPr lang="en-US"/>
          </a:p>
        </p:txBody>
      </p:sp>
    </p:spTree>
    <p:extLst>
      <p:ext uri="{BB962C8B-B14F-4D97-AF65-F5344CB8AC3E}">
        <p14:creationId xmlns:p14="http://schemas.microsoft.com/office/powerpoint/2010/main" val="3289397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evcenterbenefits.windows.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6:29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158425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
        <p:nvSpPr>
          <p:cNvPr id="9" name="Header Placeholder 3"/>
          <p:cNvSpPr>
            <a:spLocks noGrp="1"/>
          </p:cNvSpPr>
          <p:nvPr>
            <p:ph type="hdr" sz="quarter"/>
          </p:nvPr>
        </p:nvSpPr>
        <p:spPr>
          <a:xfrm>
            <a:off x="0" y="0"/>
            <a:ext cx="2971800" cy="457200"/>
          </a:xfrm>
        </p:spPr>
        <p:txBody>
          <a:bodyPr/>
          <a:lstStyle/>
          <a:p>
            <a:endParaRPr lang="en-US" dirty="0"/>
          </a:p>
        </p:txBody>
      </p:sp>
      <p:sp>
        <p:nvSpPr>
          <p:cNvPr id="10" name="Date Placeholder 4"/>
          <p:cNvSpPr>
            <a:spLocks noGrp="1"/>
          </p:cNvSpPr>
          <p:nvPr>
            <p:ph type="dt" idx="1"/>
          </p:nvPr>
        </p:nvSpPr>
        <p:spPr>
          <a:xfrm>
            <a:off x="3884613" y="0"/>
            <a:ext cx="2971800" cy="457200"/>
          </a:xfrm>
        </p:spPr>
        <p:txBody>
          <a:bodyPr/>
          <a:lstStyle/>
          <a:p>
            <a:fld id="{81331B57-0BE5-4F82-AA58-76F53EFF3ADA}" type="datetime8">
              <a:rPr lang="en-US" smtClean="0"/>
              <a:pPr/>
              <a:t>11/9/2014 6:29 PM</a:t>
            </a:fld>
            <a:endParaRPr lang="en-US"/>
          </a:p>
        </p:txBody>
      </p:sp>
      <p:sp>
        <p:nvSpPr>
          <p:cNvPr id="11" name="Footer Placeholder 5"/>
          <p:cNvSpPr>
            <a:spLocks noGrp="1"/>
          </p:cNvSpPr>
          <p:nvPr>
            <p:ph type="ftr" sz="quarter" idx="4"/>
          </p:nvPr>
        </p:nvSpPr>
        <p:spPr>
          <a:xfrm>
            <a:off x="0" y="8685213"/>
            <a:ext cx="6172200" cy="457200"/>
          </a:xfr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extLst>
      <p:ext uri="{BB962C8B-B14F-4D97-AF65-F5344CB8AC3E}">
        <p14:creationId xmlns:p14="http://schemas.microsoft.com/office/powerpoint/2010/main" val="1107315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6:29 PM</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extLst>
      <p:ext uri="{BB962C8B-B14F-4D97-AF65-F5344CB8AC3E}">
        <p14:creationId xmlns:p14="http://schemas.microsoft.com/office/powerpoint/2010/main" val="2667610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
        <p:nvSpPr>
          <p:cNvPr id="5" name="Header Placeholder 3"/>
          <p:cNvSpPr>
            <a:spLocks noGrp="1"/>
          </p:cNvSpPr>
          <p:nvPr>
            <p:ph type="hdr" sz="quarter"/>
          </p:nvPr>
        </p:nvSpPr>
        <p:spPr>
          <a:xfrm>
            <a:off x="0" y="0"/>
            <a:ext cx="2971800" cy="457200"/>
          </a:xfrm>
        </p:spPr>
        <p:txBody>
          <a:bodyPr/>
          <a:lstStyle/>
          <a:p>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11/9/2014 6:29 PM</a:t>
            </a:fld>
            <a:endParaRPr lang="en-US"/>
          </a:p>
        </p:txBody>
      </p:sp>
      <p:sp>
        <p:nvSpPr>
          <p:cNvPr id="7" name="Footer Placeholder 5"/>
          <p:cNvSpPr>
            <a:spLocks noGrp="1"/>
          </p:cNvSpPr>
          <p:nvPr>
            <p:ph type="ftr" sz="quarter" idx="4"/>
          </p:nvPr>
        </p:nvSpPr>
        <p:spPr>
          <a:xfrm>
            <a:off x="0" y="8685213"/>
            <a:ext cx="6172200" cy="457200"/>
          </a:xfr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extLst>
      <p:ext uri="{BB962C8B-B14F-4D97-AF65-F5344CB8AC3E}">
        <p14:creationId xmlns:p14="http://schemas.microsoft.com/office/powerpoint/2010/main" val="157346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
        <p:nvSpPr>
          <p:cNvPr id="5" name="Header Placeholder 3"/>
          <p:cNvSpPr>
            <a:spLocks noGrp="1"/>
          </p:cNvSpPr>
          <p:nvPr>
            <p:ph type="hdr" sz="quarter"/>
          </p:nvPr>
        </p:nvSpPr>
        <p:spPr>
          <a:xfrm>
            <a:off x="0" y="0"/>
            <a:ext cx="2971800" cy="457200"/>
          </a:xfrm>
        </p:spPr>
        <p:txBody>
          <a:bodyPr/>
          <a:lstStyle/>
          <a:p>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11/9/2014 6:29 PM</a:t>
            </a:fld>
            <a:endParaRPr lang="en-US"/>
          </a:p>
        </p:txBody>
      </p:sp>
      <p:sp>
        <p:nvSpPr>
          <p:cNvPr id="7" name="Footer Placeholder 5"/>
          <p:cNvSpPr>
            <a:spLocks noGrp="1"/>
          </p:cNvSpPr>
          <p:nvPr>
            <p:ph type="ftr" sz="quarter" idx="4"/>
          </p:nvPr>
        </p:nvSpPr>
        <p:spPr>
          <a:xfrm>
            <a:off x="0" y="8685213"/>
            <a:ext cx="6172200" cy="457200"/>
          </a:xfrm>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Tree>
    <p:extLst>
      <p:ext uri="{BB962C8B-B14F-4D97-AF65-F5344CB8AC3E}">
        <p14:creationId xmlns:p14="http://schemas.microsoft.com/office/powerpoint/2010/main" val="1246900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6:29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extLst>
      <p:ext uri="{BB962C8B-B14F-4D97-AF65-F5344CB8AC3E}">
        <p14:creationId xmlns:p14="http://schemas.microsoft.com/office/powerpoint/2010/main" val="3095748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6:29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extLst>
      <p:ext uri="{BB962C8B-B14F-4D97-AF65-F5344CB8AC3E}">
        <p14:creationId xmlns:p14="http://schemas.microsoft.com/office/powerpoint/2010/main" val="4174367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6:29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extLst>
      <p:ext uri="{BB962C8B-B14F-4D97-AF65-F5344CB8AC3E}">
        <p14:creationId xmlns:p14="http://schemas.microsoft.com/office/powerpoint/2010/main" val="3682224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6:29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extLst>
      <p:ext uri="{BB962C8B-B14F-4D97-AF65-F5344CB8AC3E}">
        <p14:creationId xmlns:p14="http://schemas.microsoft.com/office/powerpoint/2010/main" val="229978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6:29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extLst>
      <p:ext uri="{BB962C8B-B14F-4D97-AF65-F5344CB8AC3E}">
        <p14:creationId xmlns:p14="http://schemas.microsoft.com/office/powerpoint/2010/main" val="1327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2</a:t>
            </a:fld>
            <a:endParaRPr lang="en-US"/>
          </a:p>
        </p:txBody>
      </p:sp>
    </p:spTree>
    <p:extLst>
      <p:ext uri="{BB962C8B-B14F-4D97-AF65-F5344CB8AC3E}">
        <p14:creationId xmlns:p14="http://schemas.microsoft.com/office/powerpoint/2010/main" val="56828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Windows 10 convergence</a:t>
            </a:r>
          </a:p>
          <a:p>
            <a:endParaRPr lang="en-US" dirty="0" smtClean="0"/>
          </a:p>
          <a:p>
            <a:r>
              <a:rPr lang="en-US" dirty="0" smtClean="0"/>
              <a:t>This excites me the most about the coming years.  I think MS kind of got lost when the released Vista and it flopped hard.  Windows 7 and 8 were both steps getting us to 8.1.  I really feel 8.1 is the major milestone to getting them back on track.  </a:t>
            </a:r>
          </a:p>
          <a:p>
            <a:endParaRPr lang="en-US" dirty="0" smtClean="0"/>
          </a:p>
          <a:p>
            <a:r>
              <a:rPr lang="en-US" dirty="0" smtClean="0"/>
              <a:t>Currently Store and phone are supported and the roadmaps that have been talked about say that Xbox will also be in the list of packages you can create.</a:t>
            </a:r>
          </a:p>
          <a:p>
            <a:endParaRPr lang="en-US" dirty="0" smtClean="0"/>
          </a:p>
          <a:p>
            <a:endParaRPr lang="en-US" dirty="0" smtClean="0"/>
          </a:p>
          <a:p>
            <a:r>
              <a:rPr lang="en-US" dirty="0" smtClean="0"/>
              <a:t>Develop 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dirty="0" smtClean="0"/>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dirty="0" smtClean="0"/>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dirty="0" smtClean="0">
                <a:hlinkClick r:id="rId3"/>
              </a:rPr>
              <a:t>Introducing universal Windows apps</a:t>
            </a:r>
            <a:r>
              <a:rPr lang="en-US" dirty="0" smtClean="0"/>
              <a:t>.</a:t>
            </a:r>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4</a:t>
            </a:fld>
            <a:endParaRPr lang="en-US"/>
          </a:p>
        </p:txBody>
      </p:sp>
    </p:spTree>
    <p:extLst>
      <p:ext uri="{BB962C8B-B14F-4D97-AF65-F5344CB8AC3E}">
        <p14:creationId xmlns:p14="http://schemas.microsoft.com/office/powerpoint/2010/main" val="1106657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hlinkClick r:id="rId3"/>
              </a:rPr>
              <a:t>https://dev.windows.com/en-us</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hlinkClick r:id="rId4"/>
              </a:rPr>
              <a:t>https://devcenterbenefits.windows.com/</a:t>
            </a:r>
            <a:endParaRPr lang="en-US" dirty="0" smtClean="0"/>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5</a:t>
            </a:fld>
            <a:endParaRPr lang="en-US"/>
          </a:p>
        </p:txBody>
      </p:sp>
    </p:spTree>
    <p:extLst>
      <p:ext uri="{BB962C8B-B14F-4D97-AF65-F5344CB8AC3E}">
        <p14:creationId xmlns:p14="http://schemas.microsoft.com/office/powerpoint/2010/main" val="3661854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dirty="0" smtClean="0">
                <a:solidFill>
                  <a:schemeClr val="tx1"/>
                </a:solidFill>
                <a:effectLst/>
                <a:latin typeface="+mn-lt"/>
                <a:ea typeface="+mn-ea"/>
                <a:cs typeface="+mn-cs"/>
              </a:rPr>
              <a:t>Demo here show </a:t>
            </a:r>
            <a:r>
              <a:rPr lang="en-US" sz="1200" b="1" kern="1200" dirty="0" err="1" smtClean="0">
                <a:solidFill>
                  <a:schemeClr val="tx1"/>
                </a:solidFill>
                <a:effectLst/>
                <a:latin typeface="+mn-lt"/>
                <a:ea typeface="+mn-ea"/>
                <a:cs typeface="+mn-cs"/>
              </a:rPr>
              <a:t>msdn</a:t>
            </a:r>
            <a:r>
              <a:rPr lang="en-US" sz="1200" b="1" kern="1200" dirty="0" smtClean="0">
                <a:solidFill>
                  <a:schemeClr val="tx1"/>
                </a:solidFill>
                <a:effectLst/>
                <a:latin typeface="+mn-lt"/>
                <a:ea typeface="+mn-ea"/>
                <a:cs typeface="+mn-cs"/>
              </a:rPr>
              <a:t> page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http://msdn.microsoft.com/en-us/library/windows/apps/xaml/windows.media.capture.mediacapture.aspx</a:t>
            </a:r>
          </a:p>
          <a:p>
            <a:endParaRPr lang="en-US" dirty="0" smtClean="0"/>
          </a:p>
          <a:p>
            <a:r>
              <a:rPr lang="en-US" dirty="0" smtClean="0"/>
              <a:t>http://msdn.microsoft.com/en-us/library/windows.phone.media.capture.aspx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kern="1200" dirty="0" smtClean="0">
              <a:solidFill>
                <a:schemeClr val="tx1"/>
              </a:solidFill>
              <a:effectLst/>
              <a:latin typeface="+mn-lt"/>
              <a:ea typeface="+mn-ea"/>
              <a:cs typeface="+mn-cs"/>
            </a:endParaRPr>
          </a:p>
          <a:p>
            <a:endParaRPr lang="en-US" dirty="0" smtClean="0"/>
          </a:p>
          <a:p>
            <a:r>
              <a:rPr lang="en-US" dirty="0" smtClean="0"/>
              <a:t>http://msdn.microsoft.com/en-us/library/windows.phone.media.capture.aspx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6</a:t>
            </a:fld>
            <a:endParaRPr lang="en-US"/>
          </a:p>
        </p:txBody>
      </p:sp>
    </p:spTree>
    <p:extLst>
      <p:ext uri="{BB962C8B-B14F-4D97-AF65-F5344CB8AC3E}">
        <p14:creationId xmlns:p14="http://schemas.microsoft.com/office/powerpoint/2010/main" val="85213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7</a:t>
            </a:fld>
            <a:endParaRPr lang="en-US"/>
          </a:p>
        </p:txBody>
      </p:sp>
    </p:spTree>
    <p:extLst>
      <p:ext uri="{BB962C8B-B14F-4D97-AF65-F5344CB8AC3E}">
        <p14:creationId xmlns:p14="http://schemas.microsoft.com/office/powerpoint/2010/main" val="2610966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MvvmCross</a:t>
            </a:r>
            <a:r>
              <a:rPr lang="en-US" baseline="0" dirty="0" smtClean="0"/>
              <a:t> supports </a:t>
            </a:r>
            <a:r>
              <a:rPr lang="en-US" dirty="0" err="1" smtClean="0"/>
              <a:t>Xamarin</a:t>
            </a:r>
            <a:endParaRPr lang="en-US" dirty="0" smtClean="0"/>
          </a:p>
          <a:p>
            <a:endParaRPr lang="en-US" dirty="0"/>
          </a:p>
        </p:txBody>
      </p:sp>
      <p:sp>
        <p:nvSpPr>
          <p:cNvPr id="4" name="Slide Number Placeholder 3"/>
          <p:cNvSpPr>
            <a:spLocks noGrp="1"/>
          </p:cNvSpPr>
          <p:nvPr>
            <p:ph type="sldNum" sz="quarter" idx="10"/>
          </p:nvPr>
        </p:nvSpPr>
        <p:spPr/>
        <p:txBody>
          <a:bodyPr/>
          <a:lstStyle/>
          <a:p>
            <a:fld id="{39971C29-32B3-41A5-A545-371B4BCC4C0E}" type="slidenum">
              <a:rPr lang="en-US" smtClean="0"/>
              <a:t>9</a:t>
            </a:fld>
            <a:endParaRPr lang="en-US"/>
          </a:p>
        </p:txBody>
      </p:sp>
    </p:spTree>
    <p:extLst>
      <p:ext uri="{BB962C8B-B14F-4D97-AF65-F5344CB8AC3E}">
        <p14:creationId xmlns:p14="http://schemas.microsoft.com/office/powerpoint/2010/main" val="352233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6:29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extLst>
      <p:ext uri="{BB962C8B-B14F-4D97-AF65-F5344CB8AC3E}">
        <p14:creationId xmlns:p14="http://schemas.microsoft.com/office/powerpoint/2010/main" val="2178682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6:29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extLst>
      <p:ext uri="{BB962C8B-B14F-4D97-AF65-F5344CB8AC3E}">
        <p14:creationId xmlns:p14="http://schemas.microsoft.com/office/powerpoint/2010/main" val="17345735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7" name="Picture 6" descr="5-00332_grey-bar.png"/>
          <p:cNvPicPr>
            <a:picLocks noChangeAspect="1"/>
          </p:cNvPicPr>
          <p:nvPr userDrawn="1"/>
        </p:nvPicPr>
        <p:blipFill>
          <a:blip r:embed="rId3"/>
          <a:srcRect t="93333"/>
          <a:stretch>
            <a:fillRect/>
          </a:stretch>
        </p:blipFill>
        <p:spPr>
          <a:xfrm>
            <a:off x="0" y="6400800"/>
            <a:ext cx="9144000" cy="457200"/>
          </a:xfrm>
          <a:prstGeom prst="rect">
            <a:avLst/>
          </a:prstGeom>
        </p:spPr>
      </p:pic>
      <p:sp>
        <p:nvSpPr>
          <p:cNvPr id="2" name="Title 1"/>
          <p:cNvSpPr>
            <a:spLocks noGrp="1"/>
          </p:cNvSpPr>
          <p:nvPr>
            <p:ph type="ctrTitle"/>
          </p:nvPr>
        </p:nvSpPr>
        <p:spPr>
          <a:xfrm>
            <a:off x="76200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62000" y="3881735"/>
            <a:ext cx="7681913"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5"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238125" y="5623686"/>
            <a:ext cx="8696325" cy="19050"/>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9" name="Picture 8" descr="5-00332_grey-bar.png"/>
          <p:cNvPicPr>
            <a:picLocks noChangeAspect="1"/>
          </p:cNvPicPr>
          <p:nvPr userDrawn="1"/>
        </p:nvPicPr>
        <p:blipFill>
          <a:blip r:embed="rId3"/>
          <a:srcRect t="93333"/>
          <a:stretch>
            <a:fillRect/>
          </a:stretch>
        </p:blipFill>
        <p:spPr>
          <a:xfrm>
            <a:off x="0" y="6400800"/>
            <a:ext cx="9144000" cy="457200"/>
          </a:xfrm>
          <a:prstGeom prst="rect">
            <a:avLst/>
          </a:prstGeom>
        </p:spPr>
      </p:pic>
      <p:sp>
        <p:nvSpPr>
          <p:cNvPr id="2" name="Title 1"/>
          <p:cNvSpPr>
            <a:spLocks noGrp="1"/>
          </p:cNvSpPr>
          <p:nvPr>
            <p:ph type="ctrTitle"/>
          </p:nvPr>
        </p:nvSpPr>
        <p:spPr>
          <a:xfrm>
            <a:off x="381000" y="832356"/>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381000" y="3048000"/>
            <a:ext cx="7043208"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238125" y="5623432"/>
            <a:ext cx="8696325" cy="19050"/>
          </a:xfrm>
          <a:prstGeom prst="rect">
            <a:avLst/>
          </a:prstGeom>
          <a:noFill/>
        </p:spPr>
      </p:pic>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9" name="Picture 8" descr="5-00332_grey-bar.png"/>
          <p:cNvPicPr>
            <a:picLocks noChangeAspect="1"/>
          </p:cNvPicPr>
          <p:nvPr userDrawn="1"/>
        </p:nvPicPr>
        <p:blipFill>
          <a:blip r:embed="rId3"/>
          <a:srcRect t="93333"/>
          <a:stretch>
            <a:fillRect/>
          </a:stretch>
        </p:blipFill>
        <p:spPr>
          <a:xfrm>
            <a:off x="0" y="6400800"/>
            <a:ext cx="9144000" cy="457200"/>
          </a:xfrm>
          <a:prstGeom prst="rect">
            <a:avLst/>
          </a:prstGeom>
        </p:spPr>
      </p:pic>
      <p:sp>
        <p:nvSpPr>
          <p:cNvPr id="2" name="Title 1"/>
          <p:cNvSpPr>
            <a:spLocks noGrp="1"/>
          </p:cNvSpPr>
          <p:nvPr>
            <p:ph type="ctrTitle"/>
          </p:nvPr>
        </p:nvSpPr>
        <p:spPr>
          <a:xfrm>
            <a:off x="381000" y="832356"/>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381000" y="3048000"/>
            <a:ext cx="7043208"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238125" y="5623432"/>
            <a:ext cx="8696325" cy="19050"/>
          </a:xfrm>
          <a:prstGeom prst="rect">
            <a:avLst/>
          </a:prstGeom>
          <a:noFill/>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FontTx/>
        <a:buBlip>
          <a:blip r:embed="rId14"/>
        </a:buBlip>
        <a:defRPr sz="3200" kern="1200">
          <a:solidFill>
            <a:schemeClr val="bg1"/>
          </a:solidFill>
          <a:latin typeface="+mn-lt"/>
          <a:ea typeface="+mn-ea"/>
          <a:cs typeface="+mn-cs"/>
        </a:defRPr>
      </a:lvl1pPr>
      <a:lvl2pPr marL="854075" indent="-393700" algn="l" defTabSz="914363" rtl="0" eaLnBrk="1" latinLnBrk="0" hangingPunct="1">
        <a:lnSpc>
          <a:spcPct val="90000"/>
        </a:lnSpc>
        <a:spcBef>
          <a:spcPct val="20000"/>
        </a:spcBef>
        <a:buFontTx/>
        <a:buBlip>
          <a:blip r:embed="rId15"/>
        </a:buBlip>
        <a:defRPr sz="2800" kern="1200">
          <a:solidFill>
            <a:schemeClr val="bg1"/>
          </a:solidFill>
          <a:latin typeface="+mn-lt"/>
          <a:ea typeface="+mn-ea"/>
          <a:cs typeface="+mn-cs"/>
        </a:defRPr>
      </a:lvl2pPr>
      <a:lvl3pPr marL="1258888" indent="-404813" algn="l" defTabSz="914363" rtl="0" eaLnBrk="1" latinLnBrk="0" hangingPunct="1">
        <a:lnSpc>
          <a:spcPct val="90000"/>
        </a:lnSpc>
        <a:spcBef>
          <a:spcPct val="20000"/>
        </a:spcBef>
        <a:buFontTx/>
        <a:buBlip>
          <a:blip r:embed="rId15"/>
        </a:buBlip>
        <a:defRPr sz="2400" kern="1200">
          <a:solidFill>
            <a:schemeClr val="bg1"/>
          </a:solidFill>
          <a:latin typeface="+mn-lt"/>
          <a:ea typeface="+mn-ea"/>
          <a:cs typeface="+mn-cs"/>
        </a:defRPr>
      </a:lvl3pPr>
      <a:lvl4pPr marL="1655763" indent="-396875" algn="l" defTabSz="914363" rtl="0" eaLnBrk="1" latinLnBrk="0" hangingPunct="1">
        <a:lnSpc>
          <a:spcPct val="90000"/>
        </a:lnSpc>
        <a:spcBef>
          <a:spcPct val="20000"/>
        </a:spcBef>
        <a:buFontTx/>
        <a:buBlip>
          <a:blip r:embed="rId15"/>
        </a:buBlip>
        <a:defRPr sz="2400" kern="1200">
          <a:solidFill>
            <a:schemeClr val="bg1"/>
          </a:solidFill>
          <a:latin typeface="+mn-lt"/>
          <a:ea typeface="+mn-ea"/>
          <a:cs typeface="+mn-cs"/>
        </a:defRPr>
      </a:lvl4pPr>
      <a:lvl5pPr marL="1941513" indent="-400050" algn="l" defTabSz="914363" rtl="0" eaLnBrk="1" latinLnBrk="0" hangingPunct="1">
        <a:lnSpc>
          <a:spcPct val="90000"/>
        </a:lnSpc>
        <a:spcBef>
          <a:spcPct val="20000"/>
        </a:spcBef>
        <a:buFontTx/>
        <a:buBlip>
          <a:blip r:embed="rId15"/>
        </a:buBlip>
        <a:defRPr sz="2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nderhilld2/OneDevDayDetroit201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devcenterbenefits.windows.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isostorespy.codeplex.com/" TargetMode="External"/><Relationship Id="rId2" Type="http://schemas.openxmlformats.org/officeDocument/2006/relationships/hyperlink" Target="http://wptools.codeplex.com/" TargetMode="External"/><Relationship Id="rId1" Type="http://schemas.openxmlformats.org/officeDocument/2006/relationships/slideLayout" Target="../slideLayouts/slideLayout4.xml"/><Relationship Id="rId4" Type="http://schemas.openxmlformats.org/officeDocument/2006/relationships/hyperlink" Target="http://www.microsoft.com/en-us/download/details.aspx?id=42536"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Universe is Mine!</a:t>
            </a:r>
            <a:br>
              <a:rPr lang="en-US" dirty="0" smtClean="0"/>
            </a:br>
            <a:r>
              <a:rPr lang="en-US" sz="3200" dirty="0" smtClean="0"/>
              <a:t>Building apps that run on all Windows 8.1+ devices</a:t>
            </a:r>
            <a:endParaRPr lang="en-US" dirty="0"/>
          </a:p>
        </p:txBody>
      </p:sp>
      <p:sp>
        <p:nvSpPr>
          <p:cNvPr id="3" name="Subtitle 2"/>
          <p:cNvSpPr>
            <a:spLocks noGrp="1"/>
          </p:cNvSpPr>
          <p:nvPr>
            <p:ph type="subTitle" idx="1"/>
          </p:nvPr>
        </p:nvSpPr>
        <p:spPr>
          <a:xfrm>
            <a:off x="762001" y="3881735"/>
            <a:ext cx="2971800" cy="1299865"/>
          </a:xfrm>
        </p:spPr>
        <p:txBody>
          <a:bodyPr>
            <a:normAutofit/>
          </a:bodyPr>
          <a:lstStyle/>
          <a:p>
            <a:r>
              <a:rPr lang="en-US" dirty="0" smtClean="0"/>
              <a:t>David Underhill</a:t>
            </a:r>
          </a:p>
          <a:p>
            <a:r>
              <a:rPr lang="en-US" sz="2000" dirty="0" smtClean="0"/>
              <a:t>Software Developer</a:t>
            </a:r>
          </a:p>
          <a:p>
            <a:r>
              <a:rPr lang="en-US" sz="2000" dirty="0" smtClean="0"/>
              <a:t>TechSmith Corp</a:t>
            </a:r>
            <a:endParaRPr lang="en-US" sz="2000" dirty="0"/>
          </a:p>
        </p:txBody>
      </p:sp>
      <p:sp>
        <p:nvSpPr>
          <p:cNvPr id="4" name="Subtitle 2"/>
          <p:cNvSpPr txBox="1">
            <a:spLocks/>
          </p:cNvSpPr>
          <p:nvPr/>
        </p:nvSpPr>
        <p:spPr>
          <a:xfrm>
            <a:off x="4205287" y="3881734"/>
            <a:ext cx="5091113" cy="1528466"/>
          </a:xfrm>
          <a:prstGeom prst="rect">
            <a:avLst/>
          </a:prstGeom>
        </p:spPr>
        <p:txBody>
          <a:bodyPr vert="horz" lIns="0" tIns="0" rIns="0" bIns="0" rtlCol="0">
            <a:normAutofit fontScale="47500" lnSpcReduction="20000"/>
          </a:bodyPr>
          <a:lstStyle>
            <a:lvl1pPr marL="0" indent="0" algn="l" defTabSz="914363" rtl="0" eaLnBrk="1" latinLnBrk="0" hangingPunct="1">
              <a:lnSpc>
                <a:spcPct val="90000"/>
              </a:lnSpc>
              <a:spcBef>
                <a:spcPts val="0"/>
              </a:spcBef>
              <a:buFontTx/>
              <a:buNone/>
              <a:defRPr sz="3200" kern="1200">
                <a:solidFill>
                  <a:schemeClr val="bg1"/>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Presentation is on </a:t>
            </a:r>
            <a:r>
              <a:rPr lang="en-US" dirty="0" err="1"/>
              <a:t>Github</a:t>
            </a:r>
            <a:r>
              <a:rPr lang="en-US" dirty="0"/>
              <a:t>: </a:t>
            </a:r>
            <a:r>
              <a:rPr lang="en-US" dirty="0">
                <a:hlinkClick r:id="rId3"/>
              </a:rPr>
              <a:t>https://</a:t>
            </a:r>
            <a:r>
              <a:rPr lang="en-US" dirty="0" smtClean="0">
                <a:hlinkClick r:id="rId3"/>
              </a:rPr>
              <a:t>github.com/underhilld2/OneDevDayDetroit2014</a:t>
            </a:r>
            <a:endParaRPr lang="en-US" dirty="0" smtClean="0"/>
          </a:p>
          <a:p>
            <a:endParaRPr lang="en-US" dirty="0" smtClean="0">
              <a:hlinkClick r:id="rId4"/>
            </a:endParaRPr>
          </a:p>
          <a:p>
            <a:r>
              <a:rPr lang="en-US" dirty="0" smtClean="0">
                <a:hlinkClick r:id="rId4"/>
              </a:rPr>
              <a:t>Email</a:t>
            </a:r>
            <a:r>
              <a:rPr lang="en-US" dirty="0">
                <a:hlinkClick r:id="rId4"/>
              </a:rPr>
              <a:t>: underhilld2@gmail.com</a:t>
            </a:r>
          </a:p>
          <a:p>
            <a:r>
              <a:rPr lang="en-US" dirty="0">
                <a:hlinkClick r:id="rId4"/>
              </a:rPr>
              <a:t>Twitter: </a:t>
            </a:r>
            <a:r>
              <a:rPr lang="en-US" dirty="0">
                <a:hlinkClick r:id="rId5"/>
              </a:rPr>
              <a:t>@DavidUnderhill3</a:t>
            </a:r>
            <a:endParaRPr lang="en-US" dirty="0">
              <a:hlinkClick r:id="rId4"/>
            </a:endParaRPr>
          </a:p>
          <a:p>
            <a:r>
              <a:rPr lang="en-US" dirty="0">
                <a:hlinkClick r:id="rId4"/>
              </a:rPr>
              <a:t>https://github.com/underhilld2</a:t>
            </a:r>
            <a:endParaRPr lang="en-US" dirty="0"/>
          </a:p>
          <a:p>
            <a:r>
              <a:rPr lang="en-US" dirty="0">
                <a:hlinkClick r:id="rId6"/>
              </a:rPr>
              <a:t>http://blog.davescybercave.com</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Universal App</a:t>
            </a:r>
          </a:p>
        </p:txBody>
      </p:sp>
      <p:pic>
        <p:nvPicPr>
          <p:cNvPr id="4" name="Picture 4" descr="C:\Users\D9FF0~1.UND\AppData\Local\Temp\SNAGHTML18ce61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309429" cy="422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9657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that come for free</a:t>
            </a:r>
          </a:p>
        </p:txBody>
      </p:sp>
      <p:pic>
        <p:nvPicPr>
          <p:cNvPr id="4" name="Content Placeholder 4"/>
          <p:cNvPicPr>
            <a:picLocks noGrp="1" noChangeAspect="1"/>
          </p:cNvPicPr>
          <p:nvPr>
            <p:ph idx="1"/>
          </p:nvPr>
        </p:nvPicPr>
        <p:blipFill>
          <a:blip r:embed="rId2"/>
          <a:stretch>
            <a:fillRect/>
          </a:stretch>
        </p:blipFill>
        <p:spPr>
          <a:xfrm>
            <a:off x="381001" y="2057400"/>
            <a:ext cx="8382000" cy="2735443"/>
          </a:xfrm>
          <a:prstGeom prst="rect">
            <a:avLst/>
          </a:prstGeom>
        </p:spPr>
      </p:pic>
    </p:spTree>
    <p:extLst>
      <p:ext uri="{BB962C8B-B14F-4D97-AF65-F5344CB8AC3E}">
        <p14:creationId xmlns:p14="http://schemas.microsoft.com/office/powerpoint/2010/main" val="14447511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362901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723931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8941010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19998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931289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18103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PowerPoint Guidelines</a:t>
            </a:r>
            <a:endParaRPr lang="en-US" dirty="0"/>
          </a:p>
        </p:txBody>
      </p:sp>
      <p:sp>
        <p:nvSpPr>
          <p:cNvPr id="3" name="Text Placeholder 2"/>
          <p:cNvSpPr>
            <a:spLocks noGrp="1"/>
          </p:cNvSpPr>
          <p:nvPr>
            <p:ph type="body" sz="quarter" idx="10"/>
          </p:nvPr>
        </p:nvSpPr>
        <p:spPr>
          <a:xfrm>
            <a:off x="381000" y="1411552"/>
            <a:ext cx="8382000" cy="2703248"/>
          </a:xfrm>
        </p:spPr>
        <p:txBody>
          <a:bodyPr/>
          <a:lstStyle/>
          <a:p>
            <a:r>
              <a:rPr lang="en-US" dirty="0" smtClean="0"/>
              <a:t>Font, size, and color for text have been formatted for you in the Slide Master</a:t>
            </a:r>
          </a:p>
          <a:p>
            <a:r>
              <a:rPr lang="en-US" dirty="0" smtClean="0"/>
              <a:t>Use the color palette shown below</a:t>
            </a:r>
          </a:p>
          <a:p>
            <a:r>
              <a:rPr lang="en-US" dirty="0" smtClean="0"/>
              <a:t>See next slide for additional guidelines</a:t>
            </a:r>
          </a:p>
          <a:p>
            <a:r>
              <a:rPr lang="en-US" dirty="0" smtClean="0"/>
              <a:t>Hyperlink color: </a:t>
            </a:r>
            <a:r>
              <a:rPr lang="en-US" dirty="0" smtClean="0">
                <a:hlinkClick r:id="rId3"/>
              </a:rPr>
              <a:t>www.microsoft.com</a:t>
            </a:r>
            <a:r>
              <a:rPr lang="en-US" dirty="0" smtClean="0"/>
              <a:t> </a:t>
            </a:r>
          </a:p>
        </p:txBody>
      </p:sp>
      <p:sp>
        <p:nvSpPr>
          <p:cNvPr id="4" name="Rounded Rectangle 3"/>
          <p:cNvSpPr/>
          <p:nvPr/>
        </p:nvSpPr>
        <p:spPr bwMode="auto">
          <a:xfrm>
            <a:off x="6216952" y="4381500"/>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rPr>
              <a:t>Sample Fill</a:t>
            </a:r>
          </a:p>
        </p:txBody>
      </p:sp>
      <p:sp>
        <p:nvSpPr>
          <p:cNvPr id="5" name="Rounded Rectangle 4"/>
          <p:cNvSpPr/>
          <p:nvPr/>
        </p:nvSpPr>
        <p:spPr bwMode="auto">
          <a:xfrm>
            <a:off x="3556000" y="4381500"/>
            <a:ext cx="2201333"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rPr>
              <a:t>Sample Fill</a:t>
            </a:r>
          </a:p>
        </p:txBody>
      </p:sp>
      <p:sp>
        <p:nvSpPr>
          <p:cNvPr id="6" name="Rounded Rectangle 5"/>
          <p:cNvSpPr/>
          <p:nvPr/>
        </p:nvSpPr>
        <p:spPr bwMode="auto">
          <a:xfrm>
            <a:off x="825500" y="4381500"/>
            <a:ext cx="2201333"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rgbClr val="FFFFFF"/>
                </a:solidFill>
                <a:effectLst>
                  <a:outerShdw blurRad="38100" dist="38100" dir="2700000" algn="tl">
                    <a:srgbClr val="000000">
                      <a:alpha val="43137"/>
                    </a:srgbClr>
                  </a:outerShdw>
                </a:effectLst>
              </a:rPr>
              <a:t>Sample Fill</a:t>
            </a:r>
          </a:p>
        </p:txBody>
      </p:sp>
      <p:sp>
        <p:nvSpPr>
          <p:cNvPr id="7" name="Rounded Rectangle 6"/>
          <p:cNvSpPr/>
          <p:nvPr/>
        </p:nvSpPr>
        <p:spPr bwMode="auto">
          <a:xfrm>
            <a:off x="6216952" y="5539619"/>
            <a:ext cx="2201333"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rPr>
              <a:t>Sample Fill</a:t>
            </a:r>
          </a:p>
        </p:txBody>
      </p:sp>
      <p:sp>
        <p:nvSpPr>
          <p:cNvPr id="8" name="Rounded Rectangle 7"/>
          <p:cNvSpPr/>
          <p:nvPr/>
        </p:nvSpPr>
        <p:spPr bwMode="auto">
          <a:xfrm>
            <a:off x="3556000" y="5539619"/>
            <a:ext cx="2201333"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rPr>
              <a:t>Sample Fill</a:t>
            </a:r>
          </a:p>
        </p:txBody>
      </p:sp>
      <p:sp>
        <p:nvSpPr>
          <p:cNvPr id="9" name="Rounded Rectangle 8"/>
          <p:cNvSpPr/>
          <p:nvPr/>
        </p:nvSpPr>
        <p:spPr bwMode="auto">
          <a:xfrm>
            <a:off x="825500" y="5539619"/>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rgbClr val="FFFFFF"/>
                </a:solidFill>
                <a:effectLst>
                  <a:outerShdw blurRad="38100" dist="38100" dir="2700000" algn="tl">
                    <a:srgbClr val="000000">
                      <a:alpha val="43137"/>
                    </a:srgbClr>
                  </a:outerShdw>
                </a:effectLst>
              </a:rPr>
              <a:t>Sample Fill</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PowerPoint Template</a:t>
            </a:r>
            <a:br>
              <a:rPr lang="en-US" dirty="0" smtClean="0"/>
            </a:br>
            <a:r>
              <a:rPr lang="en-US" sz="3600" dirty="0" smtClean="0">
                <a:solidFill>
                  <a:schemeClr val="accent2"/>
                </a:solidFill>
              </a:rPr>
              <a:t>Subtitle color</a:t>
            </a:r>
            <a:endParaRPr lang="en-US" dirty="0">
              <a:solidFill>
                <a:schemeClr val="accent2"/>
              </a:solidFill>
            </a:endParaRPr>
          </a:p>
        </p:txBody>
      </p:sp>
      <p:sp>
        <p:nvSpPr>
          <p:cNvPr id="3" name="Text Placeholder 2"/>
          <p:cNvSpPr>
            <a:spLocks noGrp="1"/>
          </p:cNvSpPr>
          <p:nvPr>
            <p:ph type="body" sz="quarter" idx="10"/>
          </p:nvPr>
        </p:nvSpPr>
        <p:spPr>
          <a:xfrm>
            <a:off x="381000" y="1905000"/>
            <a:ext cx="8382000" cy="3502497"/>
          </a:xfrm>
        </p:spPr>
        <p:txBody>
          <a:bodyPr>
            <a:normAutofit/>
          </a:bodyPr>
          <a:lstStyle/>
          <a:p>
            <a:r>
              <a:rPr lang="en-US" dirty="0" smtClean="0"/>
              <a:t>Example of a slide with a subhead</a:t>
            </a:r>
          </a:p>
          <a:p>
            <a:pPr lvl="1"/>
            <a:r>
              <a:rPr lang="en-US" dirty="0" smtClean="0"/>
              <a:t>Set the slide title in “title case”</a:t>
            </a:r>
          </a:p>
          <a:p>
            <a:pPr lvl="1"/>
            <a:r>
              <a:rPr lang="en-US" dirty="0" smtClean="0"/>
              <a:t>Set subheads in “sentence case”</a:t>
            </a:r>
          </a:p>
          <a:p>
            <a:pPr lvl="1"/>
            <a:r>
              <a:rPr lang="en-US" dirty="0" smtClean="0"/>
              <a:t>Generally set subhead to 36pt or smaller so it will fit on a single line</a:t>
            </a:r>
          </a:p>
          <a:p>
            <a:pPr lvl="1"/>
            <a:r>
              <a:rPr lang="en-US" dirty="0" smtClean="0"/>
              <a:t>The subhead color is defined for this template but must be selected. In PowerPoint 2007, it is the fourth font color from the left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412875"/>
            <a:ext cx="8382000" cy="4776692"/>
          </a:xfrm>
        </p:spPr>
        <p:txBody>
          <a:bodyPr/>
          <a:lstStyle/>
          <a:p>
            <a:r>
              <a:rPr lang="en-US" dirty="0" smtClean="0"/>
              <a:t>About me</a:t>
            </a:r>
          </a:p>
          <a:p>
            <a:r>
              <a:rPr lang="en-US" dirty="0" smtClean="0"/>
              <a:t>What is a Universal App and how to get started</a:t>
            </a:r>
          </a:p>
          <a:p>
            <a:r>
              <a:rPr lang="en-US" dirty="0" smtClean="0"/>
              <a:t>API Documentation</a:t>
            </a:r>
          </a:p>
          <a:p>
            <a:r>
              <a:rPr lang="en-US" dirty="0" smtClean="0"/>
              <a:t>Tools that can help</a:t>
            </a:r>
          </a:p>
          <a:p>
            <a:r>
              <a:rPr lang="en-US" dirty="0"/>
              <a:t>Anatomy of a Universal App</a:t>
            </a:r>
          </a:p>
          <a:p>
            <a:r>
              <a:rPr lang="en-US" dirty="0" smtClean="0"/>
              <a:t>Platform Specific Code</a:t>
            </a:r>
          </a:p>
          <a:p>
            <a:r>
              <a:rPr lang="en-US" dirty="0" smtClean="0"/>
              <a:t>Shared Code</a:t>
            </a:r>
          </a:p>
          <a:p>
            <a:r>
              <a:rPr lang="en-US" dirty="0" smtClean="0"/>
              <a:t>Implementing Portable Class Libraries</a:t>
            </a:r>
          </a:p>
          <a:p>
            <a:endParaRPr lang="en-US" dirty="0"/>
          </a:p>
        </p:txBody>
      </p:sp>
    </p:spTree>
    <p:extLst>
      <p:ext uri="{BB962C8B-B14F-4D97-AF65-F5344CB8AC3E}">
        <p14:creationId xmlns:p14="http://schemas.microsoft.com/office/powerpoint/2010/main" val="303610282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Bar Chart Example</a:t>
            </a:r>
            <a:endParaRPr lang="en-US" dirty="0"/>
          </a:p>
        </p:txBody>
      </p:sp>
      <p:graphicFrame>
        <p:nvGraphicFramePr>
          <p:cNvPr id="3" name="Chart 2"/>
          <p:cNvGraphicFramePr/>
          <p:nvPr/>
        </p:nvGraphicFramePr>
        <p:xfrm>
          <a:off x="381000" y="1182687"/>
          <a:ext cx="8031428" cy="5270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Pie Chart Example</a:t>
            </a:r>
            <a:endParaRPr lang="en-US" dirty="0"/>
          </a:p>
        </p:txBody>
      </p:sp>
      <p:graphicFrame>
        <p:nvGraphicFramePr>
          <p:cNvPr id="5" name="Chart 4"/>
          <p:cNvGraphicFramePr/>
          <p:nvPr/>
        </p:nvGraphicFramePr>
        <p:xfrm>
          <a:off x="619125" y="1293813"/>
          <a:ext cx="7762875" cy="48894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Line Chart Example</a:t>
            </a:r>
            <a:endParaRPr lang="en-US" dirty="0"/>
          </a:p>
        </p:txBody>
      </p:sp>
      <p:graphicFrame>
        <p:nvGraphicFramePr>
          <p:cNvPr id="3" name="Chart 2"/>
          <p:cNvGraphicFramePr/>
          <p:nvPr/>
        </p:nvGraphicFramePr>
        <p:xfrm>
          <a:off x="347579" y="1149685"/>
          <a:ext cx="8181473" cy="524042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Area Chart Example</a:t>
            </a:r>
            <a:endParaRPr lang="en-US" dirty="0"/>
          </a:p>
        </p:txBody>
      </p:sp>
      <p:graphicFrame>
        <p:nvGraphicFramePr>
          <p:cNvPr id="3" name="Chart 2"/>
          <p:cNvGraphicFramePr/>
          <p:nvPr/>
        </p:nvGraphicFramePr>
        <p:xfrm>
          <a:off x="508000" y="1087438"/>
          <a:ext cx="7826375" cy="53419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Title</a:t>
            </a:r>
            <a:endParaRPr lang="en-US" dirty="0"/>
          </a:p>
        </p:txBody>
      </p:sp>
      <p:sp>
        <p:nvSpPr>
          <p:cNvPr id="3" name="Subtitle 2"/>
          <p:cNvSpPr>
            <a:spLocks noGrp="1"/>
          </p:cNvSpPr>
          <p:nvPr>
            <p:ph type="subTitle" idx="1"/>
          </p:nvPr>
        </p:nvSpPr>
        <p:spPr>
          <a:xfrm>
            <a:off x="381000" y="3048000"/>
            <a:ext cx="7043208" cy="1371600"/>
          </a:xfrm>
        </p:spPr>
        <p:txBody>
          <a:bodyPr/>
          <a:lstStyle/>
          <a:p>
            <a:r>
              <a:rPr lang="en-US" dirty="0" smtClean="0"/>
              <a:t>Name</a:t>
            </a:r>
          </a:p>
          <a:p>
            <a:r>
              <a:rPr lang="en-US" dirty="0" smtClean="0"/>
              <a:t>Title</a:t>
            </a:r>
          </a:p>
          <a:p>
            <a:r>
              <a:rPr lang="en-US" dirty="0" smtClean="0"/>
              <a:t>Group</a:t>
            </a:r>
            <a:endParaRPr lang="en-US" dirty="0"/>
          </a:p>
        </p:txBody>
      </p:sp>
      <p:sp>
        <p:nvSpPr>
          <p:cNvPr id="4" name="Text Placeholder 3"/>
          <p:cNvSpPr>
            <a:spLocks noGrp="1"/>
          </p:cNvSpPr>
          <p:nvPr>
            <p:ph type="body" sz="quarter" idx="4294967295"/>
          </p:nvPr>
        </p:nvSpPr>
        <p:spPr>
          <a:xfrm>
            <a:off x="1454150" y="4572000"/>
            <a:ext cx="7689850" cy="1066800"/>
          </a:xfrm>
        </p:spPr>
        <p:txBody>
          <a:bodyPr/>
          <a:lstStyle/>
          <a:p>
            <a:r>
              <a:rPr lang="en-US" smtClean="0"/>
              <a:t>demo </a:t>
            </a:r>
            <a:endParaRPr 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Video Title</a:t>
            </a:r>
            <a:endParaRPr lang="en-US" dirty="0"/>
          </a:p>
        </p:txBody>
      </p:sp>
      <p:sp>
        <p:nvSpPr>
          <p:cNvPr id="4" name="Text Placeholder 3"/>
          <p:cNvSpPr>
            <a:spLocks noGrp="1"/>
          </p:cNvSpPr>
          <p:nvPr>
            <p:ph type="subTitle" idx="1"/>
          </p:nvPr>
        </p:nvSpPr>
        <p:spPr>
          <a:xfrm>
            <a:off x="1072886" y="4572000"/>
            <a:ext cx="7690114" cy="1066800"/>
          </a:xfrm>
        </p:spPr>
        <p:txBody>
          <a:bodyPr/>
          <a:lstStyle/>
          <a:p>
            <a:r>
              <a:rPr smtClean="0"/>
              <a:t>video</a:t>
            </a:r>
            <a:endParaRPr 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Partner Title</a:t>
            </a:r>
            <a:endParaRPr lang="en-US" dirty="0"/>
          </a:p>
        </p:txBody>
      </p:sp>
      <p:sp>
        <p:nvSpPr>
          <p:cNvPr id="3" name="Subtitle 2"/>
          <p:cNvSpPr>
            <a:spLocks noGrp="1"/>
          </p:cNvSpPr>
          <p:nvPr>
            <p:ph type="subTitle" idx="1"/>
          </p:nvPr>
        </p:nvSpPr>
        <p:spPr>
          <a:xfrm>
            <a:off x="381000" y="3048000"/>
            <a:ext cx="7043208" cy="1447800"/>
          </a:xfrm>
        </p:spPr>
        <p:txBody>
          <a:bodyPr/>
          <a:lstStyle/>
          <a:p>
            <a:r>
              <a:rPr lang="en-US" dirty="0" smtClean="0"/>
              <a:t>Name</a:t>
            </a:r>
          </a:p>
          <a:p>
            <a:r>
              <a:rPr lang="en-US" dirty="0" smtClean="0"/>
              <a:t>Title</a:t>
            </a:r>
          </a:p>
          <a:p>
            <a:r>
              <a:rPr lang="en-US" dirty="0" smtClean="0"/>
              <a:t>Company</a:t>
            </a:r>
            <a:endParaRPr lang="en-US" dirty="0"/>
          </a:p>
        </p:txBody>
      </p:sp>
      <p:sp>
        <p:nvSpPr>
          <p:cNvPr id="4" name="Text Placeholder 3"/>
          <p:cNvSpPr>
            <a:spLocks noGrp="1"/>
          </p:cNvSpPr>
          <p:nvPr>
            <p:ph type="body" sz="quarter" idx="4294967295"/>
          </p:nvPr>
        </p:nvSpPr>
        <p:spPr>
          <a:xfrm>
            <a:off x="1454150" y="4572000"/>
            <a:ext cx="7689850" cy="1066800"/>
          </a:xfrm>
        </p:spPr>
        <p:txBody>
          <a:bodyPr/>
          <a:lstStyle/>
          <a:p>
            <a:r>
              <a:rPr lang="en-US" dirty="0" smtClean="0"/>
              <a:t>p</a:t>
            </a:r>
            <a:r>
              <a:rPr smtClean="0"/>
              <a:t>a</a:t>
            </a:r>
            <a:r>
              <a:rPr spc="-333"/>
              <a:t>r</a:t>
            </a:r>
            <a:r>
              <a:rPr smtClean="0"/>
              <a:t>tner </a:t>
            </a:r>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Customer Title</a:t>
            </a:r>
            <a:endParaRPr lang="en-US" dirty="0"/>
          </a:p>
        </p:txBody>
      </p:sp>
      <p:sp>
        <p:nvSpPr>
          <p:cNvPr id="3" name="Subtitle 2"/>
          <p:cNvSpPr>
            <a:spLocks noGrp="1"/>
          </p:cNvSpPr>
          <p:nvPr>
            <p:ph type="subTitle" idx="1"/>
          </p:nvPr>
        </p:nvSpPr>
        <p:spPr>
          <a:xfrm>
            <a:off x="381000" y="3048000"/>
            <a:ext cx="7043208" cy="1371600"/>
          </a:xfrm>
        </p:spPr>
        <p:txBody>
          <a:bodyPr/>
          <a:lstStyle/>
          <a:p>
            <a:r>
              <a:rPr lang="en-US" dirty="0" smtClean="0"/>
              <a:t>Name</a:t>
            </a:r>
          </a:p>
          <a:p>
            <a:r>
              <a:rPr lang="en-US" dirty="0" smtClean="0"/>
              <a:t>Title</a:t>
            </a:r>
          </a:p>
          <a:p>
            <a:r>
              <a:rPr lang="en-US" dirty="0" smtClean="0"/>
              <a:t>Company</a:t>
            </a:r>
            <a:endParaRPr lang="en-US" dirty="0"/>
          </a:p>
        </p:txBody>
      </p:sp>
      <p:sp>
        <p:nvSpPr>
          <p:cNvPr id="4" name="Text Placeholder 3"/>
          <p:cNvSpPr>
            <a:spLocks noGrp="1"/>
          </p:cNvSpPr>
          <p:nvPr>
            <p:ph type="body" sz="quarter" idx="4294967295"/>
          </p:nvPr>
        </p:nvSpPr>
        <p:spPr>
          <a:xfrm>
            <a:off x="1454150" y="4572000"/>
            <a:ext cx="7689850" cy="1066800"/>
          </a:xfrm>
        </p:spPr>
        <p:txBody>
          <a:bodyPr/>
          <a:lstStyle/>
          <a:p>
            <a:r>
              <a:rPr smtClean="0"/>
              <a:t>customer</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Announcement Title</a:t>
            </a:r>
            <a:endParaRPr lang="en-US" dirty="0"/>
          </a:p>
        </p:txBody>
      </p:sp>
      <p:sp>
        <p:nvSpPr>
          <p:cNvPr id="4" name="Text Placeholder 3"/>
          <p:cNvSpPr>
            <a:spLocks noGrp="1"/>
          </p:cNvSpPr>
          <p:nvPr>
            <p:ph type="subTitle" idx="1"/>
          </p:nvPr>
        </p:nvSpPr>
        <p:spPr>
          <a:xfrm>
            <a:off x="1072886" y="4572000"/>
            <a:ext cx="7690114" cy="1066800"/>
          </a:xfrm>
        </p:spPr>
        <p:txBody>
          <a:bodyPr/>
          <a:lstStyle/>
          <a:p>
            <a:r>
              <a:rPr smtClean="0"/>
              <a:t>announcing</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a:xfrm>
            <a:off x="381000" y="1412875"/>
            <a:ext cx="8382000" cy="3939540"/>
          </a:xfrm>
        </p:spPr>
        <p:txBody>
          <a:bodyPr/>
          <a:lstStyle/>
          <a:p>
            <a:r>
              <a:rPr lang="en-US" dirty="0" smtClean="0"/>
              <a:t>Developer for TechSmith Corp</a:t>
            </a:r>
          </a:p>
          <a:p>
            <a:r>
              <a:rPr lang="en-US" dirty="0" smtClean="0"/>
              <a:t>Almost 20 year of professional experience</a:t>
            </a:r>
          </a:p>
          <a:p>
            <a:r>
              <a:rPr lang="en-US" dirty="0" smtClean="0"/>
              <a:t>Most recent projects on Windows Phone and Store 8.1</a:t>
            </a:r>
          </a:p>
          <a:p>
            <a:r>
              <a:rPr lang="en-US" dirty="0" smtClean="0"/>
              <a:t>Previous experience in everything from GW Basic to Cobol to C to Java on PC, Unix, and Mainframe.</a:t>
            </a:r>
          </a:p>
          <a:p>
            <a:endParaRPr lang="en-US" dirty="0"/>
          </a:p>
        </p:txBody>
      </p:sp>
    </p:spTree>
    <p:extLst>
      <p:ext uri="{BB962C8B-B14F-4D97-AF65-F5344CB8AC3E}">
        <p14:creationId xmlns:p14="http://schemas.microsoft.com/office/powerpoint/2010/main" val="3848878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Universal App </a:t>
            </a:r>
          </a:p>
        </p:txBody>
      </p:sp>
      <p:pic>
        <p:nvPicPr>
          <p:cNvPr id="4" name="Content Placeholder 3" descr="Universal Diagram"/>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412874"/>
            <a:ext cx="8381999" cy="4302126"/>
          </a:xfrm>
          <a:prstGeom prst="rect">
            <a:avLst/>
          </a:prstGeom>
          <a:noFill/>
          <a:ln>
            <a:noFill/>
          </a:ln>
        </p:spPr>
      </p:pic>
    </p:spTree>
    <p:extLst>
      <p:ext uri="{BB962C8B-B14F-4D97-AF65-F5344CB8AC3E}">
        <p14:creationId xmlns:p14="http://schemas.microsoft.com/office/powerpoint/2010/main" val="15831544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07996"/>
          </a:xfrm>
        </p:spPr>
        <p:txBody>
          <a:bodyPr/>
          <a:lstStyle/>
          <a:p>
            <a:r>
              <a:rPr lang="en-US" sz="4000" b="1" dirty="0"/>
              <a:t>How to get setup to do store and phone development</a:t>
            </a:r>
            <a:endParaRPr lang="en-US" sz="4000" dirty="0"/>
          </a:p>
        </p:txBody>
      </p:sp>
      <p:sp>
        <p:nvSpPr>
          <p:cNvPr id="3" name="Content Placeholder 2"/>
          <p:cNvSpPr>
            <a:spLocks noGrp="1"/>
          </p:cNvSpPr>
          <p:nvPr>
            <p:ph idx="1"/>
          </p:nvPr>
        </p:nvSpPr>
        <p:spPr>
          <a:xfrm>
            <a:off x="381000" y="2438400"/>
            <a:ext cx="8382000" cy="984885"/>
          </a:xfrm>
        </p:spPr>
        <p:txBody>
          <a:bodyPr/>
          <a:lstStyle/>
          <a:p>
            <a:r>
              <a:rPr lang="en-US" u="sng" dirty="0">
                <a:hlinkClick r:id="rId3"/>
              </a:rPr>
              <a:t>https://dev.windows.com/en-us</a:t>
            </a:r>
            <a:endParaRPr lang="en-US" dirty="0"/>
          </a:p>
          <a:p>
            <a:r>
              <a:rPr lang="en-US" u="sng" dirty="0">
                <a:hlinkClick r:id="rId4"/>
              </a:rPr>
              <a:t>https://devcenterbenefits.windows.com</a:t>
            </a:r>
            <a:r>
              <a:rPr lang="en-US" u="sng" dirty="0" smtClean="0">
                <a:hlinkClick r:id="rId4"/>
              </a:rPr>
              <a:t>/</a:t>
            </a:r>
            <a:endParaRPr lang="en-US" dirty="0"/>
          </a:p>
        </p:txBody>
      </p:sp>
    </p:spTree>
    <p:extLst>
      <p:ext uri="{BB962C8B-B14F-4D97-AF65-F5344CB8AC3E}">
        <p14:creationId xmlns:p14="http://schemas.microsoft.com/office/powerpoint/2010/main" val="40142740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Documentation</a:t>
            </a:r>
            <a:endParaRPr lang="en-US" dirty="0"/>
          </a:p>
        </p:txBody>
      </p:sp>
      <p:pic>
        <p:nvPicPr>
          <p:cNvPr id="4" name="Content Placeholder 3"/>
          <p:cNvPicPr>
            <a:picLocks noGrp="1"/>
          </p:cNvPicPr>
          <p:nvPr>
            <p:ph idx="1"/>
          </p:nvPr>
        </p:nvPicPr>
        <p:blipFill>
          <a:blip r:embed="rId3"/>
          <a:stretch>
            <a:fillRect/>
          </a:stretch>
        </p:blipFill>
        <p:spPr>
          <a:xfrm>
            <a:off x="351971" y="990600"/>
            <a:ext cx="2714286" cy="12000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981621751"/>
              </p:ext>
            </p:extLst>
          </p:nvPr>
        </p:nvGraphicFramePr>
        <p:xfrm>
          <a:off x="351971" y="2438400"/>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707659">
                <a:tc>
                  <a:txBody>
                    <a:bodyPr/>
                    <a:lstStyle/>
                    <a:p>
                      <a:pPr algn="l"/>
                      <a:r>
                        <a:rPr lang="en-US" sz="1500" dirty="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dirty="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6874910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Thing to watch out for</a:t>
            </a:r>
          </a:p>
        </p:txBody>
      </p:sp>
      <p:pic>
        <p:nvPicPr>
          <p:cNvPr id="4" name="Content Placeholder 5"/>
          <p:cNvPicPr>
            <a:picLocks noGrp="1"/>
          </p:cNvPicPr>
          <p:nvPr>
            <p:ph idx="1"/>
          </p:nvPr>
        </p:nvPicPr>
        <p:blipFill>
          <a:blip r:embed="rId3"/>
          <a:stretch>
            <a:fillRect/>
          </a:stretch>
        </p:blipFill>
        <p:spPr>
          <a:xfrm>
            <a:off x="381000" y="894984"/>
            <a:ext cx="8382000" cy="4362815"/>
          </a:xfrm>
          <a:prstGeom prst="rect">
            <a:avLst/>
          </a:prstGeom>
        </p:spPr>
      </p:pic>
      <p:sp>
        <p:nvSpPr>
          <p:cNvPr id="5" name="TextBox 4"/>
          <p:cNvSpPr txBox="1"/>
          <p:nvPr/>
        </p:nvSpPr>
        <p:spPr>
          <a:xfrm>
            <a:off x="457200" y="5404564"/>
            <a:ext cx="6098997" cy="923330"/>
          </a:xfrm>
          <a:prstGeom prst="rect">
            <a:avLst/>
          </a:prstGeom>
          <a:solidFill>
            <a:schemeClr val="tx1"/>
          </a:solidFill>
        </p:spPr>
        <p:txBody>
          <a:bodyPr wrap="square" rtlCol="0">
            <a:spAutoFit/>
          </a:bodyPr>
          <a:lstStyle/>
          <a:p>
            <a:r>
              <a:rPr lang="en-US" dirty="0" smtClean="0">
                <a:solidFill>
                  <a:srgbClr val="00B0F0"/>
                </a:solidFill>
              </a:rPr>
              <a:t>#if </a:t>
            </a:r>
            <a:r>
              <a:rPr lang="en-US" dirty="0" smtClean="0">
                <a:solidFill>
                  <a:schemeClr val="bg1"/>
                </a:solidFill>
              </a:rPr>
              <a:t>WINDOWS_APP</a:t>
            </a:r>
          </a:p>
          <a:p>
            <a:r>
              <a:rPr lang="en-US" dirty="0" smtClean="0">
                <a:solidFill>
                  <a:schemeClr val="bg1"/>
                </a:solidFill>
              </a:rPr>
              <a:t>          </a:t>
            </a:r>
            <a:r>
              <a:rPr lang="en-US" dirty="0" err="1" smtClean="0">
                <a:solidFill>
                  <a:schemeClr val="bg1"/>
                </a:solidFill>
              </a:rPr>
              <a:t>var</a:t>
            </a:r>
            <a:r>
              <a:rPr lang="en-US" dirty="0" smtClean="0">
                <a:solidFill>
                  <a:schemeClr val="bg1"/>
                </a:solidFill>
              </a:rPr>
              <a:t> temp = new </a:t>
            </a:r>
            <a:r>
              <a:rPr lang="en-US" dirty="0" err="1" smtClean="0">
                <a:solidFill>
                  <a:schemeClr val="bg1"/>
                </a:solidFill>
              </a:rPr>
              <a:t>QueryOptions</a:t>
            </a:r>
            <a:r>
              <a:rPr lang="en-US" dirty="0" smtClean="0">
                <a:solidFill>
                  <a:schemeClr val="bg1"/>
                </a:solidFill>
              </a:rPr>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33843959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 for Phone development</a:t>
            </a:r>
            <a:endParaRPr lang="en-US" dirty="0"/>
          </a:p>
        </p:txBody>
      </p:sp>
      <p:sp>
        <p:nvSpPr>
          <p:cNvPr id="3" name="Content Placeholder 2"/>
          <p:cNvSpPr>
            <a:spLocks noGrp="1"/>
          </p:cNvSpPr>
          <p:nvPr>
            <p:ph idx="1"/>
          </p:nvPr>
        </p:nvSpPr>
        <p:spPr>
          <a:xfrm>
            <a:off x="381000" y="1412875"/>
            <a:ext cx="8382000" cy="4924425"/>
          </a:xfrm>
        </p:spPr>
        <p:txBody>
          <a:bodyPr/>
          <a:lstStyle/>
          <a:p>
            <a:r>
              <a:rPr lang="en-US" b="1" dirty="0"/>
              <a:t>Windows phone Power tools - </a:t>
            </a:r>
            <a:r>
              <a:rPr lang="en-US" u="sng" dirty="0">
                <a:hlinkClick r:id="rId2"/>
              </a:rPr>
              <a:t>http://wptools.codeplex.com/</a:t>
            </a:r>
            <a:endParaRPr lang="en-US" dirty="0"/>
          </a:p>
          <a:p>
            <a:r>
              <a:rPr lang="en-US" b="1" dirty="0" err="1"/>
              <a:t>Iso</a:t>
            </a:r>
            <a:r>
              <a:rPr lang="en-US" b="1" dirty="0"/>
              <a:t> Store Spy - </a:t>
            </a:r>
            <a:r>
              <a:rPr lang="en-US" u="sng" dirty="0">
                <a:hlinkClick r:id="rId3"/>
              </a:rPr>
              <a:t>https://isostorespy.codeplex.com/</a:t>
            </a:r>
            <a:endParaRPr lang="en-US" u="sng" dirty="0"/>
          </a:p>
          <a:p>
            <a:r>
              <a:rPr lang="en-US" b="1" dirty="0"/>
              <a:t>Project My Screen App </a:t>
            </a:r>
            <a:r>
              <a:rPr lang="en-US" dirty="0"/>
              <a:t>-</a:t>
            </a:r>
            <a:r>
              <a:rPr lang="en-US" dirty="0">
                <a:hlinkClick r:id="rId4"/>
              </a:rPr>
              <a:t>http://</a:t>
            </a:r>
            <a:r>
              <a:rPr lang="en-US" dirty="0" smtClean="0">
                <a:hlinkClick r:id="rId4"/>
              </a:rPr>
              <a:t>www.microsoft.com/en-us/download/details.aspx?id=42536</a:t>
            </a:r>
            <a:endParaRPr lang="en-US" dirty="0" smtClean="0"/>
          </a:p>
          <a:p>
            <a:r>
              <a:rPr lang="en-US" dirty="0" smtClean="0"/>
              <a:t>Visual Studio Performance and Diagnostics</a:t>
            </a:r>
          </a:p>
          <a:p>
            <a:r>
              <a:rPr lang="en-US" dirty="0" smtClean="0"/>
              <a:t>Windows Phone Developer Power Tools (8.1)</a:t>
            </a:r>
            <a:endParaRPr lang="en-US" dirty="0"/>
          </a:p>
          <a:p>
            <a:pPr marL="0" indent="0">
              <a:buNone/>
            </a:pPr>
            <a:endParaRPr lang="en-US" dirty="0"/>
          </a:p>
        </p:txBody>
      </p:sp>
    </p:spTree>
    <p:extLst>
      <p:ext uri="{BB962C8B-B14F-4D97-AF65-F5344CB8AC3E}">
        <p14:creationId xmlns:p14="http://schemas.microsoft.com/office/powerpoint/2010/main" val="35439641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MVVM Libraries</a:t>
            </a:r>
          </a:p>
        </p:txBody>
      </p:sp>
      <p:sp>
        <p:nvSpPr>
          <p:cNvPr id="3" name="Content Placeholder 2"/>
          <p:cNvSpPr>
            <a:spLocks noGrp="1"/>
          </p:cNvSpPr>
          <p:nvPr>
            <p:ph idx="1"/>
          </p:nvPr>
        </p:nvSpPr>
        <p:spPr>
          <a:xfrm>
            <a:off x="381000" y="1412875"/>
            <a:ext cx="8382000" cy="2609945"/>
          </a:xfrm>
        </p:spPr>
        <p:txBody>
          <a:bodyPr/>
          <a:lstStyle/>
          <a:p>
            <a:r>
              <a:rPr lang="en-US" dirty="0"/>
              <a:t>MVVM Light</a:t>
            </a:r>
          </a:p>
          <a:p>
            <a:r>
              <a:rPr lang="en-US" dirty="0"/>
              <a:t>Prism</a:t>
            </a:r>
          </a:p>
          <a:p>
            <a:r>
              <a:rPr lang="en-US" dirty="0" err="1"/>
              <a:t>MvvmCross</a:t>
            </a:r>
            <a:endParaRPr lang="en-US" dirty="0"/>
          </a:p>
          <a:p>
            <a:r>
              <a:rPr lang="en-US" dirty="0" err="1"/>
              <a:t>Catel.MVVM</a:t>
            </a:r>
            <a:endParaRPr lang="en-US" dirty="0"/>
          </a:p>
          <a:p>
            <a:r>
              <a:rPr lang="en-US" dirty="0" err="1" smtClean="0"/>
              <a:t>Caliburn.Micro</a:t>
            </a:r>
            <a:endParaRPr lang="en-US" dirty="0"/>
          </a:p>
        </p:txBody>
      </p:sp>
    </p:spTree>
    <p:extLst>
      <p:ext uri="{BB962C8B-B14F-4D97-AF65-F5344CB8AC3E}">
        <p14:creationId xmlns:p14="http://schemas.microsoft.com/office/powerpoint/2010/main" val="3494800141"/>
      </p:ext>
    </p:extLst>
  </p:cSld>
  <p:clrMapOvr>
    <a:masterClrMapping/>
  </p:clrMapOvr>
  <p:transition>
    <p:fade/>
  </p:transition>
</p:sld>
</file>

<file path=ppt/theme/theme1.xml><?xml version="1.0" encoding="utf-8"?>
<a:theme xmlns:a="http://schemas.openxmlformats.org/drawingml/2006/main" name="1_Light_Blue_Gray_Bar 4X3 Template Segoe_TP10286760">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050595"/>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White with Courier font for code slides">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7CBF7B66D9DE4296D8A8E7AB564A85" ma:contentTypeVersion="1" ma:contentTypeDescription="Create a new document." ma:contentTypeScope="" ma:versionID="07e9a1a63f84d6bf7fb9acb3257adb36">
  <xsd:schema xmlns:xsd="http://www.w3.org/2001/XMLSchema" xmlns:xs="http://www.w3.org/2001/XMLSchema" xmlns:p="http://schemas.microsoft.com/office/2006/metadata/properties" xmlns:ns3="18eafb0e-613b-4e59-a9cb-b946d5de8bba" targetNamespace="http://schemas.microsoft.com/office/2006/metadata/properties" ma:root="true" ma:fieldsID="efa9d5e9236c6f6ec136b90172e2037f" ns3:_="">
    <xsd:import namespace="18eafb0e-613b-4e59-a9cb-b946d5de8bb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eafb0e-613b-4e59-a9cb-b946d5de8bb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E9E10B-C666-4F77-8700-655A89FCFAF3}">
  <ds:schemaRefs>
    <ds:schemaRef ds:uri="http://schemas.microsoft.com/sharepoint/v3/contenttype/forms"/>
  </ds:schemaRefs>
</ds:datastoreItem>
</file>

<file path=customXml/itemProps2.xml><?xml version="1.0" encoding="utf-8"?>
<ds:datastoreItem xmlns:ds="http://schemas.openxmlformats.org/officeDocument/2006/customXml" ds:itemID="{2169AC60-46C8-4518-9793-F99E4763CB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eafb0e-613b-4e59-a9cb-b946d5de8b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7F52C9-3DC7-42B1-8D1F-89839BC99A78}">
  <ds:schemaRefs>
    <ds:schemaRef ds:uri="http://purl.org/dc/dcmitype/"/>
    <ds:schemaRef ds:uri="http://schemas.microsoft.com/office/2006/documentManagement/types"/>
    <ds:schemaRef ds:uri="http://purl.org/dc/elements/1.1/"/>
    <ds:schemaRef ds:uri="http://www.w3.org/XML/1998/namespace"/>
    <ds:schemaRef ds:uri="http://schemas.microsoft.com/office/infopath/2007/PartnerControls"/>
    <ds:schemaRef ds:uri="http://schemas.microsoft.com/office/2006/metadata/properties"/>
    <ds:schemaRef ds:uri="http://purl.org/dc/terms/"/>
    <ds:schemaRef ds:uri="http://schemas.openxmlformats.org/package/2006/metadata/core-properties"/>
    <ds:schemaRef ds:uri="18eafb0e-613b-4e59-a9cb-b946d5de8bba"/>
  </ds:schemaRefs>
</ds:datastoreItem>
</file>

<file path=docProps/app.xml><?xml version="1.0" encoding="utf-8"?>
<Properties xmlns="http://schemas.openxmlformats.org/officeDocument/2006/extended-properties" xmlns:vt="http://schemas.openxmlformats.org/officeDocument/2006/docPropsVTypes">
  <Template>Sample presentation slides (Lt. blue-gray bar design)</Template>
  <TotalTime>685</TotalTime>
  <Words>2131</Words>
  <Application>Microsoft Office PowerPoint</Application>
  <PresentationFormat>On-screen Show (4:3)</PresentationFormat>
  <Paragraphs>204</Paragraphs>
  <Slides>28</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Courier New</vt:lpstr>
      <vt:lpstr>Wingdings</vt:lpstr>
      <vt:lpstr>1_Light_Blue_Gray_Bar 4X3 Template Segoe_TP10286760</vt:lpstr>
      <vt:lpstr>White with Courier font for code slides</vt:lpstr>
      <vt:lpstr>The Universe is Mine! Building apps that run on all Windows 8.1+ devices</vt:lpstr>
      <vt:lpstr>Agenda</vt:lpstr>
      <vt:lpstr>About Me</vt:lpstr>
      <vt:lpstr>What is a Universal App </vt:lpstr>
      <vt:lpstr>How to get setup to do store and phone development</vt:lpstr>
      <vt:lpstr>API Documentation</vt:lpstr>
      <vt:lpstr>Another Thing to watch out for</vt:lpstr>
      <vt:lpstr>Tools for Phone development</vt:lpstr>
      <vt:lpstr>MVVM Libraries</vt:lpstr>
      <vt:lpstr>Anatomy of a Universal App</vt:lpstr>
      <vt:lpstr>Helpers that come for free</vt:lpstr>
      <vt:lpstr>PowerPoint Presentation</vt:lpstr>
      <vt:lpstr>PowerPoint Presentation</vt:lpstr>
      <vt:lpstr>PowerPoint Presentation</vt:lpstr>
      <vt:lpstr>PowerPoint Presentation</vt:lpstr>
      <vt:lpstr>PowerPoint Presentation</vt:lpstr>
      <vt:lpstr>PowerPoint Presentation</vt:lpstr>
      <vt:lpstr>PowerPoint Guidelines</vt:lpstr>
      <vt:lpstr>PowerPoint Template Subtitle color</vt:lpstr>
      <vt:lpstr>Bar Chart Example</vt:lpstr>
      <vt:lpstr>Pie Chart Example</vt:lpstr>
      <vt:lpstr>Line Chart Example</vt:lpstr>
      <vt:lpstr>Area Chart Example</vt:lpstr>
      <vt:lpstr>Demo Title</vt:lpstr>
      <vt:lpstr>Video Title</vt:lpstr>
      <vt:lpstr>Partner Title</vt:lpstr>
      <vt:lpstr>Customer Title</vt:lpstr>
      <vt:lpstr>Announcement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Universe is Mine! Building apps that run on all Windows devices</dc:title>
  <dc:creator>David Underhill</dc:creator>
  <cp:keywords/>
  <cp:lastModifiedBy>David Underhill</cp:lastModifiedBy>
  <cp:revision>16</cp:revision>
  <dcterms:created xsi:type="dcterms:W3CDTF">2014-11-08T14:01:28Z</dcterms:created>
  <dcterms:modified xsi:type="dcterms:W3CDTF">2014-11-10T03:00:55Z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TC102867609990</vt:lpwstr>
  </property>
  <property fmtid="{D5CDD505-2E9C-101B-9397-08002B2CF9AE}" pid="3" name="ContentTypeId">
    <vt:lpwstr>0x010100417CBF7B66D9DE4296D8A8E7AB564A85</vt:lpwstr>
  </property>
</Properties>
</file>