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3" r:id="rId3"/>
  </p:sldMasterIdLst>
  <p:notesMasterIdLst>
    <p:notesMasterId r:id="rId23"/>
  </p:notesMasterIdLst>
  <p:sldIdLst>
    <p:sldId id="257" r:id="rId4"/>
    <p:sldId id="269" r:id="rId5"/>
    <p:sldId id="270" r:id="rId6"/>
    <p:sldId id="271" r:id="rId7"/>
    <p:sldId id="272" r:id="rId8"/>
    <p:sldId id="273" r:id="rId9"/>
    <p:sldId id="274" r:id="rId10"/>
    <p:sldId id="276" r:id="rId11"/>
    <p:sldId id="284" r:id="rId12"/>
    <p:sldId id="277" r:id="rId13"/>
    <p:sldId id="278" r:id="rId14"/>
    <p:sldId id="279" r:id="rId15"/>
    <p:sldId id="285" r:id="rId16"/>
    <p:sldId id="287" r:id="rId17"/>
    <p:sldId id="286" r:id="rId18"/>
    <p:sldId id="281" r:id="rId19"/>
    <p:sldId id="282" r:id="rId20"/>
    <p:sldId id="283" r:id="rId21"/>
    <p:sldId id="275"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0" autoAdjust="0"/>
    <p:restoredTop sz="65527" autoAdjust="0"/>
  </p:normalViewPr>
  <p:slideViewPr>
    <p:cSldViewPr>
      <p:cViewPr varScale="1">
        <p:scale>
          <a:sx n="45" d="100"/>
          <a:sy n="45" d="100"/>
        </p:scale>
        <p:origin x="100" y="56"/>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B1E760-7513-44B2-999A-B093073B4895}" type="datetimeFigureOut">
              <a:rPr lang="en-US" smtClean="0"/>
              <a:t>11/14/2014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AA3467-A656-4BD3-B32C-EEE9B6E3198D}" type="slidenum">
              <a:rPr lang="en-US" smtClean="0"/>
              <a:t>‹#›</a:t>
            </a:fld>
            <a:endParaRPr lang="en-US"/>
          </a:p>
        </p:txBody>
      </p:sp>
    </p:spTree>
    <p:extLst>
      <p:ext uri="{BB962C8B-B14F-4D97-AF65-F5344CB8AC3E}">
        <p14:creationId xmlns:p14="http://schemas.microsoft.com/office/powerpoint/2010/main" val="175367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11/14/2014 12:34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300316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Windows 10 convergence</a:t>
            </a:r>
          </a:p>
          <a:p>
            <a:endParaRPr lang="en-US" dirty="0" smtClean="0"/>
          </a:p>
          <a:p>
            <a:r>
              <a:rPr lang="en-US" dirty="0" smtClean="0"/>
              <a:t>This excites me the most about the coming years.  I think MS kind of got lost when the released Vista and it flopped hard.  Windows 7 and 8 were both steps getting us to 8.1.  I really feel 8.1 is the major milestone to getting them back on track.  </a:t>
            </a:r>
          </a:p>
          <a:p>
            <a:endParaRPr lang="en-US" dirty="0" smtClean="0"/>
          </a:p>
          <a:p>
            <a:r>
              <a:rPr lang="en-US" dirty="0" smtClean="0"/>
              <a:t>Currently Store and phone are supported and the roadmaps that have been talked about say that Xbox will also be in the list of packages you can create.</a:t>
            </a:r>
          </a:p>
          <a:p>
            <a:endParaRPr lang="en-US" dirty="0" smtClean="0"/>
          </a:p>
          <a:p>
            <a:endParaRPr lang="en-US" dirty="0" smtClean="0"/>
          </a:p>
          <a:p>
            <a:r>
              <a:rPr lang="en-US" dirty="0" smtClean="0"/>
              <a:t>Develop 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dirty="0" smtClean="0"/>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dirty="0" smtClean="0"/>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dirty="0" smtClean="0">
                <a:hlinkClick r:id="rId3"/>
              </a:rPr>
              <a:t>Introducing universal Windows apps</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4</a:t>
            </a:fld>
            <a:endParaRPr lang="en-US"/>
          </a:p>
        </p:txBody>
      </p:sp>
    </p:spTree>
    <p:extLst>
      <p:ext uri="{BB962C8B-B14F-4D97-AF65-F5344CB8AC3E}">
        <p14:creationId xmlns:p14="http://schemas.microsoft.com/office/powerpoint/2010/main" val="955467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7</a:t>
            </a:fld>
            <a:endParaRPr lang="en-US"/>
          </a:p>
        </p:txBody>
      </p:sp>
    </p:spTree>
    <p:extLst>
      <p:ext uri="{BB962C8B-B14F-4D97-AF65-F5344CB8AC3E}">
        <p14:creationId xmlns:p14="http://schemas.microsoft.com/office/powerpoint/2010/main" val="3742984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MvvmCross</a:t>
            </a:r>
            <a:r>
              <a:rPr lang="en-US" baseline="0" dirty="0" smtClean="0"/>
              <a:t> supports </a:t>
            </a:r>
            <a:r>
              <a:rPr lang="en-US" dirty="0" err="1" smtClean="0"/>
              <a:t>Xamarin</a:t>
            </a:r>
            <a:endParaRPr lang="en-US" dirty="0" smtClean="0"/>
          </a:p>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9</a:t>
            </a:fld>
            <a:endParaRPr lang="en-US"/>
          </a:p>
        </p:txBody>
      </p:sp>
    </p:spTree>
    <p:extLst>
      <p:ext uri="{BB962C8B-B14F-4D97-AF65-F5344CB8AC3E}">
        <p14:creationId xmlns:p14="http://schemas.microsoft.com/office/powerpoint/2010/main" val="3827657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12</a:t>
            </a:fld>
            <a:endParaRPr lang="en-US"/>
          </a:p>
        </p:txBody>
      </p:sp>
    </p:spTree>
    <p:extLst>
      <p:ext uri="{BB962C8B-B14F-4D97-AF65-F5344CB8AC3E}">
        <p14:creationId xmlns:p14="http://schemas.microsoft.com/office/powerpoint/2010/main" val="3680559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13</a:t>
            </a:fld>
            <a:endParaRPr lang="en-US"/>
          </a:p>
        </p:txBody>
      </p:sp>
    </p:spTree>
    <p:extLst>
      <p:ext uri="{BB962C8B-B14F-4D97-AF65-F5344CB8AC3E}">
        <p14:creationId xmlns:p14="http://schemas.microsoft.com/office/powerpoint/2010/main" val="4184436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14</a:t>
            </a:fld>
            <a:endParaRPr lang="en-US"/>
          </a:p>
        </p:txBody>
      </p:sp>
    </p:spTree>
    <p:extLst>
      <p:ext uri="{BB962C8B-B14F-4D97-AF65-F5344CB8AC3E}">
        <p14:creationId xmlns:p14="http://schemas.microsoft.com/office/powerpoint/2010/main" val="294626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15</a:t>
            </a:fld>
            <a:endParaRPr lang="en-US"/>
          </a:p>
        </p:txBody>
      </p:sp>
    </p:spTree>
    <p:extLst>
      <p:ext uri="{BB962C8B-B14F-4D97-AF65-F5344CB8AC3E}">
        <p14:creationId xmlns:p14="http://schemas.microsoft.com/office/powerpoint/2010/main" val="25536664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5" descr="5-00332_grey-bar.png"/>
          <p:cNvPicPr>
            <a:picLocks noChangeAspect="1"/>
          </p:cNvPicPr>
          <p:nvPr userDrawn="1"/>
        </p:nvPicPr>
        <p:blipFill>
          <a:blip r:embed="rId3"/>
          <a:srcRect t="93345"/>
          <a:stretch>
            <a:fillRect/>
          </a:stretch>
        </p:blipFill>
        <p:spPr>
          <a:xfrm>
            <a:off x="0" y="6400800"/>
            <a:ext cx="12188825" cy="456307"/>
          </a:xfrm>
          <a:prstGeom prst="rect">
            <a:avLst/>
          </a:prstGeom>
        </p:spPr>
      </p:pic>
      <p:sp>
        <p:nvSpPr>
          <p:cNvPr id="2" name="Title 1"/>
          <p:cNvSpPr>
            <a:spLocks noGrp="1"/>
          </p:cNvSpPr>
          <p:nvPr>
            <p:ph type="ctrTitle"/>
          </p:nvPr>
        </p:nvSpPr>
        <p:spPr>
          <a:xfrm>
            <a:off x="973414" y="1905001"/>
            <a:ext cx="1023988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2630" y="3881735"/>
            <a:ext cx="10239883"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1048"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1746250" y="5638800"/>
            <a:ext cx="8696325" cy="19050"/>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8" name="Picture 7" descr="5-00332_grey-bar.png"/>
          <p:cNvPicPr>
            <a:picLocks noChangeAspect="1"/>
          </p:cNvPicPr>
          <p:nvPr userDrawn="1"/>
        </p:nvPicPr>
        <p:blipFill>
          <a:blip r:embed="rId3"/>
          <a:srcRect t="93345"/>
          <a:stretch>
            <a:fillRect/>
          </a:stretch>
        </p:blipFill>
        <p:spPr>
          <a:xfrm>
            <a:off x="0" y="6400802"/>
            <a:ext cx="12188825" cy="456307"/>
          </a:xfrm>
          <a:prstGeom prst="rect">
            <a:avLst/>
          </a:prstGeom>
        </p:spPr>
      </p:pic>
      <p:sp>
        <p:nvSpPr>
          <p:cNvPr id="2" name="Title 1"/>
          <p:cNvSpPr>
            <a:spLocks noGrp="1"/>
          </p:cNvSpPr>
          <p:nvPr>
            <p:ph type="ctrTitle"/>
          </p:nvPr>
        </p:nvSpPr>
        <p:spPr>
          <a:xfrm>
            <a:off x="973139" y="832356"/>
            <a:ext cx="9324523"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3139" y="3276601"/>
            <a:ext cx="9324171"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1746251" y="5638800"/>
            <a:ext cx="8696325" cy="19050"/>
          </a:xfrm>
          <a:prstGeom prst="rect">
            <a:avLst/>
          </a:prstGeom>
          <a:noFill/>
        </p:spPr>
      </p:pic>
      <p:sp>
        <p:nvSpPr>
          <p:cNvPr id="7" name="Text Placeholder 6"/>
          <p:cNvSpPr>
            <a:spLocks noGrp="1"/>
          </p:cNvSpPr>
          <p:nvPr>
            <p:ph type="body" sz="quarter" idx="10" hasCustomPrompt="1"/>
          </p:nvPr>
        </p:nvSpPr>
        <p:spPr>
          <a:xfrm>
            <a:off x="1432730" y="4591638"/>
            <a:ext cx="10240158" cy="1066800"/>
          </a:xfrm>
          <a:effectLst>
            <a:reflection blurRad="6350" stA="52000" endA="300" endPos="35000" dir="5400000" sy="-100000" algn="bl" rotWithShape="0"/>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4">
                      <a:lumMod val="50000"/>
                    </a:schemeClr>
                  </a:solidFill>
                </a:ln>
                <a:solidFill>
                  <a:schemeClr val="tx1"/>
                </a:solidFill>
                <a:effectLst/>
                <a:uLnTx/>
                <a:uFillTx/>
                <a:latin typeface="+mn-lt"/>
                <a:ea typeface="+mn-ea"/>
                <a:cs typeface="+mn-cs"/>
              </a:defRPr>
            </a:lvl1pPr>
          </a:lstStyle>
          <a:p>
            <a:pPr marL="0" lvl="0" indent="0" algn="r" defTabSz="914363" rtl="0" eaLnBrk="1" latinLnBrk="0" hangingPunct="1">
              <a:lnSpc>
                <a:spcPct val="90000"/>
              </a:lnSpc>
              <a:spcBef>
                <a:spcPct val="20000"/>
              </a:spcBef>
              <a:buFont typeface="Arial" pitchFamily="34" charset="0"/>
              <a:buNone/>
            </a:pPr>
            <a:r>
              <a:rPr lang="en-US" dirty="0" smtClean="0"/>
              <a:t>click to…</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62833" y="1905000"/>
            <a:ext cx="10718125"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8" name="Picture 7" descr="5-00332_grey-bar.png"/>
          <p:cNvPicPr>
            <a:picLocks noChangeAspect="1"/>
          </p:cNvPicPr>
          <p:nvPr userDrawn="1"/>
        </p:nvPicPr>
        <p:blipFill>
          <a:blip r:embed="rId3"/>
          <a:srcRect t="93345"/>
          <a:stretch>
            <a:fillRect/>
          </a:stretch>
        </p:blipFill>
        <p:spPr>
          <a:xfrm>
            <a:off x="0" y="6400800"/>
            <a:ext cx="12188825" cy="456307"/>
          </a:xfrm>
          <a:prstGeom prst="rect">
            <a:avLst/>
          </a:prstGeom>
        </p:spPr>
      </p:pic>
      <p:sp>
        <p:nvSpPr>
          <p:cNvPr id="2" name="Title 1"/>
          <p:cNvSpPr>
            <a:spLocks noGrp="1"/>
          </p:cNvSpPr>
          <p:nvPr>
            <p:ph type="ctrTitle"/>
          </p:nvPr>
        </p:nvSpPr>
        <p:spPr>
          <a:xfrm>
            <a:off x="973138" y="832356"/>
            <a:ext cx="9324523"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3138" y="3276600"/>
            <a:ext cx="9324171"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1746250" y="5638800"/>
            <a:ext cx="8696325" cy="19050"/>
          </a:xfrm>
          <a:prstGeom prst="rect">
            <a:avLst/>
          </a:prstGeom>
          <a:noFill/>
        </p:spPr>
      </p:pic>
      <p:sp>
        <p:nvSpPr>
          <p:cNvPr id="7" name="Text Placeholder 6"/>
          <p:cNvSpPr>
            <a:spLocks noGrp="1"/>
          </p:cNvSpPr>
          <p:nvPr>
            <p:ph type="body" sz="quarter" idx="10" hasCustomPrompt="1"/>
          </p:nvPr>
        </p:nvSpPr>
        <p:spPr>
          <a:xfrm>
            <a:off x="1432730" y="4591638"/>
            <a:ext cx="10240158" cy="1066800"/>
          </a:xfrm>
          <a:effectLst>
            <a:reflection blurRad="6350" stA="52000" endA="300" endPos="35000" dir="5400000" sy="-100000" algn="bl" rotWithShape="0"/>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4">
                      <a:lumMod val="50000"/>
                    </a:schemeClr>
                  </a:solidFill>
                </a:ln>
                <a:solidFill>
                  <a:schemeClr val="tx1"/>
                </a:solidFill>
                <a:effectLst/>
                <a:uLnTx/>
                <a:uFillTx/>
                <a:latin typeface="+mn-lt"/>
                <a:ea typeface="+mn-ea"/>
                <a:cs typeface="+mn-cs"/>
              </a:defRPr>
            </a:lvl1pPr>
          </a:lstStyle>
          <a:p>
            <a:pPr marL="0" lvl="0" indent="0" algn="r" defTabSz="914363" rtl="0" eaLnBrk="1" latinLnBrk="0" hangingPunct="1">
              <a:lnSpc>
                <a:spcPct val="90000"/>
              </a:lnSpc>
              <a:spcBef>
                <a:spcPct val="20000"/>
              </a:spcBef>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7868" y="1411552"/>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7868" y="1412875"/>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8" y="1411553"/>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11553"/>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68" y="1411553"/>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74875"/>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29" y="1411553"/>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2174875"/>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8" y="228600"/>
            <a:ext cx="1116502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5938" y="1420813"/>
            <a:ext cx="11165020" cy="2128031"/>
          </a:xfrm>
          <a:prstGeom prst="rect">
            <a:avLst/>
          </a:prstGeom>
        </p:spPr>
        <p:txBody>
          <a:bodyPr vert="horz" wrap="square" lIns="0" tIns="0" rIns="0" bIns="0" rtlCol="0">
            <a:spAutoFit/>
          </a:bodyPr>
          <a:lstStyle/>
          <a:p>
            <a:pPr marL="460375" lvl="0" indent="-460375" algn="l" defTabSz="914363" rtl="0" eaLnBrk="1" latinLnBrk="0" hangingPunct="1">
              <a:lnSpc>
                <a:spcPct val="90000"/>
              </a:lnSpc>
              <a:spcBef>
                <a:spcPct val="20000"/>
              </a:spcBef>
              <a:buFontTx/>
              <a:buBlip>
                <a:blip r:embed="rId14"/>
              </a:buBlip>
            </a:pPr>
            <a:r>
              <a:rPr lang="en-US" smtClean="0"/>
              <a:t>Click to edit Master text styles</a:t>
            </a:r>
          </a:p>
          <a:p>
            <a:pPr marL="460375" lvl="1" indent="-460375" algn="l" defTabSz="914363" rtl="0" eaLnBrk="1" latinLnBrk="0" hangingPunct="1">
              <a:lnSpc>
                <a:spcPct val="90000"/>
              </a:lnSpc>
              <a:spcBef>
                <a:spcPct val="20000"/>
              </a:spcBef>
              <a:buFontTx/>
              <a:buBlip>
                <a:blip r:embed="rId14"/>
              </a:buBlip>
            </a:pPr>
            <a:r>
              <a:rPr lang="en-US" smtClean="0"/>
              <a:t>Second level</a:t>
            </a:r>
          </a:p>
          <a:p>
            <a:pPr marL="460375" lvl="2" indent="-460375" algn="l" defTabSz="914363" rtl="0" eaLnBrk="1" latinLnBrk="0" hangingPunct="1">
              <a:lnSpc>
                <a:spcPct val="90000"/>
              </a:lnSpc>
              <a:spcBef>
                <a:spcPct val="20000"/>
              </a:spcBef>
              <a:buFontTx/>
              <a:buBlip>
                <a:blip r:embed="rId14"/>
              </a:buBlip>
            </a:pPr>
            <a:r>
              <a:rPr lang="en-US" smtClean="0"/>
              <a:t>Third level</a:t>
            </a:r>
          </a:p>
          <a:p>
            <a:pPr marL="460375" lvl="3" indent="-460375" algn="l" defTabSz="914363" rtl="0" eaLnBrk="1" latinLnBrk="0" hangingPunct="1">
              <a:lnSpc>
                <a:spcPct val="90000"/>
              </a:lnSpc>
              <a:spcBef>
                <a:spcPct val="20000"/>
              </a:spcBef>
              <a:buFontTx/>
              <a:buBlip>
                <a:blip r:embed="rId14"/>
              </a:buBlip>
            </a:pPr>
            <a:r>
              <a:rPr lang="en-US" smtClean="0"/>
              <a:t>Fourth level</a:t>
            </a:r>
          </a:p>
          <a:p>
            <a:pPr marL="460375" lvl="4" indent="-460375" algn="l" defTabSz="914363" rtl="0" eaLnBrk="1" latinLnBrk="0" hangingPunct="1">
              <a:lnSpc>
                <a:spcPct val="90000"/>
              </a:lnSpc>
              <a:spcBef>
                <a:spcPct val="20000"/>
              </a:spcBef>
              <a:buFontTx/>
              <a:buBlip>
                <a:blip r:embed="rId14"/>
              </a:buBlip>
            </a:pPr>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461963" indent="-461963" algn="l" defTabSz="914363" rtl="0" eaLnBrk="1" latinLnBrk="0" hangingPunct="1">
        <a:lnSpc>
          <a:spcPct val="90000"/>
        </a:lnSpc>
        <a:spcBef>
          <a:spcPct val="20000"/>
        </a:spcBef>
        <a:buFontTx/>
        <a:buBlip>
          <a:blip r:embed="rId15"/>
        </a:buBlip>
        <a:defRPr lang="en-US" sz="3200" kern="1200" dirty="0" smtClean="0">
          <a:solidFill>
            <a:schemeClr val="bg1"/>
          </a:solidFill>
          <a:latin typeface="+mn-lt"/>
          <a:ea typeface="+mn-ea"/>
          <a:cs typeface="+mn-cs"/>
        </a:defRPr>
      </a:lvl1pPr>
      <a:lvl2pPr marL="857250" indent="-395288" algn="l" defTabSz="914363" rtl="0" eaLnBrk="1" latinLnBrk="0" hangingPunct="1">
        <a:lnSpc>
          <a:spcPct val="90000"/>
        </a:lnSpc>
        <a:spcBef>
          <a:spcPct val="20000"/>
        </a:spcBef>
        <a:buFontTx/>
        <a:buBlip>
          <a:blip r:embed="rId16"/>
        </a:buBlip>
        <a:defRPr sz="2800" kern="1200">
          <a:solidFill>
            <a:schemeClr val="bg1"/>
          </a:solidFill>
          <a:latin typeface="+mn-lt"/>
          <a:ea typeface="+mn-ea"/>
          <a:cs typeface="+mn-cs"/>
        </a:defRPr>
      </a:lvl2pPr>
      <a:lvl3pPr marL="1258888" indent="-401638"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3pPr>
      <a:lvl4pPr marL="1658938" indent="-400050"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4pPr>
      <a:lvl5pPr marL="2055813" indent="-396875"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12188825" cy="5558294"/>
          </a:xfrm>
          <a:prstGeom prst="rect">
            <a:avLst/>
          </a:prstGeom>
        </p:spPr>
      </p:pic>
      <p:sp>
        <p:nvSpPr>
          <p:cNvPr id="2" name="Title Placeholder 1"/>
          <p:cNvSpPr>
            <a:spLocks noGrp="1"/>
          </p:cNvSpPr>
          <p:nvPr>
            <p:ph type="title"/>
          </p:nvPr>
        </p:nvSpPr>
        <p:spPr>
          <a:xfrm>
            <a:off x="507868" y="230189"/>
            <a:ext cx="1117309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62832" y="1905000"/>
            <a:ext cx="10718125"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nderhilld2/OneDevDayDetroit201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evcenterbenefits.windows.com/" TargetMode="External"/><Relationship Id="rId2" Type="http://schemas.openxmlformats.org/officeDocument/2006/relationships/hyperlink" Target="https://dev.windows.com/en-us"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isostorespy.codeplex.com/" TargetMode="External"/><Relationship Id="rId2" Type="http://schemas.openxmlformats.org/officeDocument/2006/relationships/hyperlink" Target="http://wptools.codeplex.com/" TargetMode="External"/><Relationship Id="rId1" Type="http://schemas.openxmlformats.org/officeDocument/2006/relationships/slideLayout" Target="../slideLayouts/slideLayout4.xml"/><Relationship Id="rId4" Type="http://schemas.openxmlformats.org/officeDocument/2006/relationships/hyperlink" Target="http://www.microsoft.com/en-us/download/details.aspx?id=42536"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Universe is Mine!</a:t>
            </a:r>
            <a:br>
              <a:rPr lang="en-US" dirty="0"/>
            </a:br>
            <a:r>
              <a:rPr lang="en-US" sz="3600" dirty="0"/>
              <a:t>Building apps that run on all Windows 8.1+ devices</a:t>
            </a:r>
          </a:p>
        </p:txBody>
      </p:sp>
      <p:sp>
        <p:nvSpPr>
          <p:cNvPr id="3" name="Subtitle 2"/>
          <p:cNvSpPr>
            <a:spLocks noGrp="1"/>
          </p:cNvSpPr>
          <p:nvPr>
            <p:ph type="subTitle" idx="1"/>
          </p:nvPr>
        </p:nvSpPr>
        <p:spPr>
          <a:xfrm>
            <a:off x="972631" y="3881735"/>
            <a:ext cx="3369181" cy="1376065"/>
          </a:xfrm>
        </p:spPr>
        <p:txBody>
          <a:bodyPr>
            <a:normAutofit/>
          </a:bodyPr>
          <a:lstStyle/>
          <a:p>
            <a:r>
              <a:rPr lang="en-US" dirty="0"/>
              <a:t>David Underhill</a:t>
            </a:r>
          </a:p>
          <a:p>
            <a:r>
              <a:rPr lang="en-US" sz="2000" dirty="0"/>
              <a:t>Software Developer</a:t>
            </a:r>
          </a:p>
          <a:p>
            <a:r>
              <a:rPr lang="en-US" sz="2000" dirty="0"/>
              <a:t>TechSmith Corp</a:t>
            </a:r>
          </a:p>
        </p:txBody>
      </p:sp>
      <p:sp>
        <p:nvSpPr>
          <p:cNvPr id="4" name="Subtitle 2"/>
          <p:cNvSpPr txBox="1">
            <a:spLocks/>
          </p:cNvSpPr>
          <p:nvPr/>
        </p:nvSpPr>
        <p:spPr>
          <a:xfrm>
            <a:off x="6399212" y="3805534"/>
            <a:ext cx="5091113" cy="1528466"/>
          </a:xfrm>
          <a:prstGeom prst="rect">
            <a:avLst/>
          </a:prstGeom>
        </p:spPr>
        <p:txBody>
          <a:bodyPr vert="horz" lIns="0" tIns="0" rIns="0" bIns="0" rtlCol="0">
            <a:normAutofit fontScale="47500" lnSpcReduction="20000"/>
          </a:bodyPr>
          <a:lstStyle>
            <a:lvl1pPr marL="0" indent="0" algn="l" defTabSz="914363" rtl="0" eaLnBrk="1" latinLnBrk="0" hangingPunct="1">
              <a:lnSpc>
                <a:spcPct val="90000"/>
              </a:lnSpc>
              <a:spcBef>
                <a:spcPts val="0"/>
              </a:spcBef>
              <a:buFontTx/>
              <a:buNone/>
              <a:defRPr sz="3200" kern="1200">
                <a:solidFill>
                  <a:schemeClr val="bg1"/>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Presentation is on </a:t>
            </a:r>
            <a:r>
              <a:rPr lang="en-US" dirty="0" err="1"/>
              <a:t>Github</a:t>
            </a:r>
            <a:r>
              <a:rPr lang="en-US" dirty="0"/>
              <a:t>: </a:t>
            </a:r>
            <a:r>
              <a:rPr lang="en-US" dirty="0">
                <a:hlinkClick r:id="rId3"/>
              </a:rPr>
              <a:t>https://</a:t>
            </a:r>
            <a:r>
              <a:rPr lang="en-US" dirty="0" smtClean="0">
                <a:hlinkClick r:id="rId3"/>
              </a:rPr>
              <a:t>github.com/underhilld2/OneDevDayDetroit2014</a:t>
            </a:r>
            <a:endParaRPr lang="en-US" dirty="0" smtClean="0"/>
          </a:p>
          <a:p>
            <a:endParaRPr lang="en-US" dirty="0" smtClean="0">
              <a:hlinkClick r:id="rId4"/>
            </a:endParaRPr>
          </a:p>
          <a:p>
            <a:r>
              <a:rPr lang="en-US" dirty="0" smtClean="0">
                <a:hlinkClick r:id="rId4"/>
              </a:rPr>
              <a:t>Email</a:t>
            </a:r>
            <a:r>
              <a:rPr lang="en-US" dirty="0">
                <a:hlinkClick r:id="rId4"/>
              </a:rPr>
              <a:t>: underhilld2@gmail.com</a:t>
            </a:r>
          </a:p>
          <a:p>
            <a:r>
              <a:rPr lang="en-US" dirty="0">
                <a:hlinkClick r:id="rId4"/>
              </a:rPr>
              <a:t>Twitter: </a:t>
            </a:r>
            <a:r>
              <a:rPr lang="en-US" dirty="0">
                <a:hlinkClick r:id="rId5"/>
              </a:rPr>
              <a:t>@DavidUnderhill3</a:t>
            </a:r>
            <a:endParaRPr lang="en-US" dirty="0">
              <a:hlinkClick r:id="rId4"/>
            </a:endParaRPr>
          </a:p>
          <a:p>
            <a:r>
              <a:rPr lang="en-US" dirty="0">
                <a:hlinkClick r:id="rId4"/>
              </a:rPr>
              <a:t>https://github.com/underhilld2</a:t>
            </a:r>
            <a:endParaRPr lang="en-US" dirty="0"/>
          </a:p>
          <a:p>
            <a:r>
              <a:rPr lang="en-US" dirty="0">
                <a:hlinkClick r:id="rId6"/>
              </a:rPr>
              <a:t>http://blog.davescybercave.com</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Universal App</a:t>
            </a:r>
          </a:p>
        </p:txBody>
      </p:sp>
      <p:pic>
        <p:nvPicPr>
          <p:cNvPr id="4" name="Picture 4" descr="C:\Users\D9FF0~1.UND\AppData\Local\Temp\SNAGHTML18ce61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2812" y="1066800"/>
            <a:ext cx="10120640" cy="514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71737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that come for free</a:t>
            </a:r>
          </a:p>
        </p:txBody>
      </p:sp>
      <p:pic>
        <p:nvPicPr>
          <p:cNvPr id="5" name="Content Placeholder 4"/>
          <p:cNvPicPr>
            <a:picLocks noGrp="1" noChangeAspect="1"/>
          </p:cNvPicPr>
          <p:nvPr>
            <p:ph idx="1"/>
          </p:nvPr>
        </p:nvPicPr>
        <p:blipFill>
          <a:blip r:embed="rId2"/>
          <a:stretch>
            <a:fillRect/>
          </a:stretch>
        </p:blipFill>
        <p:spPr>
          <a:xfrm>
            <a:off x="515938" y="1447800"/>
            <a:ext cx="10974199" cy="3581400"/>
          </a:xfrm>
          <a:prstGeom prst="rect">
            <a:avLst/>
          </a:prstGeom>
        </p:spPr>
      </p:pic>
    </p:spTree>
    <p:extLst>
      <p:ext uri="{BB962C8B-B14F-4D97-AF65-F5344CB8AC3E}">
        <p14:creationId xmlns:p14="http://schemas.microsoft.com/office/powerpoint/2010/main" val="32005930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895600"/>
            <a:ext cx="11165020" cy="2215991"/>
          </a:xfrm>
        </p:spPr>
        <p:txBody>
          <a:bodyPr/>
          <a:lstStyle/>
          <a:p>
            <a:pPr algn="ctr"/>
            <a:r>
              <a:rPr lang="en-US" sz="8000" dirty="0" smtClean="0"/>
              <a:t>DEMO: Anatomy of Universal App</a:t>
            </a:r>
            <a:endParaRPr lang="en-US" sz="8000" dirty="0"/>
          </a:p>
        </p:txBody>
      </p:sp>
    </p:spTree>
    <p:extLst>
      <p:ext uri="{BB962C8B-B14F-4D97-AF65-F5344CB8AC3E}">
        <p14:creationId xmlns:p14="http://schemas.microsoft.com/office/powerpoint/2010/main" val="84810963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895600"/>
            <a:ext cx="11165020" cy="2215991"/>
          </a:xfrm>
        </p:spPr>
        <p:txBody>
          <a:bodyPr/>
          <a:lstStyle/>
          <a:p>
            <a:r>
              <a:rPr lang="en-US" sz="8000" dirty="0" smtClean="0"/>
              <a:t>DEMO</a:t>
            </a:r>
            <a:r>
              <a:rPr lang="en-US" sz="8000" dirty="0"/>
              <a:t>: Platform Specific Code</a:t>
            </a:r>
            <a:endParaRPr lang="en-US" sz="8000" dirty="0"/>
          </a:p>
        </p:txBody>
      </p:sp>
    </p:spTree>
    <p:extLst>
      <p:ext uri="{BB962C8B-B14F-4D97-AF65-F5344CB8AC3E}">
        <p14:creationId xmlns:p14="http://schemas.microsoft.com/office/powerpoint/2010/main" val="168123499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895600"/>
            <a:ext cx="11165020" cy="1107996"/>
          </a:xfrm>
        </p:spPr>
        <p:txBody>
          <a:bodyPr/>
          <a:lstStyle/>
          <a:p>
            <a:r>
              <a:rPr lang="en-US" sz="8000" dirty="0" smtClean="0"/>
              <a:t>DEMO</a:t>
            </a:r>
            <a:r>
              <a:rPr lang="en-US" sz="8000" dirty="0"/>
              <a:t>: Shared Code</a:t>
            </a:r>
            <a:endParaRPr lang="en-US" sz="8000" dirty="0"/>
          </a:p>
        </p:txBody>
      </p:sp>
    </p:spTree>
    <p:extLst>
      <p:ext uri="{BB962C8B-B14F-4D97-AF65-F5344CB8AC3E}">
        <p14:creationId xmlns:p14="http://schemas.microsoft.com/office/powerpoint/2010/main" val="3182019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895600"/>
            <a:ext cx="11165020" cy="2215991"/>
          </a:xfrm>
        </p:spPr>
        <p:txBody>
          <a:bodyPr/>
          <a:lstStyle/>
          <a:p>
            <a:r>
              <a:rPr lang="en-US" sz="8000" dirty="0" smtClean="0"/>
              <a:t>DEMO</a:t>
            </a:r>
            <a:r>
              <a:rPr lang="en-US" sz="8000" dirty="0"/>
              <a:t>: Implementing Portable Class Libraries</a:t>
            </a:r>
            <a:endParaRPr lang="en-US" sz="8000" dirty="0"/>
          </a:p>
        </p:txBody>
      </p:sp>
    </p:spTree>
    <p:extLst>
      <p:ext uri="{BB962C8B-B14F-4D97-AF65-F5344CB8AC3E}">
        <p14:creationId xmlns:p14="http://schemas.microsoft.com/office/powerpoint/2010/main" val="265199533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9106279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1331781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0972793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3704496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507868" y="1412875"/>
            <a:ext cx="11173090" cy="4776692"/>
          </a:xfrm>
        </p:spPr>
        <p:txBody>
          <a:bodyPr/>
          <a:lstStyle/>
          <a:p>
            <a:r>
              <a:rPr lang="en-US" dirty="0"/>
              <a:t>About me</a:t>
            </a:r>
          </a:p>
          <a:p>
            <a:r>
              <a:rPr lang="en-US" dirty="0"/>
              <a:t>What is a Universal App and how to get started</a:t>
            </a:r>
          </a:p>
          <a:p>
            <a:r>
              <a:rPr lang="en-US" dirty="0"/>
              <a:t>API Documentation</a:t>
            </a:r>
          </a:p>
          <a:p>
            <a:r>
              <a:rPr lang="en-US" dirty="0"/>
              <a:t>Tools that can help</a:t>
            </a:r>
          </a:p>
          <a:p>
            <a:r>
              <a:rPr lang="en-US" dirty="0"/>
              <a:t>Anatomy of a Universal App</a:t>
            </a:r>
          </a:p>
          <a:p>
            <a:r>
              <a:rPr lang="en-US" dirty="0"/>
              <a:t>Platform Specific Code</a:t>
            </a:r>
          </a:p>
          <a:p>
            <a:r>
              <a:rPr lang="en-US" dirty="0"/>
              <a:t>Shared Code</a:t>
            </a:r>
          </a:p>
          <a:p>
            <a:r>
              <a:rPr lang="en-US" dirty="0"/>
              <a:t>Implementing Portable Class Libraries</a:t>
            </a:r>
          </a:p>
          <a:p>
            <a:endParaRPr lang="en-US" dirty="0"/>
          </a:p>
        </p:txBody>
      </p:sp>
    </p:spTree>
    <p:extLst>
      <p:ext uri="{BB962C8B-B14F-4D97-AF65-F5344CB8AC3E}">
        <p14:creationId xmlns:p14="http://schemas.microsoft.com/office/powerpoint/2010/main" val="343566821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a:xfrm>
            <a:off x="507868" y="1412875"/>
            <a:ext cx="11173090" cy="3053144"/>
          </a:xfrm>
        </p:spPr>
        <p:txBody>
          <a:bodyPr/>
          <a:lstStyle/>
          <a:p>
            <a:r>
              <a:rPr lang="en-US" dirty="0"/>
              <a:t>Developer for TechSmith Corp</a:t>
            </a:r>
          </a:p>
          <a:p>
            <a:r>
              <a:rPr lang="en-US" dirty="0"/>
              <a:t>Almost 20 year of professional experience</a:t>
            </a:r>
          </a:p>
          <a:p>
            <a:r>
              <a:rPr lang="en-US" dirty="0"/>
              <a:t>Most recent projects on Windows Phone and Store 8.1</a:t>
            </a:r>
          </a:p>
          <a:p>
            <a:r>
              <a:rPr lang="en-US" dirty="0"/>
              <a:t>Previous experience in everything from GW Basic to Cobol to C to Java on PC, Unix, and Mainframe.</a:t>
            </a:r>
          </a:p>
          <a:p>
            <a:endParaRPr lang="en-US" dirty="0"/>
          </a:p>
        </p:txBody>
      </p:sp>
    </p:spTree>
    <p:extLst>
      <p:ext uri="{BB962C8B-B14F-4D97-AF65-F5344CB8AC3E}">
        <p14:creationId xmlns:p14="http://schemas.microsoft.com/office/powerpoint/2010/main" val="24162970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Universal App </a:t>
            </a:r>
          </a:p>
        </p:txBody>
      </p:sp>
      <p:pic>
        <p:nvPicPr>
          <p:cNvPr id="4" name="Content Placeholder 3" descr="Universal Diagram"/>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0412" y="1143000"/>
            <a:ext cx="10591800" cy="4953000"/>
          </a:xfrm>
          <a:prstGeom prst="rect">
            <a:avLst/>
          </a:prstGeom>
          <a:noFill/>
          <a:ln>
            <a:noFill/>
          </a:ln>
        </p:spPr>
      </p:pic>
    </p:spTree>
    <p:extLst>
      <p:ext uri="{BB962C8B-B14F-4D97-AF65-F5344CB8AC3E}">
        <p14:creationId xmlns:p14="http://schemas.microsoft.com/office/powerpoint/2010/main" val="199057458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38" y="228600"/>
            <a:ext cx="11165020" cy="1329595"/>
          </a:xfrm>
        </p:spPr>
        <p:txBody>
          <a:bodyPr/>
          <a:lstStyle/>
          <a:p>
            <a:r>
              <a:rPr lang="en-US" b="1" dirty="0"/>
              <a:t>How to get setup to do store and phone development</a:t>
            </a:r>
            <a:endParaRPr lang="en-US" dirty="0"/>
          </a:p>
        </p:txBody>
      </p:sp>
      <p:sp>
        <p:nvSpPr>
          <p:cNvPr id="3" name="Content Placeholder 2"/>
          <p:cNvSpPr>
            <a:spLocks noGrp="1"/>
          </p:cNvSpPr>
          <p:nvPr>
            <p:ph idx="1"/>
          </p:nvPr>
        </p:nvSpPr>
        <p:spPr>
          <a:xfrm>
            <a:off x="507868" y="1752600"/>
            <a:ext cx="11173090" cy="1526572"/>
          </a:xfrm>
        </p:spPr>
        <p:txBody>
          <a:bodyPr/>
          <a:lstStyle/>
          <a:p>
            <a:r>
              <a:rPr lang="en-US" u="sng" dirty="0">
                <a:hlinkClick r:id="rId2"/>
              </a:rPr>
              <a:t>https://dev.windows.com/en-us</a:t>
            </a:r>
            <a:endParaRPr lang="en-US" dirty="0"/>
          </a:p>
          <a:p>
            <a:r>
              <a:rPr lang="en-US" u="sng" dirty="0">
                <a:hlinkClick r:id="rId3"/>
              </a:rPr>
              <a:t>https://devcenterbenefits.windows.com/</a:t>
            </a:r>
            <a:endParaRPr lang="en-US" dirty="0"/>
          </a:p>
          <a:p>
            <a:pPr marL="0" indent="0">
              <a:buNone/>
            </a:pPr>
            <a:endParaRPr lang="en-US" dirty="0"/>
          </a:p>
        </p:txBody>
      </p:sp>
    </p:spTree>
    <p:extLst>
      <p:ext uri="{BB962C8B-B14F-4D97-AF65-F5344CB8AC3E}">
        <p14:creationId xmlns:p14="http://schemas.microsoft.com/office/powerpoint/2010/main" val="138892007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Documentation</a:t>
            </a:r>
          </a:p>
        </p:txBody>
      </p:sp>
      <p:pic>
        <p:nvPicPr>
          <p:cNvPr id="4" name="Content Placeholder 3"/>
          <p:cNvPicPr>
            <a:picLocks noGrp="1"/>
          </p:cNvPicPr>
          <p:nvPr>
            <p:ph idx="1"/>
          </p:nvPr>
        </p:nvPicPr>
        <p:blipFill>
          <a:blip r:embed="rId2"/>
          <a:stretch>
            <a:fillRect/>
          </a:stretch>
        </p:blipFill>
        <p:spPr>
          <a:xfrm>
            <a:off x="684212" y="1143000"/>
            <a:ext cx="2714286" cy="12000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082921052"/>
              </p:ext>
            </p:extLst>
          </p:nvPr>
        </p:nvGraphicFramePr>
        <p:xfrm>
          <a:off x="704395" y="2592603"/>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707659">
                <a:tc>
                  <a:txBody>
                    <a:bodyPr/>
                    <a:lstStyle/>
                    <a:p>
                      <a:pPr algn="l"/>
                      <a:r>
                        <a:rPr lang="en-US" sz="1500" dirty="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dirty="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61445938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Thing to watch out for</a:t>
            </a:r>
          </a:p>
        </p:txBody>
      </p:sp>
      <p:pic>
        <p:nvPicPr>
          <p:cNvPr id="4" name="Content Placeholder 5"/>
          <p:cNvPicPr>
            <a:picLocks noGrp="1"/>
          </p:cNvPicPr>
          <p:nvPr>
            <p:ph idx="1"/>
          </p:nvPr>
        </p:nvPicPr>
        <p:blipFill>
          <a:blip r:embed="rId3"/>
          <a:stretch>
            <a:fillRect/>
          </a:stretch>
        </p:blipFill>
        <p:spPr>
          <a:xfrm>
            <a:off x="608012" y="893396"/>
            <a:ext cx="10744200" cy="4135803"/>
          </a:xfrm>
          <a:prstGeom prst="rect">
            <a:avLst/>
          </a:prstGeom>
        </p:spPr>
      </p:pic>
      <p:sp>
        <p:nvSpPr>
          <p:cNvPr id="5" name="TextBox 4"/>
          <p:cNvSpPr txBox="1"/>
          <p:nvPr/>
        </p:nvSpPr>
        <p:spPr>
          <a:xfrm>
            <a:off x="633638" y="5410200"/>
            <a:ext cx="6098997" cy="923330"/>
          </a:xfrm>
          <a:prstGeom prst="rect">
            <a:avLst/>
          </a:prstGeom>
          <a:solidFill>
            <a:schemeClr val="tx1"/>
          </a:solidFill>
        </p:spPr>
        <p:txBody>
          <a:bodyPr wrap="square" rtlCol="0">
            <a:spAutoFit/>
          </a:bodyPr>
          <a:lstStyle/>
          <a:p>
            <a:r>
              <a:rPr lang="en-US" dirty="0" smtClean="0">
                <a:solidFill>
                  <a:srgbClr val="00B0F0"/>
                </a:solidFill>
              </a:rPr>
              <a:t>#if </a:t>
            </a:r>
            <a:r>
              <a:rPr lang="en-US" dirty="0" smtClean="0">
                <a:solidFill>
                  <a:schemeClr val="bg1"/>
                </a:solidFill>
              </a:rPr>
              <a:t>WINDOWS_APP</a:t>
            </a:r>
          </a:p>
          <a:p>
            <a:r>
              <a:rPr lang="en-US" dirty="0" smtClean="0">
                <a:solidFill>
                  <a:schemeClr val="bg1"/>
                </a:solidFill>
              </a:rPr>
              <a:t>          </a:t>
            </a:r>
            <a:r>
              <a:rPr lang="en-US" dirty="0" err="1" smtClean="0">
                <a:solidFill>
                  <a:schemeClr val="bg1"/>
                </a:solidFill>
              </a:rPr>
              <a:t>var</a:t>
            </a:r>
            <a:r>
              <a:rPr lang="en-US" dirty="0" smtClean="0">
                <a:solidFill>
                  <a:schemeClr val="bg1"/>
                </a:solidFill>
              </a:rPr>
              <a:t> temp = new </a:t>
            </a:r>
            <a:r>
              <a:rPr lang="en-US" dirty="0" err="1" smtClean="0">
                <a:solidFill>
                  <a:schemeClr val="bg1"/>
                </a:solidFill>
              </a:rPr>
              <a:t>QueryOptions</a:t>
            </a:r>
            <a:r>
              <a:rPr lang="en-US" dirty="0" smtClean="0">
                <a:solidFill>
                  <a:schemeClr val="bg1"/>
                </a:solidFill>
              </a:rPr>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176012494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 for Phone development</a:t>
            </a:r>
            <a:endParaRPr lang="en-US" dirty="0"/>
          </a:p>
        </p:txBody>
      </p:sp>
      <p:sp>
        <p:nvSpPr>
          <p:cNvPr id="3" name="Content Placeholder 2"/>
          <p:cNvSpPr>
            <a:spLocks noGrp="1"/>
          </p:cNvSpPr>
          <p:nvPr>
            <p:ph idx="1"/>
          </p:nvPr>
        </p:nvSpPr>
        <p:spPr>
          <a:xfrm>
            <a:off x="507868" y="1412875"/>
            <a:ext cx="11173090" cy="3594830"/>
          </a:xfrm>
        </p:spPr>
        <p:txBody>
          <a:bodyPr/>
          <a:lstStyle/>
          <a:p>
            <a:r>
              <a:rPr lang="en-US" b="1" dirty="0"/>
              <a:t>Windows phone Power tools - </a:t>
            </a:r>
            <a:r>
              <a:rPr lang="en-US" u="sng" dirty="0">
                <a:hlinkClick r:id="rId2"/>
              </a:rPr>
              <a:t>http://wptools.codeplex.com/</a:t>
            </a:r>
            <a:endParaRPr lang="en-US" dirty="0"/>
          </a:p>
          <a:p>
            <a:r>
              <a:rPr lang="en-US" b="1" dirty="0" err="1"/>
              <a:t>Iso</a:t>
            </a:r>
            <a:r>
              <a:rPr lang="en-US" b="1" dirty="0"/>
              <a:t> Store Spy - </a:t>
            </a:r>
            <a:r>
              <a:rPr lang="en-US" u="sng" dirty="0">
                <a:hlinkClick r:id="rId3"/>
              </a:rPr>
              <a:t>https://isostorespy.codeplex.com/</a:t>
            </a:r>
            <a:endParaRPr lang="en-US" u="sng" dirty="0"/>
          </a:p>
          <a:p>
            <a:r>
              <a:rPr lang="en-US" b="1" dirty="0"/>
              <a:t>Project My Screen App </a:t>
            </a:r>
            <a:r>
              <a:rPr lang="en-US" dirty="0"/>
              <a:t>-</a:t>
            </a:r>
            <a:r>
              <a:rPr lang="en-US" dirty="0">
                <a:hlinkClick r:id="rId4"/>
              </a:rPr>
              <a:t>http://www.microsoft.com/en-us/download/details.aspx?id=42536</a:t>
            </a:r>
            <a:endParaRPr lang="en-US" dirty="0"/>
          </a:p>
          <a:p>
            <a:r>
              <a:rPr lang="en-US" dirty="0"/>
              <a:t>Visual Studio Performance and Diagnostics</a:t>
            </a:r>
          </a:p>
          <a:p>
            <a:r>
              <a:rPr lang="en-US" dirty="0"/>
              <a:t>Windows Phone Developer Power Tools (8.1)</a:t>
            </a:r>
          </a:p>
          <a:p>
            <a:pPr marL="0" indent="0">
              <a:buNone/>
            </a:pPr>
            <a:endParaRPr lang="en-US" dirty="0"/>
          </a:p>
        </p:txBody>
      </p:sp>
    </p:spTree>
    <p:extLst>
      <p:ext uri="{BB962C8B-B14F-4D97-AF65-F5344CB8AC3E}">
        <p14:creationId xmlns:p14="http://schemas.microsoft.com/office/powerpoint/2010/main" val="263963331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Libraries</a:t>
            </a:r>
            <a:endParaRPr lang="en-US" dirty="0"/>
          </a:p>
        </p:txBody>
      </p:sp>
      <p:sp>
        <p:nvSpPr>
          <p:cNvPr id="3" name="Content Placeholder 2"/>
          <p:cNvSpPr>
            <a:spLocks noGrp="1"/>
          </p:cNvSpPr>
          <p:nvPr>
            <p:ph idx="1"/>
          </p:nvPr>
        </p:nvSpPr>
        <p:spPr>
          <a:xfrm>
            <a:off x="507868" y="1412875"/>
            <a:ext cx="11173090" cy="3151632"/>
          </a:xfrm>
        </p:spPr>
        <p:txBody>
          <a:bodyPr/>
          <a:lstStyle/>
          <a:p>
            <a:r>
              <a:rPr lang="en-US" dirty="0"/>
              <a:t>MVVM Light</a:t>
            </a:r>
          </a:p>
          <a:p>
            <a:r>
              <a:rPr lang="en-US" dirty="0"/>
              <a:t>Prism</a:t>
            </a:r>
          </a:p>
          <a:p>
            <a:r>
              <a:rPr lang="en-US" dirty="0" err="1"/>
              <a:t>MvvmCross</a:t>
            </a:r>
            <a:endParaRPr lang="en-US" dirty="0"/>
          </a:p>
          <a:p>
            <a:r>
              <a:rPr lang="en-US" dirty="0" err="1"/>
              <a:t>Catel.MVVM</a:t>
            </a:r>
            <a:endParaRPr lang="en-US" dirty="0"/>
          </a:p>
          <a:p>
            <a:r>
              <a:rPr lang="en-US" dirty="0" err="1"/>
              <a:t>Caliburn.Micro</a:t>
            </a:r>
            <a:endParaRPr lang="en-US" dirty="0"/>
          </a:p>
          <a:p>
            <a:pPr marL="0" indent="0">
              <a:buNone/>
            </a:pPr>
            <a:endParaRPr lang="en-US" dirty="0"/>
          </a:p>
        </p:txBody>
      </p:sp>
    </p:spTree>
    <p:extLst>
      <p:ext uri="{BB962C8B-B14F-4D97-AF65-F5344CB8AC3E}">
        <p14:creationId xmlns:p14="http://schemas.microsoft.com/office/powerpoint/2010/main" val="39784955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Light_Blue_Gray_Bar 16x9 Template Segoe_TP10286761">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050595"/>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White with Courier font for code slides">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050595"/>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CAEFE39-59C1-4B5C-A35A-808109CAA4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(Lt. blue-gray bar design -- widescreen)</Template>
  <TotalTime>890</TotalTime>
  <Words>774</Words>
  <Application>Microsoft Office PowerPoint</Application>
  <PresentationFormat>Custom</PresentationFormat>
  <Paragraphs>97</Paragraphs>
  <Slides>19</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Courier New</vt:lpstr>
      <vt:lpstr>Wingdings</vt:lpstr>
      <vt:lpstr>1_Light_Blue_Gray_Bar 16x9 Template Segoe_TP10286761</vt:lpstr>
      <vt:lpstr>White with Courier font for code slides</vt:lpstr>
      <vt:lpstr>The Universe is Mine! Building apps that run on all Windows 8.1+ devices</vt:lpstr>
      <vt:lpstr>Agenda</vt:lpstr>
      <vt:lpstr>About Me</vt:lpstr>
      <vt:lpstr>What is a Universal App </vt:lpstr>
      <vt:lpstr>How to get setup to do store and phone development</vt:lpstr>
      <vt:lpstr>API Documentation</vt:lpstr>
      <vt:lpstr>Another Thing to watch out for</vt:lpstr>
      <vt:lpstr>Tools for Phone development</vt:lpstr>
      <vt:lpstr>MVVM Libraries</vt:lpstr>
      <vt:lpstr>Anatomy of a Universal App</vt:lpstr>
      <vt:lpstr>Helpers that come for free</vt:lpstr>
      <vt:lpstr>DEMO: Anatomy of Universal App</vt:lpstr>
      <vt:lpstr>DEMO: Platform Specific Code</vt:lpstr>
      <vt:lpstr>DEMO: Shared Code</vt:lpstr>
      <vt:lpstr>DEMO: Implementing Portable Class Libraries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David Underhill</dc:creator>
  <cp:keywords/>
  <cp:lastModifiedBy>Underhill, David</cp:lastModifiedBy>
  <cp:revision>9</cp:revision>
  <dcterms:created xsi:type="dcterms:W3CDTF">2014-11-08T13:56:26Z</dcterms:created>
  <dcterms:modified xsi:type="dcterms:W3CDTF">2014-11-14T20:54:40Z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TC102867619990</vt:lpwstr>
  </property>
</Properties>
</file>