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3" r:id="rId5"/>
  </p:sldMasterIdLst>
  <p:notesMasterIdLst>
    <p:notesMasterId r:id="rId29"/>
  </p:notesMasterIdLst>
  <p:sldIdLst>
    <p:sldId id="257" r:id="rId6"/>
    <p:sldId id="269" r:id="rId7"/>
    <p:sldId id="271" r:id="rId8"/>
    <p:sldId id="289" r:id="rId9"/>
    <p:sldId id="272" r:id="rId10"/>
    <p:sldId id="270" r:id="rId11"/>
    <p:sldId id="290" r:id="rId12"/>
    <p:sldId id="276" r:id="rId13"/>
    <p:sldId id="277" r:id="rId14"/>
    <p:sldId id="291" r:id="rId15"/>
    <p:sldId id="273" r:id="rId16"/>
    <p:sldId id="284" r:id="rId17"/>
    <p:sldId id="292" r:id="rId18"/>
    <p:sldId id="274" r:id="rId19"/>
    <p:sldId id="278" r:id="rId20"/>
    <p:sldId id="275" r:id="rId21"/>
    <p:sldId id="285" r:id="rId22"/>
    <p:sldId id="286" r:id="rId23"/>
    <p:sldId id="287" r:id="rId24"/>
    <p:sldId id="288" r:id="rId25"/>
    <p:sldId id="282" r:id="rId26"/>
    <p:sldId id="279"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60837" autoAdjust="0"/>
  </p:normalViewPr>
  <p:slideViewPr>
    <p:cSldViewPr>
      <p:cViewPr varScale="1">
        <p:scale>
          <a:sx n="59" d="100"/>
          <a:sy n="59" d="100"/>
        </p:scale>
        <p:origin x="1092" y="52"/>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277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3F5894-05B6-43ED-843F-1D2686926947}" type="datetimeFigureOut">
              <a:rPr lang="en-US" smtClean="0"/>
              <a:t>1/15/2015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1C29-32B3-41A5-A545-371B4BCC4C0E}" type="slidenum">
              <a:rPr lang="en-US" smtClean="0"/>
              <a:t>‹#›</a:t>
            </a:fld>
            <a:endParaRPr lang="en-US"/>
          </a:p>
        </p:txBody>
      </p:sp>
    </p:spTree>
    <p:extLst>
      <p:ext uri="{BB962C8B-B14F-4D97-AF65-F5344CB8AC3E}">
        <p14:creationId xmlns:p14="http://schemas.microsoft.com/office/powerpoint/2010/main" val="328939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evcenterbenefits.windows.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1/15/2015 3:38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158425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10</a:t>
            </a:fld>
            <a:endParaRPr lang="en-US"/>
          </a:p>
        </p:txBody>
      </p:sp>
    </p:spTree>
    <p:extLst>
      <p:ext uri="{BB962C8B-B14F-4D97-AF65-F5344CB8AC3E}">
        <p14:creationId xmlns:p14="http://schemas.microsoft.com/office/powerpoint/2010/main" val="596300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11</a:t>
            </a:fld>
            <a:endParaRPr lang="en-US"/>
          </a:p>
        </p:txBody>
      </p:sp>
    </p:spTree>
    <p:extLst>
      <p:ext uri="{BB962C8B-B14F-4D97-AF65-F5344CB8AC3E}">
        <p14:creationId xmlns:p14="http://schemas.microsoft.com/office/powerpoint/2010/main" val="108458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MvvmCross</a:t>
            </a:r>
            <a:r>
              <a:rPr lang="en-US" baseline="0" dirty="0" smtClean="0"/>
              <a:t> supports </a:t>
            </a:r>
            <a:r>
              <a:rPr lang="en-US" dirty="0" err="1" smtClean="0"/>
              <a:t>Xamarin</a:t>
            </a:r>
            <a:endParaRPr lang="en-US" dirty="0" smtClean="0"/>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12</a:t>
            </a:fld>
            <a:endParaRPr lang="en-US"/>
          </a:p>
        </p:txBody>
      </p:sp>
    </p:spTree>
    <p:extLst>
      <p:ext uri="{BB962C8B-B14F-4D97-AF65-F5344CB8AC3E}">
        <p14:creationId xmlns:p14="http://schemas.microsoft.com/office/powerpoint/2010/main" val="352233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13</a:t>
            </a:fld>
            <a:endParaRPr lang="en-US"/>
          </a:p>
        </p:txBody>
      </p:sp>
    </p:spTree>
    <p:extLst>
      <p:ext uri="{BB962C8B-B14F-4D97-AF65-F5344CB8AC3E}">
        <p14:creationId xmlns:p14="http://schemas.microsoft.com/office/powerpoint/2010/main" val="61428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2</a:t>
            </a:fld>
            <a:endParaRPr lang="en-US"/>
          </a:p>
        </p:txBody>
      </p:sp>
    </p:spTree>
    <p:extLst>
      <p:ext uri="{BB962C8B-B14F-4D97-AF65-F5344CB8AC3E}">
        <p14:creationId xmlns:p14="http://schemas.microsoft.com/office/powerpoint/2010/main" val="1745663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3</a:t>
            </a:fld>
            <a:endParaRPr lang="en-US"/>
          </a:p>
        </p:txBody>
      </p:sp>
    </p:spTree>
    <p:extLst>
      <p:ext uri="{BB962C8B-B14F-4D97-AF65-F5344CB8AC3E}">
        <p14:creationId xmlns:p14="http://schemas.microsoft.com/office/powerpoint/2010/main" val="568281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4</a:t>
            </a:fld>
            <a:endParaRPr lang="en-US"/>
          </a:p>
        </p:txBody>
      </p:sp>
    </p:spTree>
    <p:extLst>
      <p:ext uri="{BB962C8B-B14F-4D97-AF65-F5344CB8AC3E}">
        <p14:creationId xmlns:p14="http://schemas.microsoft.com/office/powerpoint/2010/main" val="2855952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Windows 10 convergence</a:t>
            </a:r>
          </a:p>
          <a:p>
            <a:endParaRPr lang="en-US" dirty="0" smtClean="0"/>
          </a:p>
          <a:p>
            <a:r>
              <a:rPr lang="en-US" dirty="0" smtClean="0"/>
              <a:t>This excites me the most about the coming years.  I think MS kind of got lost when the released Vista and it flopped hard.  Windows 7 and 8 were both steps getting us to 8.1.  I really feel 8.1 is the major milestone to getting them back on track.  </a:t>
            </a:r>
          </a:p>
          <a:p>
            <a:endParaRPr lang="en-US" dirty="0" smtClean="0"/>
          </a:p>
          <a:p>
            <a:r>
              <a:rPr lang="en-US" dirty="0" smtClean="0"/>
              <a:t>Currently Store and phone are supported and the roadmaps that have been talked about say that Xbox will also be in the list of packages you can create.</a:t>
            </a:r>
          </a:p>
          <a:p>
            <a:endParaRPr lang="en-US" dirty="0" smtClean="0"/>
          </a:p>
          <a:p>
            <a:endParaRPr lang="en-US" dirty="0" smtClean="0"/>
          </a:p>
          <a:p>
            <a:r>
              <a:rPr lang="en-US" dirty="0" smtClean="0"/>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dirty="0" smtClean="0"/>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dirty="0" smtClean="0"/>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dirty="0" smtClean="0">
                <a:hlinkClick r:id="rId3"/>
              </a:rPr>
              <a:t>Introducing universal Windows apps</a:t>
            </a:r>
            <a:r>
              <a:rPr lang="en-US" dirty="0" smtClean="0"/>
              <a:t>.</a:t>
            </a: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5</a:t>
            </a:fld>
            <a:endParaRPr lang="en-US"/>
          </a:p>
        </p:txBody>
      </p:sp>
    </p:spTree>
    <p:extLst>
      <p:ext uri="{BB962C8B-B14F-4D97-AF65-F5344CB8AC3E}">
        <p14:creationId xmlns:p14="http://schemas.microsoft.com/office/powerpoint/2010/main" val="1106657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hlinkClick r:id="rId3"/>
              </a:rPr>
              <a:t>https://dev.windows.com/en-us</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hlinkClick r:id="rId4"/>
              </a:rPr>
              <a:t>https://devcenterbenefits.windows.com/</a:t>
            </a:r>
            <a:endParaRPr lang="en-US" dirty="0" smtClean="0"/>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6</a:t>
            </a:fld>
            <a:endParaRPr lang="en-US"/>
          </a:p>
        </p:txBody>
      </p:sp>
    </p:spTree>
    <p:extLst>
      <p:ext uri="{BB962C8B-B14F-4D97-AF65-F5344CB8AC3E}">
        <p14:creationId xmlns:p14="http://schemas.microsoft.com/office/powerpoint/2010/main" val="366185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7</a:t>
            </a:fld>
            <a:endParaRPr lang="en-US"/>
          </a:p>
        </p:txBody>
      </p:sp>
    </p:spTree>
    <p:extLst>
      <p:ext uri="{BB962C8B-B14F-4D97-AF65-F5344CB8AC3E}">
        <p14:creationId xmlns:p14="http://schemas.microsoft.com/office/powerpoint/2010/main" val="1965310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8</a:t>
            </a:fld>
            <a:endParaRPr lang="en-US"/>
          </a:p>
        </p:txBody>
      </p:sp>
    </p:spTree>
    <p:extLst>
      <p:ext uri="{BB962C8B-B14F-4D97-AF65-F5344CB8AC3E}">
        <p14:creationId xmlns:p14="http://schemas.microsoft.com/office/powerpoint/2010/main" val="85213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9</a:t>
            </a:fld>
            <a:endParaRPr lang="en-US"/>
          </a:p>
        </p:txBody>
      </p:sp>
    </p:spTree>
    <p:extLst>
      <p:ext uri="{BB962C8B-B14F-4D97-AF65-F5344CB8AC3E}">
        <p14:creationId xmlns:p14="http://schemas.microsoft.com/office/powerpoint/2010/main" val="2610966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7" name="Picture 6"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76200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62000" y="3881735"/>
            <a:ext cx="768191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5"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686"/>
            <a:ext cx="8696325" cy="1905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9" name="Picture 8"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381000" y="832356"/>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381000" y="3048000"/>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432"/>
            <a:ext cx="8696325" cy="19050"/>
          </a:xfrm>
          <a:prstGeom prst="rect">
            <a:avLst/>
          </a:prstGeom>
          <a:noFill/>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9" name="Picture 8"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381000" y="832356"/>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381000" y="3048000"/>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432"/>
            <a:ext cx="8696325" cy="19050"/>
          </a:xfrm>
          <a:prstGeom prst="rect">
            <a:avLst/>
          </a:prstGeom>
          <a:noFill/>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FontTx/>
        <a:buBlip>
          <a:blip r:embed="rId14"/>
        </a:buBlip>
        <a:defRPr sz="3200" kern="1200">
          <a:solidFill>
            <a:schemeClr val="bg1"/>
          </a:solidFill>
          <a:latin typeface="+mn-lt"/>
          <a:ea typeface="+mn-ea"/>
          <a:cs typeface="+mn-cs"/>
        </a:defRPr>
      </a:lvl1pPr>
      <a:lvl2pPr marL="854075" indent="-393700" algn="l" defTabSz="914363" rtl="0" eaLnBrk="1" latinLnBrk="0" hangingPunct="1">
        <a:lnSpc>
          <a:spcPct val="90000"/>
        </a:lnSpc>
        <a:spcBef>
          <a:spcPct val="20000"/>
        </a:spcBef>
        <a:buFontTx/>
        <a:buBlip>
          <a:blip r:embed="rId15"/>
        </a:buBlip>
        <a:defRPr sz="2800" kern="1200">
          <a:solidFill>
            <a:schemeClr val="bg1"/>
          </a:solidFill>
          <a:latin typeface="+mn-lt"/>
          <a:ea typeface="+mn-ea"/>
          <a:cs typeface="+mn-cs"/>
        </a:defRPr>
      </a:lvl2pPr>
      <a:lvl3pPr marL="1258888" indent="-404813"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3pPr>
      <a:lvl4pPr marL="1655763" indent="-396875"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4pPr>
      <a:lvl5pPr marL="1941513" indent="-400050"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nderhilld2/OneDevDayDetroit201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ptools.codeplex.com/"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www.microsoft.com/en-us/download/details.aspx?id=42536" TargetMode="External"/><Relationship Id="rId4" Type="http://schemas.openxmlformats.org/officeDocument/2006/relationships/hyperlink" Target="https://isostorespy.codeplex.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devcenterbenefits.windows.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671" y="838452"/>
            <a:ext cx="7681913" cy="1523495"/>
          </a:xfrm>
        </p:spPr>
        <p:txBody>
          <a:bodyPr/>
          <a:lstStyle/>
          <a:p>
            <a:r>
              <a:rPr lang="en-US" dirty="0" smtClean="0"/>
              <a:t>The Universe is Mine!</a:t>
            </a:r>
            <a:br>
              <a:rPr lang="en-US" dirty="0" smtClean="0"/>
            </a:br>
            <a:r>
              <a:rPr lang="en-US" sz="3200" dirty="0" smtClean="0"/>
              <a:t>Building apps that run on all Windows 8.1+ devices</a:t>
            </a:r>
            <a:endParaRPr lang="en-US" dirty="0"/>
          </a:p>
        </p:txBody>
      </p:sp>
      <p:sp>
        <p:nvSpPr>
          <p:cNvPr id="3" name="Subtitle 2"/>
          <p:cNvSpPr>
            <a:spLocks noGrp="1"/>
          </p:cNvSpPr>
          <p:nvPr>
            <p:ph type="subTitle" idx="1"/>
          </p:nvPr>
        </p:nvSpPr>
        <p:spPr>
          <a:xfrm>
            <a:off x="745671" y="2286000"/>
            <a:ext cx="2971800" cy="1299865"/>
          </a:xfrm>
        </p:spPr>
        <p:txBody>
          <a:bodyPr>
            <a:normAutofit/>
          </a:bodyPr>
          <a:lstStyle/>
          <a:p>
            <a:r>
              <a:rPr lang="en-US" dirty="0" smtClean="0"/>
              <a:t>David Underhill</a:t>
            </a:r>
          </a:p>
          <a:p>
            <a:r>
              <a:rPr lang="en-US" sz="2000" dirty="0" smtClean="0"/>
              <a:t>Software Developer</a:t>
            </a:r>
          </a:p>
          <a:p>
            <a:r>
              <a:rPr lang="en-US" sz="2000" dirty="0" smtClean="0"/>
              <a:t>TechSmith Corp</a:t>
            </a:r>
            <a:endParaRPr lang="en-US" sz="2000" dirty="0"/>
          </a:p>
        </p:txBody>
      </p:sp>
      <p:sp>
        <p:nvSpPr>
          <p:cNvPr id="4" name="Subtitle 2"/>
          <p:cNvSpPr txBox="1">
            <a:spLocks/>
          </p:cNvSpPr>
          <p:nvPr/>
        </p:nvSpPr>
        <p:spPr>
          <a:xfrm>
            <a:off x="745671" y="3809495"/>
            <a:ext cx="7714570" cy="1909465"/>
          </a:xfrm>
          <a:prstGeom prst="rect">
            <a:avLst/>
          </a:prstGeom>
        </p:spPr>
        <p:txBody>
          <a:bodyPr vert="horz" lIns="0" tIns="0" rIns="0" bIns="0" rtlCol="0">
            <a:normAutofit fontScale="77500" lnSpcReduction="20000"/>
          </a:bodyPr>
          <a:lstStyle>
            <a:lvl1pPr marL="0" indent="0" algn="l" defTabSz="914363" rtl="0" eaLnBrk="1" latinLnBrk="0" hangingPunct="1">
              <a:lnSpc>
                <a:spcPct val="90000"/>
              </a:lnSpc>
              <a:spcBef>
                <a:spcPts val="0"/>
              </a:spcBef>
              <a:buFontTx/>
              <a:buNone/>
              <a:defRPr sz="3200" kern="1200">
                <a:solidFill>
                  <a:schemeClr val="bg1"/>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Presentation is on </a:t>
            </a:r>
            <a:r>
              <a:rPr lang="en-US" dirty="0" err="1"/>
              <a:t>Github</a:t>
            </a:r>
            <a:r>
              <a:rPr lang="en-US" dirty="0"/>
              <a:t>: </a:t>
            </a:r>
            <a:r>
              <a:rPr lang="en-US" dirty="0">
                <a:hlinkClick r:id="rId3"/>
              </a:rPr>
              <a:t>https://</a:t>
            </a:r>
            <a:r>
              <a:rPr lang="en-US" dirty="0" smtClean="0">
                <a:hlinkClick r:id="rId3"/>
              </a:rPr>
              <a:t>github.com/underhilld2/OneDevDayDetroit2014</a:t>
            </a:r>
            <a:endParaRPr lang="en-US" dirty="0" smtClean="0"/>
          </a:p>
          <a:p>
            <a:endParaRPr lang="en-US" dirty="0" smtClean="0">
              <a:hlinkClick r:id="rId4"/>
            </a:endParaRPr>
          </a:p>
          <a:p>
            <a:r>
              <a:rPr lang="en-US" dirty="0" smtClean="0">
                <a:hlinkClick r:id="rId4"/>
              </a:rPr>
              <a:t>Email</a:t>
            </a:r>
            <a:r>
              <a:rPr lang="en-US" dirty="0">
                <a:hlinkClick r:id="rId4"/>
              </a:rPr>
              <a:t>: underhilld2@gmail.com</a:t>
            </a:r>
          </a:p>
          <a:p>
            <a:r>
              <a:rPr lang="en-US" dirty="0">
                <a:hlinkClick r:id="rId4"/>
              </a:rPr>
              <a:t>Twitter: </a:t>
            </a:r>
            <a:r>
              <a:rPr lang="en-US" dirty="0">
                <a:hlinkClick r:id="rId5"/>
              </a:rPr>
              <a:t>@DavidUnderhill3</a:t>
            </a:r>
            <a:endParaRPr lang="en-US" dirty="0">
              <a:hlinkClick r:id="rId4"/>
            </a:endParaRPr>
          </a:p>
          <a:p>
            <a:r>
              <a:rPr lang="en-US" dirty="0">
                <a:hlinkClick r:id="rId4"/>
              </a:rPr>
              <a:t>https://github.com/underhilld2</a:t>
            </a:r>
            <a:endParaRPr lang="en-US" dirty="0"/>
          </a:p>
          <a:p>
            <a:r>
              <a:rPr lang="en-US" dirty="0">
                <a:hlinkClick r:id="rId6"/>
              </a:rPr>
              <a:t>http://blog.davescybercave.com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12875"/>
            <a:ext cx="8382000" cy="4179606"/>
          </a:xfrm>
        </p:spPr>
        <p:txBody>
          <a:bodyPr/>
          <a:lstStyle/>
          <a:p>
            <a:r>
              <a:rPr lang="en-US" sz="2800" dirty="0"/>
              <a:t>About me</a:t>
            </a:r>
          </a:p>
          <a:p>
            <a:r>
              <a:rPr lang="en-US" sz="2800" dirty="0"/>
              <a:t>What is a Universal App and how to get started</a:t>
            </a:r>
          </a:p>
          <a:p>
            <a:r>
              <a:rPr lang="en-US" sz="2800" dirty="0"/>
              <a:t>API Documentation</a:t>
            </a:r>
          </a:p>
          <a:p>
            <a:r>
              <a:rPr lang="en-US" sz="2800" b="1" dirty="0">
                <a:solidFill>
                  <a:schemeClr val="bg2">
                    <a:lumMod val="60000"/>
                    <a:lumOff val="40000"/>
                  </a:schemeClr>
                </a:solidFill>
              </a:rPr>
              <a:t>Tools that can help</a:t>
            </a:r>
          </a:p>
          <a:p>
            <a:r>
              <a:rPr lang="en-US" sz="2800" dirty="0"/>
              <a:t>Anatomy of a Universal App</a:t>
            </a:r>
          </a:p>
          <a:p>
            <a:r>
              <a:rPr lang="en-US" sz="2800" dirty="0"/>
              <a:t>Platform Specific Code</a:t>
            </a:r>
          </a:p>
          <a:p>
            <a:r>
              <a:rPr lang="en-US" sz="2800" dirty="0"/>
              <a:t>Shared Code</a:t>
            </a:r>
          </a:p>
          <a:p>
            <a:r>
              <a:rPr lang="en-US" sz="2800" dirty="0"/>
              <a:t>Implementing Portable Class Libraries</a:t>
            </a:r>
          </a:p>
          <a:p>
            <a:r>
              <a:rPr lang="en-US" sz="2800" dirty="0"/>
              <a:t>Some ways to share code with Desktop</a:t>
            </a:r>
          </a:p>
        </p:txBody>
      </p:sp>
    </p:spTree>
    <p:extLst>
      <p:ext uri="{BB962C8B-B14F-4D97-AF65-F5344CB8AC3E}">
        <p14:creationId xmlns:p14="http://schemas.microsoft.com/office/powerpoint/2010/main" val="33763417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 for Phone development</a:t>
            </a:r>
            <a:endParaRPr lang="en-US" dirty="0"/>
          </a:p>
        </p:txBody>
      </p:sp>
      <p:sp>
        <p:nvSpPr>
          <p:cNvPr id="3" name="Content Placeholder 2"/>
          <p:cNvSpPr>
            <a:spLocks noGrp="1"/>
          </p:cNvSpPr>
          <p:nvPr>
            <p:ph idx="1"/>
          </p:nvPr>
        </p:nvSpPr>
        <p:spPr>
          <a:xfrm>
            <a:off x="381000" y="1412875"/>
            <a:ext cx="8382000" cy="4924425"/>
          </a:xfrm>
        </p:spPr>
        <p:txBody>
          <a:bodyPr/>
          <a:lstStyle/>
          <a:p>
            <a:r>
              <a:rPr lang="en-US" dirty="0"/>
              <a:t>Visual Studio Performance and Diagnostics</a:t>
            </a:r>
          </a:p>
          <a:p>
            <a:r>
              <a:rPr lang="en-US" dirty="0"/>
              <a:t>Windows Phone Developer Power Tools (8.1)</a:t>
            </a:r>
          </a:p>
          <a:p>
            <a:r>
              <a:rPr lang="en-US" b="1" dirty="0" smtClean="0"/>
              <a:t>Windows </a:t>
            </a:r>
            <a:r>
              <a:rPr lang="en-US" b="1" dirty="0"/>
              <a:t>phone Power tools - </a:t>
            </a:r>
            <a:r>
              <a:rPr lang="en-US" u="sng" dirty="0">
                <a:hlinkClick r:id="rId3"/>
              </a:rPr>
              <a:t>http://wptools.codeplex.com/</a:t>
            </a:r>
            <a:endParaRPr lang="en-US" dirty="0"/>
          </a:p>
          <a:p>
            <a:r>
              <a:rPr lang="en-US" b="1" dirty="0" err="1"/>
              <a:t>Iso</a:t>
            </a:r>
            <a:r>
              <a:rPr lang="en-US" b="1" dirty="0"/>
              <a:t> Store Spy - </a:t>
            </a:r>
            <a:r>
              <a:rPr lang="en-US" u="sng" dirty="0">
                <a:hlinkClick r:id="rId4"/>
              </a:rPr>
              <a:t>https://isostorespy.codeplex.com/</a:t>
            </a:r>
            <a:endParaRPr lang="en-US" u="sng" dirty="0"/>
          </a:p>
          <a:p>
            <a:r>
              <a:rPr lang="en-US" b="1" dirty="0"/>
              <a:t>Project My Screen App </a:t>
            </a:r>
            <a:r>
              <a:rPr lang="en-US" dirty="0"/>
              <a:t>-</a:t>
            </a:r>
            <a:r>
              <a:rPr lang="en-US" dirty="0">
                <a:hlinkClick r:id="rId5"/>
              </a:rPr>
              <a:t>http://</a:t>
            </a:r>
            <a:r>
              <a:rPr lang="en-US" dirty="0" smtClean="0">
                <a:hlinkClick r:id="rId5"/>
              </a:rPr>
              <a:t>www.microsoft.com/en-us/download/details.aspx?id=42536</a:t>
            </a:r>
            <a:endParaRPr lang="en-US" dirty="0" smtClean="0"/>
          </a:p>
          <a:p>
            <a:pPr marL="0" indent="0">
              <a:buNone/>
            </a:pPr>
            <a:endParaRPr lang="en-US" dirty="0"/>
          </a:p>
        </p:txBody>
      </p:sp>
    </p:spTree>
    <p:extLst>
      <p:ext uri="{BB962C8B-B14F-4D97-AF65-F5344CB8AC3E}">
        <p14:creationId xmlns:p14="http://schemas.microsoft.com/office/powerpoint/2010/main" val="354396415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 Libraries</a:t>
            </a:r>
          </a:p>
        </p:txBody>
      </p:sp>
      <p:sp>
        <p:nvSpPr>
          <p:cNvPr id="3" name="Content Placeholder 2"/>
          <p:cNvSpPr>
            <a:spLocks noGrp="1"/>
          </p:cNvSpPr>
          <p:nvPr>
            <p:ph idx="1"/>
          </p:nvPr>
        </p:nvSpPr>
        <p:spPr>
          <a:xfrm>
            <a:off x="381000" y="1412875"/>
            <a:ext cx="8382000" cy="2609945"/>
          </a:xfrm>
        </p:spPr>
        <p:txBody>
          <a:bodyPr/>
          <a:lstStyle/>
          <a:p>
            <a:r>
              <a:rPr lang="en-US" dirty="0"/>
              <a:t>MVVM Light</a:t>
            </a:r>
          </a:p>
          <a:p>
            <a:r>
              <a:rPr lang="en-US" dirty="0"/>
              <a:t>Prism</a:t>
            </a:r>
          </a:p>
          <a:p>
            <a:r>
              <a:rPr lang="en-US" dirty="0" err="1" smtClean="0"/>
              <a:t>MvvmCross</a:t>
            </a:r>
            <a:r>
              <a:rPr lang="en-US" dirty="0" smtClean="0"/>
              <a:t> (Supports </a:t>
            </a:r>
            <a:r>
              <a:rPr lang="en-US" dirty="0" err="1" smtClean="0"/>
              <a:t>Xamarin</a:t>
            </a:r>
            <a:r>
              <a:rPr lang="en-US" dirty="0" smtClean="0"/>
              <a:t>)</a:t>
            </a:r>
            <a:endParaRPr lang="en-US" dirty="0"/>
          </a:p>
          <a:p>
            <a:r>
              <a:rPr lang="en-US" dirty="0" err="1"/>
              <a:t>Catel.MVVM</a:t>
            </a:r>
            <a:endParaRPr lang="en-US" dirty="0"/>
          </a:p>
          <a:p>
            <a:r>
              <a:rPr lang="en-US" dirty="0" err="1" smtClean="0"/>
              <a:t>Caliburn.Micro</a:t>
            </a:r>
            <a:endParaRPr lang="en-US" dirty="0"/>
          </a:p>
        </p:txBody>
      </p:sp>
    </p:spTree>
    <p:extLst>
      <p:ext uri="{BB962C8B-B14F-4D97-AF65-F5344CB8AC3E}">
        <p14:creationId xmlns:p14="http://schemas.microsoft.com/office/powerpoint/2010/main" val="349480014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12875"/>
            <a:ext cx="8382000" cy="4179606"/>
          </a:xfrm>
        </p:spPr>
        <p:txBody>
          <a:bodyPr/>
          <a:lstStyle/>
          <a:p>
            <a:r>
              <a:rPr lang="en-US" sz="2800" dirty="0"/>
              <a:t>About me</a:t>
            </a:r>
          </a:p>
          <a:p>
            <a:r>
              <a:rPr lang="en-US" sz="2800" dirty="0"/>
              <a:t>What is a Universal App and how to get started</a:t>
            </a:r>
          </a:p>
          <a:p>
            <a:r>
              <a:rPr lang="en-US" sz="2800" dirty="0"/>
              <a:t>API Documentation</a:t>
            </a:r>
          </a:p>
          <a:p>
            <a:r>
              <a:rPr lang="en-US" sz="2800" dirty="0"/>
              <a:t>Tools that can help</a:t>
            </a:r>
          </a:p>
          <a:p>
            <a:r>
              <a:rPr lang="en-US" sz="2800" b="1" dirty="0">
                <a:solidFill>
                  <a:schemeClr val="bg2">
                    <a:lumMod val="60000"/>
                    <a:lumOff val="40000"/>
                  </a:schemeClr>
                </a:solidFill>
              </a:rPr>
              <a:t>Anatomy of a Universal App</a:t>
            </a:r>
          </a:p>
          <a:p>
            <a:r>
              <a:rPr lang="en-US" sz="2800" dirty="0"/>
              <a:t>Platform Specific Code</a:t>
            </a:r>
          </a:p>
          <a:p>
            <a:r>
              <a:rPr lang="en-US" sz="2800" dirty="0"/>
              <a:t>Shared Code</a:t>
            </a:r>
          </a:p>
          <a:p>
            <a:r>
              <a:rPr lang="en-US" sz="2800" dirty="0"/>
              <a:t>Implementing Portable Class Libraries</a:t>
            </a:r>
          </a:p>
          <a:p>
            <a:r>
              <a:rPr lang="en-US" sz="2800" dirty="0"/>
              <a:t>Some ways to share code with Desktop</a:t>
            </a:r>
          </a:p>
        </p:txBody>
      </p:sp>
    </p:spTree>
    <p:extLst>
      <p:ext uri="{BB962C8B-B14F-4D97-AF65-F5344CB8AC3E}">
        <p14:creationId xmlns:p14="http://schemas.microsoft.com/office/powerpoint/2010/main" val="97574520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Universal App</a:t>
            </a:r>
          </a:p>
        </p:txBody>
      </p:sp>
      <p:pic>
        <p:nvPicPr>
          <p:cNvPr id="4" name="Picture 4" descr="C:\Users\D9FF0~1.UND\AppData\Local\Temp\SNAGHTML18ce6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309429" cy="422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96572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1994392"/>
          </a:xfrm>
        </p:spPr>
        <p:txBody>
          <a:bodyPr/>
          <a:lstStyle/>
          <a:p>
            <a:pPr algn="ctr"/>
            <a:r>
              <a:rPr lang="en-US" sz="7200" dirty="0"/>
              <a:t>DEMO: Anatomy of Universal App</a:t>
            </a:r>
          </a:p>
        </p:txBody>
      </p:sp>
    </p:spTree>
    <p:extLst>
      <p:ext uri="{BB962C8B-B14F-4D97-AF65-F5344CB8AC3E}">
        <p14:creationId xmlns:p14="http://schemas.microsoft.com/office/powerpoint/2010/main" val="43629010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that come for free</a:t>
            </a:r>
          </a:p>
        </p:txBody>
      </p:sp>
      <p:pic>
        <p:nvPicPr>
          <p:cNvPr id="4" name="Content Placeholder 4"/>
          <p:cNvPicPr>
            <a:picLocks noGrp="1" noChangeAspect="1"/>
          </p:cNvPicPr>
          <p:nvPr>
            <p:ph idx="1"/>
          </p:nvPr>
        </p:nvPicPr>
        <p:blipFill>
          <a:blip r:embed="rId2"/>
          <a:stretch>
            <a:fillRect/>
          </a:stretch>
        </p:blipFill>
        <p:spPr>
          <a:xfrm>
            <a:off x="381001" y="2057400"/>
            <a:ext cx="8382000" cy="2735443"/>
          </a:xfrm>
          <a:prstGeom prst="rect">
            <a:avLst/>
          </a:prstGeom>
        </p:spPr>
      </p:pic>
    </p:spTree>
    <p:extLst>
      <p:ext uri="{BB962C8B-B14F-4D97-AF65-F5344CB8AC3E}">
        <p14:creationId xmlns:p14="http://schemas.microsoft.com/office/powerpoint/2010/main" val="144475115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2991588"/>
          </a:xfrm>
        </p:spPr>
        <p:txBody>
          <a:bodyPr/>
          <a:lstStyle/>
          <a:p>
            <a:pPr algn="ctr"/>
            <a:r>
              <a:rPr lang="en-US" sz="7200" dirty="0"/>
              <a:t>DEMO: Platform Specific Code</a:t>
            </a:r>
            <a:br>
              <a:rPr lang="en-US" sz="7200" dirty="0"/>
            </a:br>
            <a:endParaRPr lang="en-US" sz="7200" dirty="0"/>
          </a:p>
        </p:txBody>
      </p:sp>
    </p:spTree>
    <p:extLst>
      <p:ext uri="{BB962C8B-B14F-4D97-AF65-F5344CB8AC3E}">
        <p14:creationId xmlns:p14="http://schemas.microsoft.com/office/powerpoint/2010/main" val="370327951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997196"/>
          </a:xfrm>
        </p:spPr>
        <p:txBody>
          <a:bodyPr/>
          <a:lstStyle/>
          <a:p>
            <a:r>
              <a:rPr lang="en-US" sz="7200" dirty="0"/>
              <a:t>DEMO: Shared Code</a:t>
            </a:r>
          </a:p>
        </p:txBody>
      </p:sp>
    </p:spTree>
    <p:extLst>
      <p:ext uri="{BB962C8B-B14F-4D97-AF65-F5344CB8AC3E}">
        <p14:creationId xmlns:p14="http://schemas.microsoft.com/office/powerpoint/2010/main" val="36325417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1994392"/>
          </a:xfrm>
        </p:spPr>
        <p:txBody>
          <a:bodyPr/>
          <a:lstStyle/>
          <a:p>
            <a:r>
              <a:rPr lang="en-US" sz="7200" dirty="0"/>
              <a:t>DEMO: Implementing Portable Class Libraries</a:t>
            </a:r>
          </a:p>
        </p:txBody>
      </p:sp>
    </p:spTree>
    <p:extLst>
      <p:ext uri="{BB962C8B-B14F-4D97-AF65-F5344CB8AC3E}">
        <p14:creationId xmlns:p14="http://schemas.microsoft.com/office/powerpoint/2010/main" val="7852317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381000" y="1412875"/>
            <a:ext cx="8382000" cy="5324535"/>
          </a:xfrm>
        </p:spPr>
        <p:txBody>
          <a:bodyPr/>
          <a:lstStyle/>
          <a:p>
            <a:r>
              <a:rPr lang="en-US" sz="2800" dirty="0"/>
              <a:t>Developer for TechSmith Corp aka the </a:t>
            </a:r>
            <a:r>
              <a:rPr lang="en-US" sz="2800" dirty="0" err="1"/>
              <a:t>Snagit</a:t>
            </a:r>
            <a:r>
              <a:rPr lang="en-US" sz="2800" dirty="0"/>
              <a:t> and Camtasia </a:t>
            </a:r>
            <a:r>
              <a:rPr lang="en-US" sz="2800" dirty="0" smtClean="0"/>
              <a:t>Studio guys </a:t>
            </a:r>
            <a:endParaRPr lang="en-US" sz="2800" dirty="0"/>
          </a:p>
          <a:p>
            <a:r>
              <a:rPr lang="en-US" sz="2800" dirty="0"/>
              <a:t>Almost 20 year of professional experience</a:t>
            </a:r>
          </a:p>
          <a:p>
            <a:r>
              <a:rPr lang="en-US" sz="2800" dirty="0"/>
              <a:t>Another </a:t>
            </a:r>
            <a:r>
              <a:rPr lang="en-US" sz="2800" dirty="0" smtClean="0"/>
              <a:t>10+ </a:t>
            </a:r>
            <a:r>
              <a:rPr lang="en-US" sz="2800" dirty="0"/>
              <a:t>years of writing code for fun starting </a:t>
            </a:r>
            <a:r>
              <a:rPr lang="en-US" sz="2800" dirty="0" smtClean="0"/>
              <a:t>in middle school on </a:t>
            </a:r>
            <a:r>
              <a:rPr lang="en-US" sz="2800" dirty="0"/>
              <a:t>a TRS-80 Model II</a:t>
            </a:r>
          </a:p>
          <a:p>
            <a:r>
              <a:rPr lang="en-US" sz="2800" dirty="0" smtClean="0"/>
              <a:t>Previous </a:t>
            </a:r>
            <a:r>
              <a:rPr lang="en-US" sz="2800" dirty="0"/>
              <a:t>experience in everything from GW Basic to Cobol to C to Java on PC, Unix, and Mainframe.</a:t>
            </a:r>
          </a:p>
          <a:p>
            <a:r>
              <a:rPr lang="en-US" sz="2800" dirty="0"/>
              <a:t>Written code to both support </a:t>
            </a:r>
            <a:r>
              <a:rPr lang="en-US" sz="2800" dirty="0" smtClean="0"/>
              <a:t>business objectives </a:t>
            </a:r>
            <a:r>
              <a:rPr lang="en-US" sz="2800" dirty="0"/>
              <a:t>and also as a </a:t>
            </a:r>
            <a:r>
              <a:rPr lang="en-US" sz="2800" dirty="0" smtClean="0"/>
              <a:t>business</a:t>
            </a:r>
          </a:p>
          <a:p>
            <a:r>
              <a:rPr lang="en-US" sz="2800" dirty="0"/>
              <a:t>Most recent projects on Windows Phone and Store 8.1</a:t>
            </a:r>
          </a:p>
          <a:p>
            <a:pPr marL="0" indent="0">
              <a:buNone/>
            </a:pPr>
            <a:endParaRPr lang="en-US" sz="2800" dirty="0"/>
          </a:p>
          <a:p>
            <a:endParaRPr lang="en-US" dirty="0"/>
          </a:p>
        </p:txBody>
      </p:sp>
    </p:spTree>
    <p:extLst>
      <p:ext uri="{BB962C8B-B14F-4D97-AF65-F5344CB8AC3E}">
        <p14:creationId xmlns:p14="http://schemas.microsoft.com/office/powerpoint/2010/main" val="38488785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997196"/>
          </a:xfrm>
        </p:spPr>
        <p:txBody>
          <a:bodyPr/>
          <a:lstStyle/>
          <a:p>
            <a:pPr algn="ctr"/>
            <a:r>
              <a:rPr lang="en-US" sz="7200" dirty="0" smtClean="0"/>
              <a:t>Questions?</a:t>
            </a:r>
            <a:endParaRPr lang="en-US" sz="7200" dirty="0"/>
          </a:p>
        </p:txBody>
      </p:sp>
    </p:spTree>
    <p:extLst>
      <p:ext uri="{BB962C8B-B14F-4D97-AF65-F5344CB8AC3E}">
        <p14:creationId xmlns:p14="http://schemas.microsoft.com/office/powerpoint/2010/main" val="25620629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941010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31289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18103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12875"/>
            <a:ext cx="8382000" cy="4179606"/>
          </a:xfrm>
        </p:spPr>
        <p:txBody>
          <a:bodyPr/>
          <a:lstStyle/>
          <a:p>
            <a:r>
              <a:rPr lang="en-US" sz="2800" dirty="0"/>
              <a:t>About me</a:t>
            </a:r>
          </a:p>
          <a:p>
            <a:r>
              <a:rPr lang="en-US" sz="2800" dirty="0"/>
              <a:t>What is a Universal App and how to get started</a:t>
            </a:r>
          </a:p>
          <a:p>
            <a:r>
              <a:rPr lang="en-US" sz="2800" dirty="0"/>
              <a:t>API Documentation</a:t>
            </a:r>
          </a:p>
          <a:p>
            <a:r>
              <a:rPr lang="en-US" sz="2800" dirty="0"/>
              <a:t>Tools that can help</a:t>
            </a:r>
          </a:p>
          <a:p>
            <a:r>
              <a:rPr lang="en-US" sz="2800" dirty="0"/>
              <a:t>Anatomy of a Universal App</a:t>
            </a:r>
          </a:p>
          <a:p>
            <a:r>
              <a:rPr lang="en-US" sz="2800" dirty="0"/>
              <a:t>Platform Specific Code</a:t>
            </a:r>
          </a:p>
          <a:p>
            <a:r>
              <a:rPr lang="en-US" sz="2800" dirty="0"/>
              <a:t>Shared Code</a:t>
            </a:r>
          </a:p>
          <a:p>
            <a:r>
              <a:rPr lang="en-US" sz="2800" dirty="0"/>
              <a:t>Implementing Portable Class Libraries</a:t>
            </a:r>
          </a:p>
          <a:p>
            <a:r>
              <a:rPr lang="en-US" sz="2800" dirty="0"/>
              <a:t>Some ways to share code with </a:t>
            </a:r>
            <a:r>
              <a:rPr lang="en-US" sz="2800" dirty="0" smtClean="0"/>
              <a:t>WPF Desktop</a:t>
            </a:r>
            <a:endParaRPr lang="en-US" sz="2800" dirty="0"/>
          </a:p>
        </p:txBody>
      </p:sp>
    </p:spTree>
    <p:extLst>
      <p:ext uri="{BB962C8B-B14F-4D97-AF65-F5344CB8AC3E}">
        <p14:creationId xmlns:p14="http://schemas.microsoft.com/office/powerpoint/2010/main" val="303610282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12875"/>
            <a:ext cx="8382000" cy="4179606"/>
          </a:xfrm>
        </p:spPr>
        <p:txBody>
          <a:bodyPr/>
          <a:lstStyle/>
          <a:p>
            <a:r>
              <a:rPr lang="en-US" sz="2800" dirty="0"/>
              <a:t>About me</a:t>
            </a:r>
          </a:p>
          <a:p>
            <a:r>
              <a:rPr lang="en-US" sz="2800" b="1" dirty="0">
                <a:solidFill>
                  <a:schemeClr val="bg2">
                    <a:lumMod val="60000"/>
                    <a:lumOff val="40000"/>
                  </a:schemeClr>
                </a:solidFill>
              </a:rPr>
              <a:t>What is a Universal App and how to get started</a:t>
            </a:r>
          </a:p>
          <a:p>
            <a:r>
              <a:rPr lang="en-US" sz="2800" dirty="0"/>
              <a:t>API Documentation</a:t>
            </a:r>
          </a:p>
          <a:p>
            <a:r>
              <a:rPr lang="en-US" sz="2800" dirty="0"/>
              <a:t>Tools that can help</a:t>
            </a:r>
          </a:p>
          <a:p>
            <a:r>
              <a:rPr lang="en-US" sz="2800" dirty="0"/>
              <a:t>Anatomy of a Universal App</a:t>
            </a:r>
          </a:p>
          <a:p>
            <a:r>
              <a:rPr lang="en-US" sz="2800" dirty="0"/>
              <a:t>Platform Specific Code</a:t>
            </a:r>
          </a:p>
          <a:p>
            <a:r>
              <a:rPr lang="en-US" sz="2800" dirty="0"/>
              <a:t>Shared Code</a:t>
            </a:r>
          </a:p>
          <a:p>
            <a:r>
              <a:rPr lang="en-US" sz="2800" dirty="0"/>
              <a:t>Implementing Portable Class Libraries</a:t>
            </a:r>
          </a:p>
          <a:p>
            <a:r>
              <a:rPr lang="en-US" sz="2800" dirty="0"/>
              <a:t>Some ways to share code with Desktop</a:t>
            </a:r>
          </a:p>
        </p:txBody>
      </p:sp>
    </p:spTree>
    <p:extLst>
      <p:ext uri="{BB962C8B-B14F-4D97-AF65-F5344CB8AC3E}">
        <p14:creationId xmlns:p14="http://schemas.microsoft.com/office/powerpoint/2010/main" val="61899149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Universal App </a:t>
            </a:r>
          </a:p>
        </p:txBody>
      </p:sp>
      <p:pic>
        <p:nvPicPr>
          <p:cNvPr id="4" name="Content Placeholder 3" descr="Universal Diagram"/>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412874"/>
            <a:ext cx="8381999" cy="4302126"/>
          </a:xfrm>
          <a:prstGeom prst="rect">
            <a:avLst/>
          </a:prstGeom>
          <a:noFill/>
          <a:ln>
            <a:noFill/>
          </a:ln>
        </p:spPr>
      </p:pic>
    </p:spTree>
    <p:extLst>
      <p:ext uri="{BB962C8B-B14F-4D97-AF65-F5344CB8AC3E}">
        <p14:creationId xmlns:p14="http://schemas.microsoft.com/office/powerpoint/2010/main" val="158315444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07996"/>
          </a:xfrm>
        </p:spPr>
        <p:txBody>
          <a:bodyPr/>
          <a:lstStyle/>
          <a:p>
            <a:r>
              <a:rPr lang="en-US" sz="4000" b="1" dirty="0"/>
              <a:t>How to get setup to do store and phone development</a:t>
            </a:r>
            <a:endParaRPr lang="en-US" sz="4000" dirty="0"/>
          </a:p>
        </p:txBody>
      </p:sp>
      <p:sp>
        <p:nvSpPr>
          <p:cNvPr id="3" name="Content Placeholder 2"/>
          <p:cNvSpPr>
            <a:spLocks noGrp="1"/>
          </p:cNvSpPr>
          <p:nvPr>
            <p:ph idx="1"/>
          </p:nvPr>
        </p:nvSpPr>
        <p:spPr>
          <a:xfrm>
            <a:off x="381000" y="2438400"/>
            <a:ext cx="8382000" cy="984885"/>
          </a:xfrm>
        </p:spPr>
        <p:txBody>
          <a:bodyPr/>
          <a:lstStyle/>
          <a:p>
            <a:r>
              <a:rPr lang="en-US" u="sng" dirty="0">
                <a:hlinkClick r:id="rId3"/>
              </a:rPr>
              <a:t>https://dev.windows.com/en-us</a:t>
            </a:r>
            <a:endParaRPr lang="en-US" dirty="0"/>
          </a:p>
          <a:p>
            <a:r>
              <a:rPr lang="en-US" u="sng" dirty="0">
                <a:hlinkClick r:id="rId4"/>
              </a:rPr>
              <a:t>https://devcenterbenefits.windows.com</a:t>
            </a:r>
            <a:r>
              <a:rPr lang="en-US" u="sng" dirty="0" smtClean="0">
                <a:hlinkClick r:id="rId4"/>
              </a:rPr>
              <a:t>/</a:t>
            </a:r>
            <a:endParaRPr lang="en-US" dirty="0"/>
          </a:p>
        </p:txBody>
      </p:sp>
    </p:spTree>
    <p:extLst>
      <p:ext uri="{BB962C8B-B14F-4D97-AF65-F5344CB8AC3E}">
        <p14:creationId xmlns:p14="http://schemas.microsoft.com/office/powerpoint/2010/main" val="401427406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12875"/>
            <a:ext cx="8382000" cy="4179606"/>
          </a:xfrm>
        </p:spPr>
        <p:txBody>
          <a:bodyPr/>
          <a:lstStyle/>
          <a:p>
            <a:r>
              <a:rPr lang="en-US" sz="2800" dirty="0"/>
              <a:t>About me</a:t>
            </a:r>
          </a:p>
          <a:p>
            <a:r>
              <a:rPr lang="en-US" sz="2800" dirty="0"/>
              <a:t>What is a Universal App and how to get started</a:t>
            </a:r>
          </a:p>
          <a:p>
            <a:r>
              <a:rPr lang="en-US" sz="2800" b="1" dirty="0">
                <a:solidFill>
                  <a:schemeClr val="bg2">
                    <a:lumMod val="60000"/>
                    <a:lumOff val="40000"/>
                  </a:schemeClr>
                </a:solidFill>
              </a:rPr>
              <a:t>API Documentation</a:t>
            </a:r>
          </a:p>
          <a:p>
            <a:r>
              <a:rPr lang="en-US" sz="2800" dirty="0"/>
              <a:t>Tools that can help</a:t>
            </a:r>
          </a:p>
          <a:p>
            <a:r>
              <a:rPr lang="en-US" sz="2800" dirty="0"/>
              <a:t>Anatomy of a Universal App</a:t>
            </a:r>
          </a:p>
          <a:p>
            <a:r>
              <a:rPr lang="en-US" sz="2800" dirty="0"/>
              <a:t>Platform Specific Code</a:t>
            </a:r>
          </a:p>
          <a:p>
            <a:r>
              <a:rPr lang="en-US" sz="2800" dirty="0"/>
              <a:t>Shared Code</a:t>
            </a:r>
          </a:p>
          <a:p>
            <a:r>
              <a:rPr lang="en-US" sz="2800" dirty="0"/>
              <a:t>Implementing Portable Class Libraries</a:t>
            </a:r>
          </a:p>
          <a:p>
            <a:r>
              <a:rPr lang="en-US" sz="2800" dirty="0"/>
              <a:t>Some ways to share code with Desktop</a:t>
            </a:r>
          </a:p>
        </p:txBody>
      </p:sp>
    </p:spTree>
    <p:extLst>
      <p:ext uri="{BB962C8B-B14F-4D97-AF65-F5344CB8AC3E}">
        <p14:creationId xmlns:p14="http://schemas.microsoft.com/office/powerpoint/2010/main" val="34133032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Documentation</a:t>
            </a:r>
            <a:endParaRPr lang="en-US" dirty="0"/>
          </a:p>
        </p:txBody>
      </p:sp>
      <p:pic>
        <p:nvPicPr>
          <p:cNvPr id="4" name="Content Placeholder 3"/>
          <p:cNvPicPr>
            <a:picLocks noGrp="1"/>
          </p:cNvPicPr>
          <p:nvPr>
            <p:ph idx="1"/>
          </p:nvPr>
        </p:nvPicPr>
        <p:blipFill>
          <a:blip r:embed="rId3"/>
          <a:stretch>
            <a:fillRect/>
          </a:stretch>
        </p:blipFill>
        <p:spPr>
          <a:xfrm>
            <a:off x="351971" y="990600"/>
            <a:ext cx="2714286" cy="12000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981621751"/>
              </p:ext>
            </p:extLst>
          </p:nvPr>
        </p:nvGraphicFramePr>
        <p:xfrm>
          <a:off x="351971" y="2438400"/>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707659">
                <a:tc>
                  <a:txBody>
                    <a:bodyPr/>
                    <a:lstStyle/>
                    <a:p>
                      <a:pPr algn="l"/>
                      <a:r>
                        <a:rPr lang="en-US" sz="1500" dirty="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dirty="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6874910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Thing to watch out for</a:t>
            </a:r>
          </a:p>
        </p:txBody>
      </p:sp>
      <p:pic>
        <p:nvPicPr>
          <p:cNvPr id="4" name="Content Placeholder 5"/>
          <p:cNvPicPr>
            <a:picLocks noGrp="1"/>
          </p:cNvPicPr>
          <p:nvPr>
            <p:ph idx="1"/>
          </p:nvPr>
        </p:nvPicPr>
        <p:blipFill>
          <a:blip r:embed="rId3"/>
          <a:stretch>
            <a:fillRect/>
          </a:stretch>
        </p:blipFill>
        <p:spPr>
          <a:xfrm>
            <a:off x="381000" y="894984"/>
            <a:ext cx="8382000" cy="4362815"/>
          </a:xfrm>
          <a:prstGeom prst="rect">
            <a:avLst/>
          </a:prstGeom>
        </p:spPr>
      </p:pic>
      <p:sp>
        <p:nvSpPr>
          <p:cNvPr id="5" name="TextBox 4"/>
          <p:cNvSpPr txBox="1"/>
          <p:nvPr/>
        </p:nvSpPr>
        <p:spPr>
          <a:xfrm>
            <a:off x="457200" y="5404564"/>
            <a:ext cx="6098997" cy="923330"/>
          </a:xfrm>
          <a:prstGeom prst="rect">
            <a:avLst/>
          </a:prstGeom>
          <a:solidFill>
            <a:schemeClr val="tx1"/>
          </a:solidFill>
        </p:spPr>
        <p:txBody>
          <a:bodyPr wrap="square" rtlCol="0">
            <a:spAutoFit/>
          </a:bodyPr>
          <a:lstStyle/>
          <a:p>
            <a:r>
              <a:rPr lang="en-US" dirty="0" smtClean="0">
                <a:solidFill>
                  <a:srgbClr val="00B0F0"/>
                </a:solidFill>
              </a:rPr>
              <a:t>#if </a:t>
            </a:r>
            <a:r>
              <a:rPr lang="en-US" dirty="0" smtClean="0">
                <a:solidFill>
                  <a:schemeClr val="bg1"/>
                </a:solidFill>
              </a:rPr>
              <a:t>WINDOWS_APP</a:t>
            </a:r>
          </a:p>
          <a:p>
            <a:r>
              <a:rPr lang="en-US" dirty="0" smtClean="0">
                <a:solidFill>
                  <a:schemeClr val="bg1"/>
                </a:solidFill>
              </a:rPr>
              <a:t>          </a:t>
            </a:r>
            <a:r>
              <a:rPr lang="en-US" dirty="0" err="1" smtClean="0">
                <a:solidFill>
                  <a:schemeClr val="bg1"/>
                </a:solidFill>
              </a:rPr>
              <a:t>var</a:t>
            </a:r>
            <a:r>
              <a:rPr lang="en-US" dirty="0" smtClean="0">
                <a:solidFill>
                  <a:schemeClr val="bg1"/>
                </a:solidFill>
              </a:rPr>
              <a:t> temp = new </a:t>
            </a:r>
            <a:r>
              <a:rPr lang="en-US" dirty="0" err="1" smtClean="0">
                <a:solidFill>
                  <a:schemeClr val="bg1"/>
                </a:solidFill>
              </a:rPr>
              <a:t>QueryOptions</a:t>
            </a:r>
            <a:r>
              <a:rPr lang="en-US" dirty="0" smtClean="0">
                <a:solidFill>
                  <a:schemeClr val="bg1"/>
                </a:solidFill>
              </a:rPr>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38439592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Light_Blue_Gray_Bar 4X3 Template Segoe_TP10286760">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White with Courier font for code slides">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7CBF7B66D9DE4296D8A8E7AB564A85" ma:contentTypeVersion="1" ma:contentTypeDescription="Create a new document." ma:contentTypeScope="" ma:versionID="07e9a1a63f84d6bf7fb9acb3257adb36">
  <xsd:schema xmlns:xsd="http://www.w3.org/2001/XMLSchema" xmlns:xs="http://www.w3.org/2001/XMLSchema" xmlns:p="http://schemas.microsoft.com/office/2006/metadata/properties" xmlns:ns3="18eafb0e-613b-4e59-a9cb-b946d5de8bba" targetNamespace="http://schemas.microsoft.com/office/2006/metadata/properties" ma:root="true" ma:fieldsID="efa9d5e9236c6f6ec136b90172e2037f" ns3:_="">
    <xsd:import namespace="18eafb0e-613b-4e59-a9cb-b946d5de8bb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eafb0e-613b-4e59-a9cb-b946d5de8bb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E9E10B-C666-4F77-8700-655A89FCFAF3}">
  <ds:schemaRefs>
    <ds:schemaRef ds:uri="http://schemas.microsoft.com/sharepoint/v3/contenttype/forms"/>
  </ds:schemaRefs>
</ds:datastoreItem>
</file>

<file path=customXml/itemProps2.xml><?xml version="1.0" encoding="utf-8"?>
<ds:datastoreItem xmlns:ds="http://schemas.openxmlformats.org/officeDocument/2006/customXml" ds:itemID="{2169AC60-46C8-4518-9793-F99E4763CB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eafb0e-613b-4e59-a9cb-b946d5de8b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7F52C9-3DC7-42B1-8D1F-89839BC99A78}">
  <ds:schemaRefs>
    <ds:schemaRef ds:uri="http://purl.org/dc/dcmitype/"/>
    <ds:schemaRef ds:uri="http://schemas.microsoft.com/office/2006/documentManagement/types"/>
    <ds:schemaRef ds:uri="http://purl.org/dc/elements/1.1/"/>
    <ds:schemaRef ds:uri="http://www.w3.org/XML/1998/namespace"/>
    <ds:schemaRef ds:uri="http://schemas.microsoft.com/office/infopath/2007/PartnerControls"/>
    <ds:schemaRef ds:uri="http://schemas.microsoft.com/office/2006/metadata/properties"/>
    <ds:schemaRef ds:uri="http://purl.org/dc/terms/"/>
    <ds:schemaRef ds:uri="http://schemas.openxmlformats.org/package/2006/metadata/core-properties"/>
    <ds:schemaRef ds:uri="18eafb0e-613b-4e59-a9cb-b946d5de8bba"/>
  </ds:schemaRefs>
</ds:datastoreItem>
</file>

<file path=docProps/app.xml><?xml version="1.0" encoding="utf-8"?>
<Properties xmlns="http://schemas.openxmlformats.org/officeDocument/2006/extended-properties" xmlns:vt="http://schemas.openxmlformats.org/officeDocument/2006/docPropsVTypes">
  <Template>Sample presentation slides (Lt. blue-gray bar design)</Template>
  <TotalTime>1176</TotalTime>
  <Words>1095</Words>
  <Application>Microsoft Office PowerPoint</Application>
  <PresentationFormat>On-screen Show (4:3)</PresentationFormat>
  <Paragraphs>173</Paragraphs>
  <Slides>23</Slides>
  <Notes>13</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Courier New</vt:lpstr>
      <vt:lpstr>Wingdings</vt:lpstr>
      <vt:lpstr>1_Light_Blue_Gray_Bar 4X3 Template Segoe_TP10286760</vt:lpstr>
      <vt:lpstr>White with Courier font for code slides</vt:lpstr>
      <vt:lpstr>The Universe is Mine! Building apps that run on all Windows 8.1+ devices</vt:lpstr>
      <vt:lpstr>About Me</vt:lpstr>
      <vt:lpstr>Agenda</vt:lpstr>
      <vt:lpstr>Agenda</vt:lpstr>
      <vt:lpstr>What is a Universal App </vt:lpstr>
      <vt:lpstr>How to get setup to do store and phone development</vt:lpstr>
      <vt:lpstr>Agenda</vt:lpstr>
      <vt:lpstr>API Documentation</vt:lpstr>
      <vt:lpstr>Another Thing to watch out for</vt:lpstr>
      <vt:lpstr>Agenda</vt:lpstr>
      <vt:lpstr>Tools for Phone development</vt:lpstr>
      <vt:lpstr>MVVM Libraries</vt:lpstr>
      <vt:lpstr>Agenda</vt:lpstr>
      <vt:lpstr>Anatomy of a Universal App</vt:lpstr>
      <vt:lpstr>DEMO: Anatomy of Universal App</vt:lpstr>
      <vt:lpstr>Helpers that come for free</vt:lpstr>
      <vt:lpstr>DEMO: Platform Specific Code </vt:lpstr>
      <vt:lpstr>DEMO: Shared Code</vt:lpstr>
      <vt:lpstr>DEMO: Implementing Portable Class Libraries</vt:lpstr>
      <vt:lpstr>Questions?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Universe is Mine! Building apps that run on all Windows devices</dc:title>
  <dc:creator>David Underhill</dc:creator>
  <cp:keywords/>
  <cp:lastModifiedBy>Underhill, David</cp:lastModifiedBy>
  <cp:revision>41</cp:revision>
  <dcterms:created xsi:type="dcterms:W3CDTF">2014-11-08T14:01:28Z</dcterms:created>
  <dcterms:modified xsi:type="dcterms:W3CDTF">2015-01-15T22:00:05Z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TC102867609990</vt:lpwstr>
  </property>
  <property fmtid="{D5CDD505-2E9C-101B-9397-08002B2CF9AE}" pid="3" name="ContentTypeId">
    <vt:lpwstr>0x010100417CBF7B66D9DE4296D8A8E7AB564A85</vt:lpwstr>
  </property>
</Properties>
</file>