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9" r:id="rId4"/>
    <p:sldId id="258" r:id="rId5"/>
    <p:sldId id="263" r:id="rId6"/>
    <p:sldId id="260" r:id="rId7"/>
    <p:sldId id="262" r:id="rId8"/>
    <p:sldId id="261" r:id="rId9"/>
    <p:sldId id="264" r:id="rId10"/>
    <p:sldId id="272" r:id="rId11"/>
    <p:sldId id="271" r:id="rId12"/>
    <p:sldId id="265" r:id="rId13"/>
    <p:sldId id="266" r:id="rId14"/>
    <p:sldId id="270" r:id="rId15"/>
    <p:sldId id="269" r:id="rId16"/>
    <p:sldId id="268"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053" autoAdjust="0"/>
  </p:normalViewPr>
  <p:slideViewPr>
    <p:cSldViewPr snapToGrid="0" snapToObjects="1">
      <p:cViewPr varScale="1">
        <p:scale>
          <a:sx n="59" d="100"/>
          <a:sy n="59" d="100"/>
        </p:scale>
        <p:origin x="21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4906C-EBA9-4A0B-AE3E-11B5B3DE1E30}" type="datetimeFigureOut">
              <a:rPr lang="en-US" smtClean="0"/>
              <a:t>10/3/2014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A654D-6BE0-48C1-8457-36B06568CB66}" type="slidenum">
              <a:rPr lang="en-US" smtClean="0"/>
              <a:t>‹#›</a:t>
            </a:fld>
            <a:endParaRPr lang="en-US"/>
          </a:p>
        </p:txBody>
      </p:sp>
    </p:spTree>
    <p:extLst>
      <p:ext uri="{BB962C8B-B14F-4D97-AF65-F5344CB8AC3E}">
        <p14:creationId xmlns:p14="http://schemas.microsoft.com/office/powerpoint/2010/main" val="2161183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o.microsoft.com/fwlink/p/?LinkId=39434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will be on sharing code between platforms.</a:t>
            </a:r>
          </a:p>
          <a:p>
            <a:endParaRPr lang="en-US" dirty="0" smtClean="0"/>
          </a:p>
          <a:p>
            <a:r>
              <a:rPr lang="en-US" dirty="0" smtClean="0"/>
              <a:t>You</a:t>
            </a:r>
            <a:r>
              <a:rPr lang="en-US" baseline="0" dirty="0" smtClean="0"/>
              <a:t> are all </a:t>
            </a:r>
            <a:r>
              <a:rPr lang="en-US" baseline="0" dirty="0" err="1" smtClean="0"/>
              <a:t>guniepigs</a:t>
            </a:r>
            <a:r>
              <a:rPr lang="en-US" baseline="0" dirty="0" smtClean="0"/>
              <a:t> for this presentation since I will be giving it again in Nov at 1DevDay Detroit and again for </a:t>
            </a:r>
            <a:r>
              <a:rPr lang="en-US" baseline="0" dirty="0" err="1" smtClean="0"/>
              <a:t>Glugnet</a:t>
            </a:r>
            <a:r>
              <a:rPr lang="en-US" baseline="0" dirty="0" smtClean="0"/>
              <a:t> in January.  Constructive feedback to help me present this in the best possible would be greatly appreciated.</a:t>
            </a:r>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a:t>
            </a:fld>
            <a:endParaRPr lang="en-US"/>
          </a:p>
        </p:txBody>
      </p:sp>
    </p:spTree>
    <p:extLst>
      <p:ext uri="{BB962C8B-B14F-4D97-AF65-F5344CB8AC3E}">
        <p14:creationId xmlns:p14="http://schemas.microsoft.com/office/powerpoint/2010/main" val="1137554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engineer.</a:t>
            </a:r>
          </a:p>
          <a:p>
            <a:r>
              <a:rPr lang="en-US" dirty="0" smtClean="0"/>
              <a:t>2</a:t>
            </a:r>
            <a:r>
              <a:rPr lang="en-US" baseline="30000" dirty="0" smtClean="0"/>
              <a:t>nd</a:t>
            </a:r>
            <a:r>
              <a:rPr lang="en-US" baseline="0" dirty="0" smtClean="0"/>
              <a:t> experience at TechSmith.</a:t>
            </a:r>
          </a:p>
          <a:p>
            <a:r>
              <a:rPr lang="en-US" dirty="0" smtClean="0"/>
              <a:t>Support for Foray</a:t>
            </a:r>
            <a:r>
              <a:rPr lang="en-US" baseline="0" dirty="0" smtClean="0"/>
              <a:t> PPP server and gateway for X.25 networks</a:t>
            </a:r>
          </a:p>
          <a:p>
            <a:r>
              <a:rPr lang="en-US" baseline="0" dirty="0" smtClean="0"/>
              <a:t>Split with </a:t>
            </a:r>
            <a:r>
              <a:rPr lang="en-US" baseline="0" dirty="0" err="1" smtClean="0"/>
              <a:t>Compuserve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2</a:t>
            </a:fld>
            <a:endParaRPr lang="en-US"/>
          </a:p>
        </p:txBody>
      </p:sp>
    </p:spTree>
    <p:extLst>
      <p:ext uri="{BB962C8B-B14F-4D97-AF65-F5344CB8AC3E}">
        <p14:creationId xmlns:p14="http://schemas.microsoft.com/office/powerpoint/2010/main" val="958848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Slanted towards</a:t>
            </a:r>
            <a:r>
              <a:rPr lang="en-US" sz="1200" kern="1200" baseline="0" dirty="0" smtClean="0">
                <a:solidFill>
                  <a:schemeClr val="tx1"/>
                </a:solidFill>
                <a:effectLst/>
                <a:latin typeface="+mn-lt"/>
                <a:ea typeface="+mn-ea"/>
                <a:cs typeface="+mn-cs"/>
              </a:rPr>
              <a:t> phone and store development.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Windows </a:t>
            </a:r>
            <a:r>
              <a:rPr lang="en-US" sz="1200" kern="1200" dirty="0" smtClean="0">
                <a:solidFill>
                  <a:schemeClr val="tx1"/>
                </a:solidFill>
                <a:effectLst/>
                <a:latin typeface="+mn-lt"/>
                <a:ea typeface="+mn-ea"/>
                <a:cs typeface="+mn-cs"/>
              </a:rPr>
              <a:t>store and phone apps have gone through a number of changes over the last couple of years.  The stores started out separate but Microsoft has been working to bring both stores together.  Getting a developer license started out at about $100 then 10 and now free.  The newest iteration adds a few levels depending on what your app qualifies for.  I have not yet spent much time looking at what this means.</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3</a:t>
            </a:fld>
            <a:endParaRPr lang="en-US"/>
          </a:p>
        </p:txBody>
      </p:sp>
    </p:spTree>
    <p:extLst>
      <p:ext uri="{BB962C8B-B14F-4D97-AF65-F5344CB8AC3E}">
        <p14:creationId xmlns:p14="http://schemas.microsoft.com/office/powerpoint/2010/main" val="176489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Windows 10 convergence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excites me the most about the coming years.  I think MS kind of got lost when the released Vista</a:t>
            </a:r>
            <a:r>
              <a:rPr lang="en-US" sz="1200" kern="1200" baseline="0" dirty="0" smtClean="0">
                <a:solidFill>
                  <a:schemeClr val="tx1"/>
                </a:solidFill>
                <a:effectLst/>
                <a:latin typeface="+mn-lt"/>
                <a:ea typeface="+mn-ea"/>
                <a:cs typeface="+mn-cs"/>
              </a:rPr>
              <a:t> and it flopped hard.  Windows 7 and 8 were both steps getting us to 8.1.  I really feel 8.1 is the major milestone to getting them back on track.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Currently Store and phone are supported and the roadmaps that have been talked about say that Xbox will also be in the list of packages you can create.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Develop </a:t>
            </a:r>
            <a:r>
              <a:rPr lang="en-US" sz="1200" kern="1200" dirty="0" smtClean="0">
                <a:solidFill>
                  <a:schemeClr val="tx1"/>
                </a:solidFill>
                <a:effectLst/>
                <a:latin typeface="+mn-lt"/>
                <a:ea typeface="+mn-ea"/>
                <a:cs typeface="+mn-cs"/>
              </a:rPr>
              <a:t>once for all Windows devices using a unified Windows runtime and VS tools that allow you to both support experiences unique to a device in XAML, HTML, and DirectX, and share the code that supports those experiences across all devices using C++, C#, or JavaScript. When your work is finished you can you can produce the app packages that you will submit to the Windows Store and Windows Phone Store with a single action to get your app out to customers on any Windows device.</a:t>
            </a:r>
          </a:p>
          <a:p>
            <a:r>
              <a:rPr lang="en-US" sz="1200" kern="1200" dirty="0" smtClean="0">
                <a:solidFill>
                  <a:schemeClr val="tx1"/>
                </a:solidFill>
                <a:effectLst/>
                <a:latin typeface="+mn-lt"/>
                <a:ea typeface="+mn-ea"/>
                <a:cs typeface="+mn-cs"/>
              </a:rPr>
              <a:t>In terms of the Store experience, customers will benefit from an app identity shared across the Windows Store and the Windows Phone Store. Shared identity means that if they purchase your app from the Windows Store, they are capable of installing it on a device from the Windows Phone Store using the same Microsoft account without having to purchase the app again. Optionally, this can also include things like in-app purchases.</a:t>
            </a:r>
          </a:p>
          <a:p>
            <a:r>
              <a:rPr lang="en-US" sz="1200" kern="1200" dirty="0" smtClean="0">
                <a:solidFill>
                  <a:schemeClr val="tx1"/>
                </a:solidFill>
                <a:effectLst/>
                <a:latin typeface="+mn-lt"/>
                <a:ea typeface="+mn-ea"/>
                <a:cs typeface="+mn-cs"/>
              </a:rPr>
              <a:t>To get you started, the following sections will identify key upgrade paths, migration paths, and other critical resources that will help you bring your ideas to the converged Windows 8.1 platform. For more information on universal Windows apps and context on Microsoft’s vision for developer opportunity on Windows devices, please see our blog post </a:t>
            </a:r>
            <a:r>
              <a:rPr lang="en-US" sz="1200" u="none" strike="noStrike" kern="1200" dirty="0" smtClean="0">
                <a:solidFill>
                  <a:schemeClr val="tx1"/>
                </a:solidFill>
                <a:effectLst/>
                <a:latin typeface="+mn-lt"/>
                <a:ea typeface="+mn-ea"/>
                <a:cs typeface="+mn-cs"/>
                <a:hlinkClick r:id="rId3"/>
              </a:rPr>
              <a:t>Introducing universal Windows apps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4</a:t>
            </a:fld>
            <a:endParaRPr lang="en-US"/>
          </a:p>
        </p:txBody>
      </p:sp>
    </p:spTree>
    <p:extLst>
      <p:ext uri="{BB962C8B-B14F-4D97-AF65-F5344CB8AC3E}">
        <p14:creationId xmlns:p14="http://schemas.microsoft.com/office/powerpoint/2010/main" val="1457435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Demo here show </a:t>
            </a:r>
            <a:r>
              <a:rPr lang="en-US" sz="1200" b="1" kern="1200" dirty="0" err="1" smtClean="0">
                <a:solidFill>
                  <a:schemeClr val="tx1"/>
                </a:solidFill>
                <a:effectLst/>
                <a:latin typeface="+mn-lt"/>
                <a:ea typeface="+mn-ea"/>
                <a:cs typeface="+mn-cs"/>
              </a:rPr>
              <a:t>msdn</a:t>
            </a:r>
            <a:r>
              <a:rPr lang="en-US" sz="1200" b="1" kern="1200" dirty="0" smtClean="0">
                <a:solidFill>
                  <a:schemeClr val="tx1"/>
                </a:solidFill>
                <a:effectLst/>
                <a:latin typeface="+mn-lt"/>
                <a:ea typeface="+mn-ea"/>
                <a:cs typeface="+mn-cs"/>
              </a:rPr>
              <a:t> page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Where </a:t>
            </a:r>
            <a:r>
              <a:rPr lang="en-US" sz="1200" b="1" kern="1200" dirty="0" smtClean="0">
                <a:solidFill>
                  <a:schemeClr val="tx1"/>
                </a:solidFill>
                <a:effectLst/>
                <a:latin typeface="+mn-lt"/>
                <a:ea typeface="+mn-ea"/>
                <a:cs typeface="+mn-cs"/>
              </a:rPr>
              <a:t>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r>
              <a:rPr lang="en-US" sz="1200" u="sng" kern="1200" dirty="0" smtClean="0">
                <a:solidFill>
                  <a:schemeClr val="tx1"/>
                </a:solidFill>
                <a:effectLst/>
                <a:latin typeface="+mn-lt"/>
                <a:ea typeface="+mn-ea"/>
                <a:cs typeface="+mn-cs"/>
                <a:hlinkClick r:id="rId3"/>
              </a:rPr>
              <a:t>/</a:t>
            </a: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http://msdn.microsoft.com/en-us/library/windows/apps/xaml/windows.media.capture.mediacapture.aspx</a:t>
            </a:r>
          </a:p>
          <a:p>
            <a:endParaRPr lang="en-US" dirty="0" smtClean="0"/>
          </a:p>
          <a:p>
            <a:r>
              <a:rPr lang="en-US" dirty="0" smtClean="0"/>
              <a:t>http://</a:t>
            </a:r>
            <a:r>
              <a:rPr lang="en-US" dirty="0" smtClean="0"/>
              <a:t>msdn.microsoft.com/en-us/library/windows.phone.media.capture.aspx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5</a:t>
            </a:fld>
            <a:endParaRPr lang="en-US"/>
          </a:p>
        </p:txBody>
      </p:sp>
    </p:spTree>
    <p:extLst>
      <p:ext uri="{BB962C8B-B14F-4D97-AF65-F5344CB8AC3E}">
        <p14:creationId xmlns:p14="http://schemas.microsoft.com/office/powerpoint/2010/main" val="1543327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kern="1200" dirty="0" smtClean="0">
              <a:solidFill>
                <a:schemeClr val="tx1"/>
              </a:solidFill>
              <a:effectLst/>
              <a:latin typeface="+mn-lt"/>
              <a:ea typeface="+mn-ea"/>
              <a:cs typeface="+mn-cs"/>
            </a:endParaRPr>
          </a:p>
          <a:p>
            <a:endParaRPr lang="en-US" dirty="0" smtClean="0"/>
          </a:p>
          <a:p>
            <a:r>
              <a:rPr lang="en-US" dirty="0" smtClean="0"/>
              <a:t>http://msdn.microsoft.com/en-us/library/windows.phone.media.capture.aspx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6</a:t>
            </a:fld>
            <a:endParaRPr lang="en-US"/>
          </a:p>
        </p:txBody>
      </p:sp>
    </p:spTree>
    <p:extLst>
      <p:ext uri="{BB962C8B-B14F-4D97-AF65-F5344CB8AC3E}">
        <p14:creationId xmlns:p14="http://schemas.microsoft.com/office/powerpoint/2010/main" val="1391079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Demo!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 careful</a:t>
            </a:r>
            <a:r>
              <a:rPr lang="en-US" sz="1200" kern="1200" baseline="0" dirty="0" smtClean="0">
                <a:solidFill>
                  <a:schemeClr val="tx1"/>
                </a:solidFill>
                <a:effectLst/>
                <a:latin typeface="+mn-lt"/>
                <a:ea typeface="+mn-ea"/>
                <a:cs typeface="+mn-cs"/>
              </a:rPr>
              <a:t> trusting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In store and phone apps there are cases where a class is valid for store but not phone and there is nothing in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to warn you if phone is not supported.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Strongly agree here, it's confusing because you never know for sure when an API you use will blow up on either platform, unless you try it out (or read the docs, TBH). One of such examples is in </a:t>
            </a:r>
            <a:r>
              <a:rPr lang="en-US" sz="1200" kern="1200" dirty="0" err="1" smtClean="0">
                <a:solidFill>
                  <a:schemeClr val="tx1"/>
                </a:solidFill>
                <a:effectLst/>
                <a:latin typeface="+mn-lt"/>
                <a:ea typeface="+mn-ea"/>
                <a:cs typeface="+mn-cs"/>
              </a:rPr>
              <a:t>Windows.Storage</a:t>
            </a:r>
            <a:r>
              <a:rPr lang="en-US" sz="1200" kern="1200" dirty="0" smtClean="0">
                <a:solidFill>
                  <a:schemeClr val="tx1"/>
                </a:solidFill>
                <a:effectLst/>
                <a:latin typeface="+mn-lt"/>
                <a:ea typeface="+mn-ea"/>
                <a:cs typeface="+mn-cs"/>
              </a:rPr>
              <a:t> namespace:</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KnownFolders.MediaServerDevices</a:t>
            </a:r>
            <a:r>
              <a:rPr lang="en-US" sz="1200" kern="1200" dirty="0" smtClean="0">
                <a:solidFill>
                  <a:schemeClr val="tx1"/>
                </a:solidFill>
                <a:effectLst/>
                <a:latin typeface="+mn-lt"/>
                <a:ea typeface="+mn-ea"/>
                <a:cs typeface="+mn-cs"/>
              </a:rPr>
              <a:t> exists on both platforms, but using it in Windows Phone would blow up "unexpectedly".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the other hand, </a:t>
            </a:r>
            <a:r>
              <a:rPr lang="en-US" sz="1200" kern="1200" dirty="0" err="1" smtClean="0">
                <a:solidFill>
                  <a:schemeClr val="tx1"/>
                </a:solidFill>
                <a:effectLst/>
                <a:latin typeface="+mn-lt"/>
                <a:ea typeface="+mn-ea"/>
                <a:cs typeface="+mn-cs"/>
              </a:rPr>
              <a:t>ApplicationData.Current.LocalCacheFolder</a:t>
            </a:r>
            <a:r>
              <a:rPr lang="en-US" sz="1200" kern="1200" dirty="0" smtClean="0">
                <a:solidFill>
                  <a:schemeClr val="tx1"/>
                </a:solidFill>
                <a:effectLst/>
                <a:latin typeface="+mn-lt"/>
                <a:ea typeface="+mn-ea"/>
                <a:cs typeface="+mn-cs"/>
              </a:rPr>
              <a:t> exists only on Windows Phone and you can't compile a Store project until you #</a:t>
            </a:r>
            <a:r>
              <a:rPr lang="en-US" sz="1200" kern="1200" dirty="0" err="1" smtClean="0">
                <a:solidFill>
                  <a:schemeClr val="tx1"/>
                </a:solidFill>
                <a:effectLst/>
                <a:latin typeface="+mn-lt"/>
                <a:ea typeface="+mn-ea"/>
                <a:cs typeface="+mn-cs"/>
              </a:rPr>
              <a:t>ifdef</a:t>
            </a:r>
            <a:r>
              <a:rPr lang="en-US" sz="1200" kern="1200" dirty="0" smtClean="0">
                <a:solidFill>
                  <a:schemeClr val="tx1"/>
                </a:solidFill>
                <a:effectLst/>
                <a:latin typeface="+mn-lt"/>
                <a:ea typeface="+mn-ea"/>
                <a:cs typeface="+mn-cs"/>
              </a:rPr>
              <a:t> it out.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Both APIs return a </a:t>
            </a:r>
            <a:r>
              <a:rPr lang="en-US" sz="1200" kern="1200" dirty="0" err="1" smtClean="0">
                <a:solidFill>
                  <a:schemeClr val="tx1"/>
                </a:solidFill>
                <a:effectLst/>
                <a:latin typeface="+mn-lt"/>
                <a:ea typeface="+mn-ea"/>
                <a:cs typeface="+mn-cs"/>
              </a:rPr>
              <a:t>StorageFolder</a:t>
            </a:r>
            <a:r>
              <a:rPr lang="en-US" sz="1200" kern="1200" dirty="0" smtClean="0">
                <a:solidFill>
                  <a:schemeClr val="tx1"/>
                </a:solidFill>
                <a:effectLst/>
                <a:latin typeface="+mn-lt"/>
                <a:ea typeface="+mn-ea"/>
                <a:cs typeface="+mn-cs"/>
              </a:rPr>
              <a:t> so it's not like they are completely different things. Hiding unsupported APIs would make this work much more transparently for developers...</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7</a:t>
            </a:fld>
            <a:endParaRPr lang="en-US"/>
          </a:p>
        </p:txBody>
      </p:sp>
    </p:spTree>
    <p:extLst>
      <p:ext uri="{BB962C8B-B14F-4D97-AF65-F5344CB8AC3E}">
        <p14:creationId xmlns:p14="http://schemas.microsoft.com/office/powerpoint/2010/main" val="4111612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Universal app is made up of 3 parts, the Windows Store project, the Windows Phone project, and the shared project.  </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8</a:t>
            </a:fld>
            <a:endParaRPr lang="en-US"/>
          </a:p>
        </p:txBody>
      </p:sp>
    </p:spTree>
    <p:extLst>
      <p:ext uri="{BB962C8B-B14F-4D97-AF65-F5344CB8AC3E}">
        <p14:creationId xmlns:p14="http://schemas.microsoft.com/office/powerpoint/2010/main" val="863478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Universal app is made up of 3 parts, the Windows Store project, the Windows Phone project, and the shared project.  </a:t>
            </a:r>
          </a:p>
          <a:p>
            <a:endParaRPr lang="en-US"/>
          </a:p>
        </p:txBody>
      </p:sp>
      <p:sp>
        <p:nvSpPr>
          <p:cNvPr id="4" name="Slide Number Placeholder 3"/>
          <p:cNvSpPr>
            <a:spLocks noGrp="1"/>
          </p:cNvSpPr>
          <p:nvPr>
            <p:ph type="sldNum" sz="quarter" idx="10"/>
          </p:nvPr>
        </p:nvSpPr>
        <p:spPr/>
        <p:txBody>
          <a:bodyPr/>
          <a:lstStyle/>
          <a:p>
            <a:fld id="{795A654D-6BE0-48C1-8457-36B06568CB66}" type="slidenum">
              <a:rPr lang="en-US" smtClean="0"/>
              <a:t>9</a:t>
            </a:fld>
            <a:endParaRPr lang="en-US"/>
          </a:p>
        </p:txBody>
      </p:sp>
    </p:spTree>
    <p:extLst>
      <p:ext uri="{BB962C8B-B14F-4D97-AF65-F5344CB8AC3E}">
        <p14:creationId xmlns:p14="http://schemas.microsoft.com/office/powerpoint/2010/main" val="1744624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75019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06249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93014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51394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583EDF-0732-5343-98CC-1C67BF71244D}"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15681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583EDF-0732-5343-98CC-1C67BF71244D}" type="datetimeFigureOut">
              <a:rPr lang="en-US" smtClean="0"/>
              <a:t>10/3/2014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81864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583EDF-0732-5343-98CC-1C67BF71244D}" type="datetimeFigureOut">
              <a:rPr lang="en-US" smtClean="0"/>
              <a:t>10/3/2014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46309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583EDF-0732-5343-98CC-1C67BF71244D}" type="datetimeFigureOut">
              <a:rPr lang="en-US" smtClean="0"/>
              <a:t>10/3/2014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36092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83EDF-0732-5343-98CC-1C67BF71244D}" type="datetimeFigureOut">
              <a:rPr lang="en-US" smtClean="0"/>
              <a:t>10/3/2014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23343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83EDF-0732-5343-98CC-1C67BF71244D}" type="datetimeFigureOut">
              <a:rPr lang="en-US" smtClean="0"/>
              <a:t>10/3/2014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808739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83EDF-0732-5343-98CC-1C67BF71244D}" type="datetimeFigureOut">
              <a:rPr lang="en-US" smtClean="0"/>
              <a:t>10/3/2014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10695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83EDF-0732-5343-98CC-1C67BF71244D}" type="datetimeFigureOut">
              <a:rPr lang="en-US" smtClean="0"/>
              <a:t>10/3/2014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C50A8-F5CD-034D-910A-EEA5D19AB97F}" type="slidenum">
              <a:rPr lang="en-US" smtClean="0"/>
              <a:t>‹#›</a:t>
            </a:fld>
            <a:endParaRPr lang="en-US"/>
          </a:p>
        </p:txBody>
      </p:sp>
    </p:spTree>
    <p:extLst>
      <p:ext uri="{BB962C8B-B14F-4D97-AF65-F5344CB8AC3E}">
        <p14:creationId xmlns:p14="http://schemas.microsoft.com/office/powerpoint/2010/main" val="2534633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s://github.com/underhilld2/UniversalAppPortalClassLibraries"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blog.davescybercave.com/" TargetMode="External"/><Relationship Id="rId5" Type="http://schemas.openxmlformats.org/officeDocument/2006/relationships/hyperlink" Target="https://twitter.com/DavidUnderhill3" TargetMode="External"/><Relationship Id="rId4" Type="http://schemas.openxmlformats.org/officeDocument/2006/relationships/hyperlink" Target="https://github.com/underhilld2"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v.windows.com/en-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devcenterbenefits.windows.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2076450"/>
          </a:xfrm>
        </p:spPr>
        <p:txBody>
          <a:bodyPr>
            <a:normAutofit fontScale="90000"/>
          </a:bodyPr>
          <a:lstStyle/>
          <a:p>
            <a:r>
              <a:rPr lang="en-US" dirty="0"/>
              <a:t>Sharing Code Across All Windows Desktop, Store and Phone Platforms, the Universe is Mine!</a:t>
            </a:r>
          </a:p>
        </p:txBody>
      </p:sp>
      <p:sp>
        <p:nvSpPr>
          <p:cNvPr id="3" name="Subtitle 2"/>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164466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phone support existing store app</a:t>
            </a:r>
            <a:endParaRPr lang="en-US" dirty="0"/>
          </a:p>
        </p:txBody>
      </p:sp>
      <p:pic>
        <p:nvPicPr>
          <p:cNvPr id="4" name="Content Placeholder 3"/>
          <p:cNvPicPr>
            <a:picLocks noGrp="1" noChangeAspect="1"/>
          </p:cNvPicPr>
          <p:nvPr>
            <p:ph idx="1"/>
          </p:nvPr>
        </p:nvPicPr>
        <p:blipFill>
          <a:blip r:embed="rId2"/>
          <a:stretch>
            <a:fillRect/>
          </a:stretch>
        </p:blipFill>
        <p:spPr>
          <a:xfrm>
            <a:off x="457200" y="1648925"/>
            <a:ext cx="8102036" cy="274346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407941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4125215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122270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454501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43564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406581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515033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973903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am I</a:t>
            </a:r>
            <a:br>
              <a:rPr lang="en-US" dirty="0" smtClean="0"/>
            </a:br>
            <a:r>
              <a:rPr lang="en-US" sz="2800" dirty="0" smtClean="0"/>
              <a:t>David Underhill</a:t>
            </a:r>
            <a:endParaRPr lang="en-US" sz="2800" dirty="0"/>
          </a:p>
        </p:txBody>
      </p:sp>
      <p:sp>
        <p:nvSpPr>
          <p:cNvPr id="3" name="Content Placeholder 2"/>
          <p:cNvSpPr>
            <a:spLocks noGrp="1"/>
          </p:cNvSpPr>
          <p:nvPr>
            <p:ph idx="1"/>
          </p:nvPr>
        </p:nvSpPr>
        <p:spPr>
          <a:xfrm>
            <a:off x="457200" y="1628616"/>
            <a:ext cx="8229600" cy="5108853"/>
          </a:xfrm>
        </p:spPr>
        <p:txBody>
          <a:bodyPr>
            <a:normAutofit fontScale="55000" lnSpcReduction="20000"/>
          </a:bodyPr>
          <a:lstStyle/>
          <a:p>
            <a:pPr marL="0" indent="0">
              <a:buNone/>
            </a:pPr>
            <a:r>
              <a:rPr lang="en-US" dirty="0"/>
              <a:t>I am an </a:t>
            </a:r>
            <a:r>
              <a:rPr lang="en-US" dirty="0" smtClean="0"/>
              <a:t>Software Engineer for TechSmith Corp. </a:t>
            </a:r>
            <a:r>
              <a:rPr lang="en-US" dirty="0"/>
              <a:t>I have </a:t>
            </a:r>
            <a:r>
              <a:rPr lang="en-US" dirty="0" smtClean="0"/>
              <a:t>almost 20 </a:t>
            </a:r>
            <a:r>
              <a:rPr lang="en-US" dirty="0"/>
              <a:t>years of </a:t>
            </a:r>
            <a:r>
              <a:rPr lang="en-US" dirty="0" smtClean="0"/>
              <a:t>professional experience </a:t>
            </a:r>
            <a:r>
              <a:rPr lang="en-US" dirty="0"/>
              <a:t>designing, coding, and testing systems and started writing code </a:t>
            </a:r>
            <a:r>
              <a:rPr lang="en-US" dirty="0" smtClean="0"/>
              <a:t>in middle school on TSR-80 computers for </a:t>
            </a:r>
            <a:r>
              <a:rPr lang="en-US" dirty="0"/>
              <a:t>fun long before it became my career. I have been exposed to the entire lifecycle of systems development from the initial idea, gathering requirements, developing a solution, writing code, testing, deployment, and post go live support.</a:t>
            </a:r>
          </a:p>
          <a:p>
            <a:pPr marL="0" indent="0">
              <a:buNone/>
            </a:pPr>
            <a:r>
              <a:rPr lang="en-US" dirty="0" smtClean="0"/>
              <a:t>My most recent experience is </a:t>
            </a:r>
            <a:r>
              <a:rPr lang="en-US" dirty="0"/>
              <a:t>in writing business applications in C#, C, </a:t>
            </a:r>
            <a:r>
              <a:rPr lang="en-US" dirty="0" err="1"/>
              <a:t>Xaml</a:t>
            </a:r>
            <a:r>
              <a:rPr lang="en-US" dirty="0"/>
              <a:t>, </a:t>
            </a:r>
            <a:r>
              <a:rPr lang="en-US" dirty="0" smtClean="0"/>
              <a:t>Silverlight, WPF </a:t>
            </a:r>
            <a:r>
              <a:rPr lang="en-US" dirty="0"/>
              <a:t>on Windows desktop, Windows store, and Windows phone. I have also had previous experience writing applications </a:t>
            </a:r>
            <a:r>
              <a:rPr lang="en-US" dirty="0" smtClean="0"/>
              <a:t>in </a:t>
            </a:r>
            <a:r>
              <a:rPr lang="en-US" dirty="0"/>
              <a:t>Visual Basic, Cobol, PL/SQL, Sybase T/SQL, C, Perl, Java, and </a:t>
            </a:r>
            <a:r>
              <a:rPr lang="en-US" dirty="0" smtClean="0"/>
              <a:t>ASP on </a:t>
            </a:r>
            <a:r>
              <a:rPr lang="en-US" dirty="0"/>
              <a:t>the Windows, Unix/Linux, Web, and Mainframe platforms. Many of my systems have used Sybase, SQL Server, Oracle, or DB2 as the back end database and various front end and batch languages. </a:t>
            </a:r>
            <a:endParaRPr lang="en-US" dirty="0" smtClean="0"/>
          </a:p>
          <a:p>
            <a:pPr marL="0" indent="0">
              <a:buNone/>
            </a:pPr>
            <a:endParaRPr lang="en-US" dirty="0"/>
          </a:p>
          <a:p>
            <a:pPr marL="0" indent="0">
              <a:buNone/>
            </a:pPr>
            <a:r>
              <a:rPr lang="en-US" dirty="0" smtClean="0"/>
              <a:t>Presentation is on </a:t>
            </a:r>
            <a:r>
              <a:rPr lang="en-US" dirty="0" err="1" smtClean="0"/>
              <a:t>Github</a:t>
            </a:r>
            <a:r>
              <a:rPr lang="en-US" dirty="0"/>
              <a:t>: </a:t>
            </a:r>
            <a:r>
              <a:rPr lang="en-US" dirty="0">
                <a:hlinkClick r:id="rId3"/>
              </a:rPr>
              <a:t>https://</a:t>
            </a:r>
            <a:r>
              <a:rPr lang="en-US" dirty="0" smtClean="0">
                <a:hlinkClick r:id="rId3"/>
              </a:rPr>
              <a:t>github.com/underhilld2/UniversalAppPortalClassLibraries</a:t>
            </a:r>
            <a:endParaRPr lang="en-US" dirty="0" smtClean="0"/>
          </a:p>
          <a:p>
            <a:pPr marL="0" indent="0">
              <a:buNone/>
            </a:pPr>
            <a:endParaRPr lang="en-US" dirty="0" smtClean="0">
              <a:hlinkClick r:id="rId4"/>
            </a:endParaRPr>
          </a:p>
          <a:p>
            <a:pPr marL="0" indent="0">
              <a:buNone/>
            </a:pPr>
            <a:r>
              <a:rPr lang="en-US" dirty="0" smtClean="0">
                <a:hlinkClick r:id="rId4"/>
              </a:rPr>
              <a:t>Email: underhilld2@gmail.com</a:t>
            </a:r>
          </a:p>
          <a:p>
            <a:pPr marL="0" indent="0">
              <a:buNone/>
            </a:pPr>
            <a:r>
              <a:rPr lang="en-US" dirty="0" smtClean="0">
                <a:hlinkClick r:id="rId4"/>
              </a:rPr>
              <a:t>Twitter: </a:t>
            </a:r>
            <a:r>
              <a:rPr lang="en-US" dirty="0">
                <a:hlinkClick r:id="rId5"/>
              </a:rPr>
              <a:t>@DavidUnderhill3</a:t>
            </a:r>
            <a:endParaRPr lang="en-US" dirty="0">
              <a:solidFill>
                <a:schemeClr val="bg1"/>
              </a:solidFill>
              <a:hlinkClick r:id="rId4"/>
            </a:endParaRPr>
          </a:p>
          <a:p>
            <a:pPr marL="0" indent="0">
              <a:buNone/>
            </a:pPr>
            <a:r>
              <a:rPr lang="en-US" dirty="0">
                <a:solidFill>
                  <a:schemeClr val="bg1"/>
                </a:solidFill>
                <a:hlinkClick r:id="rId4"/>
              </a:rPr>
              <a:t>https://github.com/underhilld2</a:t>
            </a:r>
            <a:endParaRPr lang="en-US" dirty="0">
              <a:solidFill>
                <a:schemeClr val="bg1"/>
              </a:solidFill>
            </a:endParaRPr>
          </a:p>
          <a:p>
            <a:pPr marL="0" indent="0">
              <a:buNone/>
            </a:pPr>
            <a:r>
              <a:rPr lang="en-US" dirty="0">
                <a:solidFill>
                  <a:schemeClr val="bg1"/>
                </a:solidFill>
                <a:hlinkClick r:id="rId6"/>
              </a:rPr>
              <a:t>http://</a:t>
            </a:r>
            <a:r>
              <a:rPr lang="en-US" dirty="0" smtClean="0">
                <a:solidFill>
                  <a:schemeClr val="bg1"/>
                </a:solidFill>
                <a:hlinkClick r:id="rId6"/>
              </a:rPr>
              <a:t>blog.davescybercave.com</a:t>
            </a:r>
            <a:endParaRPr lang="en-US" dirty="0">
              <a:solidFill>
                <a:schemeClr val="bg1"/>
              </a:solidFill>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2610" y="169148"/>
            <a:ext cx="1600989" cy="1353979"/>
          </a:xfrm>
          <a:prstGeom prst="rect">
            <a:avLst/>
          </a:prstGeom>
        </p:spPr>
      </p:pic>
    </p:spTree>
    <p:extLst>
      <p:ext uri="{BB962C8B-B14F-4D97-AF65-F5344CB8AC3E}">
        <p14:creationId xmlns:p14="http://schemas.microsoft.com/office/powerpoint/2010/main" val="270563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57180"/>
          </a:xfrm>
        </p:spPr>
        <p:txBody>
          <a:bodyPr>
            <a:normAutofit/>
          </a:bodyPr>
          <a:lstStyle/>
          <a:p>
            <a:r>
              <a:rPr lang="en-US" b="1" dirty="0"/>
              <a:t>How to get setup to do store and phone </a:t>
            </a:r>
            <a:r>
              <a:rPr lang="en-US" b="1" dirty="0" smtClean="0"/>
              <a:t>development</a:t>
            </a:r>
            <a:endParaRPr lang="en-US" dirty="0"/>
          </a:p>
        </p:txBody>
      </p:sp>
      <p:sp>
        <p:nvSpPr>
          <p:cNvPr id="3" name="Content Placeholder 2"/>
          <p:cNvSpPr>
            <a:spLocks noGrp="1"/>
          </p:cNvSpPr>
          <p:nvPr>
            <p:ph idx="1"/>
          </p:nvPr>
        </p:nvSpPr>
        <p:spPr>
          <a:xfrm>
            <a:off x="457200" y="1828800"/>
            <a:ext cx="8229600" cy="4297363"/>
          </a:xfrm>
        </p:spPr>
        <p:txBody>
          <a:bodyPr/>
          <a:lstStyle/>
          <a:p>
            <a:r>
              <a:rPr lang="en-US" u="sng" dirty="0">
                <a:hlinkClick r:id="rId3"/>
              </a:rPr>
              <a:t>https://dev.windows.com/en-us</a:t>
            </a:r>
            <a:endParaRPr lang="en-US" dirty="0"/>
          </a:p>
          <a:p>
            <a:r>
              <a:rPr lang="en-US" u="sng" dirty="0">
                <a:hlinkClick r:id="rId4"/>
              </a:rPr>
              <a:t>https://devcenterbenefits.windows.com/</a:t>
            </a:r>
            <a:endParaRPr lang="en-US" dirty="0"/>
          </a:p>
          <a:p>
            <a:endParaRPr lang="en-US" dirty="0"/>
          </a:p>
        </p:txBody>
      </p:sp>
      <p:sp>
        <p:nvSpPr>
          <p:cNvPr id="4" name="Rectangle 3"/>
          <p:cNvSpPr/>
          <p:nvPr/>
        </p:nvSpPr>
        <p:spPr>
          <a:xfrm>
            <a:off x="2286000" y="2967335"/>
            <a:ext cx="4572000" cy="923330"/>
          </a:xfrm>
          <a:prstGeom prst="rect">
            <a:avLst/>
          </a:prstGeom>
        </p:spPr>
        <p:txBody>
          <a:bodyPr>
            <a:spAutoFit/>
          </a:bodyPr>
          <a:lstStyle/>
          <a:p>
            <a:r>
              <a:rPr lang="en-US" dirty="0">
                <a:solidFill>
                  <a:schemeClr val="bg1"/>
                </a:solidFill>
              </a:rPr>
              <a:t>Sharing Code Across All Windows Desktop, Store and Phone Platforms, the Universe is Mine!</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617655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Universal App </a:t>
            </a:r>
            <a:endParaRPr lang="en-US" dirty="0"/>
          </a:p>
        </p:txBody>
      </p:sp>
      <p:sp>
        <p:nvSpPr>
          <p:cNvPr id="4" name="Rectangle 3"/>
          <p:cNvSpPr/>
          <p:nvPr/>
        </p:nvSpPr>
        <p:spPr>
          <a:xfrm>
            <a:off x="2286000" y="2967335"/>
            <a:ext cx="4572000" cy="923330"/>
          </a:xfrm>
          <a:prstGeom prst="rect">
            <a:avLst/>
          </a:prstGeom>
        </p:spPr>
        <p:txBody>
          <a:bodyPr>
            <a:spAutoFit/>
          </a:bodyPr>
          <a:lstStyle/>
          <a:p>
            <a:r>
              <a:rPr lang="en-US" dirty="0">
                <a:solidFill>
                  <a:schemeClr val="bg1"/>
                </a:solidFill>
              </a:rPr>
              <a:t>Sharing Code Across All Windows Desktop, Store and Phone Platforms, the Universe is Mine!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Picture 5" descr="Universal Diagram"/>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21998"/>
            <a:ext cx="8229599" cy="3413760"/>
          </a:xfrm>
          <a:prstGeom prst="rect">
            <a:avLst/>
          </a:prstGeom>
          <a:noFill/>
          <a:ln>
            <a:noFill/>
          </a:ln>
        </p:spPr>
      </p:pic>
    </p:spTree>
    <p:extLst>
      <p:ext uri="{BB962C8B-B14F-4D97-AF65-F5344CB8AC3E}">
        <p14:creationId xmlns:p14="http://schemas.microsoft.com/office/powerpoint/2010/main" val="2196338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Where are we with feature </a:t>
            </a:r>
            <a:r>
              <a:rPr lang="en-US" b="1" dirty="0" smtClean="0"/>
              <a:t>parity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14" name="Picture 13"/>
          <p:cNvPicPr/>
          <p:nvPr/>
        </p:nvPicPr>
        <p:blipFill>
          <a:blip r:embed="rId4"/>
          <a:stretch>
            <a:fillRect/>
          </a:stretch>
        </p:blipFill>
        <p:spPr>
          <a:xfrm>
            <a:off x="457200" y="1417638"/>
            <a:ext cx="2713990" cy="119951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418657596"/>
              </p:ext>
            </p:extLst>
          </p:nvPr>
        </p:nvGraphicFramePr>
        <p:xfrm>
          <a:off x="235975" y="2526352"/>
          <a:ext cx="8676428" cy="3481087"/>
        </p:xfrm>
        <a:graphic>
          <a:graphicData uri="http://schemas.openxmlformats.org/drawingml/2006/table">
            <a:tbl>
              <a:tblPr/>
              <a:tblGrid>
                <a:gridCol w="4338214"/>
                <a:gridCol w="4338214"/>
              </a:tblGrid>
              <a:tr h="517292">
                <a:tc>
                  <a:txBody>
                    <a:bodyPr/>
                    <a:lstStyle/>
                    <a:p>
                      <a:pPr algn="l"/>
                      <a:r>
                        <a:rPr lang="en-US" sz="1500" dirty="0">
                          <a:solidFill>
                            <a:srgbClr val="454545"/>
                          </a:solidFill>
                          <a:effectLst/>
                        </a:rPr>
                        <a:t>Minimum supported client</a:t>
                      </a:r>
                    </a:p>
                  </a:txBody>
                  <a:tcPr marL="65594" marR="65594" marT="81992" marB="81992"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a:solidFill>
                            <a:srgbClr val="2A2A2A"/>
                          </a:solidFill>
                          <a:effectLst/>
                        </a:rPr>
                        <a:t>Windows 8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596184">
                <a:tc>
                  <a:txBody>
                    <a:bodyPr/>
                    <a:lstStyle/>
                    <a:p>
                      <a:pPr algn="l"/>
                      <a:r>
                        <a:rPr lang="en-US" sz="1500" dirty="0">
                          <a:solidFill>
                            <a:srgbClr val="454545"/>
                          </a:solidFill>
                          <a:effectLst/>
                        </a:rPr>
                        <a:t>Minimum supported server</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a:solidFill>
                            <a:srgbClr val="2A2A2A"/>
                          </a:solidFill>
                          <a:effectLst/>
                        </a:rPr>
                        <a:t>Windows Server 2012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707659">
                <a:tc>
                  <a:txBody>
                    <a:bodyPr/>
                    <a:lstStyle/>
                    <a:p>
                      <a:pPr algn="l"/>
                      <a:r>
                        <a:rPr lang="en-US" sz="1500">
                          <a:solidFill>
                            <a:srgbClr val="454545"/>
                          </a:solidFill>
                          <a:effectLst/>
                        </a:rPr>
                        <a:t>Minimum supported phone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a:solidFill>
                            <a:srgbClr val="2A2A2A"/>
                          </a:solidFill>
                          <a:effectLst/>
                        </a:rPr>
                        <a:t>Windows Phone 8.1 [Windows Phone Silverlight 8.1 and Windows Runtime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815583">
                <a:tc>
                  <a:txBody>
                    <a:bodyPr/>
                    <a:lstStyle/>
                    <a:p>
                      <a:pPr algn="l"/>
                      <a:r>
                        <a:rPr lang="en-US" sz="1500">
                          <a:solidFill>
                            <a:srgbClr val="454545"/>
                          </a:solidFill>
                          <a:effectLst/>
                        </a:rPr>
                        <a:t>Namespace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endParaRPr lang="en-US" sz="1500" dirty="0">
                        <a:solidFill>
                          <a:srgbClr val="454545"/>
                        </a:solidFill>
                        <a:effectLst/>
                      </a:endParaRPr>
                    </a:p>
                    <a:p>
                      <a:pPr fontAlgn="t"/>
                      <a:r>
                        <a:rPr lang="en-US" sz="1500" dirty="0" err="1">
                          <a:solidFill>
                            <a:srgbClr val="2A2A2A"/>
                          </a:solidFill>
                          <a:effectLst/>
                        </a:rPr>
                        <a:t>Windows.Media.CaptureWindows</a:t>
                      </a:r>
                      <a:r>
                        <a:rPr lang="en-US" sz="1500" dirty="0">
                          <a:solidFill>
                            <a:srgbClr val="2A2A2A"/>
                          </a:solidFill>
                          <a:effectLst/>
                        </a:rPr>
                        <a:t>::Media::Capture [C++]</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376784">
                <a:tc>
                  <a:txBody>
                    <a:bodyPr/>
                    <a:lstStyle/>
                    <a:p>
                      <a:pPr algn="l"/>
                      <a:r>
                        <a:rPr lang="en-US" sz="1500">
                          <a:solidFill>
                            <a:srgbClr val="454545"/>
                          </a:solidFill>
                          <a:effectLst/>
                        </a:rPr>
                        <a:t>Metadata</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err="1">
                          <a:solidFill>
                            <a:srgbClr val="2A2A2A"/>
                          </a:solidFill>
                          <a:effectLst/>
                        </a:rPr>
                        <a:t>Windows.winmd</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376784">
                <a:tc>
                  <a:txBody>
                    <a:bodyPr/>
                    <a:lstStyle/>
                    <a:p>
                      <a:pPr algn="l"/>
                      <a:r>
                        <a:rPr lang="en-US" sz="1500">
                          <a:solidFill>
                            <a:srgbClr val="454545"/>
                          </a:solidFill>
                          <a:effectLst/>
                        </a:rPr>
                        <a:t>Capabilities</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dirty="0" err="1">
                          <a:solidFill>
                            <a:srgbClr val="2A2A2A"/>
                          </a:solidFill>
                          <a:effectLst/>
                        </a:rPr>
                        <a:t>webcammicrophone</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7382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Where are we with feature </a:t>
            </a:r>
            <a:r>
              <a:rPr lang="en-US" b="1" dirty="0" smtClean="0"/>
              <a:t>parity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2993947092"/>
              </p:ext>
            </p:extLst>
          </p:nvPr>
        </p:nvGraphicFramePr>
        <p:xfrm>
          <a:off x="339214" y="2124258"/>
          <a:ext cx="8455202" cy="3425352"/>
        </p:xfrm>
        <a:graphic>
          <a:graphicData uri="http://schemas.openxmlformats.org/drawingml/2006/table">
            <a:tbl>
              <a:tblPr/>
              <a:tblGrid>
                <a:gridCol w="4227601"/>
                <a:gridCol w="4227601"/>
              </a:tblGrid>
              <a:tr h="0">
                <a:tc>
                  <a:txBody>
                    <a:bodyPr/>
                    <a:lstStyle/>
                    <a:p>
                      <a:pPr algn="l"/>
                      <a:r>
                        <a:rPr lang="en-US" sz="1700" dirty="0">
                          <a:solidFill>
                            <a:srgbClr val="2A2A2A"/>
                          </a:solidFill>
                          <a:effectLst/>
                        </a:rPr>
                        <a:t>Minimum supported client</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a:solidFill>
                            <a:srgbClr val="2A2A2A"/>
                          </a:solidFill>
                          <a:effectLst/>
                        </a:rPr>
                        <a:t>None supported</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0">
                <a:tc>
                  <a:txBody>
                    <a:bodyPr/>
                    <a:lstStyle/>
                    <a:p>
                      <a:pPr algn="l"/>
                      <a:r>
                        <a:rPr lang="en-US" sz="1700" dirty="0">
                          <a:solidFill>
                            <a:srgbClr val="2A2A2A"/>
                          </a:solidFill>
                          <a:effectLst/>
                        </a:rPr>
                        <a:t>Minimum supported server</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a:solidFill>
                            <a:srgbClr val="2A2A2A"/>
                          </a:solidFill>
                          <a:effectLst/>
                        </a:rPr>
                        <a:t>None supported</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0">
                <a:tc>
                  <a:txBody>
                    <a:bodyPr/>
                    <a:lstStyle/>
                    <a:p>
                      <a:pPr algn="l"/>
                      <a:r>
                        <a:rPr lang="en-US" sz="1700" dirty="0">
                          <a:solidFill>
                            <a:srgbClr val="2A2A2A"/>
                          </a:solidFill>
                          <a:effectLst/>
                        </a:rPr>
                        <a:t>Minimum supported phone</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dirty="0">
                          <a:solidFill>
                            <a:srgbClr val="2A2A2A"/>
                          </a:solidFill>
                          <a:effectLst/>
                        </a:rPr>
                        <a:t>Windows Phone 8</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314373">
                <a:tc>
                  <a:txBody>
                    <a:bodyPr/>
                    <a:lstStyle/>
                    <a:p>
                      <a:pPr algn="l"/>
                      <a:r>
                        <a:rPr lang="en-US" sz="1700">
                          <a:solidFill>
                            <a:srgbClr val="2A2A2A"/>
                          </a:solidFill>
                          <a:effectLst/>
                        </a:rPr>
                        <a:t>End of phone support</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dirty="0">
                          <a:solidFill>
                            <a:srgbClr val="2A2A2A"/>
                          </a:solidFill>
                          <a:effectLst/>
                        </a:rPr>
                        <a:t>Windows Phone 8.1 [Windows Phone Silverlight 8.1 apps only]</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431048">
                <a:tc>
                  <a:txBody>
                    <a:bodyPr/>
                    <a:lstStyle/>
                    <a:p>
                      <a:pPr algn="l"/>
                      <a:r>
                        <a:rPr lang="en-US" sz="1700">
                          <a:solidFill>
                            <a:srgbClr val="2A2A2A"/>
                          </a:solidFill>
                          <a:effectLst/>
                        </a:rPr>
                        <a:t>Namespace</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endParaRPr lang="en-US" sz="1700">
                        <a:solidFill>
                          <a:srgbClr val="2A2A2A"/>
                        </a:solidFill>
                        <a:effectLst/>
                      </a:endParaRPr>
                    </a:p>
                    <a:p>
                      <a:pPr fontAlgn="t"/>
                      <a:r>
                        <a:rPr lang="en-US" sz="1700">
                          <a:solidFill>
                            <a:srgbClr val="2A2A2A"/>
                          </a:solidFill>
                          <a:effectLst/>
                        </a:rPr>
                        <a:t>Windows.Phone.Media.CaptureWindows::Phone::Media::Capture [C++]</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0">
                <a:tc>
                  <a:txBody>
                    <a:bodyPr/>
                    <a:lstStyle/>
                    <a:p>
                      <a:pPr algn="l"/>
                      <a:r>
                        <a:rPr lang="en-US" sz="1700" dirty="0">
                          <a:solidFill>
                            <a:srgbClr val="2A2A2A"/>
                          </a:solidFill>
                          <a:effectLst/>
                        </a:rPr>
                        <a:t>Metadata</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700" dirty="0" err="1">
                          <a:solidFill>
                            <a:srgbClr val="2A2A2A"/>
                          </a:solidFill>
                          <a:effectLst/>
                        </a:rPr>
                        <a:t>Windows.winmd</a:t>
                      </a:r>
                      <a:endParaRPr lang="en-US" sz="1700" dirty="0">
                        <a:solidFill>
                          <a:srgbClr val="2A2A2A"/>
                        </a:solidFill>
                        <a:effectLst/>
                      </a:endParaRP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1" y="1417639"/>
            <a:ext cx="293881" cy="484904"/>
          </a:xfrm>
          <a:prstGeom prst="rect">
            <a:avLst/>
          </a:prstGeom>
        </p:spPr>
      </p:pic>
    </p:spTree>
    <p:extLst>
      <p:ext uri="{BB962C8B-B14F-4D97-AF65-F5344CB8AC3E}">
        <p14:creationId xmlns:p14="http://schemas.microsoft.com/office/powerpoint/2010/main" val="2055948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Thing to watch out for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5"/>
          <p:cNvPicPr>
            <a:picLocks noGrp="1"/>
          </p:cNvPicPr>
          <p:nvPr>
            <p:ph idx="1"/>
          </p:nvPr>
        </p:nvPicPr>
        <p:blipFill>
          <a:blip r:embed="rId4"/>
          <a:stretch>
            <a:fillRect/>
          </a:stretch>
        </p:blipFill>
        <p:spPr>
          <a:xfrm>
            <a:off x="277584" y="1126671"/>
            <a:ext cx="8409215" cy="3984172"/>
          </a:xfrm>
          <a:prstGeom prst="rect">
            <a:avLst/>
          </a:prstGeom>
        </p:spPr>
      </p:pic>
      <p:sp>
        <p:nvSpPr>
          <p:cNvPr id="4" name="TextBox 3"/>
          <p:cNvSpPr txBox="1"/>
          <p:nvPr/>
        </p:nvSpPr>
        <p:spPr>
          <a:xfrm>
            <a:off x="457200" y="5404564"/>
            <a:ext cx="6098997" cy="923330"/>
          </a:xfrm>
          <a:prstGeom prst="rect">
            <a:avLst/>
          </a:prstGeom>
          <a:noFill/>
        </p:spPr>
        <p:txBody>
          <a:bodyPr wrap="square" rtlCol="0">
            <a:spAutoFit/>
          </a:bodyPr>
          <a:lstStyle/>
          <a:p>
            <a:r>
              <a:rPr lang="en-US" dirty="0" smtClean="0">
                <a:solidFill>
                  <a:srgbClr val="00B0F0"/>
                </a:solidFill>
              </a:rPr>
              <a:t>#if </a:t>
            </a:r>
            <a:r>
              <a:rPr lang="en-US" dirty="0" smtClean="0"/>
              <a:t>WINDOWS_APP</a:t>
            </a:r>
          </a:p>
          <a:p>
            <a:r>
              <a:rPr lang="en-US" dirty="0" smtClean="0"/>
              <a:t>          </a:t>
            </a:r>
            <a:r>
              <a:rPr lang="en-US" dirty="0" err="1" smtClean="0"/>
              <a:t>var</a:t>
            </a:r>
            <a:r>
              <a:rPr lang="en-US" dirty="0" smtClean="0"/>
              <a:t> temp = new </a:t>
            </a:r>
            <a:r>
              <a:rPr lang="en-US" dirty="0" err="1" smtClean="0"/>
              <a:t>QueryOptions</a:t>
            </a:r>
            <a:r>
              <a:rPr lang="en-US" dirty="0" smtClean="0"/>
              <a:t>();</a:t>
            </a:r>
          </a:p>
          <a:p>
            <a:r>
              <a:rPr lang="en-US" dirty="0" smtClean="0">
                <a:solidFill>
                  <a:srgbClr val="00B0F0"/>
                </a:solidFill>
              </a:rPr>
              <a:t>#</a:t>
            </a:r>
            <a:r>
              <a:rPr lang="en-US" dirty="0" err="1">
                <a:solidFill>
                  <a:srgbClr val="00B0F0"/>
                </a:solidFill>
              </a:rPr>
              <a:t>endif</a:t>
            </a:r>
            <a:endParaRPr lang="en-US" dirty="0">
              <a:solidFill>
                <a:srgbClr val="00B0F0"/>
              </a:solidFill>
            </a:endParaRPr>
          </a:p>
        </p:txBody>
      </p:sp>
    </p:spTree>
    <p:extLst>
      <p:ext uri="{BB962C8B-B14F-4D97-AF65-F5344CB8AC3E}">
        <p14:creationId xmlns:p14="http://schemas.microsoft.com/office/powerpoint/2010/main" val="39910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 1 - Parts </a:t>
            </a:r>
            <a:r>
              <a:rPr lang="en-US" b="1" dirty="0"/>
              <a:t>of the universal </a:t>
            </a:r>
            <a:r>
              <a:rPr lang="en-US" b="1" dirty="0" smtClean="0"/>
              <a:t>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5" descr="C:\Users\D9FF0~1.UND\AppData\Local\Temp\SNAGHTML1a508272.PNG"/>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92402" y="1545107"/>
            <a:ext cx="7959196" cy="4373213"/>
          </a:xfrm>
          <a:prstGeom prst="rect">
            <a:avLst/>
          </a:prstGeom>
          <a:noFill/>
          <a:ln>
            <a:noFill/>
          </a:ln>
        </p:spPr>
      </p:pic>
    </p:spTree>
    <p:extLst>
      <p:ext uri="{BB962C8B-B14F-4D97-AF65-F5344CB8AC3E}">
        <p14:creationId xmlns:p14="http://schemas.microsoft.com/office/powerpoint/2010/main" val="571906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 2 - Parts </a:t>
            </a:r>
            <a:r>
              <a:rPr lang="en-US" b="1" dirty="0"/>
              <a:t>of the universal </a:t>
            </a:r>
            <a:r>
              <a:rPr lang="en-US" b="1" dirty="0" smtClean="0"/>
              <a:t>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7" name="Content Placeholder 6" descr="C:\Users\D9FF0~1.UND\AppData\Local\Temp\SNAGHTML1a51033b.PNG"/>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97309" y="1533833"/>
            <a:ext cx="7949381" cy="4262283"/>
          </a:xfrm>
          <a:prstGeom prst="rect">
            <a:avLst/>
          </a:prstGeom>
          <a:noFill/>
          <a:ln>
            <a:noFill/>
          </a:ln>
        </p:spPr>
      </p:pic>
    </p:spTree>
    <p:extLst>
      <p:ext uri="{BB962C8B-B14F-4D97-AF65-F5344CB8AC3E}">
        <p14:creationId xmlns:p14="http://schemas.microsoft.com/office/powerpoint/2010/main" val="1442062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1111</Words>
  <Application>Microsoft Office PowerPoint</Application>
  <PresentationFormat>On-screen Show (4:3)</PresentationFormat>
  <Paragraphs>119</Paragraphs>
  <Slides>17</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Sharing Code Across All Windows Desktop, Store and Phone Platforms, the Universe is Mine!</vt:lpstr>
      <vt:lpstr>Who am I David Underhill</vt:lpstr>
      <vt:lpstr>How to get setup to do store and phone development</vt:lpstr>
      <vt:lpstr>What is a Universal App </vt:lpstr>
      <vt:lpstr>Where are we with feature parity</vt:lpstr>
      <vt:lpstr>Where are we with feature parity</vt:lpstr>
      <vt:lpstr>Another Thing to watch out for</vt:lpstr>
      <vt:lpstr>Demo 1 - Parts of the universal app</vt:lpstr>
      <vt:lpstr>Demo 2 - Parts of the universal app</vt:lpstr>
      <vt:lpstr>Add phone support existing store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TechSmith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Pearson</dc:creator>
  <cp:lastModifiedBy>Underhill, David</cp:lastModifiedBy>
  <cp:revision>24</cp:revision>
  <dcterms:created xsi:type="dcterms:W3CDTF">2013-08-29T18:14:12Z</dcterms:created>
  <dcterms:modified xsi:type="dcterms:W3CDTF">2014-10-04T02:32:33Z</dcterms:modified>
</cp:coreProperties>
</file>