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9" r:id="rId4"/>
    <p:sldId id="258" r:id="rId5"/>
    <p:sldId id="266" r:id="rId6"/>
    <p:sldId id="268" r:id="rId7"/>
    <p:sldId id="269" r:id="rId8"/>
    <p:sldId id="261" r:id="rId9"/>
    <p:sldId id="264" r:id="rId10"/>
    <p:sldId id="271" r:id="rId11"/>
    <p:sldId id="272" r:id="rId12"/>
    <p:sldId id="262" r:id="rId13"/>
    <p:sldId id="263" r:id="rId14"/>
    <p:sldId id="260" r:id="rId15"/>
    <p:sldId id="270" r:id="rId16"/>
    <p:sldId id="265" r:id="rId17"/>
    <p:sldId id="267" r:id="rId18"/>
    <p:sldId id="273" r:id="rId19"/>
    <p:sldId id="275" r:id="rId20"/>
    <p:sldId id="276" r:id="rId21"/>
    <p:sldId id="27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53" autoAdjust="0"/>
  </p:normalViewPr>
  <p:slideViewPr>
    <p:cSldViewPr snapToGrid="0" snapToObjects="1">
      <p:cViewPr varScale="1">
        <p:scale>
          <a:sx n="59" d="100"/>
          <a:sy n="59" d="100"/>
        </p:scale>
        <p:origin x="21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4906C-EBA9-4A0B-AE3E-11B5B3DE1E30}" type="datetimeFigureOut">
              <a:rPr lang="en-US" smtClean="0"/>
              <a:t>10/4/2014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A654D-6BE0-48C1-8457-36B06568CB66}" type="slidenum">
              <a:rPr lang="en-US" smtClean="0"/>
              <a:t>‹#›</a:t>
            </a:fld>
            <a:endParaRPr lang="en-US"/>
          </a:p>
        </p:txBody>
      </p:sp>
    </p:spTree>
    <p:extLst>
      <p:ext uri="{BB962C8B-B14F-4D97-AF65-F5344CB8AC3E}">
        <p14:creationId xmlns:p14="http://schemas.microsoft.com/office/powerpoint/2010/main" val="216118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sdn.microsoft.com/en-us/library/system.windows.data.ivalueconverter(v=vs.110).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msdn.microsoft.com/en-US/library/windows/apps/windows.ui.xaml.data.ivalueconverter.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will be on sharing code between platforms.</a:t>
            </a:r>
          </a:p>
          <a:p>
            <a:endParaRPr lang="en-US" dirty="0" smtClean="0"/>
          </a:p>
          <a:p>
            <a:r>
              <a:rPr lang="en-US" dirty="0" smtClean="0"/>
              <a:t>You</a:t>
            </a:r>
            <a:r>
              <a:rPr lang="en-US" baseline="0" dirty="0" smtClean="0"/>
              <a:t> are all </a:t>
            </a:r>
            <a:r>
              <a:rPr lang="en-US" baseline="0" dirty="0" err="1" smtClean="0"/>
              <a:t>guniepigs</a:t>
            </a:r>
            <a:r>
              <a:rPr lang="en-US" baseline="0" dirty="0" smtClean="0"/>
              <a:t> for this presentation since I will be giving it again in Nov at 1DevDay Detroit and again for </a:t>
            </a:r>
            <a:r>
              <a:rPr lang="en-US" baseline="0" dirty="0" err="1" smtClean="0"/>
              <a:t>Glugnet</a:t>
            </a:r>
            <a:r>
              <a:rPr lang="en-US" baseline="0" dirty="0" smtClean="0"/>
              <a:t> in January.  Constructive feedback to help me present this in the best possible would be greatly appreciated.</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a:t>
            </a:fld>
            <a:endParaRPr lang="en-US"/>
          </a:p>
        </p:txBody>
      </p:sp>
    </p:spTree>
    <p:extLst>
      <p:ext uri="{BB962C8B-B14F-4D97-AF65-F5344CB8AC3E}">
        <p14:creationId xmlns:p14="http://schemas.microsoft.com/office/powerpoint/2010/main" val="1137554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12</a:t>
            </a:fld>
            <a:endParaRPr lang="en-US"/>
          </a:p>
        </p:txBody>
      </p:sp>
    </p:spTree>
    <p:extLst>
      <p:ext uri="{BB962C8B-B14F-4D97-AF65-F5344CB8AC3E}">
        <p14:creationId xmlns:p14="http://schemas.microsoft.com/office/powerpoint/2010/main" val="4111612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Demo here show </a:t>
            </a:r>
            <a:r>
              <a:rPr lang="en-US" sz="1200" b="1" kern="1200" dirty="0" err="1" smtClean="0">
                <a:solidFill>
                  <a:schemeClr val="tx1"/>
                </a:solidFill>
                <a:effectLst/>
                <a:latin typeface="+mn-lt"/>
                <a:ea typeface="+mn-ea"/>
                <a:cs typeface="+mn-cs"/>
              </a:rPr>
              <a:t>msdn</a:t>
            </a:r>
            <a:r>
              <a:rPr lang="en-US" sz="1200" b="1" kern="1200" dirty="0" smtClean="0">
                <a:solidFill>
                  <a:schemeClr val="tx1"/>
                </a:solidFill>
                <a:effectLst/>
                <a:latin typeface="+mn-lt"/>
                <a:ea typeface="+mn-ea"/>
                <a:cs typeface="+mn-cs"/>
              </a:rPr>
              <a:t> page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http://msdn.microsoft.com/en-us/library/windows/apps/xaml/windows.media.capture.mediacapture.aspx</a:t>
            </a:r>
          </a:p>
          <a:p>
            <a:endParaRPr lang="en-US" dirty="0" smtClean="0"/>
          </a:p>
          <a:p>
            <a:r>
              <a:rPr lang="en-US" dirty="0" smtClean="0"/>
              <a:t>http://msdn.microsoft.com/en-us/library/windows.phone.media.capture.aspx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13</a:t>
            </a:fld>
            <a:endParaRPr lang="en-US"/>
          </a:p>
        </p:txBody>
      </p:sp>
    </p:spTree>
    <p:extLst>
      <p:ext uri="{BB962C8B-B14F-4D97-AF65-F5344CB8AC3E}">
        <p14:creationId xmlns:p14="http://schemas.microsoft.com/office/powerpoint/2010/main" val="1543327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kern="1200" dirty="0" smtClean="0">
              <a:solidFill>
                <a:schemeClr val="tx1"/>
              </a:solidFill>
              <a:effectLst/>
              <a:latin typeface="+mn-lt"/>
              <a:ea typeface="+mn-ea"/>
              <a:cs typeface="+mn-cs"/>
            </a:endParaRPr>
          </a:p>
          <a:p>
            <a:endParaRPr lang="en-US" dirty="0" smtClean="0"/>
          </a:p>
          <a:p>
            <a:r>
              <a:rPr lang="en-US" dirty="0" smtClean="0"/>
              <a:t>http://msdn.microsoft.com/en-us/library/windows.phone.media.capture.aspx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14</a:t>
            </a:fld>
            <a:endParaRPr lang="en-US"/>
          </a:p>
        </p:txBody>
      </p:sp>
    </p:spTree>
    <p:extLst>
      <p:ext uri="{BB962C8B-B14F-4D97-AF65-F5344CB8AC3E}">
        <p14:creationId xmlns:p14="http://schemas.microsoft.com/office/powerpoint/2010/main" val="1391079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16</a:t>
            </a:fld>
            <a:endParaRPr lang="en-US"/>
          </a:p>
        </p:txBody>
      </p:sp>
    </p:spTree>
    <p:extLst>
      <p:ext uri="{BB962C8B-B14F-4D97-AF65-F5344CB8AC3E}">
        <p14:creationId xmlns:p14="http://schemas.microsoft.com/office/powerpoint/2010/main" val="2855237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17</a:t>
            </a:fld>
            <a:endParaRPr lang="en-US"/>
          </a:p>
        </p:txBody>
      </p:sp>
    </p:spTree>
    <p:extLst>
      <p:ext uri="{BB962C8B-B14F-4D97-AF65-F5344CB8AC3E}">
        <p14:creationId xmlns:p14="http://schemas.microsoft.com/office/powerpoint/2010/main" val="3035576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WPF, Silverlight, </a:t>
            </a:r>
          </a:p>
          <a:p>
            <a:r>
              <a:rPr lang="en-US" sz="1200" u="sng" kern="1200" dirty="0" smtClean="0">
                <a:solidFill>
                  <a:schemeClr val="tx1"/>
                </a:solidFill>
                <a:effectLst/>
                <a:latin typeface="+mn-lt"/>
                <a:ea typeface="+mn-ea"/>
                <a:cs typeface="+mn-cs"/>
                <a:hlinkClick r:id="rId3"/>
              </a:rPr>
              <a:t>http://msdn.microsoft.com/en-us/library/system.windows.data.ivalueconverter(v=vs.110).aspx</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Windows Store, phone documentation</a:t>
            </a:r>
          </a:p>
          <a:p>
            <a:r>
              <a:rPr lang="en-US" sz="1200" u="sng" kern="1200" dirty="0" smtClean="0">
                <a:solidFill>
                  <a:schemeClr val="tx1"/>
                </a:solidFill>
                <a:effectLst/>
                <a:latin typeface="+mn-lt"/>
                <a:ea typeface="+mn-ea"/>
                <a:cs typeface="+mn-cs"/>
                <a:hlinkClick r:id="rId4"/>
              </a:rPr>
              <a:t>http://msdn.microsoft.com/en-US/library/windows/apps/windows.ui.xaml.data.ivalueconverter.aspx</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IValueConverter</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Xaml</a:t>
            </a:r>
            <a:r>
              <a:rPr lang="en-US" sz="1200" kern="1200" dirty="0" smtClean="0">
                <a:solidFill>
                  <a:schemeClr val="tx1"/>
                </a:solidFill>
                <a:effectLst/>
                <a:latin typeface="+mn-lt"/>
                <a:ea typeface="+mn-ea"/>
                <a:cs typeface="+mn-cs"/>
              </a:rPr>
              <a:t> is a mess between versions of </a:t>
            </a:r>
            <a:r>
              <a:rPr lang="en-US" sz="1200" kern="1200" dirty="0" err="1" smtClean="0">
                <a:solidFill>
                  <a:schemeClr val="tx1"/>
                </a:solidFill>
                <a:effectLst/>
                <a:latin typeface="+mn-lt"/>
                <a:ea typeface="+mn-ea"/>
                <a:cs typeface="+mn-cs"/>
              </a:rPr>
              <a:t>.net</a:t>
            </a:r>
            <a:r>
              <a:rPr lang="en-US" sz="1200" kern="1200" dirty="0" smtClean="0">
                <a:solidFill>
                  <a:schemeClr val="tx1"/>
                </a:solidFill>
                <a:effectLst/>
                <a:latin typeface="+mn-lt"/>
                <a:ea typeface="+mn-ea"/>
                <a:cs typeface="+mn-cs"/>
              </a:rPr>
              <a:t> and platforms.</a:t>
            </a:r>
          </a:p>
          <a:p>
            <a:r>
              <a:rPr lang="en-US" sz="1200" kern="1200" dirty="0" smtClean="0">
                <a:solidFill>
                  <a:schemeClr val="tx1"/>
                </a:solidFill>
                <a:effectLst/>
                <a:latin typeface="+mn-lt"/>
                <a:ea typeface="+mn-ea"/>
                <a:cs typeface="+mn-cs"/>
              </a:rPr>
              <a:t>Windows phone and store use an </a:t>
            </a:r>
            <a:r>
              <a:rPr lang="en-US" sz="1200" kern="1200" dirty="0" err="1" smtClean="0">
                <a:solidFill>
                  <a:schemeClr val="tx1"/>
                </a:solidFill>
                <a:effectLst/>
                <a:latin typeface="+mn-lt"/>
                <a:ea typeface="+mn-ea"/>
                <a:cs typeface="+mn-cs"/>
              </a:rPr>
              <a:t>IValueConverter</a:t>
            </a:r>
            <a:r>
              <a:rPr lang="en-US" sz="1200" kern="1200" dirty="0" smtClean="0">
                <a:solidFill>
                  <a:schemeClr val="tx1"/>
                </a:solidFill>
                <a:effectLst/>
                <a:latin typeface="+mn-lt"/>
                <a:ea typeface="+mn-ea"/>
                <a:cs typeface="+mn-cs"/>
              </a:rPr>
              <a:t> defined below</a:t>
            </a:r>
          </a:p>
          <a:p>
            <a:r>
              <a:rPr lang="en-US" sz="1200" kern="1200" dirty="0" smtClean="0">
                <a:solidFill>
                  <a:schemeClr val="tx1"/>
                </a:solidFill>
                <a:effectLst/>
                <a:latin typeface="+mn-lt"/>
                <a:ea typeface="+mn-ea"/>
                <a:cs typeface="+mn-cs"/>
              </a:rPr>
              <a:t>object Convert(object value, Type </a:t>
            </a:r>
            <a:r>
              <a:rPr lang="en-US" sz="1200" kern="1200" dirty="0" err="1" smtClean="0">
                <a:solidFill>
                  <a:schemeClr val="tx1"/>
                </a:solidFill>
                <a:effectLst/>
                <a:latin typeface="+mn-lt"/>
                <a:ea typeface="+mn-ea"/>
                <a:cs typeface="+mn-cs"/>
              </a:rPr>
              <a:t>targetType</a:t>
            </a:r>
            <a:r>
              <a:rPr lang="en-US" sz="1200" kern="1200" dirty="0" smtClean="0">
                <a:solidFill>
                  <a:schemeClr val="tx1"/>
                </a:solidFill>
                <a:effectLst/>
                <a:latin typeface="+mn-lt"/>
                <a:ea typeface="+mn-ea"/>
                <a:cs typeface="+mn-cs"/>
              </a:rPr>
              <a:t>, object parameter, string language);</a:t>
            </a:r>
          </a:p>
          <a:p>
            <a:r>
              <a:rPr lang="en-US" sz="1200" kern="1200" dirty="0" smtClean="0">
                <a:solidFill>
                  <a:schemeClr val="tx1"/>
                </a:solidFill>
                <a:effectLst/>
                <a:latin typeface="+mn-lt"/>
                <a:ea typeface="+mn-ea"/>
                <a:cs typeface="+mn-cs"/>
              </a:rPr>
              <a:t>object </a:t>
            </a:r>
            <a:r>
              <a:rPr lang="en-US" sz="1200" kern="1200" dirty="0" err="1" smtClean="0">
                <a:solidFill>
                  <a:schemeClr val="tx1"/>
                </a:solidFill>
                <a:effectLst/>
                <a:latin typeface="+mn-lt"/>
                <a:ea typeface="+mn-ea"/>
                <a:cs typeface="+mn-cs"/>
              </a:rPr>
              <a:t>ConvertBack</a:t>
            </a:r>
            <a:r>
              <a:rPr lang="en-US" sz="1200" kern="1200" dirty="0" smtClean="0">
                <a:solidFill>
                  <a:schemeClr val="tx1"/>
                </a:solidFill>
                <a:effectLst/>
                <a:latin typeface="+mn-lt"/>
                <a:ea typeface="+mn-ea"/>
                <a:cs typeface="+mn-cs"/>
              </a:rPr>
              <a:t>(object value, Type </a:t>
            </a:r>
            <a:r>
              <a:rPr lang="en-US" sz="1200" kern="1200" dirty="0" err="1" smtClean="0">
                <a:solidFill>
                  <a:schemeClr val="tx1"/>
                </a:solidFill>
                <a:effectLst/>
                <a:latin typeface="+mn-lt"/>
                <a:ea typeface="+mn-ea"/>
                <a:cs typeface="+mn-cs"/>
              </a:rPr>
              <a:t>targetType</a:t>
            </a:r>
            <a:r>
              <a:rPr lang="en-US" sz="1200" kern="1200" dirty="0" smtClean="0">
                <a:solidFill>
                  <a:schemeClr val="tx1"/>
                </a:solidFill>
                <a:effectLst/>
                <a:latin typeface="+mn-lt"/>
                <a:ea typeface="+mn-ea"/>
                <a:cs typeface="+mn-cs"/>
              </a:rPr>
              <a:t>, object parameter, string language);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But WPF and Silverlight phone is defined this way</a:t>
            </a:r>
          </a:p>
          <a:p>
            <a:r>
              <a:rPr lang="en-US" sz="1200" kern="1200" dirty="0" smtClean="0">
                <a:solidFill>
                  <a:schemeClr val="tx1"/>
                </a:solidFill>
                <a:effectLst/>
                <a:latin typeface="+mn-lt"/>
                <a:ea typeface="+mn-ea"/>
                <a:cs typeface="+mn-cs"/>
              </a:rPr>
              <a:t>object Convert(object value, Type </a:t>
            </a:r>
            <a:r>
              <a:rPr lang="en-US" sz="1200" kern="1200" dirty="0" err="1" smtClean="0">
                <a:solidFill>
                  <a:schemeClr val="tx1"/>
                </a:solidFill>
                <a:effectLst/>
                <a:latin typeface="+mn-lt"/>
                <a:ea typeface="+mn-ea"/>
                <a:cs typeface="+mn-cs"/>
              </a:rPr>
              <a:t>targetType</a:t>
            </a:r>
            <a:r>
              <a:rPr lang="en-US" sz="1200" kern="1200" dirty="0" smtClean="0">
                <a:solidFill>
                  <a:schemeClr val="tx1"/>
                </a:solidFill>
                <a:effectLst/>
                <a:latin typeface="+mn-lt"/>
                <a:ea typeface="+mn-ea"/>
                <a:cs typeface="+mn-cs"/>
              </a:rPr>
              <a:t>, object parameter, </a:t>
            </a:r>
            <a:r>
              <a:rPr lang="en-US" sz="1200" kern="1200" dirty="0" err="1" smtClean="0">
                <a:solidFill>
                  <a:schemeClr val="tx1"/>
                </a:solidFill>
                <a:effectLst/>
                <a:latin typeface="+mn-lt"/>
                <a:ea typeface="+mn-ea"/>
                <a:cs typeface="+mn-cs"/>
              </a:rPr>
              <a:t>CultureInfo</a:t>
            </a:r>
            <a:r>
              <a:rPr lang="en-US" sz="1200" kern="1200" dirty="0" smtClean="0">
                <a:solidFill>
                  <a:schemeClr val="tx1"/>
                </a:solidFill>
                <a:effectLst/>
                <a:latin typeface="+mn-lt"/>
                <a:ea typeface="+mn-ea"/>
                <a:cs typeface="+mn-cs"/>
              </a:rPr>
              <a:t> culture);</a:t>
            </a:r>
          </a:p>
          <a:p>
            <a:r>
              <a:rPr lang="en-US" sz="1200" kern="1200" dirty="0" smtClean="0">
                <a:solidFill>
                  <a:schemeClr val="tx1"/>
                </a:solidFill>
                <a:effectLst/>
                <a:latin typeface="+mn-lt"/>
                <a:ea typeface="+mn-ea"/>
                <a:cs typeface="+mn-cs"/>
              </a:rPr>
              <a:t>object </a:t>
            </a:r>
            <a:r>
              <a:rPr lang="en-US" sz="1200" kern="1200" dirty="0" err="1" smtClean="0">
                <a:solidFill>
                  <a:schemeClr val="tx1"/>
                </a:solidFill>
                <a:effectLst/>
                <a:latin typeface="+mn-lt"/>
                <a:ea typeface="+mn-ea"/>
                <a:cs typeface="+mn-cs"/>
              </a:rPr>
              <a:t>ConvertBack</a:t>
            </a:r>
            <a:r>
              <a:rPr lang="en-US" sz="1200" kern="1200" dirty="0" smtClean="0">
                <a:solidFill>
                  <a:schemeClr val="tx1"/>
                </a:solidFill>
                <a:effectLst/>
                <a:latin typeface="+mn-lt"/>
                <a:ea typeface="+mn-ea"/>
                <a:cs typeface="+mn-cs"/>
              </a:rPr>
              <a:t>(object value, Type </a:t>
            </a:r>
            <a:r>
              <a:rPr lang="en-US" sz="1200" kern="1200" dirty="0" err="1" smtClean="0">
                <a:solidFill>
                  <a:schemeClr val="tx1"/>
                </a:solidFill>
                <a:effectLst/>
                <a:latin typeface="+mn-lt"/>
                <a:ea typeface="+mn-ea"/>
                <a:cs typeface="+mn-cs"/>
              </a:rPr>
              <a:t>targetType</a:t>
            </a:r>
            <a:r>
              <a:rPr lang="en-US" sz="1200" kern="1200" dirty="0" smtClean="0">
                <a:solidFill>
                  <a:schemeClr val="tx1"/>
                </a:solidFill>
                <a:effectLst/>
                <a:latin typeface="+mn-lt"/>
                <a:ea typeface="+mn-ea"/>
                <a:cs typeface="+mn-cs"/>
              </a:rPr>
              <a:t>, object parameter, </a:t>
            </a:r>
            <a:r>
              <a:rPr lang="en-US" sz="1200" kern="1200" dirty="0" err="1" smtClean="0">
                <a:solidFill>
                  <a:schemeClr val="tx1"/>
                </a:solidFill>
                <a:effectLst/>
                <a:latin typeface="+mn-lt"/>
                <a:ea typeface="+mn-ea"/>
                <a:cs typeface="+mn-cs"/>
              </a:rPr>
              <a:t>CultureInfo</a:t>
            </a:r>
            <a:r>
              <a:rPr lang="en-US" sz="1200" kern="1200" dirty="0" smtClean="0">
                <a:solidFill>
                  <a:schemeClr val="tx1"/>
                </a:solidFill>
                <a:effectLst/>
                <a:latin typeface="+mn-lt"/>
                <a:ea typeface="+mn-ea"/>
                <a:cs typeface="+mn-cs"/>
              </a:rPr>
              <a:t> culture);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Obviously, the </a:t>
            </a:r>
            <a:r>
              <a:rPr lang="en-US" sz="1200" kern="1200" dirty="0" err="1" smtClean="0">
                <a:solidFill>
                  <a:schemeClr val="tx1"/>
                </a:solidFill>
                <a:effectLst/>
                <a:latin typeface="+mn-lt"/>
                <a:ea typeface="+mn-ea"/>
                <a:cs typeface="+mn-cs"/>
              </a:rPr>
              <a:t>CultureInfo</a:t>
            </a:r>
            <a:r>
              <a:rPr lang="en-US" sz="1200" kern="1200" dirty="0" smtClean="0">
                <a:solidFill>
                  <a:schemeClr val="tx1"/>
                </a:solidFill>
                <a:effectLst/>
                <a:latin typeface="+mn-lt"/>
                <a:ea typeface="+mn-ea"/>
                <a:cs typeface="+mn-cs"/>
              </a:rPr>
              <a:t> has changed in future versions of </a:t>
            </a:r>
            <a:r>
              <a:rPr lang="en-US" sz="1200" kern="1200" dirty="0" err="1" smtClean="0">
                <a:solidFill>
                  <a:schemeClr val="tx1"/>
                </a:solidFill>
                <a:effectLst/>
                <a:latin typeface="+mn-lt"/>
                <a:ea typeface="+mn-ea"/>
                <a:cs typeface="+mn-cs"/>
              </a:rPr>
              <a:t>Xaml</a:t>
            </a:r>
            <a:r>
              <a:rPr lang="en-US" sz="1200" kern="1200" dirty="0" smtClean="0">
                <a:solidFill>
                  <a:schemeClr val="tx1"/>
                </a:solidFill>
                <a:effectLst/>
                <a:latin typeface="+mn-lt"/>
                <a:ea typeface="+mn-ea"/>
                <a:cs typeface="+mn-cs"/>
              </a:rPr>
              <a:t>.  This does make sense from the stand point of originally, I am sure the designers were thinking that you would only use a converter to change text around.  But with the way binding works in </a:t>
            </a:r>
            <a:r>
              <a:rPr lang="en-US" sz="1200" kern="1200" dirty="0" err="1" smtClean="0">
                <a:solidFill>
                  <a:schemeClr val="tx1"/>
                </a:solidFill>
                <a:effectLst/>
                <a:latin typeface="+mn-lt"/>
                <a:ea typeface="+mn-ea"/>
                <a:cs typeface="+mn-cs"/>
              </a:rPr>
              <a:t>Xaml</a:t>
            </a:r>
            <a:r>
              <a:rPr lang="en-US" sz="1200" kern="1200" dirty="0" smtClean="0">
                <a:solidFill>
                  <a:schemeClr val="tx1"/>
                </a:solidFill>
                <a:effectLst/>
                <a:latin typeface="+mn-lt"/>
                <a:ea typeface="+mn-ea"/>
                <a:cs typeface="+mn-cs"/>
              </a:rPr>
              <a:t> you can use converters for all kinds of things like changing </a:t>
            </a:r>
            <a:r>
              <a:rPr lang="en-US" sz="1200" kern="1200" dirty="0" err="1" smtClean="0">
                <a:solidFill>
                  <a:schemeClr val="tx1"/>
                </a:solidFill>
                <a:effectLst/>
                <a:latin typeface="+mn-lt"/>
                <a:ea typeface="+mn-ea"/>
                <a:cs typeface="+mn-cs"/>
              </a:rPr>
              <a:t>bool</a:t>
            </a:r>
            <a:r>
              <a:rPr lang="en-US" sz="1200" kern="1200" dirty="0" smtClean="0">
                <a:solidFill>
                  <a:schemeClr val="tx1"/>
                </a:solidFill>
                <a:effectLst/>
                <a:latin typeface="+mn-lt"/>
                <a:ea typeface="+mn-ea"/>
                <a:cs typeface="+mn-cs"/>
              </a:rPr>
              <a:t> to Visibility or maybe the color of the text.  In these cases, language really has no relevance to it is a useless parameter.</a:t>
            </a:r>
          </a:p>
          <a:p>
            <a:r>
              <a:rPr lang="en-US" sz="1200" kern="1200" dirty="0" smtClean="0">
                <a:solidFill>
                  <a:schemeClr val="tx1"/>
                </a:solidFill>
                <a:effectLst/>
                <a:latin typeface="+mn-lt"/>
                <a:ea typeface="+mn-ea"/>
                <a:cs typeface="+mn-cs"/>
              </a:rPr>
              <a:t>Also, </a:t>
            </a:r>
            <a:r>
              <a:rPr lang="en-US" sz="1200" kern="1200" dirty="0" err="1" smtClean="0">
                <a:solidFill>
                  <a:schemeClr val="tx1"/>
                </a:solidFill>
                <a:effectLst/>
                <a:latin typeface="+mn-lt"/>
                <a:ea typeface="+mn-ea"/>
                <a:cs typeface="+mn-cs"/>
              </a:rPr>
              <a:t>CultureInfo</a:t>
            </a:r>
            <a:r>
              <a:rPr lang="en-US" sz="1200" kern="1200" dirty="0" smtClean="0">
                <a:solidFill>
                  <a:schemeClr val="tx1"/>
                </a:solidFill>
                <a:effectLst/>
                <a:latin typeface="+mn-lt"/>
                <a:ea typeface="+mn-ea"/>
                <a:cs typeface="+mn-cs"/>
              </a:rPr>
              <a:t> was added in </a:t>
            </a:r>
            <a:r>
              <a:rPr lang="en-US" sz="1200" kern="1200" dirty="0" err="1" smtClean="0">
                <a:solidFill>
                  <a:schemeClr val="tx1"/>
                </a:solidFill>
                <a:effectLst/>
                <a:latin typeface="+mn-lt"/>
                <a:ea typeface="+mn-ea"/>
                <a:cs typeface="+mn-cs"/>
              </a:rPr>
              <a:t>.Net</a:t>
            </a:r>
            <a:r>
              <a:rPr lang="en-US" sz="1200" kern="1200" dirty="0" smtClean="0">
                <a:solidFill>
                  <a:schemeClr val="tx1"/>
                </a:solidFill>
                <a:effectLst/>
                <a:latin typeface="+mn-lt"/>
                <a:ea typeface="+mn-ea"/>
                <a:cs typeface="+mn-cs"/>
              </a:rPr>
              <a:t> 4.5 so what if we have conversion logic that is already being used in </a:t>
            </a:r>
            <a:r>
              <a:rPr lang="en-US" sz="1200" kern="1200" dirty="0" err="1" smtClean="0">
                <a:solidFill>
                  <a:schemeClr val="tx1"/>
                </a:solidFill>
                <a:effectLst/>
                <a:latin typeface="+mn-lt"/>
                <a:ea typeface="+mn-ea"/>
                <a:cs typeface="+mn-cs"/>
              </a:rPr>
              <a:t>.Net</a:t>
            </a:r>
            <a:r>
              <a:rPr lang="en-US" sz="1200" kern="1200" dirty="0" smtClean="0">
                <a:solidFill>
                  <a:schemeClr val="tx1"/>
                </a:solidFill>
                <a:effectLst/>
                <a:latin typeface="+mn-lt"/>
                <a:ea typeface="+mn-ea"/>
                <a:cs typeface="+mn-cs"/>
              </a:rPr>
              <a:t> 4.0?</a:t>
            </a:r>
          </a:p>
          <a:p>
            <a:r>
              <a:rPr lang="en-US" sz="1200" kern="1200" dirty="0" smtClean="0">
                <a:solidFill>
                  <a:schemeClr val="tx1"/>
                </a:solidFill>
                <a:effectLst/>
                <a:latin typeface="+mn-lt"/>
                <a:ea typeface="+mn-ea"/>
                <a:cs typeface="+mn-cs"/>
              </a:rPr>
              <a:t>And should you be able to create a portable class library or a normal class library that is common between WPF and Silverlight Phone?</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19</a:t>
            </a:fld>
            <a:endParaRPr lang="en-US"/>
          </a:p>
        </p:txBody>
      </p:sp>
    </p:spTree>
    <p:extLst>
      <p:ext uri="{BB962C8B-B14F-4D97-AF65-F5344CB8AC3E}">
        <p14:creationId xmlns:p14="http://schemas.microsoft.com/office/powerpoint/2010/main" val="3201933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engineer.</a:t>
            </a:r>
          </a:p>
          <a:p>
            <a:r>
              <a:rPr lang="en-US" dirty="0" smtClean="0"/>
              <a:t>2</a:t>
            </a:r>
            <a:r>
              <a:rPr lang="en-US" baseline="30000" dirty="0" smtClean="0"/>
              <a:t>nd</a:t>
            </a:r>
            <a:r>
              <a:rPr lang="en-US" baseline="0" dirty="0" smtClean="0"/>
              <a:t> experience at TechSmith.</a:t>
            </a:r>
          </a:p>
          <a:p>
            <a:r>
              <a:rPr lang="en-US" dirty="0" smtClean="0"/>
              <a:t>Support for Foray</a:t>
            </a:r>
            <a:r>
              <a:rPr lang="en-US" baseline="0" dirty="0" smtClean="0"/>
              <a:t> PPP server and gateway for X.25 networks</a:t>
            </a:r>
          </a:p>
          <a:p>
            <a:r>
              <a:rPr lang="en-US" baseline="0" dirty="0" smtClean="0"/>
              <a:t>Split with </a:t>
            </a:r>
            <a:r>
              <a:rPr lang="en-US" baseline="0" dirty="0" err="1" smtClean="0"/>
              <a:t>Compuserve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2</a:t>
            </a:fld>
            <a:endParaRPr lang="en-US"/>
          </a:p>
        </p:txBody>
      </p:sp>
    </p:spTree>
    <p:extLst>
      <p:ext uri="{BB962C8B-B14F-4D97-AF65-F5344CB8AC3E}">
        <p14:creationId xmlns:p14="http://schemas.microsoft.com/office/powerpoint/2010/main" val="958848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Slanted towards</a:t>
            </a:r>
            <a:r>
              <a:rPr lang="en-US" sz="1200" kern="1200" baseline="0" dirty="0" smtClean="0">
                <a:solidFill>
                  <a:schemeClr val="tx1"/>
                </a:solidFill>
                <a:effectLst/>
                <a:latin typeface="+mn-lt"/>
                <a:ea typeface="+mn-ea"/>
                <a:cs typeface="+mn-cs"/>
              </a:rPr>
              <a:t> phone and store development.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Windows store and phone apps have gone through a number of changes over the last couple of years.  The stores started out separate but Microsoft has been working to bring both stores together.  Getting a developer license started out at about $100 then 10 and now free.  The newest iteration adds a few levels depending on what your app qualifies for.  I have not yet spent much time looking at what this means.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3</a:t>
            </a:fld>
            <a:endParaRPr lang="en-US"/>
          </a:p>
        </p:txBody>
      </p:sp>
    </p:spTree>
    <p:extLst>
      <p:ext uri="{BB962C8B-B14F-4D97-AF65-F5344CB8AC3E}">
        <p14:creationId xmlns:p14="http://schemas.microsoft.com/office/powerpoint/2010/main" val="176489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Windows 10 convergence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excites me the most about the coming years.  I think MS kind of got lost when the released Vista</a:t>
            </a:r>
            <a:r>
              <a:rPr lang="en-US" sz="1200" kern="1200" baseline="0" dirty="0" smtClean="0">
                <a:solidFill>
                  <a:schemeClr val="tx1"/>
                </a:solidFill>
                <a:effectLst/>
                <a:latin typeface="+mn-lt"/>
                <a:ea typeface="+mn-ea"/>
                <a:cs typeface="+mn-cs"/>
              </a:rPr>
              <a:t> and it flopped hard.  Windows 7 and 8 were both steps getting us to 8.1.  I really feel 8.1 is the major milestone to getting them back on track.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Currently Store and phone are supported and the roadmaps that have been talked about say that Xbox will also be in the list of packages you can create.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Develop 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sz="1200" kern="1200" dirty="0" smtClean="0">
                <a:solidFill>
                  <a:schemeClr val="tx1"/>
                </a:solidFill>
                <a:effectLst/>
                <a:latin typeface="+mn-lt"/>
                <a:ea typeface="+mn-ea"/>
                <a:cs typeface="+mn-cs"/>
              </a:rPr>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sz="1200" kern="1200" dirty="0" smtClean="0">
                <a:solidFill>
                  <a:schemeClr val="tx1"/>
                </a:solidFill>
                <a:effectLst/>
                <a:latin typeface="+mn-lt"/>
                <a:ea typeface="+mn-ea"/>
                <a:cs typeface="+mn-cs"/>
              </a:rPr>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sz="1200" u="none" strike="noStrike" kern="1200" dirty="0" smtClean="0">
                <a:solidFill>
                  <a:schemeClr val="tx1"/>
                </a:solidFill>
                <a:effectLst/>
                <a:latin typeface="+mn-lt"/>
                <a:ea typeface="+mn-ea"/>
                <a:cs typeface="+mn-cs"/>
                <a:hlinkClick r:id="rId3"/>
              </a:rPr>
              <a:t>Introducing universal Windows apps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4</a:t>
            </a:fld>
            <a:endParaRPr lang="en-US"/>
          </a:p>
        </p:txBody>
      </p:sp>
    </p:spTree>
    <p:extLst>
      <p:ext uri="{BB962C8B-B14F-4D97-AF65-F5344CB8AC3E}">
        <p14:creationId xmlns:p14="http://schemas.microsoft.com/office/powerpoint/2010/main" val="1457435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5</a:t>
            </a:fld>
            <a:endParaRPr lang="en-US"/>
          </a:p>
        </p:txBody>
      </p:sp>
    </p:spTree>
    <p:extLst>
      <p:ext uri="{BB962C8B-B14F-4D97-AF65-F5344CB8AC3E}">
        <p14:creationId xmlns:p14="http://schemas.microsoft.com/office/powerpoint/2010/main" val="296400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Universal app is made up of 3 parts, the Windows Store project, the Windows Phone project, and the shared project.  </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8</a:t>
            </a:fld>
            <a:endParaRPr lang="en-US"/>
          </a:p>
        </p:txBody>
      </p:sp>
    </p:spTree>
    <p:extLst>
      <p:ext uri="{BB962C8B-B14F-4D97-AF65-F5344CB8AC3E}">
        <p14:creationId xmlns:p14="http://schemas.microsoft.com/office/powerpoint/2010/main" val="863478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Universal app is made up of 3 parts, the Windows Store project, the Windows Phone project, and the shared project.  </a:t>
            </a:r>
          </a:p>
          <a:p>
            <a:endParaRPr lang="en-US"/>
          </a:p>
        </p:txBody>
      </p:sp>
      <p:sp>
        <p:nvSpPr>
          <p:cNvPr id="4" name="Slide Number Placeholder 3"/>
          <p:cNvSpPr>
            <a:spLocks noGrp="1"/>
          </p:cNvSpPr>
          <p:nvPr>
            <p:ph type="sldNum" sz="quarter" idx="10"/>
          </p:nvPr>
        </p:nvSpPr>
        <p:spPr/>
        <p:txBody>
          <a:bodyPr/>
          <a:lstStyle/>
          <a:p>
            <a:fld id="{795A654D-6BE0-48C1-8457-36B06568CB66}" type="slidenum">
              <a:rPr lang="en-US" smtClean="0"/>
              <a:t>9</a:t>
            </a:fld>
            <a:endParaRPr lang="en-US"/>
          </a:p>
        </p:txBody>
      </p:sp>
    </p:spTree>
    <p:extLst>
      <p:ext uri="{BB962C8B-B14F-4D97-AF65-F5344CB8AC3E}">
        <p14:creationId xmlns:p14="http://schemas.microsoft.com/office/powerpoint/2010/main" val="1744624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10</a:t>
            </a:fld>
            <a:endParaRPr lang="en-US"/>
          </a:p>
        </p:txBody>
      </p:sp>
    </p:spTree>
    <p:extLst>
      <p:ext uri="{BB962C8B-B14F-4D97-AF65-F5344CB8AC3E}">
        <p14:creationId xmlns:p14="http://schemas.microsoft.com/office/powerpoint/2010/main" val="4160990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adding phone </a:t>
            </a:r>
            <a:r>
              <a:rPr lang="en-US" dirty="0" err="1" smtClean="0"/>
              <a:t>suport</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11</a:t>
            </a:fld>
            <a:endParaRPr lang="en-US"/>
          </a:p>
        </p:txBody>
      </p:sp>
    </p:spTree>
    <p:extLst>
      <p:ext uri="{BB962C8B-B14F-4D97-AF65-F5344CB8AC3E}">
        <p14:creationId xmlns:p14="http://schemas.microsoft.com/office/powerpoint/2010/main" val="2880548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75019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06249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93014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51394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1568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583EDF-0732-5343-98CC-1C67BF71244D}"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1864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583EDF-0732-5343-98CC-1C67BF71244D}" type="datetimeFigureOut">
              <a:rPr lang="en-US" smtClean="0"/>
              <a:t>10/4/2014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46309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83EDF-0732-5343-98CC-1C67BF71244D}" type="datetimeFigureOut">
              <a:rPr lang="en-US" smtClean="0"/>
              <a:t>10/4/2014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36092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83EDF-0732-5343-98CC-1C67BF71244D}" type="datetimeFigureOut">
              <a:rPr lang="en-US" smtClean="0"/>
              <a:t>10/4/2014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23343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0873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10695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83EDF-0732-5343-98CC-1C67BF71244D}" type="datetimeFigureOut">
              <a:rPr lang="en-US" smtClean="0"/>
              <a:t>10/4/2014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C50A8-F5CD-034D-910A-EEA5D19AB97F}" type="slidenum">
              <a:rPr lang="en-US" smtClean="0"/>
              <a:t>‹#›</a:t>
            </a:fld>
            <a:endParaRPr lang="en-US"/>
          </a:p>
        </p:txBody>
      </p:sp>
    </p:spTree>
    <p:extLst>
      <p:ext uri="{BB962C8B-B14F-4D97-AF65-F5344CB8AC3E}">
        <p14:creationId xmlns:p14="http://schemas.microsoft.com/office/powerpoint/2010/main" val="2534633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github.com/underhilld2/UniversalAppPortalClassLibraries"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evcenterbenefits.window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wptools.codeplex.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xamlspy.com/" TargetMode="External"/><Relationship Id="rId4" Type="http://schemas.openxmlformats.org/officeDocument/2006/relationships/hyperlink" Target="https://isostorespy.codeplex.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rmAutofit fontScale="90000"/>
          </a:bodyPr>
          <a:lstStyle/>
          <a:p>
            <a:r>
              <a:rPr lang="en-US" dirty="0"/>
              <a:t>Sharing Code Across All Windows Desktop, Store and Phone Platforms, the Universe is Mine!</a:t>
            </a:r>
          </a:p>
        </p:txBody>
      </p:sp>
      <p:sp>
        <p:nvSpPr>
          <p:cNvPr id="3" name="Subtitle 2"/>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16446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Helpers that come for free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4" name="Picture 3"/>
          <p:cNvPicPr>
            <a:picLocks noChangeAspect="1"/>
          </p:cNvPicPr>
          <p:nvPr/>
        </p:nvPicPr>
        <p:blipFill>
          <a:blip r:embed="rId4"/>
          <a:stretch>
            <a:fillRect/>
          </a:stretch>
        </p:blipFill>
        <p:spPr>
          <a:xfrm>
            <a:off x="457200" y="1961644"/>
            <a:ext cx="8155598" cy="2661557"/>
          </a:xfrm>
          <a:prstGeom prst="rect">
            <a:avLst/>
          </a:prstGeom>
        </p:spPr>
      </p:pic>
    </p:spTree>
    <p:extLst>
      <p:ext uri="{BB962C8B-B14F-4D97-AF65-F5344CB8AC3E}">
        <p14:creationId xmlns:p14="http://schemas.microsoft.com/office/powerpoint/2010/main" val="4125215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phone support existing store app</a:t>
            </a:r>
            <a:endParaRPr lang="en-US" dirty="0"/>
          </a:p>
        </p:txBody>
      </p:sp>
      <p:pic>
        <p:nvPicPr>
          <p:cNvPr id="4" name="Content Placeholder 3"/>
          <p:cNvPicPr>
            <a:picLocks noGrp="1" noChangeAspect="1"/>
          </p:cNvPicPr>
          <p:nvPr>
            <p:ph idx="1"/>
          </p:nvPr>
        </p:nvPicPr>
        <p:blipFill>
          <a:blip r:embed="rId3"/>
          <a:stretch>
            <a:fillRect/>
          </a:stretch>
        </p:blipFill>
        <p:spPr>
          <a:xfrm>
            <a:off x="457200" y="1648925"/>
            <a:ext cx="8102036" cy="27434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07941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Thing to watch out for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p:cNvPicPr>
            <a:picLocks noGrp="1"/>
          </p:cNvPicPr>
          <p:nvPr>
            <p:ph idx="1"/>
          </p:nvPr>
        </p:nvPicPr>
        <p:blipFill>
          <a:blip r:embed="rId4"/>
          <a:stretch>
            <a:fillRect/>
          </a:stretch>
        </p:blipFill>
        <p:spPr>
          <a:xfrm>
            <a:off x="277584" y="1126671"/>
            <a:ext cx="8409215" cy="3984172"/>
          </a:xfrm>
          <a:prstGeom prst="rect">
            <a:avLst/>
          </a:prstGeom>
        </p:spPr>
      </p:pic>
      <p:sp>
        <p:nvSpPr>
          <p:cNvPr id="4" name="TextBox 3"/>
          <p:cNvSpPr txBox="1"/>
          <p:nvPr/>
        </p:nvSpPr>
        <p:spPr>
          <a:xfrm>
            <a:off x="457200" y="5404564"/>
            <a:ext cx="6098997" cy="923330"/>
          </a:xfrm>
          <a:prstGeom prst="rect">
            <a:avLst/>
          </a:prstGeom>
          <a:noFill/>
        </p:spPr>
        <p:txBody>
          <a:bodyPr wrap="square" rtlCol="0">
            <a:spAutoFit/>
          </a:bodyPr>
          <a:lstStyle/>
          <a:p>
            <a:r>
              <a:rPr lang="en-US" dirty="0" smtClean="0">
                <a:solidFill>
                  <a:srgbClr val="00B0F0"/>
                </a:solidFill>
              </a:rPr>
              <a:t>#if </a:t>
            </a:r>
            <a:r>
              <a:rPr lang="en-US" dirty="0" smtClean="0"/>
              <a:t>WINDOWS_APP</a:t>
            </a:r>
          </a:p>
          <a:p>
            <a:r>
              <a:rPr lang="en-US" dirty="0" smtClean="0"/>
              <a:t>          </a:t>
            </a:r>
            <a:r>
              <a:rPr lang="en-US" dirty="0" err="1" smtClean="0"/>
              <a:t>var</a:t>
            </a:r>
            <a:r>
              <a:rPr lang="en-US" dirty="0" smtClean="0"/>
              <a:t> temp = new </a:t>
            </a:r>
            <a:r>
              <a:rPr lang="en-US" dirty="0" err="1" smtClean="0"/>
              <a:t>QueryOptions</a:t>
            </a:r>
            <a:r>
              <a:rPr lang="en-US" dirty="0" smtClean="0"/>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39910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14" name="Picture 13"/>
          <p:cNvPicPr/>
          <p:nvPr/>
        </p:nvPicPr>
        <p:blipFill>
          <a:blip r:embed="rId4"/>
          <a:stretch>
            <a:fillRect/>
          </a:stretch>
        </p:blipFill>
        <p:spPr>
          <a:xfrm>
            <a:off x="457200" y="1417638"/>
            <a:ext cx="2713990" cy="119951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18657596"/>
              </p:ext>
            </p:extLst>
          </p:nvPr>
        </p:nvGraphicFramePr>
        <p:xfrm>
          <a:off x="235975" y="2526352"/>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707659">
                <a:tc>
                  <a:txBody>
                    <a:bodyPr/>
                    <a:lstStyle/>
                    <a:p>
                      <a:pPr algn="l"/>
                      <a:r>
                        <a:rPr lang="en-US" sz="150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7382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993947092"/>
              </p:ext>
            </p:extLst>
          </p:nvPr>
        </p:nvGraphicFramePr>
        <p:xfrm>
          <a:off x="339214" y="2124258"/>
          <a:ext cx="8455202" cy="3425352"/>
        </p:xfrm>
        <a:graphic>
          <a:graphicData uri="http://schemas.openxmlformats.org/drawingml/2006/table">
            <a:tbl>
              <a:tblPr/>
              <a:tblGrid>
                <a:gridCol w="4227601"/>
                <a:gridCol w="4227601"/>
              </a:tblGrid>
              <a:tr h="0">
                <a:tc>
                  <a:txBody>
                    <a:bodyPr/>
                    <a:lstStyle/>
                    <a:p>
                      <a:pPr algn="l"/>
                      <a:r>
                        <a:rPr lang="en-US" sz="1700" dirty="0">
                          <a:solidFill>
                            <a:srgbClr val="2A2A2A"/>
                          </a:solidFill>
                          <a:effectLst/>
                        </a:rPr>
                        <a:t>Minimum supported client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0">
                <a:tc>
                  <a:txBody>
                    <a:bodyPr/>
                    <a:lstStyle/>
                    <a:p>
                      <a:pPr algn="l"/>
                      <a:r>
                        <a:rPr lang="en-US" sz="1700" dirty="0">
                          <a:solidFill>
                            <a:srgbClr val="2A2A2A"/>
                          </a:solidFill>
                          <a:effectLst/>
                        </a:rPr>
                        <a:t>Minimum supported server</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Minimum supported phone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314373">
                <a:tc>
                  <a:txBody>
                    <a:bodyPr/>
                    <a:lstStyle/>
                    <a:p>
                      <a:pPr algn="l"/>
                      <a:r>
                        <a:rPr lang="en-US" sz="1700">
                          <a:solidFill>
                            <a:srgbClr val="2A2A2A"/>
                          </a:solidFill>
                          <a:effectLst/>
                        </a:rPr>
                        <a:t>End of phone support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8.1 [Windows Phone Silverlight 8.1 apps only]</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431048">
                <a:tc>
                  <a:txBody>
                    <a:bodyPr/>
                    <a:lstStyle/>
                    <a:p>
                      <a:pPr algn="l"/>
                      <a:r>
                        <a:rPr lang="en-US" sz="1700">
                          <a:solidFill>
                            <a:srgbClr val="2A2A2A"/>
                          </a:solidFill>
                          <a:effectLst/>
                        </a:rPr>
                        <a:t>Namespace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endParaRPr lang="en-US" sz="1700">
                        <a:solidFill>
                          <a:srgbClr val="2A2A2A"/>
                        </a:solidFill>
                        <a:effectLst/>
                      </a:endParaRPr>
                    </a:p>
                    <a:p>
                      <a:pPr fontAlgn="t"/>
                      <a:r>
                        <a:rPr lang="en-US" sz="1700">
                          <a:solidFill>
                            <a:srgbClr val="2A2A2A"/>
                          </a:solidFill>
                          <a:effectLst/>
                        </a:rPr>
                        <a:t>Windows.Phone.Media.CaptureWindows::Phone::Media::Capture [C++]</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Metadata</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700" dirty="0" err="1">
                          <a:solidFill>
                            <a:srgbClr val="2A2A2A"/>
                          </a:solidFill>
                          <a:effectLst/>
                        </a:rPr>
                        <a:t>Windows.winmd</a:t>
                      </a:r>
                      <a:endParaRPr lang="en-US" sz="1700" dirty="0">
                        <a:solidFill>
                          <a:srgbClr val="2A2A2A"/>
                        </a:solidFill>
                        <a:effectLst/>
                      </a:endParaRP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1417639"/>
            <a:ext cx="293881" cy="484904"/>
          </a:xfrm>
          <a:prstGeom prst="rect">
            <a:avLst/>
          </a:prstGeom>
        </p:spPr>
      </p:pic>
    </p:spTree>
    <p:extLst>
      <p:ext uri="{BB962C8B-B14F-4D97-AF65-F5344CB8AC3E}">
        <p14:creationId xmlns:p14="http://schemas.microsoft.com/office/powerpoint/2010/main" val="2055948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to making cross platform app	</a:t>
            </a:r>
            <a:endParaRPr lang="en-US" dirty="0"/>
          </a:p>
        </p:txBody>
      </p:sp>
      <p:sp>
        <p:nvSpPr>
          <p:cNvPr id="3" name="Content Placeholder 2"/>
          <p:cNvSpPr>
            <a:spLocks noGrp="1"/>
          </p:cNvSpPr>
          <p:nvPr>
            <p:ph idx="1"/>
          </p:nvPr>
        </p:nvSpPr>
        <p:spPr/>
        <p:txBody>
          <a:bodyPr/>
          <a:lstStyle/>
          <a:p>
            <a:r>
              <a:rPr lang="en-US" dirty="0" smtClean="0"/>
              <a:t>Decoupled code! </a:t>
            </a:r>
          </a:p>
          <a:p>
            <a:r>
              <a:rPr lang="en-US" dirty="0" smtClean="0"/>
              <a:t>Using good development patterns</a:t>
            </a:r>
          </a:p>
          <a:p>
            <a:endParaRPr lang="en-US" dirty="0" smtClean="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3564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Pattern</a:t>
            </a:r>
            <a:endParaRPr lang="en-US" dirty="0"/>
          </a:p>
        </p:txBody>
      </p:sp>
      <p:sp>
        <p:nvSpPr>
          <p:cNvPr id="3" name="Content Placeholder 2"/>
          <p:cNvSpPr>
            <a:spLocks noGrp="1"/>
          </p:cNvSpPr>
          <p:nvPr>
            <p:ph idx="1"/>
          </p:nvPr>
        </p:nvSpPr>
        <p:spPr>
          <a:xfrm>
            <a:off x="457200" y="1600200"/>
            <a:ext cx="8229600" cy="3918857"/>
          </a:xfrm>
        </p:spPr>
        <p:txBody>
          <a:bodyPr/>
          <a:lstStyle/>
          <a:p>
            <a:r>
              <a:rPr lang="en-US" dirty="0" smtClean="0"/>
              <a:t>MVVM Light</a:t>
            </a:r>
          </a:p>
          <a:p>
            <a:r>
              <a:rPr lang="en-US" dirty="0" smtClean="0"/>
              <a:t>Prism</a:t>
            </a:r>
          </a:p>
          <a:p>
            <a:r>
              <a:rPr lang="en-US" dirty="0" err="1" smtClean="0"/>
              <a:t>MvvmCross</a:t>
            </a:r>
            <a:endParaRPr lang="en-US" dirty="0" smtClean="0"/>
          </a:p>
          <a:p>
            <a:r>
              <a:rPr lang="en-US" dirty="0" err="1" smtClean="0"/>
              <a:t>Catel.MVVM</a:t>
            </a:r>
            <a:endParaRPr lang="en-US" dirty="0" smtClean="0"/>
          </a:p>
          <a:p>
            <a:r>
              <a:rPr lang="en-US" dirty="0" err="1" smtClean="0"/>
              <a:t>Caliburn.Micro</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4" name="TextBox 3"/>
          <p:cNvSpPr txBox="1"/>
          <p:nvPr/>
        </p:nvSpPr>
        <p:spPr>
          <a:xfrm>
            <a:off x="457200" y="5918320"/>
            <a:ext cx="5968368" cy="369332"/>
          </a:xfrm>
          <a:prstGeom prst="rect">
            <a:avLst/>
          </a:prstGeom>
          <a:noFill/>
        </p:spPr>
        <p:txBody>
          <a:bodyPr wrap="square" rtlCol="0">
            <a:spAutoFit/>
          </a:bodyPr>
          <a:lstStyle/>
          <a:p>
            <a:r>
              <a:rPr lang="en-US" dirty="0"/>
              <a:t>http://nugetmusthaves.com/Tag/MVVM</a:t>
            </a:r>
          </a:p>
        </p:txBody>
      </p:sp>
    </p:spTree>
    <p:extLst>
      <p:ext uri="{BB962C8B-B14F-4D97-AF65-F5344CB8AC3E}">
        <p14:creationId xmlns:p14="http://schemas.microsoft.com/office/powerpoint/2010/main" val="1122270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Portable Class Libraries</a:t>
            </a:r>
            <a:endParaRPr lang="en-US" dirty="0"/>
          </a:p>
        </p:txBody>
      </p:sp>
      <p:sp>
        <p:nvSpPr>
          <p:cNvPr id="3" name="Content Placeholder 2"/>
          <p:cNvSpPr>
            <a:spLocks noGrp="1"/>
          </p:cNvSpPr>
          <p:nvPr>
            <p:ph idx="1"/>
          </p:nvPr>
        </p:nvSpPr>
        <p:spPr>
          <a:xfrm>
            <a:off x="457200" y="1061358"/>
            <a:ext cx="8229600" cy="5064806"/>
          </a:xfrm>
        </p:spPr>
        <p:txBody>
          <a:bodyPr/>
          <a:lstStyle/>
          <a:p>
            <a:r>
              <a:rPr lang="en-US" dirty="0" smtClean="0"/>
              <a:t>Portable </a:t>
            </a:r>
            <a:r>
              <a:rPr lang="en-US" dirty="0"/>
              <a:t>class libraries can be used and can share some classes but you have to be </a:t>
            </a:r>
            <a:r>
              <a:rPr lang="en-US" dirty="0" smtClean="0"/>
              <a:t>careful.  In addition to </a:t>
            </a:r>
            <a:r>
              <a:rPr lang="en-US" dirty="0" err="1" smtClean="0"/>
              <a:t>.Net</a:t>
            </a:r>
            <a:r>
              <a:rPr lang="en-US" dirty="0" smtClean="0"/>
              <a:t> versions, how phone actually work is different table.  The PCL will support the lowest </a:t>
            </a:r>
            <a:r>
              <a:rPr lang="en-US" dirty="0"/>
              <a:t>common denominator.  </a:t>
            </a:r>
          </a:p>
          <a:p>
            <a:r>
              <a:rPr lang="en-US" dirty="0"/>
              <a:t>So if you select </a:t>
            </a:r>
            <a:r>
              <a:rPr lang="en-US" dirty="0" err="1"/>
              <a:t>.Net</a:t>
            </a:r>
            <a:r>
              <a:rPr lang="en-US" dirty="0"/>
              <a:t> 4.0 then you can create a </a:t>
            </a:r>
            <a:r>
              <a:rPr lang="en-US" dirty="0" err="1"/>
              <a:t>pcl</a:t>
            </a:r>
            <a:r>
              <a:rPr lang="en-US" dirty="0"/>
              <a:t> that will work in an 8.1 application but only supports feature available for </a:t>
            </a:r>
            <a:r>
              <a:rPr lang="en-US" dirty="0" err="1"/>
              <a:t>.Net</a:t>
            </a:r>
            <a:r>
              <a:rPr lang="en-US" dirty="0"/>
              <a:t> 4.0 and Phone 8.0.</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973903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PCL Support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7" name="Picture 6"/>
          <p:cNvPicPr/>
          <p:nvPr/>
        </p:nvPicPr>
        <p:blipFill>
          <a:blip r:embed="rId3"/>
          <a:stretch>
            <a:fillRect/>
          </a:stretch>
        </p:blipFill>
        <p:spPr>
          <a:xfrm>
            <a:off x="437975" y="1995827"/>
            <a:ext cx="4356732" cy="2958419"/>
          </a:xfrm>
          <a:prstGeom prst="rect">
            <a:avLst/>
          </a:prstGeom>
        </p:spPr>
      </p:pic>
      <p:pic>
        <p:nvPicPr>
          <p:cNvPr id="8" name="Picture 7"/>
          <p:cNvPicPr/>
          <p:nvPr/>
        </p:nvPicPr>
        <p:blipFill>
          <a:blip r:embed="rId4"/>
          <a:stretch>
            <a:fillRect/>
          </a:stretch>
        </p:blipFill>
        <p:spPr>
          <a:xfrm>
            <a:off x="5020310" y="1275080"/>
            <a:ext cx="3666490" cy="4399915"/>
          </a:xfrm>
          <a:prstGeom prst="rect">
            <a:avLst/>
          </a:prstGeom>
        </p:spPr>
      </p:pic>
    </p:spTree>
    <p:extLst>
      <p:ext uri="{BB962C8B-B14F-4D97-AF65-F5344CB8AC3E}">
        <p14:creationId xmlns:p14="http://schemas.microsoft.com/office/powerpoint/2010/main" val="1281173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r>
              <a:rPr lang="en-US" dirty="0" err="1"/>
              <a:t>IValueConverter</a:t>
            </a:r>
            <a:r>
              <a:rPr lang="en-US" dirty="0"/>
              <a:t> – </a:t>
            </a:r>
            <a:r>
              <a:rPr lang="en-US" dirty="0" err="1"/>
              <a:t>Xaml</a:t>
            </a:r>
            <a:r>
              <a:rPr lang="en-US" dirty="0"/>
              <a:t> is a mess between versions of </a:t>
            </a:r>
            <a:r>
              <a:rPr lang="en-US" dirty="0" err="1"/>
              <a:t>.net</a:t>
            </a:r>
            <a:r>
              <a:rPr lang="en-US" dirty="0"/>
              <a:t> and platforms.</a:t>
            </a:r>
          </a:p>
          <a:p>
            <a:r>
              <a:rPr lang="en-US" dirty="0"/>
              <a:t>Windows phone and store use an </a:t>
            </a:r>
            <a:r>
              <a:rPr lang="en-US" dirty="0" err="1"/>
              <a:t>IValueConverter</a:t>
            </a:r>
            <a:r>
              <a:rPr lang="en-US" dirty="0"/>
              <a:t> defined </a:t>
            </a:r>
            <a:r>
              <a:rPr lang="en-US" dirty="0" smtClean="0"/>
              <a:t>below</a:t>
            </a:r>
          </a:p>
          <a:p>
            <a:endParaRPr lang="en-US" dirty="0"/>
          </a:p>
          <a:p>
            <a:r>
              <a:rPr lang="en-US" dirty="0"/>
              <a:t> </a:t>
            </a:r>
            <a:r>
              <a:rPr lang="en-US" dirty="0" smtClean="0"/>
              <a:t>But </a:t>
            </a:r>
            <a:r>
              <a:rPr lang="en-US" dirty="0"/>
              <a:t>WPF and Silverlight phone is defined this way</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4" name="Picture 3"/>
          <p:cNvPicPr>
            <a:picLocks noChangeAspect="1"/>
          </p:cNvPicPr>
          <p:nvPr/>
        </p:nvPicPr>
        <p:blipFill>
          <a:blip r:embed="rId4"/>
          <a:stretch>
            <a:fillRect/>
          </a:stretch>
        </p:blipFill>
        <p:spPr>
          <a:xfrm>
            <a:off x="457200" y="3863181"/>
            <a:ext cx="8317182" cy="496548"/>
          </a:xfrm>
          <a:prstGeom prst="rect">
            <a:avLst/>
          </a:prstGeom>
        </p:spPr>
      </p:pic>
      <p:pic>
        <p:nvPicPr>
          <p:cNvPr id="6" name="Picture 5"/>
          <p:cNvPicPr>
            <a:picLocks noChangeAspect="1"/>
          </p:cNvPicPr>
          <p:nvPr/>
        </p:nvPicPr>
        <p:blipFill>
          <a:blip r:embed="rId5"/>
          <a:stretch>
            <a:fillRect/>
          </a:stretch>
        </p:blipFill>
        <p:spPr>
          <a:xfrm>
            <a:off x="457199" y="5302602"/>
            <a:ext cx="8229601" cy="615718"/>
          </a:xfrm>
          <a:prstGeom prst="rect">
            <a:avLst/>
          </a:prstGeom>
        </p:spPr>
      </p:pic>
    </p:spTree>
    <p:extLst>
      <p:ext uri="{BB962C8B-B14F-4D97-AF65-F5344CB8AC3E}">
        <p14:creationId xmlns:p14="http://schemas.microsoft.com/office/powerpoint/2010/main" val="825003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am I</a:t>
            </a:r>
            <a:br>
              <a:rPr lang="en-US" dirty="0" smtClean="0"/>
            </a:br>
            <a:r>
              <a:rPr lang="en-US" sz="2800" dirty="0" smtClean="0"/>
              <a:t>David Underhill</a:t>
            </a:r>
            <a:endParaRPr lang="en-US" sz="2800" dirty="0"/>
          </a:p>
        </p:txBody>
      </p:sp>
      <p:sp>
        <p:nvSpPr>
          <p:cNvPr id="3" name="Content Placeholder 2"/>
          <p:cNvSpPr>
            <a:spLocks noGrp="1"/>
          </p:cNvSpPr>
          <p:nvPr>
            <p:ph idx="1"/>
          </p:nvPr>
        </p:nvSpPr>
        <p:spPr>
          <a:xfrm>
            <a:off x="457200" y="1628616"/>
            <a:ext cx="8229600" cy="5108853"/>
          </a:xfrm>
        </p:spPr>
        <p:txBody>
          <a:bodyPr>
            <a:normAutofit fontScale="55000" lnSpcReduction="20000"/>
          </a:bodyPr>
          <a:lstStyle/>
          <a:p>
            <a:pPr marL="0" indent="0">
              <a:buNone/>
            </a:pPr>
            <a:r>
              <a:rPr lang="en-US" dirty="0"/>
              <a:t>I am an </a:t>
            </a:r>
            <a:r>
              <a:rPr lang="en-US" dirty="0" smtClean="0"/>
              <a:t>Software Engineer for TechSmith Corp. </a:t>
            </a:r>
            <a:r>
              <a:rPr lang="en-US" dirty="0"/>
              <a:t>I have </a:t>
            </a:r>
            <a:r>
              <a:rPr lang="en-US" dirty="0" smtClean="0"/>
              <a:t>almost 20 </a:t>
            </a:r>
            <a:r>
              <a:rPr lang="en-US" dirty="0"/>
              <a:t>years of </a:t>
            </a:r>
            <a:r>
              <a:rPr lang="en-US" dirty="0" smtClean="0"/>
              <a:t>professional experience </a:t>
            </a:r>
            <a:r>
              <a:rPr lang="en-US" dirty="0"/>
              <a:t>designing, coding, and testing systems and started writing code </a:t>
            </a:r>
            <a:r>
              <a:rPr lang="en-US" dirty="0" smtClean="0"/>
              <a:t>in middle school on TSR-80 computers for </a:t>
            </a:r>
            <a:r>
              <a:rPr lang="en-US" dirty="0"/>
              <a:t>fun long before it became my career. I have been exposed to the entire lifecycle of systems development from the initial idea, gathering requirements, developing a solution, writing code, testing, deployment, and post go live support.</a:t>
            </a:r>
          </a:p>
          <a:p>
            <a:pPr marL="0" indent="0">
              <a:buNone/>
            </a:pPr>
            <a:r>
              <a:rPr lang="en-US" dirty="0" smtClean="0"/>
              <a:t>My most recent experience is </a:t>
            </a:r>
            <a:r>
              <a:rPr lang="en-US" dirty="0"/>
              <a:t>in writing business applications in C#, C, </a:t>
            </a:r>
            <a:r>
              <a:rPr lang="en-US" dirty="0" err="1"/>
              <a:t>Xaml</a:t>
            </a:r>
            <a:r>
              <a:rPr lang="en-US" dirty="0"/>
              <a:t>, </a:t>
            </a:r>
            <a:r>
              <a:rPr lang="en-US" dirty="0" smtClean="0"/>
              <a:t>Silverlight, WPF </a:t>
            </a:r>
            <a:r>
              <a:rPr lang="en-US" dirty="0"/>
              <a:t>on Windows desktop, Windows store, and Windows phone. I have also had previous experience writing applications </a:t>
            </a:r>
            <a:r>
              <a:rPr lang="en-US" dirty="0" smtClean="0"/>
              <a:t>in </a:t>
            </a:r>
            <a:r>
              <a:rPr lang="en-US" dirty="0"/>
              <a:t>Visual Basic, Cobol, PL/SQL, Sybase T/SQL, C, Perl, Java, and </a:t>
            </a:r>
            <a:r>
              <a:rPr lang="en-US" dirty="0" smtClean="0"/>
              <a:t>ASP on </a:t>
            </a:r>
            <a:r>
              <a:rPr lang="en-US" dirty="0"/>
              <a:t>the Windows, Unix/Linux, Web, and Mainframe platforms. Many of my systems have used Sybase, SQL Server, Oracle, or DB2 as the back end database and various front end and batch languages. </a:t>
            </a:r>
            <a:endParaRPr lang="en-US" dirty="0" smtClean="0"/>
          </a:p>
          <a:p>
            <a:pPr marL="0" indent="0">
              <a:buNone/>
            </a:pPr>
            <a:endParaRPr lang="en-US" dirty="0"/>
          </a:p>
          <a:p>
            <a:pPr marL="0" indent="0">
              <a:buNone/>
            </a:pPr>
            <a:r>
              <a:rPr lang="en-US" dirty="0" smtClean="0"/>
              <a:t>Presentation is on </a:t>
            </a:r>
            <a:r>
              <a:rPr lang="en-US" dirty="0" err="1" smtClean="0"/>
              <a:t>Github</a:t>
            </a:r>
            <a:r>
              <a:rPr lang="en-US" dirty="0"/>
              <a:t>: </a:t>
            </a:r>
            <a:r>
              <a:rPr lang="en-US" dirty="0">
                <a:hlinkClick r:id="rId3"/>
              </a:rPr>
              <a:t>https://</a:t>
            </a:r>
            <a:r>
              <a:rPr lang="en-US" dirty="0" smtClean="0">
                <a:hlinkClick r:id="rId3"/>
              </a:rPr>
              <a:t>github.com/underhilld2/UniversalAppPortalClassLibraries</a:t>
            </a:r>
            <a:endParaRPr lang="en-US" dirty="0" smtClean="0"/>
          </a:p>
          <a:p>
            <a:pPr marL="0" indent="0">
              <a:buNone/>
            </a:pPr>
            <a:endParaRPr lang="en-US" dirty="0" smtClean="0">
              <a:hlinkClick r:id="rId4"/>
            </a:endParaRPr>
          </a:p>
          <a:p>
            <a:pPr marL="0" indent="0">
              <a:buNone/>
            </a:pPr>
            <a:r>
              <a:rPr lang="en-US" dirty="0" smtClean="0">
                <a:hlinkClick r:id="rId4"/>
              </a:rPr>
              <a:t>Email: underhilld2@gmail.com</a:t>
            </a:r>
          </a:p>
          <a:p>
            <a:pPr marL="0" indent="0">
              <a:buNone/>
            </a:pPr>
            <a:r>
              <a:rPr lang="en-US" dirty="0" smtClean="0">
                <a:hlinkClick r:id="rId4"/>
              </a:rPr>
              <a:t>Twitter: </a:t>
            </a:r>
            <a:r>
              <a:rPr lang="en-US" dirty="0">
                <a:hlinkClick r:id="rId5"/>
              </a:rPr>
              <a:t>@DavidUnderhill3</a:t>
            </a:r>
            <a:endParaRPr lang="en-US" dirty="0">
              <a:solidFill>
                <a:schemeClr val="bg1"/>
              </a:solidFill>
              <a:hlinkClick r:id="rId4"/>
            </a:endParaRPr>
          </a:p>
          <a:p>
            <a:pPr marL="0" indent="0">
              <a:buNone/>
            </a:pPr>
            <a:r>
              <a:rPr lang="en-US" dirty="0">
                <a:solidFill>
                  <a:schemeClr val="bg1"/>
                </a:solidFill>
                <a:hlinkClick r:id="rId4"/>
              </a:rPr>
              <a:t>https://github.com/underhilld2</a:t>
            </a:r>
            <a:endParaRPr lang="en-US" dirty="0">
              <a:solidFill>
                <a:schemeClr val="bg1"/>
              </a:solidFill>
            </a:endParaRPr>
          </a:p>
          <a:p>
            <a:pPr marL="0" indent="0">
              <a:buNone/>
            </a:pPr>
            <a:r>
              <a:rPr lang="en-US" dirty="0">
                <a:solidFill>
                  <a:schemeClr val="bg1"/>
                </a:solidFill>
                <a:hlinkClick r:id="rId6"/>
              </a:rPr>
              <a:t>http://</a:t>
            </a:r>
            <a:r>
              <a:rPr lang="en-US" dirty="0" smtClean="0">
                <a:solidFill>
                  <a:schemeClr val="bg1"/>
                </a:solidFill>
                <a:hlinkClick r:id="rId6"/>
              </a:rPr>
              <a:t>blog.davescybercave.com</a:t>
            </a:r>
            <a:endParaRPr lang="en-US" dirty="0">
              <a:solidFill>
                <a:schemeClr val="bg1"/>
              </a:solidFill>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610" y="169148"/>
            <a:ext cx="1600989" cy="1353979"/>
          </a:xfrm>
          <a:prstGeom prst="rect">
            <a:avLst/>
          </a:prstGeom>
        </p:spPr>
      </p:pic>
    </p:spTree>
    <p:extLst>
      <p:ext uri="{BB962C8B-B14F-4D97-AF65-F5344CB8AC3E}">
        <p14:creationId xmlns:p14="http://schemas.microsoft.com/office/powerpoint/2010/main" val="270563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6507086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348388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57180"/>
          </a:xfrm>
        </p:spPr>
        <p:txBody>
          <a:bodyPr>
            <a:normAutofit/>
          </a:bodyPr>
          <a:lstStyle/>
          <a:p>
            <a:r>
              <a:rPr lang="en-US" b="1" dirty="0"/>
              <a:t>How to get setup to do store and phone </a:t>
            </a:r>
            <a:r>
              <a:rPr lang="en-US" b="1" dirty="0" smtClean="0"/>
              <a:t>development</a:t>
            </a:r>
            <a:endParaRPr lang="en-US" dirty="0"/>
          </a:p>
        </p:txBody>
      </p:sp>
      <p:sp>
        <p:nvSpPr>
          <p:cNvPr id="3" name="Content Placeholder 2"/>
          <p:cNvSpPr>
            <a:spLocks noGrp="1"/>
          </p:cNvSpPr>
          <p:nvPr>
            <p:ph idx="1"/>
          </p:nvPr>
        </p:nvSpPr>
        <p:spPr>
          <a:xfrm>
            <a:off x="457200" y="1828800"/>
            <a:ext cx="8229600" cy="4297363"/>
          </a:xfrm>
        </p:spPr>
        <p:txBody>
          <a:bodyPr/>
          <a:lstStyle/>
          <a:p>
            <a:r>
              <a:rPr lang="en-US" u="sng" dirty="0">
                <a:hlinkClick r:id="rId3"/>
              </a:rPr>
              <a:t>https://dev.windows.com/en-us</a:t>
            </a:r>
            <a:endParaRPr lang="en-US" dirty="0"/>
          </a:p>
          <a:p>
            <a:r>
              <a:rPr lang="en-US" u="sng" dirty="0">
                <a:hlinkClick r:id="rId4"/>
              </a:rPr>
              <a:t>https://devcenterbenefits.windows.com/</a:t>
            </a:r>
            <a:endParaRPr lang="en-US" dirty="0"/>
          </a:p>
          <a:p>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61765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Universal App </a:t>
            </a:r>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Picture 5" descr="Universal Diagram"/>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21998"/>
            <a:ext cx="8229599" cy="3413760"/>
          </a:xfrm>
          <a:prstGeom prst="rect">
            <a:avLst/>
          </a:prstGeom>
          <a:noFill/>
          <a:ln>
            <a:noFill/>
          </a:ln>
        </p:spPr>
      </p:pic>
    </p:spTree>
    <p:extLst>
      <p:ext uri="{BB962C8B-B14F-4D97-AF65-F5344CB8AC3E}">
        <p14:creationId xmlns:p14="http://schemas.microsoft.com/office/powerpoint/2010/main" val="2196338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Tools for Phone development</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b="1" dirty="0" smtClean="0"/>
              <a:t>Windows </a:t>
            </a:r>
            <a:r>
              <a:rPr lang="en-US" b="1" dirty="0"/>
              <a:t>phone Power </a:t>
            </a:r>
            <a:r>
              <a:rPr lang="en-US" b="1" dirty="0" smtClean="0"/>
              <a:t>tools - </a:t>
            </a:r>
            <a:r>
              <a:rPr lang="en-US" u="sng" dirty="0" smtClean="0">
                <a:hlinkClick r:id="rId3"/>
              </a:rPr>
              <a:t>http</a:t>
            </a:r>
            <a:r>
              <a:rPr lang="en-US" u="sng" dirty="0">
                <a:hlinkClick r:id="rId3"/>
              </a:rPr>
              <a:t>://wptools.codeplex.com/</a:t>
            </a:r>
            <a:endParaRPr lang="en-US" dirty="0"/>
          </a:p>
          <a:p>
            <a:r>
              <a:rPr lang="en-US" b="1" dirty="0" err="1"/>
              <a:t>Iso</a:t>
            </a:r>
            <a:r>
              <a:rPr lang="en-US" b="1" dirty="0"/>
              <a:t> Store </a:t>
            </a:r>
            <a:r>
              <a:rPr lang="en-US" b="1" dirty="0" smtClean="0"/>
              <a:t>Spy - </a:t>
            </a:r>
            <a:r>
              <a:rPr lang="en-US" u="sng" dirty="0" smtClean="0">
                <a:hlinkClick r:id="rId4"/>
              </a:rPr>
              <a:t>https</a:t>
            </a:r>
            <a:r>
              <a:rPr lang="en-US" u="sng" dirty="0">
                <a:hlinkClick r:id="rId4"/>
              </a:rPr>
              <a:t>://isostorespy.codeplex.com/</a:t>
            </a:r>
            <a:endParaRPr lang="en-US" dirty="0"/>
          </a:p>
          <a:p>
            <a:r>
              <a:rPr lang="en-US" b="1" dirty="0" err="1"/>
              <a:t>Xaml</a:t>
            </a:r>
            <a:r>
              <a:rPr lang="en-US" b="1" dirty="0"/>
              <a:t> </a:t>
            </a:r>
            <a:r>
              <a:rPr lang="en-US" b="1" dirty="0" smtClean="0"/>
              <a:t>Spy - </a:t>
            </a:r>
            <a:r>
              <a:rPr lang="en-US" u="sng" dirty="0" smtClean="0">
                <a:hlinkClick r:id="rId5"/>
              </a:rPr>
              <a:t>http</a:t>
            </a:r>
            <a:r>
              <a:rPr lang="en-US" u="sng" dirty="0">
                <a:hlinkClick r:id="rId5"/>
              </a:rPr>
              <a:t>://xamlspy.com/</a:t>
            </a:r>
            <a:endParaRPr lang="en-US" dirty="0"/>
          </a:p>
          <a:p>
            <a:r>
              <a:rPr lang="en-US" dirty="0"/>
              <a:t>I have not done much with this tool yet but having access to how the </a:t>
            </a:r>
            <a:r>
              <a:rPr lang="en-US" dirty="0" err="1"/>
              <a:t>xaml</a:t>
            </a:r>
            <a:r>
              <a:rPr lang="en-US" dirty="0"/>
              <a:t> tree is created can help understand what is happening.</a:t>
            </a:r>
          </a:p>
          <a:p>
            <a:endParaRPr lang="en-US" dirty="0"/>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54501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Visual Studio Performance and Diagnostics</a:t>
            </a:r>
            <a:br>
              <a:rPr lang="en-US" b="1" i="1"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descr="C:\Users\D9FF0~1.UND\AppData\Local\Temp\SNAGHTML1a666b36.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8071" y="1649186"/>
            <a:ext cx="7788729" cy="4269134"/>
          </a:xfrm>
          <a:prstGeom prst="rect">
            <a:avLst/>
          </a:prstGeom>
          <a:noFill/>
          <a:ln>
            <a:noFill/>
          </a:ln>
        </p:spPr>
      </p:pic>
    </p:spTree>
    <p:extLst>
      <p:ext uri="{BB962C8B-B14F-4D97-AF65-F5344CB8AC3E}">
        <p14:creationId xmlns:p14="http://schemas.microsoft.com/office/powerpoint/2010/main" val="3515033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Windows Phone Developer Power Tools (8.1)</a:t>
            </a:r>
            <a:br>
              <a:rPr lang="en-US" b="1" i="1"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descr="C:\Users\D9FF0~1.UND\AppData\Local\Temp\SNAGHTML1a68d04f.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20486" y="1417638"/>
            <a:ext cx="8066314" cy="4281033"/>
          </a:xfrm>
          <a:prstGeom prst="rect">
            <a:avLst/>
          </a:prstGeom>
          <a:noFill/>
          <a:ln>
            <a:noFill/>
          </a:ln>
        </p:spPr>
      </p:pic>
    </p:spTree>
    <p:extLst>
      <p:ext uri="{BB962C8B-B14F-4D97-AF65-F5344CB8AC3E}">
        <p14:creationId xmlns:p14="http://schemas.microsoft.com/office/powerpoint/2010/main" val="406581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1 -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3" name="Content Placeholder 2"/>
          <p:cNvSpPr>
            <a:spLocks noGrp="1"/>
          </p:cNvSpPr>
          <p:nvPr>
            <p:ph idx="1"/>
          </p:nvPr>
        </p:nvSpPr>
        <p:spPr/>
        <p:txBody>
          <a:bodyPr/>
          <a:lstStyle/>
          <a:p>
            <a:endParaRPr lang="en-US"/>
          </a:p>
        </p:txBody>
      </p:sp>
      <p:pic>
        <p:nvPicPr>
          <p:cNvPr id="1028" name="Picture 4" descr="C:\Users\D9FF0~1.UND\AppData\Local\Temp\SNAGHTML18ce6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17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06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2 -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4" name="Content Placeholder 3"/>
          <p:cNvSpPr>
            <a:spLocks noGrp="1"/>
          </p:cNvSpPr>
          <p:nvPr>
            <p:ph idx="1"/>
          </p:nvPr>
        </p:nvSpPr>
        <p:spPr/>
        <p:txBody>
          <a:bodyPr/>
          <a:lstStyle/>
          <a:p>
            <a:endParaRPr lang="en-US"/>
          </a:p>
        </p:txBody>
      </p:sp>
      <p:pic>
        <p:nvPicPr>
          <p:cNvPr id="2052" name="Picture 4" descr="C:\Users\D9FF0~1.UND\AppData\Local\Temp\SNAGHTML18daa4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17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062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TotalTime>
  <Words>1338</Words>
  <Application>Microsoft Office PowerPoint</Application>
  <PresentationFormat>On-screen Show (4:3)</PresentationFormat>
  <Paragraphs>171</Paragraphs>
  <Slides>21</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Sharing Code Across All Windows Desktop, Store and Phone Platforms, the Universe is Mine!</vt:lpstr>
      <vt:lpstr>Who am I David Underhill</vt:lpstr>
      <vt:lpstr>How to get setup to do store and phone development</vt:lpstr>
      <vt:lpstr>What is a Universal App </vt:lpstr>
      <vt:lpstr>Tools for Phone development </vt:lpstr>
      <vt:lpstr>Visual Studio Performance and Diagnostics </vt:lpstr>
      <vt:lpstr>Windows Phone Developer Power Tools (8.1) </vt:lpstr>
      <vt:lpstr>Demo 1 - Parts of the universal app</vt:lpstr>
      <vt:lpstr>Demo 2 - Parts of the universal app</vt:lpstr>
      <vt:lpstr>Helpers that come for free</vt:lpstr>
      <vt:lpstr>Add phone support existing store app</vt:lpstr>
      <vt:lpstr>Another Thing to watch out for</vt:lpstr>
      <vt:lpstr>Where are we with feature parity</vt:lpstr>
      <vt:lpstr>Where are we with feature parity</vt:lpstr>
      <vt:lpstr>Keys to making cross platform app </vt:lpstr>
      <vt:lpstr>MVVM Pattern</vt:lpstr>
      <vt:lpstr>Portable Class Libraries</vt:lpstr>
      <vt:lpstr>PCL Support</vt:lpstr>
      <vt:lpstr>Examples</vt:lpstr>
      <vt:lpstr>PowerPoint Presentation</vt:lpstr>
      <vt:lpstr>PowerPoint Presentation</vt:lpstr>
    </vt:vector>
  </TitlesOfParts>
  <Company>TechSmith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Pearson</dc:creator>
  <cp:lastModifiedBy>Underhill, David</cp:lastModifiedBy>
  <cp:revision>40</cp:revision>
  <dcterms:created xsi:type="dcterms:W3CDTF">2013-08-29T18:14:12Z</dcterms:created>
  <dcterms:modified xsi:type="dcterms:W3CDTF">2014-10-05T01:58:39Z</dcterms:modified>
</cp:coreProperties>
</file>