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71900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fld id="{5967B4BA-EC01-4E56-A6EA-9ABEF7CBA17B}" type="slidenum">
              <a:rPr lang="ru-RU" smtClean="0"/>
              <a:t>‹#›</a:t>
            </a:fld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1144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2" name="Заполнитель таблицы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Вставка таблицы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8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fld id="{5967B4BA-EC01-4E56-A6EA-9ABEF7CBA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501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Заполнитель таблицы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Вставка таблицы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fld id="{5967B4BA-EC01-4E56-A6EA-9ABEF7CBA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525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ключение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Овал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" name="Графический объект 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pic>
          <p:nvPicPr>
            <p:cNvPr id="4" name="Объект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ru-RU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098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94E2D0-82B6-717F-0F73-2AF425174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3739CC-E9E2-8436-1BE5-83A5F6E8C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0B09EF-8F40-E248-54C4-257FCF795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BCA0A-A061-4027-9563-E170B26B659D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D7F290-9B36-11DE-C2E3-49CF72A5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D493D2-AF5A-B552-C737-8EB37B05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7B4BA-EC01-4E56-A6EA-9ABEF7CBA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87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6668412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содержимое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Объект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Овал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Графический объект 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ru-RU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470880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ru-RU" sz="32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fld id="{5967B4BA-EC01-4E56-A6EA-9ABEF7CBA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145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ru-RU" sz="2400" cap="all" spc="300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fld id="{5967B4BA-EC01-4E56-A6EA-9ABEF7CBA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741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Заголовок и 2 столбц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fld id="{5967B4BA-EC01-4E56-A6EA-9ABEF7CBA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4268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Графический объект 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Графический объект 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7" name="Графический объект 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ru-RU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4139287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Рисунок 5" descr="Сине-лиловая спираль&#10;&#10;Автоматически созданное описание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Графический объект 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2" name="Графический объект 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Графический объект 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0" name="Графический объект 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1" name="Объект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fld id="{5967B4BA-EC01-4E56-A6EA-9ABEF7CBA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97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Графический объект 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Графический объект 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Графический объект 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9" name="Объект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fld id="{5967B4BA-EC01-4E56-A6EA-9ABEF7CBA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491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CAFBCA0A-A061-4027-9563-E170B26B659D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5967B4BA-EC01-4E56-A6EA-9ABEF7CBA1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85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ru-RU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8DBC8-DC3E-27A9-DCA4-44F05241F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10672"/>
            <a:ext cx="9144000" cy="2387600"/>
          </a:xfrm>
        </p:spPr>
        <p:txBody>
          <a:bodyPr/>
          <a:lstStyle/>
          <a:p>
            <a:r>
              <a:rPr lang="ru-RU" dirty="0"/>
              <a:t>Проектная работа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AF4E83-2FFE-3F3D-B66E-19C98DC72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66086"/>
            <a:ext cx="9144000" cy="1125827"/>
          </a:xfrm>
        </p:spPr>
        <p:txBody>
          <a:bodyPr/>
          <a:lstStyle/>
          <a:p>
            <a:r>
              <a:rPr lang="ru-RU" dirty="0"/>
              <a:t>«</a:t>
            </a:r>
            <a:r>
              <a:rPr lang="ru-RU" b="1" dirty="0"/>
              <a:t>Моделирование посадки экспериментального</a:t>
            </a:r>
          </a:p>
          <a:p>
            <a:r>
              <a:rPr lang="ru-RU" b="1" dirty="0"/>
              <a:t>космического аппарата на Марс</a:t>
            </a:r>
            <a:r>
              <a:rPr lang="ru-RU" dirty="0"/>
              <a:t>»</a:t>
            </a:r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2CC04-1976-F014-1DA7-C08F686B0A08}"/>
              </a:ext>
            </a:extLst>
          </p:cNvPr>
          <p:cNvSpPr txBox="1"/>
          <p:nvPr/>
        </p:nvSpPr>
        <p:spPr>
          <a:xfrm>
            <a:off x="9642763" y="5725391"/>
            <a:ext cx="3044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3"/>
                </a:solidFill>
                <a:latin typeface="+mj-lt"/>
              </a:rPr>
              <a:t>Работу выполнил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:</a:t>
            </a:r>
          </a:p>
          <a:p>
            <a:r>
              <a:rPr lang="ru-RU" dirty="0">
                <a:solidFill>
                  <a:schemeClr val="accent3"/>
                </a:solidFill>
                <a:latin typeface="+mj-lt"/>
              </a:rPr>
              <a:t>Артамонов Степан М80-215БВ-24</a:t>
            </a:r>
          </a:p>
        </p:txBody>
      </p:sp>
    </p:spTree>
    <p:extLst>
      <p:ext uri="{BB962C8B-B14F-4D97-AF65-F5344CB8AC3E}">
        <p14:creationId xmlns:p14="http://schemas.microsoft.com/office/powerpoint/2010/main" val="73106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26DC0-A60A-E209-95DF-1E946265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525" y="609600"/>
            <a:ext cx="7600949" cy="1163782"/>
          </a:xfrm>
        </p:spPr>
        <p:txBody>
          <a:bodyPr/>
          <a:lstStyle/>
          <a:p>
            <a:r>
              <a:rPr lang="ru-RU" sz="4000" b="1" dirty="0"/>
              <a:t>Цели и задачи проекта</a:t>
            </a:r>
            <a:br>
              <a:rPr lang="ru-RU" sz="4000" b="1" dirty="0"/>
            </a:b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88F604-027B-311E-1A10-2BF36CEFC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1381991"/>
            <a:ext cx="12191997" cy="4866409"/>
          </a:xfrm>
        </p:spPr>
        <p:txBody>
          <a:bodyPr/>
          <a:lstStyle/>
          <a:p>
            <a:r>
              <a:rPr lang="ru-RU" sz="1800" b="1" dirty="0"/>
              <a:t>Цель миссии:</a:t>
            </a:r>
            <a:r>
              <a:rPr lang="ru-RU" sz="1800" dirty="0"/>
              <a:t> </a:t>
            </a:r>
          </a:p>
          <a:p>
            <a:pPr algn="l"/>
            <a:r>
              <a:rPr lang="ru-RU" sz="1800" dirty="0">
                <a:solidFill>
                  <a:schemeClr val="bg2"/>
                </a:solidFill>
              </a:rPr>
              <a:t>Создать математическую модель и программный симулятор для оптимальной посадки космического аппарата на Марс с использованием комбинированной системы торможения</a:t>
            </a:r>
          </a:p>
          <a:p>
            <a:r>
              <a:rPr lang="ru-RU" sz="1800" b="1" dirty="0"/>
              <a:t>Задачи миссии:</a:t>
            </a:r>
            <a:r>
              <a:rPr lang="ru-RU" sz="1800" dirty="0"/>
              <a:t> </a:t>
            </a:r>
          </a:p>
          <a:p>
            <a:pPr algn="l"/>
            <a:r>
              <a:rPr lang="ru-RU" sz="1800" dirty="0">
                <a:solidFill>
                  <a:schemeClr val="bg2"/>
                </a:solidFill>
              </a:rPr>
              <a:t>1) Изучить физические условия атмосферы Марса и их влияние на процесс посадки</a:t>
            </a:r>
          </a:p>
          <a:p>
            <a:pPr algn="l"/>
            <a:r>
              <a:rPr lang="ru-RU" sz="1800" dirty="0">
                <a:solidFill>
                  <a:schemeClr val="bg2"/>
                </a:solidFill>
              </a:rPr>
              <a:t>2) Разработать математическую модель динамики полёта с учётом аэродинамического сопротивления и гравитации</a:t>
            </a:r>
          </a:p>
          <a:p>
            <a:pPr algn="l"/>
            <a:r>
              <a:rPr lang="ru-RU" sz="1800" dirty="0">
                <a:solidFill>
                  <a:schemeClr val="bg2"/>
                </a:solidFill>
              </a:rPr>
              <a:t>3) Реализовать систему управления на основе ПИД-регулятора для точного контроля скорости снижения</a:t>
            </a:r>
          </a:p>
          <a:p>
            <a:pPr algn="l"/>
            <a:r>
              <a:rPr lang="ru-RU" sz="1800" dirty="0">
                <a:solidFill>
                  <a:schemeClr val="bg2"/>
                </a:solidFill>
              </a:rPr>
              <a:t>4)Создать алгоритм комбинированного торможения (парашют + двигатели) с оптимальным переключением режимов</a:t>
            </a:r>
          </a:p>
          <a:p>
            <a:pPr algn="l"/>
            <a:r>
              <a:rPr lang="ru-RU" sz="1800" dirty="0">
                <a:solidFill>
                  <a:schemeClr val="bg2"/>
                </a:solidFill>
              </a:rPr>
              <a:t>5) Разработать программу на Python для численного моделирования процесса посадки</a:t>
            </a:r>
          </a:p>
          <a:p>
            <a:pPr algn="l"/>
            <a:endParaRPr lang="ru-RU" sz="1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761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7FC94-D325-83EE-3F4A-A91B3CDC9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8964" y="13720"/>
            <a:ext cx="7994071" cy="1857895"/>
          </a:xfrm>
        </p:spPr>
        <p:txBody>
          <a:bodyPr/>
          <a:lstStyle/>
          <a:p>
            <a:r>
              <a:rPr lang="ru-RU" sz="4000" b="1" dirty="0"/>
              <a:t>Математическая модель</a:t>
            </a:r>
            <a:br>
              <a:rPr lang="ru-RU" sz="4000" b="1" dirty="0"/>
            </a:b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7C1477-10F6-8F06-ACD9-3AFB476B2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1384628"/>
            <a:ext cx="12191997" cy="2577772"/>
          </a:xfrm>
        </p:spPr>
        <p:txBody>
          <a:bodyPr/>
          <a:lstStyle/>
          <a:p>
            <a:r>
              <a:rPr lang="ru-RU" sz="1600" b="1" dirty="0"/>
              <a:t>ОСНОВНЫЕ УРАВНЕНИЯ ДВИЖЕНИЯ</a:t>
            </a:r>
            <a:r>
              <a:rPr lang="en-US" sz="1600" b="1" dirty="0"/>
              <a:t>:</a:t>
            </a:r>
          </a:p>
          <a:p>
            <a:endParaRPr 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28E78F-6601-B9CA-F7DF-C2C34F5B4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9" y="1852053"/>
            <a:ext cx="4251908" cy="393644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2388651-23BB-0EB9-CBA3-BE3C240BA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18" y="1852053"/>
            <a:ext cx="6950310" cy="499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0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F6474-D117-F7E7-2926-65A8A7E70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5C2B3-CA16-3F99-77D9-2FD7AC43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369" y="0"/>
            <a:ext cx="9071262" cy="1319645"/>
          </a:xfrm>
        </p:spPr>
        <p:txBody>
          <a:bodyPr/>
          <a:lstStyle/>
          <a:p>
            <a:r>
              <a:rPr lang="ru-RU" sz="4000" b="1" dirty="0"/>
              <a:t>Система управления</a:t>
            </a:r>
            <a:br>
              <a:rPr lang="ru-RU" sz="4000" b="1" dirty="0"/>
            </a:br>
            <a:endParaRPr lang="ru-R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511F6-C4AB-A278-69C8-AEF014B42E74}"/>
              </a:ext>
            </a:extLst>
          </p:cNvPr>
          <p:cNvSpPr txBox="1"/>
          <p:nvPr/>
        </p:nvSpPr>
        <p:spPr>
          <a:xfrm>
            <a:off x="1217468" y="857980"/>
            <a:ext cx="9757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accent3"/>
                </a:solidFill>
                <a:latin typeface="+mj-lt"/>
              </a:rPr>
              <a:t>ПИД-РЕГУЛЯТОР ТЯГИ</a:t>
            </a:r>
            <a:r>
              <a:rPr lang="en-US" sz="1600" b="1" dirty="0">
                <a:solidFill>
                  <a:schemeClr val="accent3"/>
                </a:solidFill>
                <a:latin typeface="+mj-lt"/>
              </a:rPr>
              <a:t>:</a:t>
            </a:r>
            <a:endParaRPr lang="ru-RU" sz="1600" dirty="0">
              <a:solidFill>
                <a:schemeClr val="accent3"/>
              </a:solidFill>
              <a:latin typeface="+mj-lt"/>
            </a:endParaRPr>
          </a:p>
          <a:p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8BF0CA-1F32-77F4-7E76-D6664C503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91" y="1319645"/>
            <a:ext cx="5154378" cy="13196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0E3240-A134-170D-8DB8-06D38E66A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56" y="3100955"/>
            <a:ext cx="5106113" cy="2543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F46557-8978-6D1C-96DD-727ABA394498}"/>
              </a:ext>
            </a:extLst>
          </p:cNvPr>
          <p:cNvSpPr txBox="1"/>
          <p:nvPr/>
        </p:nvSpPr>
        <p:spPr>
          <a:xfrm>
            <a:off x="6371846" y="1319645"/>
            <a:ext cx="46464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+mj-lt"/>
              </a:rPr>
              <a:t>ПИД-регулятор — это интеллектуальная система управления, которая автоматически подстраивает тягу двигателей для поддержания оптимальной скорости посадки. Он состоит из трёх компонентов: пропорционального (реагирует на текущую ошибку), интегрального (учитывает накопленную ошибку) и дифференциального (предсказывает будущее поведение). Это обеспечивает плавное и точное торможение аппарата без перерасхода топлива и опасных перегрузок.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1142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0883A-103F-32A1-4C86-FD863000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229" y="262545"/>
            <a:ext cx="10425542" cy="1057102"/>
          </a:xfrm>
        </p:spPr>
        <p:txBody>
          <a:bodyPr/>
          <a:lstStyle/>
          <a:p>
            <a:r>
              <a:rPr lang="ru-RU" sz="4000" b="1" dirty="0"/>
              <a:t>Стратегия посадки</a:t>
            </a:r>
            <a:br>
              <a:rPr lang="ru-RU" sz="4000" b="1" dirty="0"/>
            </a:br>
            <a:endParaRPr lang="ru-RU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50C18B-7D88-73E7-1835-139B30388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837" y="1049902"/>
            <a:ext cx="8338326" cy="32482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75D7A4-6792-00A2-0EB6-D7975989CCC9}"/>
              </a:ext>
            </a:extLst>
          </p:cNvPr>
          <p:cNvSpPr txBox="1"/>
          <p:nvPr/>
        </p:nvSpPr>
        <p:spPr>
          <a:xfrm>
            <a:off x="290946" y="4564130"/>
            <a:ext cx="11731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b="1" dirty="0">
                <a:solidFill>
                  <a:schemeClr val="bg1"/>
                </a:solidFill>
                <a:latin typeface="+mj-lt"/>
              </a:rPr>
              <a:t>Марсианская атмосфера чрезвычайно разряжена — её плотность составляет всего 1% от земной, что ограничивает эффективность парашютных систем. Для успешной посадки тяжелого аппарата недостаточно одного парашюта — требуется комбинированная стратегия: аэродинамическое торможение в верхних слоях атмосферы, затем раскрытие сверхзвукового парашюта, и финальная стадия с использованием реактивных двигателей для гашения остаточной скорости и мягкого касания поверхности.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6186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443D8B-397D-207A-334E-9AED0696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192" y="187037"/>
            <a:ext cx="10799616" cy="1795549"/>
          </a:xfrm>
        </p:spPr>
        <p:txBody>
          <a:bodyPr/>
          <a:lstStyle/>
          <a:p>
            <a:r>
              <a:rPr lang="ru-RU" sz="4000" b="1" dirty="0"/>
              <a:t>Архитектура системы и параметры аппарата</a:t>
            </a:r>
            <a:br>
              <a:rPr lang="ru-RU" sz="4000" b="1" dirty="0"/>
            </a:b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307DE9-C696-5483-6CEA-B1E29EEA7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" y="1610591"/>
            <a:ext cx="6847606" cy="4637809"/>
          </a:xfrm>
        </p:spPr>
        <p:txBody>
          <a:bodyPr/>
          <a:lstStyle/>
          <a:p>
            <a:pPr algn="l"/>
            <a:r>
              <a:rPr lang="ru-RU" sz="1800" b="1" dirty="0"/>
              <a:t>Массовые характеристики:</a:t>
            </a:r>
            <a:endParaRPr lang="ru-RU" sz="1800" dirty="0"/>
          </a:p>
          <a:p>
            <a:pPr algn="l"/>
            <a:r>
              <a:rPr lang="ru-RU" sz="1800" dirty="0">
                <a:solidFill>
                  <a:schemeClr val="bg1"/>
                </a:solidFill>
              </a:rPr>
              <a:t>Сухая масса: 2000 кг</a:t>
            </a:r>
          </a:p>
          <a:p>
            <a:pPr algn="l"/>
            <a:r>
              <a:rPr lang="ru-RU" sz="1800" dirty="0">
                <a:solidFill>
                  <a:schemeClr val="bg1"/>
                </a:solidFill>
              </a:rPr>
              <a:t>Начальный запас топлива: 480 кг</a:t>
            </a:r>
          </a:p>
          <a:p>
            <a:pPr algn="l"/>
            <a:r>
              <a:rPr lang="ru-RU" sz="1800" dirty="0">
                <a:solidFill>
                  <a:schemeClr val="bg1"/>
                </a:solidFill>
              </a:rPr>
              <a:t>Максимальный расход топлива: 8 кг/с</a:t>
            </a:r>
          </a:p>
          <a:p>
            <a:pPr algn="l"/>
            <a:r>
              <a:rPr lang="ru-RU" sz="1800" b="1" dirty="0"/>
              <a:t>Двигательная установка:</a:t>
            </a:r>
            <a:endParaRPr lang="ru-RU" sz="1800" dirty="0"/>
          </a:p>
          <a:p>
            <a:pPr algn="l"/>
            <a:r>
              <a:rPr lang="ru-RU" sz="1800" dirty="0">
                <a:solidFill>
                  <a:schemeClr val="bg1"/>
                </a:solidFill>
              </a:rPr>
              <a:t>Максимальная тяга: 35 000 Н</a:t>
            </a:r>
          </a:p>
          <a:p>
            <a:pPr algn="l"/>
            <a:r>
              <a:rPr lang="ru-RU" sz="1800" dirty="0">
                <a:solidFill>
                  <a:schemeClr val="bg1"/>
                </a:solidFill>
              </a:rPr>
              <a:t>Скорость изменения тяги: 3000 Н/с</a:t>
            </a:r>
          </a:p>
          <a:p>
            <a:pPr algn="l"/>
            <a:r>
              <a:rPr lang="ru-RU" sz="1800" b="1" dirty="0"/>
              <a:t>Аэродинамические параметры:</a:t>
            </a:r>
            <a:endParaRPr lang="ru-RU" sz="1800" dirty="0"/>
          </a:p>
          <a:p>
            <a:pPr algn="l"/>
            <a:r>
              <a:rPr lang="ru-RU" sz="1800" dirty="0">
                <a:solidFill>
                  <a:schemeClr val="bg1"/>
                </a:solidFill>
              </a:rPr>
              <a:t>Площадь корпуса: 15 м² (коэффициент </a:t>
            </a:r>
            <a:r>
              <a:rPr lang="ru-RU" sz="1800" dirty="0" err="1">
                <a:solidFill>
                  <a:schemeClr val="bg1"/>
                </a:solidFill>
              </a:rPr>
              <a:t>Cd</a:t>
            </a:r>
            <a:r>
              <a:rPr lang="ru-RU" sz="1800" dirty="0">
                <a:solidFill>
                  <a:schemeClr val="bg1"/>
                </a:solidFill>
              </a:rPr>
              <a:t>=1.2)</a:t>
            </a:r>
          </a:p>
          <a:p>
            <a:pPr algn="l"/>
            <a:r>
              <a:rPr lang="ru-RU" sz="1800" dirty="0">
                <a:solidFill>
                  <a:schemeClr val="bg1"/>
                </a:solidFill>
              </a:rPr>
              <a:t>Площадь парашюта: 400 м² (коэффициент </a:t>
            </a:r>
            <a:r>
              <a:rPr lang="ru-RU" sz="1800" dirty="0" err="1">
                <a:solidFill>
                  <a:schemeClr val="bg1"/>
                </a:solidFill>
              </a:rPr>
              <a:t>Cd</a:t>
            </a:r>
            <a:r>
              <a:rPr lang="ru-RU" sz="1800" dirty="0">
                <a:solidFill>
                  <a:schemeClr val="bg1"/>
                </a:solidFill>
              </a:rPr>
              <a:t>=1.8)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0E516-318F-9D71-7F36-72B819CF75B4}"/>
              </a:ext>
            </a:extLst>
          </p:cNvPr>
          <p:cNvSpPr txBox="1"/>
          <p:nvPr/>
        </p:nvSpPr>
        <p:spPr>
          <a:xfrm>
            <a:off x="7067549" y="1551563"/>
            <a:ext cx="474691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chemeClr val="accent3"/>
                </a:solidFill>
                <a:latin typeface="+mj-lt"/>
              </a:rPr>
              <a:t>ПИД-регулятор:</a:t>
            </a:r>
            <a:endParaRPr lang="ru-RU" sz="2000" dirty="0">
              <a:solidFill>
                <a:schemeClr val="accent3"/>
              </a:solidFill>
              <a:latin typeface="+mj-lt"/>
            </a:endParaRPr>
          </a:p>
          <a:p>
            <a:r>
              <a:rPr lang="ru-RU" sz="2000" dirty="0" err="1">
                <a:solidFill>
                  <a:schemeClr val="bg1"/>
                </a:solidFill>
                <a:latin typeface="+mj-lt"/>
              </a:rPr>
              <a:t>Kp</a:t>
            </a:r>
            <a:r>
              <a:rPr lang="ru-RU" sz="2000" dirty="0">
                <a:solidFill>
                  <a:schemeClr val="bg1"/>
                </a:solidFill>
                <a:latin typeface="+mj-lt"/>
              </a:rPr>
              <a:t> = 3000.0 (пропорциональная составляющая)</a:t>
            </a:r>
          </a:p>
          <a:p>
            <a:r>
              <a:rPr lang="ru-RU" sz="2000" dirty="0" err="1">
                <a:solidFill>
                  <a:schemeClr val="bg1"/>
                </a:solidFill>
                <a:latin typeface="+mj-lt"/>
              </a:rPr>
              <a:t>Ki</a:t>
            </a:r>
            <a:r>
              <a:rPr lang="ru-RU" sz="2000" dirty="0">
                <a:solidFill>
                  <a:schemeClr val="bg1"/>
                </a:solidFill>
                <a:latin typeface="+mj-lt"/>
              </a:rPr>
              <a:t> = 80.0 (интегральная составляющая)</a:t>
            </a:r>
          </a:p>
          <a:p>
            <a:r>
              <a:rPr lang="ru-RU" sz="2000" dirty="0" err="1">
                <a:solidFill>
                  <a:schemeClr val="bg1"/>
                </a:solidFill>
                <a:latin typeface="+mj-lt"/>
              </a:rPr>
              <a:t>Kd</a:t>
            </a:r>
            <a:r>
              <a:rPr lang="ru-RU" sz="2000" dirty="0">
                <a:solidFill>
                  <a:schemeClr val="bg1"/>
                </a:solidFill>
                <a:latin typeface="+mj-lt"/>
              </a:rPr>
              <a:t> = 600.0 (дифференциальная составляющая)</a:t>
            </a:r>
          </a:p>
          <a:p>
            <a:r>
              <a:rPr lang="ru-RU" sz="2000" b="1" dirty="0">
                <a:solidFill>
                  <a:schemeClr val="accent3"/>
                </a:solidFill>
                <a:latin typeface="+mj-lt"/>
              </a:rPr>
              <a:t>Целевые скорости по высоте:</a:t>
            </a:r>
            <a:endParaRPr lang="ru-RU" sz="2000" dirty="0">
              <a:solidFill>
                <a:schemeClr val="accent3"/>
              </a:solidFill>
              <a:latin typeface="+mj-lt"/>
            </a:endParaRPr>
          </a:p>
          <a:p>
            <a:r>
              <a:rPr lang="ru-RU" sz="2000" dirty="0">
                <a:solidFill>
                  <a:schemeClr val="bg1"/>
                </a:solidFill>
                <a:latin typeface="+mj-lt"/>
              </a:rPr>
              <a:t>2000+ м: 25 м/с</a:t>
            </a:r>
          </a:p>
          <a:p>
            <a:r>
              <a:rPr lang="ru-RU" sz="2000" dirty="0">
                <a:solidFill>
                  <a:schemeClr val="bg1"/>
                </a:solidFill>
                <a:latin typeface="+mj-lt"/>
              </a:rPr>
              <a:t>200 м: 3 м/с</a:t>
            </a:r>
          </a:p>
          <a:p>
            <a:r>
              <a:rPr lang="ru-RU" sz="2000" dirty="0">
                <a:solidFill>
                  <a:schemeClr val="bg1"/>
                </a:solidFill>
                <a:latin typeface="+mj-lt"/>
              </a:rPr>
              <a:t>50 м: 1 м/с</a:t>
            </a:r>
          </a:p>
          <a:p>
            <a:r>
              <a:rPr lang="ru-RU" dirty="0">
                <a:latin typeface="+mj-lt"/>
              </a:rPr>
              <a:t>Посадка: 0.5 м/с</a:t>
            </a:r>
          </a:p>
        </p:txBody>
      </p:sp>
    </p:spTree>
    <p:extLst>
      <p:ext uri="{BB962C8B-B14F-4D97-AF65-F5344CB8AC3E}">
        <p14:creationId xmlns:p14="http://schemas.microsoft.com/office/powerpoint/2010/main" val="193889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70CCD-80B7-CBD1-60FB-BE4E4316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492" y="470920"/>
            <a:ext cx="10571016" cy="943495"/>
          </a:xfrm>
        </p:spPr>
        <p:txBody>
          <a:bodyPr/>
          <a:lstStyle/>
          <a:p>
            <a:r>
              <a:rPr lang="ru-RU" sz="4000" b="1" dirty="0"/>
              <a:t>Визуализация - Графики</a:t>
            </a:r>
            <a:br>
              <a:rPr lang="ru-RU" sz="4000" b="1" dirty="0"/>
            </a:br>
            <a:endParaRPr lang="ru-RU" sz="4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FFD930-0B26-57A7-BBC4-51306712F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94" y="942667"/>
            <a:ext cx="10844212" cy="572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2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477CD-6A7A-EEE5-477D-F6159D24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1" y="361950"/>
            <a:ext cx="9715498" cy="929640"/>
          </a:xfrm>
        </p:spPr>
        <p:txBody>
          <a:bodyPr/>
          <a:lstStyle/>
          <a:p>
            <a:r>
              <a:rPr lang="ru-RU" sz="4000" b="1" dirty="0"/>
              <a:t>Результаты миссии</a:t>
            </a:r>
            <a:br>
              <a:rPr lang="ru-RU" sz="4000" b="1" dirty="0"/>
            </a:b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0E9807-2B23-1D41-4D51-0C82E762B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885825"/>
            <a:ext cx="12191997" cy="5362575"/>
          </a:xfrm>
        </p:spPr>
        <p:txBody>
          <a:bodyPr/>
          <a:lstStyle/>
          <a:p>
            <a:pPr algn="l"/>
            <a:r>
              <a:rPr lang="ru-RU" sz="2000" b="1" dirty="0"/>
              <a:t>Результаты посадки</a:t>
            </a:r>
            <a:r>
              <a:rPr lang="en-US" sz="2000" b="1" dirty="0"/>
              <a:t>:</a:t>
            </a:r>
          </a:p>
          <a:p>
            <a:pPr algn="l"/>
            <a:endParaRPr lang="ru-RU" sz="2000" b="1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DB2271-C41A-009C-0BD8-87E7B8021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1" y="1291590"/>
            <a:ext cx="2734057" cy="1905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82C937-A385-ED9B-6A72-DBD72962707C}"/>
              </a:ext>
            </a:extLst>
          </p:cNvPr>
          <p:cNvSpPr txBox="1"/>
          <p:nvPr/>
        </p:nvSpPr>
        <p:spPr>
          <a:xfrm>
            <a:off x="6096000" y="861060"/>
            <a:ext cx="5310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3"/>
                </a:solidFill>
                <a:latin typeface="+mj-lt"/>
              </a:rPr>
              <a:t>Диагностика системы</a:t>
            </a:r>
            <a:r>
              <a:rPr lang="en-US" sz="2000" dirty="0">
                <a:solidFill>
                  <a:schemeClr val="accent3"/>
                </a:solidFill>
                <a:latin typeface="+mj-lt"/>
              </a:rPr>
              <a:t>:</a:t>
            </a:r>
            <a:endParaRPr lang="ru-RU" sz="2000" dirty="0">
              <a:solidFill>
                <a:schemeClr val="accent3"/>
              </a:solidFill>
              <a:latin typeface="+mj-lt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4E95CE6-4752-1557-59E7-6416B0F0A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819" y="1418924"/>
            <a:ext cx="4201111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4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17C34D-E112-C7F2-115C-9CA0F0F1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4" y="142875"/>
            <a:ext cx="10772772" cy="1150621"/>
          </a:xfrm>
        </p:spPr>
        <p:txBody>
          <a:bodyPr/>
          <a:lstStyle/>
          <a:p>
            <a:r>
              <a:rPr lang="ru-RU" sz="4000" b="1" dirty="0"/>
              <a:t>Заключение и выводы</a:t>
            </a:r>
            <a:br>
              <a:rPr lang="ru-RU" sz="4000" b="1" dirty="0"/>
            </a:br>
            <a:endParaRPr lang="ru-R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D61197-0786-91C3-9A1A-5DE0DB4BD617}"/>
              </a:ext>
            </a:extLst>
          </p:cNvPr>
          <p:cNvSpPr txBox="1"/>
          <p:nvPr/>
        </p:nvSpPr>
        <p:spPr>
          <a:xfrm>
            <a:off x="0" y="812364"/>
            <a:ext cx="121920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+mj-lt"/>
              </a:rPr>
              <a:t>	Создана высокоточная математическая модель, реалистично описывающая процесс посадки космического аппарата на Марс. Модель комплексно учитывает физические особенности посадки в разреженной марсианской атмосфере, включая экспоненциальное уменьшение плотности с высотой, аэродинамическое сопротивление как корпуса аппарата, так и парашютной системы, переменную массу вследствие расхода топлива и реальные ограничения двигательной установки по тяге и скорости её изменения. Управление процессом торможения осуществляется через адаптивный ПИД-регулятор, что обеспечивает плавное и точное гашение скорости.</a:t>
            </a:r>
            <a:endParaRPr lang="ru-RU" dirty="0">
              <a:solidFill>
                <a:schemeClr val="bg1"/>
              </a:solidFill>
              <a:latin typeface="+mj-lt"/>
            </a:endParaRPr>
          </a:p>
          <a:p>
            <a:r>
              <a:rPr lang="ru-RU" b="1" dirty="0">
                <a:solidFill>
                  <a:schemeClr val="bg1"/>
                </a:solidFill>
                <a:latin typeface="+mj-lt"/>
              </a:rPr>
              <a:t>Результаты моделирования подтвердили практическую реализуемость и высокую эффективность комбинированной стратегии посадки. Парашютная система продемонстрировала выдающуюся эффективность в 84.7%, погасив сверхзвуковую скорость с 295 м/с до безопасных 45 м/с.</a:t>
            </a:r>
          </a:p>
          <a:p>
            <a:endParaRPr lang="ru-RU" b="1" dirty="0">
              <a:solidFill>
                <a:schemeClr val="bg1"/>
              </a:solidFill>
              <a:latin typeface="+mj-lt"/>
            </a:endParaRPr>
          </a:p>
          <a:p>
            <a:r>
              <a:rPr lang="ru-RU" b="1" dirty="0">
                <a:solidFill>
                  <a:schemeClr val="bg1"/>
                </a:solidFill>
                <a:latin typeface="+mj-lt"/>
              </a:rPr>
              <a:t>	Двигательная установка обеспечила точный контроль на финальном участке, позволив достичь посадочной скорости 2.54 м/с при сохранении запаса топлива 17.4 кг. Все параметры миссии и общее время посадки, соответствуют критериям успешной посадки и согласуются с данными реальных космических миссий.</a:t>
            </a:r>
            <a:r>
              <a:rPr lang="ru-RU" dirty="0">
                <a:solidFill>
                  <a:schemeClr val="bg1"/>
                </a:solidFill>
                <a:latin typeface="+mj-lt"/>
              </a:rPr>
              <a:t> </a:t>
            </a:r>
          </a:p>
          <a:p>
            <a:endParaRPr lang="ru-RU" b="1" dirty="0">
              <a:solidFill>
                <a:schemeClr val="bg1"/>
              </a:solidFill>
              <a:latin typeface="+mj-lt"/>
            </a:endParaRPr>
          </a:p>
          <a:p>
            <a:r>
              <a:rPr lang="ru-RU" b="1" dirty="0">
                <a:solidFill>
                  <a:schemeClr val="bg1"/>
                </a:solidFill>
                <a:latin typeface="+mj-lt"/>
              </a:rPr>
              <a:t>	Разработанная модель представляет значительную практическую ценность для планирования будущих космических миссий, оптимизации конструкций посадочных аппаратов и отработки алгоритмов управления в условиях, максимально приближенных к реальным. Гибкость архитектуры позволяет адаптировать модель для расчётов посадки на другие небесные тела с атмосферой.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7966980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для результатов научных исследований</Template>
  <TotalTime>117</TotalTime>
  <Words>591</Words>
  <Application>Microsoft Office PowerPoint</Application>
  <PresentationFormat>Широкоэкранный</PresentationFormat>
  <Paragraphs>55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Arial Nova</vt:lpstr>
      <vt:lpstr>Biome</vt:lpstr>
      <vt:lpstr>Пользовательская</vt:lpstr>
      <vt:lpstr>Проектная работа</vt:lpstr>
      <vt:lpstr>Цели и задачи проекта </vt:lpstr>
      <vt:lpstr>Математическая модель </vt:lpstr>
      <vt:lpstr>Система управления </vt:lpstr>
      <vt:lpstr>Стратегия посадки </vt:lpstr>
      <vt:lpstr>Архитектура системы и параметры аппарата </vt:lpstr>
      <vt:lpstr>Визуализация - Графики </vt:lpstr>
      <vt:lpstr>Результаты миссии </vt:lpstr>
      <vt:lpstr>Заключение и выводы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Степан Артамонов</dc:creator>
  <cp:lastModifiedBy>Степан Артамонов</cp:lastModifiedBy>
  <cp:revision>1</cp:revision>
  <dcterms:created xsi:type="dcterms:W3CDTF">2025-10-14T16:26:58Z</dcterms:created>
  <dcterms:modified xsi:type="dcterms:W3CDTF">2025-10-14T18:24:23Z</dcterms:modified>
</cp:coreProperties>
</file>