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1" r:id="rId2"/>
    <p:sldId id="262" r:id="rId3"/>
    <p:sldId id="256" r:id="rId4"/>
    <p:sldId id="260" r:id="rId5"/>
    <p:sldId id="258" r:id="rId6"/>
    <p:sldId id="259" r:id="rId7"/>
    <p:sldId id="257" r:id="rId8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582"/>
  </p:normalViewPr>
  <p:slideViewPr>
    <p:cSldViewPr snapToGrid="0" snapToObjects="1">
      <p:cViewPr>
        <p:scale>
          <a:sx n="190" d="100"/>
          <a:sy n="190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54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199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092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899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401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19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454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016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967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288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140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0B46D-2FBC-674E-BCC1-162726B2BF18}" type="datetimeFigureOut">
              <a:rPr kumimoji="1" lang="ko-Kore-KR" altLang="en-US" smtClean="0"/>
              <a:t>2021. 2. 2.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F57D4-5C20-3441-9CC6-4F7B5BB93FB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285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207C94-C8A4-4247-9229-F41F8E67C002}"/>
              </a:ext>
            </a:extLst>
          </p:cNvPr>
          <p:cNvSpPr/>
          <p:nvPr/>
        </p:nvSpPr>
        <p:spPr>
          <a:xfrm>
            <a:off x="-22418" y="43720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400" b="1" dirty="0" err="1">
                <a:solidFill>
                  <a:srgbClr val="000000"/>
                </a:solidFill>
                <a:latin typeface="Lato" panose="020F0502020204030203" pitchFamily="34" charset="0"/>
              </a:rPr>
              <a:t>KyuHwan</a:t>
            </a:r>
            <a:r>
              <a:rPr lang="en" altLang="ko-Kore-KR" sz="1400" dirty="0">
                <a:solidFill>
                  <a:srgbClr val="000000"/>
                </a:solidFill>
                <a:latin typeface="Lato" panose="020F0502020204030203" pitchFamily="34" charset="0"/>
              </a:rPr>
              <a:t>  </a:t>
            </a:r>
            <a:r>
              <a:rPr lang="en" altLang="ko-Kore-KR" sz="1400" b="1" dirty="0">
                <a:solidFill>
                  <a:srgbClr val="000000"/>
                </a:solidFill>
                <a:latin typeface="Lato" panose="020F0502020204030203" pitchFamily="34" charset="0"/>
              </a:rPr>
              <a:t>Shim</a:t>
            </a:r>
            <a:endParaRPr lang="en" altLang="ko-Kore-KR" sz="14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FE2FF2-CF4C-1941-998C-E17865064F6D}"/>
              </a:ext>
            </a:extLst>
          </p:cNvPr>
          <p:cNvSpPr/>
          <p:nvPr/>
        </p:nvSpPr>
        <p:spPr>
          <a:xfrm>
            <a:off x="1203307" y="1285852"/>
            <a:ext cx="3429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232323"/>
                </a:solidFill>
                <a:latin typeface="Lato" panose="020F0502020204030203" pitchFamily="34" charset="0"/>
              </a:rPr>
              <a:t>Computational</a:t>
            </a:r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232323"/>
                </a:solidFill>
                <a:latin typeface="Lato" panose="020F0502020204030203" pitchFamily="34" charset="0"/>
              </a:rPr>
              <a:t>Biology</a:t>
            </a:r>
            <a:endParaRPr lang="en" altLang="ko-Kore-KR" sz="900" dirty="0">
              <a:solidFill>
                <a:srgbClr val="232323"/>
              </a:solidFill>
              <a:latin typeface="Lato" panose="020F0502020204030203" pitchFamily="34" charset="0"/>
            </a:endParaRPr>
          </a:p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Developing new bioinformatics methods </a:t>
            </a:r>
          </a:p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GAN with Brain Signal</a:t>
            </a:r>
          </a:p>
          <a:p>
            <a:r>
              <a:rPr lang="en" altLang="ko-Kore-KR" sz="300" b="1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</a:p>
          <a:p>
            <a:r>
              <a:rPr lang="en" altLang="ko-Kore-KR" sz="900" b="1" dirty="0">
                <a:solidFill>
                  <a:srgbClr val="232323"/>
                </a:solidFill>
                <a:latin typeface="Lato" panose="020F0502020204030203" pitchFamily="34" charset="0"/>
              </a:rPr>
              <a:t>Recommendation</a:t>
            </a:r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232323"/>
                </a:solidFill>
                <a:latin typeface="Lato" panose="020F0502020204030203" pitchFamily="34" charset="0"/>
              </a:rPr>
              <a:t>System</a:t>
            </a:r>
            <a:endParaRPr lang="en" altLang="ko-Kore-KR" sz="900" dirty="0">
              <a:solidFill>
                <a:srgbClr val="232323"/>
              </a:solidFill>
              <a:latin typeface="Lato" panose="020F0502020204030203" pitchFamily="34" charset="0"/>
            </a:endParaRPr>
          </a:p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Developing new Recommendation Algorithm</a:t>
            </a:r>
          </a:p>
          <a:p>
            <a:r>
              <a:rPr lang="en" altLang="ko-Kore-KR" sz="400" b="1" dirty="0">
                <a:solidFill>
                  <a:srgbClr val="000000"/>
                </a:solidFill>
                <a:latin typeface="Lato" panose="020F0502020204030203" pitchFamily="34" charset="0"/>
              </a:rPr>
              <a:t>  </a:t>
            </a:r>
            <a:endParaRPr lang="en" altLang="ko-Kore-KR" sz="8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Drug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Prediction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Discovery</a:t>
            </a:r>
            <a:endParaRPr lang="en" altLang="ko-Kore-KR" sz="9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A4BFAE-3BFB-CE44-BE15-C7D7DE7DBAE2}"/>
              </a:ext>
            </a:extLst>
          </p:cNvPr>
          <p:cNvSpPr/>
          <p:nvPr/>
        </p:nvSpPr>
        <p:spPr>
          <a:xfrm>
            <a:off x="0" y="68179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Undergraduate in Computer Science </a:t>
            </a:r>
          </a:p>
          <a:p>
            <a:pPr algn="ctr"/>
            <a:r>
              <a:rPr lang="en" altLang="ko-Kore-KR" sz="900" dirty="0" err="1">
                <a:solidFill>
                  <a:srgbClr val="535353"/>
                </a:solidFill>
                <a:latin typeface="Lato" panose="020F0502020204030203" pitchFamily="34" charset="0"/>
              </a:rPr>
              <a:t>Sogang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 University, Seoul, Korea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3DA748E-EC8C-DE4C-9712-37AFC877A891}"/>
              </a:ext>
            </a:extLst>
          </p:cNvPr>
          <p:cNvGrpSpPr/>
          <p:nvPr/>
        </p:nvGrpSpPr>
        <p:grpSpPr>
          <a:xfrm>
            <a:off x="2264267" y="1002495"/>
            <a:ext cx="2974189" cy="200055"/>
            <a:chOff x="2504899" y="1187718"/>
            <a:chExt cx="2974189" cy="200055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E878CE1-62CD-B84D-AD88-429A5E16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818" y="1187718"/>
              <a:ext cx="1058303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ore-KR" altLang="ko-Kore-KR" sz="700" b="0" i="0" u="none" strike="noStrike" cap="none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latin typeface="Lato" panose="020F0502020204030203" pitchFamily="34" charset="0"/>
                  <a:ea typeface="Helvetica" pitchFamily="2" charset="0"/>
                </a:rPr>
                <a:t>skh7343@cnsh.hs.kr</a:t>
              </a:r>
              <a:r>
                <a:rPr kumimoji="0" lang="ko-Kore-KR" altLang="ko-Kore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ato" panose="020F0502020204030203" pitchFamily="34" charset="0"/>
                  <a:ea typeface="Helvetica" pitchFamily="2" charset="0"/>
                </a:rPr>
                <a:t>    </a:t>
              </a:r>
              <a:endParaRPr kumimoji="0" lang="ko-Kore-KR" altLang="ko-Kore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endParaRPr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AA463C9A-190D-DC48-A355-072AA8461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4899" y="1241698"/>
              <a:ext cx="113393" cy="113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EC52801-7299-BB45-9AFF-17B7903A0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422" y="1246758"/>
              <a:ext cx="104422" cy="104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074C81D-1D0F-0943-AA3B-ABBB6B6A13CC}"/>
                </a:ext>
              </a:extLst>
            </p:cNvPr>
            <p:cNvSpPr/>
            <p:nvPr/>
          </p:nvSpPr>
          <p:spPr>
            <a:xfrm>
              <a:off x="3538688" y="1187718"/>
              <a:ext cx="1940400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ore-KR" altLang="ko-Kore-KR" sz="700" dirty="0">
                  <a:solidFill>
                    <a:srgbClr val="535353"/>
                  </a:solidFill>
                  <a:latin typeface="Lato" panose="020F0502020204030203" pitchFamily="34" charset="0"/>
                  <a:ea typeface="Helvetica" pitchFamily="2" charset="0"/>
                </a:rPr>
                <a:t>https://underthelights.github.io</a:t>
              </a:r>
              <a:endParaRPr lang="ko-Kore-KR" altLang="ko-Kore-KR" sz="700" dirty="0">
                <a:latin typeface="Lato" panose="020F0502020204030203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A25328-4844-D34C-B548-FA42664ACC6E}"/>
              </a:ext>
            </a:extLst>
          </p:cNvPr>
          <p:cNvSpPr/>
          <p:nvPr/>
        </p:nvSpPr>
        <p:spPr>
          <a:xfrm>
            <a:off x="303523" y="1295704"/>
            <a:ext cx="6383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Interests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19555D-4EB7-664C-BB85-BD8A40A16895}"/>
              </a:ext>
            </a:extLst>
          </p:cNvPr>
          <p:cNvSpPr/>
          <p:nvPr/>
        </p:nvSpPr>
        <p:spPr>
          <a:xfrm>
            <a:off x="3737756" y="1282460"/>
            <a:ext cx="3429000" cy="8156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Music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Information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Retrieval</a:t>
            </a:r>
          </a:p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Developing new Recommendation Algorithm</a:t>
            </a:r>
          </a:p>
          <a:p>
            <a:r>
              <a:rPr lang="en" altLang="ko-Kore-KR" sz="400" b="1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endParaRPr lang="en" altLang="ko-Kore-KR" sz="9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XAI,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Data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Visualization</a:t>
            </a:r>
          </a:p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Developing new Recommendation Algorithm</a:t>
            </a:r>
            <a:endParaRPr lang="en" altLang="ko-Kore-KR" sz="8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endParaRPr lang="en" altLang="ko-Kore-KR" sz="9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23D47C-671B-D340-90DD-178CFAA808D5}"/>
              </a:ext>
            </a:extLst>
          </p:cNvPr>
          <p:cNvSpPr/>
          <p:nvPr/>
        </p:nvSpPr>
        <p:spPr>
          <a:xfrm>
            <a:off x="303523" y="2452307"/>
            <a:ext cx="7441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Educations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BD7259-2438-414D-A3C0-04270F1BB10C}"/>
              </a:ext>
            </a:extLst>
          </p:cNvPr>
          <p:cNvSpPr/>
          <p:nvPr/>
        </p:nvSpPr>
        <p:spPr>
          <a:xfrm>
            <a:off x="1203307" y="2452307"/>
            <a:ext cx="3429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B.Sc. Student in Computer Science</a:t>
            </a:r>
          </a:p>
          <a:p>
            <a:endParaRPr lang="en" altLang="ko-Kore-KR" sz="1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 err="1">
                <a:solidFill>
                  <a:srgbClr val="000000"/>
                </a:solidFill>
                <a:latin typeface="Lato" panose="020F0502020204030203" pitchFamily="34" charset="0"/>
              </a:rPr>
              <a:t>Sogang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 University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21486E-F09B-3F4A-B977-1863C5F9A5F6}"/>
              </a:ext>
            </a:extLst>
          </p:cNvPr>
          <p:cNvSpPr/>
          <p:nvPr/>
        </p:nvSpPr>
        <p:spPr>
          <a:xfrm>
            <a:off x="1363852" y="2757505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Mar. 2019 - Present</a:t>
            </a:r>
          </a:p>
        </p:txBody>
      </p:sp>
      <p:pic>
        <p:nvPicPr>
          <p:cNvPr id="1026" name="Picture 2" descr="Calendar, date, schedule icon - Download on Iconfinder">
            <a:extLst>
              <a:ext uri="{FF2B5EF4-FFF2-40B4-BE49-F238E27FC236}">
                <a16:creationId xmlns:a16="http://schemas.microsoft.com/office/drawing/2014/main" id="{DFE3F9C1-5A2E-3840-8AD0-58C33239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08" y="2805859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cation, marker, pin icon - Download on Iconfinder">
            <a:extLst>
              <a:ext uri="{FF2B5EF4-FFF2-40B4-BE49-F238E27FC236}">
                <a16:creationId xmlns:a16="http://schemas.microsoft.com/office/drawing/2014/main" id="{B6EBAC2D-F4E4-0247-AF95-7E80F4F59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52" y="2812754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3D4095-0EAC-2D45-8285-0F5C2AF924D9}"/>
              </a:ext>
            </a:extLst>
          </p:cNvPr>
          <p:cNvSpPr/>
          <p:nvPr/>
        </p:nvSpPr>
        <p:spPr>
          <a:xfrm>
            <a:off x="3900767" y="2757505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Seoul, Korea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6E39AB-B329-5646-8E91-64D0AE4A50C0}"/>
              </a:ext>
            </a:extLst>
          </p:cNvPr>
          <p:cNvSpPr/>
          <p:nvPr/>
        </p:nvSpPr>
        <p:spPr>
          <a:xfrm>
            <a:off x="1203307" y="3158284"/>
            <a:ext cx="3429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H.S. Diploma</a:t>
            </a:r>
          </a:p>
          <a:p>
            <a:endParaRPr lang="en" altLang="ko-Kore-KR" sz="1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 err="1">
                <a:solidFill>
                  <a:srgbClr val="000000"/>
                </a:solidFill>
                <a:latin typeface="Lato" panose="020F0502020204030203" pitchFamily="34" charset="0"/>
              </a:rPr>
              <a:t>Chungnam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 Science High School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84EC29-81B3-F74C-A619-199AE43B3913}"/>
              </a:ext>
            </a:extLst>
          </p:cNvPr>
          <p:cNvSpPr/>
          <p:nvPr/>
        </p:nvSpPr>
        <p:spPr>
          <a:xfrm>
            <a:off x="1363852" y="3463482"/>
            <a:ext cx="11961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Mar. 2016 – Feb. 2019</a:t>
            </a:r>
          </a:p>
        </p:txBody>
      </p:sp>
      <p:pic>
        <p:nvPicPr>
          <p:cNvPr id="32" name="Picture 2" descr="Calendar, date, schedule icon - Download on Iconfinder">
            <a:extLst>
              <a:ext uri="{FF2B5EF4-FFF2-40B4-BE49-F238E27FC236}">
                <a16:creationId xmlns:a16="http://schemas.microsoft.com/office/drawing/2014/main" id="{D90FD6CB-DF8F-3942-9166-89BEDC986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08" y="3511836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Location, marker, pin icon - Download on Iconfinder">
            <a:extLst>
              <a:ext uri="{FF2B5EF4-FFF2-40B4-BE49-F238E27FC236}">
                <a16:creationId xmlns:a16="http://schemas.microsoft.com/office/drawing/2014/main" id="{23DF0FFA-5F58-4445-80D3-D0EBD19E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52" y="3518731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92958D-311C-6C4F-B708-9FF5B2375726}"/>
              </a:ext>
            </a:extLst>
          </p:cNvPr>
          <p:cNvSpPr/>
          <p:nvPr/>
        </p:nvSpPr>
        <p:spPr>
          <a:xfrm>
            <a:off x="3900767" y="3463482"/>
            <a:ext cx="13564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 err="1">
                <a:solidFill>
                  <a:srgbClr val="535353"/>
                </a:solidFill>
                <a:latin typeface="Lato" panose="020F0502020204030203" pitchFamily="34" charset="0"/>
              </a:rPr>
              <a:t>Kongju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, </a:t>
            </a:r>
            <a:r>
              <a:rPr lang="en" altLang="ko-Kore-KR" sz="800" dirty="0" err="1">
                <a:solidFill>
                  <a:srgbClr val="535353"/>
                </a:solidFill>
                <a:latin typeface="Lato" panose="020F0502020204030203" pitchFamily="34" charset="0"/>
              </a:rPr>
              <a:t>Chungnam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, Korea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BC1513-F652-7944-9B86-76A560F7472C}"/>
              </a:ext>
            </a:extLst>
          </p:cNvPr>
          <p:cNvSpPr/>
          <p:nvPr/>
        </p:nvSpPr>
        <p:spPr>
          <a:xfrm>
            <a:off x="303523" y="388872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 err="1">
                <a:solidFill>
                  <a:srgbClr val="232323"/>
                </a:solidFill>
                <a:latin typeface="Lato" panose="020F0502020204030203" pitchFamily="34" charset="0"/>
              </a:rPr>
              <a:t>Millitary</a:t>
            </a:r>
            <a:endParaRPr lang="en" altLang="ko-Kore-KR" sz="900" dirty="0">
              <a:solidFill>
                <a:srgbClr val="232323"/>
              </a:solidFill>
              <a:latin typeface="Lato" panose="020F0502020204030203" pitchFamily="34" charset="0"/>
            </a:endParaRPr>
          </a:p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Services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E4CA05B-6D96-6944-89B3-E251E4969C87}"/>
              </a:ext>
            </a:extLst>
          </p:cNvPr>
          <p:cNvSpPr/>
          <p:nvPr/>
        </p:nvSpPr>
        <p:spPr>
          <a:xfrm>
            <a:off x="1203307" y="3888723"/>
            <a:ext cx="3429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232323"/>
                </a:solidFill>
                <a:latin typeface="Lato" panose="020F0502020204030203" pitchFamily="34" charset="0"/>
              </a:rPr>
              <a:t>Government Issued Fire Fighter</a:t>
            </a:r>
          </a:p>
          <a:p>
            <a:endParaRPr lang="en" altLang="ko-Kore-KR" sz="100" b="1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101E89-E61F-7346-8DC1-E08B1A2C0AF0}"/>
              </a:ext>
            </a:extLst>
          </p:cNvPr>
          <p:cNvSpPr/>
          <p:nvPr/>
        </p:nvSpPr>
        <p:spPr>
          <a:xfrm>
            <a:off x="1363852" y="4041642"/>
            <a:ext cx="1188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Aug.</a:t>
            </a:r>
            <a:r>
              <a:rPr lang="ko-KR" altLang="en-US" sz="8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2020</a:t>
            </a:r>
            <a:r>
              <a:rPr lang="ko-KR" altLang="en-US" sz="8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–</a:t>
            </a:r>
            <a:r>
              <a:rPr lang="ko-KR" altLang="en-US" sz="8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Apr.</a:t>
            </a:r>
            <a:r>
              <a:rPr lang="ko-KR" altLang="en-US" sz="8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2022</a:t>
            </a:r>
            <a:endParaRPr lang="en" altLang="ko-Kore-KR" sz="800" dirty="0">
              <a:solidFill>
                <a:srgbClr val="535353"/>
              </a:solidFill>
              <a:latin typeface="Lato" panose="020F0502020204030203" pitchFamily="34" charset="0"/>
            </a:endParaRPr>
          </a:p>
        </p:txBody>
      </p:sp>
      <p:pic>
        <p:nvPicPr>
          <p:cNvPr id="43" name="Picture 2" descr="Calendar, date, schedule icon - Download on Iconfinder">
            <a:extLst>
              <a:ext uri="{FF2B5EF4-FFF2-40B4-BE49-F238E27FC236}">
                <a16:creationId xmlns:a16="http://schemas.microsoft.com/office/drawing/2014/main" id="{3A64BD46-5196-BB4E-BCE3-6FED4CFC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08" y="4089996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Location, marker, pin icon - Download on Iconfinder">
            <a:extLst>
              <a:ext uri="{FF2B5EF4-FFF2-40B4-BE49-F238E27FC236}">
                <a16:creationId xmlns:a16="http://schemas.microsoft.com/office/drawing/2014/main" id="{7CEEFE50-8646-B84E-A3D3-A6690821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52" y="4096891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D52348-0B70-BE4B-91AE-463D0983DFA7}"/>
              </a:ext>
            </a:extLst>
          </p:cNvPr>
          <p:cNvSpPr/>
          <p:nvPr/>
        </p:nvSpPr>
        <p:spPr>
          <a:xfrm>
            <a:off x="3900767" y="4041642"/>
            <a:ext cx="15231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err="1">
                <a:solidFill>
                  <a:srgbClr val="535353"/>
                </a:solidFill>
                <a:latin typeface="Lato" panose="020F0502020204030203" pitchFamily="34" charset="0"/>
              </a:rPr>
              <a:t>Yeongdong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, </a:t>
            </a:r>
            <a:r>
              <a:rPr lang="en-US" altLang="ko-KR" sz="800" dirty="0" err="1">
                <a:solidFill>
                  <a:srgbClr val="535353"/>
                </a:solidFill>
                <a:latin typeface="Lato" panose="020F0502020204030203" pitchFamily="34" charset="0"/>
              </a:rPr>
              <a:t>Chungbuk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,</a:t>
            </a:r>
            <a:r>
              <a:rPr lang="ko-KR" altLang="en-US" sz="8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Korea</a:t>
            </a:r>
            <a:endParaRPr lang="en" altLang="ko-Kore-KR" sz="800" dirty="0">
              <a:solidFill>
                <a:srgbClr val="535353"/>
              </a:solidFill>
              <a:latin typeface="Lato" panose="020F050202020403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5C02B7D-6823-8641-8CF7-3C558C5EDCE0}"/>
              </a:ext>
            </a:extLst>
          </p:cNvPr>
          <p:cNvSpPr/>
          <p:nvPr/>
        </p:nvSpPr>
        <p:spPr>
          <a:xfrm>
            <a:off x="303523" y="446108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Research</a:t>
            </a:r>
          </a:p>
          <a:p>
            <a:r>
              <a:rPr lang="en-US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Experiences</a:t>
            </a:r>
            <a:endParaRPr lang="en" altLang="ko-Kore-KR" sz="900" dirty="0">
              <a:solidFill>
                <a:srgbClr val="232323"/>
              </a:solidFill>
              <a:latin typeface="Lato" panose="020F0502020204030203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9173B2-4847-6644-B911-C407BA4C81E8}"/>
              </a:ext>
            </a:extLst>
          </p:cNvPr>
          <p:cNvSpPr/>
          <p:nvPr/>
        </p:nvSpPr>
        <p:spPr>
          <a:xfrm>
            <a:off x="1187757" y="4467603"/>
            <a:ext cx="3429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000" dirty="0">
                <a:solidFill>
                  <a:srgbClr val="232323"/>
                </a:solidFill>
                <a:latin typeface="Lato" panose="020F0502020204030203" pitchFamily="34" charset="0"/>
              </a:rPr>
              <a:t>Research Intern</a:t>
            </a:r>
          </a:p>
          <a:p>
            <a:endParaRPr lang="en" altLang="ko-Kore-KR" sz="1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 err="1">
                <a:solidFill>
                  <a:srgbClr val="000000"/>
                </a:solidFill>
                <a:latin typeface="Lato" panose="020F0502020204030203" pitchFamily="34" charset="0"/>
              </a:rPr>
              <a:t>BioIntelligence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 Lab, Seoul </a:t>
            </a:r>
            <a:r>
              <a:rPr lang="en" altLang="ko-Kore-KR" sz="900" b="1" dirty="0" err="1">
                <a:solidFill>
                  <a:srgbClr val="000000"/>
                </a:solidFill>
                <a:latin typeface="Lato" panose="020F0502020204030203" pitchFamily="34" charset="0"/>
              </a:rPr>
              <a:t>Nat’l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 University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64A2D3-D37B-F540-BC1A-6AE6248CF7CA}"/>
              </a:ext>
            </a:extLst>
          </p:cNvPr>
          <p:cNvSpPr/>
          <p:nvPr/>
        </p:nvSpPr>
        <p:spPr>
          <a:xfrm>
            <a:off x="1373310" y="4828456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Mar. 2019 - Present</a:t>
            </a:r>
          </a:p>
        </p:txBody>
      </p:sp>
      <p:pic>
        <p:nvPicPr>
          <p:cNvPr id="49" name="Picture 2" descr="Calendar, date, schedule icon - Download on Iconfinder">
            <a:extLst>
              <a:ext uri="{FF2B5EF4-FFF2-40B4-BE49-F238E27FC236}">
                <a16:creationId xmlns:a16="http://schemas.microsoft.com/office/drawing/2014/main" id="{538235AF-1C05-3540-AE88-19969DCB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66" y="4876810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Location, marker, pin icon - Download on Iconfinder">
            <a:extLst>
              <a:ext uri="{FF2B5EF4-FFF2-40B4-BE49-F238E27FC236}">
                <a16:creationId xmlns:a16="http://schemas.microsoft.com/office/drawing/2014/main" id="{20FF9555-A429-E749-960D-ECED2D72D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10" y="4883705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7D4221AA-5E59-A249-874E-B5788748EC25}"/>
              </a:ext>
            </a:extLst>
          </p:cNvPr>
          <p:cNvSpPr/>
          <p:nvPr/>
        </p:nvSpPr>
        <p:spPr>
          <a:xfrm>
            <a:off x="3910225" y="4828456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Seoul, Korea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D3A720-3643-7245-B5F8-A9A65AF03391}"/>
              </a:ext>
            </a:extLst>
          </p:cNvPr>
          <p:cNvSpPr/>
          <p:nvPr/>
        </p:nvSpPr>
        <p:spPr>
          <a:xfrm>
            <a:off x="1187757" y="5038709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Developing new Recommendation Algorithm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4A2381-A5C2-1941-9C52-647B5815A910}"/>
              </a:ext>
            </a:extLst>
          </p:cNvPr>
          <p:cNvSpPr/>
          <p:nvPr/>
        </p:nvSpPr>
        <p:spPr>
          <a:xfrm>
            <a:off x="303523" y="5458489"/>
            <a:ext cx="5597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Honors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C2B2581-6B9C-D543-ACCA-713644BE46E9}"/>
              </a:ext>
            </a:extLst>
          </p:cNvPr>
          <p:cNvSpPr/>
          <p:nvPr/>
        </p:nvSpPr>
        <p:spPr>
          <a:xfrm>
            <a:off x="1203306" y="5458489"/>
            <a:ext cx="525083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Alumni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Scholarship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, </a:t>
            </a:r>
            <a:r>
              <a:rPr lang="en" altLang="ko-Kore-KR" sz="900" dirty="0" err="1">
                <a:solidFill>
                  <a:srgbClr val="535353"/>
                </a:solidFill>
                <a:latin typeface="Lato" panose="020F0502020204030203" pitchFamily="34" charset="0"/>
              </a:rPr>
              <a:t>Sogang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 University Alumni, 2020</a:t>
            </a:r>
          </a:p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1-semester full scholarship from </a:t>
            </a:r>
            <a:r>
              <a:rPr lang="en" altLang="ko-Kore-KR" sz="800" dirty="0" err="1">
                <a:solidFill>
                  <a:srgbClr val="535353"/>
                </a:solidFill>
                <a:latin typeface="Lato" panose="020F0502020204030203" pitchFamily="34" charset="0"/>
              </a:rPr>
              <a:t>Sogang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 University Alumni</a:t>
            </a:r>
          </a:p>
          <a:p>
            <a:r>
              <a: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</a:p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Albatross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Scholarship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, </a:t>
            </a:r>
            <a:r>
              <a:rPr lang="en" altLang="ko-Kore-KR" sz="900" dirty="0" err="1">
                <a:solidFill>
                  <a:srgbClr val="535353"/>
                </a:solidFill>
                <a:latin typeface="Lato" panose="020F0502020204030203" pitchFamily="34" charset="0"/>
              </a:rPr>
              <a:t>Sogang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 University, 2019</a:t>
            </a:r>
          </a:p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1-year full scholarship for freshman who passed the application of Albatross Specialist Decision </a:t>
            </a:r>
            <a:endParaRPr lang="en" altLang="ko-Kore-KR" sz="900" dirty="0">
              <a:solidFill>
                <a:srgbClr val="535353"/>
              </a:solidFill>
              <a:latin typeface="Lato" panose="020F0502020204030203" pitchFamily="34" charset="0"/>
            </a:endParaRPr>
          </a:p>
          <a:p>
            <a:r>
              <a:rPr lang="en" altLang="ko-Kore-KR" sz="4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endParaRPr lang="en" altLang="ko-Kore-KR" sz="9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Scholarship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from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KAIST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Emeritus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Professor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, </a:t>
            </a:r>
            <a:r>
              <a:rPr lang="en" altLang="ko-Kore-KR" sz="900" dirty="0" err="1">
                <a:solidFill>
                  <a:srgbClr val="535353"/>
                </a:solidFill>
                <a:latin typeface="Lato" panose="020F0502020204030203" pitchFamily="34" charset="0"/>
              </a:rPr>
              <a:t>Chungnam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 Science High School, 2018 </a:t>
            </a:r>
          </a:p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from KAIST emeritus professor</a:t>
            </a:r>
            <a:endParaRPr lang="en" altLang="ko-Kore-KR" sz="900" dirty="0">
              <a:solidFill>
                <a:srgbClr val="535353"/>
              </a:solidFill>
              <a:latin typeface="Lato" panose="020F0502020204030203" pitchFamily="34" charset="0"/>
            </a:endParaRPr>
          </a:p>
          <a:p>
            <a:r>
              <a:rPr lang="en" altLang="ko-Kore-KR" sz="4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endParaRPr lang="en" altLang="ko-Kore-KR" sz="9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 err="1">
                <a:solidFill>
                  <a:srgbClr val="000000"/>
                </a:solidFill>
                <a:latin typeface="Lato" panose="020F0502020204030203" pitchFamily="34" charset="0"/>
              </a:rPr>
              <a:t>Myunghak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Scholarship,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dirty="0" err="1">
                <a:solidFill>
                  <a:srgbClr val="535353"/>
                </a:solidFill>
                <a:latin typeface="Lato" panose="020F0502020204030203" pitchFamily="34" charset="0"/>
              </a:rPr>
              <a:t>Chungnam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 Science High School, 2016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2FA37A-7E6D-1B46-B3B1-B93786A8C0A2}"/>
              </a:ext>
            </a:extLst>
          </p:cNvPr>
          <p:cNvSpPr/>
          <p:nvPr/>
        </p:nvSpPr>
        <p:spPr>
          <a:xfrm>
            <a:off x="1203307" y="6851770"/>
            <a:ext cx="3429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  <a:t>Software languages </a:t>
            </a:r>
            <a:endParaRPr lang="en" altLang="ko-Kore-KR" sz="900" dirty="0">
              <a:latin typeface="Lato" panose="020F0502020204030203" pitchFamily="34" charset="0"/>
            </a:endParaRPr>
          </a:p>
          <a:p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Python, R, C/C++, JAVA, </a:t>
            </a:r>
            <a:r>
              <a:rPr lang="en" altLang="ko-Kore-KR" sz="900" dirty="0" err="1">
                <a:solidFill>
                  <a:srgbClr val="666666"/>
                </a:solidFill>
                <a:latin typeface="Lato" panose="020F0502020204030203" pitchFamily="34" charset="0"/>
              </a:rPr>
              <a:t>OCaml</a:t>
            </a: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, LaTeX, Assembly Language </a:t>
            </a:r>
            <a:endParaRPr lang="en" altLang="ko-Kore-KR" sz="900" dirty="0">
              <a:latin typeface="Lato" panose="020F0502020204030203" pitchFamily="34" charset="0"/>
            </a:endParaRPr>
          </a:p>
          <a:p>
            <a:endParaRPr lang="en" altLang="ko-Kore-KR" sz="300" b="1" dirty="0">
              <a:solidFill>
                <a:srgbClr val="166677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  <a:t>Hardware languages</a:t>
            </a:r>
            <a:b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</a:b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Verilog, </a:t>
            </a:r>
            <a:r>
              <a:rPr lang="en" altLang="ko-Kore-KR" sz="900" dirty="0" err="1">
                <a:solidFill>
                  <a:srgbClr val="666666"/>
                </a:solidFill>
                <a:latin typeface="Lato" panose="020F0502020204030203" pitchFamily="34" charset="0"/>
              </a:rPr>
              <a:t>Bluespec</a:t>
            </a: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 System Verilog (BSV) </a:t>
            </a:r>
            <a:endParaRPr lang="en" altLang="ko-Kore-KR" sz="900" dirty="0">
              <a:latin typeface="Lato" panose="020F0502020204030203" pitchFamily="34" charset="0"/>
            </a:endParaRPr>
          </a:p>
          <a:p>
            <a:endParaRPr lang="en" altLang="ko-Kore-KR" sz="300" b="1" dirty="0">
              <a:solidFill>
                <a:srgbClr val="2D2D2D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  <a:t>Machine Learning </a:t>
            </a:r>
            <a:endParaRPr lang="en" altLang="ko-Kore-KR" sz="900" dirty="0">
              <a:latin typeface="Lato" panose="020F0502020204030203" pitchFamily="34" charset="0"/>
            </a:endParaRPr>
          </a:p>
          <a:p>
            <a:r>
              <a:rPr lang="en" altLang="ko-Kore-KR" sz="900" dirty="0" err="1">
                <a:solidFill>
                  <a:srgbClr val="666666"/>
                </a:solidFill>
                <a:latin typeface="Lato" panose="020F0502020204030203" pitchFamily="34" charset="0"/>
              </a:rPr>
              <a:t>PyTorch</a:t>
            </a: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, </a:t>
            </a:r>
            <a:r>
              <a:rPr lang="en" altLang="ko-Kore-KR" sz="900" dirty="0" err="1">
                <a:solidFill>
                  <a:srgbClr val="666666"/>
                </a:solidFill>
                <a:latin typeface="Lato" panose="020F0502020204030203" pitchFamily="34" charset="0"/>
              </a:rPr>
              <a:t>Tensorflow</a:t>
            </a: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, Caffe </a:t>
            </a:r>
            <a:endParaRPr lang="en" altLang="ko-Kore-KR" sz="900" dirty="0">
              <a:latin typeface="Lato" panose="020F0502020204030203" pitchFamily="34" charset="0"/>
            </a:endParaRPr>
          </a:p>
          <a:p>
            <a:endParaRPr lang="en" altLang="ko-Kore-KR" sz="300" b="1" dirty="0">
              <a:solidFill>
                <a:srgbClr val="2D2D2D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  <a:t>Web Development</a:t>
            </a:r>
            <a:b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</a:b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HTML, CSS, React, Django, Angular </a:t>
            </a:r>
            <a:endParaRPr lang="en" altLang="ko-Kore-KR" sz="900" dirty="0">
              <a:latin typeface="Lato" panose="020F050202020403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DA0AAC0-F6B4-D54B-8ADB-3F0E11C68B06}"/>
              </a:ext>
            </a:extLst>
          </p:cNvPr>
          <p:cNvSpPr/>
          <p:nvPr/>
        </p:nvSpPr>
        <p:spPr>
          <a:xfrm>
            <a:off x="303523" y="6851770"/>
            <a:ext cx="4427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417647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C1875C-AD3B-3A45-9871-CA702D43BE9A}"/>
              </a:ext>
            </a:extLst>
          </p:cNvPr>
          <p:cNvSpPr/>
          <p:nvPr/>
        </p:nvSpPr>
        <p:spPr>
          <a:xfrm>
            <a:off x="303523" y="879583"/>
            <a:ext cx="6607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Activities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1E2FD2-E8CD-2144-9EA5-34E56A4652C8}"/>
              </a:ext>
            </a:extLst>
          </p:cNvPr>
          <p:cNvSpPr/>
          <p:nvPr/>
        </p:nvSpPr>
        <p:spPr>
          <a:xfrm>
            <a:off x="1203306" y="879583"/>
            <a:ext cx="52508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100" b="1" dirty="0">
                <a:solidFill>
                  <a:srgbClr val="000000"/>
                </a:solidFill>
                <a:latin typeface="Lato" panose="020F0502020204030203" pitchFamily="34" charset="0"/>
              </a:rPr>
              <a:t>OCONNECT </a:t>
            </a:r>
            <a:endParaRPr lang="en" altLang="ko-Kore-KR" sz="1100" dirty="0">
              <a:solidFill>
                <a:srgbClr val="535353"/>
              </a:solidFill>
              <a:latin typeface="Lato" panose="020F0502020204030203" pitchFamily="34" charset="0"/>
            </a:endParaRPr>
          </a:p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Chief Research Officer, Programmer</a:t>
            </a:r>
          </a:p>
          <a:p>
            <a:r>
              <a: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2B8A8E-2C09-8544-8FA1-DE1A6C0A94E2}"/>
              </a:ext>
            </a:extLst>
          </p:cNvPr>
          <p:cNvGrpSpPr/>
          <p:nvPr/>
        </p:nvGrpSpPr>
        <p:grpSpPr>
          <a:xfrm>
            <a:off x="1203306" y="1320703"/>
            <a:ext cx="5250833" cy="415498"/>
            <a:chOff x="1203306" y="1223728"/>
            <a:chExt cx="5250833" cy="415498"/>
          </a:xfrm>
        </p:grpSpPr>
        <p:pic>
          <p:nvPicPr>
            <p:cNvPr id="17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C6254F1A-9F36-7D4B-9FAF-1DADDE6F1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7B48F4E-F787-0242-9256-077255D38730}"/>
                </a:ext>
              </a:extLst>
            </p:cNvPr>
            <p:cNvSpPr/>
            <p:nvPr/>
          </p:nvSpPr>
          <p:spPr>
            <a:xfrm>
              <a:off x="1203306" y="1223728"/>
              <a:ext cx="307774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</a:t>
              </a:r>
              <a:r>
                <a:rPr lang="en" altLang="ko-Kore-KR" sz="900" b="1" dirty="0" err="1">
                  <a:solidFill>
                    <a:srgbClr val="000000"/>
                  </a:solidFill>
                  <a:latin typeface="Lato" panose="020F0502020204030203" pitchFamily="34" charset="0"/>
                </a:rPr>
                <a:t>UNIcorn</a:t>
              </a:r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Student Start-Up Support Program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Jun 1, 2019 ~ Feb 28, 2022</a:t>
              </a:r>
            </a:p>
            <a:p>
              <a:r>
                <a:rPr lang="en" altLang="ko-Kore-KR" sz="3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057866-E65E-974A-ADA4-0431F494A557}"/>
                </a:ext>
              </a:extLst>
            </p:cNvPr>
            <p:cNvSpPr/>
            <p:nvPr/>
          </p:nvSpPr>
          <p:spPr>
            <a:xfrm>
              <a:off x="3258589" y="1223728"/>
              <a:ext cx="319555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Consecutive Selection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Ulsan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Nat’l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Institute of Science and Technology</a:t>
              </a:r>
            </a:p>
            <a:p>
              <a:pPr algn="r"/>
              <a:r>
                <a:rPr lang="en" altLang="ko-Kore-KR" sz="3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4958C49-E6C6-9143-927F-729E52A10A80}"/>
              </a:ext>
            </a:extLst>
          </p:cNvPr>
          <p:cNvGrpSpPr/>
          <p:nvPr/>
        </p:nvGrpSpPr>
        <p:grpSpPr>
          <a:xfrm>
            <a:off x="1203306" y="1746434"/>
            <a:ext cx="5250833" cy="538609"/>
            <a:chOff x="1203306" y="1223728"/>
            <a:chExt cx="5250833" cy="538609"/>
          </a:xfrm>
        </p:grpSpPr>
        <p:pic>
          <p:nvPicPr>
            <p:cNvPr id="27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E68A00A5-0C56-B64D-BF1B-2F0974002B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F379C9-272A-AC4C-B5C9-D4BC417C504A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Challenge K-Startup EXPO - </a:t>
              </a:r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Collegiate Competition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Aug 22,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50D0AEE-CF09-8446-A5C6-A6B1EB503690}"/>
                </a:ext>
              </a:extLst>
            </p:cNvPr>
            <p:cNvSpPr/>
            <p:nvPr/>
          </p:nvSpPr>
          <p:spPr>
            <a:xfrm>
              <a:off x="3258589" y="1223728"/>
              <a:ext cx="3195550" cy="538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National, Top 50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Ministry of SMEs and Startups </a:t>
              </a: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Institute of Startup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&amp;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Entrepreneurship Development    </a:t>
              </a:r>
            </a:p>
            <a:p>
              <a:pPr algn="r"/>
              <a:r>
                <a:rPr lang="en" altLang="ko-Kore-KR" sz="3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848BD0B-67EE-EA4D-90D3-EF64BEDDF3AD}"/>
              </a:ext>
            </a:extLst>
          </p:cNvPr>
          <p:cNvGrpSpPr/>
          <p:nvPr/>
        </p:nvGrpSpPr>
        <p:grpSpPr>
          <a:xfrm>
            <a:off x="1203306" y="2307518"/>
            <a:ext cx="5250833" cy="369332"/>
            <a:chOff x="1203306" y="1223728"/>
            <a:chExt cx="5250833" cy="369332"/>
          </a:xfrm>
        </p:grpSpPr>
        <p:pic>
          <p:nvPicPr>
            <p:cNvPr id="18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AE005FB8-F0A8-6848-8845-F681350EE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DA669C6-2E24-BC4A-B0AE-05E62254C890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Startup Competition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Nov 8,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914BFF4-24AB-F94A-9465-F3168E267939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2</a:t>
              </a:r>
              <a:r>
                <a:rPr lang="en" altLang="ko-Kore-KR" sz="900" b="1" baseline="30000" dirty="0">
                  <a:solidFill>
                    <a:srgbClr val="000000"/>
                  </a:solidFill>
                  <a:latin typeface="Lato" panose="020F0502020204030203" pitchFamily="34" charset="0"/>
                </a:rPr>
                <a:t>nd</a:t>
              </a:r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Runner-Up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Ulsan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Nat’l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Institute of Science and Technology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C5ED837-7723-8447-899C-C270F6576676}"/>
              </a:ext>
            </a:extLst>
          </p:cNvPr>
          <p:cNvGrpSpPr/>
          <p:nvPr/>
        </p:nvGrpSpPr>
        <p:grpSpPr>
          <a:xfrm>
            <a:off x="1203306" y="2739190"/>
            <a:ext cx="5250833" cy="369332"/>
            <a:chOff x="1203306" y="1223728"/>
            <a:chExt cx="5250833" cy="369332"/>
          </a:xfrm>
        </p:grpSpPr>
        <p:pic>
          <p:nvPicPr>
            <p:cNvPr id="34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8CDAB880-080E-9A45-AEC6-E580B0838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17609C4-85C3-9749-AE4F-65F26FD48861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KAIST Startup Competition 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Nov 8,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8663359-788C-9846-AC29-89E9FB3BB8DA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Representative of UNIST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Advanced Institute of Science and Technology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89A4AA1-E796-4F42-B8D7-255250CA9380}"/>
              </a:ext>
            </a:extLst>
          </p:cNvPr>
          <p:cNvGrpSpPr/>
          <p:nvPr/>
        </p:nvGrpSpPr>
        <p:grpSpPr>
          <a:xfrm>
            <a:off x="1203306" y="3185408"/>
            <a:ext cx="5250833" cy="369332"/>
            <a:chOff x="1203306" y="1223728"/>
            <a:chExt cx="5250833" cy="369332"/>
          </a:xfrm>
        </p:grpSpPr>
        <p:pic>
          <p:nvPicPr>
            <p:cNvPr id="39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95E93D5E-907D-1D4F-B078-2024CADC7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5B70E0F-B9F8-3940-9823-F40F44C1FC3B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K-Camp Busan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Nov 15, 2019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~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May 31,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DEEB0CC-16A5-8541-A556-417902B73A67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1</a:t>
              </a:r>
              <a:r>
                <a:rPr lang="en-US" altLang="ko-KR" sz="900" b="1" baseline="30000" dirty="0">
                  <a:solidFill>
                    <a:srgbClr val="000000"/>
                  </a:solidFill>
                  <a:latin typeface="Lato" panose="020F0502020204030203" pitchFamily="34" charset="0"/>
                </a:rPr>
                <a:t>st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Generation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Krypton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094339-38A6-5A44-ABB8-252CD7C5012F}"/>
              </a:ext>
            </a:extLst>
          </p:cNvPr>
          <p:cNvGrpSpPr/>
          <p:nvPr/>
        </p:nvGrpSpPr>
        <p:grpSpPr>
          <a:xfrm>
            <a:off x="1203306" y="3621454"/>
            <a:ext cx="5250833" cy="369332"/>
            <a:chOff x="1203306" y="1223728"/>
            <a:chExt cx="5250833" cy="369332"/>
          </a:xfrm>
        </p:grpSpPr>
        <p:pic>
          <p:nvPicPr>
            <p:cNvPr id="44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D9602512-FD1E-6349-B3E1-094AFADC6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42D41CD-5AB8-B647-8448-64979A4980C2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Pre-Startup</a:t>
              </a:r>
              <a:r>
                <a:rPr lang="ko-KR" altLang="en-US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Package–</a:t>
              </a:r>
              <a:r>
                <a:rPr lang="ko-KR" altLang="en-US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General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Apr 29, 2020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~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Dec 31,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27F4338-F5CB-C64E-9105-17C3371EE5F5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Funded Most (70,000k)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Institute of Startup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&amp;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Entrepreneurship Development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7C2FEED-4B48-284A-99F0-26A34289F94B}"/>
              </a:ext>
            </a:extLst>
          </p:cNvPr>
          <p:cNvGrpSpPr/>
          <p:nvPr/>
        </p:nvGrpSpPr>
        <p:grpSpPr>
          <a:xfrm>
            <a:off x="1203306" y="4067672"/>
            <a:ext cx="5250833" cy="369332"/>
            <a:chOff x="1203306" y="1223728"/>
            <a:chExt cx="5250833" cy="369332"/>
          </a:xfrm>
        </p:grpSpPr>
        <p:pic>
          <p:nvPicPr>
            <p:cNvPr id="49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7667B437-E2F7-584D-B51E-0E0305981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1DB087B-9371-C643-A3D3-931529712248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IP Training &amp; Education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Jun 1, 2020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~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Dec 31,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7BB41D1-73B3-F146-B06E-49A9434ADC68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2 properties ()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Korean Intellectual Property Office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06DF879-6143-9346-9B14-4987C81D8382}"/>
              </a:ext>
            </a:extLst>
          </p:cNvPr>
          <p:cNvGrpSpPr/>
          <p:nvPr/>
        </p:nvGrpSpPr>
        <p:grpSpPr>
          <a:xfrm>
            <a:off x="1203306" y="4506867"/>
            <a:ext cx="5250833" cy="369332"/>
            <a:chOff x="1203306" y="1223728"/>
            <a:chExt cx="5250833" cy="369332"/>
          </a:xfrm>
        </p:grpSpPr>
        <p:pic>
          <p:nvPicPr>
            <p:cNvPr id="58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59F72F6C-73CD-3B43-AD13-9222105C9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CB6AD04-AF17-2B42-A025-7138B6A67F58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Social Challenge </a:t>
              </a:r>
              <a:r>
                <a:rPr lang="ko-Kore-KR" altLang="en-US" sz="900" b="1" dirty="0">
                  <a:latin typeface="Lato" panose="020F0502020204030203" pitchFamily="34" charset="0"/>
                </a:rPr>
                <a:t>α</a:t>
              </a:r>
              <a:r>
                <a:rPr lang="en-US" altLang="ko-Kore-KR" sz="900" b="1" dirty="0">
                  <a:latin typeface="Lato" panose="020F0502020204030203" pitchFamily="34" charset="0"/>
                </a:rPr>
                <a:t>7</a:t>
              </a:r>
              <a:endParaRPr lang="en" altLang="ko-Kore-KR" sz="900" b="1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Sep 15, 2020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~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Dec 18,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6F5F6DD-028E-2845-80D2-73E6D16780F8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Crowd Funding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ohmycompany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, BSS, LISCC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1BB30DA-4465-9B41-97C1-9FCE1C4866D5}"/>
              </a:ext>
            </a:extLst>
          </p:cNvPr>
          <p:cNvGrpSpPr/>
          <p:nvPr/>
        </p:nvGrpSpPr>
        <p:grpSpPr>
          <a:xfrm>
            <a:off x="1203306" y="4953085"/>
            <a:ext cx="5250833" cy="369332"/>
            <a:chOff x="1203306" y="1223728"/>
            <a:chExt cx="5250833" cy="369332"/>
          </a:xfrm>
        </p:grpSpPr>
        <p:pic>
          <p:nvPicPr>
            <p:cNvPr id="63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C54468C0-027D-0C47-92DB-645673AF8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C096CBA-EE65-7F48-A568-3C4BE6BB4C1E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Ulsan Knowledge-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Technology</a:t>
              </a:r>
              <a:r>
                <a:rPr lang="ko-KR" altLang="en-US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Startup</a:t>
              </a:r>
              <a:r>
                <a:rPr lang="ko-KR" altLang="en-US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Center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Jun 1, 2020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~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Dec 31,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C479DE-4416-E14B-B2A6-586DDD081580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10</a:t>
              </a:r>
              <a:r>
                <a:rPr lang="en-US" altLang="ko-KR" sz="900" b="1" baseline="30000" dirty="0">
                  <a:solidFill>
                    <a:srgbClr val="000000"/>
                  </a:solidFill>
                  <a:latin typeface="Lato" panose="020F0502020204030203" pitchFamily="34" charset="0"/>
                </a:rPr>
                <a:t>th</a:t>
              </a:r>
              <a:r>
                <a:rPr lang="ko-KR" altLang="en-US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Generation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Ulsan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Technopark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2BBE44E-E5EE-D24A-B8C7-B442C358DC8C}"/>
              </a:ext>
            </a:extLst>
          </p:cNvPr>
          <p:cNvGrpSpPr/>
          <p:nvPr/>
        </p:nvGrpSpPr>
        <p:grpSpPr>
          <a:xfrm>
            <a:off x="1203306" y="5379695"/>
            <a:ext cx="5250833" cy="369332"/>
            <a:chOff x="1203306" y="1223728"/>
            <a:chExt cx="5250833" cy="369332"/>
          </a:xfrm>
        </p:grpSpPr>
        <p:pic>
          <p:nvPicPr>
            <p:cNvPr id="68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9CB0708F-3BB6-CA49-AAB5-5FF39F83C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BE0B17F-FEBF-C14B-B5FF-EA3F870AE262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Startup BM Advance Program</a:t>
              </a:r>
              <a:endParaRPr lang="en" altLang="ko-Kore-KR" sz="900" b="1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</a:t>
              </a:r>
              <a:r>
                <a:rPr lang="en-US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Nov 2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6F0CDA3-1614-4B45-8543-8AB9D46FF023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Ulsan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Nat’l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Institute of Science and Technology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B8AD54F-8355-3041-99B1-F44EA6517C88}"/>
              </a:ext>
            </a:extLst>
          </p:cNvPr>
          <p:cNvGrpSpPr/>
          <p:nvPr/>
        </p:nvGrpSpPr>
        <p:grpSpPr>
          <a:xfrm>
            <a:off x="1203306" y="5825913"/>
            <a:ext cx="5250833" cy="369332"/>
            <a:chOff x="1203306" y="1223728"/>
            <a:chExt cx="5250833" cy="369332"/>
          </a:xfrm>
        </p:grpSpPr>
        <p:pic>
          <p:nvPicPr>
            <p:cNvPr id="73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6A6B4C74-B976-EB4C-8B89-CE8E1E001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211847F-9BAF-8A4B-8055-CBF4FFDA3C7D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Ulsan Collegiate Startup Excellent Idea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Contest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</a:t>
              </a:r>
              <a:r>
                <a:rPr lang="en-US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Nov 21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E75D48B-3C19-8A44-AC7C-091BBC76F890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Winner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Ulsan </a:t>
              </a:r>
              <a:r>
                <a:rPr lang="en-US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Creative Economy Innovation Center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8F5786C-EB32-2245-B02B-CB8442EBF019}"/>
              </a:ext>
            </a:extLst>
          </p:cNvPr>
          <p:cNvGrpSpPr/>
          <p:nvPr/>
        </p:nvGrpSpPr>
        <p:grpSpPr>
          <a:xfrm>
            <a:off x="1203306" y="6265789"/>
            <a:ext cx="5250833" cy="369332"/>
            <a:chOff x="1203306" y="1223728"/>
            <a:chExt cx="5250833" cy="369332"/>
          </a:xfrm>
        </p:grpSpPr>
        <p:pic>
          <p:nvPicPr>
            <p:cNvPr id="77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A6893DA9-BC68-0A41-AC48-8ADFECA4B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EB9A53-07AE-3B43-BA96-0C0C5CDE14B0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Startup Competition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Nov 25,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49BED2F-9C1E-8040-86AD-9FB03C6AFD4B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Top 2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SBC Start-Up Academy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58124AB-33E1-684E-A9B9-FCEE4D82A691}"/>
              </a:ext>
            </a:extLst>
          </p:cNvPr>
          <p:cNvGrpSpPr/>
          <p:nvPr/>
        </p:nvGrpSpPr>
        <p:grpSpPr>
          <a:xfrm>
            <a:off x="1203306" y="6697461"/>
            <a:ext cx="5250833" cy="369332"/>
            <a:chOff x="1203306" y="1223728"/>
            <a:chExt cx="5250833" cy="369332"/>
          </a:xfrm>
        </p:grpSpPr>
        <p:pic>
          <p:nvPicPr>
            <p:cNvPr id="81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216E0B29-418B-0941-BC78-756F2FB74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1D0613E-AC98-634D-B12D-115B996933F7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GIST X-IST Startup Competition 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Dec 4,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C4F5EC7-2C26-C44E-A50F-1677D2295FD8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Representative of UNIST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Advanced Institute of Science and Technology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36D30B3-6EA0-0D44-8044-61EE978B1955}"/>
              </a:ext>
            </a:extLst>
          </p:cNvPr>
          <p:cNvGrpSpPr/>
          <p:nvPr/>
        </p:nvGrpSpPr>
        <p:grpSpPr>
          <a:xfrm>
            <a:off x="1203306" y="7123743"/>
            <a:ext cx="5250833" cy="369332"/>
            <a:chOff x="1203306" y="1223728"/>
            <a:chExt cx="5250833" cy="369332"/>
          </a:xfrm>
        </p:grpSpPr>
        <p:pic>
          <p:nvPicPr>
            <p:cNvPr id="86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D7DAE487-ECD8-924B-A111-BF22DDF97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F62CD26-01BC-4E49-B861-2F597AD177FD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SBC Youth Startup Academy Pre-School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Dec 28,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015A6AB-B43D-5D43-801A-6DE06C4652FA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Excellent Completion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SMEs and Startups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Agenc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7C7DBE9-6833-EF41-BDDF-C18389C9E5B2}"/>
              </a:ext>
            </a:extLst>
          </p:cNvPr>
          <p:cNvGrpSpPr/>
          <p:nvPr/>
        </p:nvGrpSpPr>
        <p:grpSpPr>
          <a:xfrm>
            <a:off x="1203306" y="7555415"/>
            <a:ext cx="5250833" cy="369332"/>
            <a:chOff x="1203306" y="1223728"/>
            <a:chExt cx="5250833" cy="369332"/>
          </a:xfrm>
        </p:grpSpPr>
        <p:pic>
          <p:nvPicPr>
            <p:cNvPr id="90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4B1B8B67-12A8-F44F-9676-DDEEC3B38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AA4CC47-CB06-064F-B05A-1805D9AEFAAB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GIST X-IST Startup Competition 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Dec 4,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2ACA12D-02DE-4146-A0A6-CB944152F34F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Representative of UNIST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Advanced Institute of Science and Technology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E18FEF2-8353-B24B-B4BC-95A7F42068FF}"/>
              </a:ext>
            </a:extLst>
          </p:cNvPr>
          <p:cNvGrpSpPr/>
          <p:nvPr/>
        </p:nvGrpSpPr>
        <p:grpSpPr>
          <a:xfrm>
            <a:off x="1203306" y="8465256"/>
            <a:ext cx="5250833" cy="369332"/>
            <a:chOff x="1203306" y="1223728"/>
            <a:chExt cx="5250833" cy="369332"/>
          </a:xfrm>
        </p:grpSpPr>
        <p:pic>
          <p:nvPicPr>
            <p:cNvPr id="96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E8F0AF14-3C83-524A-94EE-CDC2339C5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01B0105-D35E-E04C-A375-F46E91CF56ED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Magazine 2021 Spring 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Jan 21, 2021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F6B829-0657-094F-B21D-D198EA89A814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Startup Interviewee 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Ulsan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Nat’l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Institute of Science and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Technolog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D04E2A-E603-0541-91A0-00BF7FDF3298}"/>
              </a:ext>
            </a:extLst>
          </p:cNvPr>
          <p:cNvGrpSpPr/>
          <p:nvPr/>
        </p:nvGrpSpPr>
        <p:grpSpPr>
          <a:xfrm>
            <a:off x="1203306" y="8896928"/>
            <a:ext cx="5250833" cy="369332"/>
            <a:chOff x="1203306" y="1223728"/>
            <a:chExt cx="5250833" cy="369332"/>
          </a:xfrm>
        </p:grpSpPr>
        <p:pic>
          <p:nvPicPr>
            <p:cNvPr id="100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0FC3053F-1568-C94A-BBA4-0EE4831B7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C46D64BA-58BA-784C-8E29-D03A42E3CF61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Startup Interview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Jan 28, 2021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29E0464-8545-0747-AA19-60FAEA634560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Startup Interviewee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SBS, UBC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0D35FE7-B1F8-CA49-B58F-51823A4B920A}"/>
              </a:ext>
            </a:extLst>
          </p:cNvPr>
          <p:cNvSpPr/>
          <p:nvPr/>
        </p:nvSpPr>
        <p:spPr>
          <a:xfrm>
            <a:off x="303523" y="8465256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219092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207C94-C8A4-4247-9229-F41F8E67C002}"/>
              </a:ext>
            </a:extLst>
          </p:cNvPr>
          <p:cNvSpPr/>
          <p:nvPr/>
        </p:nvSpPr>
        <p:spPr>
          <a:xfrm>
            <a:off x="-22418" y="43720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1400" b="1" dirty="0" err="1">
                <a:solidFill>
                  <a:srgbClr val="000000"/>
                </a:solidFill>
                <a:latin typeface="Lato" panose="020F0502020204030203" pitchFamily="34" charset="0"/>
              </a:rPr>
              <a:t>KyuHwan</a:t>
            </a:r>
            <a:r>
              <a:rPr lang="en" altLang="ko-Kore-KR" sz="1400" dirty="0">
                <a:solidFill>
                  <a:srgbClr val="000000"/>
                </a:solidFill>
                <a:latin typeface="Lato" panose="020F0502020204030203" pitchFamily="34" charset="0"/>
              </a:rPr>
              <a:t>  </a:t>
            </a:r>
            <a:r>
              <a:rPr lang="en" altLang="ko-Kore-KR" sz="1400" b="1" dirty="0">
                <a:solidFill>
                  <a:srgbClr val="000000"/>
                </a:solidFill>
                <a:latin typeface="Lato" panose="020F0502020204030203" pitchFamily="34" charset="0"/>
              </a:rPr>
              <a:t>Shim</a:t>
            </a:r>
            <a:endParaRPr lang="en" altLang="ko-Kore-KR" sz="14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FE2FF2-CF4C-1941-998C-E17865064F6D}"/>
              </a:ext>
            </a:extLst>
          </p:cNvPr>
          <p:cNvSpPr/>
          <p:nvPr/>
        </p:nvSpPr>
        <p:spPr>
          <a:xfrm>
            <a:off x="1203307" y="1285852"/>
            <a:ext cx="3429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232323"/>
                </a:solidFill>
                <a:latin typeface="Lato" panose="020F0502020204030203" pitchFamily="34" charset="0"/>
              </a:rPr>
              <a:t>Computational</a:t>
            </a:r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232323"/>
                </a:solidFill>
                <a:latin typeface="Lato" panose="020F0502020204030203" pitchFamily="34" charset="0"/>
              </a:rPr>
              <a:t>Biology</a:t>
            </a:r>
            <a:endParaRPr lang="en" altLang="ko-Kore-KR" sz="900" dirty="0">
              <a:solidFill>
                <a:srgbClr val="232323"/>
              </a:solidFill>
              <a:latin typeface="Lato" panose="020F0502020204030203" pitchFamily="34" charset="0"/>
            </a:endParaRPr>
          </a:p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Developing new bioinformatics methods </a:t>
            </a:r>
          </a:p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GAN with Brain Signal</a:t>
            </a:r>
          </a:p>
          <a:p>
            <a:r>
              <a:rPr lang="en" altLang="ko-Kore-KR" sz="300" b="1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</a:p>
          <a:p>
            <a:r>
              <a:rPr lang="en" altLang="ko-Kore-KR" sz="900" b="1" dirty="0">
                <a:solidFill>
                  <a:srgbClr val="232323"/>
                </a:solidFill>
                <a:latin typeface="Lato" panose="020F0502020204030203" pitchFamily="34" charset="0"/>
              </a:rPr>
              <a:t>Recommendation</a:t>
            </a:r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232323"/>
                </a:solidFill>
                <a:latin typeface="Lato" panose="020F0502020204030203" pitchFamily="34" charset="0"/>
              </a:rPr>
              <a:t>System</a:t>
            </a:r>
            <a:endParaRPr lang="en" altLang="ko-Kore-KR" sz="900" dirty="0">
              <a:solidFill>
                <a:srgbClr val="232323"/>
              </a:solidFill>
              <a:latin typeface="Lato" panose="020F0502020204030203" pitchFamily="34" charset="0"/>
            </a:endParaRPr>
          </a:p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Developing new Recommendation Algorithm</a:t>
            </a:r>
          </a:p>
          <a:p>
            <a:r>
              <a:rPr lang="en" altLang="ko-Kore-KR" sz="400" b="1" dirty="0">
                <a:solidFill>
                  <a:srgbClr val="000000"/>
                </a:solidFill>
                <a:latin typeface="Lato" panose="020F0502020204030203" pitchFamily="34" charset="0"/>
              </a:rPr>
              <a:t>  </a:t>
            </a:r>
            <a:endParaRPr lang="en" altLang="ko-Kore-KR" sz="8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Drug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Prediction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Discovery</a:t>
            </a:r>
            <a:endParaRPr lang="en" altLang="ko-Kore-KR" sz="9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A4BFAE-3BFB-CE44-BE15-C7D7DE7DBAE2}"/>
              </a:ext>
            </a:extLst>
          </p:cNvPr>
          <p:cNvSpPr/>
          <p:nvPr/>
        </p:nvSpPr>
        <p:spPr>
          <a:xfrm>
            <a:off x="0" y="68179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Undergraduate in Computer Science </a:t>
            </a:r>
          </a:p>
          <a:p>
            <a:pPr algn="ctr"/>
            <a:r>
              <a:rPr lang="en" altLang="ko-Kore-KR" sz="900" dirty="0" err="1">
                <a:solidFill>
                  <a:srgbClr val="535353"/>
                </a:solidFill>
                <a:latin typeface="Lato" panose="020F0502020204030203" pitchFamily="34" charset="0"/>
              </a:rPr>
              <a:t>Sogang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 University, Seoul, Korea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3DA748E-EC8C-DE4C-9712-37AFC877A891}"/>
              </a:ext>
            </a:extLst>
          </p:cNvPr>
          <p:cNvGrpSpPr/>
          <p:nvPr/>
        </p:nvGrpSpPr>
        <p:grpSpPr>
          <a:xfrm>
            <a:off x="2264267" y="1002495"/>
            <a:ext cx="2974189" cy="200055"/>
            <a:chOff x="2504899" y="1187718"/>
            <a:chExt cx="2974189" cy="200055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E878CE1-62CD-B84D-AD88-429A5E16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818" y="1187718"/>
              <a:ext cx="1058303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ore-KR" altLang="ko-Kore-KR" sz="700" b="0" i="0" u="none" strike="noStrike" cap="none" normalizeH="0" baseline="0" dirty="0">
                  <a:ln>
                    <a:noFill/>
                  </a:ln>
                  <a:solidFill>
                    <a:srgbClr val="535353"/>
                  </a:solidFill>
                  <a:effectLst/>
                  <a:latin typeface="Lato" panose="020F0502020204030203" pitchFamily="34" charset="0"/>
                  <a:ea typeface="Helvetica" pitchFamily="2" charset="0"/>
                </a:rPr>
                <a:t>skh7343@cnsh.hs.kr</a:t>
              </a:r>
              <a:r>
                <a:rPr kumimoji="0" lang="ko-Kore-KR" altLang="ko-Kore-KR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ato" panose="020F0502020204030203" pitchFamily="34" charset="0"/>
                  <a:ea typeface="Helvetica" pitchFamily="2" charset="0"/>
                </a:rPr>
                <a:t>    </a:t>
              </a:r>
              <a:endParaRPr kumimoji="0" lang="ko-Kore-KR" altLang="ko-Kore-KR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</a:endParaRPr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AA463C9A-190D-DC48-A355-072AA84613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4899" y="1241698"/>
              <a:ext cx="113393" cy="113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EC52801-7299-BB45-9AFF-17B7903A00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422" y="1246758"/>
              <a:ext cx="104422" cy="104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074C81D-1D0F-0943-AA3B-ABBB6B6A13CC}"/>
                </a:ext>
              </a:extLst>
            </p:cNvPr>
            <p:cNvSpPr/>
            <p:nvPr/>
          </p:nvSpPr>
          <p:spPr>
            <a:xfrm>
              <a:off x="3538688" y="1187718"/>
              <a:ext cx="1940400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ore-KR" altLang="ko-Kore-KR" sz="700" dirty="0">
                  <a:solidFill>
                    <a:srgbClr val="535353"/>
                  </a:solidFill>
                  <a:latin typeface="Lato" panose="020F0502020204030203" pitchFamily="34" charset="0"/>
                  <a:ea typeface="Helvetica" pitchFamily="2" charset="0"/>
                </a:rPr>
                <a:t>https://underthelights.github.io</a:t>
              </a:r>
              <a:endParaRPr lang="ko-Kore-KR" altLang="ko-Kore-KR" sz="700" dirty="0">
                <a:latin typeface="Lato" panose="020F0502020204030203" pitchFamily="34" charset="0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A25328-4844-D34C-B548-FA42664ACC6E}"/>
              </a:ext>
            </a:extLst>
          </p:cNvPr>
          <p:cNvSpPr/>
          <p:nvPr/>
        </p:nvSpPr>
        <p:spPr>
          <a:xfrm>
            <a:off x="303523" y="1295704"/>
            <a:ext cx="6383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Interests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19555D-4EB7-664C-BB85-BD8A40A16895}"/>
              </a:ext>
            </a:extLst>
          </p:cNvPr>
          <p:cNvSpPr/>
          <p:nvPr/>
        </p:nvSpPr>
        <p:spPr>
          <a:xfrm>
            <a:off x="3737756" y="1282460"/>
            <a:ext cx="3429000" cy="8156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Music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Information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Retrieval</a:t>
            </a:r>
          </a:p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Developing new Recommendation Algorithm</a:t>
            </a:r>
          </a:p>
          <a:p>
            <a:r>
              <a:rPr lang="en" altLang="ko-Kore-KR" sz="400" b="1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endParaRPr lang="en" altLang="ko-Kore-KR" sz="900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XAI,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Data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Visualization</a:t>
            </a:r>
          </a:p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Developing new Recommendation Algorithm</a:t>
            </a:r>
            <a:endParaRPr lang="en" altLang="ko-Kore-KR" sz="8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endParaRPr lang="en" altLang="ko-Kore-KR" sz="9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23D47C-671B-D340-90DD-178CFAA808D5}"/>
              </a:ext>
            </a:extLst>
          </p:cNvPr>
          <p:cNvSpPr/>
          <p:nvPr/>
        </p:nvSpPr>
        <p:spPr>
          <a:xfrm>
            <a:off x="303523" y="2452307"/>
            <a:ext cx="74411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Educations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BD7259-2438-414D-A3C0-04270F1BB10C}"/>
              </a:ext>
            </a:extLst>
          </p:cNvPr>
          <p:cNvSpPr/>
          <p:nvPr/>
        </p:nvSpPr>
        <p:spPr>
          <a:xfrm>
            <a:off x="1203307" y="2452307"/>
            <a:ext cx="3429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B.Sc. Student in Computer Science</a:t>
            </a:r>
          </a:p>
          <a:p>
            <a:endParaRPr lang="en" altLang="ko-Kore-KR" sz="1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 err="1">
                <a:solidFill>
                  <a:srgbClr val="000000"/>
                </a:solidFill>
                <a:latin typeface="Lato" panose="020F0502020204030203" pitchFamily="34" charset="0"/>
              </a:rPr>
              <a:t>Sogang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 University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21486E-F09B-3F4A-B977-1863C5F9A5F6}"/>
              </a:ext>
            </a:extLst>
          </p:cNvPr>
          <p:cNvSpPr/>
          <p:nvPr/>
        </p:nvSpPr>
        <p:spPr>
          <a:xfrm>
            <a:off x="1363852" y="2757505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Mar. 2019 - Present</a:t>
            </a:r>
          </a:p>
        </p:txBody>
      </p:sp>
      <p:pic>
        <p:nvPicPr>
          <p:cNvPr id="1026" name="Picture 2" descr="Calendar, date, schedule icon - Download on Iconfinder">
            <a:extLst>
              <a:ext uri="{FF2B5EF4-FFF2-40B4-BE49-F238E27FC236}">
                <a16:creationId xmlns:a16="http://schemas.microsoft.com/office/drawing/2014/main" id="{DFE3F9C1-5A2E-3840-8AD0-58C33239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08" y="2805859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cation, marker, pin icon - Download on Iconfinder">
            <a:extLst>
              <a:ext uri="{FF2B5EF4-FFF2-40B4-BE49-F238E27FC236}">
                <a16:creationId xmlns:a16="http://schemas.microsoft.com/office/drawing/2014/main" id="{B6EBAC2D-F4E4-0247-AF95-7E80F4F59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52" y="2812754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3D4095-0EAC-2D45-8285-0F5C2AF924D9}"/>
              </a:ext>
            </a:extLst>
          </p:cNvPr>
          <p:cNvSpPr/>
          <p:nvPr/>
        </p:nvSpPr>
        <p:spPr>
          <a:xfrm>
            <a:off x="3900767" y="2757505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Seoul, Korea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6E39AB-B329-5646-8E91-64D0AE4A50C0}"/>
              </a:ext>
            </a:extLst>
          </p:cNvPr>
          <p:cNvSpPr/>
          <p:nvPr/>
        </p:nvSpPr>
        <p:spPr>
          <a:xfrm>
            <a:off x="1203307" y="3158284"/>
            <a:ext cx="3429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H.S. Diploma</a:t>
            </a:r>
          </a:p>
          <a:p>
            <a:endParaRPr lang="en" altLang="ko-Kore-KR" sz="1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 err="1">
                <a:solidFill>
                  <a:srgbClr val="000000"/>
                </a:solidFill>
                <a:latin typeface="Lato" panose="020F0502020204030203" pitchFamily="34" charset="0"/>
              </a:rPr>
              <a:t>Chungnam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 Science High School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84EC29-81B3-F74C-A619-199AE43B3913}"/>
              </a:ext>
            </a:extLst>
          </p:cNvPr>
          <p:cNvSpPr/>
          <p:nvPr/>
        </p:nvSpPr>
        <p:spPr>
          <a:xfrm>
            <a:off x="1363852" y="3463482"/>
            <a:ext cx="11961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Mar. 2016 – Feb. 2019</a:t>
            </a:r>
          </a:p>
        </p:txBody>
      </p:sp>
      <p:pic>
        <p:nvPicPr>
          <p:cNvPr id="32" name="Picture 2" descr="Calendar, date, schedule icon - Download on Iconfinder">
            <a:extLst>
              <a:ext uri="{FF2B5EF4-FFF2-40B4-BE49-F238E27FC236}">
                <a16:creationId xmlns:a16="http://schemas.microsoft.com/office/drawing/2014/main" id="{D90FD6CB-DF8F-3942-9166-89BEDC986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08" y="3511836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Location, marker, pin icon - Download on Iconfinder">
            <a:extLst>
              <a:ext uri="{FF2B5EF4-FFF2-40B4-BE49-F238E27FC236}">
                <a16:creationId xmlns:a16="http://schemas.microsoft.com/office/drawing/2014/main" id="{23DF0FFA-5F58-4445-80D3-D0EBD19E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52" y="3518731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3792958D-311C-6C4F-B708-9FF5B2375726}"/>
              </a:ext>
            </a:extLst>
          </p:cNvPr>
          <p:cNvSpPr/>
          <p:nvPr/>
        </p:nvSpPr>
        <p:spPr>
          <a:xfrm>
            <a:off x="3900767" y="3463482"/>
            <a:ext cx="135646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 err="1">
                <a:solidFill>
                  <a:srgbClr val="535353"/>
                </a:solidFill>
                <a:latin typeface="Lato" panose="020F0502020204030203" pitchFamily="34" charset="0"/>
              </a:rPr>
              <a:t>Kongju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, </a:t>
            </a:r>
            <a:r>
              <a:rPr lang="en" altLang="ko-Kore-KR" sz="800" dirty="0" err="1">
                <a:solidFill>
                  <a:srgbClr val="535353"/>
                </a:solidFill>
                <a:latin typeface="Lato" panose="020F0502020204030203" pitchFamily="34" charset="0"/>
              </a:rPr>
              <a:t>Chungnam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, Korea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BC1513-F652-7944-9B86-76A560F7472C}"/>
              </a:ext>
            </a:extLst>
          </p:cNvPr>
          <p:cNvSpPr/>
          <p:nvPr/>
        </p:nvSpPr>
        <p:spPr>
          <a:xfrm>
            <a:off x="303523" y="3888723"/>
            <a:ext cx="614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 err="1">
                <a:solidFill>
                  <a:srgbClr val="232323"/>
                </a:solidFill>
                <a:latin typeface="Lato" panose="020F0502020204030203" pitchFamily="34" charset="0"/>
              </a:rPr>
              <a:t>Millitary</a:t>
            </a:r>
            <a:endParaRPr lang="en" altLang="ko-Kore-KR" sz="900" dirty="0">
              <a:solidFill>
                <a:srgbClr val="232323"/>
              </a:solidFill>
              <a:latin typeface="Lato" panose="020F0502020204030203" pitchFamily="34" charset="0"/>
            </a:endParaRPr>
          </a:p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Services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E4CA05B-6D96-6944-89B3-E251E4969C87}"/>
              </a:ext>
            </a:extLst>
          </p:cNvPr>
          <p:cNvSpPr/>
          <p:nvPr/>
        </p:nvSpPr>
        <p:spPr>
          <a:xfrm>
            <a:off x="1203307" y="3888723"/>
            <a:ext cx="3429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232323"/>
                </a:solidFill>
                <a:latin typeface="Lato" panose="020F0502020204030203" pitchFamily="34" charset="0"/>
              </a:rPr>
              <a:t>Government Issued Fire Fighter</a:t>
            </a:r>
          </a:p>
          <a:p>
            <a:endParaRPr lang="en" altLang="ko-Kore-KR" sz="100" b="1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1101E89-E61F-7346-8DC1-E08B1A2C0AF0}"/>
              </a:ext>
            </a:extLst>
          </p:cNvPr>
          <p:cNvSpPr/>
          <p:nvPr/>
        </p:nvSpPr>
        <p:spPr>
          <a:xfrm>
            <a:off x="1363852" y="4041642"/>
            <a:ext cx="1188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Aug.</a:t>
            </a:r>
            <a:r>
              <a:rPr lang="ko-KR" altLang="en-US" sz="8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2020</a:t>
            </a:r>
            <a:r>
              <a:rPr lang="ko-KR" altLang="en-US" sz="8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–</a:t>
            </a:r>
            <a:r>
              <a:rPr lang="ko-KR" altLang="en-US" sz="8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Apr.</a:t>
            </a:r>
            <a:r>
              <a:rPr lang="ko-KR" altLang="en-US" sz="8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2022</a:t>
            </a:r>
            <a:endParaRPr lang="en" altLang="ko-Kore-KR" sz="800" dirty="0">
              <a:solidFill>
                <a:srgbClr val="535353"/>
              </a:solidFill>
              <a:latin typeface="Lato" panose="020F0502020204030203" pitchFamily="34" charset="0"/>
            </a:endParaRPr>
          </a:p>
        </p:txBody>
      </p:sp>
      <p:pic>
        <p:nvPicPr>
          <p:cNvPr id="43" name="Picture 2" descr="Calendar, date, schedule icon - Download on Iconfinder">
            <a:extLst>
              <a:ext uri="{FF2B5EF4-FFF2-40B4-BE49-F238E27FC236}">
                <a16:creationId xmlns:a16="http://schemas.microsoft.com/office/drawing/2014/main" id="{3A64BD46-5196-BB4E-BCE3-6FED4CFCA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608" y="4089996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Location, marker, pin icon - Download on Iconfinder">
            <a:extLst>
              <a:ext uri="{FF2B5EF4-FFF2-40B4-BE49-F238E27FC236}">
                <a16:creationId xmlns:a16="http://schemas.microsoft.com/office/drawing/2014/main" id="{7CEEFE50-8646-B84E-A3D3-A6690821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252" y="4096891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D52348-0B70-BE4B-91AE-463D0983DFA7}"/>
              </a:ext>
            </a:extLst>
          </p:cNvPr>
          <p:cNvSpPr/>
          <p:nvPr/>
        </p:nvSpPr>
        <p:spPr>
          <a:xfrm>
            <a:off x="3900767" y="4041642"/>
            <a:ext cx="152317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err="1">
                <a:solidFill>
                  <a:srgbClr val="535353"/>
                </a:solidFill>
                <a:latin typeface="Lato" panose="020F0502020204030203" pitchFamily="34" charset="0"/>
              </a:rPr>
              <a:t>Yeongdong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, </a:t>
            </a:r>
            <a:r>
              <a:rPr lang="en-US" altLang="ko-KR" sz="800" dirty="0" err="1">
                <a:solidFill>
                  <a:srgbClr val="535353"/>
                </a:solidFill>
                <a:latin typeface="Lato" panose="020F0502020204030203" pitchFamily="34" charset="0"/>
              </a:rPr>
              <a:t>Chungbuk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,</a:t>
            </a:r>
            <a:r>
              <a:rPr lang="ko-KR" altLang="en-US" sz="8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r>
              <a:rPr lang="en-US" altLang="ko-KR" sz="800" dirty="0">
                <a:solidFill>
                  <a:srgbClr val="535353"/>
                </a:solidFill>
                <a:latin typeface="Lato" panose="020F0502020204030203" pitchFamily="34" charset="0"/>
              </a:rPr>
              <a:t>Korea</a:t>
            </a:r>
            <a:endParaRPr lang="en" altLang="ko-Kore-KR" sz="800" dirty="0">
              <a:solidFill>
                <a:srgbClr val="535353"/>
              </a:solidFill>
              <a:latin typeface="Lato" panose="020F0502020204030203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5C02B7D-6823-8641-8CF7-3C558C5EDCE0}"/>
              </a:ext>
            </a:extLst>
          </p:cNvPr>
          <p:cNvSpPr/>
          <p:nvPr/>
        </p:nvSpPr>
        <p:spPr>
          <a:xfrm>
            <a:off x="303523" y="4461089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Research</a:t>
            </a:r>
          </a:p>
          <a:p>
            <a:r>
              <a:rPr lang="en-US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Experiences</a:t>
            </a:r>
            <a:endParaRPr lang="en" altLang="ko-Kore-KR" sz="900" dirty="0">
              <a:solidFill>
                <a:srgbClr val="232323"/>
              </a:solidFill>
              <a:latin typeface="Lato" panose="020F0502020204030203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09173B2-4847-6644-B911-C407BA4C81E8}"/>
              </a:ext>
            </a:extLst>
          </p:cNvPr>
          <p:cNvSpPr/>
          <p:nvPr/>
        </p:nvSpPr>
        <p:spPr>
          <a:xfrm>
            <a:off x="1187757" y="4467603"/>
            <a:ext cx="3429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1000" dirty="0">
                <a:solidFill>
                  <a:srgbClr val="232323"/>
                </a:solidFill>
                <a:latin typeface="Lato" panose="020F0502020204030203" pitchFamily="34" charset="0"/>
              </a:rPr>
              <a:t>Research Intern</a:t>
            </a:r>
          </a:p>
          <a:p>
            <a:endParaRPr lang="en" altLang="ko-Kore-KR" sz="1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 err="1">
                <a:solidFill>
                  <a:srgbClr val="000000"/>
                </a:solidFill>
                <a:latin typeface="Lato" panose="020F0502020204030203" pitchFamily="34" charset="0"/>
              </a:rPr>
              <a:t>BioIntelligence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 Lab, Seoul </a:t>
            </a:r>
            <a:r>
              <a:rPr lang="en" altLang="ko-Kore-KR" sz="900" b="1" dirty="0" err="1">
                <a:solidFill>
                  <a:srgbClr val="000000"/>
                </a:solidFill>
                <a:latin typeface="Lato" panose="020F0502020204030203" pitchFamily="34" charset="0"/>
              </a:rPr>
              <a:t>Nat’l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 University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64A2D3-D37B-F540-BC1A-6AE6248CF7CA}"/>
              </a:ext>
            </a:extLst>
          </p:cNvPr>
          <p:cNvSpPr/>
          <p:nvPr/>
        </p:nvSpPr>
        <p:spPr>
          <a:xfrm>
            <a:off x="1373310" y="4828456"/>
            <a:ext cx="107914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Mar. 2019 - Present</a:t>
            </a:r>
          </a:p>
        </p:txBody>
      </p:sp>
      <p:pic>
        <p:nvPicPr>
          <p:cNvPr id="49" name="Picture 2" descr="Calendar, date, schedule icon - Download on Iconfinder">
            <a:extLst>
              <a:ext uri="{FF2B5EF4-FFF2-40B4-BE49-F238E27FC236}">
                <a16:creationId xmlns:a16="http://schemas.microsoft.com/office/drawing/2014/main" id="{538235AF-1C05-3540-AE88-19969DCB3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066" y="4876810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Location, marker, pin icon - Download on Iconfinder">
            <a:extLst>
              <a:ext uri="{FF2B5EF4-FFF2-40B4-BE49-F238E27FC236}">
                <a16:creationId xmlns:a16="http://schemas.microsoft.com/office/drawing/2014/main" id="{20FF9555-A429-E749-960D-ECED2D72D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710" y="4883705"/>
            <a:ext cx="118735" cy="1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7D4221AA-5E59-A249-874E-B5788748EC25}"/>
              </a:ext>
            </a:extLst>
          </p:cNvPr>
          <p:cNvSpPr/>
          <p:nvPr/>
        </p:nvSpPr>
        <p:spPr>
          <a:xfrm>
            <a:off x="3910225" y="4828456"/>
            <a:ext cx="7521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Seoul, Korea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D3A720-3643-7245-B5F8-A9A65AF03391}"/>
              </a:ext>
            </a:extLst>
          </p:cNvPr>
          <p:cNvSpPr/>
          <p:nvPr/>
        </p:nvSpPr>
        <p:spPr>
          <a:xfrm>
            <a:off x="1187757" y="5038709"/>
            <a:ext cx="3429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800" i="1" dirty="0">
                <a:solidFill>
                  <a:srgbClr val="535353"/>
                </a:solidFill>
                <a:latin typeface="Lato" panose="020F0502020204030203" pitchFamily="34" charset="0"/>
              </a:rPr>
              <a:t>• 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Developing new Recommendation Algorithm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4A2381-A5C2-1941-9C52-647B5815A910}"/>
              </a:ext>
            </a:extLst>
          </p:cNvPr>
          <p:cNvSpPr/>
          <p:nvPr/>
        </p:nvSpPr>
        <p:spPr>
          <a:xfrm>
            <a:off x="303523" y="5458489"/>
            <a:ext cx="55976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Honors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C2B2581-6B9C-D543-ACCA-713644BE46E9}"/>
              </a:ext>
            </a:extLst>
          </p:cNvPr>
          <p:cNvSpPr/>
          <p:nvPr/>
        </p:nvSpPr>
        <p:spPr>
          <a:xfrm>
            <a:off x="1203306" y="5458489"/>
            <a:ext cx="525083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Alumni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Scholarship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, </a:t>
            </a:r>
            <a:r>
              <a:rPr lang="en" altLang="ko-Kore-KR" sz="900" dirty="0" err="1">
                <a:solidFill>
                  <a:srgbClr val="535353"/>
                </a:solidFill>
                <a:latin typeface="Lato" panose="020F0502020204030203" pitchFamily="34" charset="0"/>
              </a:rPr>
              <a:t>Sogang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 University Alumni, 2020</a:t>
            </a:r>
          </a:p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1-semester full scholarship from </a:t>
            </a:r>
            <a:r>
              <a:rPr lang="en" altLang="ko-Kore-KR" sz="800" dirty="0" err="1">
                <a:solidFill>
                  <a:srgbClr val="535353"/>
                </a:solidFill>
                <a:latin typeface="Lato" panose="020F0502020204030203" pitchFamily="34" charset="0"/>
              </a:rPr>
              <a:t>Sogang</a:t>
            </a:r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 University Alumni</a:t>
            </a:r>
          </a:p>
          <a:p>
            <a:r>
              <a: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</a:p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Albatross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Scholarship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, </a:t>
            </a:r>
            <a:r>
              <a:rPr lang="en" altLang="ko-Kore-KR" sz="900" dirty="0" err="1">
                <a:solidFill>
                  <a:srgbClr val="535353"/>
                </a:solidFill>
                <a:latin typeface="Lato" panose="020F0502020204030203" pitchFamily="34" charset="0"/>
              </a:rPr>
              <a:t>Sogang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 University, 2019</a:t>
            </a:r>
          </a:p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1-year full scholarship for freshman who passed the application of Albatross Specialist Decision </a:t>
            </a:r>
            <a:endParaRPr lang="en" altLang="ko-Kore-KR" sz="900" dirty="0">
              <a:solidFill>
                <a:srgbClr val="535353"/>
              </a:solidFill>
              <a:latin typeface="Lato" panose="020F0502020204030203" pitchFamily="34" charset="0"/>
            </a:endParaRPr>
          </a:p>
          <a:p>
            <a:r>
              <a:rPr lang="en" altLang="ko-Kore-KR" sz="4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endParaRPr lang="en" altLang="ko-Kore-KR" sz="9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Scholarship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from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KAIST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Emeritus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Professor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, </a:t>
            </a:r>
            <a:r>
              <a:rPr lang="en" altLang="ko-Kore-KR" sz="900" dirty="0" err="1">
                <a:solidFill>
                  <a:srgbClr val="535353"/>
                </a:solidFill>
                <a:latin typeface="Lato" panose="020F0502020204030203" pitchFamily="34" charset="0"/>
              </a:rPr>
              <a:t>Chungnam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 Science High School, 2018 </a:t>
            </a:r>
          </a:p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from KAIST emeritus professor</a:t>
            </a:r>
            <a:endParaRPr lang="en" altLang="ko-Kore-KR" sz="900" dirty="0">
              <a:solidFill>
                <a:srgbClr val="535353"/>
              </a:solidFill>
              <a:latin typeface="Lato" panose="020F0502020204030203" pitchFamily="34" charset="0"/>
            </a:endParaRPr>
          </a:p>
          <a:p>
            <a:r>
              <a:rPr lang="en" altLang="ko-Kore-KR" sz="4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  <a:endParaRPr lang="en" altLang="ko-Kore-KR" sz="900" b="1" dirty="0">
              <a:solidFill>
                <a:srgbClr val="000000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 err="1">
                <a:solidFill>
                  <a:srgbClr val="000000"/>
                </a:solidFill>
                <a:latin typeface="Lato" panose="020F0502020204030203" pitchFamily="34" charset="0"/>
              </a:rPr>
              <a:t>Myunghak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b="1" dirty="0">
                <a:solidFill>
                  <a:srgbClr val="000000"/>
                </a:solidFill>
                <a:latin typeface="Lato" panose="020F0502020204030203" pitchFamily="34" charset="0"/>
              </a:rPr>
              <a:t>Scholarship,</a:t>
            </a:r>
            <a:r>
              <a:rPr lang="en" altLang="ko-Kore-KR" sz="900" dirty="0">
                <a:solidFill>
                  <a:srgbClr val="000000"/>
                </a:solidFill>
                <a:latin typeface="Lato" panose="020F0502020204030203" pitchFamily="34" charset="0"/>
              </a:rPr>
              <a:t> </a:t>
            </a:r>
            <a:r>
              <a:rPr lang="en" altLang="ko-Kore-KR" sz="900" dirty="0" err="1">
                <a:solidFill>
                  <a:srgbClr val="535353"/>
                </a:solidFill>
                <a:latin typeface="Lato" panose="020F0502020204030203" pitchFamily="34" charset="0"/>
              </a:rPr>
              <a:t>Chungnam</a:t>
            </a:r>
            <a:r>
              <a: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rPr>
              <a:t> Science High School, 2016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F35B8F-919A-8F46-90EA-38B82E5FC5C2}"/>
              </a:ext>
            </a:extLst>
          </p:cNvPr>
          <p:cNvSpPr/>
          <p:nvPr/>
        </p:nvSpPr>
        <p:spPr>
          <a:xfrm>
            <a:off x="194126" y="6598623"/>
            <a:ext cx="3848793" cy="31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32FA37A-7E6D-1B46-B3B1-B93786A8C0A2}"/>
              </a:ext>
            </a:extLst>
          </p:cNvPr>
          <p:cNvSpPr/>
          <p:nvPr/>
        </p:nvSpPr>
        <p:spPr>
          <a:xfrm>
            <a:off x="1203307" y="6851770"/>
            <a:ext cx="3429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  <a:t>Software languages </a:t>
            </a:r>
            <a:endParaRPr lang="en" altLang="ko-Kore-KR" sz="900" dirty="0">
              <a:latin typeface="Lato" panose="020F0502020204030203" pitchFamily="34" charset="0"/>
            </a:endParaRPr>
          </a:p>
          <a:p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Python, R, C/C++, JAVA, </a:t>
            </a:r>
            <a:r>
              <a:rPr lang="en" altLang="ko-Kore-KR" sz="900" dirty="0" err="1">
                <a:solidFill>
                  <a:srgbClr val="666666"/>
                </a:solidFill>
                <a:latin typeface="Lato" panose="020F0502020204030203" pitchFamily="34" charset="0"/>
              </a:rPr>
              <a:t>OCaml</a:t>
            </a: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, LaTeX, Assembly Language </a:t>
            </a:r>
            <a:endParaRPr lang="en" altLang="ko-Kore-KR" sz="900" dirty="0">
              <a:latin typeface="Lato" panose="020F0502020204030203" pitchFamily="34" charset="0"/>
            </a:endParaRPr>
          </a:p>
          <a:p>
            <a:endParaRPr lang="en" altLang="ko-Kore-KR" sz="300" b="1" dirty="0">
              <a:solidFill>
                <a:srgbClr val="166677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  <a:t>Hardware languages</a:t>
            </a:r>
            <a:b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</a:b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Verilog, </a:t>
            </a:r>
            <a:r>
              <a:rPr lang="en" altLang="ko-Kore-KR" sz="900" dirty="0" err="1">
                <a:solidFill>
                  <a:srgbClr val="666666"/>
                </a:solidFill>
                <a:latin typeface="Lato" panose="020F0502020204030203" pitchFamily="34" charset="0"/>
              </a:rPr>
              <a:t>Bluespec</a:t>
            </a: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 System Verilog (BSV) </a:t>
            </a:r>
            <a:endParaRPr lang="en" altLang="ko-Kore-KR" sz="900" dirty="0">
              <a:latin typeface="Lato" panose="020F0502020204030203" pitchFamily="34" charset="0"/>
            </a:endParaRPr>
          </a:p>
          <a:p>
            <a:endParaRPr lang="en" altLang="ko-Kore-KR" sz="300" b="1" dirty="0">
              <a:solidFill>
                <a:srgbClr val="2D2D2D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  <a:t>Machine Learning </a:t>
            </a:r>
            <a:endParaRPr lang="en" altLang="ko-Kore-KR" sz="900" dirty="0">
              <a:latin typeface="Lato" panose="020F0502020204030203" pitchFamily="34" charset="0"/>
            </a:endParaRPr>
          </a:p>
          <a:p>
            <a:r>
              <a:rPr lang="en" altLang="ko-Kore-KR" sz="900" dirty="0" err="1">
                <a:solidFill>
                  <a:srgbClr val="666666"/>
                </a:solidFill>
                <a:latin typeface="Lato" panose="020F0502020204030203" pitchFamily="34" charset="0"/>
              </a:rPr>
              <a:t>PyTorch</a:t>
            </a: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, </a:t>
            </a:r>
            <a:r>
              <a:rPr lang="en" altLang="ko-Kore-KR" sz="900" dirty="0" err="1">
                <a:solidFill>
                  <a:srgbClr val="666666"/>
                </a:solidFill>
                <a:latin typeface="Lato" panose="020F0502020204030203" pitchFamily="34" charset="0"/>
              </a:rPr>
              <a:t>Tensorflow</a:t>
            </a: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, Caffe </a:t>
            </a:r>
            <a:endParaRPr lang="en" altLang="ko-Kore-KR" sz="900" dirty="0">
              <a:latin typeface="Lato" panose="020F0502020204030203" pitchFamily="34" charset="0"/>
            </a:endParaRPr>
          </a:p>
          <a:p>
            <a:endParaRPr lang="en" altLang="ko-Kore-KR" sz="300" b="1" dirty="0">
              <a:solidFill>
                <a:srgbClr val="2D2D2D"/>
              </a:solidFill>
              <a:latin typeface="Lato" panose="020F0502020204030203" pitchFamily="34" charset="0"/>
            </a:endParaRPr>
          </a:p>
          <a:p>
            <a: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  <a:t>Web Development</a:t>
            </a:r>
            <a:br>
              <a:rPr lang="en" altLang="ko-Kore-KR" sz="900" b="1" dirty="0">
                <a:solidFill>
                  <a:srgbClr val="2D2D2D"/>
                </a:solidFill>
                <a:latin typeface="Lato" panose="020F0502020204030203" pitchFamily="34" charset="0"/>
              </a:rPr>
            </a:br>
            <a:r>
              <a:rPr lang="en" altLang="ko-Kore-KR" sz="900" dirty="0">
                <a:solidFill>
                  <a:srgbClr val="666666"/>
                </a:solidFill>
                <a:latin typeface="Lato" panose="020F0502020204030203" pitchFamily="34" charset="0"/>
              </a:rPr>
              <a:t>HTML, CSS, React, Django, Angular </a:t>
            </a:r>
            <a:endParaRPr lang="en" altLang="ko-Kore-KR" sz="900" dirty="0">
              <a:latin typeface="Lato" panose="020F050202020403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DA0AAC0-F6B4-D54B-8ADB-3F0E11C68B06}"/>
              </a:ext>
            </a:extLst>
          </p:cNvPr>
          <p:cNvSpPr/>
          <p:nvPr/>
        </p:nvSpPr>
        <p:spPr>
          <a:xfrm>
            <a:off x="303523" y="6851770"/>
            <a:ext cx="4427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291033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C1875C-AD3B-3A45-9871-CA702D43BE9A}"/>
              </a:ext>
            </a:extLst>
          </p:cNvPr>
          <p:cNvSpPr/>
          <p:nvPr/>
        </p:nvSpPr>
        <p:spPr>
          <a:xfrm>
            <a:off x="303523" y="879583"/>
            <a:ext cx="6607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Activities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1E2FD2-E8CD-2144-9EA5-34E56A4652C8}"/>
              </a:ext>
            </a:extLst>
          </p:cNvPr>
          <p:cNvSpPr/>
          <p:nvPr/>
        </p:nvSpPr>
        <p:spPr>
          <a:xfrm>
            <a:off x="1203306" y="879583"/>
            <a:ext cx="52508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100" b="1" dirty="0">
                <a:solidFill>
                  <a:srgbClr val="000000"/>
                </a:solidFill>
                <a:latin typeface="Lato" panose="020F0502020204030203" pitchFamily="34" charset="0"/>
              </a:rPr>
              <a:t>OCONNECT </a:t>
            </a:r>
            <a:endParaRPr lang="en" altLang="ko-Kore-KR" sz="1100" dirty="0">
              <a:solidFill>
                <a:srgbClr val="535353"/>
              </a:solidFill>
              <a:latin typeface="Lato" panose="020F0502020204030203" pitchFamily="34" charset="0"/>
            </a:endParaRPr>
          </a:p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Chief Research Officer, Programmer</a:t>
            </a:r>
          </a:p>
          <a:p>
            <a:r>
              <a: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2B8A8E-2C09-8544-8FA1-DE1A6C0A94E2}"/>
              </a:ext>
            </a:extLst>
          </p:cNvPr>
          <p:cNvGrpSpPr/>
          <p:nvPr/>
        </p:nvGrpSpPr>
        <p:grpSpPr>
          <a:xfrm>
            <a:off x="1203306" y="1320703"/>
            <a:ext cx="5250833" cy="415498"/>
            <a:chOff x="1203306" y="1223728"/>
            <a:chExt cx="5250833" cy="415498"/>
          </a:xfrm>
        </p:grpSpPr>
        <p:pic>
          <p:nvPicPr>
            <p:cNvPr id="17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C6254F1A-9F36-7D4B-9FAF-1DADDE6F1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7B48F4E-F787-0242-9256-077255D38730}"/>
                </a:ext>
              </a:extLst>
            </p:cNvPr>
            <p:cNvSpPr/>
            <p:nvPr/>
          </p:nvSpPr>
          <p:spPr>
            <a:xfrm>
              <a:off x="1203306" y="1223728"/>
              <a:ext cx="307774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</a:t>
              </a:r>
              <a:r>
                <a:rPr lang="en" altLang="ko-Kore-KR" sz="900" b="1" dirty="0" err="1">
                  <a:solidFill>
                    <a:srgbClr val="000000"/>
                  </a:solidFill>
                  <a:latin typeface="Lato" panose="020F0502020204030203" pitchFamily="34" charset="0"/>
                </a:rPr>
                <a:t>UNIcorn</a:t>
              </a:r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Student Start-Up Support Program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Jun 1, 2019 ~ Feb 28, 2022</a:t>
              </a:r>
            </a:p>
            <a:p>
              <a:r>
                <a:rPr lang="en" altLang="ko-Kore-KR" sz="3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057866-E65E-974A-ADA4-0431F494A557}"/>
                </a:ext>
              </a:extLst>
            </p:cNvPr>
            <p:cNvSpPr/>
            <p:nvPr/>
          </p:nvSpPr>
          <p:spPr>
            <a:xfrm>
              <a:off x="3258589" y="1223728"/>
              <a:ext cx="319555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Consecutive Selection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Ulsan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Nat’l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Institute of Science and Technology</a:t>
              </a:r>
            </a:p>
            <a:p>
              <a:pPr algn="r"/>
              <a:r>
                <a:rPr lang="en" altLang="ko-Kore-KR" sz="3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4958C49-E6C6-9143-927F-729E52A10A80}"/>
              </a:ext>
            </a:extLst>
          </p:cNvPr>
          <p:cNvGrpSpPr/>
          <p:nvPr/>
        </p:nvGrpSpPr>
        <p:grpSpPr>
          <a:xfrm>
            <a:off x="1203306" y="1746434"/>
            <a:ext cx="5250833" cy="538609"/>
            <a:chOff x="1203306" y="1223728"/>
            <a:chExt cx="5250833" cy="538609"/>
          </a:xfrm>
        </p:grpSpPr>
        <p:pic>
          <p:nvPicPr>
            <p:cNvPr id="27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E68A00A5-0C56-B64D-BF1B-2F0974002B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F379C9-272A-AC4C-B5C9-D4BC417C504A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Challenge K-Startup EXPO - </a:t>
              </a:r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Collegiate Competition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Aug 22,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50D0AEE-CF09-8446-A5C6-A6B1EB503690}"/>
                </a:ext>
              </a:extLst>
            </p:cNvPr>
            <p:cNvSpPr/>
            <p:nvPr/>
          </p:nvSpPr>
          <p:spPr>
            <a:xfrm>
              <a:off x="3258589" y="1223728"/>
              <a:ext cx="3195550" cy="538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National, Top 50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Ministry of SMEs and Startups </a:t>
              </a: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Institute of Startup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&amp;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Entrepreneurship Development    </a:t>
              </a:r>
            </a:p>
            <a:p>
              <a:pPr algn="r"/>
              <a:r>
                <a:rPr lang="en" altLang="ko-Kore-KR" sz="3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848BD0B-67EE-EA4D-90D3-EF64BEDDF3AD}"/>
              </a:ext>
            </a:extLst>
          </p:cNvPr>
          <p:cNvGrpSpPr/>
          <p:nvPr/>
        </p:nvGrpSpPr>
        <p:grpSpPr>
          <a:xfrm>
            <a:off x="1203306" y="2307518"/>
            <a:ext cx="5250833" cy="369332"/>
            <a:chOff x="1203306" y="1223728"/>
            <a:chExt cx="5250833" cy="369332"/>
          </a:xfrm>
        </p:grpSpPr>
        <p:pic>
          <p:nvPicPr>
            <p:cNvPr id="18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AE005FB8-F0A8-6848-8845-F681350EE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DA669C6-2E24-BC4A-B0AE-05E62254C890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Startup Competition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Nov 8,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914BFF4-24AB-F94A-9465-F3168E267939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2</a:t>
              </a:r>
              <a:r>
                <a:rPr lang="en" altLang="ko-Kore-KR" sz="900" b="1" baseline="30000" dirty="0">
                  <a:solidFill>
                    <a:srgbClr val="000000"/>
                  </a:solidFill>
                  <a:latin typeface="Lato" panose="020F0502020204030203" pitchFamily="34" charset="0"/>
                </a:rPr>
                <a:t>nd</a:t>
              </a:r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Runner-Up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Ulsan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Nat’l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Institute of Science and Technology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C5ED837-7723-8447-899C-C270F6576676}"/>
              </a:ext>
            </a:extLst>
          </p:cNvPr>
          <p:cNvGrpSpPr/>
          <p:nvPr/>
        </p:nvGrpSpPr>
        <p:grpSpPr>
          <a:xfrm>
            <a:off x="1203306" y="2739190"/>
            <a:ext cx="5250833" cy="369332"/>
            <a:chOff x="1203306" y="1223728"/>
            <a:chExt cx="5250833" cy="369332"/>
          </a:xfrm>
        </p:grpSpPr>
        <p:pic>
          <p:nvPicPr>
            <p:cNvPr id="34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8CDAB880-080E-9A45-AEC6-E580B0838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17609C4-85C3-9749-AE4F-65F26FD48861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KAIST Startup Competition 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Nov 8,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8663359-788C-9846-AC29-89E9FB3BB8DA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Representative of UNIST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Advanced Institute of Science and Technology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89A4AA1-E796-4F42-B8D7-255250CA9380}"/>
              </a:ext>
            </a:extLst>
          </p:cNvPr>
          <p:cNvGrpSpPr/>
          <p:nvPr/>
        </p:nvGrpSpPr>
        <p:grpSpPr>
          <a:xfrm>
            <a:off x="1203306" y="3185408"/>
            <a:ext cx="5250833" cy="369332"/>
            <a:chOff x="1203306" y="1223728"/>
            <a:chExt cx="5250833" cy="369332"/>
          </a:xfrm>
        </p:grpSpPr>
        <p:pic>
          <p:nvPicPr>
            <p:cNvPr id="39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95E93D5E-907D-1D4F-B078-2024CADC7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5B70E0F-B9F8-3940-9823-F40F44C1FC3B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K-Camp Busan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Nov 15, 2019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~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May 31,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DEEB0CC-16A5-8541-A556-417902B73A67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1</a:t>
              </a:r>
              <a:r>
                <a:rPr lang="en-US" altLang="ko-KR" sz="900" b="1" baseline="30000" dirty="0">
                  <a:solidFill>
                    <a:srgbClr val="000000"/>
                  </a:solidFill>
                  <a:latin typeface="Lato" panose="020F0502020204030203" pitchFamily="34" charset="0"/>
                </a:rPr>
                <a:t>st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Generation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Krypton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2094339-38A6-5A44-ABB8-252CD7C5012F}"/>
              </a:ext>
            </a:extLst>
          </p:cNvPr>
          <p:cNvGrpSpPr/>
          <p:nvPr/>
        </p:nvGrpSpPr>
        <p:grpSpPr>
          <a:xfrm>
            <a:off x="1203306" y="3621454"/>
            <a:ext cx="5250833" cy="369332"/>
            <a:chOff x="1203306" y="1223728"/>
            <a:chExt cx="5250833" cy="369332"/>
          </a:xfrm>
        </p:grpSpPr>
        <p:pic>
          <p:nvPicPr>
            <p:cNvPr id="44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D9602512-FD1E-6349-B3E1-094AFADC6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42D41CD-5AB8-B647-8448-64979A4980C2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Pre-Startup</a:t>
              </a:r>
              <a:r>
                <a:rPr lang="ko-KR" altLang="en-US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Package–</a:t>
              </a:r>
              <a:r>
                <a:rPr lang="ko-KR" altLang="en-US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General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Apr 29, 2020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~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Dec 31,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27F4338-F5CB-C64E-9105-17C3371EE5F5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Funded Most (70,000k)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Institute of Startup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&amp;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Entrepreneurship Development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7C2FEED-4B48-284A-99F0-26A34289F94B}"/>
              </a:ext>
            </a:extLst>
          </p:cNvPr>
          <p:cNvGrpSpPr/>
          <p:nvPr/>
        </p:nvGrpSpPr>
        <p:grpSpPr>
          <a:xfrm>
            <a:off x="1203306" y="4067672"/>
            <a:ext cx="5250833" cy="369332"/>
            <a:chOff x="1203306" y="1223728"/>
            <a:chExt cx="5250833" cy="369332"/>
          </a:xfrm>
        </p:grpSpPr>
        <p:pic>
          <p:nvPicPr>
            <p:cNvPr id="49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7667B437-E2F7-584D-B51E-0E0305981C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1DB087B-9371-C643-A3D3-931529712248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IP Training &amp; Education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Jun 1, 2020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~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Dec 31,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7BB41D1-73B3-F146-B06E-49A9434ADC68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2 properties ()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Korean Intellectual Property Office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906DF879-6143-9346-9B14-4987C81D8382}"/>
              </a:ext>
            </a:extLst>
          </p:cNvPr>
          <p:cNvGrpSpPr/>
          <p:nvPr/>
        </p:nvGrpSpPr>
        <p:grpSpPr>
          <a:xfrm>
            <a:off x="1203306" y="4506867"/>
            <a:ext cx="5250833" cy="369332"/>
            <a:chOff x="1203306" y="1223728"/>
            <a:chExt cx="5250833" cy="369332"/>
          </a:xfrm>
        </p:grpSpPr>
        <p:pic>
          <p:nvPicPr>
            <p:cNvPr id="58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59F72F6C-73CD-3B43-AD13-9222105C9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CB6AD04-AF17-2B42-A025-7138B6A67F58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Social Challenge </a:t>
              </a:r>
              <a:r>
                <a:rPr lang="ko-Kore-KR" altLang="en-US" sz="900" b="1" dirty="0">
                  <a:latin typeface="Lato" panose="020F0502020204030203" pitchFamily="34" charset="0"/>
                </a:rPr>
                <a:t>α</a:t>
              </a:r>
              <a:r>
                <a:rPr lang="en-US" altLang="ko-Kore-KR" sz="900" b="1" dirty="0">
                  <a:latin typeface="Lato" panose="020F0502020204030203" pitchFamily="34" charset="0"/>
                </a:rPr>
                <a:t>7</a:t>
              </a:r>
              <a:endParaRPr lang="en" altLang="ko-Kore-KR" sz="900" b="1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Sep 15, 2020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~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Dec 18,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6F5F6DD-028E-2845-80D2-73E6D16780F8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Crowd Funding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ohmycompany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, BSS, LISCC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1BB30DA-4465-9B41-97C1-9FCE1C4866D5}"/>
              </a:ext>
            </a:extLst>
          </p:cNvPr>
          <p:cNvGrpSpPr/>
          <p:nvPr/>
        </p:nvGrpSpPr>
        <p:grpSpPr>
          <a:xfrm>
            <a:off x="1203306" y="4953085"/>
            <a:ext cx="5250833" cy="369332"/>
            <a:chOff x="1203306" y="1223728"/>
            <a:chExt cx="5250833" cy="369332"/>
          </a:xfrm>
        </p:grpSpPr>
        <p:pic>
          <p:nvPicPr>
            <p:cNvPr id="63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C54468C0-027D-0C47-92DB-645673AF8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C096CBA-EE65-7F48-A568-3C4BE6BB4C1E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Ulsan Knowledge-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Technology</a:t>
              </a:r>
              <a:r>
                <a:rPr lang="ko-KR" altLang="en-US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Startup</a:t>
              </a:r>
              <a:r>
                <a:rPr lang="ko-KR" altLang="en-US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Center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Jun 1, 2020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~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Dec 31,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C479DE-4416-E14B-B2A6-586DDD081580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10</a:t>
              </a:r>
              <a:r>
                <a:rPr lang="en-US" altLang="ko-KR" sz="900" b="1" baseline="30000" dirty="0">
                  <a:solidFill>
                    <a:srgbClr val="000000"/>
                  </a:solidFill>
                  <a:latin typeface="Lato" panose="020F0502020204030203" pitchFamily="34" charset="0"/>
                </a:rPr>
                <a:t>th</a:t>
              </a:r>
              <a:r>
                <a:rPr lang="ko-KR" altLang="en-US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Generation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Ulsan</a:t>
              </a:r>
              <a:r>
                <a:rPr lang="ko-KR" altLang="en-US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Technopark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2BBE44E-E5EE-D24A-B8C7-B442C358DC8C}"/>
              </a:ext>
            </a:extLst>
          </p:cNvPr>
          <p:cNvGrpSpPr/>
          <p:nvPr/>
        </p:nvGrpSpPr>
        <p:grpSpPr>
          <a:xfrm>
            <a:off x="1203306" y="5379695"/>
            <a:ext cx="5250833" cy="369332"/>
            <a:chOff x="1203306" y="1223728"/>
            <a:chExt cx="5250833" cy="369332"/>
          </a:xfrm>
        </p:grpSpPr>
        <p:pic>
          <p:nvPicPr>
            <p:cNvPr id="68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9CB0708F-3BB6-CA49-AAB5-5FF39F83C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BE0B17F-FEBF-C14B-B5FF-EA3F870AE262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Startup BM Advance Program</a:t>
              </a:r>
              <a:endParaRPr lang="en" altLang="ko-Kore-KR" sz="900" b="1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</a:t>
              </a:r>
              <a:r>
                <a:rPr lang="en-US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Nov 2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6F0CDA3-1614-4B45-8543-8AB9D46FF023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Ulsan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Nat’l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Institute of Science and Technology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B8AD54F-8355-3041-99B1-F44EA6517C88}"/>
              </a:ext>
            </a:extLst>
          </p:cNvPr>
          <p:cNvGrpSpPr/>
          <p:nvPr/>
        </p:nvGrpSpPr>
        <p:grpSpPr>
          <a:xfrm>
            <a:off x="1203306" y="5825913"/>
            <a:ext cx="5250833" cy="369332"/>
            <a:chOff x="1203306" y="1223728"/>
            <a:chExt cx="5250833" cy="369332"/>
          </a:xfrm>
        </p:grpSpPr>
        <p:pic>
          <p:nvPicPr>
            <p:cNvPr id="73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6A6B4C74-B976-EB4C-8B89-CE8E1E001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211847F-9BAF-8A4B-8055-CBF4FFDA3C7D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Ulsan Collegiate Startup Excellent Idea</a:t>
              </a:r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Contest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</a:t>
              </a:r>
              <a:r>
                <a:rPr lang="en-US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Nov 21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E75D48B-3C19-8A44-AC7C-091BBC76F890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Winner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Ulsan </a:t>
              </a:r>
              <a:r>
                <a:rPr lang="en-US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Creative Economy Innovation Center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8F5786C-EB32-2245-B02B-CB8442EBF019}"/>
              </a:ext>
            </a:extLst>
          </p:cNvPr>
          <p:cNvGrpSpPr/>
          <p:nvPr/>
        </p:nvGrpSpPr>
        <p:grpSpPr>
          <a:xfrm>
            <a:off x="1203306" y="6265789"/>
            <a:ext cx="5250833" cy="369332"/>
            <a:chOff x="1203306" y="1223728"/>
            <a:chExt cx="5250833" cy="369332"/>
          </a:xfrm>
        </p:grpSpPr>
        <p:pic>
          <p:nvPicPr>
            <p:cNvPr id="77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A6893DA9-BC68-0A41-AC48-8ADFECA4B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AEB9A53-07AE-3B43-BA96-0C0C5CDE14B0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Startup Competition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Nov 25,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49BED2F-9C1E-8040-86AD-9FB03C6AFD4B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Top 2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SBC Start-Up Academy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58124AB-33E1-684E-A9B9-FCEE4D82A691}"/>
              </a:ext>
            </a:extLst>
          </p:cNvPr>
          <p:cNvGrpSpPr/>
          <p:nvPr/>
        </p:nvGrpSpPr>
        <p:grpSpPr>
          <a:xfrm>
            <a:off x="1203306" y="6697461"/>
            <a:ext cx="5250833" cy="369332"/>
            <a:chOff x="1203306" y="1223728"/>
            <a:chExt cx="5250833" cy="369332"/>
          </a:xfrm>
        </p:grpSpPr>
        <p:pic>
          <p:nvPicPr>
            <p:cNvPr id="81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216E0B29-418B-0941-BC78-756F2FB74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1D0613E-AC98-634D-B12D-115B996933F7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GIST X-IST Startup Competition 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Dec 4,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C4F5EC7-2C26-C44E-A50F-1677D2295FD8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Representative of UNIST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Advanced Institute of Science and Technology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36D30B3-6EA0-0D44-8044-61EE978B1955}"/>
              </a:ext>
            </a:extLst>
          </p:cNvPr>
          <p:cNvGrpSpPr/>
          <p:nvPr/>
        </p:nvGrpSpPr>
        <p:grpSpPr>
          <a:xfrm>
            <a:off x="1203306" y="7123743"/>
            <a:ext cx="5250833" cy="369332"/>
            <a:chOff x="1203306" y="1223728"/>
            <a:chExt cx="5250833" cy="369332"/>
          </a:xfrm>
        </p:grpSpPr>
        <p:pic>
          <p:nvPicPr>
            <p:cNvPr id="86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D7DAE487-ECD8-924B-A111-BF22DDF97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F62CD26-01BC-4E49-B861-2F597AD177FD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SBC Youth Startup Academy Pre-School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Dec 28, 2020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015A6AB-B43D-5D43-801A-6DE06C4652FA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Excellent Completion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SMEs and Startups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Agenc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87C7DBE9-6833-EF41-BDDF-C18389C9E5B2}"/>
              </a:ext>
            </a:extLst>
          </p:cNvPr>
          <p:cNvGrpSpPr/>
          <p:nvPr/>
        </p:nvGrpSpPr>
        <p:grpSpPr>
          <a:xfrm>
            <a:off x="1203306" y="7555415"/>
            <a:ext cx="5250833" cy="369332"/>
            <a:chOff x="1203306" y="1223728"/>
            <a:chExt cx="5250833" cy="369332"/>
          </a:xfrm>
        </p:grpSpPr>
        <p:pic>
          <p:nvPicPr>
            <p:cNvPr id="90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4B1B8B67-12A8-F44F-9676-DDEEC3B38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AA4CC47-CB06-064F-B05A-1805D9AEFAAB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GIST X-IST Startup Competition 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Dec 4,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2ACA12D-02DE-4146-A0A6-CB944152F34F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Representative of UNIST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Korea Advanced Institute of Science and Technology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DE18FEF2-8353-B24B-B4BC-95A7F42068FF}"/>
              </a:ext>
            </a:extLst>
          </p:cNvPr>
          <p:cNvGrpSpPr/>
          <p:nvPr/>
        </p:nvGrpSpPr>
        <p:grpSpPr>
          <a:xfrm>
            <a:off x="1203306" y="8465256"/>
            <a:ext cx="5250833" cy="369332"/>
            <a:chOff x="1203306" y="1223728"/>
            <a:chExt cx="5250833" cy="369332"/>
          </a:xfrm>
        </p:grpSpPr>
        <p:pic>
          <p:nvPicPr>
            <p:cNvPr id="96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E8F0AF14-3C83-524A-94EE-CDC2339C5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01B0105-D35E-E04C-A375-F46E91CF56ED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Magazine 2021 Spring 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Jan 21, 2021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9EF6B829-0657-094F-B21D-D198EA89A814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Startup Interviewee 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Ulsan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Nat’l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Institute of Science and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Technolog</a:t>
              </a:r>
              <a:r>
                <a:rPr lang="en-US" altLang="ko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y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0D04E2A-E603-0541-91A0-00BF7FDF3298}"/>
              </a:ext>
            </a:extLst>
          </p:cNvPr>
          <p:cNvGrpSpPr/>
          <p:nvPr/>
        </p:nvGrpSpPr>
        <p:grpSpPr>
          <a:xfrm>
            <a:off x="1203306" y="8896928"/>
            <a:ext cx="5250833" cy="369332"/>
            <a:chOff x="1203306" y="1223728"/>
            <a:chExt cx="5250833" cy="369332"/>
          </a:xfrm>
        </p:grpSpPr>
        <p:pic>
          <p:nvPicPr>
            <p:cNvPr id="100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0FC3053F-1568-C94A-BBA4-0EE4831B7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C46D64BA-58BA-784C-8E29-D03A42E3CF61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Startup Interview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Jan 28, 2021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29E0464-8545-0747-AA19-60FAEA634560}"/>
                </a:ext>
              </a:extLst>
            </p:cNvPr>
            <p:cNvSpPr/>
            <p:nvPr/>
          </p:nvSpPr>
          <p:spPr>
            <a:xfrm>
              <a:off x="3258589" y="1223728"/>
              <a:ext cx="31955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Startup Interviewee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SBS, UBC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0D35FE7-B1F8-CA49-B58F-51823A4B920A}"/>
              </a:ext>
            </a:extLst>
          </p:cNvPr>
          <p:cNvSpPr/>
          <p:nvPr/>
        </p:nvSpPr>
        <p:spPr>
          <a:xfrm>
            <a:off x="303523" y="8465256"/>
            <a:ext cx="72167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Interviews</a:t>
            </a:r>
          </a:p>
        </p:txBody>
      </p:sp>
    </p:spTree>
    <p:extLst>
      <p:ext uri="{BB962C8B-B14F-4D97-AF65-F5344CB8AC3E}">
        <p14:creationId xmlns:p14="http://schemas.microsoft.com/office/powerpoint/2010/main" val="218049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C1875C-AD3B-3A45-9871-CA702D43BE9A}"/>
              </a:ext>
            </a:extLst>
          </p:cNvPr>
          <p:cNvSpPr/>
          <p:nvPr/>
        </p:nvSpPr>
        <p:spPr>
          <a:xfrm>
            <a:off x="303523" y="879583"/>
            <a:ext cx="6607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Activities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1E2FD2-E8CD-2144-9EA5-34E56A4652C8}"/>
              </a:ext>
            </a:extLst>
          </p:cNvPr>
          <p:cNvSpPr/>
          <p:nvPr/>
        </p:nvSpPr>
        <p:spPr>
          <a:xfrm>
            <a:off x="1203306" y="879583"/>
            <a:ext cx="52508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100" b="1" dirty="0">
                <a:solidFill>
                  <a:srgbClr val="000000"/>
                </a:solidFill>
                <a:latin typeface="Lato" panose="020F0502020204030203" pitchFamily="34" charset="0"/>
              </a:rPr>
              <a:t>OCONNECT </a:t>
            </a:r>
            <a:endParaRPr lang="en" altLang="ko-Kore-KR" sz="1100" dirty="0">
              <a:solidFill>
                <a:srgbClr val="535353"/>
              </a:solidFill>
              <a:latin typeface="Lato" panose="020F0502020204030203" pitchFamily="34" charset="0"/>
            </a:endParaRPr>
          </a:p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Chief Research Officer, Programmer</a:t>
            </a:r>
          </a:p>
          <a:p>
            <a:r>
              <a: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2B8A8E-2C09-8544-8FA1-DE1A6C0A94E2}"/>
              </a:ext>
            </a:extLst>
          </p:cNvPr>
          <p:cNvGrpSpPr/>
          <p:nvPr/>
        </p:nvGrpSpPr>
        <p:grpSpPr>
          <a:xfrm>
            <a:off x="1203306" y="1320703"/>
            <a:ext cx="5250833" cy="415498"/>
            <a:chOff x="1203306" y="1223728"/>
            <a:chExt cx="5250833" cy="415498"/>
          </a:xfrm>
        </p:grpSpPr>
        <p:pic>
          <p:nvPicPr>
            <p:cNvPr id="17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C6254F1A-9F36-7D4B-9FAF-1DADDE6F1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7B48F4E-F787-0242-9256-077255D38730}"/>
                </a:ext>
              </a:extLst>
            </p:cNvPr>
            <p:cNvSpPr/>
            <p:nvPr/>
          </p:nvSpPr>
          <p:spPr>
            <a:xfrm>
              <a:off x="1203306" y="1223728"/>
              <a:ext cx="307774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</a:t>
              </a:r>
              <a:r>
                <a:rPr lang="en" altLang="ko-Kore-KR" sz="900" b="1" dirty="0" err="1">
                  <a:solidFill>
                    <a:srgbClr val="000000"/>
                  </a:solidFill>
                  <a:latin typeface="Lato" panose="020F0502020204030203" pitchFamily="34" charset="0"/>
                </a:rPr>
                <a:t>UNIcorn</a:t>
              </a:r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Student Start-Up Support Program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Jun 1, 2019 ~ Feb 28, 2022</a:t>
              </a:r>
            </a:p>
            <a:p>
              <a:r>
                <a:rPr lang="en" altLang="ko-Kore-KR" sz="3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057866-E65E-974A-ADA4-0431F494A557}"/>
                </a:ext>
              </a:extLst>
            </p:cNvPr>
            <p:cNvSpPr/>
            <p:nvPr/>
          </p:nvSpPr>
          <p:spPr>
            <a:xfrm>
              <a:off x="3258589" y="1223728"/>
              <a:ext cx="319555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Consecutive Selection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Ulsan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Nat’l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Institute of Science and Technology</a:t>
              </a:r>
            </a:p>
            <a:p>
              <a:pPr algn="r"/>
              <a:r>
                <a:rPr lang="en" altLang="ko-Kore-KR" sz="3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4958C49-E6C6-9143-927F-729E52A10A80}"/>
              </a:ext>
            </a:extLst>
          </p:cNvPr>
          <p:cNvGrpSpPr/>
          <p:nvPr/>
        </p:nvGrpSpPr>
        <p:grpSpPr>
          <a:xfrm>
            <a:off x="1203306" y="1660068"/>
            <a:ext cx="5250833" cy="415498"/>
            <a:chOff x="1203306" y="1223728"/>
            <a:chExt cx="5250833" cy="415498"/>
          </a:xfrm>
        </p:grpSpPr>
        <p:pic>
          <p:nvPicPr>
            <p:cNvPr id="27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E68A00A5-0C56-B64D-BF1B-2F0974002B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F379C9-272A-AC4C-B5C9-D4BC417C504A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Challenge K-Startup EXPO - </a:t>
              </a:r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Collegiate Competition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Aug 22,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50D0AEE-CF09-8446-A5C6-A6B1EB503690}"/>
                </a:ext>
              </a:extLst>
            </p:cNvPr>
            <p:cNvSpPr/>
            <p:nvPr/>
          </p:nvSpPr>
          <p:spPr>
            <a:xfrm>
              <a:off x="3258589" y="1223728"/>
              <a:ext cx="319555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National, Top 50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-US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Ministry of 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</a:t>
              </a:r>
            </a:p>
            <a:p>
              <a:pPr algn="r"/>
              <a:r>
                <a:rPr lang="en" altLang="ko-Kore-KR" sz="3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4AEA0F-A337-1B4E-8D6D-34B204311809}"/>
              </a:ext>
            </a:extLst>
          </p:cNvPr>
          <p:cNvSpPr/>
          <p:nvPr/>
        </p:nvSpPr>
        <p:spPr>
          <a:xfrm>
            <a:off x="-755593" y="2414931"/>
            <a:ext cx="80283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ko-Kore-KR" sz="9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F7A5283-399C-264B-9805-7571DB10A7CB}"/>
              </a:ext>
            </a:extLst>
          </p:cNvPr>
          <p:cNvSpPr/>
          <p:nvPr/>
        </p:nvSpPr>
        <p:spPr>
          <a:xfrm>
            <a:off x="-157198" y="2294259"/>
            <a:ext cx="80283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ko-Kore-KR" sz="9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pic>
        <p:nvPicPr>
          <p:cNvPr id="35" name="Picture 11" descr="중소벤처기업부 로고">
            <a:extLst>
              <a:ext uri="{FF2B5EF4-FFF2-40B4-BE49-F238E27FC236}">
                <a16:creationId xmlns:a16="http://schemas.microsoft.com/office/drawing/2014/main" id="{88AAF0DA-2E90-4646-AD5A-7185ED101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18" y="2571366"/>
            <a:ext cx="3662377" cy="120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3" descr="CI | 기관소개 : 창업진흥원">
            <a:extLst>
              <a:ext uri="{FF2B5EF4-FFF2-40B4-BE49-F238E27FC236}">
                <a16:creationId xmlns:a16="http://schemas.microsoft.com/office/drawing/2014/main" id="{1A3D0330-C042-9548-B76D-B8AE98FD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160" y="2954518"/>
            <a:ext cx="3662377" cy="199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07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C1875C-AD3B-3A45-9871-CA702D43BE9A}"/>
              </a:ext>
            </a:extLst>
          </p:cNvPr>
          <p:cNvSpPr/>
          <p:nvPr/>
        </p:nvSpPr>
        <p:spPr>
          <a:xfrm>
            <a:off x="303523" y="879583"/>
            <a:ext cx="6607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900" dirty="0">
                <a:solidFill>
                  <a:srgbClr val="232323"/>
                </a:solidFill>
                <a:latin typeface="Lato" panose="020F0502020204030203" pitchFamily="34" charset="0"/>
              </a:rPr>
              <a:t>Activities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1E2FD2-E8CD-2144-9EA5-34E56A4652C8}"/>
              </a:ext>
            </a:extLst>
          </p:cNvPr>
          <p:cNvSpPr/>
          <p:nvPr/>
        </p:nvSpPr>
        <p:spPr>
          <a:xfrm>
            <a:off x="1203306" y="879583"/>
            <a:ext cx="52508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100" b="1" dirty="0">
                <a:solidFill>
                  <a:srgbClr val="000000"/>
                </a:solidFill>
                <a:latin typeface="Lato" panose="020F0502020204030203" pitchFamily="34" charset="0"/>
              </a:rPr>
              <a:t>OCONNECT </a:t>
            </a:r>
            <a:endParaRPr lang="en" altLang="ko-Kore-KR" sz="1100" dirty="0">
              <a:solidFill>
                <a:srgbClr val="535353"/>
              </a:solidFill>
              <a:latin typeface="Lato" panose="020F0502020204030203" pitchFamily="34" charset="0"/>
            </a:endParaRPr>
          </a:p>
          <a:p>
            <a:r>
              <a:rPr lang="en" altLang="ko-Kore-KR" sz="800" dirty="0">
                <a:solidFill>
                  <a:srgbClr val="535353"/>
                </a:solidFill>
                <a:latin typeface="Lato" panose="020F0502020204030203" pitchFamily="34" charset="0"/>
              </a:rPr>
              <a:t>Chief Research Officer, Programmer</a:t>
            </a:r>
          </a:p>
          <a:p>
            <a:r>
              <a: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rPr>
              <a:t> 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2B8A8E-2C09-8544-8FA1-DE1A6C0A94E2}"/>
              </a:ext>
            </a:extLst>
          </p:cNvPr>
          <p:cNvGrpSpPr/>
          <p:nvPr/>
        </p:nvGrpSpPr>
        <p:grpSpPr>
          <a:xfrm>
            <a:off x="1203306" y="1320703"/>
            <a:ext cx="5250833" cy="415498"/>
            <a:chOff x="1203306" y="1223728"/>
            <a:chExt cx="5250833" cy="415498"/>
          </a:xfrm>
        </p:grpSpPr>
        <p:pic>
          <p:nvPicPr>
            <p:cNvPr id="17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C6254F1A-9F36-7D4B-9FAF-1DADDE6F1D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7B48F4E-F787-0242-9256-077255D38730}"/>
                </a:ext>
              </a:extLst>
            </p:cNvPr>
            <p:cNvSpPr/>
            <p:nvPr/>
          </p:nvSpPr>
          <p:spPr>
            <a:xfrm>
              <a:off x="1203306" y="1223728"/>
              <a:ext cx="3077749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UNIST </a:t>
              </a:r>
              <a:r>
                <a:rPr lang="en" altLang="ko-Kore-KR" sz="900" b="1" dirty="0" err="1">
                  <a:solidFill>
                    <a:srgbClr val="000000"/>
                  </a:solidFill>
                  <a:latin typeface="Lato" panose="020F0502020204030203" pitchFamily="34" charset="0"/>
                </a:rPr>
                <a:t>UNIcorn</a:t>
              </a:r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 Student Start-Up Support Program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Jun 1, 2019 ~ Feb 28, 2022</a:t>
              </a:r>
            </a:p>
            <a:p>
              <a:r>
                <a:rPr lang="en" altLang="ko-Kore-KR" sz="3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057866-E65E-974A-ADA4-0431F494A557}"/>
                </a:ext>
              </a:extLst>
            </p:cNvPr>
            <p:cNvSpPr/>
            <p:nvPr/>
          </p:nvSpPr>
          <p:spPr>
            <a:xfrm>
              <a:off x="3258589" y="1223728"/>
              <a:ext cx="319555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Consecutive Selection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Ulsan </a:t>
              </a:r>
              <a:r>
                <a:rPr lang="en" altLang="ko-Kore-KR" sz="800" dirty="0" err="1">
                  <a:solidFill>
                    <a:srgbClr val="535353"/>
                  </a:solidFill>
                  <a:latin typeface="Lato" panose="020F0502020204030203" pitchFamily="34" charset="0"/>
                </a:rPr>
                <a:t>Nat’l</a:t>
              </a:r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Institute of Science and Technology</a:t>
              </a:r>
            </a:p>
            <a:p>
              <a:pPr algn="r"/>
              <a:r>
                <a:rPr lang="en" altLang="ko-Kore-KR" sz="3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4958C49-E6C6-9143-927F-729E52A10A80}"/>
              </a:ext>
            </a:extLst>
          </p:cNvPr>
          <p:cNvGrpSpPr/>
          <p:nvPr/>
        </p:nvGrpSpPr>
        <p:grpSpPr>
          <a:xfrm>
            <a:off x="1203306" y="1660068"/>
            <a:ext cx="5250833" cy="415498"/>
            <a:chOff x="1203306" y="1223728"/>
            <a:chExt cx="5250833" cy="415498"/>
          </a:xfrm>
        </p:grpSpPr>
        <p:pic>
          <p:nvPicPr>
            <p:cNvPr id="27" name="Picture 2" descr="Calendar, date, schedule icon - Download on Iconfinder">
              <a:extLst>
                <a:ext uri="{FF2B5EF4-FFF2-40B4-BE49-F238E27FC236}">
                  <a16:creationId xmlns:a16="http://schemas.microsoft.com/office/drawing/2014/main" id="{E68A00A5-0C56-B64D-BF1B-2F0974002B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7355" y="1415480"/>
              <a:ext cx="118735" cy="118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F379C9-272A-AC4C-B5C9-D4BC417C504A}"/>
                </a:ext>
              </a:extLst>
            </p:cNvPr>
            <p:cNvSpPr/>
            <p:nvPr/>
          </p:nvSpPr>
          <p:spPr>
            <a:xfrm>
              <a:off x="1203306" y="1223728"/>
              <a:ext cx="3077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Challenge K-Startup EXPO - </a:t>
              </a:r>
              <a:r>
                <a:rPr lang="en-US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Collegiate Competition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        Aug 22, 2019</a:t>
              </a:r>
              <a:endParaRPr lang="en" altLang="ko-Kore-KR" sz="3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50D0AEE-CF09-8446-A5C6-A6B1EB503690}"/>
                </a:ext>
              </a:extLst>
            </p:cNvPr>
            <p:cNvSpPr/>
            <p:nvPr/>
          </p:nvSpPr>
          <p:spPr>
            <a:xfrm>
              <a:off x="3258589" y="1223728"/>
              <a:ext cx="319555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" altLang="ko-Kore-KR" sz="900" b="1" dirty="0">
                  <a:solidFill>
                    <a:srgbClr val="000000"/>
                  </a:solidFill>
                  <a:latin typeface="Lato" panose="020F0502020204030203" pitchFamily="34" charset="0"/>
                </a:rPr>
                <a:t>National, Top 50</a:t>
              </a:r>
              <a:endParaRPr lang="en" altLang="ko-Kore-KR" sz="9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endParaRPr lang="en" altLang="ko-Kore-KR" sz="100" dirty="0">
                <a:solidFill>
                  <a:srgbClr val="535353"/>
                </a:solidFill>
                <a:latin typeface="Lato" panose="020F0502020204030203" pitchFamily="34" charset="0"/>
              </a:endParaRPr>
            </a:p>
            <a:p>
              <a:pPr algn="r"/>
              <a:r>
                <a:rPr lang="en" altLang="ko-Kore-KR" sz="800" dirty="0">
                  <a:solidFill>
                    <a:srgbClr val="535353"/>
                  </a:solidFill>
                  <a:latin typeface="Lato" panose="020F0502020204030203" pitchFamily="34" charset="0"/>
                </a:rPr>
                <a:t>   </a:t>
              </a:r>
            </a:p>
            <a:p>
              <a:pPr algn="r"/>
              <a:r>
                <a:rPr lang="en" altLang="ko-Kore-KR" sz="300" dirty="0">
                  <a:solidFill>
                    <a:srgbClr val="535353"/>
                  </a:solidFill>
                  <a:latin typeface="Lato" panose="020F0502020204030203" pitchFamily="34" charset="0"/>
                </a:rPr>
                <a:t> 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4AEA0F-A337-1B4E-8D6D-34B204311809}"/>
              </a:ext>
            </a:extLst>
          </p:cNvPr>
          <p:cNvSpPr/>
          <p:nvPr/>
        </p:nvSpPr>
        <p:spPr>
          <a:xfrm>
            <a:off x="-755593" y="2414931"/>
            <a:ext cx="802836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ko-Kore-KR" sz="900" dirty="0">
              <a:solidFill>
                <a:srgbClr val="000000"/>
              </a:solidFill>
              <a:latin typeface="Lato" panose="020F0502020204030203" pitchFamily="34" charset="0"/>
            </a:endParaRPr>
          </a:p>
        </p:txBody>
      </p:sp>
      <p:pic>
        <p:nvPicPr>
          <p:cNvPr id="2059" name="Picture 11" descr="중소벤처기업부 로고">
            <a:extLst>
              <a:ext uri="{FF2B5EF4-FFF2-40B4-BE49-F238E27FC236}">
                <a16:creationId xmlns:a16="http://schemas.microsoft.com/office/drawing/2014/main" id="{553C1D04-6471-674F-A106-DE14092BD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055" y="1850631"/>
            <a:ext cx="838986" cy="27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I | 기관소개 : 창업진흥원">
            <a:extLst>
              <a:ext uri="{FF2B5EF4-FFF2-40B4-BE49-F238E27FC236}">
                <a16:creationId xmlns:a16="http://schemas.microsoft.com/office/drawing/2014/main" id="{71BAA0AC-D95D-FA40-A738-FD1A3A0E1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94" y="1787431"/>
            <a:ext cx="838986" cy="45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56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EE30F4-5D85-8247-A72A-F2FFFF1D1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6858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1303</Words>
  <Application>Microsoft Macintosh PowerPoint</Application>
  <PresentationFormat>A4 용지(210x297mm)</PresentationFormat>
  <Paragraphs>388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심규환</dc:creator>
  <cp:lastModifiedBy>심규환</cp:lastModifiedBy>
  <cp:revision>13</cp:revision>
  <dcterms:created xsi:type="dcterms:W3CDTF">2021-02-02T05:24:11Z</dcterms:created>
  <dcterms:modified xsi:type="dcterms:W3CDTF">2021-02-02T06:54:12Z</dcterms:modified>
</cp:coreProperties>
</file>