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1" r:id="rId2"/>
    <p:sldId id="262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77"/>
  </p:normalViewPr>
  <p:slideViewPr>
    <p:cSldViewPr snapToGrid="0" snapToObjects="1">
      <p:cViewPr>
        <p:scale>
          <a:sx n="184" d="100"/>
          <a:sy n="184" d="100"/>
        </p:scale>
        <p:origin x="1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54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99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9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9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40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19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54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1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6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288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14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8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207C94-C8A4-4247-9229-F41F8E67C002}"/>
              </a:ext>
            </a:extLst>
          </p:cNvPr>
          <p:cNvSpPr/>
          <p:nvPr/>
        </p:nvSpPr>
        <p:spPr>
          <a:xfrm>
            <a:off x="-22418" y="580613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400" b="1" dirty="0" err="1">
                <a:solidFill>
                  <a:srgbClr val="000000"/>
                </a:solidFill>
                <a:latin typeface="Lato" panose="020F0502020204030203" pitchFamily="34" charset="0"/>
              </a:rPr>
              <a:t>KyuHwan</a:t>
            </a:r>
            <a:r>
              <a:rPr lang="en" altLang="ko-Kore-KR" sz="1400" dirty="0">
                <a:solidFill>
                  <a:srgbClr val="000000"/>
                </a:solidFill>
                <a:latin typeface="Lato" panose="020F0502020204030203" pitchFamily="34" charset="0"/>
              </a:rPr>
              <a:t>  </a:t>
            </a:r>
            <a:r>
              <a:rPr lang="en" altLang="ko-Kore-KR" sz="1400" b="1" dirty="0">
                <a:solidFill>
                  <a:srgbClr val="000000"/>
                </a:solidFill>
                <a:latin typeface="Lato" panose="020F0502020204030203" pitchFamily="34" charset="0"/>
              </a:rPr>
              <a:t>Shim</a:t>
            </a:r>
            <a:endParaRPr lang="en" altLang="ko-Kore-KR" sz="14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FE2FF2-CF4C-1941-998C-E17865064F6D}"/>
              </a:ext>
            </a:extLst>
          </p:cNvPr>
          <p:cNvSpPr/>
          <p:nvPr/>
        </p:nvSpPr>
        <p:spPr>
          <a:xfrm>
            <a:off x="1203307" y="1822889"/>
            <a:ext cx="3429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Computational</a:t>
            </a:r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Biology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bioinformatics methods 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GAN with Brain Signal</a:t>
            </a:r>
          </a:p>
          <a:p>
            <a:r>
              <a:rPr lang="en" altLang="ko-Kore-KR" sz="300" b="1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Recommendation</a:t>
            </a:r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System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  <a:p>
            <a:r>
              <a:rPr lang="en" altLang="ko-Kore-KR" sz="400" b="1" dirty="0">
                <a:solidFill>
                  <a:srgbClr val="000000"/>
                </a:solidFill>
                <a:latin typeface="Lato" panose="020F0502020204030203" pitchFamily="34" charset="0"/>
              </a:rPr>
              <a:t>  </a:t>
            </a:r>
            <a:endParaRPr lang="en" altLang="ko-Kore-KR" sz="8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Drug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Prediction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Discovery</a:t>
            </a:r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A4BFAE-3BFB-CE44-BE15-C7D7DE7DBAE2}"/>
              </a:ext>
            </a:extLst>
          </p:cNvPr>
          <p:cNvSpPr/>
          <p:nvPr/>
        </p:nvSpPr>
        <p:spPr>
          <a:xfrm>
            <a:off x="0" y="85766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Undergraduate in Computer Science </a:t>
            </a:r>
          </a:p>
          <a:p>
            <a:pPr algn="ctr"/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University, Seoul, Korea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DA748E-EC8C-DE4C-9712-37AFC877A891}"/>
              </a:ext>
            </a:extLst>
          </p:cNvPr>
          <p:cNvGrpSpPr/>
          <p:nvPr/>
        </p:nvGrpSpPr>
        <p:grpSpPr>
          <a:xfrm>
            <a:off x="2264267" y="1178365"/>
            <a:ext cx="2974189" cy="200055"/>
            <a:chOff x="2504899" y="1187718"/>
            <a:chExt cx="2974189" cy="20005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E878CE1-62CD-B84D-AD88-429A5E16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18" y="1187718"/>
              <a:ext cx="1058303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ore-KR" altLang="ko-Kore-KR" sz="700" b="0" i="0" u="none" strike="noStrike" cap="none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latin typeface="Lato" panose="020F0502020204030203" pitchFamily="34" charset="0"/>
                  <a:ea typeface="Helvetica" pitchFamily="2" charset="0"/>
                </a:rPr>
                <a:t>skh7343@cnsh.hs.kr</a:t>
              </a:r>
              <a:r>
                <a:rPr kumimoji="0" lang="ko-Kore-KR" altLang="ko-Kore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ato" panose="020F0502020204030203" pitchFamily="34" charset="0"/>
                  <a:ea typeface="Helvetica" pitchFamily="2" charset="0"/>
                </a:rPr>
                <a:t>    </a:t>
              </a:r>
              <a:endParaRPr kumimoji="0" lang="ko-Kore-KR" altLang="ko-Kore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endParaRPr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AA463C9A-190D-DC48-A355-072AA8461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899" y="1241698"/>
              <a:ext cx="113393" cy="11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EC52801-7299-BB45-9AFF-17B7903A0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422" y="1246758"/>
              <a:ext cx="104422" cy="104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074C81D-1D0F-0943-AA3B-ABBB6B6A13CC}"/>
                </a:ext>
              </a:extLst>
            </p:cNvPr>
            <p:cNvSpPr/>
            <p:nvPr/>
          </p:nvSpPr>
          <p:spPr>
            <a:xfrm>
              <a:off x="3538688" y="1187718"/>
              <a:ext cx="19404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ore-KR" altLang="ko-Kore-KR" sz="700" dirty="0">
                  <a:solidFill>
                    <a:srgbClr val="535353"/>
                  </a:solidFill>
                  <a:latin typeface="Lato" panose="020F0502020204030203" pitchFamily="34" charset="0"/>
                  <a:ea typeface="Helvetica" pitchFamily="2" charset="0"/>
                </a:rPr>
                <a:t>https://underthelights.github.io</a:t>
              </a:r>
              <a:endParaRPr lang="ko-Kore-KR" altLang="ko-Kore-KR" sz="700" dirty="0">
                <a:latin typeface="Lato" panose="020F050202020403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A25328-4844-D34C-B548-FA42664ACC6E}"/>
              </a:ext>
            </a:extLst>
          </p:cNvPr>
          <p:cNvSpPr/>
          <p:nvPr/>
        </p:nvSpPr>
        <p:spPr>
          <a:xfrm>
            <a:off x="303523" y="1832741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Interests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9555D-4EB7-664C-BB85-BD8A40A16895}"/>
              </a:ext>
            </a:extLst>
          </p:cNvPr>
          <p:cNvSpPr/>
          <p:nvPr/>
        </p:nvSpPr>
        <p:spPr>
          <a:xfrm>
            <a:off x="3737756" y="1819497"/>
            <a:ext cx="3429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Music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Information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Retrieval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  <a:p>
            <a:r>
              <a:rPr lang="en" altLang="ko-Kore-KR" sz="400" b="1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XAI,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Data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Visualization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  <a:endParaRPr lang="en" altLang="ko-Kore-KR" sz="8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23D47C-671B-D340-90DD-178CFAA808D5}"/>
              </a:ext>
            </a:extLst>
          </p:cNvPr>
          <p:cNvSpPr/>
          <p:nvPr/>
        </p:nvSpPr>
        <p:spPr>
          <a:xfrm>
            <a:off x="303523" y="2989344"/>
            <a:ext cx="7441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Educations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D7259-2438-414D-A3C0-04270F1BB10C}"/>
              </a:ext>
            </a:extLst>
          </p:cNvPr>
          <p:cNvSpPr/>
          <p:nvPr/>
        </p:nvSpPr>
        <p:spPr>
          <a:xfrm>
            <a:off x="1203307" y="2989344"/>
            <a:ext cx="3429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B.Sc. Student in Computer Science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University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21486E-F09B-3F4A-B977-1863C5F9A5F6}"/>
              </a:ext>
            </a:extLst>
          </p:cNvPr>
          <p:cNvSpPr/>
          <p:nvPr/>
        </p:nvSpPr>
        <p:spPr>
          <a:xfrm>
            <a:off x="1363852" y="3294542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2019 - Present</a:t>
            </a:r>
          </a:p>
        </p:txBody>
      </p:sp>
      <p:pic>
        <p:nvPicPr>
          <p:cNvPr id="1026" name="Picture 2" descr="Calendar, date, schedule icon - Download on Iconfinder">
            <a:extLst>
              <a:ext uri="{FF2B5EF4-FFF2-40B4-BE49-F238E27FC236}">
                <a16:creationId xmlns:a16="http://schemas.microsoft.com/office/drawing/2014/main" id="{DFE3F9C1-5A2E-3840-8AD0-58C33239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3342896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cation, marker, pin icon - Download on Iconfinder">
            <a:extLst>
              <a:ext uri="{FF2B5EF4-FFF2-40B4-BE49-F238E27FC236}">
                <a16:creationId xmlns:a16="http://schemas.microsoft.com/office/drawing/2014/main" id="{B6EBAC2D-F4E4-0247-AF95-7E80F4F5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3349791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3D4095-0EAC-2D45-8285-0F5C2AF924D9}"/>
              </a:ext>
            </a:extLst>
          </p:cNvPr>
          <p:cNvSpPr/>
          <p:nvPr/>
        </p:nvSpPr>
        <p:spPr>
          <a:xfrm>
            <a:off x="3900767" y="3294542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Seoul, Korea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6E39AB-B329-5646-8E91-64D0AE4A50C0}"/>
              </a:ext>
            </a:extLst>
          </p:cNvPr>
          <p:cNvSpPr/>
          <p:nvPr/>
        </p:nvSpPr>
        <p:spPr>
          <a:xfrm>
            <a:off x="1203307" y="3695321"/>
            <a:ext cx="3429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H.S. Diploma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Science High School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4EC29-81B3-F74C-A619-199AE43B3913}"/>
              </a:ext>
            </a:extLst>
          </p:cNvPr>
          <p:cNvSpPr/>
          <p:nvPr/>
        </p:nvSpPr>
        <p:spPr>
          <a:xfrm>
            <a:off x="1363852" y="4000519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2016 – Feb. 2019</a:t>
            </a:r>
          </a:p>
        </p:txBody>
      </p:sp>
      <p:pic>
        <p:nvPicPr>
          <p:cNvPr id="32" name="Picture 2" descr="Calendar, date, schedule icon - Download on Iconfinder">
            <a:extLst>
              <a:ext uri="{FF2B5EF4-FFF2-40B4-BE49-F238E27FC236}">
                <a16:creationId xmlns:a16="http://schemas.microsoft.com/office/drawing/2014/main" id="{D90FD6CB-DF8F-3942-9166-89BEDC98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4048873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Location, marker, pin icon - Download on Iconfinder">
            <a:extLst>
              <a:ext uri="{FF2B5EF4-FFF2-40B4-BE49-F238E27FC236}">
                <a16:creationId xmlns:a16="http://schemas.microsoft.com/office/drawing/2014/main" id="{23DF0FFA-5F58-4445-80D3-D0EBD19E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4055768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92958D-311C-6C4F-B708-9FF5B2375726}"/>
              </a:ext>
            </a:extLst>
          </p:cNvPr>
          <p:cNvSpPr/>
          <p:nvPr/>
        </p:nvSpPr>
        <p:spPr>
          <a:xfrm>
            <a:off x="3900767" y="4000519"/>
            <a:ext cx="1356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Kongju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Korea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BC1513-F652-7944-9B86-76A560F7472C}"/>
              </a:ext>
            </a:extLst>
          </p:cNvPr>
          <p:cNvSpPr/>
          <p:nvPr/>
        </p:nvSpPr>
        <p:spPr>
          <a:xfrm>
            <a:off x="303523" y="442576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 err="1">
                <a:solidFill>
                  <a:srgbClr val="232323"/>
                </a:solidFill>
                <a:latin typeface="Lato" panose="020F0502020204030203" pitchFamily="34" charset="0"/>
              </a:rPr>
              <a:t>Millitary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Services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4CA05B-6D96-6944-89B3-E251E4969C87}"/>
              </a:ext>
            </a:extLst>
          </p:cNvPr>
          <p:cNvSpPr/>
          <p:nvPr/>
        </p:nvSpPr>
        <p:spPr>
          <a:xfrm>
            <a:off x="1203307" y="4425760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Government Issued Fire Fighter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101E89-E61F-7346-8DC1-E08B1A2C0AF0}"/>
              </a:ext>
            </a:extLst>
          </p:cNvPr>
          <p:cNvSpPr/>
          <p:nvPr/>
        </p:nvSpPr>
        <p:spPr>
          <a:xfrm>
            <a:off x="1363852" y="4578679"/>
            <a:ext cx="1188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Aug.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2020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–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Apr.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2022</a:t>
            </a:r>
            <a:endParaRPr lang="en" altLang="ko-Kore-KR" sz="800" dirty="0">
              <a:solidFill>
                <a:srgbClr val="535353"/>
              </a:solidFill>
              <a:latin typeface="Lato" panose="020F0502020204030203" pitchFamily="34" charset="0"/>
            </a:endParaRPr>
          </a:p>
        </p:txBody>
      </p:sp>
      <p:pic>
        <p:nvPicPr>
          <p:cNvPr id="43" name="Picture 2" descr="Calendar, date, schedule icon - Download on Iconfinder">
            <a:extLst>
              <a:ext uri="{FF2B5EF4-FFF2-40B4-BE49-F238E27FC236}">
                <a16:creationId xmlns:a16="http://schemas.microsoft.com/office/drawing/2014/main" id="{3A64BD46-5196-BB4E-BCE3-6FED4CFC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4627033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Location, marker, pin icon - Download on Iconfinder">
            <a:extLst>
              <a:ext uri="{FF2B5EF4-FFF2-40B4-BE49-F238E27FC236}">
                <a16:creationId xmlns:a16="http://schemas.microsoft.com/office/drawing/2014/main" id="{7CEEFE50-8646-B84E-A3D3-A6690821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4633928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D52348-0B70-BE4B-91AE-463D0983DFA7}"/>
              </a:ext>
            </a:extLst>
          </p:cNvPr>
          <p:cNvSpPr/>
          <p:nvPr/>
        </p:nvSpPr>
        <p:spPr>
          <a:xfrm>
            <a:off x="3900767" y="4578679"/>
            <a:ext cx="15231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Yeongdong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-US" altLang="ko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Chungbuk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,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Korea</a:t>
            </a:r>
            <a:endParaRPr lang="en" altLang="ko-Kore-KR" sz="800" dirty="0">
              <a:solidFill>
                <a:srgbClr val="535353"/>
              </a:solidFill>
              <a:latin typeface="Lato" panose="020F050202020403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C02B7D-6823-8641-8CF7-3C558C5EDCE0}"/>
              </a:ext>
            </a:extLst>
          </p:cNvPr>
          <p:cNvSpPr/>
          <p:nvPr/>
        </p:nvSpPr>
        <p:spPr>
          <a:xfrm>
            <a:off x="303523" y="499812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Research</a:t>
            </a:r>
          </a:p>
          <a:p>
            <a:r>
              <a:rPr lang="en-US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Experiences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9173B2-4847-6644-B911-C407BA4C81E8}"/>
              </a:ext>
            </a:extLst>
          </p:cNvPr>
          <p:cNvSpPr/>
          <p:nvPr/>
        </p:nvSpPr>
        <p:spPr>
          <a:xfrm>
            <a:off x="1187757" y="5004640"/>
            <a:ext cx="3429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00" dirty="0">
                <a:solidFill>
                  <a:srgbClr val="232323"/>
                </a:solidFill>
                <a:latin typeface="Lato" panose="020F0502020204030203" pitchFamily="34" charset="0"/>
              </a:rPr>
              <a:t>Research Intern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BioIntelligence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Lab, Seoul </a:t>
            </a:r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Nat’l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University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64A2D3-D37B-F540-BC1A-6AE6248CF7CA}"/>
              </a:ext>
            </a:extLst>
          </p:cNvPr>
          <p:cNvSpPr/>
          <p:nvPr/>
        </p:nvSpPr>
        <p:spPr>
          <a:xfrm>
            <a:off x="1373310" y="5365493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2019 - Present</a:t>
            </a:r>
          </a:p>
        </p:txBody>
      </p:sp>
      <p:pic>
        <p:nvPicPr>
          <p:cNvPr id="49" name="Picture 2" descr="Calendar, date, schedule icon - Download on Iconfinder">
            <a:extLst>
              <a:ext uri="{FF2B5EF4-FFF2-40B4-BE49-F238E27FC236}">
                <a16:creationId xmlns:a16="http://schemas.microsoft.com/office/drawing/2014/main" id="{538235AF-1C05-3540-AE88-19969DCB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66" y="5413847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Location, marker, pin icon - Download on Iconfinder">
            <a:extLst>
              <a:ext uri="{FF2B5EF4-FFF2-40B4-BE49-F238E27FC236}">
                <a16:creationId xmlns:a16="http://schemas.microsoft.com/office/drawing/2014/main" id="{20FF9555-A429-E749-960D-ECED2D72D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10" y="5420742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4221AA-5E59-A249-874E-B5788748EC25}"/>
              </a:ext>
            </a:extLst>
          </p:cNvPr>
          <p:cNvSpPr/>
          <p:nvPr/>
        </p:nvSpPr>
        <p:spPr>
          <a:xfrm>
            <a:off x="3910225" y="5365493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Seoul, Korea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D3A720-3643-7245-B5F8-A9A65AF03391}"/>
              </a:ext>
            </a:extLst>
          </p:cNvPr>
          <p:cNvSpPr/>
          <p:nvPr/>
        </p:nvSpPr>
        <p:spPr>
          <a:xfrm>
            <a:off x="1187757" y="557574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4A2381-A5C2-1941-9C52-647B5815A910}"/>
              </a:ext>
            </a:extLst>
          </p:cNvPr>
          <p:cNvSpPr/>
          <p:nvPr/>
        </p:nvSpPr>
        <p:spPr>
          <a:xfrm>
            <a:off x="303523" y="5995526"/>
            <a:ext cx="5597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Honors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2B2581-6B9C-D543-ACCA-713644BE46E9}"/>
              </a:ext>
            </a:extLst>
          </p:cNvPr>
          <p:cNvSpPr/>
          <p:nvPr/>
        </p:nvSpPr>
        <p:spPr>
          <a:xfrm>
            <a:off x="1203306" y="5995526"/>
            <a:ext cx="525083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Alumni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 Alumni, 2020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1-semester full scholarship from </a:t>
            </a:r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 University Alumni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Albatross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University, 2019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1-year full scholarship for freshman who passed the application of Albatross Specialist Decision </a:t>
            </a:r>
            <a:endParaRPr lang="en" altLang="ko-Kore-KR" sz="9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4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endParaRPr lang="en" altLang="ko-Kore-KR" sz="9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from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KAIST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Emeritus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Professor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Science High School, 2018 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from KAIST emeritus professor</a:t>
            </a:r>
            <a:endParaRPr lang="en" altLang="ko-Kore-KR" sz="9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4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endParaRPr lang="en" altLang="ko-Kore-KR" sz="9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Myunghak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Scholarship,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Science High School, 2016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2FA37A-7E6D-1B46-B3B1-B93786A8C0A2}"/>
              </a:ext>
            </a:extLst>
          </p:cNvPr>
          <p:cNvSpPr/>
          <p:nvPr/>
        </p:nvSpPr>
        <p:spPr>
          <a:xfrm>
            <a:off x="1203307" y="7388807"/>
            <a:ext cx="3429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Software languages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Python, R, C/C++, JAVA,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Matlab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Assembly Language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166677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Hardware languages</a:t>
            </a:r>
            <a:b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</a:b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Verilog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2D2D2D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Machine Learning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PyTorch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Tensorflow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Caffe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2D2D2D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Web Development</a:t>
            </a:r>
            <a:b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</a:b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HTML, CSS, React, Django, JavaScript,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Vue.js</a:t>
            </a:r>
            <a:endParaRPr lang="en" altLang="ko-Kore-KR" sz="900" dirty="0">
              <a:latin typeface="Lato" panose="020F050202020403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A0AAC0-F6B4-D54B-8ADB-3F0E11C68B06}"/>
              </a:ext>
            </a:extLst>
          </p:cNvPr>
          <p:cNvSpPr/>
          <p:nvPr/>
        </p:nvSpPr>
        <p:spPr>
          <a:xfrm>
            <a:off x="303523" y="7388807"/>
            <a:ext cx="4427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41764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1875C-AD3B-3A45-9871-CA702D43BE9A}"/>
              </a:ext>
            </a:extLst>
          </p:cNvPr>
          <p:cNvSpPr/>
          <p:nvPr/>
        </p:nvSpPr>
        <p:spPr>
          <a:xfrm>
            <a:off x="303523" y="879583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Activities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1E2FD2-E8CD-2144-9EA5-34E56A4652C8}"/>
              </a:ext>
            </a:extLst>
          </p:cNvPr>
          <p:cNvSpPr/>
          <p:nvPr/>
        </p:nvSpPr>
        <p:spPr>
          <a:xfrm>
            <a:off x="1203306" y="879583"/>
            <a:ext cx="52508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b="1" dirty="0">
                <a:solidFill>
                  <a:srgbClr val="000000"/>
                </a:solidFill>
                <a:latin typeface="Lato" panose="020F0502020204030203" pitchFamily="34" charset="0"/>
              </a:rPr>
              <a:t>OCONNECT </a:t>
            </a:r>
            <a:endParaRPr lang="en" altLang="ko-Kore-KR" sz="11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Chief Research Officer, Programmer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2B8A8E-2C09-8544-8FA1-DE1A6C0A94E2}"/>
              </a:ext>
            </a:extLst>
          </p:cNvPr>
          <p:cNvGrpSpPr/>
          <p:nvPr/>
        </p:nvGrpSpPr>
        <p:grpSpPr>
          <a:xfrm>
            <a:off x="1203306" y="1320703"/>
            <a:ext cx="5250833" cy="415498"/>
            <a:chOff x="1203306" y="1223728"/>
            <a:chExt cx="5250833" cy="415498"/>
          </a:xfrm>
        </p:grpSpPr>
        <p:pic>
          <p:nvPicPr>
            <p:cNvPr id="1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6254F1A-9F36-7D4B-9FAF-1DADDE6F1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B48F4E-F787-0242-9256-077255D38730}"/>
                </a:ext>
              </a:extLst>
            </p:cNvPr>
            <p:cNvSpPr/>
            <p:nvPr/>
          </p:nvSpPr>
          <p:spPr>
            <a:xfrm>
              <a:off x="1203306" y="1223728"/>
              <a:ext cx="30777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</a:t>
              </a:r>
              <a:r>
                <a:rPr lang="en" altLang="ko-Kore-KR" sz="900" b="1" dirty="0" err="1">
                  <a:solidFill>
                    <a:srgbClr val="000000"/>
                  </a:solidFill>
                  <a:latin typeface="Lato" panose="020F0502020204030203" pitchFamily="34" charset="0"/>
                </a:rPr>
                <a:t>UNIcorn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Student Start-Up Support Program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2019 ~ Feb 28, 2022</a:t>
              </a:r>
            </a:p>
            <a:p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057866-E65E-974A-ADA4-0431F494A557}"/>
                </a:ext>
              </a:extLst>
            </p:cNvPr>
            <p:cNvSpPr/>
            <p:nvPr/>
          </p:nvSpPr>
          <p:spPr>
            <a:xfrm>
              <a:off x="3258589" y="1223728"/>
              <a:ext cx="31955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Consecutive Selection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958C49-E6C6-9143-927F-729E52A10A80}"/>
              </a:ext>
            </a:extLst>
          </p:cNvPr>
          <p:cNvGrpSpPr/>
          <p:nvPr/>
        </p:nvGrpSpPr>
        <p:grpSpPr>
          <a:xfrm>
            <a:off x="1203306" y="1746434"/>
            <a:ext cx="5250833" cy="538609"/>
            <a:chOff x="1203306" y="1223728"/>
            <a:chExt cx="5250833" cy="538609"/>
          </a:xfrm>
        </p:grpSpPr>
        <p:pic>
          <p:nvPicPr>
            <p:cNvPr id="2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68A00A5-0C56-B64D-BF1B-2F0974002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F379C9-272A-AC4C-B5C9-D4BC417C504A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Challenge K-Startup EXPO - </a:t>
              </a:r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Collegiate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Aug 22,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0D0AEE-CF09-8446-A5C6-A6B1EB503690}"/>
                </a:ext>
              </a:extLst>
            </p:cNvPr>
            <p:cNvSpPr/>
            <p:nvPr/>
          </p:nvSpPr>
          <p:spPr>
            <a:xfrm>
              <a:off x="3258589" y="1223728"/>
              <a:ext cx="3195550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National, Top 50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Ministry of SMEs and Startups </a:t>
              </a: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Institute of Startup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&amp;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Entrepreneurship Development    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48BD0B-67EE-EA4D-90D3-EF64BEDDF3AD}"/>
              </a:ext>
            </a:extLst>
          </p:cNvPr>
          <p:cNvGrpSpPr/>
          <p:nvPr/>
        </p:nvGrpSpPr>
        <p:grpSpPr>
          <a:xfrm>
            <a:off x="1203306" y="2307518"/>
            <a:ext cx="5250833" cy="369332"/>
            <a:chOff x="1203306" y="1223728"/>
            <a:chExt cx="5250833" cy="369332"/>
          </a:xfrm>
        </p:grpSpPr>
        <p:pic>
          <p:nvPicPr>
            <p:cNvPr id="1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AE005FB8-F0A8-6848-8845-F681350E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A669C6-2E24-BC4A-B0AE-05E62254C890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8,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14BFF4-24AB-F94A-9465-F3168E267939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2</a:t>
              </a:r>
              <a:r>
                <a:rPr lang="en" altLang="ko-Kore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nd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Runner-Up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C5ED837-7723-8447-899C-C270F6576676}"/>
              </a:ext>
            </a:extLst>
          </p:cNvPr>
          <p:cNvGrpSpPr/>
          <p:nvPr/>
        </p:nvGrpSpPr>
        <p:grpSpPr>
          <a:xfrm>
            <a:off x="1203306" y="2739190"/>
            <a:ext cx="5250833" cy="369332"/>
            <a:chOff x="1203306" y="1223728"/>
            <a:chExt cx="5250833" cy="369332"/>
          </a:xfrm>
        </p:grpSpPr>
        <p:pic>
          <p:nvPicPr>
            <p:cNvPr id="34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8CDAB880-080E-9A45-AEC6-E580B0838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7609C4-85C3-9749-AE4F-65F26FD48861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KAIST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8,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663359-788C-9846-AC29-89E9FB3BB8DA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9A4AA1-E796-4F42-B8D7-255250CA9380}"/>
              </a:ext>
            </a:extLst>
          </p:cNvPr>
          <p:cNvGrpSpPr/>
          <p:nvPr/>
        </p:nvGrpSpPr>
        <p:grpSpPr>
          <a:xfrm>
            <a:off x="1203306" y="3185408"/>
            <a:ext cx="5250833" cy="369332"/>
            <a:chOff x="1203306" y="1223728"/>
            <a:chExt cx="5250833" cy="369332"/>
          </a:xfrm>
        </p:grpSpPr>
        <p:pic>
          <p:nvPicPr>
            <p:cNvPr id="39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95E93D5E-907D-1D4F-B078-2024CADC7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5B70E0F-B9F8-3940-9823-F40F44C1FC3B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K-Camp Busan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15, 2019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May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DEEB0CC-16A5-8541-A556-417902B73A67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1</a:t>
              </a:r>
              <a:r>
                <a:rPr lang="en-US" altLang="ko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st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Generation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Krypton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094339-38A6-5A44-ABB8-252CD7C5012F}"/>
              </a:ext>
            </a:extLst>
          </p:cNvPr>
          <p:cNvGrpSpPr/>
          <p:nvPr/>
        </p:nvGrpSpPr>
        <p:grpSpPr>
          <a:xfrm>
            <a:off x="1203306" y="3621454"/>
            <a:ext cx="5250833" cy="369332"/>
            <a:chOff x="1203306" y="1223728"/>
            <a:chExt cx="5250833" cy="369332"/>
          </a:xfrm>
        </p:grpSpPr>
        <p:pic>
          <p:nvPicPr>
            <p:cNvPr id="44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D9602512-FD1E-6349-B3E1-094AFADC6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42D41CD-5AB8-B647-8448-64979A4980C2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Pre-Startup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Package–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General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Apr 29,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7F4338-F5CB-C64E-9105-17C3371EE5F5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Funded Most (70,000k)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Institute of Startup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&amp;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Entrepreneurship Development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7C2FEED-4B48-284A-99F0-26A34289F94B}"/>
              </a:ext>
            </a:extLst>
          </p:cNvPr>
          <p:cNvGrpSpPr/>
          <p:nvPr/>
        </p:nvGrpSpPr>
        <p:grpSpPr>
          <a:xfrm>
            <a:off x="1203306" y="4067672"/>
            <a:ext cx="5250833" cy="369332"/>
            <a:chOff x="1203306" y="1223728"/>
            <a:chExt cx="5250833" cy="369332"/>
          </a:xfrm>
        </p:grpSpPr>
        <p:pic>
          <p:nvPicPr>
            <p:cNvPr id="49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7667B437-E2F7-584D-B51E-0E0305981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1DB087B-9371-C643-A3D3-931529712248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IP Training &amp; Education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BB41D1-73B3-F146-B06E-49A9434ADC6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2 properties ()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Korean Intellectual Property Office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06DF879-6143-9346-9B14-4987C81D8382}"/>
              </a:ext>
            </a:extLst>
          </p:cNvPr>
          <p:cNvGrpSpPr/>
          <p:nvPr/>
        </p:nvGrpSpPr>
        <p:grpSpPr>
          <a:xfrm>
            <a:off x="1203306" y="4506867"/>
            <a:ext cx="5250833" cy="369332"/>
            <a:chOff x="1203306" y="1223728"/>
            <a:chExt cx="5250833" cy="369332"/>
          </a:xfrm>
        </p:grpSpPr>
        <p:pic>
          <p:nvPicPr>
            <p:cNvPr id="5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59F72F6C-73CD-3B43-AD13-9222105C9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CB6AD04-AF17-2B42-A025-7138B6A67F58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Social Challenge </a:t>
              </a:r>
              <a:r>
                <a:rPr lang="ko-Kore-KR" altLang="en-US" sz="900" b="1" dirty="0">
                  <a:latin typeface="Lato" panose="020F0502020204030203" pitchFamily="34" charset="0"/>
                </a:rPr>
                <a:t>α</a:t>
              </a:r>
              <a:r>
                <a:rPr lang="en-US" altLang="ko-Kore-KR" sz="900" b="1" dirty="0">
                  <a:latin typeface="Lato" panose="020F0502020204030203" pitchFamily="34" charset="0"/>
                </a:rPr>
                <a:t>7</a:t>
              </a:r>
              <a:endParaRPr lang="en" altLang="ko-Kore-KR" sz="900" b="1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Sep 15,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18,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6F5F6DD-028E-2845-80D2-73E6D16780F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Crowd Funding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ohmycompany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BSS, LISCC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1BB30DA-4465-9B41-97C1-9FCE1C4866D5}"/>
              </a:ext>
            </a:extLst>
          </p:cNvPr>
          <p:cNvGrpSpPr/>
          <p:nvPr/>
        </p:nvGrpSpPr>
        <p:grpSpPr>
          <a:xfrm>
            <a:off x="1203306" y="4953085"/>
            <a:ext cx="5250833" cy="369332"/>
            <a:chOff x="1203306" y="1223728"/>
            <a:chExt cx="5250833" cy="369332"/>
          </a:xfrm>
        </p:grpSpPr>
        <p:pic>
          <p:nvPicPr>
            <p:cNvPr id="63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54468C0-027D-0C47-92DB-645673AF8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096CBA-EE65-7F48-A568-3C4BE6BB4C1E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Ulsan Knowledge-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Technology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Center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C479DE-4416-E14B-B2A6-586DDD08158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10</a:t>
              </a:r>
              <a:r>
                <a:rPr lang="en-US" altLang="ko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th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Generation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Technopark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2BBE44E-E5EE-D24A-B8C7-B442C358DC8C}"/>
              </a:ext>
            </a:extLst>
          </p:cNvPr>
          <p:cNvGrpSpPr/>
          <p:nvPr/>
        </p:nvGrpSpPr>
        <p:grpSpPr>
          <a:xfrm>
            <a:off x="1203306" y="5379695"/>
            <a:ext cx="5250833" cy="369332"/>
            <a:chOff x="1203306" y="1223728"/>
            <a:chExt cx="5250833" cy="369332"/>
          </a:xfrm>
        </p:grpSpPr>
        <p:pic>
          <p:nvPicPr>
            <p:cNvPr id="6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9CB0708F-3BB6-CA49-AAB5-5FF39F83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BE0B17F-FEBF-C14B-B5FF-EA3F870AE262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BM Advance Program</a:t>
              </a:r>
              <a:endParaRPr lang="en" altLang="ko-Kore-KR" sz="900" b="1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Nov 2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6F0CDA3-1614-4B45-8543-8AB9D46FF023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B8AD54F-8355-3041-99B1-F44EA6517C88}"/>
              </a:ext>
            </a:extLst>
          </p:cNvPr>
          <p:cNvGrpSpPr/>
          <p:nvPr/>
        </p:nvGrpSpPr>
        <p:grpSpPr>
          <a:xfrm>
            <a:off x="1203306" y="5825913"/>
            <a:ext cx="5250833" cy="369332"/>
            <a:chOff x="1203306" y="1223728"/>
            <a:chExt cx="5250833" cy="369332"/>
          </a:xfrm>
        </p:grpSpPr>
        <p:pic>
          <p:nvPicPr>
            <p:cNvPr id="73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6A6B4C74-B976-EB4C-8B89-CE8E1E001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11847F-9BAF-8A4B-8055-CBF4FFDA3C7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Ulsan Collegiate Startup Excellent Idea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Contest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Nov 21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E75D48B-3C19-8A44-AC7C-091BBC76F89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Winner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Creative Economy Innovation Center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8F5786C-EB32-2245-B02B-CB8442EBF019}"/>
              </a:ext>
            </a:extLst>
          </p:cNvPr>
          <p:cNvGrpSpPr/>
          <p:nvPr/>
        </p:nvGrpSpPr>
        <p:grpSpPr>
          <a:xfrm>
            <a:off x="1203306" y="6265789"/>
            <a:ext cx="5250833" cy="369332"/>
            <a:chOff x="1203306" y="1223728"/>
            <a:chExt cx="5250833" cy="369332"/>
          </a:xfrm>
        </p:grpSpPr>
        <p:pic>
          <p:nvPicPr>
            <p:cNvPr id="7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A6893DA9-BC68-0A41-AC48-8ADFECA4B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EB9A53-07AE-3B43-BA96-0C0C5CDE14B0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25,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49BED2F-9C1E-8040-86AD-9FB03C6AFD4B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Top 2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SBC Start-Up Academy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58124AB-33E1-684E-A9B9-FCEE4D82A691}"/>
              </a:ext>
            </a:extLst>
          </p:cNvPr>
          <p:cNvGrpSpPr/>
          <p:nvPr/>
        </p:nvGrpSpPr>
        <p:grpSpPr>
          <a:xfrm>
            <a:off x="1203306" y="6697461"/>
            <a:ext cx="5250833" cy="369332"/>
            <a:chOff x="1203306" y="1223728"/>
            <a:chExt cx="5250833" cy="369332"/>
          </a:xfrm>
        </p:grpSpPr>
        <p:pic>
          <p:nvPicPr>
            <p:cNvPr id="81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216E0B29-418B-0941-BC78-756F2FB74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1D0613E-AC98-634D-B12D-115B996933F7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GIST X-IST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4,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C4F5EC7-2C26-C44E-A50F-1677D2295FD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36D30B3-6EA0-0D44-8044-61EE978B1955}"/>
              </a:ext>
            </a:extLst>
          </p:cNvPr>
          <p:cNvGrpSpPr/>
          <p:nvPr/>
        </p:nvGrpSpPr>
        <p:grpSpPr>
          <a:xfrm>
            <a:off x="1203306" y="7123743"/>
            <a:ext cx="5250833" cy="369332"/>
            <a:chOff x="1203306" y="1223728"/>
            <a:chExt cx="5250833" cy="369332"/>
          </a:xfrm>
        </p:grpSpPr>
        <p:pic>
          <p:nvPicPr>
            <p:cNvPr id="86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D7DAE487-ECD8-924B-A111-BF22DDF97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62CD26-01BC-4E49-B861-2F597AD177F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SBC Youth Startup Academy Pre-School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28,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15A6AB-B43D-5D43-801A-6DE06C4652FA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Excellent Completion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SMEs and Startups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Agenc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7C7DBE9-6833-EF41-BDDF-C18389C9E5B2}"/>
              </a:ext>
            </a:extLst>
          </p:cNvPr>
          <p:cNvGrpSpPr/>
          <p:nvPr/>
        </p:nvGrpSpPr>
        <p:grpSpPr>
          <a:xfrm>
            <a:off x="1203306" y="7555415"/>
            <a:ext cx="5250833" cy="369332"/>
            <a:chOff x="1203306" y="1223728"/>
            <a:chExt cx="5250833" cy="369332"/>
          </a:xfrm>
        </p:grpSpPr>
        <p:pic>
          <p:nvPicPr>
            <p:cNvPr id="90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4B1B8B67-12A8-F44F-9676-DDEEC3B3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AA4CC47-CB06-064F-B05A-1805D9AEFAAB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GIST X-IST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4,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2ACA12D-02DE-4146-A0A6-CB944152F34F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18FEF2-8353-B24B-B4BC-95A7F42068FF}"/>
              </a:ext>
            </a:extLst>
          </p:cNvPr>
          <p:cNvGrpSpPr/>
          <p:nvPr/>
        </p:nvGrpSpPr>
        <p:grpSpPr>
          <a:xfrm>
            <a:off x="1203306" y="8465256"/>
            <a:ext cx="5250833" cy="369332"/>
            <a:chOff x="1203306" y="1223728"/>
            <a:chExt cx="5250833" cy="369332"/>
          </a:xfrm>
        </p:grpSpPr>
        <p:pic>
          <p:nvPicPr>
            <p:cNvPr id="96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8F0AF14-3C83-524A-94EE-CDC2339C5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01B0105-D35E-E04C-A375-F46E91CF56E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Magazine 2021 Spring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Jan 21, 2021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F6B829-0657-094F-B21D-D198EA89A814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Interviewee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Technolog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D04E2A-E603-0541-91A0-00BF7FDF3298}"/>
              </a:ext>
            </a:extLst>
          </p:cNvPr>
          <p:cNvGrpSpPr/>
          <p:nvPr/>
        </p:nvGrpSpPr>
        <p:grpSpPr>
          <a:xfrm>
            <a:off x="1203306" y="8896928"/>
            <a:ext cx="5250833" cy="369332"/>
            <a:chOff x="1203306" y="1223728"/>
            <a:chExt cx="5250833" cy="369332"/>
          </a:xfrm>
        </p:grpSpPr>
        <p:pic>
          <p:nvPicPr>
            <p:cNvPr id="100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0FC3053F-1568-C94A-BBA4-0EE4831B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46D64BA-58BA-784C-8E29-D03A42E3CF61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Jan 28, 2021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29E0464-8545-0747-AA19-60FAEA63456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Interviewee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SBS, UBC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0D35FE7-B1F8-CA49-B58F-51823A4B920A}"/>
              </a:ext>
            </a:extLst>
          </p:cNvPr>
          <p:cNvSpPr/>
          <p:nvPr/>
        </p:nvSpPr>
        <p:spPr>
          <a:xfrm>
            <a:off x="303523" y="8465256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Interviews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553BE-109E-C140-B6E0-A97B0343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70" y="898879"/>
            <a:ext cx="192240" cy="1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2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593</Words>
  <Application>Microsoft Macintosh PowerPoint</Application>
  <PresentationFormat>A4 용지(210x297mm)</PresentationFormat>
  <Paragraphs>175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심규환</dc:creator>
  <cp:lastModifiedBy>심규환</cp:lastModifiedBy>
  <cp:revision>16</cp:revision>
  <dcterms:created xsi:type="dcterms:W3CDTF">2021-02-02T05:24:11Z</dcterms:created>
  <dcterms:modified xsi:type="dcterms:W3CDTF">2021-02-02T07:04:45Z</dcterms:modified>
</cp:coreProperties>
</file>