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</p:sldIdLst>
  <p:sldSz cx="18288000" cy="10287000"/>
  <p:notesSz cx="6858000" cy="9144000"/>
  <p:embeddedFontLst>
    <p:embeddedFont>
      <p:font typeface="Brusher" charset="1" panose="000005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Quicksand" charset="1" panose="00000500000000000000"/>
      <p:regular r:id="rId11"/>
    </p:embeddedFont>
    <p:embeddedFont>
      <p:font typeface="Quicksand Bold" charset="1" panose="00000800000000000000"/>
      <p:regular r:id="rId12"/>
    </p:embeddedFont>
    <p:embeddedFont>
      <p:font typeface="Quicksand Italics" charset="1" panose="02070303000000060000"/>
      <p:regular r:id="rId13"/>
    </p:embeddedFont>
    <p:embeddedFont>
      <p:font typeface="Quicksand Bold Italics" charset="1" panose="00000000000000000000"/>
      <p:regular r:id="rId14"/>
    </p:embeddedFont>
    <p:embeddedFont>
      <p:font typeface="Proxima Nova" charset="1" panose="02000506030000020004"/>
      <p:regular r:id="rId15"/>
    </p:embeddedFont>
    <p:embeddedFont>
      <p:font typeface="Proxima Nova Bold" charset="1" panose="02000506030000020004"/>
      <p:regular r:id="rId16"/>
    </p:embeddedFont>
    <p:embeddedFont>
      <p:font typeface="Proxima Nova Italics" charset="1" panose="02000506030000020004"/>
      <p:regular r:id="rId17"/>
    </p:embeddedFont>
    <p:embeddedFont>
      <p:font typeface="Proxima Nova Bold Italics" charset="1" panose="02000506030000020004"/>
      <p:regular r:id="rId18"/>
    </p:embeddedFont>
    <p:embeddedFont>
      <p:font typeface="Proxima Nova Light" charset="1" panose="02000506030000020004"/>
      <p:regular r:id="rId19"/>
    </p:embeddedFont>
    <p:embeddedFont>
      <p:font typeface="Proxima Nova Light Italics" charset="1" panose="02000506030000020004"/>
      <p:regular r:id="rId20"/>
    </p:embeddedFont>
    <p:embeddedFont>
      <p:font typeface="Proxima Nova Heavy" charset="1" panose="02000506030000020004"/>
      <p:regular r:id="rId21"/>
    </p:embeddedFont>
    <p:embeddedFont>
      <p:font typeface="Proxima Nova Heavy Italics" charset="1" panose="02000506030000020004"/>
      <p:regular r:id="rId22"/>
    </p:embeddedFont>
    <p:embeddedFont>
      <p:font typeface="The Seasons" charset="1" panose="00000000000000000000"/>
      <p:regular r:id="rId23"/>
    </p:embeddedFont>
    <p:embeddedFont>
      <p:font typeface="The Seasons Bold" charset="1" panose="00000000000000000000"/>
      <p:regular r:id="rId24"/>
    </p:embeddedFont>
    <p:embeddedFont>
      <p:font typeface="The Seasons Italics" charset="1" panose="00000000000000000000"/>
      <p:regular r:id="rId25"/>
    </p:embeddedFont>
    <p:embeddedFont>
      <p:font typeface="The Seasons Bold Italics" charset="1" panose="00000000000000000000"/>
      <p:regular r:id="rId26"/>
    </p:embeddedFont>
    <p:embeddedFont>
      <p:font typeface="The Seasons Light" charset="1" panose="00000000000000000000"/>
      <p:regular r:id="rId27"/>
    </p:embeddedFont>
    <p:embeddedFont>
      <p:font typeface="The Seasons Light Italics" charset="1" panose="00000000000000000000"/>
      <p:regular r:id="rId28"/>
    </p:embeddedFont>
    <p:embeddedFont>
      <p:font typeface="Open Sans" charset="1" panose="020B0606030504020204"/>
      <p:regular r:id="rId29"/>
    </p:embeddedFont>
    <p:embeddedFont>
      <p:font typeface="Open Sans Bold" charset="1" panose="020B0806030504020204"/>
      <p:regular r:id="rId30"/>
    </p:embeddedFont>
    <p:embeddedFont>
      <p:font typeface="Open Sans Italics" charset="1" panose="020B0606030504020204"/>
      <p:regular r:id="rId31"/>
    </p:embeddedFont>
    <p:embeddedFont>
      <p:font typeface="Open Sans Bold Italics" charset="1" panose="020B0806030504020204"/>
      <p:regular r:id="rId32"/>
    </p:embeddedFont>
    <p:embeddedFont>
      <p:font typeface="Open Sans Light" charset="1" panose="020B0306030504020204"/>
      <p:regular r:id="rId33"/>
    </p:embeddedFont>
    <p:embeddedFont>
      <p:font typeface="Open Sans Light Italics" charset="1" panose="020B0306030504020204"/>
      <p:regular r:id="rId34"/>
    </p:embeddedFont>
    <p:embeddedFont>
      <p:font typeface="Open Sans Ultra-Bold" charset="1" panose="00000000000000000000"/>
      <p:regular r:id="rId35"/>
    </p:embeddedFont>
    <p:embeddedFont>
      <p:font typeface="Open Sans Ultra-Bold Italics" charset="1" panose="000000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slides/slide1.xml" Type="http://schemas.openxmlformats.org/officeDocument/2006/relationships/slide"/><Relationship Id="rId38" Target="slides/slide2.xml" Type="http://schemas.openxmlformats.org/officeDocument/2006/relationships/slide"/><Relationship Id="rId39" Target="slides/slide3.xml" Type="http://schemas.openxmlformats.org/officeDocument/2006/relationships/slide"/><Relationship Id="rId4" Target="theme/theme1.xml" Type="http://schemas.openxmlformats.org/officeDocument/2006/relationships/theme"/><Relationship Id="rId40" Target="slides/slide4.xml" Type="http://schemas.openxmlformats.org/officeDocument/2006/relationships/slide"/><Relationship Id="rId41" Target="slides/slide5.xml" Type="http://schemas.openxmlformats.org/officeDocument/2006/relationships/slide"/><Relationship Id="rId42" Target="slides/slide6.xml" Type="http://schemas.openxmlformats.org/officeDocument/2006/relationships/slide"/><Relationship Id="rId43" Target="slides/slide7.xml" Type="http://schemas.openxmlformats.org/officeDocument/2006/relationships/slide"/><Relationship Id="rId44" Target="slides/slide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35.png" Type="http://schemas.openxmlformats.org/officeDocument/2006/relationships/image"/><Relationship Id="rId12" Target="../media/image36.svg" Type="http://schemas.openxmlformats.org/officeDocument/2006/relationships/image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2" Target="../media/image26.jpeg" Type="http://schemas.openxmlformats.org/officeDocument/2006/relationships/image"/><Relationship Id="rId3" Target="../media/image27.jpeg" Type="http://schemas.openxmlformats.org/officeDocument/2006/relationships/image"/><Relationship Id="rId4" Target="../media/image28.jpeg" Type="http://schemas.openxmlformats.org/officeDocument/2006/relationships/image"/><Relationship Id="rId5" Target="../media/image29.jpe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773782">
            <a:off x="-2636533" y="-3185942"/>
            <a:ext cx="7273962" cy="6996229"/>
          </a:xfrm>
          <a:custGeom>
            <a:avLst/>
            <a:gdLst/>
            <a:ahLst/>
            <a:cxnLst/>
            <a:rect r="r" b="b" t="t" l="l"/>
            <a:pathLst>
              <a:path h="6996229" w="7273962">
                <a:moveTo>
                  <a:pt x="0" y="0"/>
                </a:moveTo>
                <a:lnTo>
                  <a:pt x="7273961" y="0"/>
                </a:lnTo>
                <a:lnTo>
                  <a:pt x="7273961" y="6996229"/>
                </a:lnTo>
                <a:lnTo>
                  <a:pt x="0" y="6996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3143" y="2680250"/>
            <a:ext cx="10867464" cy="8180236"/>
          </a:xfrm>
          <a:custGeom>
            <a:avLst/>
            <a:gdLst/>
            <a:ahLst/>
            <a:cxnLst/>
            <a:rect r="r" b="b" t="t" l="l"/>
            <a:pathLst>
              <a:path h="8180236" w="10867464">
                <a:moveTo>
                  <a:pt x="0" y="0"/>
                </a:moveTo>
                <a:lnTo>
                  <a:pt x="10867464" y="0"/>
                </a:lnTo>
                <a:lnTo>
                  <a:pt x="10867464" y="8180236"/>
                </a:lnTo>
                <a:lnTo>
                  <a:pt x="0" y="8180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500603">
            <a:off x="13721959" y="6774752"/>
            <a:ext cx="6462252" cy="6286009"/>
          </a:xfrm>
          <a:custGeom>
            <a:avLst/>
            <a:gdLst/>
            <a:ahLst/>
            <a:cxnLst/>
            <a:rect r="r" b="b" t="t" l="l"/>
            <a:pathLst>
              <a:path h="6286009" w="6462252">
                <a:moveTo>
                  <a:pt x="0" y="0"/>
                </a:moveTo>
                <a:lnTo>
                  <a:pt x="6462251" y="0"/>
                </a:lnTo>
                <a:lnTo>
                  <a:pt x="6462251" y="6286009"/>
                </a:lnTo>
                <a:lnTo>
                  <a:pt x="0" y="62860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916989" y="1719468"/>
            <a:ext cx="7342311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74"/>
              </a:lnSpc>
            </a:pPr>
            <a:r>
              <a:rPr lang="en-US" sz="7499" spc="74">
                <a:solidFill>
                  <a:srgbClr val="1C7378"/>
                </a:solidFill>
                <a:latin typeface="Proxima Nova Bold"/>
              </a:rPr>
              <a:t>ESTIMATION OBESITY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16989" y="5432631"/>
            <a:ext cx="7342311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24"/>
              </a:lnSpc>
            </a:pPr>
            <a:r>
              <a:rPr lang="en-US" sz="4499">
                <a:solidFill>
                  <a:srgbClr val="1C7378"/>
                </a:solidFill>
                <a:latin typeface="Proxima Nova Bold"/>
              </a:rPr>
              <a:t>Lukasz Gumieniak</a:t>
            </a:r>
          </a:p>
          <a:p>
            <a:pPr>
              <a:lnSpc>
                <a:spcPts val="5624"/>
              </a:lnSpc>
            </a:pPr>
            <a:r>
              <a:rPr lang="en-US" sz="4499">
                <a:solidFill>
                  <a:srgbClr val="1C7378"/>
                </a:solidFill>
                <a:latin typeface="Proxima Nova Bold"/>
              </a:rPr>
              <a:t>Zakaria Mehdaoui</a:t>
            </a:r>
          </a:p>
          <a:p>
            <a:pPr>
              <a:lnSpc>
                <a:spcPts val="5624"/>
              </a:lnSpc>
            </a:pPr>
            <a:r>
              <a:rPr lang="en-US" sz="4499">
                <a:solidFill>
                  <a:srgbClr val="1C7378"/>
                </a:solidFill>
                <a:latin typeface="Proxima Nova Bold"/>
              </a:rPr>
              <a:t>Farah Ajjaji</a:t>
            </a:r>
          </a:p>
          <a:p>
            <a:pPr>
              <a:lnSpc>
                <a:spcPts val="562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785268" y="8045656"/>
            <a:ext cx="4350065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5"/>
              </a:lnSpc>
              <a:spcBef>
                <a:spcPct val="0"/>
              </a:spcBef>
            </a:pPr>
            <a:r>
              <a:rPr lang="en-US" sz="2500">
                <a:solidFill>
                  <a:srgbClr val="1C7378"/>
                </a:solidFill>
                <a:latin typeface="Proxima Nova Bold"/>
              </a:rPr>
              <a:t>ESILV-DIA4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58861" y="9337367"/>
            <a:ext cx="2464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C7378"/>
                </a:solidFill>
                <a:latin typeface="Open Sans Bol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27297" y="498909"/>
            <a:ext cx="3858781" cy="1610379"/>
            <a:chOff x="0" y="0"/>
            <a:chExt cx="5145041" cy="214717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5145041" cy="150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02"/>
                </a:lnSpc>
              </a:pPr>
              <a:r>
                <a:rPr lang="en-US" sz="7418">
                  <a:solidFill>
                    <a:srgbClr val="734432"/>
                  </a:solidFill>
                  <a:latin typeface="Brusher Bold"/>
                </a:rPr>
                <a:t>Sommaire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80239"/>
              <a:ext cx="5145041" cy="466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6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35342" y="1775913"/>
            <a:ext cx="14110641" cy="7022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23107" indent="-411553" lvl="1">
              <a:lnSpc>
                <a:spcPts val="8082"/>
              </a:lnSpc>
              <a:buFont typeface="Arial"/>
              <a:buChar char="•"/>
            </a:pPr>
            <a:r>
              <a:rPr lang="en-US" sz="3812">
                <a:solidFill>
                  <a:srgbClr val="000000"/>
                </a:solidFill>
                <a:latin typeface="Open Sans Bold Italics"/>
              </a:rPr>
              <a:t>Introduction</a:t>
            </a:r>
          </a:p>
          <a:p>
            <a:pPr marL="823107" indent="-411553" lvl="1">
              <a:lnSpc>
                <a:spcPts val="8082"/>
              </a:lnSpc>
              <a:buFont typeface="Arial"/>
              <a:buChar char="•"/>
            </a:pPr>
            <a:r>
              <a:rPr lang="en-US" sz="3812">
                <a:solidFill>
                  <a:srgbClr val="000000"/>
                </a:solidFill>
                <a:latin typeface="Open Sans Bold Italics"/>
              </a:rPr>
              <a:t> Aperçu et traitement des données</a:t>
            </a:r>
          </a:p>
          <a:p>
            <a:pPr marL="823107" indent="-411553" lvl="1">
              <a:lnSpc>
                <a:spcPts val="8082"/>
              </a:lnSpc>
              <a:buFont typeface="Arial"/>
              <a:buChar char="•"/>
            </a:pPr>
            <a:r>
              <a:rPr lang="en-US" sz="3812">
                <a:solidFill>
                  <a:srgbClr val="000000"/>
                </a:solidFill>
                <a:latin typeface="Open Sans Bold Italics"/>
              </a:rPr>
              <a:t>Groupe d’Âge et Obésité</a:t>
            </a:r>
          </a:p>
          <a:p>
            <a:pPr marL="823107" indent="-411553" lvl="1">
              <a:lnSpc>
                <a:spcPts val="8082"/>
              </a:lnSpc>
              <a:buFont typeface="Arial"/>
              <a:buChar char="•"/>
            </a:pPr>
            <a:r>
              <a:rPr lang="en-US" sz="3812">
                <a:solidFill>
                  <a:srgbClr val="000000"/>
                </a:solidFill>
                <a:latin typeface="Open Sans Bold Italics"/>
              </a:rPr>
              <a:t>Corrélation et Influence des facteurs sur l’Obésité</a:t>
            </a:r>
          </a:p>
          <a:p>
            <a:pPr marL="823107" indent="-411553" lvl="1">
              <a:lnSpc>
                <a:spcPts val="8082"/>
              </a:lnSpc>
              <a:buFont typeface="Arial"/>
              <a:buChar char="•"/>
            </a:pPr>
            <a:r>
              <a:rPr lang="en-US" sz="3812">
                <a:solidFill>
                  <a:srgbClr val="000000"/>
                </a:solidFill>
                <a:latin typeface="Open Sans Bold Italics"/>
              </a:rPr>
              <a:t>Algorithmes et Résultats</a:t>
            </a:r>
          </a:p>
          <a:p>
            <a:pPr marL="823107" indent="-411553" lvl="1">
              <a:lnSpc>
                <a:spcPts val="8082"/>
              </a:lnSpc>
              <a:buFont typeface="Arial"/>
              <a:buChar char="•"/>
            </a:pPr>
            <a:r>
              <a:rPr lang="en-US" sz="3812">
                <a:solidFill>
                  <a:srgbClr val="000000"/>
                </a:solidFill>
                <a:latin typeface="Open Sans Bold Italics"/>
              </a:rPr>
              <a:t>Conclusion</a:t>
            </a:r>
          </a:p>
          <a:p>
            <a:pPr marL="823107" indent="-411553" lvl="1">
              <a:lnSpc>
                <a:spcPts val="8082"/>
              </a:lnSpc>
              <a:buFont typeface="Arial"/>
              <a:buChar char="•"/>
            </a:pPr>
            <a:r>
              <a:rPr lang="en-US" sz="3812">
                <a:solidFill>
                  <a:srgbClr val="000000"/>
                </a:solidFill>
                <a:latin typeface="Open Sans Bold Italics"/>
              </a:rPr>
              <a:t>Question réponse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859782" y="497147"/>
            <a:ext cx="2786201" cy="3046542"/>
          </a:xfrm>
          <a:custGeom>
            <a:avLst/>
            <a:gdLst/>
            <a:ahLst/>
            <a:cxnLst/>
            <a:rect r="r" b="b" t="t" l="l"/>
            <a:pathLst>
              <a:path h="3046542" w="2786201">
                <a:moveTo>
                  <a:pt x="0" y="0"/>
                </a:moveTo>
                <a:lnTo>
                  <a:pt x="2786201" y="0"/>
                </a:lnTo>
                <a:lnTo>
                  <a:pt x="2786201" y="3046542"/>
                </a:lnTo>
                <a:lnTo>
                  <a:pt x="0" y="3046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5006" y="6353711"/>
            <a:ext cx="3280336" cy="2904589"/>
          </a:xfrm>
          <a:custGeom>
            <a:avLst/>
            <a:gdLst/>
            <a:ahLst/>
            <a:cxnLst/>
            <a:rect r="r" b="b" t="t" l="l"/>
            <a:pathLst>
              <a:path h="2904589" w="3280336">
                <a:moveTo>
                  <a:pt x="0" y="0"/>
                </a:moveTo>
                <a:lnTo>
                  <a:pt x="3280336" y="0"/>
                </a:lnTo>
                <a:lnTo>
                  <a:pt x="3280336" y="2904589"/>
                </a:lnTo>
                <a:lnTo>
                  <a:pt x="0" y="2904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87225" y="9191625"/>
            <a:ext cx="2464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C7378"/>
                </a:solidFill>
                <a:latin typeface="Open Sans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72511" y="-1115412"/>
            <a:ext cx="4408454" cy="4288223"/>
          </a:xfrm>
          <a:custGeom>
            <a:avLst/>
            <a:gdLst/>
            <a:ahLst/>
            <a:cxnLst/>
            <a:rect r="r" b="b" t="t" l="l"/>
            <a:pathLst>
              <a:path h="4288223" w="4408454">
                <a:moveTo>
                  <a:pt x="0" y="0"/>
                </a:moveTo>
                <a:lnTo>
                  <a:pt x="4408454" y="0"/>
                </a:lnTo>
                <a:lnTo>
                  <a:pt x="4408454" y="4288224"/>
                </a:lnTo>
                <a:lnTo>
                  <a:pt x="0" y="4288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91191" y="2420672"/>
            <a:ext cx="14714992" cy="458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58360" indent="-429180" lvl="1">
              <a:lnSpc>
                <a:spcPts val="7355"/>
              </a:lnSpc>
              <a:buFont typeface="Arial"/>
              <a:buChar char="•"/>
            </a:pPr>
            <a:r>
              <a:rPr lang="en-US" sz="3975">
                <a:solidFill>
                  <a:srgbClr val="000000"/>
                </a:solidFill>
                <a:latin typeface="Open Sans Bold Italics"/>
              </a:rPr>
              <a:t>Estimation of Obesity (Mexico, Peru and Colombie) </a:t>
            </a:r>
          </a:p>
          <a:p>
            <a:pPr marL="858360" indent="-429180" lvl="1">
              <a:lnSpc>
                <a:spcPts val="7355"/>
              </a:lnSpc>
              <a:buFont typeface="Arial"/>
              <a:buChar char="•"/>
            </a:pPr>
            <a:r>
              <a:rPr lang="en-US" sz="3975">
                <a:solidFill>
                  <a:srgbClr val="000000"/>
                </a:solidFill>
                <a:latin typeface="Open Sans Bold Italics"/>
              </a:rPr>
              <a:t>2111 lignes et 17 variables</a:t>
            </a:r>
          </a:p>
          <a:p>
            <a:pPr marL="858360" indent="-429180" lvl="1">
              <a:lnSpc>
                <a:spcPts val="7355"/>
              </a:lnSpc>
              <a:buFont typeface="Arial"/>
              <a:buChar char="•"/>
            </a:pPr>
            <a:r>
              <a:rPr lang="en-US" sz="3975">
                <a:solidFill>
                  <a:srgbClr val="000000"/>
                </a:solidFill>
                <a:latin typeface="Open Sans Bold Italics"/>
              </a:rPr>
              <a:t>9 Variables qualitatives et 8 variables quantitatives</a:t>
            </a:r>
          </a:p>
          <a:p>
            <a:pPr marL="858360" indent="-429180" lvl="1">
              <a:lnSpc>
                <a:spcPts val="7355"/>
              </a:lnSpc>
              <a:buFont typeface="Arial"/>
              <a:buChar char="•"/>
            </a:pPr>
            <a:r>
              <a:rPr lang="en-US" sz="3975">
                <a:solidFill>
                  <a:srgbClr val="000000"/>
                </a:solidFill>
                <a:latin typeface="Open Sans Bold Italics"/>
              </a:rPr>
              <a:t>Problématique : Quels sont les facteurs contribuant à l’obésité 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218612" y="7352768"/>
            <a:ext cx="4494623" cy="4620641"/>
          </a:xfrm>
          <a:custGeom>
            <a:avLst/>
            <a:gdLst/>
            <a:ahLst/>
            <a:cxnLst/>
            <a:rect r="r" b="b" t="t" l="l"/>
            <a:pathLst>
              <a:path h="4620641" w="4494623">
                <a:moveTo>
                  <a:pt x="0" y="0"/>
                </a:moveTo>
                <a:lnTo>
                  <a:pt x="4494624" y="0"/>
                </a:lnTo>
                <a:lnTo>
                  <a:pt x="4494624" y="4620641"/>
                </a:lnTo>
                <a:lnTo>
                  <a:pt x="0" y="4620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89123" y="6548538"/>
            <a:ext cx="1670177" cy="3114550"/>
          </a:xfrm>
          <a:custGeom>
            <a:avLst/>
            <a:gdLst/>
            <a:ahLst/>
            <a:cxnLst/>
            <a:rect r="r" b="b" t="t" l="l"/>
            <a:pathLst>
              <a:path h="3114550" w="1670177">
                <a:moveTo>
                  <a:pt x="0" y="0"/>
                </a:moveTo>
                <a:lnTo>
                  <a:pt x="1670177" y="0"/>
                </a:lnTo>
                <a:lnTo>
                  <a:pt x="1670177" y="3114550"/>
                </a:lnTo>
                <a:lnTo>
                  <a:pt x="0" y="31145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6548538"/>
            <a:ext cx="1287998" cy="3279625"/>
          </a:xfrm>
          <a:custGeom>
            <a:avLst/>
            <a:gdLst/>
            <a:ahLst/>
            <a:cxnLst/>
            <a:rect r="r" b="b" t="t" l="l"/>
            <a:pathLst>
              <a:path h="3279625" w="1287998">
                <a:moveTo>
                  <a:pt x="0" y="0"/>
                </a:moveTo>
                <a:lnTo>
                  <a:pt x="1287998" y="0"/>
                </a:lnTo>
                <a:lnTo>
                  <a:pt x="1287998" y="3279625"/>
                </a:lnTo>
                <a:lnTo>
                  <a:pt x="0" y="32796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981010" y="712550"/>
            <a:ext cx="8808130" cy="1610379"/>
            <a:chOff x="0" y="0"/>
            <a:chExt cx="11744173" cy="214717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1744173" cy="150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02"/>
                </a:lnSpc>
              </a:pPr>
              <a:r>
                <a:rPr lang="en-US" sz="7418">
                  <a:solidFill>
                    <a:srgbClr val="734432"/>
                  </a:solidFill>
                  <a:latin typeface="Brusher Bold"/>
                </a:rPr>
                <a:t>Introduction 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680239"/>
              <a:ext cx="11744173" cy="466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6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343575" y="9339556"/>
            <a:ext cx="2464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C7378"/>
                </a:solidFill>
                <a:latin typeface="Open Sans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7907" y="2022393"/>
            <a:ext cx="7671716" cy="1805823"/>
          </a:xfrm>
          <a:custGeom>
            <a:avLst/>
            <a:gdLst/>
            <a:ahLst/>
            <a:cxnLst/>
            <a:rect r="r" b="b" t="t" l="l"/>
            <a:pathLst>
              <a:path h="1805823" w="7671716">
                <a:moveTo>
                  <a:pt x="0" y="0"/>
                </a:moveTo>
                <a:lnTo>
                  <a:pt x="7671716" y="0"/>
                </a:lnTo>
                <a:lnTo>
                  <a:pt x="7671716" y="1805823"/>
                </a:lnTo>
                <a:lnTo>
                  <a:pt x="0" y="1805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00541" y="2513319"/>
            <a:ext cx="3058759" cy="3900777"/>
          </a:xfrm>
          <a:custGeom>
            <a:avLst/>
            <a:gdLst/>
            <a:ahLst/>
            <a:cxnLst/>
            <a:rect r="r" b="b" t="t" l="l"/>
            <a:pathLst>
              <a:path h="3900777" w="3058759">
                <a:moveTo>
                  <a:pt x="0" y="0"/>
                </a:moveTo>
                <a:lnTo>
                  <a:pt x="3058759" y="0"/>
                </a:lnTo>
                <a:lnTo>
                  <a:pt x="3058759" y="3900777"/>
                </a:lnTo>
                <a:lnTo>
                  <a:pt x="0" y="3900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79688" y="6141431"/>
            <a:ext cx="7814840" cy="8125070"/>
          </a:xfrm>
          <a:custGeom>
            <a:avLst/>
            <a:gdLst/>
            <a:ahLst/>
            <a:cxnLst/>
            <a:rect r="r" b="b" t="t" l="l"/>
            <a:pathLst>
              <a:path h="8125070" w="7814840">
                <a:moveTo>
                  <a:pt x="0" y="0"/>
                </a:moveTo>
                <a:lnTo>
                  <a:pt x="7814840" y="0"/>
                </a:lnTo>
                <a:lnTo>
                  <a:pt x="7814840" y="8125070"/>
                </a:lnTo>
                <a:lnTo>
                  <a:pt x="0" y="8125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44023" y="2210897"/>
            <a:ext cx="4044999" cy="2432055"/>
          </a:xfrm>
          <a:custGeom>
            <a:avLst/>
            <a:gdLst/>
            <a:ahLst/>
            <a:cxnLst/>
            <a:rect r="r" b="b" t="t" l="l"/>
            <a:pathLst>
              <a:path h="2432055" w="4044999">
                <a:moveTo>
                  <a:pt x="0" y="0"/>
                </a:moveTo>
                <a:lnTo>
                  <a:pt x="4044998" y="0"/>
                </a:lnTo>
                <a:lnTo>
                  <a:pt x="4044998" y="2432055"/>
                </a:lnTo>
                <a:lnTo>
                  <a:pt x="0" y="2432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62425" y="5143500"/>
            <a:ext cx="8991671" cy="3120503"/>
          </a:xfrm>
          <a:custGeom>
            <a:avLst/>
            <a:gdLst/>
            <a:ahLst/>
            <a:cxnLst/>
            <a:rect r="r" b="b" t="t" l="l"/>
            <a:pathLst>
              <a:path h="3120503" w="8991671">
                <a:moveTo>
                  <a:pt x="0" y="0"/>
                </a:moveTo>
                <a:lnTo>
                  <a:pt x="8991671" y="0"/>
                </a:lnTo>
                <a:lnTo>
                  <a:pt x="8991671" y="3120503"/>
                </a:lnTo>
                <a:lnTo>
                  <a:pt x="0" y="31205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792166" y="223510"/>
            <a:ext cx="13278290" cy="1610379"/>
            <a:chOff x="0" y="0"/>
            <a:chExt cx="17704386" cy="214717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7704386" cy="150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02"/>
                </a:lnSpc>
              </a:pPr>
              <a:r>
                <a:rPr lang="en-US" sz="7418">
                  <a:solidFill>
                    <a:srgbClr val="734432"/>
                  </a:solidFill>
                  <a:latin typeface="Brusher Bold"/>
                </a:rPr>
                <a:t> </a:t>
              </a:r>
              <a:r>
                <a:rPr lang="en-US" sz="7418">
                  <a:solidFill>
                    <a:srgbClr val="734432"/>
                  </a:solidFill>
                  <a:latin typeface="Brusher Bold"/>
                </a:rPr>
                <a:t>Aperçu et traitement des données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680239"/>
              <a:ext cx="17704386" cy="466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6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332693" y="1786265"/>
            <a:ext cx="737763" cy="424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5"/>
              </a:lnSpc>
            </a:pPr>
            <a:r>
              <a:rPr lang="en-US" sz="2500">
                <a:solidFill>
                  <a:srgbClr val="000000"/>
                </a:solidFill>
                <a:latin typeface="Open Sans Bold Italics"/>
              </a:rPr>
              <a:t>ÂGE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929803" y="4170743"/>
            <a:ext cx="3556396" cy="472210"/>
            <a:chOff x="0" y="0"/>
            <a:chExt cx="4741861" cy="62961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70612"/>
              <a:ext cx="2697700" cy="677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06"/>
                </a:lnSpc>
                <a:spcBef>
                  <a:spcPct val="0"/>
                </a:spcBef>
              </a:pPr>
              <a:r>
                <a:rPr lang="en-US" sz="2933">
                  <a:solidFill>
                    <a:srgbClr val="000000"/>
                  </a:solidFill>
                  <a:latin typeface="The Seasons Bold"/>
                </a:rPr>
                <a:t>No Missing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834178" y="-66675"/>
              <a:ext cx="1907684" cy="6962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12"/>
                </a:lnSpc>
                <a:spcBef>
                  <a:spcPct val="0"/>
                </a:spcBef>
              </a:pPr>
              <a:r>
                <a:rPr lang="en-US" sz="3080">
                  <a:solidFill>
                    <a:srgbClr val="000000"/>
                  </a:solidFill>
                  <a:latin typeface="The Seasons Bold"/>
                </a:rPr>
                <a:t> Values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662038" y="9337367"/>
            <a:ext cx="2464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C7378"/>
                </a:solidFill>
                <a:latin typeface="Open Sans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7094" y="4748669"/>
            <a:ext cx="4858913" cy="2447677"/>
          </a:xfrm>
          <a:custGeom>
            <a:avLst/>
            <a:gdLst/>
            <a:ahLst/>
            <a:cxnLst/>
            <a:rect r="r" b="b" t="t" l="l"/>
            <a:pathLst>
              <a:path h="2447677" w="4858913">
                <a:moveTo>
                  <a:pt x="0" y="0"/>
                </a:moveTo>
                <a:lnTo>
                  <a:pt x="4858913" y="0"/>
                </a:lnTo>
                <a:lnTo>
                  <a:pt x="4858913" y="2447678"/>
                </a:lnTo>
                <a:lnTo>
                  <a:pt x="0" y="2447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07094" y="7662700"/>
            <a:ext cx="4858913" cy="2450714"/>
          </a:xfrm>
          <a:custGeom>
            <a:avLst/>
            <a:gdLst/>
            <a:ahLst/>
            <a:cxnLst/>
            <a:rect r="r" b="b" t="t" l="l"/>
            <a:pathLst>
              <a:path h="2450714" w="4858913">
                <a:moveTo>
                  <a:pt x="0" y="0"/>
                </a:moveTo>
                <a:lnTo>
                  <a:pt x="4858913" y="0"/>
                </a:lnTo>
                <a:lnTo>
                  <a:pt x="4858913" y="2450714"/>
                </a:lnTo>
                <a:lnTo>
                  <a:pt x="0" y="2450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07094" y="1828006"/>
            <a:ext cx="4858913" cy="2587371"/>
          </a:xfrm>
          <a:custGeom>
            <a:avLst/>
            <a:gdLst/>
            <a:ahLst/>
            <a:cxnLst/>
            <a:rect r="r" b="b" t="t" l="l"/>
            <a:pathLst>
              <a:path h="2587371" w="4858913">
                <a:moveTo>
                  <a:pt x="0" y="0"/>
                </a:moveTo>
                <a:lnTo>
                  <a:pt x="4858913" y="0"/>
                </a:lnTo>
                <a:lnTo>
                  <a:pt x="4858913" y="2587371"/>
                </a:lnTo>
                <a:lnTo>
                  <a:pt x="0" y="25873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31993" y="7532098"/>
            <a:ext cx="4813963" cy="2581316"/>
          </a:xfrm>
          <a:custGeom>
            <a:avLst/>
            <a:gdLst/>
            <a:ahLst/>
            <a:cxnLst/>
            <a:rect r="r" b="b" t="t" l="l"/>
            <a:pathLst>
              <a:path h="2581316" w="4813963">
                <a:moveTo>
                  <a:pt x="0" y="0"/>
                </a:moveTo>
                <a:lnTo>
                  <a:pt x="4813963" y="0"/>
                </a:lnTo>
                <a:lnTo>
                  <a:pt x="4813963" y="2581316"/>
                </a:lnTo>
                <a:lnTo>
                  <a:pt x="0" y="25813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549" r="0" b="-454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44834" y="4590624"/>
            <a:ext cx="4813963" cy="2731924"/>
          </a:xfrm>
          <a:custGeom>
            <a:avLst/>
            <a:gdLst/>
            <a:ahLst/>
            <a:cxnLst/>
            <a:rect r="r" b="b" t="t" l="l"/>
            <a:pathLst>
              <a:path h="2731924" w="4813963">
                <a:moveTo>
                  <a:pt x="0" y="0"/>
                </a:moveTo>
                <a:lnTo>
                  <a:pt x="4813963" y="0"/>
                </a:lnTo>
                <a:lnTo>
                  <a:pt x="4813963" y="2731924"/>
                </a:lnTo>
                <a:lnTo>
                  <a:pt x="0" y="27319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44834" y="1802046"/>
            <a:ext cx="4813963" cy="2581488"/>
          </a:xfrm>
          <a:custGeom>
            <a:avLst/>
            <a:gdLst/>
            <a:ahLst/>
            <a:cxnLst/>
            <a:rect r="r" b="b" t="t" l="l"/>
            <a:pathLst>
              <a:path h="2581488" w="4813963">
                <a:moveTo>
                  <a:pt x="0" y="0"/>
                </a:moveTo>
                <a:lnTo>
                  <a:pt x="4813963" y="0"/>
                </a:lnTo>
                <a:lnTo>
                  <a:pt x="4813963" y="2581487"/>
                </a:lnTo>
                <a:lnTo>
                  <a:pt x="0" y="25814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37980" y="5357968"/>
            <a:ext cx="1065459" cy="1728725"/>
          </a:xfrm>
          <a:custGeom>
            <a:avLst/>
            <a:gdLst/>
            <a:ahLst/>
            <a:cxnLst/>
            <a:rect r="r" b="b" t="t" l="l"/>
            <a:pathLst>
              <a:path h="1728725" w="1065459">
                <a:moveTo>
                  <a:pt x="0" y="0"/>
                </a:moveTo>
                <a:lnTo>
                  <a:pt x="1065459" y="0"/>
                </a:lnTo>
                <a:lnTo>
                  <a:pt x="1065459" y="1728725"/>
                </a:lnTo>
                <a:lnTo>
                  <a:pt x="0" y="17287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79658" y="8251628"/>
            <a:ext cx="1065459" cy="1728725"/>
          </a:xfrm>
          <a:custGeom>
            <a:avLst/>
            <a:gdLst/>
            <a:ahLst/>
            <a:cxnLst/>
            <a:rect r="r" b="b" t="t" l="l"/>
            <a:pathLst>
              <a:path h="1728725" w="1065459">
                <a:moveTo>
                  <a:pt x="0" y="0"/>
                </a:moveTo>
                <a:lnTo>
                  <a:pt x="1065459" y="0"/>
                </a:lnTo>
                <a:lnTo>
                  <a:pt x="1065459" y="1728725"/>
                </a:lnTo>
                <a:lnTo>
                  <a:pt x="0" y="17287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142856" y="418166"/>
            <a:ext cx="1896549" cy="2057400"/>
          </a:xfrm>
          <a:custGeom>
            <a:avLst/>
            <a:gdLst/>
            <a:ahLst/>
            <a:cxnLst/>
            <a:rect r="r" b="b" t="t" l="l"/>
            <a:pathLst>
              <a:path h="2057400" w="1896549">
                <a:moveTo>
                  <a:pt x="0" y="0"/>
                </a:moveTo>
                <a:lnTo>
                  <a:pt x="1896549" y="0"/>
                </a:lnTo>
                <a:lnTo>
                  <a:pt x="189654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142856" y="7662700"/>
            <a:ext cx="2702660" cy="2057400"/>
          </a:xfrm>
          <a:custGeom>
            <a:avLst/>
            <a:gdLst/>
            <a:ahLst/>
            <a:cxnLst/>
            <a:rect r="r" b="b" t="t" l="l"/>
            <a:pathLst>
              <a:path h="2057400" w="2702660">
                <a:moveTo>
                  <a:pt x="0" y="0"/>
                </a:moveTo>
                <a:lnTo>
                  <a:pt x="2702660" y="0"/>
                </a:lnTo>
                <a:lnTo>
                  <a:pt x="270266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380898" y="6830657"/>
            <a:ext cx="4887991" cy="4114800"/>
          </a:xfrm>
          <a:custGeom>
            <a:avLst/>
            <a:gdLst/>
            <a:ahLst/>
            <a:cxnLst/>
            <a:rect r="r" b="b" t="t" l="l"/>
            <a:pathLst>
              <a:path h="4114800" w="4887991">
                <a:moveTo>
                  <a:pt x="0" y="0"/>
                </a:moveTo>
                <a:lnTo>
                  <a:pt x="4887992" y="0"/>
                </a:lnTo>
                <a:lnTo>
                  <a:pt x="48879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145144" y="223510"/>
            <a:ext cx="11997713" cy="1610379"/>
            <a:chOff x="0" y="0"/>
            <a:chExt cx="15996950" cy="214717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15996950" cy="150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02"/>
                </a:lnSpc>
              </a:pPr>
              <a:r>
                <a:rPr lang="en-US" sz="7418">
                  <a:solidFill>
                    <a:srgbClr val="734432"/>
                  </a:solidFill>
                  <a:latin typeface="Brusher Bold"/>
                </a:rPr>
                <a:t>Groupe d’Âge et Obésité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680239"/>
              <a:ext cx="15996950" cy="466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62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025770" y="9396567"/>
            <a:ext cx="2464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C7378"/>
                </a:solidFill>
                <a:latin typeface="Open Sans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82623"/>
            <a:ext cx="7275941" cy="5737527"/>
          </a:xfrm>
          <a:custGeom>
            <a:avLst/>
            <a:gdLst/>
            <a:ahLst/>
            <a:cxnLst/>
            <a:rect r="r" b="b" t="t" l="l"/>
            <a:pathLst>
              <a:path h="5737527" w="7275941">
                <a:moveTo>
                  <a:pt x="0" y="0"/>
                </a:moveTo>
                <a:lnTo>
                  <a:pt x="7275941" y="0"/>
                </a:lnTo>
                <a:lnTo>
                  <a:pt x="7275941" y="5737527"/>
                </a:lnTo>
                <a:lnTo>
                  <a:pt x="0" y="5737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7577" y="2493740"/>
            <a:ext cx="7576515" cy="6812185"/>
          </a:xfrm>
          <a:custGeom>
            <a:avLst/>
            <a:gdLst/>
            <a:ahLst/>
            <a:cxnLst/>
            <a:rect r="r" b="b" t="t" l="l"/>
            <a:pathLst>
              <a:path h="6812185" w="7576515">
                <a:moveTo>
                  <a:pt x="0" y="0"/>
                </a:moveTo>
                <a:lnTo>
                  <a:pt x="7576516" y="0"/>
                </a:lnTo>
                <a:lnTo>
                  <a:pt x="7576516" y="6812185"/>
                </a:lnTo>
                <a:lnTo>
                  <a:pt x="0" y="6812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34430" y="231970"/>
            <a:ext cx="17259300" cy="2734329"/>
            <a:chOff x="0" y="0"/>
            <a:chExt cx="23012400" cy="364577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23012400" cy="300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02"/>
                </a:lnSpc>
              </a:pPr>
              <a:r>
                <a:rPr lang="en-US" sz="7418">
                  <a:solidFill>
                    <a:srgbClr val="734432"/>
                  </a:solidFill>
                  <a:latin typeface="Brusher Bold"/>
                </a:rPr>
                <a:t>Corrélation et Influence des facteurs sur l’Obésité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178839"/>
              <a:ext cx="23012400" cy="466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6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662038" y="9337367"/>
            <a:ext cx="2464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C7378"/>
                </a:solidFill>
                <a:latin typeface="Open Sans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88219" y="2523245"/>
          <a:ext cx="5287070" cy="6485684"/>
        </p:xfrm>
        <a:graphic>
          <a:graphicData uri="http://schemas.openxmlformats.org/drawingml/2006/table">
            <a:tbl>
              <a:tblPr/>
              <a:tblGrid>
                <a:gridCol w="2135966"/>
                <a:gridCol w="3151104"/>
              </a:tblGrid>
              <a:tr h="15368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 Bold"/>
                        </a:rPr>
                        <a:t>  Algorithmes </a:t>
                      </a:r>
                    </a:p>
                    <a:p>
                      <a:pPr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 Bold"/>
                        </a:rPr>
                        <a:t>  Accuracy </a:t>
                      </a:r>
                    </a:p>
                    <a:p>
                      <a:pPr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68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 Bold"/>
                        </a:rPr>
                        <a:t>  SVM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"/>
                        </a:rPr>
                        <a:t>  0,97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68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 Bold"/>
                        </a:rPr>
                        <a:t>  DecisionTree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"/>
                        </a:rPr>
                        <a:t>  0,97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50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 Bold"/>
                        </a:rPr>
                        <a:t>  RandomForest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"/>
                        </a:rPr>
                        <a:t>  0,91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Quicksan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8257177" y="2523245"/>
            <a:ext cx="8728074" cy="6485684"/>
          </a:xfrm>
          <a:custGeom>
            <a:avLst/>
            <a:gdLst/>
            <a:ahLst/>
            <a:cxnLst/>
            <a:rect r="r" b="b" t="t" l="l"/>
            <a:pathLst>
              <a:path h="6485684" w="8728074">
                <a:moveTo>
                  <a:pt x="0" y="0"/>
                </a:moveTo>
                <a:lnTo>
                  <a:pt x="8728075" y="0"/>
                </a:lnTo>
                <a:lnTo>
                  <a:pt x="8728075" y="6485684"/>
                </a:lnTo>
                <a:lnTo>
                  <a:pt x="0" y="648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82814" y="-1535468"/>
            <a:ext cx="3957689" cy="4114800"/>
          </a:xfrm>
          <a:custGeom>
            <a:avLst/>
            <a:gdLst/>
            <a:ahLst/>
            <a:cxnLst/>
            <a:rect r="r" b="b" t="t" l="l"/>
            <a:pathLst>
              <a:path h="4114800" w="3957689">
                <a:moveTo>
                  <a:pt x="0" y="0"/>
                </a:moveTo>
                <a:lnTo>
                  <a:pt x="3957689" y="0"/>
                </a:lnTo>
                <a:lnTo>
                  <a:pt x="39576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415215" y="521932"/>
            <a:ext cx="12867599" cy="1610379"/>
            <a:chOff x="0" y="0"/>
            <a:chExt cx="17156799" cy="214717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7156799" cy="150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02"/>
                </a:lnSpc>
              </a:pPr>
              <a:r>
                <a:rPr lang="en-US" sz="7418">
                  <a:solidFill>
                    <a:srgbClr val="734432"/>
                  </a:solidFill>
                  <a:latin typeface="Brusher Bold"/>
                </a:rPr>
                <a:t>Algorithmes et Résultats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80239"/>
              <a:ext cx="17156799" cy="466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62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662038" y="9337367"/>
            <a:ext cx="2464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C7378"/>
                </a:solidFill>
                <a:latin typeface="Open Sans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75146" y="1940549"/>
            <a:ext cx="7317751" cy="7317751"/>
          </a:xfrm>
          <a:custGeom>
            <a:avLst/>
            <a:gdLst/>
            <a:ahLst/>
            <a:cxnLst/>
            <a:rect r="r" b="b" t="t" l="l"/>
            <a:pathLst>
              <a:path h="7317751" w="7317751">
                <a:moveTo>
                  <a:pt x="0" y="0"/>
                </a:moveTo>
                <a:lnTo>
                  <a:pt x="7317751" y="0"/>
                </a:lnTo>
                <a:lnTo>
                  <a:pt x="7317751" y="7317751"/>
                </a:lnTo>
                <a:lnTo>
                  <a:pt x="0" y="731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584767" y="400933"/>
            <a:ext cx="8808130" cy="1610379"/>
            <a:chOff x="0" y="0"/>
            <a:chExt cx="11744173" cy="214717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744173" cy="150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902"/>
                </a:lnSpc>
              </a:pPr>
              <a:r>
                <a:rPr lang="en-US" sz="7418">
                  <a:solidFill>
                    <a:srgbClr val="734432"/>
                  </a:solidFill>
                  <a:latin typeface="Brusher Bold"/>
                </a:rPr>
                <a:t>Conclusion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680239"/>
              <a:ext cx="11744173" cy="4669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6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662038" y="9337367"/>
            <a:ext cx="2464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C7378"/>
                </a:solidFill>
                <a:latin typeface="Open Sans Bold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DAF1pqiELMQ</dc:identifier>
  <dcterms:modified xsi:type="dcterms:W3CDTF">2011-08-01T06:04:30Z</dcterms:modified>
  <cp:revision>1</cp:revision>
  <dc:title>ESTIMATION OBESITY</dc:title>
</cp:coreProperties>
</file>