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3" r:id="rId2"/>
    <p:sldId id="273" r:id="rId3"/>
    <p:sldId id="282" r:id="rId4"/>
    <p:sldId id="276" r:id="rId5"/>
    <p:sldId id="277" r:id="rId6"/>
    <p:sldId id="278" r:id="rId7"/>
    <p:sldId id="279" r:id="rId8"/>
    <p:sldId id="280" r:id="rId9"/>
    <p:sldId id="281" r:id="rId10"/>
    <p:sldId id="28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4DFE6-19B7-45E1-ABC7-CD6B65AA846C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5A7C-5243-4D9D-BB4E-E0AE4262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8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30BDA-2BBC-49C8-9132-2DD1A7D9940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20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DAE84DC-BC16-4594-9894-B69C09AE713F}"/>
              </a:ext>
            </a:extLst>
          </p:cNvPr>
          <p:cNvSpPr/>
          <p:nvPr/>
        </p:nvSpPr>
        <p:spPr>
          <a:xfrm>
            <a:off x="0" y="0"/>
            <a:ext cx="12192000" cy="366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7EE1C0-C88B-4263-837E-FDCE3C97F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132" y="994554"/>
            <a:ext cx="10259735" cy="2080470"/>
          </a:xfrm>
        </p:spPr>
        <p:txBody>
          <a:bodyPr anchor="ctr"/>
          <a:lstStyle>
            <a:lvl1pPr algn="l">
              <a:defRPr sz="60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1DA218-4609-4340-B6DA-5226C36F6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132" y="4032250"/>
            <a:ext cx="10259734" cy="1915544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4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6C76F-86CE-4E53-856C-4FE0EC29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6132" y="6219825"/>
            <a:ext cx="27432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9AC18CD-CBFF-4F16-991F-7F44B13A7A19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76569-E7A0-46C6-827C-81BFCDF4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226175"/>
            <a:ext cx="41148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44E6C9-7A05-4222-81B4-68A6672EF374}"/>
              </a:ext>
            </a:extLst>
          </p:cNvPr>
          <p:cNvSpPr/>
          <p:nvPr/>
        </p:nvSpPr>
        <p:spPr>
          <a:xfrm>
            <a:off x="0" y="6753224"/>
            <a:ext cx="12192000" cy="10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A40510-2219-40BD-BD50-898349B592EA}"/>
              </a:ext>
            </a:extLst>
          </p:cNvPr>
          <p:cNvSpPr/>
          <p:nvPr userDrawn="1"/>
        </p:nvSpPr>
        <p:spPr>
          <a:xfrm>
            <a:off x="9610724" y="-771"/>
            <a:ext cx="2581275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SJTU EE208 </a:t>
            </a:r>
            <a:r>
              <a:rPr lang="zh-CN" alt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电类工程导论</a:t>
            </a:r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(C)</a:t>
            </a:r>
            <a:endParaRPr lang="zh-CN" altLang="en-US" sz="1200" baseline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2DFE6-868C-442D-B85C-DE9E9866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8" y="6491287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CN" altLang="en-US" sz="1600" baseline="0" smtClean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3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CFF5DB3-1E89-4D98-9E31-E4FE2745DA66}"/>
              </a:ext>
            </a:extLst>
          </p:cNvPr>
          <p:cNvSpPr/>
          <p:nvPr/>
        </p:nvSpPr>
        <p:spPr>
          <a:xfrm>
            <a:off x="0" y="1"/>
            <a:ext cx="12192000" cy="638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129473-8162-441A-B0A6-292E780B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1" y="98816"/>
            <a:ext cx="11443282" cy="625476"/>
          </a:xfrm>
        </p:spPr>
        <p:txBody>
          <a:bodyPr>
            <a:noAutofit/>
          </a:bodyPr>
          <a:lstStyle>
            <a:lvl1pPr>
              <a:defRPr sz="27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C0AD3-3D40-4684-A41D-75812A90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2pPr>
            <a:lvl3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3pPr>
            <a:lvl4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4pPr>
            <a:lvl5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8FC0BA2F-2E01-4D0F-895C-745A1AA1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438BDDBE-63F2-4029-93CB-1FD36FC0CE69}" type="datetime1">
              <a:rPr lang="en-US" smtClean="0"/>
              <a:t>11/14/2024</a:t>
            </a:fld>
            <a:endParaRPr 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6CB324B4-AEA7-4380-BA30-DFAE58EC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1B83A9D-0FFD-49D5-9C24-6781083A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3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18475D-41BC-429D-8C7F-69ECA5D2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6E4DD-C9CF-4179-B9CE-838882FEE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1A018-7B27-481D-A86C-BF22B0E13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F38C4BE-9E29-43C6-AAAE-97E97D06273F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91B18-D5E1-4692-8FD8-55BDD8D81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31264-FEFC-4E33-80C9-EE1AE9ABC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9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9.bin"/><Relationship Id="rId7" Type="http://schemas.openxmlformats.org/officeDocument/2006/relationships/image" Target="../media/image4.wmf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2.wmf"/><Relationship Id="rId5" Type="http://schemas.openxmlformats.org/officeDocument/2006/relationships/image" Target="../media/image3.wmf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14.wmf"/><Relationship Id="rId10" Type="http://schemas.openxmlformats.org/officeDocument/2006/relationships/image" Target="../media/image15.jpeg"/><Relationship Id="rId19" Type="http://schemas.openxmlformats.org/officeDocument/2006/relationships/oleObject" Target="../embeddings/oleObject8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40.wmf"/><Relationship Id="rId26" Type="http://schemas.openxmlformats.org/officeDocument/2006/relationships/oleObject" Target="../embeddings/oleObject41.bin"/><Relationship Id="rId3" Type="http://schemas.openxmlformats.org/officeDocument/2006/relationships/image" Target="../media/image45.jpeg"/><Relationship Id="rId21" Type="http://schemas.openxmlformats.org/officeDocument/2006/relationships/image" Target="../media/image49.jpeg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37.bin"/><Relationship Id="rId25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8.jpeg"/><Relationship Id="rId11" Type="http://schemas.openxmlformats.org/officeDocument/2006/relationships/oleObject" Target="../embeddings/oleObject34.bin"/><Relationship Id="rId24" Type="http://schemas.openxmlformats.org/officeDocument/2006/relationships/oleObject" Target="../embeddings/oleObject40.bin"/><Relationship Id="rId5" Type="http://schemas.openxmlformats.org/officeDocument/2006/relationships/image" Target="../media/image47.jpeg"/><Relationship Id="rId15" Type="http://schemas.openxmlformats.org/officeDocument/2006/relationships/oleObject" Target="../embeddings/oleObject36.bin"/><Relationship Id="rId23" Type="http://schemas.openxmlformats.org/officeDocument/2006/relationships/image" Target="../media/image42.wmf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46.jpeg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8.wmf"/><Relationship Id="rId22" Type="http://schemas.openxmlformats.org/officeDocument/2006/relationships/oleObject" Target="../embeddings/oleObject39.bin"/><Relationship Id="rId27" Type="http://schemas.openxmlformats.org/officeDocument/2006/relationships/image" Target="../media/image4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37719-A53A-45BF-917F-DDA919B43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4.</a:t>
            </a:r>
            <a:r>
              <a:rPr lang="en-US" altLang="zh-CN" dirty="0"/>
              <a:t>LSH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E21A36-997C-41E3-AC7C-7080D03B6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Hashing</a:t>
            </a:r>
            <a:r>
              <a:rPr lang="zh-CN" altLang="en-US" dirty="0"/>
              <a:t>的基本思想</a:t>
            </a:r>
            <a:endParaRPr lang="en-US" altLang="zh-CN" dirty="0"/>
          </a:p>
          <a:p>
            <a:r>
              <a:rPr lang="en-US" altLang="zh-CN" dirty="0"/>
              <a:t>LSH</a:t>
            </a:r>
            <a:r>
              <a:rPr lang="zh-CN" altLang="en-US" dirty="0"/>
              <a:t>预处理</a:t>
            </a:r>
            <a:endParaRPr lang="en-US" altLang="zh-CN" dirty="0"/>
          </a:p>
          <a:p>
            <a:r>
              <a:rPr lang="zh-CN" altLang="en-US" dirty="0"/>
              <a:t>检索算法流程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30BD1A-981E-49DC-8585-E7418206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49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D9D7-4A5E-46B6-9DD3-337C2498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拓展思考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12BE1-A415-405D-BD98-C726F6997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903383"/>
            <a:ext cx="11443283" cy="5818092"/>
          </a:xfrm>
        </p:spPr>
        <p:txBody>
          <a:bodyPr/>
          <a:lstStyle/>
          <a:p>
            <a:r>
              <a:rPr lang="zh-CN" altLang="en-US" dirty="0"/>
              <a:t>本练习中使用了颜色直方图特征信息，检索效果符合你的预期吗？检索出的图像与输入图像的相似性体现在哪里？</a:t>
            </a:r>
            <a:endParaRPr lang="en-US" altLang="zh-CN" dirty="0"/>
          </a:p>
          <a:p>
            <a:r>
              <a:rPr lang="zh-CN" altLang="en-US" dirty="0"/>
              <a:t>能否设计其他的特征？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F1730A-C336-4567-AB25-C84EB001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7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Locality-sensitive Hashing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1. Why use LSH?</a:t>
            </a:r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用</a:t>
            </a:r>
            <a:r>
              <a:rPr lang="en-US" altLang="zh-CN" sz="2400" dirty="0"/>
              <a:t>Nearest neighbor (NN) </a:t>
            </a:r>
            <a:r>
              <a:rPr lang="zh-CN" altLang="en-US" sz="2400" dirty="0"/>
              <a:t>或</a:t>
            </a:r>
            <a:r>
              <a:rPr lang="en-US" altLang="zh-CN" sz="2400" dirty="0"/>
              <a:t>k-nearest neighbor (KNN)</a:t>
            </a:r>
            <a:r>
              <a:rPr lang="zh-CN" altLang="en-US" sz="2400" dirty="0"/>
              <a:t>在数据库中检索和输入数据距离最近的</a:t>
            </a:r>
            <a:r>
              <a:rPr lang="en-US" altLang="zh-CN" sz="2400" dirty="0"/>
              <a:t>1</a:t>
            </a:r>
            <a:r>
              <a:rPr lang="zh-CN" altLang="en-US" sz="2400" dirty="0"/>
              <a:t>个或</a:t>
            </a:r>
            <a:r>
              <a:rPr lang="en-US" altLang="zh-CN" sz="2400" dirty="0"/>
              <a:t>k</a:t>
            </a:r>
            <a:r>
              <a:rPr lang="zh-CN" altLang="en-US" sz="2400" dirty="0"/>
              <a:t>个数据，一般情况下算法复杂度为</a:t>
            </a:r>
            <a:r>
              <a:rPr lang="en-US" altLang="zh-CN" sz="2400" dirty="0"/>
              <a:t>O(n)</a:t>
            </a:r>
            <a:r>
              <a:rPr lang="zh-CN" altLang="en-US" sz="2400" dirty="0"/>
              <a:t>（例如暴力搜索），优化情况下可达到</a:t>
            </a:r>
            <a:r>
              <a:rPr lang="en-US" altLang="zh-CN" sz="2400" dirty="0"/>
              <a:t>O(log n)</a:t>
            </a:r>
            <a:r>
              <a:rPr lang="zh-CN" altLang="en-US" sz="2400" dirty="0"/>
              <a:t>（例如二叉树搜索），其中</a:t>
            </a:r>
            <a:r>
              <a:rPr lang="en-US" altLang="zh-CN" sz="2400" dirty="0"/>
              <a:t>n</a:t>
            </a:r>
            <a:r>
              <a:rPr lang="zh-CN" altLang="en-US" sz="2400" dirty="0"/>
              <a:t>为数据库中的数据量。当数据库很大（即</a:t>
            </a:r>
            <a:r>
              <a:rPr lang="en-US" altLang="zh-CN" sz="2400" dirty="0"/>
              <a:t>N </a:t>
            </a:r>
            <a:r>
              <a:rPr lang="zh-CN" altLang="en-US" sz="2400" dirty="0"/>
              <a:t>很大时），搜索速度很慢。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1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4042" y="2966812"/>
            <a:ext cx="3598862" cy="287972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9317" y="2966812"/>
            <a:ext cx="3598862" cy="287972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321380" y="5630636"/>
            <a:ext cx="3241675" cy="4572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400">
                <a:latin typeface="Times New Roman" pitchFamily="18" charset="0"/>
              </a:rPr>
              <a:t>NN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426654" y="5605236"/>
            <a:ext cx="3168650" cy="45720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400">
                <a:latin typeface="Times New Roman" pitchFamily="18" charset="0"/>
              </a:rPr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141019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Hashing</a:t>
            </a:r>
            <a:r>
              <a:rPr lang="zh-CN" altLang="en-US" dirty="0"/>
              <a:t>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Hashing的基本思想是按照某种规则（Hash函数）把数据库中的数据分类，对于输入数据，先按照该规则找到相对应的类别，然后在其中进行搜索。由于某类别中的数据量相比全体数据少得多，因此搜索速度大大加快。</a:t>
            </a:r>
          </a:p>
          <a:p>
            <a:endParaRPr lang="zh-CN" altLang="en-US" sz="2400" dirty="0">
              <a:latin typeface="Times New Roman" pitchFamily="18" charset="0"/>
              <a:ea typeface="华文中宋" pitchFamily="2" charset="-122"/>
            </a:endParaRPr>
          </a:p>
          <a:p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一个查字典的类比：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954132"/>
              </p:ext>
            </p:extLst>
          </p:nvPr>
        </p:nvGraphicFramePr>
        <p:xfrm>
          <a:off x="2217511" y="3944711"/>
          <a:ext cx="1657350" cy="2286000"/>
        </p:xfrm>
        <a:graphic>
          <a:graphicData uri="http://schemas.openxmlformats.org/drawingml/2006/table">
            <a:tbl>
              <a:tblPr/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Apple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Aeroplane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874863"/>
              </p:ext>
            </p:extLst>
          </p:nvPr>
        </p:nvGraphicFramePr>
        <p:xfrm>
          <a:off x="3989161" y="3954236"/>
          <a:ext cx="1639888" cy="2286000"/>
        </p:xfrm>
        <a:graphic>
          <a:graphicData uri="http://schemas.openxmlformats.org/drawingml/2006/table">
            <a:tbl>
              <a:tblPr/>
              <a:tblGrid>
                <a:gridCol w="1639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Bird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32853"/>
              </p:ext>
            </p:extLst>
          </p:nvPr>
        </p:nvGraphicFramePr>
        <p:xfrm>
          <a:off x="5986236" y="3943124"/>
          <a:ext cx="1631950" cy="2286000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Tennis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Tomato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Box 70"/>
          <p:cNvSpPr txBox="1">
            <a:spLocks noChangeArrowheads="1"/>
          </p:cNvSpPr>
          <p:nvPr/>
        </p:nvSpPr>
        <p:spPr bwMode="auto">
          <a:xfrm>
            <a:off x="5602062" y="4709886"/>
            <a:ext cx="784225" cy="4572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itchFamily="18" charset="0"/>
              </a:rPr>
              <a:t>...</a:t>
            </a:r>
          </a:p>
        </p:txBody>
      </p:sp>
      <p:sp>
        <p:nvSpPr>
          <p:cNvPr id="9" name="Text Box 71"/>
          <p:cNvSpPr txBox="1">
            <a:spLocks noChangeArrowheads="1"/>
          </p:cNvSpPr>
          <p:nvPr/>
        </p:nvSpPr>
        <p:spPr bwMode="auto">
          <a:xfrm>
            <a:off x="7626125" y="4709886"/>
            <a:ext cx="784225" cy="45720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...</a:t>
            </a:r>
          </a:p>
        </p:txBody>
      </p:sp>
      <p:graphicFrame>
        <p:nvGraphicFramePr>
          <p:cNvPr id="10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241154"/>
              </p:ext>
            </p:extLst>
          </p:nvPr>
        </p:nvGraphicFramePr>
        <p:xfrm>
          <a:off x="7978549" y="3944711"/>
          <a:ext cx="1631950" cy="2286000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Zebra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 Box 94"/>
          <p:cNvSpPr txBox="1">
            <a:spLocks noChangeArrowheads="1"/>
          </p:cNvSpPr>
          <p:nvPr/>
        </p:nvSpPr>
        <p:spPr bwMode="auto">
          <a:xfrm>
            <a:off x="2049237" y="3223986"/>
            <a:ext cx="2016125" cy="45720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400">
                <a:latin typeface="Times New Roman" pitchFamily="18" charset="0"/>
              </a:rPr>
              <a:t>Query: 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Tank</a:t>
            </a:r>
          </a:p>
        </p:txBody>
      </p:sp>
      <p:sp>
        <p:nvSpPr>
          <p:cNvPr id="12" name="Text Box 95"/>
          <p:cNvSpPr txBox="1">
            <a:spLocks noChangeArrowheads="1"/>
          </p:cNvSpPr>
          <p:nvPr/>
        </p:nvSpPr>
        <p:spPr bwMode="auto">
          <a:xfrm>
            <a:off x="4209825" y="3081111"/>
            <a:ext cx="2016125" cy="738664"/>
          </a:xfrm>
          <a:prstGeom prst="rect">
            <a:avLst/>
          </a:prstGeom>
          <a:solidFill>
            <a:srgbClr val="FF9900"/>
          </a:solidFill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400">
                <a:latin typeface="Times New Roman" pitchFamily="18" charset="0"/>
              </a:rPr>
              <a:t>Hash function</a:t>
            </a:r>
          </a:p>
          <a:p>
            <a:pPr algn="ctr"/>
            <a:r>
              <a:rPr lang="zh-CN" altLang="en-US" i="1">
                <a:latin typeface="Times New Roman" pitchFamily="18" charset="0"/>
              </a:rPr>
              <a:t>f</a:t>
            </a:r>
            <a:r>
              <a:rPr lang="zh-CN" altLang="en-US">
                <a:latin typeface="Times New Roman" pitchFamily="18" charset="0"/>
              </a:rPr>
              <a:t>('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Tank</a:t>
            </a:r>
            <a:r>
              <a:rPr lang="zh-CN" altLang="en-US">
                <a:latin typeface="Times New Roman" pitchFamily="18" charset="0"/>
              </a:rPr>
              <a:t>') =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3" name="AutoShape 96"/>
          <p:cNvSpPr>
            <a:spLocks noChangeArrowheads="1"/>
          </p:cNvSpPr>
          <p:nvPr/>
        </p:nvSpPr>
        <p:spPr bwMode="auto">
          <a:xfrm rot="16200000">
            <a:off x="3783581" y="3289868"/>
            <a:ext cx="492125" cy="360363"/>
          </a:xfrm>
          <a:prstGeom prst="downArrow">
            <a:avLst>
              <a:gd name="adj1" fmla="val 46917"/>
              <a:gd name="adj2" fmla="val 54704"/>
            </a:avLst>
          </a:prstGeom>
          <a:solidFill>
            <a:srgbClr val="3399FF"/>
          </a:solidFill>
          <a:ln w="9525" cap="flat" cmpd="sng">
            <a:noFill/>
            <a:miter lim="800000"/>
            <a:headEnd/>
            <a:tailEnd/>
          </a:ln>
          <a:effectLst/>
        </p:spPr>
        <p:txBody>
          <a:bodyPr vert="eaVert" anchor="ctr"/>
          <a:lstStyle/>
          <a:p>
            <a:endParaRPr lang="zh-CN" altLang="en-US"/>
          </a:p>
        </p:txBody>
      </p:sp>
      <p:sp>
        <p:nvSpPr>
          <p:cNvPr id="14" name="AutoShape 97"/>
          <p:cNvSpPr>
            <a:spLocks noChangeArrowheads="1"/>
          </p:cNvSpPr>
          <p:nvPr/>
        </p:nvSpPr>
        <p:spPr bwMode="auto">
          <a:xfrm>
            <a:off x="6514874" y="3295424"/>
            <a:ext cx="576262" cy="576262"/>
          </a:xfrm>
          <a:prstGeom prst="downArrow">
            <a:avLst>
              <a:gd name="adj1" fmla="val 43546"/>
              <a:gd name="adj2" fmla="val 37917"/>
            </a:avLst>
          </a:prstGeom>
          <a:solidFill>
            <a:srgbClr val="3399FF"/>
          </a:solidFill>
          <a:ln w="9525" cap="flat" cmpd="sng">
            <a:noFill/>
            <a:miter lim="800000"/>
            <a:headEnd/>
            <a:tailEnd/>
          </a:ln>
          <a:effectLst/>
        </p:spPr>
        <p:txBody>
          <a:bodyPr vert="eaVert" anchor="ctr"/>
          <a:lstStyle/>
          <a:p>
            <a:endParaRPr lang="zh-CN" altLang="en-US"/>
          </a:p>
        </p:txBody>
      </p:sp>
      <p:sp>
        <p:nvSpPr>
          <p:cNvPr id="15" name="Rectangle 98"/>
          <p:cNvSpPr>
            <a:spLocks noChangeArrowheads="1"/>
          </p:cNvSpPr>
          <p:nvPr/>
        </p:nvSpPr>
        <p:spPr bwMode="auto">
          <a:xfrm>
            <a:off x="6010050" y="3944712"/>
            <a:ext cx="1584325" cy="2303463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Rectangle 99"/>
          <p:cNvSpPr>
            <a:spLocks noChangeArrowheads="1"/>
          </p:cNvSpPr>
          <p:nvPr/>
        </p:nvSpPr>
        <p:spPr bwMode="auto">
          <a:xfrm>
            <a:off x="6298975" y="3295424"/>
            <a:ext cx="503237" cy="215900"/>
          </a:xfrm>
          <a:prstGeom prst="rect">
            <a:avLst/>
          </a:prstGeom>
          <a:solidFill>
            <a:srgbClr val="3399FF"/>
          </a:solidFill>
          <a:ln w="9525" cmpd="sng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59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3168" y="971672"/>
            <a:ext cx="11521280" cy="5448321"/>
          </a:xfrm>
          <a:ln>
            <a:noFill/>
          </a:ln>
        </p:spPr>
        <p:txBody>
          <a:bodyPr>
            <a:noAutofit/>
          </a:bodyPr>
          <a:lstStyle/>
          <a:p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数据(图像、视频、音频等)都表示成一个</a:t>
            </a:r>
            <a:r>
              <a:rPr lang="zh-CN" altLang="en-US" sz="2400" i="1" dirty="0">
                <a:latin typeface="Times New Roman" pitchFamily="18" charset="0"/>
                <a:ea typeface="华文中宋" pitchFamily="2" charset="-122"/>
              </a:rPr>
              <a:t>d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维的整数向量</a:t>
            </a:r>
          </a:p>
          <a:p>
            <a:endParaRPr lang="zh-CN" altLang="en-US" sz="2400" dirty="0">
              <a:latin typeface="Times New Roman" pitchFamily="18" charset="0"/>
              <a:ea typeface="华文中宋" pitchFamily="2" charset="-122"/>
            </a:endParaRPr>
          </a:p>
          <a:p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其中    是整数，满足                     ，这里C是整数的上限。</a:t>
            </a:r>
          </a:p>
          <a:p>
            <a:pPr marL="0" indent="0">
              <a:spcBef>
                <a:spcPts val="0"/>
              </a:spcBef>
            </a:pP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在本实验中，每幅图像用一个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12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维的颜色直方图</a:t>
            </a:r>
            <a:r>
              <a:rPr lang="zh-CN" altLang="en-US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表示，构成方式如右图所示。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其中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                           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是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3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维颜色直方图。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特征向量的量化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上述得到的特征向量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每个分量满足                    将其量化成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3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个区间分别用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0 1 2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表示：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于是最终得到的特征向量的每个元素满足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241963" y="118927"/>
            <a:ext cx="11493465" cy="620429"/>
          </a:xfrm>
        </p:spPr>
        <p:txBody>
          <a:bodyPr/>
          <a:lstStyle/>
          <a:p>
            <a:r>
              <a:rPr lang="zh-CN" altLang="en-US" dirty="0"/>
              <a:t>数据的表示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268315"/>
              </p:ext>
            </p:extLst>
          </p:nvPr>
        </p:nvGraphicFramePr>
        <p:xfrm>
          <a:off x="4515827" y="1312768"/>
          <a:ext cx="26384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" r:id="rId4" imgW="1117757" imgH="228917" progId="Equation.3">
                  <p:embed/>
                </p:oleObj>
              </mc:Choice>
              <mc:Fallback>
                <p:oleObj r:id="rId4" imgW="1117757" imgH="228917" progId="Equation.3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827" y="1312768"/>
                        <a:ext cx="26384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175511"/>
              </p:ext>
            </p:extLst>
          </p:nvPr>
        </p:nvGraphicFramePr>
        <p:xfrm>
          <a:off x="1387400" y="1852518"/>
          <a:ext cx="4175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" name="公式" r:id="rId6" imgW="177480" imgH="228600" progId="Equation.3">
                  <p:embed/>
                </p:oleObj>
              </mc:Choice>
              <mc:Fallback>
                <p:oleObj name="公式" r:id="rId6" imgW="177480" imgH="228600" progId="Equation.3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00" y="1852518"/>
                        <a:ext cx="417512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880768"/>
              </p:ext>
            </p:extLst>
          </p:nvPr>
        </p:nvGraphicFramePr>
        <p:xfrm>
          <a:off x="3696132" y="1923739"/>
          <a:ext cx="15859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" r:id="rId8" imgW="673157" imgH="228917" progId="Equation.3">
                  <p:embed/>
                </p:oleObj>
              </mc:Choice>
              <mc:Fallback>
                <p:oleObj r:id="rId8" imgW="673157" imgH="228917" progId="Equation.3">
                  <p:embed/>
                  <p:pic>
                    <p:nvPicPr>
                      <p:cNvPr id="51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6132" y="1923739"/>
                        <a:ext cx="1585912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2" name="Picture 12" descr="D:\Multimedia Retrieval\Exp7\OpenCVInstallTest\lena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988801" y="2804673"/>
            <a:ext cx="3251200" cy="3251200"/>
          </a:xfrm>
          <a:prstGeom prst="rect">
            <a:avLst/>
          </a:prstGeom>
          <a:noFill/>
        </p:spPr>
      </p:pic>
      <p:cxnSp>
        <p:nvCxnSpPr>
          <p:cNvPr id="17" name="直接连接符 16"/>
          <p:cNvCxnSpPr>
            <a:stCxn id="5132" idx="1"/>
            <a:endCxn id="5132" idx="3"/>
          </p:cNvCxnSpPr>
          <p:nvPr/>
        </p:nvCxnSpPr>
        <p:spPr>
          <a:xfrm rot="10800000" flipH="1">
            <a:off x="7988801" y="4430273"/>
            <a:ext cx="3251200" cy="158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132" idx="2"/>
            <a:endCxn id="5132" idx="0"/>
          </p:cNvCxnSpPr>
          <p:nvPr/>
        </p:nvCxnSpPr>
        <p:spPr>
          <a:xfrm rot="5400000" flipH="1">
            <a:off x="7988801" y="4430273"/>
            <a:ext cx="3251200" cy="158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8056011" y="2853165"/>
          <a:ext cx="1432988" cy="152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" name="公式" r:id="rId11" imgW="203040" imgH="215640" progId="Equation.3">
                  <p:embed/>
                </p:oleObj>
              </mc:Choice>
              <mc:Fallback>
                <p:oleObj name="公式" r:id="rId11" imgW="203040" imgH="215640" progId="Equation.3">
                  <p:embed/>
                  <p:pic>
                    <p:nvPicPr>
                      <p:cNvPr id="51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011" y="2853165"/>
                        <a:ext cx="1432988" cy="15231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9662049" y="2853888"/>
          <a:ext cx="1612900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" name="公式" r:id="rId13" imgW="228600" imgH="215640" progId="Equation.3">
                  <p:embed/>
                </p:oleObj>
              </mc:Choice>
              <mc:Fallback>
                <p:oleObj name="公式" r:id="rId13" imgW="228600" imgH="215640" progId="Equation.3">
                  <p:embed/>
                  <p:pic>
                    <p:nvPicPr>
                      <p:cNvPr id="51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2049" y="2853888"/>
                        <a:ext cx="1612900" cy="152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15"/>
          <p:cNvGraphicFramePr>
            <a:graphicFrameLocks noChangeAspect="1"/>
          </p:cNvGraphicFramePr>
          <p:nvPr/>
        </p:nvGraphicFramePr>
        <p:xfrm>
          <a:off x="8060240" y="4447748"/>
          <a:ext cx="1484999" cy="1571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" name="公式" r:id="rId15" imgW="215640" imgH="228600" progId="Equation.3">
                  <p:embed/>
                </p:oleObj>
              </mc:Choice>
              <mc:Fallback>
                <p:oleObj name="公式" r:id="rId15" imgW="215640" imgH="228600" progId="Equation.3">
                  <p:embed/>
                  <p:pic>
                    <p:nvPicPr>
                      <p:cNvPr id="51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0240" y="4447748"/>
                        <a:ext cx="1484999" cy="15716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6" name="Object 16"/>
          <p:cNvGraphicFramePr>
            <a:graphicFrameLocks noChangeAspect="1"/>
          </p:cNvGraphicFramePr>
          <p:nvPr/>
        </p:nvGraphicFramePr>
        <p:xfrm>
          <a:off x="9631887" y="4490600"/>
          <a:ext cx="1571625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" name="公式" r:id="rId17" imgW="228600" imgH="215640" progId="Equation.3">
                  <p:embed/>
                </p:oleObj>
              </mc:Choice>
              <mc:Fallback>
                <p:oleObj name="公式" r:id="rId17" imgW="228600" imgH="215640" progId="Equation.3">
                  <p:embed/>
                  <p:pic>
                    <p:nvPicPr>
                      <p:cNvPr id="513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1887" y="4490600"/>
                        <a:ext cx="1571625" cy="1484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667278"/>
              </p:ext>
            </p:extLst>
          </p:nvPr>
        </p:nvGraphicFramePr>
        <p:xfrm>
          <a:off x="1303580" y="2720667"/>
          <a:ext cx="20097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" name="公式" r:id="rId19" imgW="850680" imgH="228600" progId="Equation.3">
                  <p:embed/>
                </p:oleObj>
              </mc:Choice>
              <mc:Fallback>
                <p:oleObj name="公式" r:id="rId19" imgW="850680" imgH="228600" progId="Equation.3">
                  <p:embed/>
                  <p:pic>
                    <p:nvPicPr>
                      <p:cNvPr id="513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580" y="2720667"/>
                        <a:ext cx="200977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756221"/>
              </p:ext>
            </p:extLst>
          </p:nvPr>
        </p:nvGraphicFramePr>
        <p:xfrm>
          <a:off x="3443128" y="3359943"/>
          <a:ext cx="21875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" name="公式" r:id="rId21" imgW="927000" imgH="215640" progId="Equation.3">
                  <p:embed/>
                </p:oleObj>
              </mc:Choice>
              <mc:Fallback>
                <p:oleObj name="公式" r:id="rId21" imgW="927000" imgH="215640" progId="Equation.3">
                  <p:embed/>
                  <p:pic>
                    <p:nvPicPr>
                      <p:cNvPr id="513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128" y="3359943"/>
                        <a:ext cx="2187575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372250"/>
              </p:ext>
            </p:extLst>
          </p:nvPr>
        </p:nvGraphicFramePr>
        <p:xfrm>
          <a:off x="2606653" y="3784106"/>
          <a:ext cx="1355724" cy="514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" name="公式" r:id="rId23" imgW="634680" imgH="241200" progId="Equation.3">
                  <p:embed/>
                </p:oleObj>
              </mc:Choice>
              <mc:Fallback>
                <p:oleObj name="公式" r:id="rId23" imgW="634680" imgH="241200" progId="Equation.3">
                  <p:embed/>
                  <p:pic>
                    <p:nvPicPr>
                      <p:cNvPr id="513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53" y="3784106"/>
                        <a:ext cx="1355724" cy="514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" name="Object 20"/>
          <p:cNvGraphicFramePr>
            <a:graphicFrameLocks noChangeAspect="1"/>
          </p:cNvGraphicFramePr>
          <p:nvPr/>
        </p:nvGraphicFramePr>
        <p:xfrm>
          <a:off x="1777438" y="4537693"/>
          <a:ext cx="3071834" cy="1481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" name="公式" r:id="rId25" imgW="1523880" imgH="736560" progId="Equation.3">
                  <p:embed/>
                </p:oleObj>
              </mc:Choice>
              <mc:Fallback>
                <p:oleObj name="公式" r:id="rId25" imgW="1523880" imgH="736560" progId="Equation.3">
                  <p:embed/>
                  <p:pic>
                    <p:nvPicPr>
                      <p:cNvPr id="514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438" y="4537693"/>
                        <a:ext cx="3071834" cy="14816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501054"/>
              </p:ext>
            </p:extLst>
          </p:nvPr>
        </p:nvGraphicFramePr>
        <p:xfrm>
          <a:off x="6133542" y="5970424"/>
          <a:ext cx="17081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" name="公式" r:id="rId27" imgW="723600" imgH="241200" progId="Equation.3">
                  <p:embed/>
                </p:oleObj>
              </mc:Choice>
              <mc:Fallback>
                <p:oleObj name="公式" r:id="rId27" imgW="723600" imgH="241200" progId="Equation.3">
                  <p:embed/>
                  <p:pic>
                    <p:nvPicPr>
                      <p:cNvPr id="514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3542" y="5970424"/>
                        <a:ext cx="170815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282044" y="4669854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也可以用别的量化方法，目的是使</a:t>
            </a:r>
            <a:r>
              <a:rPr lang="en-US" altLang="zh-CN" dirty="0">
                <a:solidFill>
                  <a:srgbClr val="FF0000"/>
                </a:solidFill>
              </a:rPr>
              <a:t>0 1 2</a:t>
            </a:r>
            <a:r>
              <a:rPr lang="zh-CN" altLang="en-US" dirty="0">
                <a:solidFill>
                  <a:srgbClr val="FF0000"/>
                </a:solidFill>
              </a:rPr>
              <a:t>的分布尽可能平均</a:t>
            </a:r>
          </a:p>
        </p:txBody>
      </p:sp>
    </p:spTree>
    <p:extLst>
      <p:ext uri="{BB962C8B-B14F-4D97-AF65-F5344CB8AC3E}">
        <p14:creationId xmlns:p14="http://schemas.microsoft.com/office/powerpoint/2010/main" val="244231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9376" y="714357"/>
            <a:ext cx="113052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华文中宋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400" i="1" dirty="0">
                <a:latin typeface="Times New Roman" pitchFamily="18" charset="0"/>
                <a:ea typeface="华文中宋" pitchFamily="2" charset="-122"/>
              </a:rPr>
              <a:t>d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维整数向量 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可用</a:t>
            </a:r>
            <a:r>
              <a:rPr lang="en-US" altLang="zh-CN" sz="2400" i="1" dirty="0">
                <a:latin typeface="Times New Roman" pitchFamily="18" charset="0"/>
                <a:ea typeface="华文中宋" pitchFamily="2" charset="-122"/>
              </a:rPr>
              <a:t>d’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=</a:t>
            </a:r>
            <a:r>
              <a:rPr lang="en-US" altLang="zh-CN" sz="2400" i="1" dirty="0">
                <a:latin typeface="Times New Roman" pitchFamily="18" charset="0"/>
                <a:ea typeface="华文中宋" pitchFamily="2" charset="-122"/>
              </a:rPr>
              <a:t>d*C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维的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Hamming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码表示：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>
              <a:spcBef>
                <a:spcPts val="0"/>
              </a:spcBef>
            </a:pPr>
            <a:endParaRPr lang="en-US" altLang="zh-CN" sz="2400" b="1" i="1" dirty="0">
              <a:latin typeface="Times New Roman" pitchFamily="18" charset="0"/>
              <a:ea typeface="华文中宋" pitchFamily="2" charset="-122"/>
            </a:endParaRPr>
          </a:p>
          <a:p>
            <a:pPr>
              <a:spcBef>
                <a:spcPts val="0"/>
              </a:spcBef>
            </a:pP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其中                     表示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C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个二进制数，前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p1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个为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1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，后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C-p1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个为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0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。如当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C=10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：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>
              <a:spcBef>
                <a:spcPts val="0"/>
              </a:spcBef>
            </a:pPr>
            <a:endParaRPr lang="zh-CN" altLang="en-US" sz="2400" dirty="0">
              <a:latin typeface="Times New Roman" pitchFamily="18" charset="0"/>
              <a:ea typeface="华文中宋" pitchFamily="2" charset="-122"/>
            </a:endParaRPr>
          </a:p>
          <a:p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如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p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=(0,1,2,1,0,2)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，这里</a:t>
            </a:r>
            <a:r>
              <a:rPr lang="en-US" altLang="zh-CN" sz="2400" i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d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=6,</a:t>
            </a:r>
            <a:r>
              <a:rPr lang="en-US" altLang="zh-CN" sz="2400" i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=2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,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于是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选取集合 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{1, 2, …, </a:t>
            </a:r>
            <a:r>
              <a:rPr lang="en-US" altLang="zh-CN" sz="2400" i="1" dirty="0">
                <a:latin typeface="Times New Roman" pitchFamily="18" charset="0"/>
                <a:ea typeface="华文中宋" pitchFamily="2" charset="-122"/>
              </a:rPr>
              <a:t>d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’}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 的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L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个子集         ，定义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v(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在集合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上的投影为                                 ，其中     为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v(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的第   个元素。对于上述 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，它在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{1,3,7,8}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上的投影为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(0,1,1,0)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LSH</a:t>
            </a:r>
            <a:r>
              <a:rPr lang="zh-CN" altLang="en-US" dirty="0"/>
              <a:t>预处理</a:t>
            </a: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3486150" y="1643051"/>
          <a:ext cx="4252924" cy="472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" name="公式" r:id="rId3" imgW="2057400" imgH="228600" progId="Equation.3">
                  <p:embed/>
                </p:oleObj>
              </mc:Choice>
              <mc:Fallback>
                <p:oleObj name="公式" r:id="rId3" imgW="2057400" imgH="228600" progId="Equation.3">
                  <p:embed/>
                  <p:pic>
                    <p:nvPicPr>
                      <p:cNvPr id="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1643051"/>
                        <a:ext cx="4252924" cy="4725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1245941" y="2214555"/>
          <a:ext cx="15478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公式" r:id="rId5" imgW="749160" imgH="228600" progId="Equation.3">
                  <p:embed/>
                </p:oleObj>
              </mc:Choice>
              <mc:Fallback>
                <p:oleObj name="公式" r:id="rId5" imgW="749160" imgH="228600" progId="Equation.3">
                  <p:embed/>
                  <p:pic>
                    <p:nvPicPr>
                      <p:cNvPr id="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941" y="2214555"/>
                        <a:ext cx="1547812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859756" y="2806012"/>
          <a:ext cx="32527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name="公式" r:id="rId7" imgW="1574640" imgH="228600" progId="Equation.3">
                  <p:embed/>
                </p:oleObj>
              </mc:Choice>
              <mc:Fallback>
                <p:oleObj name="公式" r:id="rId7" imgW="1574640" imgH="228600" progId="Equation.3">
                  <p:embed/>
                  <p:pic>
                    <p:nvPicPr>
                      <p:cNvPr id="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756" y="2806012"/>
                        <a:ext cx="325278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6407158" y="2814647"/>
          <a:ext cx="32527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" name="公式" r:id="rId9" imgW="1574640" imgH="228600" progId="Equation.3">
                  <p:embed/>
                </p:oleObj>
              </mc:Choice>
              <mc:Fallback>
                <p:oleObj name="公式" r:id="rId9" imgW="1574640" imgH="228600" progId="Equation.3">
                  <p:embed/>
                  <p:pic>
                    <p:nvPicPr>
                      <p:cNvPr id="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158" y="2814647"/>
                        <a:ext cx="325278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4326284" y="3931611"/>
          <a:ext cx="29670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" name="公式" r:id="rId11" imgW="1434960" imgH="215640" progId="Equation.3">
                  <p:embed/>
                </p:oleObj>
              </mc:Choice>
              <mc:Fallback>
                <p:oleObj name="公式" r:id="rId11" imgW="1434960" imgH="215640" progId="Equation.3">
                  <p:embed/>
                  <p:pic>
                    <p:nvPicPr>
                      <p:cNvPr id="6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6284" y="3931611"/>
                        <a:ext cx="2967038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912863"/>
              </p:ext>
            </p:extLst>
          </p:nvPr>
        </p:nvGraphicFramePr>
        <p:xfrm>
          <a:off x="4931072" y="4352300"/>
          <a:ext cx="76041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" name="公式" r:id="rId13" imgW="368280" imgH="253800" progId="Equation.3">
                  <p:embed/>
                </p:oleObj>
              </mc:Choice>
              <mc:Fallback>
                <p:oleObj name="公式" r:id="rId13" imgW="368280" imgH="253800" progId="Equation.3">
                  <p:embed/>
                  <p:pic>
                    <p:nvPicPr>
                      <p:cNvPr id="61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072" y="4352300"/>
                        <a:ext cx="760413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3228528" y="4951438"/>
          <a:ext cx="51625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公式" r:id="rId15" imgW="2361960" imgH="228600" progId="Equation.3">
                  <p:embed/>
                </p:oleObj>
              </mc:Choice>
              <mc:Fallback>
                <p:oleObj name="公式" r:id="rId15" imgW="2361960" imgH="228600" progId="Equation.3">
                  <p:embed/>
                  <p:pic>
                    <p:nvPicPr>
                      <p:cNvPr id="61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528" y="4951438"/>
                        <a:ext cx="51625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2215355" y="5505209"/>
          <a:ext cx="25415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公式" r:id="rId17" imgW="1231560" imgH="228600" progId="Equation.3">
                  <p:embed/>
                </p:oleObj>
              </mc:Choice>
              <mc:Fallback>
                <p:oleObj name="公式" r:id="rId17" imgW="1231560" imgH="228600" progId="Equation.3">
                  <p:embed/>
                  <p:pic>
                    <p:nvPicPr>
                      <p:cNvPr id="615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355" y="5505209"/>
                        <a:ext cx="254158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5481141" y="5451501"/>
          <a:ext cx="4206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" name="公式" r:id="rId19" imgW="203040" imgH="241200" progId="Equation.3">
                  <p:embed/>
                </p:oleObj>
              </mc:Choice>
              <mc:Fallback>
                <p:oleObj name="公式" r:id="rId19" imgW="203040" imgH="241200" progId="Equation.3">
                  <p:embed/>
                  <p:pic>
                    <p:nvPicPr>
                      <p:cNvPr id="615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1141" y="5451501"/>
                        <a:ext cx="420688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7303056" y="5479809"/>
          <a:ext cx="2635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" name="公式" r:id="rId21" imgW="126720" imgH="241200" progId="Equation.3">
                  <p:embed/>
                </p:oleObj>
              </mc:Choice>
              <mc:Fallback>
                <p:oleObj name="公式" r:id="rId21" imgW="126720" imgH="241200" progId="Equation.3">
                  <p:embed/>
                  <p:pic>
                    <p:nvPicPr>
                      <p:cNvPr id="615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3056" y="5479809"/>
                        <a:ext cx="263525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762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哈希函数计算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sz="2400" dirty="0"/>
              <a:t>不必显式的将</a:t>
            </a:r>
            <a:r>
              <a:rPr lang="en-US" altLang="zh-CN" sz="2400" i="1" dirty="0">
                <a:latin typeface="Times New Roman" pitchFamily="18" charset="0"/>
                <a:ea typeface="华文中宋" pitchFamily="2" charset="-122"/>
              </a:rPr>
              <a:t>d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维空间中的点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zh-CN" altLang="en-US" sz="2400" dirty="0"/>
              <a:t>映射到</a:t>
            </a:r>
            <a:r>
              <a:rPr lang="en-US" altLang="zh-CN" sz="2400" i="1" dirty="0">
                <a:latin typeface="Times New Roman" pitchFamily="18" charset="0"/>
                <a:ea typeface="华文中宋" pitchFamily="2" charset="-122"/>
              </a:rPr>
              <a:t>d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’</a:t>
            </a:r>
            <a:r>
              <a:rPr lang="zh-CN" altLang="en-US" sz="2400" dirty="0"/>
              <a:t>维</a:t>
            </a:r>
            <a:r>
              <a:rPr lang="en-US" sz="2400" dirty="0"/>
              <a:t>Hamming</a:t>
            </a:r>
            <a:r>
              <a:rPr lang="zh-CN" altLang="en-US" sz="2400" dirty="0"/>
              <a:t>空间向量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v(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。</a:t>
            </a:r>
            <a:r>
              <a:rPr lang="en-US" sz="2400" dirty="0"/>
              <a:t> </a:t>
            </a:r>
          </a:p>
          <a:p>
            <a:pPr marL="0" indent="0"/>
            <a:r>
              <a:rPr lang="en-US" sz="2400" dirty="0" err="1"/>
              <a:t>I|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表示</a:t>
            </a:r>
            <a:r>
              <a:rPr lang="en-US" sz="2400" dirty="0"/>
              <a:t>I</a:t>
            </a:r>
            <a:r>
              <a:rPr lang="zh-CN" altLang="en-US" sz="2400" dirty="0"/>
              <a:t>中范围在</a:t>
            </a:r>
            <a:r>
              <a:rPr lang="en-US" altLang="zh-CN" sz="2400" dirty="0"/>
              <a:t>(i-1)</a:t>
            </a:r>
            <a:r>
              <a:rPr lang="zh-CN" altLang="en-US" sz="2400" dirty="0"/>
              <a:t>*</a:t>
            </a:r>
            <a:r>
              <a:rPr lang="en-US" altLang="zh-CN" sz="2400" dirty="0" err="1"/>
              <a:t>C+1~i</a:t>
            </a:r>
            <a:r>
              <a:rPr lang="zh-CN" altLang="en-US" sz="2400" dirty="0"/>
              <a:t>*</a:t>
            </a:r>
            <a:r>
              <a:rPr lang="en-US" altLang="zh-CN" sz="2400" dirty="0"/>
              <a:t>C</a:t>
            </a:r>
            <a:r>
              <a:rPr lang="zh-CN" altLang="en-US" sz="2400" dirty="0"/>
              <a:t>中的坐标：</a:t>
            </a:r>
            <a:endParaRPr lang="en-US" altLang="zh-CN" sz="2400" dirty="0"/>
          </a:p>
          <a:p>
            <a:pPr marL="0" indent="0"/>
            <a:endParaRPr lang="en-US" altLang="zh-CN" sz="2400" dirty="0"/>
          </a:p>
          <a:p>
            <a:pPr marL="0" indent="0"/>
            <a:endParaRPr lang="en-US" altLang="zh-CN" sz="2400" dirty="0"/>
          </a:p>
          <a:p>
            <a:pPr marL="0" indent="0"/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v(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在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I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上的投影即是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v(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在</a:t>
            </a:r>
            <a:r>
              <a:rPr lang="en-US" sz="2400" dirty="0" err="1"/>
              <a:t>I|i</a:t>
            </a:r>
            <a:r>
              <a:rPr lang="en-US" sz="2400" dirty="0"/>
              <a:t>(i=1,2,</a:t>
            </a:r>
            <a:r>
              <a:rPr lang="en-US" altLang="zh-CN" sz="2400" dirty="0"/>
              <a:t>…</a:t>
            </a:r>
            <a:r>
              <a:rPr lang="en-US" sz="2400" dirty="0"/>
              <a:t>,d)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上的投影串联，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v(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) </a:t>
            </a:r>
            <a:r>
              <a:rPr lang="en-US" sz="2400" dirty="0" err="1"/>
              <a:t>在I|i上的投影是一串1紧跟一串0的形式</a:t>
            </a:r>
            <a:r>
              <a:rPr lang="en-US" sz="2400" dirty="0"/>
              <a:t>，</a:t>
            </a:r>
            <a:r>
              <a:rPr lang="zh-CN" altLang="en-US" sz="2400" dirty="0"/>
              <a:t>需要求出</a:t>
            </a:r>
            <a:r>
              <a:rPr lang="en-US" altLang="zh-CN" sz="2400" dirty="0"/>
              <a:t>1</a:t>
            </a:r>
            <a:r>
              <a:rPr lang="zh-CN" altLang="en-US" sz="2400" dirty="0"/>
              <a:t>的个数：</a:t>
            </a:r>
            <a:endParaRPr lang="en-US" altLang="zh-CN" sz="2400" dirty="0"/>
          </a:p>
          <a:p>
            <a:pPr marL="0" indent="0"/>
            <a:endParaRPr lang="en-US" altLang="zh-CN" sz="2400" dirty="0"/>
          </a:p>
          <a:p>
            <a:pPr marL="0" indent="0"/>
            <a:r>
              <a:rPr lang="zh-CN" altLang="en-US" sz="2400" dirty="0"/>
              <a:t>比如      中小于等于      的个数为</a:t>
            </a:r>
            <a:r>
              <a:rPr lang="en-US" altLang="zh-CN" sz="2400" dirty="0"/>
              <a:t>0</a:t>
            </a:r>
            <a:r>
              <a:rPr lang="zh-CN" altLang="en-US" sz="2400" dirty="0"/>
              <a:t>，投影：</a:t>
            </a:r>
            <a:r>
              <a:rPr lang="en-US" altLang="zh-CN" sz="2400" dirty="0"/>
              <a:t>0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lvl="1" indent="0"/>
            <a:r>
              <a:rPr lang="zh-CN" altLang="en-US" sz="2400" dirty="0"/>
              <a:t>        中小于等于       的个数为</a:t>
            </a:r>
            <a:r>
              <a:rPr lang="en-US" altLang="zh-CN" sz="2400" dirty="0"/>
              <a:t>1</a:t>
            </a:r>
            <a:r>
              <a:rPr lang="zh-CN" altLang="en-US" sz="2400" dirty="0"/>
              <a:t>，投影：</a:t>
            </a:r>
            <a:r>
              <a:rPr lang="en-US" altLang="zh-CN" sz="2400" dirty="0"/>
              <a:t>1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/>
            <a:r>
              <a:rPr lang="zh-CN" altLang="en-US" sz="2400" dirty="0"/>
              <a:t>            中小于等于       的个数为</a:t>
            </a:r>
            <a:r>
              <a:rPr lang="en-US" altLang="zh-CN" sz="2400" dirty="0"/>
              <a:t>1</a:t>
            </a:r>
            <a:r>
              <a:rPr lang="zh-CN" altLang="en-US" sz="2400" dirty="0"/>
              <a:t>，投影：</a:t>
            </a:r>
            <a:r>
              <a:rPr lang="en-US" altLang="zh-CN" sz="2400" dirty="0"/>
              <a:t>10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/>
            <a:r>
              <a:rPr lang="zh-CN" altLang="en-US" sz="2400" dirty="0"/>
              <a:t>串联得到</a:t>
            </a:r>
            <a:r>
              <a:rPr lang="zh-CN" altLang="en-US" sz="2400" dirty="0">
                <a:sym typeface="Wingdings" pitchFamily="2" charset="2"/>
              </a:rPr>
              <a:t>：</a:t>
            </a:r>
            <a:r>
              <a:rPr lang="en-US" altLang="zh-CN" sz="2400" dirty="0">
                <a:sym typeface="Wingdings" pitchFamily="2" charset="2"/>
              </a:rPr>
              <a:t>(</a:t>
            </a:r>
            <a:r>
              <a:rPr lang="en-US" altLang="zh-CN" sz="2400" dirty="0"/>
              <a:t>0,1,1,0)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710644"/>
              </p:ext>
            </p:extLst>
          </p:nvPr>
        </p:nvGraphicFramePr>
        <p:xfrm>
          <a:off x="3390098" y="1795306"/>
          <a:ext cx="46370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Formula" r:id="rId3" imgW="2339640" imgH="360720" progId="">
                  <p:embed/>
                </p:oleObj>
              </mc:Choice>
              <mc:Fallback>
                <p:oleObj name="Formula" r:id="rId3" imgW="2339640" imgH="360720" progId="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098" y="1795306"/>
                        <a:ext cx="4637088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876357"/>
              </p:ext>
            </p:extLst>
          </p:nvPr>
        </p:nvGraphicFramePr>
        <p:xfrm>
          <a:off x="4082578" y="3637725"/>
          <a:ext cx="3143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Formula" r:id="rId5" imgW="1586520" imgH="177840" progId="">
                  <p:embed/>
                </p:oleObj>
              </mc:Choice>
              <mc:Fallback>
                <p:oleObj name="Formula" r:id="rId5" imgW="1586520" imgH="177840" progId="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2578" y="3637725"/>
                        <a:ext cx="3143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817929"/>
              </p:ext>
            </p:extLst>
          </p:nvPr>
        </p:nvGraphicFramePr>
        <p:xfrm>
          <a:off x="1396519" y="4172212"/>
          <a:ext cx="6699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Formula" r:id="rId7" imgW="338040" imgH="177840" progId="">
                  <p:embed/>
                </p:oleObj>
              </mc:Choice>
              <mc:Fallback>
                <p:oleObj name="Formula" r:id="rId7" imgW="338040" imgH="177840" progId="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519" y="4172212"/>
                        <a:ext cx="6699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770130"/>
              </p:ext>
            </p:extLst>
          </p:nvPr>
        </p:nvGraphicFramePr>
        <p:xfrm>
          <a:off x="3854408" y="4172212"/>
          <a:ext cx="8366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Formula" r:id="rId9" imgW="423000" imgH="153720" progId="">
                  <p:embed/>
                </p:oleObj>
              </mc:Choice>
              <mc:Fallback>
                <p:oleObj name="Formula" r:id="rId9" imgW="423000" imgH="153720" progId="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08" y="4172212"/>
                        <a:ext cx="8366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891535"/>
              </p:ext>
            </p:extLst>
          </p:nvPr>
        </p:nvGraphicFramePr>
        <p:xfrm>
          <a:off x="644800" y="4663752"/>
          <a:ext cx="118903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Formula" r:id="rId11" imgW="600840" imgH="177840" progId="">
                  <p:embed/>
                </p:oleObj>
              </mc:Choice>
              <mc:Fallback>
                <p:oleObj name="Formula" r:id="rId11" imgW="600840" imgH="177840" progId="">
                  <p:embed/>
                  <p:pic>
                    <p:nvPicPr>
                      <p:cNvPr id="26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00" y="4663752"/>
                        <a:ext cx="1189037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89178"/>
              </p:ext>
            </p:extLst>
          </p:nvPr>
        </p:nvGraphicFramePr>
        <p:xfrm>
          <a:off x="3669034" y="4662326"/>
          <a:ext cx="82708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Formula" r:id="rId13" imgW="416880" imgH="151200" progId="">
                  <p:embed/>
                </p:oleObj>
              </mc:Choice>
              <mc:Fallback>
                <p:oleObj name="Formula" r:id="rId13" imgW="416880" imgH="151200" progId="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9034" y="4662326"/>
                        <a:ext cx="827088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669177"/>
              </p:ext>
            </p:extLst>
          </p:nvPr>
        </p:nvGraphicFramePr>
        <p:xfrm>
          <a:off x="920268" y="5142363"/>
          <a:ext cx="16224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Formula" r:id="rId15" imgW="819360" imgH="177840" progId="">
                  <p:embed/>
                </p:oleObj>
              </mc:Choice>
              <mc:Fallback>
                <p:oleObj name="Formula" r:id="rId15" imgW="819360" imgH="177840" progId="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268" y="5142363"/>
                        <a:ext cx="16224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144395"/>
              </p:ext>
            </p:extLst>
          </p:nvPr>
        </p:nvGraphicFramePr>
        <p:xfrm>
          <a:off x="4277476" y="5163224"/>
          <a:ext cx="82708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Formula" r:id="rId17" imgW="416880" imgH="151200" progId="">
                  <p:embed/>
                </p:oleObj>
              </mc:Choice>
              <mc:Fallback>
                <p:oleObj name="Formula" r:id="rId17" imgW="416880" imgH="151200" progId="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476" y="5163224"/>
                        <a:ext cx="827088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62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1384" y="1500175"/>
            <a:ext cx="11031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g(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被称作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Hash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函数，对于容量为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N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的数据集                 ，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g(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可能的输出有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n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个，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n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远小于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N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，这样就将原先的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N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个数据分成了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n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个类别，其中每个类别中的数据具有相同的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Hash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值，不同类别的数据具有不同的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Hash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值。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对于待检索的输入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，先计算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g(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，找到其对应的类别，然后在该类别的数据集中进行搜索，速度能够大大加快。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LSH</a:t>
            </a:r>
            <a:r>
              <a:rPr lang="zh-CN" altLang="en-US" dirty="0"/>
              <a:t>检索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6600056" y="1481898"/>
          <a:ext cx="13620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公式" r:id="rId3" imgW="660240" imgH="253800" progId="Equation.3">
                  <p:embed/>
                </p:oleObj>
              </mc:Choice>
              <mc:Fallback>
                <p:oleObj name="公式" r:id="rId3" imgW="660240" imgH="253800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056" y="1481898"/>
                        <a:ext cx="13620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189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直接箭头连接符 91"/>
          <p:cNvCxnSpPr>
            <a:endCxn id="90" idx="3"/>
          </p:cNvCxnSpPr>
          <p:nvPr/>
        </p:nvCxnSpPr>
        <p:spPr>
          <a:xfrm rot="10800000">
            <a:off x="4524364" y="5286386"/>
            <a:ext cx="335758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3809984" y="5000634"/>
            <a:ext cx="714380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检索算法流程</a:t>
            </a:r>
          </a:p>
        </p:txBody>
      </p:sp>
      <p:cxnSp>
        <p:nvCxnSpPr>
          <p:cNvPr id="5" name="直接连接符 4"/>
          <p:cNvCxnSpPr>
            <a:stCxn id="2" idx="2"/>
          </p:cNvCxnSpPr>
          <p:nvPr/>
        </p:nvCxnSpPr>
        <p:spPr>
          <a:xfrm rot="5400000">
            <a:off x="3332151" y="3951299"/>
            <a:ext cx="5527698" cy="15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0" y="857233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LSH</a:t>
            </a:r>
            <a:r>
              <a:rPr lang="zh-CN" altLang="en-US" sz="24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预处理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857233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LSH</a:t>
            </a:r>
            <a:r>
              <a:rPr lang="zh-CN" altLang="en-US" sz="24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检索</a:t>
            </a:r>
          </a:p>
        </p:txBody>
      </p:sp>
      <p:pic>
        <p:nvPicPr>
          <p:cNvPr id="8194" name="Picture 2" descr="D:\Data\Caltech101\buddha\image_0004.jp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9984" y="1357298"/>
            <a:ext cx="900000" cy="900000"/>
          </a:xfrm>
          <a:prstGeom prst="rect">
            <a:avLst/>
          </a:prstGeom>
          <a:noFill/>
        </p:spPr>
      </p:pic>
      <p:pic>
        <p:nvPicPr>
          <p:cNvPr id="8196" name="Picture 4" descr="D:\Data\Caltech101\butterfly\image_0013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9984" y="1357298"/>
            <a:ext cx="900000" cy="900000"/>
          </a:xfrm>
          <a:prstGeom prst="rect">
            <a:avLst/>
          </a:prstGeom>
          <a:noFill/>
        </p:spPr>
      </p:pic>
      <p:pic>
        <p:nvPicPr>
          <p:cNvPr id="8197" name="Picture 5" descr="D:\Data\Caltech101\cellphone\image_0005.jpg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5934" y="1357298"/>
            <a:ext cx="900000" cy="900000"/>
          </a:xfrm>
          <a:prstGeom prst="rect">
            <a:avLst/>
          </a:prstGeom>
          <a:noFill/>
        </p:spPr>
      </p:pic>
      <p:pic>
        <p:nvPicPr>
          <p:cNvPr id="8198" name="Picture 6" descr="D:\Data\Caltech101\cougar_body\image_0039.jpg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95934" y="1357298"/>
            <a:ext cx="900000" cy="9000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024034" y="2181518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       数据集</a:t>
            </a:r>
            <a:r>
              <a:rPr lang="en-US" altLang="zh-CN" sz="24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: </a:t>
            </a:r>
            <a:endParaRPr lang="zh-CN" altLang="en-US" sz="2400" dirty="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24034" y="2857497"/>
            <a:ext cx="814393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图像特征提取</a:t>
            </a:r>
          </a:p>
        </p:txBody>
      </p:sp>
      <p:sp>
        <p:nvSpPr>
          <p:cNvPr id="16" name="下箭头 15"/>
          <p:cNvSpPr/>
          <p:nvPr/>
        </p:nvSpPr>
        <p:spPr>
          <a:xfrm>
            <a:off x="3452794" y="2643182"/>
            <a:ext cx="714380" cy="214314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3452794" y="3357562"/>
            <a:ext cx="714380" cy="214314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667108" y="2214554"/>
          <a:ext cx="642942" cy="443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2" name="公式" r:id="rId7" imgW="368280" imgH="253800" progId="Equation.3">
                  <p:embed/>
                </p:oleObj>
              </mc:Choice>
              <mc:Fallback>
                <p:oleObj name="公式" r:id="rId7" imgW="368280" imgH="253800" progId="Equation.3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08" y="2214554"/>
                        <a:ext cx="642942" cy="4434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2709864" y="3500439"/>
          <a:ext cx="212883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3" name="公式" r:id="rId9" imgW="1218960" imgH="253800" progId="Equation.3">
                  <p:embed/>
                </p:oleObj>
              </mc:Choice>
              <mc:Fallback>
                <p:oleObj name="公式" r:id="rId9" imgW="1218960" imgH="253800" progId="Equation.3">
                  <p:embed/>
                  <p:pic>
                    <p:nvPicPr>
                      <p:cNvPr id="82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4" y="3500439"/>
                        <a:ext cx="2128837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下箭头 19"/>
          <p:cNvSpPr/>
          <p:nvPr/>
        </p:nvSpPr>
        <p:spPr>
          <a:xfrm>
            <a:off x="3452794" y="3929068"/>
            <a:ext cx="714380" cy="214314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24034" y="4214819"/>
            <a:ext cx="814393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向                      投影</a:t>
            </a:r>
          </a:p>
        </p:txBody>
      </p:sp>
      <p:graphicFrame>
        <p:nvGraphicFramePr>
          <p:cNvPr id="8203" name="Object 8"/>
          <p:cNvGraphicFramePr>
            <a:graphicFrameLocks noChangeAspect="1"/>
          </p:cNvGraphicFramePr>
          <p:nvPr/>
        </p:nvGraphicFramePr>
        <p:xfrm>
          <a:off x="5095868" y="4286255"/>
          <a:ext cx="16637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" name="公式" r:id="rId11" imgW="952200" imgH="228600" progId="Equation.3">
                  <p:embed/>
                </p:oleObj>
              </mc:Choice>
              <mc:Fallback>
                <p:oleObj name="公式" r:id="rId11" imgW="952200" imgH="228600" progId="Equation.3">
                  <p:embed/>
                  <p:pic>
                    <p:nvPicPr>
                      <p:cNvPr id="820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68" y="4286255"/>
                        <a:ext cx="1663700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流程图: 手动操作 29"/>
          <p:cNvSpPr/>
          <p:nvPr/>
        </p:nvSpPr>
        <p:spPr>
          <a:xfrm>
            <a:off x="2238348" y="5072072"/>
            <a:ext cx="571504" cy="428628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手动操作 30"/>
          <p:cNvSpPr/>
          <p:nvPr/>
        </p:nvSpPr>
        <p:spPr>
          <a:xfrm>
            <a:off x="2952728" y="5072072"/>
            <a:ext cx="571504" cy="428628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手动操作 31"/>
          <p:cNvSpPr/>
          <p:nvPr/>
        </p:nvSpPr>
        <p:spPr>
          <a:xfrm>
            <a:off x="3881422" y="5072072"/>
            <a:ext cx="571504" cy="428628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手动操作 32"/>
          <p:cNvSpPr/>
          <p:nvPr/>
        </p:nvSpPr>
        <p:spPr>
          <a:xfrm>
            <a:off x="4810116" y="5072072"/>
            <a:ext cx="571504" cy="428628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238612" y="5072073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…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40" name="直接箭头连接符 39"/>
          <p:cNvCxnSpPr>
            <a:endCxn id="30" idx="0"/>
          </p:cNvCxnSpPr>
          <p:nvPr/>
        </p:nvCxnSpPr>
        <p:spPr>
          <a:xfrm rot="10800000" flipV="1">
            <a:off x="2524100" y="4643444"/>
            <a:ext cx="1214446" cy="42862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31" idx="0"/>
          </p:cNvCxnSpPr>
          <p:nvPr/>
        </p:nvCxnSpPr>
        <p:spPr>
          <a:xfrm rot="10800000" flipV="1">
            <a:off x="3238480" y="4643444"/>
            <a:ext cx="500066" cy="42862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32" idx="0"/>
          </p:cNvCxnSpPr>
          <p:nvPr/>
        </p:nvCxnSpPr>
        <p:spPr>
          <a:xfrm rot="16200000" flipH="1">
            <a:off x="3738546" y="4643444"/>
            <a:ext cx="428628" cy="42862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3" idx="0"/>
          </p:cNvCxnSpPr>
          <p:nvPr/>
        </p:nvCxnSpPr>
        <p:spPr>
          <a:xfrm>
            <a:off x="3738546" y="4643444"/>
            <a:ext cx="1357322" cy="42862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2347913" y="5072053"/>
          <a:ext cx="3032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" name="公式" r:id="rId13" imgW="152280" imgH="215640" progId="Equation.3">
                  <p:embed/>
                </p:oleObj>
              </mc:Choice>
              <mc:Fallback>
                <p:oleObj name="公式" r:id="rId13" imgW="152280" imgH="215640" progId="Equation.3">
                  <p:embed/>
                  <p:pic>
                    <p:nvPicPr>
                      <p:cNvPr id="820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5072053"/>
                        <a:ext cx="30321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3065463" y="5072053"/>
          <a:ext cx="3286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" name="公式" r:id="rId15" imgW="164880" imgH="215640" progId="Equation.3">
                  <p:embed/>
                </p:oleObj>
              </mc:Choice>
              <mc:Fallback>
                <p:oleObj name="公式" r:id="rId15" imgW="164880" imgH="215640" progId="Equation.3">
                  <p:embed/>
                  <p:pic>
                    <p:nvPicPr>
                      <p:cNvPr id="820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63" y="5072053"/>
                        <a:ext cx="32861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3968752" y="5059353"/>
          <a:ext cx="3540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" name="公式" r:id="rId17" imgW="177480" imgH="228600" progId="Equation.3">
                  <p:embed/>
                </p:oleObj>
              </mc:Choice>
              <mc:Fallback>
                <p:oleObj name="公式" r:id="rId17" imgW="177480" imgH="228600" progId="Equation.3">
                  <p:embed/>
                  <p:pic>
                    <p:nvPicPr>
                      <p:cNvPr id="821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2" y="5059353"/>
                        <a:ext cx="354012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4956170" y="5072053"/>
          <a:ext cx="3540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" name="公式" r:id="rId19" imgW="177480" imgH="228600" progId="Equation.3">
                  <p:embed/>
                </p:oleObj>
              </mc:Choice>
              <mc:Fallback>
                <p:oleObj name="公式" r:id="rId19" imgW="177480" imgH="228600" progId="Equation.3">
                  <p:embed/>
                  <p:pic>
                    <p:nvPicPr>
                      <p:cNvPr id="821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0" y="5072053"/>
                        <a:ext cx="354013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12" name="Picture 20" descr="D:\Data\Caltech101\cougar_body\image_0001.jpg"/>
          <p:cNvPicPr>
            <a:picLocks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881950" y="1285860"/>
            <a:ext cx="1080000" cy="1080000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7524760" y="228599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输入图像</a:t>
            </a:r>
            <a:r>
              <a:rPr lang="en-US" altLang="zh-CN" sz="2000" dirty="0">
                <a:latin typeface="华文中宋" pitchFamily="2" charset="-122"/>
                <a:ea typeface="华文中宋" pitchFamily="2" charset="-122"/>
              </a:rPr>
              <a:t>I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0" name="下箭头 59"/>
          <p:cNvSpPr/>
          <p:nvPr/>
        </p:nvSpPr>
        <p:spPr>
          <a:xfrm>
            <a:off x="8096264" y="2643182"/>
            <a:ext cx="714380" cy="21431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下箭头 60"/>
          <p:cNvSpPr/>
          <p:nvPr/>
        </p:nvSpPr>
        <p:spPr>
          <a:xfrm>
            <a:off x="8096264" y="3357562"/>
            <a:ext cx="714380" cy="21431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2" name="Object 8"/>
          <p:cNvGraphicFramePr>
            <a:graphicFrameLocks noChangeAspect="1"/>
          </p:cNvGraphicFramePr>
          <p:nvPr/>
        </p:nvGraphicFramePr>
        <p:xfrm>
          <a:off x="7810512" y="3530604"/>
          <a:ext cx="13081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9" name="公式" r:id="rId22" imgW="749160" imgH="228600" progId="Equation.3">
                  <p:embed/>
                </p:oleObj>
              </mc:Choice>
              <mc:Fallback>
                <p:oleObj name="公式" r:id="rId22" imgW="749160" imgH="228600" progId="Equation.3">
                  <p:embed/>
                  <p:pic>
                    <p:nvPicPr>
                      <p:cNvPr id="6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12" y="3530604"/>
                        <a:ext cx="1308100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下箭头 62"/>
          <p:cNvSpPr/>
          <p:nvPr/>
        </p:nvSpPr>
        <p:spPr>
          <a:xfrm>
            <a:off x="8096264" y="3929066"/>
            <a:ext cx="714380" cy="21431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下箭头 75"/>
          <p:cNvSpPr/>
          <p:nvPr/>
        </p:nvSpPr>
        <p:spPr>
          <a:xfrm>
            <a:off x="8096264" y="4714882"/>
            <a:ext cx="714380" cy="3571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216" name="Object 8"/>
          <p:cNvGraphicFramePr>
            <a:graphicFrameLocks noChangeAspect="1"/>
          </p:cNvGraphicFramePr>
          <p:nvPr/>
        </p:nvGraphicFramePr>
        <p:xfrm>
          <a:off x="7881950" y="5072072"/>
          <a:ext cx="11747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0" name="公式" r:id="rId24" imgW="672840" imgH="228600" progId="Equation.3">
                  <p:embed/>
                </p:oleObj>
              </mc:Choice>
              <mc:Fallback>
                <p:oleObj name="公式" r:id="rId24" imgW="672840" imgH="228600" progId="Equation.3">
                  <p:embed/>
                  <p:pic>
                    <p:nvPicPr>
                      <p:cNvPr id="82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950" y="5072072"/>
                        <a:ext cx="1174750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309918" y="5072073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…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8217" name="Object 25"/>
          <p:cNvGraphicFramePr>
            <a:graphicFrameLocks noChangeAspect="1"/>
          </p:cNvGraphicFramePr>
          <p:nvPr/>
        </p:nvGraphicFramePr>
        <p:xfrm>
          <a:off x="5640398" y="4799024"/>
          <a:ext cx="188436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1" name="公式" r:id="rId26" imgW="1079280" imgH="279360" progId="Equation.3">
                  <p:embed/>
                </p:oleObj>
              </mc:Choice>
              <mc:Fallback>
                <p:oleObj name="公式" r:id="rId26" imgW="1079280" imgH="279360" progId="Equation.3">
                  <p:embed/>
                  <p:pic>
                    <p:nvPicPr>
                      <p:cNvPr id="821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398" y="4799024"/>
                        <a:ext cx="1884362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947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/>
              <a:t>利用</a:t>
            </a:r>
            <a:r>
              <a:rPr lang="en-US" altLang="zh-CN" sz="2000" dirty="0"/>
              <a:t>LSH</a:t>
            </a:r>
            <a:r>
              <a:rPr lang="zh-CN" altLang="en-US" sz="2000" dirty="0"/>
              <a:t>算法在图片数据库中搜索与目标图片最相似的图片。自行设计投影集合，尝试不同投影集合的搜索的效果。对比</a:t>
            </a:r>
            <a:r>
              <a:rPr lang="en-US" altLang="zh-CN" sz="2000" dirty="0"/>
              <a:t>NN</a:t>
            </a:r>
            <a:r>
              <a:rPr lang="zh-CN" altLang="en-US" sz="2000" dirty="0"/>
              <a:t>与</a:t>
            </a:r>
            <a:r>
              <a:rPr lang="en-US" altLang="zh-CN" sz="2000" dirty="0"/>
              <a:t>LSH</a:t>
            </a:r>
            <a:r>
              <a:rPr lang="zh-CN" altLang="en-US" sz="2000" dirty="0"/>
              <a:t>搜索的执行时间、搜索结果。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1993789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5mril5v">
      <a:majorFont>
        <a:latin typeface="Consolas" panose="020F0302020204030204"/>
        <a:ea typeface="黑体"/>
        <a:cs typeface=""/>
      </a:majorFont>
      <a:minorFont>
        <a:latin typeface="Consolas" panose="020F0502020204030204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4E37B909-4809-4617-9C60-91B87487A85A}" vid="{F71CC669-DEC7-46CD-AE6A-AB47BFD2F8B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401</TotalTime>
  <Words>810</Words>
  <Application>Microsoft Office PowerPoint</Application>
  <PresentationFormat>宽屏</PresentationFormat>
  <Paragraphs>103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等线</vt:lpstr>
      <vt:lpstr>黑体</vt:lpstr>
      <vt:lpstr>华文中宋</vt:lpstr>
      <vt:lpstr>宋体</vt:lpstr>
      <vt:lpstr>Arial</vt:lpstr>
      <vt:lpstr>Calibri</vt:lpstr>
      <vt:lpstr>Consolas</vt:lpstr>
      <vt:lpstr>Times New Roman</vt:lpstr>
      <vt:lpstr>Wingdings</vt:lpstr>
      <vt:lpstr>主题1</vt:lpstr>
      <vt:lpstr>Equation.3</vt:lpstr>
      <vt:lpstr>公式</vt:lpstr>
      <vt:lpstr>Formula</vt:lpstr>
      <vt:lpstr>4.LSH</vt:lpstr>
      <vt:lpstr>Locality-sensitive Hashing</vt:lpstr>
      <vt:lpstr>Hashing的基本思想</vt:lpstr>
      <vt:lpstr>数据的表示</vt:lpstr>
      <vt:lpstr>LSH预处理</vt:lpstr>
      <vt:lpstr>哈希函数计算</vt:lpstr>
      <vt:lpstr>LSH检索</vt:lpstr>
      <vt:lpstr>检索算法流程</vt:lpstr>
      <vt:lpstr>练习</vt:lpstr>
      <vt:lpstr>拓展思考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实验准备</dc:title>
  <dc:creator>Pan Yujie</dc:creator>
  <cp:lastModifiedBy>郭星昊</cp:lastModifiedBy>
  <cp:revision>353</cp:revision>
  <dcterms:created xsi:type="dcterms:W3CDTF">2020-06-05T11:49:48Z</dcterms:created>
  <dcterms:modified xsi:type="dcterms:W3CDTF">2024-11-14T09:33:55Z</dcterms:modified>
</cp:coreProperties>
</file>