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8331200" cy="11811000"/>
  <p:notesSz cx="8331200" cy="1181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258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24840" y="3661410"/>
            <a:ext cx="7081520" cy="248031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249680" y="6614160"/>
            <a:ext cx="5831840" cy="2952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16560" y="2716530"/>
            <a:ext cx="3624072" cy="77952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290568" y="2716530"/>
            <a:ext cx="3624072" cy="77952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181100"/>
            <a:ext cx="8331200" cy="10629900"/>
          </a:xfrm>
          <a:custGeom>
            <a:avLst/>
            <a:gdLst/>
            <a:ahLst/>
            <a:cxnLst/>
            <a:rect l="l" t="t" r="r" b="b"/>
            <a:pathLst>
              <a:path w="8331200" h="10629900">
                <a:moveTo>
                  <a:pt x="0" y="10629900"/>
                </a:moveTo>
                <a:lnTo>
                  <a:pt x="8331200" y="10629900"/>
                </a:lnTo>
                <a:lnTo>
                  <a:pt x="8331200" y="0"/>
                </a:lnTo>
                <a:lnTo>
                  <a:pt x="0" y="0"/>
                </a:lnTo>
                <a:lnTo>
                  <a:pt x="0" y="10629900"/>
                </a:lnTo>
                <a:close/>
              </a:path>
            </a:pathLst>
          </a:custGeom>
          <a:solidFill>
            <a:srgbClr val="48BAC9"/>
          </a:solidFill>
        </p:spPr>
        <p:txBody>
          <a:bodyPr wrap="square" lIns="0" tIns="0" rIns="0" bIns="0" rtlCol="0"/>
          <a:lstStyle/>
          <a:p>
            <a:endParaRPr/>
          </a:p>
        </p:txBody>
      </p:sp>
      <p:sp>
        <p:nvSpPr>
          <p:cNvPr id="17" name="bg object 17"/>
          <p:cNvSpPr/>
          <p:nvPr/>
        </p:nvSpPr>
        <p:spPr>
          <a:xfrm>
            <a:off x="0" y="0"/>
            <a:ext cx="8331200" cy="1181100"/>
          </a:xfrm>
          <a:custGeom>
            <a:avLst/>
            <a:gdLst/>
            <a:ahLst/>
            <a:cxnLst/>
            <a:rect l="l" t="t" r="r" b="b"/>
            <a:pathLst>
              <a:path w="8331200" h="1181100">
                <a:moveTo>
                  <a:pt x="8331200" y="0"/>
                </a:moveTo>
                <a:lnTo>
                  <a:pt x="0" y="0"/>
                </a:lnTo>
                <a:lnTo>
                  <a:pt x="0" y="1181100"/>
                </a:lnTo>
                <a:lnTo>
                  <a:pt x="8331200" y="1181100"/>
                </a:lnTo>
                <a:lnTo>
                  <a:pt x="8331200" y="0"/>
                </a:lnTo>
                <a:close/>
              </a:path>
            </a:pathLst>
          </a:custGeom>
          <a:solidFill>
            <a:srgbClr val="000000"/>
          </a:solidFill>
        </p:spPr>
        <p:txBody>
          <a:bodyPr wrap="square" lIns="0" tIns="0" rIns="0" bIns="0" rtlCol="0"/>
          <a:lstStyle/>
          <a:p>
            <a:endParaRPr/>
          </a:p>
        </p:txBody>
      </p:sp>
      <p:sp>
        <p:nvSpPr>
          <p:cNvPr id="18" name="bg object 18"/>
          <p:cNvSpPr/>
          <p:nvPr/>
        </p:nvSpPr>
        <p:spPr>
          <a:xfrm>
            <a:off x="0" y="0"/>
            <a:ext cx="2371792" cy="1161319"/>
          </a:xfrm>
          <a:prstGeom prst="rect">
            <a:avLst/>
          </a:prstGeom>
          <a:blipFill>
            <a:blip r:embed="rId7" cstate="print"/>
            <a:stretch>
              <a:fillRect/>
            </a:stretch>
          </a:blipFill>
        </p:spPr>
        <p:txBody>
          <a:bodyPr wrap="square" lIns="0" tIns="0" rIns="0" bIns="0" rtlCol="0"/>
          <a:lstStyle/>
          <a:p>
            <a:endParaRPr/>
          </a:p>
        </p:txBody>
      </p:sp>
      <p:sp>
        <p:nvSpPr>
          <p:cNvPr id="19" name="bg object 19"/>
          <p:cNvSpPr/>
          <p:nvPr/>
        </p:nvSpPr>
        <p:spPr>
          <a:xfrm>
            <a:off x="6667118" y="900430"/>
            <a:ext cx="1481772" cy="91439"/>
          </a:xfrm>
          <a:prstGeom prst="rect">
            <a:avLst/>
          </a:prstGeom>
          <a:blipFill>
            <a:blip r:embed="rId8" cstate="print"/>
            <a:stretch>
              <a:fillRect/>
            </a:stretch>
          </a:blipFill>
        </p:spPr>
        <p:txBody>
          <a:bodyPr wrap="square" lIns="0" tIns="0" rIns="0" bIns="0" rtlCol="0"/>
          <a:lstStyle/>
          <a:p>
            <a:endParaRPr/>
          </a:p>
        </p:txBody>
      </p:sp>
      <p:sp>
        <p:nvSpPr>
          <p:cNvPr id="20" name="bg object 20"/>
          <p:cNvSpPr/>
          <p:nvPr/>
        </p:nvSpPr>
        <p:spPr>
          <a:xfrm>
            <a:off x="6999315" y="177800"/>
            <a:ext cx="682569" cy="569772"/>
          </a:xfrm>
          <a:prstGeom prst="rect">
            <a:avLst/>
          </a:prstGeom>
          <a:blipFill>
            <a:blip r:embed="rId9" cstate="print"/>
            <a:stretch>
              <a:fillRect/>
            </a:stretch>
          </a:blipFill>
        </p:spPr>
        <p:txBody>
          <a:bodyPr wrap="square" lIns="0" tIns="0" rIns="0" bIns="0" rtlCol="0"/>
          <a:lstStyle/>
          <a:p>
            <a:endParaRPr/>
          </a:p>
        </p:txBody>
      </p:sp>
      <p:sp>
        <p:nvSpPr>
          <p:cNvPr id="21" name="bg object 21"/>
          <p:cNvSpPr/>
          <p:nvPr/>
        </p:nvSpPr>
        <p:spPr>
          <a:xfrm>
            <a:off x="101600" y="6045200"/>
            <a:ext cx="4038600" cy="5562600"/>
          </a:xfrm>
          <a:custGeom>
            <a:avLst/>
            <a:gdLst/>
            <a:ahLst/>
            <a:cxnLst/>
            <a:rect l="l" t="t" r="r" b="b"/>
            <a:pathLst>
              <a:path w="4038600" h="5562600">
                <a:moveTo>
                  <a:pt x="3911600" y="0"/>
                </a:moveTo>
                <a:lnTo>
                  <a:pt x="127000" y="0"/>
                </a:lnTo>
                <a:lnTo>
                  <a:pt x="77565" y="9980"/>
                </a:lnTo>
                <a:lnTo>
                  <a:pt x="37197" y="37196"/>
                </a:lnTo>
                <a:lnTo>
                  <a:pt x="9980" y="77565"/>
                </a:lnTo>
                <a:lnTo>
                  <a:pt x="0" y="127000"/>
                </a:lnTo>
                <a:lnTo>
                  <a:pt x="0" y="5435600"/>
                </a:lnTo>
                <a:lnTo>
                  <a:pt x="9980" y="5485034"/>
                </a:lnTo>
                <a:lnTo>
                  <a:pt x="37197" y="5525402"/>
                </a:lnTo>
                <a:lnTo>
                  <a:pt x="77565" y="5552619"/>
                </a:lnTo>
                <a:lnTo>
                  <a:pt x="126999" y="5562600"/>
                </a:lnTo>
                <a:lnTo>
                  <a:pt x="3911600" y="5562600"/>
                </a:lnTo>
                <a:lnTo>
                  <a:pt x="3961034" y="5552619"/>
                </a:lnTo>
                <a:lnTo>
                  <a:pt x="4001403" y="5525402"/>
                </a:lnTo>
                <a:lnTo>
                  <a:pt x="4028619" y="5485034"/>
                </a:lnTo>
                <a:lnTo>
                  <a:pt x="4038600" y="5435600"/>
                </a:lnTo>
                <a:lnTo>
                  <a:pt x="4038600" y="127000"/>
                </a:lnTo>
                <a:lnTo>
                  <a:pt x="4028619" y="77565"/>
                </a:lnTo>
                <a:lnTo>
                  <a:pt x="4001403" y="37196"/>
                </a:lnTo>
                <a:lnTo>
                  <a:pt x="3961034" y="9980"/>
                </a:lnTo>
                <a:lnTo>
                  <a:pt x="3911600" y="0"/>
                </a:lnTo>
                <a:close/>
              </a:path>
            </a:pathLst>
          </a:custGeom>
          <a:solidFill>
            <a:srgbClr val="FFFFFF"/>
          </a:solidFill>
        </p:spPr>
        <p:txBody>
          <a:bodyPr wrap="square" lIns="0" tIns="0" rIns="0" bIns="0" rtlCol="0"/>
          <a:lstStyle/>
          <a:p>
            <a:endParaRPr/>
          </a:p>
        </p:txBody>
      </p:sp>
      <p:sp>
        <p:nvSpPr>
          <p:cNvPr id="22" name="bg object 22"/>
          <p:cNvSpPr/>
          <p:nvPr/>
        </p:nvSpPr>
        <p:spPr>
          <a:xfrm>
            <a:off x="101600" y="6045200"/>
            <a:ext cx="4038600" cy="266700"/>
          </a:xfrm>
          <a:custGeom>
            <a:avLst/>
            <a:gdLst/>
            <a:ahLst/>
            <a:cxnLst/>
            <a:rect l="l" t="t" r="r" b="b"/>
            <a:pathLst>
              <a:path w="4038600" h="266700">
                <a:moveTo>
                  <a:pt x="3911600" y="0"/>
                </a:moveTo>
                <a:lnTo>
                  <a:pt x="127000" y="0"/>
                </a:lnTo>
                <a:lnTo>
                  <a:pt x="77565" y="9980"/>
                </a:lnTo>
                <a:lnTo>
                  <a:pt x="37197" y="37197"/>
                </a:lnTo>
                <a:lnTo>
                  <a:pt x="9980" y="77566"/>
                </a:lnTo>
                <a:lnTo>
                  <a:pt x="0" y="127000"/>
                </a:lnTo>
                <a:lnTo>
                  <a:pt x="0" y="266700"/>
                </a:lnTo>
                <a:lnTo>
                  <a:pt x="4038600" y="266700"/>
                </a:lnTo>
                <a:lnTo>
                  <a:pt x="4038600" y="127000"/>
                </a:lnTo>
                <a:lnTo>
                  <a:pt x="4028619" y="77566"/>
                </a:lnTo>
                <a:lnTo>
                  <a:pt x="4001403" y="37197"/>
                </a:lnTo>
                <a:lnTo>
                  <a:pt x="3961034" y="9980"/>
                </a:lnTo>
                <a:lnTo>
                  <a:pt x="3911600" y="0"/>
                </a:lnTo>
                <a:close/>
              </a:path>
            </a:pathLst>
          </a:custGeom>
          <a:solidFill>
            <a:srgbClr val="1A5062"/>
          </a:solidFill>
        </p:spPr>
        <p:txBody>
          <a:bodyPr wrap="square" lIns="0" tIns="0" rIns="0" bIns="0" rtlCol="0"/>
          <a:lstStyle/>
          <a:p>
            <a:endParaRPr/>
          </a:p>
        </p:txBody>
      </p:sp>
      <p:sp>
        <p:nvSpPr>
          <p:cNvPr id="23" name="bg object 23"/>
          <p:cNvSpPr/>
          <p:nvPr/>
        </p:nvSpPr>
        <p:spPr>
          <a:xfrm>
            <a:off x="4203700" y="6057900"/>
            <a:ext cx="4025900" cy="3098800"/>
          </a:xfrm>
          <a:custGeom>
            <a:avLst/>
            <a:gdLst/>
            <a:ahLst/>
            <a:cxnLst/>
            <a:rect l="l" t="t" r="r" b="b"/>
            <a:pathLst>
              <a:path w="4025900" h="3098800">
                <a:moveTo>
                  <a:pt x="3898900" y="0"/>
                </a:moveTo>
                <a:lnTo>
                  <a:pt x="127000" y="0"/>
                </a:lnTo>
                <a:lnTo>
                  <a:pt x="77565" y="9980"/>
                </a:lnTo>
                <a:lnTo>
                  <a:pt x="37197" y="37196"/>
                </a:lnTo>
                <a:lnTo>
                  <a:pt x="9980" y="77565"/>
                </a:lnTo>
                <a:lnTo>
                  <a:pt x="0" y="127000"/>
                </a:lnTo>
                <a:lnTo>
                  <a:pt x="0" y="2971800"/>
                </a:lnTo>
                <a:lnTo>
                  <a:pt x="9980" y="3021234"/>
                </a:lnTo>
                <a:lnTo>
                  <a:pt x="37197" y="3061602"/>
                </a:lnTo>
                <a:lnTo>
                  <a:pt x="77565" y="3088819"/>
                </a:lnTo>
                <a:lnTo>
                  <a:pt x="127000" y="3098800"/>
                </a:lnTo>
                <a:lnTo>
                  <a:pt x="3898900" y="3098800"/>
                </a:lnTo>
                <a:lnTo>
                  <a:pt x="3948334" y="3088819"/>
                </a:lnTo>
                <a:lnTo>
                  <a:pt x="3988703" y="3061602"/>
                </a:lnTo>
                <a:lnTo>
                  <a:pt x="4015919" y="3021234"/>
                </a:lnTo>
                <a:lnTo>
                  <a:pt x="4025900" y="2971800"/>
                </a:lnTo>
                <a:lnTo>
                  <a:pt x="4025900" y="127000"/>
                </a:lnTo>
                <a:lnTo>
                  <a:pt x="4015919" y="77565"/>
                </a:lnTo>
                <a:lnTo>
                  <a:pt x="3988703" y="37196"/>
                </a:lnTo>
                <a:lnTo>
                  <a:pt x="3948334" y="9980"/>
                </a:lnTo>
                <a:lnTo>
                  <a:pt x="3898900" y="0"/>
                </a:lnTo>
                <a:close/>
              </a:path>
            </a:pathLst>
          </a:custGeom>
          <a:solidFill>
            <a:srgbClr val="FFFFFF"/>
          </a:solidFill>
        </p:spPr>
        <p:txBody>
          <a:bodyPr wrap="square" lIns="0" tIns="0" rIns="0" bIns="0" rtlCol="0"/>
          <a:lstStyle/>
          <a:p>
            <a:endParaRPr/>
          </a:p>
        </p:txBody>
      </p:sp>
      <p:sp>
        <p:nvSpPr>
          <p:cNvPr id="24" name="bg object 24"/>
          <p:cNvSpPr/>
          <p:nvPr/>
        </p:nvSpPr>
        <p:spPr>
          <a:xfrm>
            <a:off x="4203700" y="6057900"/>
            <a:ext cx="4025900" cy="266700"/>
          </a:xfrm>
          <a:custGeom>
            <a:avLst/>
            <a:gdLst/>
            <a:ahLst/>
            <a:cxnLst/>
            <a:rect l="l" t="t" r="r" b="b"/>
            <a:pathLst>
              <a:path w="4025900" h="266700">
                <a:moveTo>
                  <a:pt x="3898900" y="0"/>
                </a:moveTo>
                <a:lnTo>
                  <a:pt x="127000" y="0"/>
                </a:lnTo>
                <a:lnTo>
                  <a:pt x="77565" y="9980"/>
                </a:lnTo>
                <a:lnTo>
                  <a:pt x="37197" y="37197"/>
                </a:lnTo>
                <a:lnTo>
                  <a:pt x="9980" y="77566"/>
                </a:lnTo>
                <a:lnTo>
                  <a:pt x="0" y="127000"/>
                </a:lnTo>
                <a:lnTo>
                  <a:pt x="0" y="266700"/>
                </a:lnTo>
                <a:lnTo>
                  <a:pt x="4025900" y="266700"/>
                </a:lnTo>
                <a:lnTo>
                  <a:pt x="4025900" y="127000"/>
                </a:lnTo>
                <a:lnTo>
                  <a:pt x="4015919" y="77566"/>
                </a:lnTo>
                <a:lnTo>
                  <a:pt x="3988703" y="37197"/>
                </a:lnTo>
                <a:lnTo>
                  <a:pt x="3948334" y="9980"/>
                </a:lnTo>
                <a:lnTo>
                  <a:pt x="3898900" y="0"/>
                </a:lnTo>
                <a:close/>
              </a:path>
            </a:pathLst>
          </a:custGeom>
          <a:solidFill>
            <a:srgbClr val="1A5062"/>
          </a:solidFill>
        </p:spPr>
        <p:txBody>
          <a:bodyPr wrap="square" lIns="0" tIns="0" rIns="0" bIns="0" rtlCol="0"/>
          <a:lstStyle/>
          <a:p>
            <a:endParaRPr/>
          </a:p>
        </p:txBody>
      </p:sp>
      <p:sp>
        <p:nvSpPr>
          <p:cNvPr id="25" name="bg object 25"/>
          <p:cNvSpPr/>
          <p:nvPr/>
        </p:nvSpPr>
        <p:spPr>
          <a:xfrm>
            <a:off x="4203700" y="9232900"/>
            <a:ext cx="4025900" cy="2374900"/>
          </a:xfrm>
          <a:custGeom>
            <a:avLst/>
            <a:gdLst/>
            <a:ahLst/>
            <a:cxnLst/>
            <a:rect l="l" t="t" r="r" b="b"/>
            <a:pathLst>
              <a:path w="4025900" h="2374900">
                <a:moveTo>
                  <a:pt x="3898900" y="0"/>
                </a:moveTo>
                <a:lnTo>
                  <a:pt x="127000" y="0"/>
                </a:lnTo>
                <a:lnTo>
                  <a:pt x="77565" y="9980"/>
                </a:lnTo>
                <a:lnTo>
                  <a:pt x="37197" y="37196"/>
                </a:lnTo>
                <a:lnTo>
                  <a:pt x="9980" y="77565"/>
                </a:lnTo>
                <a:lnTo>
                  <a:pt x="0" y="127000"/>
                </a:lnTo>
                <a:lnTo>
                  <a:pt x="0" y="2247900"/>
                </a:lnTo>
                <a:lnTo>
                  <a:pt x="9980" y="2297334"/>
                </a:lnTo>
                <a:lnTo>
                  <a:pt x="37197" y="2337702"/>
                </a:lnTo>
                <a:lnTo>
                  <a:pt x="77565" y="2364919"/>
                </a:lnTo>
                <a:lnTo>
                  <a:pt x="127000" y="2374900"/>
                </a:lnTo>
                <a:lnTo>
                  <a:pt x="3898900" y="2374900"/>
                </a:lnTo>
                <a:lnTo>
                  <a:pt x="3948334" y="2364919"/>
                </a:lnTo>
                <a:lnTo>
                  <a:pt x="3988703" y="2337702"/>
                </a:lnTo>
                <a:lnTo>
                  <a:pt x="4015919" y="2297334"/>
                </a:lnTo>
                <a:lnTo>
                  <a:pt x="4025900" y="2247900"/>
                </a:lnTo>
                <a:lnTo>
                  <a:pt x="4025900" y="127000"/>
                </a:lnTo>
                <a:lnTo>
                  <a:pt x="4015919" y="77565"/>
                </a:lnTo>
                <a:lnTo>
                  <a:pt x="3988703" y="37196"/>
                </a:lnTo>
                <a:lnTo>
                  <a:pt x="3948334" y="9980"/>
                </a:lnTo>
                <a:lnTo>
                  <a:pt x="3898900" y="0"/>
                </a:lnTo>
                <a:close/>
              </a:path>
            </a:pathLst>
          </a:custGeom>
          <a:solidFill>
            <a:srgbClr val="FFFFFF"/>
          </a:solidFill>
        </p:spPr>
        <p:txBody>
          <a:bodyPr wrap="square" lIns="0" tIns="0" rIns="0" bIns="0" rtlCol="0"/>
          <a:lstStyle/>
          <a:p>
            <a:endParaRPr/>
          </a:p>
        </p:txBody>
      </p:sp>
      <p:sp>
        <p:nvSpPr>
          <p:cNvPr id="26" name="bg object 26"/>
          <p:cNvSpPr/>
          <p:nvPr/>
        </p:nvSpPr>
        <p:spPr>
          <a:xfrm>
            <a:off x="4203700" y="9232900"/>
            <a:ext cx="4025900" cy="266700"/>
          </a:xfrm>
          <a:custGeom>
            <a:avLst/>
            <a:gdLst/>
            <a:ahLst/>
            <a:cxnLst/>
            <a:rect l="l" t="t" r="r" b="b"/>
            <a:pathLst>
              <a:path w="4025900" h="266700">
                <a:moveTo>
                  <a:pt x="3898900" y="0"/>
                </a:moveTo>
                <a:lnTo>
                  <a:pt x="127000" y="0"/>
                </a:lnTo>
                <a:lnTo>
                  <a:pt x="77565" y="9980"/>
                </a:lnTo>
                <a:lnTo>
                  <a:pt x="37197" y="37197"/>
                </a:lnTo>
                <a:lnTo>
                  <a:pt x="9980" y="77566"/>
                </a:lnTo>
                <a:lnTo>
                  <a:pt x="0" y="127000"/>
                </a:lnTo>
                <a:lnTo>
                  <a:pt x="0" y="266700"/>
                </a:lnTo>
                <a:lnTo>
                  <a:pt x="4025900" y="266700"/>
                </a:lnTo>
                <a:lnTo>
                  <a:pt x="4025900" y="127000"/>
                </a:lnTo>
                <a:lnTo>
                  <a:pt x="4015919" y="77566"/>
                </a:lnTo>
                <a:lnTo>
                  <a:pt x="3988703" y="37197"/>
                </a:lnTo>
                <a:lnTo>
                  <a:pt x="3948334" y="9980"/>
                </a:lnTo>
                <a:lnTo>
                  <a:pt x="3898900" y="0"/>
                </a:lnTo>
                <a:close/>
              </a:path>
            </a:pathLst>
          </a:custGeom>
          <a:solidFill>
            <a:srgbClr val="1A5062"/>
          </a:solidFill>
        </p:spPr>
        <p:txBody>
          <a:bodyPr wrap="square" lIns="0" tIns="0" rIns="0" bIns="0" rtlCol="0"/>
          <a:lstStyle/>
          <a:p>
            <a:endParaRPr/>
          </a:p>
        </p:txBody>
      </p:sp>
      <p:sp>
        <p:nvSpPr>
          <p:cNvPr id="27" name="bg object 27"/>
          <p:cNvSpPr/>
          <p:nvPr/>
        </p:nvSpPr>
        <p:spPr>
          <a:xfrm>
            <a:off x="101600" y="1346200"/>
            <a:ext cx="4038600" cy="4622800"/>
          </a:xfrm>
          <a:custGeom>
            <a:avLst/>
            <a:gdLst/>
            <a:ahLst/>
            <a:cxnLst/>
            <a:rect l="l" t="t" r="r" b="b"/>
            <a:pathLst>
              <a:path w="4038600" h="4622800">
                <a:moveTo>
                  <a:pt x="3911600" y="0"/>
                </a:moveTo>
                <a:lnTo>
                  <a:pt x="127000" y="0"/>
                </a:lnTo>
                <a:lnTo>
                  <a:pt x="77565" y="9980"/>
                </a:lnTo>
                <a:lnTo>
                  <a:pt x="37197" y="37196"/>
                </a:lnTo>
                <a:lnTo>
                  <a:pt x="9980" y="77565"/>
                </a:lnTo>
                <a:lnTo>
                  <a:pt x="0" y="127000"/>
                </a:lnTo>
                <a:lnTo>
                  <a:pt x="0" y="4495800"/>
                </a:lnTo>
                <a:lnTo>
                  <a:pt x="9980" y="4545234"/>
                </a:lnTo>
                <a:lnTo>
                  <a:pt x="37197" y="4585602"/>
                </a:lnTo>
                <a:lnTo>
                  <a:pt x="77565" y="4612819"/>
                </a:lnTo>
                <a:lnTo>
                  <a:pt x="126999" y="4622800"/>
                </a:lnTo>
                <a:lnTo>
                  <a:pt x="3911600" y="4622800"/>
                </a:lnTo>
                <a:lnTo>
                  <a:pt x="3961034" y="4612819"/>
                </a:lnTo>
                <a:lnTo>
                  <a:pt x="4001403" y="4585602"/>
                </a:lnTo>
                <a:lnTo>
                  <a:pt x="4028619" y="4545234"/>
                </a:lnTo>
                <a:lnTo>
                  <a:pt x="4038600" y="4495800"/>
                </a:lnTo>
                <a:lnTo>
                  <a:pt x="4038600" y="127000"/>
                </a:lnTo>
                <a:lnTo>
                  <a:pt x="4028619" y="77565"/>
                </a:lnTo>
                <a:lnTo>
                  <a:pt x="4001403" y="37196"/>
                </a:lnTo>
                <a:lnTo>
                  <a:pt x="3961034" y="9980"/>
                </a:lnTo>
                <a:lnTo>
                  <a:pt x="3911600" y="0"/>
                </a:lnTo>
                <a:close/>
              </a:path>
            </a:pathLst>
          </a:custGeom>
          <a:solidFill>
            <a:srgbClr val="FFFFFF"/>
          </a:solidFill>
        </p:spPr>
        <p:txBody>
          <a:bodyPr wrap="square" lIns="0" tIns="0" rIns="0" bIns="0" rtlCol="0"/>
          <a:lstStyle/>
          <a:p>
            <a:endParaRPr/>
          </a:p>
        </p:txBody>
      </p:sp>
      <p:sp>
        <p:nvSpPr>
          <p:cNvPr id="28" name="bg object 28"/>
          <p:cNvSpPr/>
          <p:nvPr/>
        </p:nvSpPr>
        <p:spPr>
          <a:xfrm>
            <a:off x="101600" y="1333500"/>
            <a:ext cx="4038600" cy="254000"/>
          </a:xfrm>
          <a:custGeom>
            <a:avLst/>
            <a:gdLst/>
            <a:ahLst/>
            <a:cxnLst/>
            <a:rect l="l" t="t" r="r" b="b"/>
            <a:pathLst>
              <a:path w="4038600" h="254000">
                <a:moveTo>
                  <a:pt x="3911600" y="0"/>
                </a:moveTo>
                <a:lnTo>
                  <a:pt x="127000" y="0"/>
                </a:lnTo>
                <a:lnTo>
                  <a:pt x="77565" y="9980"/>
                </a:lnTo>
                <a:lnTo>
                  <a:pt x="37197" y="37197"/>
                </a:lnTo>
                <a:lnTo>
                  <a:pt x="9980" y="77566"/>
                </a:lnTo>
                <a:lnTo>
                  <a:pt x="0" y="127000"/>
                </a:lnTo>
                <a:lnTo>
                  <a:pt x="0" y="254000"/>
                </a:lnTo>
                <a:lnTo>
                  <a:pt x="4038600" y="254000"/>
                </a:lnTo>
                <a:lnTo>
                  <a:pt x="4038600" y="127000"/>
                </a:lnTo>
                <a:lnTo>
                  <a:pt x="4028619" y="77566"/>
                </a:lnTo>
                <a:lnTo>
                  <a:pt x="4001403" y="37197"/>
                </a:lnTo>
                <a:lnTo>
                  <a:pt x="3961034" y="9980"/>
                </a:lnTo>
                <a:lnTo>
                  <a:pt x="3911600" y="0"/>
                </a:lnTo>
                <a:close/>
              </a:path>
            </a:pathLst>
          </a:custGeom>
          <a:solidFill>
            <a:srgbClr val="1A5062"/>
          </a:solidFill>
        </p:spPr>
        <p:txBody>
          <a:bodyPr wrap="square" lIns="0" tIns="0" rIns="0" bIns="0" rtlCol="0"/>
          <a:lstStyle/>
          <a:p>
            <a:endParaRPr/>
          </a:p>
        </p:txBody>
      </p:sp>
      <p:sp>
        <p:nvSpPr>
          <p:cNvPr id="29" name="bg object 29"/>
          <p:cNvSpPr/>
          <p:nvPr/>
        </p:nvSpPr>
        <p:spPr>
          <a:xfrm>
            <a:off x="4203700" y="1333499"/>
            <a:ext cx="4025900" cy="4635500"/>
          </a:xfrm>
          <a:custGeom>
            <a:avLst/>
            <a:gdLst/>
            <a:ahLst/>
            <a:cxnLst/>
            <a:rect l="l" t="t" r="r" b="b"/>
            <a:pathLst>
              <a:path w="4025900" h="4635500">
                <a:moveTo>
                  <a:pt x="4025900" y="127000"/>
                </a:moveTo>
                <a:lnTo>
                  <a:pt x="4015917" y="77571"/>
                </a:lnTo>
                <a:lnTo>
                  <a:pt x="3988701" y="37198"/>
                </a:lnTo>
                <a:lnTo>
                  <a:pt x="3948328" y="9982"/>
                </a:lnTo>
                <a:lnTo>
                  <a:pt x="3898900" y="0"/>
                </a:lnTo>
                <a:lnTo>
                  <a:pt x="127000" y="0"/>
                </a:lnTo>
                <a:lnTo>
                  <a:pt x="77558" y="9982"/>
                </a:lnTo>
                <a:lnTo>
                  <a:pt x="37185" y="37198"/>
                </a:lnTo>
                <a:lnTo>
                  <a:pt x="9969" y="77571"/>
                </a:lnTo>
                <a:lnTo>
                  <a:pt x="0" y="127000"/>
                </a:lnTo>
                <a:lnTo>
                  <a:pt x="0" y="4508500"/>
                </a:lnTo>
                <a:lnTo>
                  <a:pt x="9969" y="4557941"/>
                </a:lnTo>
                <a:lnTo>
                  <a:pt x="37185" y="4598314"/>
                </a:lnTo>
                <a:lnTo>
                  <a:pt x="77558" y="4625530"/>
                </a:lnTo>
                <a:lnTo>
                  <a:pt x="127000" y="4635500"/>
                </a:lnTo>
                <a:lnTo>
                  <a:pt x="3898900" y="4635500"/>
                </a:lnTo>
                <a:lnTo>
                  <a:pt x="3948328" y="4625530"/>
                </a:lnTo>
                <a:lnTo>
                  <a:pt x="3988701" y="4598314"/>
                </a:lnTo>
                <a:lnTo>
                  <a:pt x="4015917" y="4557941"/>
                </a:lnTo>
                <a:lnTo>
                  <a:pt x="4025900" y="4508500"/>
                </a:lnTo>
                <a:lnTo>
                  <a:pt x="4025900" y="127000"/>
                </a:lnTo>
                <a:close/>
              </a:path>
            </a:pathLst>
          </a:custGeom>
          <a:solidFill>
            <a:srgbClr val="FFFFFF"/>
          </a:solidFill>
        </p:spPr>
        <p:txBody>
          <a:bodyPr wrap="square" lIns="0" tIns="0" rIns="0" bIns="0" rtlCol="0"/>
          <a:lstStyle/>
          <a:p>
            <a:endParaRPr/>
          </a:p>
        </p:txBody>
      </p:sp>
      <p:sp>
        <p:nvSpPr>
          <p:cNvPr id="30" name="bg object 30"/>
          <p:cNvSpPr/>
          <p:nvPr/>
        </p:nvSpPr>
        <p:spPr>
          <a:xfrm>
            <a:off x="4203700" y="1333500"/>
            <a:ext cx="4025900" cy="266700"/>
          </a:xfrm>
          <a:custGeom>
            <a:avLst/>
            <a:gdLst/>
            <a:ahLst/>
            <a:cxnLst/>
            <a:rect l="l" t="t" r="r" b="b"/>
            <a:pathLst>
              <a:path w="4025900" h="266700">
                <a:moveTo>
                  <a:pt x="3898900" y="0"/>
                </a:moveTo>
                <a:lnTo>
                  <a:pt x="127000" y="0"/>
                </a:lnTo>
                <a:lnTo>
                  <a:pt x="77565" y="9980"/>
                </a:lnTo>
                <a:lnTo>
                  <a:pt x="37197" y="37197"/>
                </a:lnTo>
                <a:lnTo>
                  <a:pt x="9980" y="77566"/>
                </a:lnTo>
                <a:lnTo>
                  <a:pt x="0" y="127000"/>
                </a:lnTo>
                <a:lnTo>
                  <a:pt x="0" y="266700"/>
                </a:lnTo>
                <a:lnTo>
                  <a:pt x="4025900" y="266700"/>
                </a:lnTo>
                <a:lnTo>
                  <a:pt x="4025900" y="127000"/>
                </a:lnTo>
                <a:lnTo>
                  <a:pt x="4015919" y="77566"/>
                </a:lnTo>
                <a:lnTo>
                  <a:pt x="3988703" y="37197"/>
                </a:lnTo>
                <a:lnTo>
                  <a:pt x="3948334" y="9980"/>
                </a:lnTo>
                <a:lnTo>
                  <a:pt x="3898900" y="0"/>
                </a:lnTo>
                <a:close/>
              </a:path>
            </a:pathLst>
          </a:custGeom>
          <a:solidFill>
            <a:srgbClr val="1A5062"/>
          </a:solidFill>
        </p:spPr>
        <p:txBody>
          <a:bodyPr wrap="square" lIns="0" tIns="0" rIns="0" bIns="0" rtlCol="0"/>
          <a:lstStyle/>
          <a:p>
            <a:endParaRPr/>
          </a:p>
        </p:txBody>
      </p:sp>
      <p:sp>
        <p:nvSpPr>
          <p:cNvPr id="2" name="Holder 2"/>
          <p:cNvSpPr>
            <a:spLocks noGrp="1"/>
          </p:cNvSpPr>
          <p:nvPr>
            <p:ph type="title"/>
          </p:nvPr>
        </p:nvSpPr>
        <p:spPr>
          <a:xfrm>
            <a:off x="416560" y="472440"/>
            <a:ext cx="7498080" cy="18897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16560" y="2716530"/>
            <a:ext cx="7498080" cy="77952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832608" y="10984230"/>
            <a:ext cx="2665984" cy="5905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16560" y="10984230"/>
            <a:ext cx="1916176" cy="5905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7/7/2021</a:t>
            </a:fld>
            <a:endParaRPr lang="en-US"/>
          </a:p>
        </p:txBody>
      </p:sp>
      <p:sp>
        <p:nvSpPr>
          <p:cNvPr id="6" name="Holder 6"/>
          <p:cNvSpPr>
            <a:spLocks noGrp="1"/>
          </p:cNvSpPr>
          <p:nvPr>
            <p:ph type="sldNum" sz="quarter" idx="7"/>
          </p:nvPr>
        </p:nvSpPr>
        <p:spPr>
          <a:xfrm>
            <a:off x="5998464" y="10984230"/>
            <a:ext cx="1916176" cy="5905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rasa.com/docs" TargetMode="External"/><Relationship Id="rId13" Type="http://schemas.openxmlformats.org/officeDocument/2006/relationships/image" Target="../media/image11.pn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image" Target="../media/image8.jpeg"/><Relationship Id="rId11" Type="http://schemas.openxmlformats.org/officeDocument/2006/relationships/hyperlink" Target="https://hexdocs.pm/rasa_sdk/api-reference.html" TargetMode="External"/><Relationship Id="rId5" Type="http://schemas.openxmlformats.org/officeDocument/2006/relationships/image" Target="../media/image7.jpeg"/><Relationship Id="rId15" Type="http://schemas.openxmlformats.org/officeDocument/2006/relationships/image" Target="../media/image13.png"/><Relationship Id="rId10" Type="http://schemas.openxmlformats.org/officeDocument/2006/relationships/hyperlink" Target="https://rasa.com/docs/rasa/pages/http-api" TargetMode="External"/><Relationship Id="rId4" Type="http://schemas.openxmlformats.org/officeDocument/2006/relationships/image" Target="../media/image6.jpeg"/><Relationship Id="rId9" Type="http://schemas.openxmlformats.org/officeDocument/2006/relationships/hyperlink" Target="https://rasa.com/docs/rasa/user-guide/connectors/your-own-website/#rest-channels" TargetMode="Externa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80501D-202B-454B-8A48-3DD204F19E3E}"/>
              </a:ext>
            </a:extLst>
          </p:cNvPr>
          <p:cNvSpPr txBox="1"/>
          <p:nvPr/>
        </p:nvSpPr>
        <p:spPr>
          <a:xfrm>
            <a:off x="127000" y="6362700"/>
            <a:ext cx="3962400" cy="369332"/>
          </a:xfrm>
          <a:prstGeom prst="rect">
            <a:avLst/>
          </a:prstGeom>
          <a:noFill/>
        </p:spPr>
        <p:txBody>
          <a:bodyPr wrap="square" rtlCol="0">
            <a:spAutoFit/>
          </a:bodyPr>
          <a:lstStyle/>
          <a:p>
            <a:r>
              <a:rPr lang="en-IN" dirty="0"/>
              <a:t>                     </a:t>
            </a:r>
            <a:endParaRPr lang="en-IN" dirty="0">
              <a:highlight>
                <a:srgbClr val="C0C0C0"/>
              </a:highlight>
            </a:endParaRPr>
          </a:p>
        </p:txBody>
      </p:sp>
      <p:sp>
        <p:nvSpPr>
          <p:cNvPr id="6" name="TextBox 5">
            <a:extLst>
              <a:ext uri="{FF2B5EF4-FFF2-40B4-BE49-F238E27FC236}">
                <a16:creationId xmlns:a16="http://schemas.microsoft.com/office/drawing/2014/main" id="{AB748D0D-9E42-4079-A54B-996999501527}"/>
              </a:ext>
            </a:extLst>
          </p:cNvPr>
          <p:cNvSpPr txBox="1"/>
          <p:nvPr/>
        </p:nvSpPr>
        <p:spPr>
          <a:xfrm>
            <a:off x="61563" y="6301145"/>
            <a:ext cx="3962400" cy="246221"/>
          </a:xfrm>
          <a:prstGeom prst="rect">
            <a:avLst/>
          </a:prstGeom>
          <a:noFill/>
        </p:spPr>
        <p:txBody>
          <a:bodyPr wrap="square" rtlCol="0">
            <a:spAutoFit/>
          </a:bodyPr>
          <a:lstStyle/>
          <a:p>
            <a:r>
              <a:rPr lang="en-US" sz="1000" dirty="0">
                <a:solidFill>
                  <a:srgbClr val="000000"/>
                </a:solidFill>
                <a:effectLst/>
                <a:latin typeface="Bahnschrift" panose="020B0502040204020203" pitchFamily="34" charset="0"/>
                <a:ea typeface="Times New Roman" panose="02020603050405020304" pitchFamily="18" charset="0"/>
                <a:cs typeface="Arial" panose="020B0604020202020204" pitchFamily="34" charset="0"/>
              </a:rPr>
              <a:t>English Conversation</a:t>
            </a:r>
            <a:endParaRPr lang="en-IN" dirty="0"/>
          </a:p>
        </p:txBody>
      </p:sp>
      <p:pic>
        <p:nvPicPr>
          <p:cNvPr id="14" name="Picture 13">
            <a:extLst>
              <a:ext uri="{FF2B5EF4-FFF2-40B4-BE49-F238E27FC236}">
                <a16:creationId xmlns:a16="http://schemas.microsoft.com/office/drawing/2014/main" id="{43E3360C-15AC-4567-B390-DAAF841F561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0" y="6577278"/>
            <a:ext cx="1295400" cy="2352343"/>
          </a:xfrm>
          <a:prstGeom prst="rect">
            <a:avLst/>
          </a:prstGeom>
          <a:noFill/>
          <a:ln>
            <a:noFill/>
          </a:ln>
        </p:spPr>
      </p:pic>
      <p:pic>
        <p:nvPicPr>
          <p:cNvPr id="1032" name="Picture 8">
            <a:extLst>
              <a:ext uri="{FF2B5EF4-FFF2-40B4-BE49-F238E27FC236}">
                <a16:creationId xmlns:a16="http://schemas.microsoft.com/office/drawing/2014/main" id="{B397CE69-84D8-42A2-BD7F-B915ADF944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2400" y="6577279"/>
            <a:ext cx="1295400" cy="23510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3F481B1-2292-4752-9A95-B8FDCD93CD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5315" y="6575992"/>
            <a:ext cx="1295400" cy="2345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A65F9BB-CD36-4328-8CFC-B444313AD54C}"/>
              </a:ext>
            </a:extLst>
          </p:cNvPr>
          <p:cNvSpPr txBox="1"/>
          <p:nvPr/>
        </p:nvSpPr>
        <p:spPr>
          <a:xfrm>
            <a:off x="127000" y="8929622"/>
            <a:ext cx="3886200" cy="246221"/>
          </a:xfrm>
          <a:prstGeom prst="rect">
            <a:avLst/>
          </a:prstGeom>
          <a:noFill/>
        </p:spPr>
        <p:txBody>
          <a:bodyPr wrap="square" rtlCol="0">
            <a:spAutoFit/>
          </a:bodyPr>
          <a:lstStyle/>
          <a:p>
            <a:r>
              <a:rPr lang="en-IN" sz="1000" b="0" i="0" u="none" strike="noStrike" dirty="0">
                <a:solidFill>
                  <a:srgbClr val="000000"/>
                </a:solidFill>
                <a:effectLst/>
                <a:latin typeface="Bahnschrift" panose="020B0502040204020203" pitchFamily="34" charset="0"/>
              </a:rPr>
              <a:t>Hinglish Conversation                                       Hindi Conversation </a:t>
            </a:r>
            <a:endParaRPr lang="en-IN" sz="1000" dirty="0">
              <a:latin typeface="Bahnschrift" panose="020B0502040204020203" pitchFamily="34" charset="0"/>
            </a:endParaRPr>
          </a:p>
        </p:txBody>
      </p:sp>
      <p:pic>
        <p:nvPicPr>
          <p:cNvPr id="1044" name="Picture 20">
            <a:extLst>
              <a:ext uri="{FF2B5EF4-FFF2-40B4-BE49-F238E27FC236}">
                <a16:creationId xmlns:a16="http://schemas.microsoft.com/office/drawing/2014/main" id="{45988F7C-D134-4ED3-82CE-191474329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000" y="9175843"/>
            <a:ext cx="1295400" cy="236845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2FFC8B78-FA67-419C-A29A-7CFC681F071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22400" y="9175843"/>
            <a:ext cx="1295400" cy="236845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3DCBC571-B765-40B7-8388-5F124BF1FE8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64847" y="9174997"/>
            <a:ext cx="1235868" cy="236845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231FAE34-E338-4607-928A-BCAC977AE700}"/>
              </a:ext>
            </a:extLst>
          </p:cNvPr>
          <p:cNvSpPr txBox="1"/>
          <p:nvPr/>
        </p:nvSpPr>
        <p:spPr>
          <a:xfrm>
            <a:off x="4745663" y="6005763"/>
            <a:ext cx="3352800" cy="369332"/>
          </a:xfrm>
          <a:prstGeom prst="rect">
            <a:avLst/>
          </a:prstGeom>
          <a:noFill/>
        </p:spPr>
        <p:txBody>
          <a:bodyPr wrap="square" rtlCol="0">
            <a:spAutoFit/>
          </a:bodyPr>
          <a:lstStyle/>
          <a:p>
            <a:r>
              <a:rPr lang="en-IN" dirty="0"/>
              <a:t>                </a:t>
            </a:r>
            <a:r>
              <a:rPr lang="en-IN" dirty="0">
                <a:solidFill>
                  <a:schemeClr val="accent1">
                    <a:lumMod val="20000"/>
                    <a:lumOff val="80000"/>
                  </a:schemeClr>
                </a:solidFill>
              </a:rPr>
              <a:t>Conclusion</a:t>
            </a:r>
          </a:p>
        </p:txBody>
      </p:sp>
      <p:sp>
        <p:nvSpPr>
          <p:cNvPr id="30" name="TextBox 29">
            <a:extLst>
              <a:ext uri="{FF2B5EF4-FFF2-40B4-BE49-F238E27FC236}">
                <a16:creationId xmlns:a16="http://schemas.microsoft.com/office/drawing/2014/main" id="{17405AB0-F0B7-4238-B756-11E4AB9021DF}"/>
              </a:ext>
            </a:extLst>
          </p:cNvPr>
          <p:cNvSpPr txBox="1"/>
          <p:nvPr/>
        </p:nvSpPr>
        <p:spPr>
          <a:xfrm>
            <a:off x="4927600" y="9174997"/>
            <a:ext cx="2514600" cy="369332"/>
          </a:xfrm>
          <a:prstGeom prst="rect">
            <a:avLst/>
          </a:prstGeom>
          <a:noFill/>
        </p:spPr>
        <p:txBody>
          <a:bodyPr wrap="square" rtlCol="0">
            <a:spAutoFit/>
          </a:bodyPr>
          <a:lstStyle/>
          <a:p>
            <a:r>
              <a:rPr lang="en-IN" dirty="0">
                <a:solidFill>
                  <a:schemeClr val="accent1">
                    <a:lumMod val="20000"/>
                    <a:lumOff val="80000"/>
                  </a:schemeClr>
                </a:solidFill>
              </a:rPr>
              <a:t>              References</a:t>
            </a:r>
          </a:p>
        </p:txBody>
      </p:sp>
      <p:sp>
        <p:nvSpPr>
          <p:cNvPr id="31" name="TextBox 30">
            <a:extLst>
              <a:ext uri="{FF2B5EF4-FFF2-40B4-BE49-F238E27FC236}">
                <a16:creationId xmlns:a16="http://schemas.microsoft.com/office/drawing/2014/main" id="{65713A14-BA3A-426A-899C-A1CEA1B74379}"/>
              </a:ext>
            </a:extLst>
          </p:cNvPr>
          <p:cNvSpPr txBox="1"/>
          <p:nvPr/>
        </p:nvSpPr>
        <p:spPr>
          <a:xfrm>
            <a:off x="419315" y="1269362"/>
            <a:ext cx="3581400" cy="369332"/>
          </a:xfrm>
          <a:prstGeom prst="rect">
            <a:avLst/>
          </a:prstGeom>
          <a:noFill/>
        </p:spPr>
        <p:txBody>
          <a:bodyPr wrap="square" rtlCol="0">
            <a:spAutoFit/>
          </a:bodyPr>
          <a:lstStyle/>
          <a:p>
            <a:r>
              <a:rPr lang="en-IN" dirty="0"/>
              <a:t>                       </a:t>
            </a:r>
            <a:r>
              <a:rPr lang="en-IN" dirty="0">
                <a:solidFill>
                  <a:schemeClr val="accent1">
                    <a:lumMod val="20000"/>
                    <a:lumOff val="80000"/>
                  </a:schemeClr>
                </a:solidFill>
              </a:rPr>
              <a:t>Abstract</a:t>
            </a:r>
          </a:p>
        </p:txBody>
      </p:sp>
      <p:sp>
        <p:nvSpPr>
          <p:cNvPr id="32" name="TextBox 31">
            <a:extLst>
              <a:ext uri="{FF2B5EF4-FFF2-40B4-BE49-F238E27FC236}">
                <a16:creationId xmlns:a16="http://schemas.microsoft.com/office/drawing/2014/main" id="{40905526-BDE7-4022-B110-5363F9684BBB}"/>
              </a:ext>
            </a:extLst>
          </p:cNvPr>
          <p:cNvSpPr txBox="1"/>
          <p:nvPr/>
        </p:nvSpPr>
        <p:spPr>
          <a:xfrm>
            <a:off x="5461000" y="1269362"/>
            <a:ext cx="3733800" cy="369332"/>
          </a:xfrm>
          <a:prstGeom prst="rect">
            <a:avLst/>
          </a:prstGeom>
          <a:noFill/>
        </p:spPr>
        <p:txBody>
          <a:bodyPr wrap="square" rtlCol="0">
            <a:spAutoFit/>
          </a:bodyPr>
          <a:lstStyle/>
          <a:p>
            <a:r>
              <a:rPr lang="en-IN" dirty="0">
                <a:solidFill>
                  <a:schemeClr val="accent1">
                    <a:lumMod val="20000"/>
                    <a:lumOff val="80000"/>
                  </a:schemeClr>
                </a:solidFill>
              </a:rPr>
              <a:t>Methodology</a:t>
            </a:r>
          </a:p>
        </p:txBody>
      </p:sp>
      <p:sp>
        <p:nvSpPr>
          <p:cNvPr id="12" name="TextBox 11">
            <a:extLst>
              <a:ext uri="{FF2B5EF4-FFF2-40B4-BE49-F238E27FC236}">
                <a16:creationId xmlns:a16="http://schemas.microsoft.com/office/drawing/2014/main" id="{84E2B73F-BDCB-4869-8D73-5C933F4183B6}"/>
              </a:ext>
            </a:extLst>
          </p:cNvPr>
          <p:cNvSpPr txBox="1"/>
          <p:nvPr/>
        </p:nvSpPr>
        <p:spPr>
          <a:xfrm>
            <a:off x="111770" y="1615766"/>
            <a:ext cx="3962400" cy="2839239"/>
          </a:xfrm>
          <a:prstGeom prst="rect">
            <a:avLst/>
          </a:prstGeom>
          <a:noFill/>
        </p:spPr>
        <p:txBody>
          <a:bodyPr wrap="square" rtlCol="0">
            <a:spAutoFit/>
          </a:bodyPr>
          <a:lstStyle/>
          <a:p>
            <a:r>
              <a:rPr lang="en-US" sz="1200" b="1" dirty="0"/>
              <a:t>The term “chatbot” comes from “chatterbot” coined by </a:t>
            </a:r>
            <a:r>
              <a:rPr lang="en-US" sz="1200" b="1" u="sng" dirty="0"/>
              <a:t>Michael Mauldin </a:t>
            </a:r>
            <a:r>
              <a:rPr lang="en-US" sz="1200" b="1" dirty="0"/>
              <a:t>in 1994</a:t>
            </a:r>
            <a:r>
              <a:rPr lang="en-US" sz="900" dirty="0"/>
              <a:t>. </a:t>
            </a:r>
          </a:p>
          <a:p>
            <a:pPr marL="171450" indent="-171450">
              <a:buFont typeface="Arial" panose="020B0604020202020204" pitchFamily="34" charset="0"/>
              <a:buChar char="•"/>
            </a:pPr>
            <a:r>
              <a:rPr lang="en-US" sz="1050" dirty="0"/>
              <a:t>The first ever chatbot was introduced even before the launch of personal computer. It was first developed by </a:t>
            </a:r>
            <a:r>
              <a:rPr lang="en-US" sz="1050" u="sng" dirty="0"/>
              <a:t>Joseph </a:t>
            </a:r>
            <a:r>
              <a:rPr lang="en-US" sz="1050" u="sng" dirty="0" err="1"/>
              <a:t>Weizenbawn</a:t>
            </a:r>
            <a:r>
              <a:rPr lang="en-US" sz="1050" u="sng" dirty="0"/>
              <a:t> </a:t>
            </a:r>
            <a:r>
              <a:rPr lang="en-US" sz="1050" dirty="0"/>
              <a:t>in 1966.</a:t>
            </a:r>
          </a:p>
          <a:p>
            <a:pPr marL="171450" indent="-171450">
              <a:buFont typeface="Arial" panose="020B0604020202020204" pitchFamily="34" charset="0"/>
              <a:buChar char="•"/>
            </a:pPr>
            <a:r>
              <a:rPr lang="en-US" sz="1050" dirty="0"/>
              <a:t>Chatbot is the new form of storytelling by being available to the customers at the right time and place with right information.</a:t>
            </a:r>
          </a:p>
          <a:p>
            <a:pPr marL="171450" indent="-171450">
              <a:buFont typeface="Arial" panose="020B0604020202020204" pitchFamily="34" charset="0"/>
              <a:buChar char="•"/>
            </a:pPr>
            <a:r>
              <a:rPr lang="en-US" sz="1050" dirty="0"/>
              <a:t>In the present time chatbots are more beneficial to improve efficacy and productivity by providing quick answers and solutions to customers.</a:t>
            </a:r>
          </a:p>
          <a:p>
            <a:pPr marL="171450" indent="-171450">
              <a:buFont typeface="Arial" panose="020B0604020202020204" pitchFamily="34" charset="0"/>
              <a:buChar char="•"/>
            </a:pPr>
            <a:r>
              <a:rPr lang="en-US" sz="1050" dirty="0"/>
              <a:t>Chatbot has reduced operational costs, manpower and time</a:t>
            </a:r>
            <a:r>
              <a:rPr lang="en-US" sz="900" dirty="0"/>
              <a:t>.</a:t>
            </a:r>
          </a:p>
          <a:p>
            <a:pPr marL="171450" indent="-171450">
              <a:buFont typeface="Arial" panose="020B0604020202020204" pitchFamily="34" charset="0"/>
              <a:buChar char="•"/>
            </a:pPr>
            <a:r>
              <a:rPr lang="en-US" sz="1050" dirty="0"/>
              <a:t>According to chatbot report 2019:Global Trends and Analysis and according to Lauren Foye, by 2022, banks can automate up to 90% of their customer interaction using chatbots.</a:t>
            </a:r>
          </a:p>
          <a:p>
            <a:endParaRPr lang="en-US" sz="1050" dirty="0"/>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endParaRPr lang="en-IN" sz="900" dirty="0"/>
          </a:p>
        </p:txBody>
      </p:sp>
      <p:sp>
        <p:nvSpPr>
          <p:cNvPr id="17" name="TextBox 16">
            <a:extLst>
              <a:ext uri="{FF2B5EF4-FFF2-40B4-BE49-F238E27FC236}">
                <a16:creationId xmlns:a16="http://schemas.microsoft.com/office/drawing/2014/main" id="{B177E7E4-D7A2-4EB8-9C38-D41034CD9BAC}"/>
              </a:ext>
            </a:extLst>
          </p:cNvPr>
          <p:cNvSpPr txBox="1"/>
          <p:nvPr/>
        </p:nvSpPr>
        <p:spPr>
          <a:xfrm>
            <a:off x="65996" y="3909935"/>
            <a:ext cx="3995980" cy="2192908"/>
          </a:xfrm>
          <a:prstGeom prst="rect">
            <a:avLst/>
          </a:prstGeom>
          <a:noFill/>
        </p:spPr>
        <p:txBody>
          <a:bodyPr wrap="square" rtlCol="0">
            <a:spAutoFit/>
          </a:bodyPr>
          <a:lstStyle/>
          <a:p>
            <a:pPr marL="171450" indent="-171450">
              <a:buFont typeface="Wingdings" panose="05000000000000000000" pitchFamily="2" charset="2"/>
              <a:buChar char="Ø"/>
            </a:pPr>
            <a:r>
              <a:rPr lang="en-US" sz="1050" dirty="0"/>
              <a:t>Most of the chatbot can converse in English only. Multilingual chatbot that can interact with customers in their local language.</a:t>
            </a:r>
          </a:p>
          <a:p>
            <a:pPr marL="171450" indent="-171450">
              <a:buFont typeface="Wingdings" panose="05000000000000000000" pitchFamily="2" charset="2"/>
              <a:buChar char="Ø"/>
            </a:pPr>
            <a:r>
              <a:rPr lang="en-US" sz="1050" dirty="0"/>
              <a:t>After preparing dataset for a particular language, the bot will recognized and respond in that language.</a:t>
            </a:r>
          </a:p>
          <a:p>
            <a:pPr marL="171450" indent="-171450">
              <a:buFont typeface="Wingdings" panose="05000000000000000000" pitchFamily="2" charset="2"/>
              <a:buChar char="Ø"/>
            </a:pPr>
            <a:r>
              <a:rPr lang="en-US" sz="1050" dirty="0"/>
              <a:t>Multilingual chatbot has the specialty to recognize and answer in “Hindi written in English” language as well, which gives a human like experience to the customers.</a:t>
            </a:r>
          </a:p>
          <a:p>
            <a:pPr marL="171450" indent="-171450">
              <a:buFont typeface="Wingdings" panose="05000000000000000000" pitchFamily="2" charset="2"/>
              <a:buChar char="Ø"/>
            </a:pPr>
            <a:r>
              <a:rPr lang="en-US" sz="1050" dirty="0"/>
              <a:t>This chatbot also has the specialty to respond in the language used by the customers and is able to ask and tell information as require based on the what person messages.</a:t>
            </a:r>
          </a:p>
          <a:p>
            <a:pPr marL="171450" indent="-171450">
              <a:buFont typeface="Wingdings" panose="05000000000000000000" pitchFamily="2" charset="2"/>
              <a:buChar char="Ø"/>
            </a:pPr>
            <a:r>
              <a:rPr lang="en-US" sz="1050" dirty="0"/>
              <a:t>Details of customers (as in case of bank accounts) gets automatically stored in the database of chatbot.</a:t>
            </a:r>
          </a:p>
          <a:p>
            <a:pPr marL="171450" indent="-171450">
              <a:buFont typeface="Wingdings" panose="05000000000000000000" pitchFamily="2" charset="2"/>
              <a:buChar char="Ø"/>
            </a:pPr>
            <a:endParaRPr lang="en-IN" sz="1050" dirty="0"/>
          </a:p>
        </p:txBody>
      </p:sp>
      <p:sp>
        <p:nvSpPr>
          <p:cNvPr id="2" name="TextBox 1">
            <a:extLst>
              <a:ext uri="{FF2B5EF4-FFF2-40B4-BE49-F238E27FC236}">
                <a16:creationId xmlns:a16="http://schemas.microsoft.com/office/drawing/2014/main" id="{712E965A-9DB2-4F4E-A19D-05C04C635308}"/>
              </a:ext>
            </a:extLst>
          </p:cNvPr>
          <p:cNvSpPr txBox="1"/>
          <p:nvPr/>
        </p:nvSpPr>
        <p:spPr>
          <a:xfrm>
            <a:off x="4165600" y="9359663"/>
            <a:ext cx="4038600" cy="3093154"/>
          </a:xfrm>
          <a:prstGeom prst="rect">
            <a:avLst/>
          </a:prstGeom>
          <a:noFill/>
        </p:spPr>
        <p:txBody>
          <a:bodyPr wrap="square" rtlCol="0">
            <a:spAutoFit/>
          </a:bodyPr>
          <a:lstStyle/>
          <a:p>
            <a:pPr marL="171450" indent="-171450">
              <a:buFont typeface="Arial" panose="020B0604020202020204" pitchFamily="34" charset="0"/>
              <a:buChar char="•"/>
            </a:pPr>
            <a:endParaRPr lang="en-US" sz="1100" dirty="0"/>
          </a:p>
          <a:p>
            <a:pPr marL="228600" indent="-228600">
              <a:buFont typeface="+mj-lt"/>
              <a:buAutoNum type="arabicParenR"/>
            </a:pPr>
            <a:r>
              <a:rPr lang="en-US" sz="1100" dirty="0"/>
              <a:t>SDK for the development of custom actions for Rasa </a:t>
            </a:r>
            <a:r>
              <a:rPr lang="en-US" sz="1100" dirty="0">
                <a:solidFill>
                  <a:srgbClr val="0070C0"/>
                </a:solidFill>
              </a:rPr>
              <a:t>- </a:t>
            </a:r>
            <a:r>
              <a:rPr lang="en-US" sz="1100" dirty="0">
                <a:solidFill>
                  <a:srgbClr val="0070C0"/>
                </a:solidFill>
                <a:hlinkClick r:id="rId8"/>
              </a:rPr>
              <a:t>http://rasa.com/docs</a:t>
            </a:r>
            <a:endParaRPr lang="en-US" sz="1100" dirty="0">
              <a:solidFill>
                <a:srgbClr val="0070C0"/>
              </a:solidFill>
            </a:endParaRPr>
          </a:p>
          <a:p>
            <a:pPr marL="228600" indent="-228600">
              <a:buFont typeface="+mj-lt"/>
              <a:buAutoNum type="arabicParenR"/>
            </a:pPr>
            <a:r>
              <a:rPr lang="en-US" sz="1100" dirty="0"/>
              <a:t>The rasa client can be configured to do call back - this module process those requests- </a:t>
            </a:r>
            <a:r>
              <a:rPr lang="en-US" sz="1100" dirty="0">
                <a:solidFill>
                  <a:srgbClr val="0070C0"/>
                </a:solidFill>
                <a:hlinkClick r:id="rId9"/>
              </a:rPr>
              <a:t>https://rasa.com/docs/rasa/user-guide/connectors/your-own-website/#rest-channels</a:t>
            </a:r>
            <a:endParaRPr lang="en-US" sz="1100" dirty="0">
              <a:solidFill>
                <a:srgbClr val="0070C0"/>
              </a:solidFill>
            </a:endParaRPr>
          </a:p>
          <a:p>
            <a:pPr marL="228600" indent="-228600">
              <a:buFont typeface="+mj-lt"/>
              <a:buAutoNum type="arabicParenR"/>
            </a:pPr>
            <a:r>
              <a:rPr lang="en-US" sz="1100" dirty="0" err="1"/>
              <a:t>RasaSDK.Model.Channel</a:t>
            </a:r>
            <a:r>
              <a:rPr lang="en-US" sz="1100" dirty="0"/>
              <a:t> used for the communication if you are talking to something that requires different output formats</a:t>
            </a:r>
          </a:p>
          <a:p>
            <a:pPr marL="228600" indent="-228600">
              <a:buFont typeface="+mj-lt"/>
              <a:buAutoNum type="arabicParenR"/>
            </a:pPr>
            <a:r>
              <a:rPr lang="en-US" sz="1100" dirty="0"/>
              <a:t>For version 2.0 of Rasa Open Source.- </a:t>
            </a:r>
            <a:r>
              <a:rPr lang="en-US" sz="1100" dirty="0">
                <a:solidFill>
                  <a:srgbClr val="0070C0"/>
                </a:solidFill>
                <a:hlinkClick r:id="rId10"/>
              </a:rPr>
              <a:t>https://rasa.com/docs/rasa/pages/http-api</a:t>
            </a:r>
            <a:endParaRPr lang="en-US" sz="1100" dirty="0">
              <a:solidFill>
                <a:srgbClr val="0070C0"/>
              </a:solidFill>
            </a:endParaRPr>
          </a:p>
          <a:p>
            <a:pPr marL="228600" indent="-228600">
              <a:buFont typeface="+mj-lt"/>
              <a:buAutoNum type="arabicParenR"/>
            </a:pPr>
            <a:r>
              <a:rPr lang="en-US" sz="1100" dirty="0"/>
              <a:t>API reference - </a:t>
            </a:r>
            <a:r>
              <a:rPr lang="en-US" sz="1100" dirty="0">
                <a:hlinkClick r:id="rId11"/>
              </a:rPr>
              <a:t>https://hexdocs.pm/rasa_sdk/api-reference.html</a:t>
            </a:r>
            <a:endParaRPr lang="en-US" sz="1100" dirty="0"/>
          </a:p>
          <a:p>
            <a:endParaRPr lang="en-US" sz="900" dirty="0"/>
          </a:p>
          <a:p>
            <a:pPr marL="228600" indent="-228600">
              <a:buFont typeface="+mj-lt"/>
              <a:buAutoNum type="arabicParenR"/>
            </a:pPr>
            <a:endParaRPr lang="en-US" sz="900" dirty="0">
              <a:solidFill>
                <a:srgbClr val="0070C0"/>
              </a:solidFill>
            </a:endParaRPr>
          </a:p>
          <a:p>
            <a:pPr marL="228600" indent="-228600">
              <a:buFont typeface="+mj-lt"/>
              <a:buAutoNum type="arabicParenR"/>
            </a:pPr>
            <a:endParaRPr lang="en-US" sz="900" dirty="0">
              <a:solidFill>
                <a:srgbClr val="0070C0"/>
              </a:solidFill>
            </a:endParaRPr>
          </a:p>
          <a:p>
            <a:pPr marL="228600" indent="-228600">
              <a:buFont typeface="+mj-lt"/>
              <a:buAutoNum type="arabicParenR"/>
            </a:pPr>
            <a:endParaRPr lang="en-US" sz="900" dirty="0">
              <a:solidFill>
                <a:srgbClr val="0070C0"/>
              </a:solidFill>
            </a:endParaRPr>
          </a:p>
          <a:p>
            <a:pPr marL="228600" indent="-228600">
              <a:buFont typeface="+mj-lt"/>
              <a:buAutoNum type="arabicParenR"/>
            </a:pPr>
            <a:endParaRPr lang="en-US" sz="900" dirty="0">
              <a:solidFill>
                <a:srgbClr val="0070C0"/>
              </a:solidFill>
            </a:endParaRPr>
          </a:p>
          <a:p>
            <a:pPr marL="228600" indent="-228600">
              <a:buFont typeface="+mj-lt"/>
              <a:buAutoNum type="arabicParenR"/>
            </a:pPr>
            <a:endParaRPr lang="en-US" sz="900" dirty="0">
              <a:solidFill>
                <a:srgbClr val="0070C0"/>
              </a:solidFill>
            </a:endParaRPr>
          </a:p>
          <a:p>
            <a:pPr marL="228600" indent="-228600">
              <a:buFont typeface="+mj-lt"/>
              <a:buAutoNum type="arabicParenR"/>
            </a:pPr>
            <a:endParaRPr lang="en-IN" sz="900" dirty="0"/>
          </a:p>
        </p:txBody>
      </p:sp>
      <p:pic>
        <p:nvPicPr>
          <p:cNvPr id="20" name="Google Shape;99;p13">
            <a:extLst>
              <a:ext uri="{FF2B5EF4-FFF2-40B4-BE49-F238E27FC236}">
                <a16:creationId xmlns:a16="http://schemas.microsoft.com/office/drawing/2014/main" id="{80BA39A1-B01E-4B44-9F96-B3EA6B34BC08}"/>
              </a:ext>
            </a:extLst>
          </p:cNvPr>
          <p:cNvPicPr preferRelativeResize="0"/>
          <p:nvPr/>
        </p:nvPicPr>
        <p:blipFill rotWithShape="1">
          <a:blip r:embed="rId12">
            <a:alphaModFix/>
          </a:blip>
          <a:srcRect/>
          <a:stretch/>
        </p:blipFill>
        <p:spPr>
          <a:xfrm>
            <a:off x="111770" y="132764"/>
            <a:ext cx="891530" cy="829360"/>
          </a:xfrm>
          <a:prstGeom prst="rect">
            <a:avLst/>
          </a:prstGeom>
          <a:noFill/>
          <a:ln>
            <a:noFill/>
          </a:ln>
        </p:spPr>
      </p:pic>
      <p:sp>
        <p:nvSpPr>
          <p:cNvPr id="4" name="TextBox 3">
            <a:extLst>
              <a:ext uri="{FF2B5EF4-FFF2-40B4-BE49-F238E27FC236}">
                <a16:creationId xmlns:a16="http://schemas.microsoft.com/office/drawing/2014/main" id="{DB7BF3D3-B2C5-4545-89DB-7FE0D146113C}"/>
              </a:ext>
            </a:extLst>
          </p:cNvPr>
          <p:cNvSpPr txBox="1"/>
          <p:nvPr/>
        </p:nvSpPr>
        <p:spPr>
          <a:xfrm>
            <a:off x="1803400" y="0"/>
            <a:ext cx="4876800" cy="1077218"/>
          </a:xfrm>
          <a:prstGeom prst="rect">
            <a:avLst/>
          </a:prstGeom>
          <a:noFill/>
        </p:spPr>
        <p:txBody>
          <a:bodyPr wrap="square" rtlCol="0">
            <a:spAutoFit/>
          </a:bodyPr>
          <a:lstStyle/>
          <a:p>
            <a:pPr algn="ctr"/>
            <a:r>
              <a:rPr lang="en-US" sz="2800" dirty="0">
                <a:solidFill>
                  <a:schemeClr val="bg1"/>
                </a:solidFill>
              </a:rPr>
              <a:t>Multilingual Chatbot</a:t>
            </a:r>
          </a:p>
          <a:p>
            <a:pPr algn="ctr"/>
            <a:r>
              <a:rPr lang="en-US" dirty="0" err="1">
                <a:solidFill>
                  <a:schemeClr val="bg1"/>
                </a:solidFill>
              </a:rPr>
              <a:t>Astha</a:t>
            </a:r>
            <a:r>
              <a:rPr lang="en-US" dirty="0">
                <a:solidFill>
                  <a:schemeClr val="bg1"/>
                </a:solidFill>
              </a:rPr>
              <a:t> Singhal | Khushi Prasad | Kalpana Bishnoi Indian Institute of Technology Patna</a:t>
            </a:r>
            <a:endParaRPr lang="en-IN" dirty="0">
              <a:solidFill>
                <a:schemeClr val="bg1"/>
              </a:solidFill>
            </a:endParaRPr>
          </a:p>
        </p:txBody>
      </p:sp>
      <p:sp>
        <p:nvSpPr>
          <p:cNvPr id="21" name="TextBox 20">
            <a:extLst>
              <a:ext uri="{FF2B5EF4-FFF2-40B4-BE49-F238E27FC236}">
                <a16:creationId xmlns:a16="http://schemas.microsoft.com/office/drawing/2014/main" id="{F1DD390F-A086-4806-AA4E-066443ABE1C2}"/>
              </a:ext>
            </a:extLst>
          </p:cNvPr>
          <p:cNvSpPr txBox="1"/>
          <p:nvPr/>
        </p:nvSpPr>
        <p:spPr>
          <a:xfrm>
            <a:off x="4164349" y="6460833"/>
            <a:ext cx="3818178" cy="1631216"/>
          </a:xfrm>
          <a:prstGeom prst="rect">
            <a:avLst/>
          </a:prstGeom>
          <a:noFill/>
        </p:spPr>
        <p:txBody>
          <a:bodyPr wrap="square" rtlCol="0">
            <a:spAutoFit/>
          </a:bodyPr>
          <a:lstStyle/>
          <a:p>
            <a:r>
              <a:rPr lang="en-US" sz="1000" dirty="0"/>
              <a:t>Businesses can use this chatbot in place of assigning employees to chat with the customer.</a:t>
            </a:r>
          </a:p>
          <a:p>
            <a:r>
              <a:rPr lang="en-US" sz="1000" dirty="0"/>
              <a:t>* </a:t>
            </a:r>
            <a:r>
              <a:rPr lang="en-US" sz="1000" b="1" dirty="0"/>
              <a:t>Scalability</a:t>
            </a:r>
            <a:r>
              <a:rPr lang="en-US" sz="1000" dirty="0"/>
              <a:t> - This chatbot can be deployed on any chat platform(provided that we have the API of the chat platform)for as many number of users as we want.</a:t>
            </a:r>
          </a:p>
          <a:p>
            <a:r>
              <a:rPr lang="en-US" sz="1000" dirty="0"/>
              <a:t>* </a:t>
            </a:r>
            <a:r>
              <a:rPr lang="en-US" sz="1000" b="1" dirty="0"/>
              <a:t>Waiting time of customers reduced to NIL </a:t>
            </a:r>
            <a:r>
              <a:rPr lang="en-US" sz="1000" dirty="0"/>
              <a:t>- Send responses to the customers quickly within a second.</a:t>
            </a:r>
          </a:p>
          <a:p>
            <a:r>
              <a:rPr lang="en-US" sz="1000" b="1" dirty="0"/>
              <a:t>* Flexibility of time </a:t>
            </a:r>
            <a:r>
              <a:rPr lang="en-US" sz="1000" dirty="0"/>
              <a:t>- As a benefit of automation, the chatbot can answer questions 24x7. </a:t>
            </a:r>
          </a:p>
          <a:p>
            <a:r>
              <a:rPr lang="en-US" sz="1000" dirty="0"/>
              <a:t>* </a:t>
            </a:r>
            <a:r>
              <a:rPr lang="en-US" sz="1000" b="1" dirty="0"/>
              <a:t>Fuel saving </a:t>
            </a:r>
            <a:r>
              <a:rPr lang="en-US" sz="1000" dirty="0"/>
              <a:t>- Being available to the customer everywhere</a:t>
            </a:r>
            <a:endParaRPr lang="en-US" sz="1050" dirty="0"/>
          </a:p>
        </p:txBody>
      </p:sp>
      <p:pic>
        <p:nvPicPr>
          <p:cNvPr id="3" name="Picture 2">
            <a:extLst>
              <a:ext uri="{FF2B5EF4-FFF2-40B4-BE49-F238E27FC236}">
                <a16:creationId xmlns:a16="http://schemas.microsoft.com/office/drawing/2014/main" id="{AB36FE76-552D-44FE-B726-A3287132B7D3}"/>
              </a:ext>
            </a:extLst>
          </p:cNvPr>
          <p:cNvPicPr>
            <a:picLocks noChangeAspect="1"/>
          </p:cNvPicPr>
          <p:nvPr/>
        </p:nvPicPr>
        <p:blipFill>
          <a:blip r:embed="rId13"/>
          <a:stretch>
            <a:fillRect/>
          </a:stretch>
        </p:blipFill>
        <p:spPr>
          <a:xfrm>
            <a:off x="4162957" y="8200452"/>
            <a:ext cx="3785944" cy="896190"/>
          </a:xfrm>
          <a:prstGeom prst="rect">
            <a:avLst/>
          </a:prstGeom>
        </p:spPr>
      </p:pic>
      <p:pic>
        <p:nvPicPr>
          <p:cNvPr id="7" name="Picture 6">
            <a:extLst>
              <a:ext uri="{FF2B5EF4-FFF2-40B4-BE49-F238E27FC236}">
                <a16:creationId xmlns:a16="http://schemas.microsoft.com/office/drawing/2014/main" id="{9E954527-46E9-4611-AE70-90A1DB490521}"/>
              </a:ext>
            </a:extLst>
          </p:cNvPr>
          <p:cNvPicPr>
            <a:picLocks noChangeAspect="1"/>
          </p:cNvPicPr>
          <p:nvPr/>
        </p:nvPicPr>
        <p:blipFill>
          <a:blip r:embed="rId14"/>
          <a:stretch>
            <a:fillRect/>
          </a:stretch>
        </p:blipFill>
        <p:spPr>
          <a:xfrm>
            <a:off x="5082166" y="6289357"/>
            <a:ext cx="3828620" cy="329213"/>
          </a:xfrm>
          <a:prstGeom prst="rect">
            <a:avLst/>
          </a:prstGeom>
        </p:spPr>
      </p:pic>
      <p:pic>
        <p:nvPicPr>
          <p:cNvPr id="8" name="Picture 7">
            <a:extLst>
              <a:ext uri="{FF2B5EF4-FFF2-40B4-BE49-F238E27FC236}">
                <a16:creationId xmlns:a16="http://schemas.microsoft.com/office/drawing/2014/main" id="{C9E0E1CC-E890-438C-807E-5D310AC6FEAF}"/>
              </a:ext>
            </a:extLst>
          </p:cNvPr>
          <p:cNvPicPr>
            <a:picLocks noChangeAspect="1"/>
          </p:cNvPicPr>
          <p:nvPr/>
        </p:nvPicPr>
        <p:blipFill>
          <a:blip r:embed="rId15"/>
          <a:stretch>
            <a:fillRect/>
          </a:stretch>
        </p:blipFill>
        <p:spPr>
          <a:xfrm>
            <a:off x="5765800" y="7983646"/>
            <a:ext cx="3822523" cy="323116"/>
          </a:xfrm>
          <a:prstGeom prst="rect">
            <a:avLst/>
          </a:prstGeom>
        </p:spPr>
      </p:pic>
      <p:sp>
        <p:nvSpPr>
          <p:cNvPr id="26" name="Rounded Rectangle 20">
            <a:extLst>
              <a:ext uri="{FF2B5EF4-FFF2-40B4-BE49-F238E27FC236}">
                <a16:creationId xmlns:a16="http://schemas.microsoft.com/office/drawing/2014/main" id="{900D2177-A809-4C51-A654-5564D2C5BDD3}"/>
              </a:ext>
            </a:extLst>
          </p:cNvPr>
          <p:cNvSpPr/>
          <p:nvPr/>
        </p:nvSpPr>
        <p:spPr>
          <a:xfrm>
            <a:off x="4295861" y="1670590"/>
            <a:ext cx="1793709" cy="1056716"/>
          </a:xfrm>
          <a:prstGeom prst="roundRect">
            <a:avLst/>
          </a:prstGeom>
          <a:solidFill>
            <a:srgbClr val="ED7D31"/>
          </a:solidFill>
          <a:ln w="12700" cap="flat" cmpd="sng" algn="ctr">
            <a:noFill/>
            <a:prstDash val="solid"/>
            <a:miter lim="800000"/>
          </a:ln>
          <a:effectLst>
            <a:glow rad="101600">
              <a:srgbClr val="ED7D31">
                <a:satMod val="175000"/>
                <a:alpha val="40000"/>
              </a:srgb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Customer inputs message on the chat platform</a:t>
            </a:r>
            <a:endParaRPr kumimoji="0" lang="en-IN"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7" name="Straight Arrow Connector 26">
            <a:extLst>
              <a:ext uri="{FF2B5EF4-FFF2-40B4-BE49-F238E27FC236}">
                <a16:creationId xmlns:a16="http://schemas.microsoft.com/office/drawing/2014/main" id="{B32E53C1-C0E4-4134-A315-B8B61DE6B182}"/>
              </a:ext>
            </a:extLst>
          </p:cNvPr>
          <p:cNvCxnSpPr>
            <a:stCxn id="26" idx="3"/>
          </p:cNvCxnSpPr>
          <p:nvPr/>
        </p:nvCxnSpPr>
        <p:spPr>
          <a:xfrm>
            <a:off x="6089570" y="2198948"/>
            <a:ext cx="467767" cy="313027"/>
          </a:xfrm>
          <a:prstGeom prst="straightConnector1">
            <a:avLst/>
          </a:prstGeom>
          <a:noFill/>
          <a:ln w="57150" cap="flat" cmpd="sng" algn="ctr">
            <a:solidFill>
              <a:srgbClr val="5B9BD5"/>
            </a:solidFill>
            <a:prstDash val="solid"/>
            <a:miter lim="800000"/>
            <a:tailEnd type="triangle"/>
          </a:ln>
          <a:effectLst/>
        </p:spPr>
      </p:cxnSp>
      <p:sp>
        <p:nvSpPr>
          <p:cNvPr id="33" name="Rectangle 32">
            <a:extLst>
              <a:ext uri="{FF2B5EF4-FFF2-40B4-BE49-F238E27FC236}">
                <a16:creationId xmlns:a16="http://schemas.microsoft.com/office/drawing/2014/main" id="{595F325B-10D3-49AC-92E1-209312B33202}"/>
              </a:ext>
            </a:extLst>
          </p:cNvPr>
          <p:cNvSpPr/>
          <p:nvPr/>
        </p:nvSpPr>
        <p:spPr>
          <a:xfrm>
            <a:off x="6557337" y="1717187"/>
            <a:ext cx="1541126" cy="1221377"/>
          </a:xfrm>
          <a:prstGeom prst="rect">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a:ln>
                  <a:noFill/>
                </a:ln>
                <a:solidFill>
                  <a:prstClr val="white"/>
                </a:solidFill>
                <a:effectLst/>
                <a:uLnTx/>
                <a:uFillTx/>
                <a:latin typeface="Calibri" panose="020F0502020204030204"/>
                <a:ea typeface="+mn-ea"/>
                <a:cs typeface="+mn-cs"/>
              </a:rPr>
              <a:t>Selenium</a:t>
            </a: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 bot detects the message and transfer it to </a:t>
            </a:r>
            <a:r>
              <a:rPr kumimoji="0" lang="en-US" sz="1400" b="1" i="0" u="sng" strike="noStrike" kern="0" cap="none" spc="0" normalizeH="0" baseline="0" noProof="0" dirty="0">
                <a:ln>
                  <a:noFill/>
                </a:ln>
                <a:solidFill>
                  <a:prstClr val="white"/>
                </a:solidFill>
                <a:effectLst/>
                <a:uLnTx/>
                <a:uFillTx/>
                <a:latin typeface="Calibri" panose="020F0502020204030204"/>
                <a:ea typeface="+mn-ea"/>
                <a:cs typeface="+mn-cs"/>
              </a:rPr>
              <a:t>RASA</a:t>
            </a: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 via </a:t>
            </a:r>
            <a:r>
              <a:rPr kumimoji="0" lang="en-US" sz="1400" b="1" i="0" u="sng" strike="noStrike" kern="0" cap="none" spc="0" normalizeH="0" baseline="0" noProof="0" dirty="0">
                <a:ln>
                  <a:noFill/>
                </a:ln>
                <a:solidFill>
                  <a:prstClr val="white"/>
                </a:solidFill>
                <a:effectLst/>
                <a:uLnTx/>
                <a:uFillTx/>
                <a:latin typeface="Calibri" panose="020F0502020204030204"/>
                <a:ea typeface="+mn-ea"/>
                <a:cs typeface="+mn-cs"/>
              </a:rPr>
              <a:t>flask API</a:t>
            </a: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a:t>
            </a:r>
            <a:endParaRPr kumimoji="0" lang="en-IN"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34" name="Straight Arrow Connector 33">
            <a:extLst>
              <a:ext uri="{FF2B5EF4-FFF2-40B4-BE49-F238E27FC236}">
                <a16:creationId xmlns:a16="http://schemas.microsoft.com/office/drawing/2014/main" id="{CCB494F2-06CD-4C2C-AE85-E891242BB739}"/>
              </a:ext>
            </a:extLst>
          </p:cNvPr>
          <p:cNvCxnSpPr/>
          <p:nvPr/>
        </p:nvCxnSpPr>
        <p:spPr>
          <a:xfrm>
            <a:off x="7289800" y="2966936"/>
            <a:ext cx="0" cy="475412"/>
          </a:xfrm>
          <a:prstGeom prst="straightConnector1">
            <a:avLst/>
          </a:prstGeom>
          <a:noFill/>
          <a:ln w="57150" cap="flat" cmpd="sng" algn="ctr">
            <a:solidFill>
              <a:srgbClr val="5B9BD5"/>
            </a:solidFill>
            <a:prstDash val="solid"/>
            <a:miter lim="800000"/>
            <a:tailEnd type="triangle"/>
          </a:ln>
          <a:effectLst/>
        </p:spPr>
      </p:cxnSp>
      <p:sp>
        <p:nvSpPr>
          <p:cNvPr id="35" name="Rectangle 34">
            <a:extLst>
              <a:ext uri="{FF2B5EF4-FFF2-40B4-BE49-F238E27FC236}">
                <a16:creationId xmlns:a16="http://schemas.microsoft.com/office/drawing/2014/main" id="{80C079DF-27B6-4207-81C2-B02B94A566B6}"/>
              </a:ext>
            </a:extLst>
          </p:cNvPr>
          <p:cNvSpPr/>
          <p:nvPr/>
        </p:nvSpPr>
        <p:spPr>
          <a:xfrm>
            <a:off x="6557338" y="3429982"/>
            <a:ext cx="1541125" cy="1291192"/>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Language and Intent classification using language classification and intent classification algorithms respectively</a:t>
            </a: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a:t>
            </a:r>
            <a:endParaRPr kumimoji="0" lang="en-IN" sz="11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Arrow Connector 35">
            <a:extLst>
              <a:ext uri="{FF2B5EF4-FFF2-40B4-BE49-F238E27FC236}">
                <a16:creationId xmlns:a16="http://schemas.microsoft.com/office/drawing/2014/main" id="{2140DD18-3D61-4C1D-88EB-FDD95D8B9410}"/>
              </a:ext>
            </a:extLst>
          </p:cNvPr>
          <p:cNvCxnSpPr/>
          <p:nvPr/>
        </p:nvCxnSpPr>
        <p:spPr>
          <a:xfrm>
            <a:off x="6089569" y="5202799"/>
            <a:ext cx="377865" cy="346725"/>
          </a:xfrm>
          <a:prstGeom prst="straightConnector1">
            <a:avLst/>
          </a:prstGeom>
          <a:noFill/>
          <a:ln w="57150" cap="flat" cmpd="sng" algn="ctr">
            <a:solidFill>
              <a:srgbClr val="5B9BD5"/>
            </a:solidFill>
            <a:prstDash val="solid"/>
            <a:miter lim="800000"/>
            <a:tailEnd type="triangle"/>
          </a:ln>
          <a:effectLst/>
        </p:spPr>
      </p:cxnSp>
      <p:sp>
        <p:nvSpPr>
          <p:cNvPr id="37" name="Rectangle 36">
            <a:extLst>
              <a:ext uri="{FF2B5EF4-FFF2-40B4-BE49-F238E27FC236}">
                <a16:creationId xmlns:a16="http://schemas.microsoft.com/office/drawing/2014/main" id="{8B24C71E-96F3-419F-957C-533D95431C35}"/>
              </a:ext>
            </a:extLst>
          </p:cNvPr>
          <p:cNvSpPr/>
          <p:nvPr/>
        </p:nvSpPr>
        <p:spPr>
          <a:xfrm>
            <a:off x="4295860" y="3179940"/>
            <a:ext cx="1793709" cy="954672"/>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Generation of a suitable response using </a:t>
            </a:r>
            <a:r>
              <a:rPr kumimoji="0" lang="en-US" sz="1600" b="1" i="0" u="sng" strike="noStrike" kern="0" cap="none" spc="0" normalizeH="0" baseline="0" noProof="0" dirty="0" smtClean="0">
                <a:ln>
                  <a:noFill/>
                </a:ln>
                <a:solidFill>
                  <a:prstClr val="white"/>
                </a:solidFill>
                <a:effectLst/>
                <a:uLnTx/>
                <a:uFillTx/>
                <a:latin typeface="Calibri" panose="020F0502020204030204"/>
                <a:ea typeface="+mn-ea"/>
                <a:cs typeface="+mn-cs"/>
              </a:rPr>
              <a:t>NLP</a:t>
            </a: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a:t>
            </a:r>
            <a:endParaRPr kumimoji="0" lang="en-IN"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38" name="Straight Arrow Connector 37">
            <a:extLst>
              <a:ext uri="{FF2B5EF4-FFF2-40B4-BE49-F238E27FC236}">
                <a16:creationId xmlns:a16="http://schemas.microsoft.com/office/drawing/2014/main" id="{378E4CAD-7B97-4693-81A6-6D0F3237808B}"/>
              </a:ext>
            </a:extLst>
          </p:cNvPr>
          <p:cNvCxnSpPr>
            <a:endCxn id="37" idx="3"/>
          </p:cNvCxnSpPr>
          <p:nvPr/>
        </p:nvCxnSpPr>
        <p:spPr>
          <a:xfrm flipH="1" flipV="1">
            <a:off x="6089569" y="3657276"/>
            <a:ext cx="484392" cy="400222"/>
          </a:xfrm>
          <a:prstGeom prst="straightConnector1">
            <a:avLst/>
          </a:prstGeom>
          <a:noFill/>
          <a:ln w="57150" cap="flat" cmpd="sng" algn="ctr">
            <a:solidFill>
              <a:srgbClr val="5B9BD5"/>
            </a:solidFill>
            <a:prstDash val="solid"/>
            <a:miter lim="800000"/>
            <a:tailEnd type="triangle"/>
          </a:ln>
          <a:effectLst/>
        </p:spPr>
      </p:cxnSp>
      <p:sp>
        <p:nvSpPr>
          <p:cNvPr id="39" name="Rectangle 38">
            <a:extLst>
              <a:ext uri="{FF2B5EF4-FFF2-40B4-BE49-F238E27FC236}">
                <a16:creationId xmlns:a16="http://schemas.microsoft.com/office/drawing/2014/main" id="{3348BBEE-34F1-499D-BB03-E54491831EAF}"/>
              </a:ext>
            </a:extLst>
          </p:cNvPr>
          <p:cNvSpPr/>
          <p:nvPr/>
        </p:nvSpPr>
        <p:spPr>
          <a:xfrm>
            <a:off x="4308601" y="4583951"/>
            <a:ext cx="1780968" cy="998131"/>
          </a:xfrm>
          <a:prstGeom prst="rect">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The generated message is transferred to </a:t>
            </a:r>
            <a:r>
              <a:rPr kumimoji="0" lang="en-US" sz="1200" b="1" i="0" u="sng" strike="noStrike" kern="0" cap="none" spc="0" normalizeH="0" baseline="0" noProof="0" dirty="0">
                <a:ln>
                  <a:noFill/>
                </a:ln>
                <a:solidFill>
                  <a:prstClr val="white"/>
                </a:solidFill>
                <a:effectLst/>
                <a:uLnTx/>
                <a:uFillTx/>
                <a:latin typeface="Calibri" panose="020F0502020204030204"/>
                <a:ea typeface="+mn-ea"/>
                <a:cs typeface="+mn-cs"/>
              </a:rPr>
              <a:t>Selenium</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 bot via </a:t>
            </a:r>
            <a:r>
              <a:rPr kumimoji="0" lang="en-US" sz="1200" b="1" i="0" u="sng" strike="noStrike" kern="0" cap="none" spc="0" normalizeH="0" baseline="0" noProof="0" dirty="0">
                <a:ln>
                  <a:noFill/>
                </a:ln>
                <a:solidFill>
                  <a:prstClr val="white"/>
                </a:solidFill>
                <a:effectLst/>
                <a:uLnTx/>
                <a:uFillTx/>
                <a:latin typeface="Calibri" panose="020F0502020204030204"/>
                <a:ea typeface="+mn-ea"/>
                <a:cs typeface="+mn-cs"/>
              </a:rPr>
              <a:t>flask API</a:t>
            </a: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a:t>
            </a:r>
            <a:endParaRPr kumimoji="0" lang="en-IN"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40" name="Straight Arrow Connector 39">
            <a:extLst>
              <a:ext uri="{FF2B5EF4-FFF2-40B4-BE49-F238E27FC236}">
                <a16:creationId xmlns:a16="http://schemas.microsoft.com/office/drawing/2014/main" id="{BB5AEB5A-75DD-4404-9050-94DA60898661}"/>
              </a:ext>
            </a:extLst>
          </p:cNvPr>
          <p:cNvCxnSpPr/>
          <p:nvPr/>
        </p:nvCxnSpPr>
        <p:spPr>
          <a:xfrm>
            <a:off x="5232400" y="4134612"/>
            <a:ext cx="0" cy="492074"/>
          </a:xfrm>
          <a:prstGeom prst="straightConnector1">
            <a:avLst/>
          </a:prstGeom>
          <a:noFill/>
          <a:ln w="57150" cap="flat" cmpd="sng" algn="ctr">
            <a:solidFill>
              <a:srgbClr val="5B9BD5"/>
            </a:solidFill>
            <a:prstDash val="solid"/>
            <a:miter lim="800000"/>
            <a:tailEnd type="triangle"/>
          </a:ln>
          <a:effectLst/>
        </p:spPr>
      </p:cxnSp>
      <p:sp>
        <p:nvSpPr>
          <p:cNvPr id="41" name="Rounded Rectangle 36">
            <a:extLst>
              <a:ext uri="{FF2B5EF4-FFF2-40B4-BE49-F238E27FC236}">
                <a16:creationId xmlns:a16="http://schemas.microsoft.com/office/drawing/2014/main" id="{548C1A81-A391-4AD7-888E-E0B74246E23F}"/>
              </a:ext>
            </a:extLst>
          </p:cNvPr>
          <p:cNvSpPr/>
          <p:nvPr/>
        </p:nvSpPr>
        <p:spPr>
          <a:xfrm>
            <a:off x="6467434" y="5147763"/>
            <a:ext cx="1647652" cy="761693"/>
          </a:xfrm>
          <a:prstGeom prst="roundRect">
            <a:avLst/>
          </a:prstGeom>
          <a:solidFill>
            <a:srgbClr val="ED7D31"/>
          </a:solidFill>
          <a:ln w="12700" cap="flat" cmpd="sng" algn="ctr">
            <a:noFill/>
            <a:prstDash val="solid"/>
            <a:miter lim="800000"/>
          </a:ln>
          <a:effectLst>
            <a:glow rad="101600">
              <a:srgbClr val="ED7D31">
                <a:satMod val="175000"/>
                <a:alpha val="40000"/>
              </a:srgb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The output message is displayed on the chat platform</a:t>
            </a:r>
            <a:endParaRPr kumimoji="0" lang="en-IN"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3073DADA-A317-410A-AF2F-FA53DFDB4716}"/>
              </a:ext>
            </a:extLst>
          </p:cNvPr>
          <p:cNvSpPr txBox="1"/>
          <p:nvPr/>
        </p:nvSpPr>
        <p:spPr>
          <a:xfrm>
            <a:off x="4308601" y="2589089"/>
            <a:ext cx="1811135" cy="6155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                     </a:t>
            </a:r>
            <a:r>
              <a:rPr kumimoji="0" lang="en-US" sz="1600" b="0" i="0" u="none" strike="noStrike" kern="0" cap="none" spc="0" normalizeH="0" baseline="0" noProof="0" dirty="0">
                <a:ln w="0"/>
                <a:solidFill>
                  <a:srgbClr val="5B9BD5"/>
                </a:solidFill>
                <a:effectLst>
                  <a:outerShdw blurRad="38100" dist="25400" dir="5400000" algn="ctr" rotWithShape="0">
                    <a:srgbClr val="6E747A">
                      <a:alpha val="43000"/>
                    </a:srgbClr>
                  </a:outerShdw>
                </a:effectLst>
                <a:uLnTx/>
                <a:uFillTx/>
              </a:rPr>
              <a:t>(INSIDE RASA SDK)</a:t>
            </a:r>
            <a:endParaRPr kumimoji="0" lang="en-IN" sz="1600" b="0" i="0" u="none" strike="noStrike" kern="0" cap="none" spc="0" normalizeH="0" baseline="0" noProof="0" dirty="0">
              <a:ln w="0"/>
              <a:solidFill>
                <a:srgbClr val="5B9BD5"/>
              </a:solidFill>
              <a:effectLst>
                <a:outerShdw blurRad="38100" dist="25400" dir="5400000" algn="ctr" rotWithShape="0">
                  <a:srgbClr val="6E747A">
                    <a:alpha val="43000"/>
                  </a:srgbClr>
                </a:outerShdw>
              </a:effectLst>
              <a:uLnTx/>
              <a:uFillTx/>
            </a:endParaRPr>
          </a:p>
        </p:txBody>
      </p:sp>
      <p:sp>
        <p:nvSpPr>
          <p:cNvPr id="43" name="Rectangle 42">
            <a:extLst>
              <a:ext uri="{FF2B5EF4-FFF2-40B4-BE49-F238E27FC236}">
                <a16:creationId xmlns:a16="http://schemas.microsoft.com/office/drawing/2014/main" id="{C2383C56-6DCF-425B-A9A9-01C448692ED1}"/>
              </a:ext>
            </a:extLst>
          </p:cNvPr>
          <p:cNvSpPr/>
          <p:nvPr/>
        </p:nvSpPr>
        <p:spPr>
          <a:xfrm>
            <a:off x="6570078" y="4678197"/>
            <a:ext cx="1532792" cy="307777"/>
          </a:xfrm>
          <a:prstGeom prst="rect">
            <a:avLst/>
          </a:prstGeom>
        </p:spPr>
        <p:txBody>
          <a:bodyPr wrap="none">
            <a:spAutoFit/>
          </a:bodyPr>
          <a:lstStyle/>
          <a:p>
            <a:pPr lvl="0">
              <a:defRPr/>
            </a:pPr>
            <a:r>
              <a:rPr lang="en-US" sz="1400" kern="0" dirty="0">
                <a:ln w="0"/>
                <a:solidFill>
                  <a:srgbClr val="5B9BD5"/>
                </a:solidFill>
                <a:effectLst>
                  <a:outerShdw blurRad="38100" dist="25400" dir="5400000" algn="ctr" rotWithShape="0">
                    <a:srgbClr val="6E747A">
                      <a:alpha val="43000"/>
                    </a:srgbClr>
                  </a:outerShdw>
                </a:effectLst>
              </a:rPr>
              <a:t>(INSIDE RASA SDK)</a:t>
            </a:r>
            <a:endParaRPr lang="en-IN" sz="1400" kern="0" dirty="0">
              <a:ln w="0"/>
              <a:solidFill>
                <a:srgbClr val="5B9BD5"/>
              </a:solidFill>
              <a:effectLst>
                <a:outerShdw blurRad="38100" dist="25400" dir="5400000" algn="ctr" rotWithShape="0">
                  <a:srgbClr val="6E747A">
                    <a:alpha val="43000"/>
                  </a:srgbClr>
                </a:outerShdw>
              </a:effectLst>
            </a:endParaRPr>
          </a:p>
        </p:txBody>
      </p:sp>
      <p:sp>
        <p:nvSpPr>
          <p:cNvPr id="9" name="TextBox 8">
            <a:extLst>
              <a:ext uri="{FF2B5EF4-FFF2-40B4-BE49-F238E27FC236}">
                <a16:creationId xmlns:a16="http://schemas.microsoft.com/office/drawing/2014/main" id="{2207F8AB-8A6C-46FB-9D36-71801374E332}"/>
              </a:ext>
            </a:extLst>
          </p:cNvPr>
          <p:cNvSpPr txBox="1"/>
          <p:nvPr/>
        </p:nvSpPr>
        <p:spPr>
          <a:xfrm>
            <a:off x="1270000" y="5978886"/>
            <a:ext cx="2590800" cy="369332"/>
          </a:xfrm>
          <a:prstGeom prst="rect">
            <a:avLst/>
          </a:prstGeom>
          <a:noFill/>
        </p:spPr>
        <p:txBody>
          <a:bodyPr wrap="square" rtlCol="0">
            <a:spAutoFit/>
          </a:bodyPr>
          <a:lstStyle/>
          <a:p>
            <a:r>
              <a:rPr lang="en-US" dirty="0">
                <a:solidFill>
                  <a:schemeClr val="bg1"/>
                </a:solidFill>
              </a:rPr>
              <a:t>    Test Results</a:t>
            </a:r>
            <a:endParaRPr lang="en-IN"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TotalTime>
  <Words>515</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Bahnschrift</vt:lpstr>
      <vt:lpstr>Calibri</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23</cp:revision>
  <dcterms:created xsi:type="dcterms:W3CDTF">2021-03-23T03:46:34Z</dcterms:created>
  <dcterms:modified xsi:type="dcterms:W3CDTF">2021-07-07T01:55:56Z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2021-03-23T00:00:00Z</vt:filetime>
  </property>
</Properties>
</file>