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62"/>
  </p:notesMasterIdLst>
  <p:handoutMasterIdLst>
    <p:handoutMasterId r:id="rId63"/>
  </p:handoutMasterIdLst>
  <p:sldIdLst>
    <p:sldId id="1123" r:id="rId5"/>
    <p:sldId id="1459" r:id="rId6"/>
    <p:sldId id="1410" r:id="rId7"/>
    <p:sldId id="1458" r:id="rId8"/>
    <p:sldId id="1441" r:id="rId9"/>
    <p:sldId id="1436" r:id="rId10"/>
    <p:sldId id="1464" r:id="rId11"/>
    <p:sldId id="1437" r:id="rId12"/>
    <p:sldId id="1454" r:id="rId13"/>
    <p:sldId id="1439" r:id="rId14"/>
    <p:sldId id="1463" r:id="rId15"/>
    <p:sldId id="1455" r:id="rId16"/>
    <p:sldId id="1460" r:id="rId17"/>
    <p:sldId id="1465" r:id="rId18"/>
    <p:sldId id="1466" r:id="rId19"/>
    <p:sldId id="1457" r:id="rId20"/>
    <p:sldId id="1461" r:id="rId21"/>
    <p:sldId id="1467" r:id="rId22"/>
    <p:sldId id="1462" r:id="rId23"/>
    <p:sldId id="1443" r:id="rId24"/>
    <p:sldId id="1444" r:id="rId25"/>
    <p:sldId id="1440" r:id="rId26"/>
    <p:sldId id="1442" r:id="rId27"/>
    <p:sldId id="1445" r:id="rId28"/>
    <p:sldId id="1449" r:id="rId29"/>
    <p:sldId id="1471" r:id="rId30"/>
    <p:sldId id="1472" r:id="rId31"/>
    <p:sldId id="1403" r:id="rId32"/>
    <p:sldId id="1468" r:id="rId33"/>
    <p:sldId id="1469" r:id="rId34"/>
    <p:sldId id="1470" r:id="rId35"/>
    <p:sldId id="1450" r:id="rId36"/>
    <p:sldId id="1430" r:id="rId37"/>
    <p:sldId id="1431" r:id="rId38"/>
    <p:sldId id="1433" r:id="rId39"/>
    <p:sldId id="1432" r:id="rId40"/>
    <p:sldId id="1419" r:id="rId41"/>
    <p:sldId id="1411" r:id="rId42"/>
    <p:sldId id="1420" r:id="rId43"/>
    <p:sldId id="1412" r:id="rId44"/>
    <p:sldId id="1418" r:id="rId45"/>
    <p:sldId id="1423" r:id="rId46"/>
    <p:sldId id="1422" r:id="rId47"/>
    <p:sldId id="1421" r:id="rId48"/>
    <p:sldId id="1428" r:id="rId49"/>
    <p:sldId id="1416" r:id="rId50"/>
    <p:sldId id="1413" r:id="rId51"/>
    <p:sldId id="1415" r:id="rId52"/>
    <p:sldId id="1414" r:id="rId53"/>
    <p:sldId id="1417" r:id="rId54"/>
    <p:sldId id="1434" r:id="rId55"/>
    <p:sldId id="1435" r:id="rId56"/>
    <p:sldId id="1424" r:id="rId57"/>
    <p:sldId id="1425" r:id="rId58"/>
    <p:sldId id="1426" r:id="rId59"/>
    <p:sldId id="1427" r:id="rId60"/>
    <p:sldId id="1429"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6E83BB88-E9BA-484D-ACA9-1795D8E9F730}">
          <p14:sldIdLst>
            <p14:sldId id="1123"/>
            <p14:sldId id="1459"/>
            <p14:sldId id="1410"/>
            <p14:sldId id="1458"/>
            <p14:sldId id="1441"/>
            <p14:sldId id="1436"/>
            <p14:sldId id="1464"/>
            <p14:sldId id="1437"/>
            <p14:sldId id="1454"/>
            <p14:sldId id="1439"/>
            <p14:sldId id="1463"/>
            <p14:sldId id="1455"/>
            <p14:sldId id="1460"/>
            <p14:sldId id="1465"/>
            <p14:sldId id="1466"/>
            <p14:sldId id="1457"/>
            <p14:sldId id="1461"/>
            <p14:sldId id="1467"/>
            <p14:sldId id="1462"/>
            <p14:sldId id="1443"/>
            <p14:sldId id="1444"/>
            <p14:sldId id="1440"/>
            <p14:sldId id="1442"/>
            <p14:sldId id="1445"/>
            <p14:sldId id="1449"/>
            <p14:sldId id="1471"/>
            <p14:sldId id="1472"/>
            <p14:sldId id="1403"/>
          </p14:sldIdLst>
        </p14:section>
        <p14:section name="Backup" id="{033B3109-E159-4EE5-9C3B-9A6811E2AEFD}">
          <p14:sldIdLst>
            <p14:sldId id="1468"/>
            <p14:sldId id="1469"/>
            <p14:sldId id="1470"/>
            <p14:sldId id="1450"/>
          </p14:sldIdLst>
        </p14:section>
        <p14:section name="Backup" id="{2EB6DB67-05CD-4115-80CF-A57ADEFEE58C}">
          <p14:sldIdLst>
            <p14:sldId id="1430"/>
            <p14:sldId id="1431"/>
            <p14:sldId id="1433"/>
            <p14:sldId id="1432"/>
            <p14:sldId id="1419"/>
            <p14:sldId id="1411"/>
            <p14:sldId id="1420"/>
            <p14:sldId id="1412"/>
            <p14:sldId id="1418"/>
            <p14:sldId id="1423"/>
            <p14:sldId id="1422"/>
            <p14:sldId id="1421"/>
            <p14:sldId id="1428"/>
            <p14:sldId id="1416"/>
            <p14:sldId id="1413"/>
            <p14:sldId id="1415"/>
            <p14:sldId id="1414"/>
            <p14:sldId id="1417"/>
            <p14:sldId id="1434"/>
            <p14:sldId id="1435"/>
            <p14:sldId id="1424"/>
            <p14:sldId id="1425"/>
            <p14:sldId id="1426"/>
            <p14:sldId id="1427"/>
            <p14:sldId id="14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050"/>
    <a:srgbClr val="0078D7"/>
    <a:srgbClr val="376092"/>
    <a:srgbClr val="4D9ED7"/>
    <a:srgbClr val="00188F"/>
    <a:srgbClr val="FFFFFF"/>
    <a:srgbClr val="505050"/>
    <a:srgbClr val="008272"/>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5171" autoAdjust="0"/>
  </p:normalViewPr>
  <p:slideViewPr>
    <p:cSldViewPr snapToObjects="1">
      <p:cViewPr varScale="1">
        <p:scale>
          <a:sx n="112" d="100"/>
          <a:sy n="112" d="100"/>
        </p:scale>
        <p:origin x="437" y="86"/>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49" d="100"/>
          <a:sy n="49" d="100"/>
        </p:scale>
        <p:origin x="2740" y="6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2/12/2018</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20</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20</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2/12/2018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2/12/2018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2/12/2018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7435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03790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90000"/>
              </a:lnSpc>
              <a:spcAft>
                <a:spcPts val="600"/>
              </a:spcAft>
            </a:pPr>
            <a:endParaRPr lang="de-DE" sz="900" dirty="0">
              <a:gradFill>
                <a:gsLst>
                  <a:gs pos="2917">
                    <a:schemeClr val="tx1"/>
                  </a:gs>
                  <a:gs pos="30000">
                    <a:schemeClr val="tx1"/>
                  </a:gs>
                </a:gsLst>
                <a:lin ang="5400000" scaled="0"/>
              </a:gradFill>
            </a:endParaRP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3377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900" dirty="0"/>
              <a:t>Naive </a:t>
            </a:r>
            <a:r>
              <a:rPr lang="de-DE" sz="900" dirty="0" err="1"/>
              <a:t>Byes</a:t>
            </a:r>
            <a:r>
              <a:rPr lang="de-DE" sz="900" dirty="0"/>
              <a:t> </a:t>
            </a:r>
            <a:r>
              <a:rPr lang="de-DE" sz="900" dirty="0" err="1"/>
              <a:t>algorithms</a:t>
            </a:r>
            <a:r>
              <a:rPr lang="de-DE" sz="900" dirty="0"/>
              <a:t> </a:t>
            </a:r>
            <a:r>
              <a:rPr lang="de-DE" sz="900" dirty="0" err="1"/>
              <a:t>are</a:t>
            </a:r>
            <a:r>
              <a:rPr lang="de-DE" sz="900" dirty="0"/>
              <a:t> </a:t>
            </a:r>
            <a:r>
              <a:rPr lang="de-DE" sz="900" dirty="0" err="1"/>
              <a:t>among</a:t>
            </a:r>
            <a:r>
              <a:rPr lang="de-DE" sz="900" dirty="0"/>
              <a:t> </a:t>
            </a:r>
            <a:r>
              <a:rPr lang="de-DE" sz="900" dirty="0" err="1"/>
              <a:t>the</a:t>
            </a:r>
            <a:r>
              <a:rPr lang="de-DE" sz="900" dirty="0"/>
              <a:t> </a:t>
            </a:r>
            <a:r>
              <a:rPr lang="de-DE" sz="900" dirty="0" err="1"/>
              <a:t>most</a:t>
            </a:r>
            <a:r>
              <a:rPr lang="de-DE" sz="900" dirty="0"/>
              <a:t> </a:t>
            </a:r>
            <a:r>
              <a:rPr lang="de-DE" sz="900" dirty="0" err="1"/>
              <a:t>successful</a:t>
            </a:r>
            <a:r>
              <a:rPr lang="de-DE" sz="900" dirty="0"/>
              <a:t> </a:t>
            </a:r>
            <a:r>
              <a:rPr lang="de-DE" sz="900" dirty="0" err="1"/>
              <a:t>known</a:t>
            </a:r>
            <a:r>
              <a:rPr lang="de-DE" sz="900" dirty="0"/>
              <a:t> </a:t>
            </a:r>
            <a:r>
              <a:rPr lang="de-DE" sz="900" dirty="0" err="1"/>
              <a:t>algorithms</a:t>
            </a:r>
            <a:r>
              <a:rPr lang="de-DE" sz="900" dirty="0"/>
              <a:t> </a:t>
            </a:r>
            <a:r>
              <a:rPr lang="de-DE" sz="900" dirty="0" err="1"/>
              <a:t>for</a:t>
            </a:r>
            <a:r>
              <a:rPr lang="de-DE" sz="900" dirty="0"/>
              <a:t> </a:t>
            </a:r>
            <a:r>
              <a:rPr lang="de-DE" sz="900" dirty="0" err="1"/>
              <a:t>learning</a:t>
            </a:r>
            <a:r>
              <a:rPr lang="de-DE" sz="900" dirty="0"/>
              <a:t> </a:t>
            </a:r>
            <a:r>
              <a:rPr lang="de-DE" sz="900" dirty="0" err="1"/>
              <a:t>to</a:t>
            </a:r>
            <a:r>
              <a:rPr lang="de-DE" sz="900" dirty="0"/>
              <a:t> </a:t>
            </a:r>
            <a:r>
              <a:rPr lang="de-DE" sz="900" dirty="0" err="1"/>
              <a:t>classify</a:t>
            </a:r>
            <a:r>
              <a:rPr lang="de-DE" sz="900" dirty="0"/>
              <a:t> </a:t>
            </a:r>
            <a:r>
              <a:rPr lang="de-DE" sz="900" dirty="0" err="1"/>
              <a:t>text</a:t>
            </a:r>
            <a:r>
              <a:rPr lang="de-DE" sz="900" dirty="0"/>
              <a:t> </a:t>
            </a:r>
            <a:r>
              <a:rPr lang="de-DE" sz="900" dirty="0" err="1"/>
              <a:t>documents</a:t>
            </a:r>
            <a:r>
              <a:rPr lang="de-DE" sz="900" dirty="0"/>
              <a:t>. It </a:t>
            </a:r>
            <a:r>
              <a:rPr lang="de-DE" sz="900" dirty="0" err="1"/>
              <a:t>predicts</a:t>
            </a:r>
            <a:r>
              <a:rPr lang="de-DE" sz="900" dirty="0"/>
              <a:t> </a:t>
            </a:r>
            <a:r>
              <a:rPr lang="de-DE" sz="900" dirty="0" err="1"/>
              <a:t>by</a:t>
            </a:r>
            <a:r>
              <a:rPr lang="de-DE" sz="900" dirty="0"/>
              <a:t> </a:t>
            </a:r>
            <a:r>
              <a:rPr lang="de-DE" sz="900" dirty="0" err="1"/>
              <a:t>reading</a:t>
            </a:r>
            <a:r>
              <a:rPr lang="de-DE" sz="900" dirty="0"/>
              <a:t> a </a:t>
            </a:r>
            <a:r>
              <a:rPr lang="de-DE" sz="900" dirty="0" err="1"/>
              <a:t>set</a:t>
            </a:r>
            <a:r>
              <a:rPr lang="de-DE" sz="900" dirty="0"/>
              <a:t> </a:t>
            </a:r>
            <a:r>
              <a:rPr lang="de-DE" sz="900" dirty="0" err="1"/>
              <a:t>of</a:t>
            </a:r>
            <a:r>
              <a:rPr lang="de-DE" sz="900" dirty="0"/>
              <a:t> </a:t>
            </a:r>
            <a:r>
              <a:rPr lang="de-DE" sz="900" dirty="0" err="1"/>
              <a:t>examples</a:t>
            </a:r>
            <a:r>
              <a:rPr lang="de-DE" sz="900" dirty="0"/>
              <a:t> in </a:t>
            </a:r>
            <a:r>
              <a:rPr lang="de-DE" sz="900" dirty="0" err="1"/>
              <a:t>attribute</a:t>
            </a:r>
            <a:r>
              <a:rPr lang="de-DE" sz="900" dirty="0"/>
              <a:t> </a:t>
            </a:r>
            <a:r>
              <a:rPr lang="de-DE" sz="900" dirty="0" err="1"/>
              <a:t>value-representation</a:t>
            </a:r>
            <a:r>
              <a:rPr lang="de-DE" sz="900" dirty="0"/>
              <a:t> and </a:t>
            </a:r>
            <a:r>
              <a:rPr lang="de-DE" sz="900" dirty="0" err="1"/>
              <a:t>than</a:t>
            </a:r>
            <a:r>
              <a:rPr lang="de-DE" sz="900" dirty="0"/>
              <a:t> </a:t>
            </a:r>
            <a:r>
              <a:rPr lang="de-DE" sz="900" dirty="0" err="1"/>
              <a:t>by</a:t>
            </a:r>
            <a:r>
              <a:rPr lang="de-DE" sz="900" dirty="0"/>
              <a:t> </a:t>
            </a:r>
            <a:r>
              <a:rPr lang="de-DE" sz="900" dirty="0" err="1"/>
              <a:t>using</a:t>
            </a:r>
            <a:r>
              <a:rPr lang="de-DE" sz="900" dirty="0"/>
              <a:t> </a:t>
            </a:r>
            <a:r>
              <a:rPr lang="de-DE" sz="900" dirty="0" err="1"/>
              <a:t>the</a:t>
            </a:r>
            <a:r>
              <a:rPr lang="de-DE" sz="900" dirty="0"/>
              <a:t> </a:t>
            </a:r>
            <a:r>
              <a:rPr lang="de-DE" sz="900" dirty="0" err="1"/>
              <a:t>Bayes</a:t>
            </a:r>
            <a:r>
              <a:rPr lang="de-DE" sz="900" dirty="0"/>
              <a:t> Theorem </a:t>
            </a:r>
            <a:r>
              <a:rPr lang="de-DE" sz="900" dirty="0" err="1"/>
              <a:t>to</a:t>
            </a:r>
            <a:r>
              <a:rPr lang="de-DE" sz="900" dirty="0"/>
              <a:t> </a:t>
            </a:r>
            <a:r>
              <a:rPr lang="de-DE" sz="900" dirty="0" err="1"/>
              <a:t>estimate</a:t>
            </a:r>
            <a:r>
              <a:rPr lang="de-DE" sz="900" dirty="0"/>
              <a:t> </a:t>
            </a:r>
            <a:r>
              <a:rPr lang="de-DE" sz="900" dirty="0" err="1"/>
              <a:t>the</a:t>
            </a:r>
            <a:r>
              <a:rPr lang="de-DE" sz="900" dirty="0"/>
              <a:t> </a:t>
            </a:r>
            <a:r>
              <a:rPr lang="de-DE" sz="900" dirty="0" err="1"/>
              <a:t>posterior</a:t>
            </a:r>
            <a:r>
              <a:rPr lang="de-DE" sz="900" dirty="0"/>
              <a:t> </a:t>
            </a:r>
            <a:r>
              <a:rPr lang="de-DE" sz="900" dirty="0" err="1"/>
              <a:t>probabilities</a:t>
            </a:r>
            <a:r>
              <a:rPr lang="de-DE" sz="900" dirty="0"/>
              <a:t> </a:t>
            </a:r>
            <a:r>
              <a:rPr lang="de-DE" sz="900" dirty="0" err="1"/>
              <a:t>of</a:t>
            </a:r>
            <a:r>
              <a:rPr lang="de-DE" sz="900" dirty="0"/>
              <a:t> all </a:t>
            </a:r>
            <a:r>
              <a:rPr lang="de-DE" sz="900" dirty="0" err="1"/>
              <a:t>qualifications</a:t>
            </a:r>
            <a:r>
              <a:rPr lang="de-DE" sz="900" dirty="0"/>
              <a:t>. </a:t>
            </a:r>
            <a:r>
              <a:rPr lang="de-DE" sz="900" dirty="0" err="1"/>
              <a:t>For</a:t>
            </a:r>
            <a:r>
              <a:rPr lang="de-DE" sz="900" dirty="0"/>
              <a:t> </a:t>
            </a:r>
            <a:r>
              <a:rPr lang="de-DE" sz="900" dirty="0" err="1"/>
              <a:t>each</a:t>
            </a:r>
            <a:r>
              <a:rPr lang="de-DE" sz="900" dirty="0"/>
              <a:t> </a:t>
            </a:r>
            <a:r>
              <a:rPr lang="de-DE" sz="900" dirty="0" err="1"/>
              <a:t>instance</a:t>
            </a:r>
            <a:r>
              <a:rPr lang="de-DE" sz="900" dirty="0"/>
              <a:t> </a:t>
            </a:r>
            <a:r>
              <a:rPr lang="de-DE" sz="900" dirty="0" err="1"/>
              <a:t>of</a:t>
            </a:r>
            <a:r>
              <a:rPr lang="de-DE" sz="900" dirty="0"/>
              <a:t> </a:t>
            </a:r>
            <a:r>
              <a:rPr lang="de-DE" sz="900" dirty="0" err="1"/>
              <a:t>the</a:t>
            </a:r>
            <a:r>
              <a:rPr lang="de-DE" sz="900" dirty="0"/>
              <a:t> </a:t>
            </a:r>
            <a:r>
              <a:rPr lang="de-DE" sz="900" dirty="0" err="1"/>
              <a:t>example</a:t>
            </a:r>
            <a:r>
              <a:rPr lang="de-DE" sz="900" dirty="0"/>
              <a:t> </a:t>
            </a:r>
            <a:r>
              <a:rPr lang="de-DE" sz="900" dirty="0" err="1"/>
              <a:t>language</a:t>
            </a:r>
            <a:r>
              <a:rPr lang="de-DE" sz="900" dirty="0"/>
              <a:t> a </a:t>
            </a:r>
            <a:r>
              <a:rPr lang="de-DE" sz="900" dirty="0" err="1"/>
              <a:t>classification</a:t>
            </a:r>
            <a:r>
              <a:rPr lang="de-DE" sz="900" dirty="0"/>
              <a:t> </a:t>
            </a:r>
            <a:r>
              <a:rPr lang="de-DE" sz="900" dirty="0" err="1"/>
              <a:t>with</a:t>
            </a:r>
            <a:r>
              <a:rPr lang="de-DE" sz="900" dirty="0"/>
              <a:t> </a:t>
            </a:r>
            <a:r>
              <a:rPr lang="de-DE" sz="900" dirty="0" err="1"/>
              <a:t>the</a:t>
            </a:r>
            <a:r>
              <a:rPr lang="de-DE" sz="900" dirty="0"/>
              <a:t> </a:t>
            </a:r>
            <a:r>
              <a:rPr lang="de-DE" sz="900" dirty="0" err="1"/>
              <a:t>highest</a:t>
            </a:r>
            <a:r>
              <a:rPr lang="de-DE" sz="900" dirty="0"/>
              <a:t> </a:t>
            </a:r>
            <a:r>
              <a:rPr lang="de-DE" sz="900" dirty="0" err="1"/>
              <a:t>posterier</a:t>
            </a:r>
            <a:r>
              <a:rPr lang="de-DE" sz="900" dirty="0"/>
              <a:t> </a:t>
            </a:r>
            <a:r>
              <a:rPr lang="de-DE" sz="900" dirty="0" err="1"/>
              <a:t>probability</a:t>
            </a:r>
            <a:r>
              <a:rPr lang="de-DE" sz="900" dirty="0"/>
              <a:t> </a:t>
            </a:r>
            <a:r>
              <a:rPr lang="de-DE" sz="900" dirty="0" err="1"/>
              <a:t>is</a:t>
            </a:r>
            <a:r>
              <a:rPr lang="de-DE" sz="900" dirty="0"/>
              <a:t> </a:t>
            </a:r>
            <a:r>
              <a:rPr lang="de-DE" sz="900" dirty="0" err="1"/>
              <a:t>chosen</a:t>
            </a:r>
            <a:r>
              <a:rPr lang="de-DE" sz="900" dirty="0"/>
              <a:t> </a:t>
            </a:r>
            <a:r>
              <a:rPr lang="de-DE" sz="900" dirty="0" err="1"/>
              <a:t>as</a:t>
            </a:r>
            <a:r>
              <a:rPr lang="de-DE" sz="900" dirty="0"/>
              <a:t> </a:t>
            </a:r>
            <a:r>
              <a:rPr lang="de-DE" sz="900" dirty="0" err="1"/>
              <a:t>the</a:t>
            </a:r>
            <a:r>
              <a:rPr lang="de-DE" sz="900" dirty="0"/>
              <a:t> </a:t>
            </a:r>
            <a:r>
              <a:rPr lang="de-DE" sz="900" dirty="0" err="1"/>
              <a:t>prediction</a:t>
            </a:r>
            <a:r>
              <a:rPr lang="de-DE" sz="900" dirty="0"/>
              <a:t>. </a:t>
            </a:r>
          </a:p>
          <a:p>
            <a:r>
              <a:rPr lang="de-DE" sz="900" dirty="0"/>
              <a:t> </a:t>
            </a:r>
          </a:p>
          <a:p>
            <a:r>
              <a:rPr lang="de-DE" sz="900" dirty="0" err="1"/>
              <a:t>Example</a:t>
            </a:r>
            <a:r>
              <a:rPr lang="de-DE" sz="900" dirty="0"/>
              <a:t>:</a:t>
            </a:r>
          </a:p>
          <a:p>
            <a:r>
              <a:rPr lang="de-DE" sz="900" dirty="0"/>
              <a:t> </a:t>
            </a:r>
          </a:p>
          <a:p>
            <a:r>
              <a:rPr lang="de-DE" sz="900" dirty="0" err="1"/>
              <a:t>Suppose</a:t>
            </a:r>
            <a:r>
              <a:rPr lang="de-DE" sz="900" dirty="0"/>
              <a:t> </a:t>
            </a:r>
            <a:r>
              <a:rPr lang="de-DE" sz="900" dirty="0" err="1"/>
              <a:t>your</a:t>
            </a:r>
            <a:r>
              <a:rPr lang="de-DE" sz="900" dirty="0"/>
              <a:t> </a:t>
            </a:r>
            <a:r>
              <a:rPr lang="de-DE" sz="900" dirty="0" err="1"/>
              <a:t>data</a:t>
            </a:r>
            <a:r>
              <a:rPr lang="de-DE" sz="900" dirty="0"/>
              <a:t> </a:t>
            </a:r>
            <a:r>
              <a:rPr lang="de-DE" sz="900" dirty="0" err="1"/>
              <a:t>consist</a:t>
            </a:r>
            <a:r>
              <a:rPr lang="de-DE" sz="900" dirty="0"/>
              <a:t> </a:t>
            </a:r>
            <a:r>
              <a:rPr lang="de-DE" sz="900" dirty="0" err="1"/>
              <a:t>of</a:t>
            </a:r>
            <a:r>
              <a:rPr lang="de-DE" sz="900" dirty="0"/>
              <a:t> </a:t>
            </a:r>
            <a:r>
              <a:rPr lang="de-DE" sz="900" dirty="0" err="1"/>
              <a:t>fruits</a:t>
            </a:r>
            <a:r>
              <a:rPr lang="de-DE" sz="900" dirty="0"/>
              <a:t>, </a:t>
            </a:r>
            <a:r>
              <a:rPr lang="de-DE" sz="900" dirty="0" err="1"/>
              <a:t>described</a:t>
            </a:r>
            <a:r>
              <a:rPr lang="de-DE" sz="900" dirty="0"/>
              <a:t> </a:t>
            </a:r>
            <a:r>
              <a:rPr lang="de-DE" sz="900" dirty="0" err="1"/>
              <a:t>by</a:t>
            </a:r>
            <a:r>
              <a:rPr lang="de-DE" sz="900" dirty="0"/>
              <a:t> </a:t>
            </a:r>
            <a:r>
              <a:rPr lang="de-DE" sz="900" dirty="0" err="1"/>
              <a:t>their</a:t>
            </a:r>
            <a:r>
              <a:rPr lang="de-DE" sz="900" dirty="0"/>
              <a:t> </a:t>
            </a:r>
            <a:r>
              <a:rPr lang="de-DE" sz="900" dirty="0" err="1"/>
              <a:t>color</a:t>
            </a:r>
            <a:r>
              <a:rPr lang="de-DE" sz="900" dirty="0"/>
              <a:t> and </a:t>
            </a:r>
            <a:r>
              <a:rPr lang="de-DE" sz="900" dirty="0" err="1"/>
              <a:t>shape</a:t>
            </a:r>
            <a:r>
              <a:rPr lang="de-DE" sz="900" dirty="0"/>
              <a:t>.  </a:t>
            </a:r>
            <a:r>
              <a:rPr lang="de-DE" sz="900" dirty="0" err="1"/>
              <a:t>Bayesian</a:t>
            </a:r>
            <a:r>
              <a:rPr lang="de-DE" sz="900" dirty="0"/>
              <a:t> </a:t>
            </a:r>
            <a:r>
              <a:rPr lang="de-DE" sz="900" dirty="0" err="1"/>
              <a:t>classifiers</a:t>
            </a:r>
            <a:r>
              <a:rPr lang="de-DE" sz="900" dirty="0"/>
              <a:t> </a:t>
            </a:r>
            <a:r>
              <a:rPr lang="de-DE" sz="900" dirty="0" err="1"/>
              <a:t>operate</a:t>
            </a:r>
            <a:r>
              <a:rPr lang="de-DE" sz="900" dirty="0"/>
              <a:t> </a:t>
            </a:r>
            <a:r>
              <a:rPr lang="de-DE" sz="900" dirty="0" err="1"/>
              <a:t>by</a:t>
            </a:r>
            <a:r>
              <a:rPr lang="de-DE" sz="900" dirty="0"/>
              <a:t> </a:t>
            </a:r>
            <a:r>
              <a:rPr lang="de-DE" sz="900" dirty="0" err="1"/>
              <a:t>saying</a:t>
            </a:r>
            <a:r>
              <a:rPr lang="de-DE" sz="900" dirty="0"/>
              <a:t> "</a:t>
            </a:r>
            <a:r>
              <a:rPr lang="de-DE" sz="900" dirty="0" err="1"/>
              <a:t>If</a:t>
            </a:r>
            <a:r>
              <a:rPr lang="de-DE" sz="900" dirty="0"/>
              <a:t> </a:t>
            </a:r>
            <a:r>
              <a:rPr lang="de-DE" sz="900" dirty="0" err="1"/>
              <a:t>you</a:t>
            </a:r>
            <a:r>
              <a:rPr lang="de-DE" sz="900" dirty="0"/>
              <a:t> </a:t>
            </a:r>
            <a:r>
              <a:rPr lang="de-DE" sz="900" dirty="0" err="1"/>
              <a:t>see</a:t>
            </a:r>
            <a:r>
              <a:rPr lang="de-DE" sz="900" dirty="0"/>
              <a:t> a </a:t>
            </a:r>
            <a:r>
              <a:rPr lang="de-DE" sz="900" dirty="0" err="1"/>
              <a:t>fruit</a:t>
            </a:r>
            <a:r>
              <a:rPr lang="de-DE" sz="900" dirty="0"/>
              <a:t> </a:t>
            </a:r>
            <a:r>
              <a:rPr lang="de-DE" sz="900" dirty="0" err="1"/>
              <a:t>that</a:t>
            </a:r>
            <a:r>
              <a:rPr lang="de-DE" sz="900" dirty="0"/>
              <a:t> </a:t>
            </a:r>
            <a:r>
              <a:rPr lang="de-DE" sz="900" dirty="0" err="1"/>
              <a:t>is</a:t>
            </a:r>
            <a:r>
              <a:rPr lang="de-DE" sz="900" dirty="0"/>
              <a:t> </a:t>
            </a:r>
            <a:r>
              <a:rPr lang="de-DE" sz="900" dirty="0" err="1"/>
              <a:t>red</a:t>
            </a:r>
            <a:r>
              <a:rPr lang="de-DE" sz="900" dirty="0"/>
              <a:t> and </a:t>
            </a:r>
            <a:r>
              <a:rPr lang="de-DE" sz="900" dirty="0" err="1"/>
              <a:t>round</a:t>
            </a:r>
            <a:r>
              <a:rPr lang="de-DE" sz="900" dirty="0"/>
              <a:t>, </a:t>
            </a:r>
            <a:r>
              <a:rPr lang="de-DE" sz="900" dirty="0" err="1"/>
              <a:t>which</a:t>
            </a:r>
            <a:r>
              <a:rPr lang="de-DE" sz="900" dirty="0"/>
              <a:t> type </a:t>
            </a:r>
            <a:r>
              <a:rPr lang="de-DE" sz="900" dirty="0" err="1"/>
              <a:t>of</a:t>
            </a:r>
            <a:r>
              <a:rPr lang="de-DE" sz="900" dirty="0"/>
              <a:t> </a:t>
            </a:r>
            <a:r>
              <a:rPr lang="de-DE" sz="900" dirty="0" err="1"/>
              <a:t>fruit</a:t>
            </a:r>
            <a:r>
              <a:rPr lang="de-DE" sz="900" dirty="0"/>
              <a:t> </a:t>
            </a:r>
            <a:r>
              <a:rPr lang="de-DE" sz="900" dirty="0" err="1"/>
              <a:t>is</a:t>
            </a:r>
            <a:r>
              <a:rPr lang="de-DE" sz="900" dirty="0"/>
              <a:t> </a:t>
            </a:r>
            <a:r>
              <a:rPr lang="de-DE" sz="900" dirty="0" err="1"/>
              <a:t>it</a:t>
            </a:r>
            <a:r>
              <a:rPr lang="de-DE" sz="900" dirty="0"/>
              <a:t> </a:t>
            </a:r>
            <a:r>
              <a:rPr lang="de-DE" sz="900" dirty="0" err="1"/>
              <a:t>most</a:t>
            </a:r>
            <a:r>
              <a:rPr lang="de-DE" sz="900" dirty="0"/>
              <a:t> </a:t>
            </a:r>
            <a:r>
              <a:rPr lang="de-DE" sz="900" dirty="0" err="1"/>
              <a:t>likely</a:t>
            </a:r>
            <a:r>
              <a:rPr lang="de-DE" sz="900" dirty="0"/>
              <a:t> </a:t>
            </a:r>
            <a:r>
              <a:rPr lang="de-DE" sz="900" dirty="0" err="1"/>
              <a:t>to</a:t>
            </a:r>
            <a:r>
              <a:rPr lang="de-DE" sz="900" dirty="0"/>
              <a:t> </a:t>
            </a:r>
            <a:r>
              <a:rPr lang="de-DE" sz="900" dirty="0" err="1"/>
              <a:t>be</a:t>
            </a:r>
            <a:r>
              <a:rPr lang="de-DE" sz="900" dirty="0"/>
              <a:t>, </a:t>
            </a:r>
            <a:r>
              <a:rPr lang="de-DE" sz="900" dirty="0" err="1"/>
              <a:t>based</a:t>
            </a:r>
            <a:r>
              <a:rPr lang="de-DE" sz="900" dirty="0"/>
              <a:t> on </a:t>
            </a:r>
            <a:r>
              <a:rPr lang="de-DE" sz="900" dirty="0" err="1"/>
              <a:t>the</a:t>
            </a:r>
            <a:r>
              <a:rPr lang="de-DE" sz="900" dirty="0"/>
              <a:t> </a:t>
            </a:r>
            <a:r>
              <a:rPr lang="de-DE" sz="900" dirty="0" err="1"/>
              <a:t>observed</a:t>
            </a:r>
            <a:r>
              <a:rPr lang="de-DE" sz="900" dirty="0"/>
              <a:t> </a:t>
            </a:r>
            <a:r>
              <a:rPr lang="de-DE" sz="900" dirty="0" err="1"/>
              <a:t>data</a:t>
            </a:r>
            <a:r>
              <a:rPr lang="de-DE" sz="900" dirty="0"/>
              <a:t> sample? In </a:t>
            </a:r>
            <a:r>
              <a:rPr lang="de-DE" sz="900" dirty="0" err="1"/>
              <a:t>future</a:t>
            </a:r>
            <a:r>
              <a:rPr lang="de-DE" sz="900" dirty="0"/>
              <a:t>, </a:t>
            </a:r>
            <a:r>
              <a:rPr lang="de-DE" sz="900" dirty="0" err="1"/>
              <a:t>classify</a:t>
            </a:r>
            <a:r>
              <a:rPr lang="de-DE" sz="900" dirty="0"/>
              <a:t> </a:t>
            </a:r>
            <a:r>
              <a:rPr lang="de-DE" sz="900" dirty="0" err="1"/>
              <a:t>red</a:t>
            </a:r>
            <a:r>
              <a:rPr lang="de-DE" sz="900" dirty="0"/>
              <a:t> and </a:t>
            </a:r>
            <a:r>
              <a:rPr lang="de-DE" sz="900" dirty="0" err="1"/>
              <a:t>round</a:t>
            </a:r>
            <a:r>
              <a:rPr lang="de-DE" sz="900" dirty="0"/>
              <a:t> </a:t>
            </a:r>
            <a:r>
              <a:rPr lang="de-DE" sz="900" dirty="0" err="1"/>
              <a:t>fruit</a:t>
            </a:r>
            <a:r>
              <a:rPr lang="de-DE" sz="900" dirty="0"/>
              <a:t> </a:t>
            </a:r>
            <a:r>
              <a:rPr lang="de-DE" sz="900" dirty="0" err="1"/>
              <a:t>as</a:t>
            </a:r>
            <a:r>
              <a:rPr lang="de-DE" sz="900" dirty="0"/>
              <a:t> </a:t>
            </a:r>
            <a:r>
              <a:rPr lang="de-DE" sz="900" dirty="0" err="1"/>
              <a:t>that</a:t>
            </a:r>
            <a:r>
              <a:rPr lang="de-DE" sz="900" dirty="0"/>
              <a:t> type </a:t>
            </a:r>
            <a:r>
              <a:rPr lang="de-DE" sz="900" dirty="0" err="1"/>
              <a:t>of</a:t>
            </a:r>
            <a:r>
              <a:rPr lang="de-DE" sz="900" dirty="0"/>
              <a:t> </a:t>
            </a:r>
            <a:r>
              <a:rPr lang="de-DE" sz="900" dirty="0" err="1"/>
              <a:t>fruit</a:t>
            </a:r>
            <a:r>
              <a:rPr lang="de-DE" sz="900" dirty="0"/>
              <a:t>."</a:t>
            </a:r>
          </a:p>
          <a:p>
            <a:r>
              <a:rPr lang="de-DE" sz="900" dirty="0"/>
              <a:t> </a:t>
            </a:r>
          </a:p>
          <a:p>
            <a:r>
              <a:rPr lang="de-DE" sz="900" dirty="0"/>
              <a:t>A </a:t>
            </a:r>
            <a:r>
              <a:rPr lang="de-DE" sz="900" dirty="0" err="1"/>
              <a:t>difficulty</a:t>
            </a:r>
            <a:r>
              <a:rPr lang="de-DE" sz="900" dirty="0"/>
              <a:t> </a:t>
            </a:r>
            <a:r>
              <a:rPr lang="de-DE" sz="900" dirty="0" err="1"/>
              <a:t>arises</a:t>
            </a:r>
            <a:r>
              <a:rPr lang="de-DE" sz="900" dirty="0"/>
              <a:t> </a:t>
            </a:r>
            <a:r>
              <a:rPr lang="de-DE" sz="900" dirty="0" err="1"/>
              <a:t>when</a:t>
            </a:r>
            <a:r>
              <a:rPr lang="de-DE" sz="900" dirty="0"/>
              <a:t> </a:t>
            </a:r>
            <a:r>
              <a:rPr lang="de-DE" sz="900" dirty="0" err="1"/>
              <a:t>you</a:t>
            </a:r>
            <a:r>
              <a:rPr lang="de-DE" sz="900" dirty="0"/>
              <a:t> </a:t>
            </a:r>
            <a:r>
              <a:rPr lang="de-DE" sz="900" dirty="0" err="1"/>
              <a:t>have</a:t>
            </a:r>
            <a:r>
              <a:rPr lang="de-DE" sz="900" dirty="0"/>
              <a:t> </a:t>
            </a:r>
            <a:r>
              <a:rPr lang="de-DE" sz="900" dirty="0" err="1"/>
              <a:t>more</a:t>
            </a:r>
            <a:r>
              <a:rPr lang="de-DE" sz="900" dirty="0"/>
              <a:t> </a:t>
            </a:r>
            <a:r>
              <a:rPr lang="de-DE" sz="900" dirty="0" err="1"/>
              <a:t>than</a:t>
            </a:r>
            <a:r>
              <a:rPr lang="de-DE" sz="900" dirty="0"/>
              <a:t> a </a:t>
            </a:r>
            <a:r>
              <a:rPr lang="de-DE" sz="900" dirty="0" err="1"/>
              <a:t>few</a:t>
            </a:r>
            <a:r>
              <a:rPr lang="de-DE" sz="900" dirty="0"/>
              <a:t> variables and </a:t>
            </a:r>
            <a:r>
              <a:rPr lang="de-DE" sz="900" dirty="0" err="1"/>
              <a:t>classes</a:t>
            </a:r>
            <a:r>
              <a:rPr lang="de-DE" sz="900" dirty="0"/>
              <a:t> -- </a:t>
            </a:r>
            <a:r>
              <a:rPr lang="de-DE" sz="900" dirty="0" err="1"/>
              <a:t>you</a:t>
            </a:r>
            <a:r>
              <a:rPr lang="de-DE" sz="900" dirty="0"/>
              <a:t> </a:t>
            </a:r>
            <a:r>
              <a:rPr lang="de-DE" sz="900" dirty="0" err="1"/>
              <a:t>would</a:t>
            </a:r>
            <a:r>
              <a:rPr lang="de-DE" sz="900" dirty="0"/>
              <a:t> </a:t>
            </a:r>
            <a:r>
              <a:rPr lang="de-DE" sz="900" dirty="0" err="1"/>
              <a:t>require</a:t>
            </a:r>
            <a:r>
              <a:rPr lang="de-DE" sz="900" dirty="0"/>
              <a:t> an </a:t>
            </a:r>
            <a:r>
              <a:rPr lang="de-DE" sz="900" dirty="0" err="1"/>
              <a:t>enormous</a:t>
            </a:r>
            <a:r>
              <a:rPr lang="de-DE" sz="900" dirty="0"/>
              <a:t> </a:t>
            </a:r>
            <a:r>
              <a:rPr lang="de-DE" sz="900" dirty="0" err="1"/>
              <a:t>number</a:t>
            </a:r>
            <a:r>
              <a:rPr lang="de-DE" sz="900" dirty="0"/>
              <a:t> </a:t>
            </a:r>
            <a:r>
              <a:rPr lang="de-DE" sz="900" dirty="0" err="1"/>
              <a:t>of</a:t>
            </a:r>
            <a:r>
              <a:rPr lang="de-DE" sz="900" dirty="0"/>
              <a:t> </a:t>
            </a:r>
            <a:r>
              <a:rPr lang="de-DE" sz="900" dirty="0" err="1"/>
              <a:t>observations</a:t>
            </a:r>
            <a:endParaRPr lang="de-DE" sz="900" dirty="0"/>
          </a:p>
          <a:p>
            <a:r>
              <a:rPr lang="de-DE" sz="900" dirty="0"/>
              <a:t>(</a:t>
            </a:r>
            <a:r>
              <a:rPr lang="de-DE" sz="900" dirty="0" err="1"/>
              <a:t>records</a:t>
            </a:r>
            <a:r>
              <a:rPr lang="de-DE" sz="900" dirty="0"/>
              <a:t>) </a:t>
            </a:r>
            <a:r>
              <a:rPr lang="de-DE" sz="900" dirty="0" err="1"/>
              <a:t>to</a:t>
            </a:r>
            <a:r>
              <a:rPr lang="de-DE" sz="900" dirty="0"/>
              <a:t> </a:t>
            </a:r>
            <a:r>
              <a:rPr lang="de-DE" sz="900" dirty="0" err="1"/>
              <a:t>estimate</a:t>
            </a:r>
            <a:r>
              <a:rPr lang="de-DE" sz="900" dirty="0"/>
              <a:t> </a:t>
            </a:r>
            <a:r>
              <a:rPr lang="de-DE" sz="900" dirty="0" err="1"/>
              <a:t>these</a:t>
            </a:r>
            <a:r>
              <a:rPr lang="de-DE" sz="900" dirty="0"/>
              <a:t> </a:t>
            </a:r>
            <a:r>
              <a:rPr lang="de-DE" sz="900" dirty="0" err="1"/>
              <a:t>probabilities</a:t>
            </a:r>
            <a:r>
              <a:rPr lang="de-DE" sz="900" dirty="0"/>
              <a:t>.</a:t>
            </a:r>
          </a:p>
          <a:p>
            <a:r>
              <a:rPr lang="de-DE" sz="900" dirty="0"/>
              <a:t> </a:t>
            </a:r>
          </a:p>
          <a:p>
            <a:r>
              <a:rPr lang="de-DE" sz="900" dirty="0"/>
              <a:t>Naive </a:t>
            </a:r>
            <a:r>
              <a:rPr lang="de-DE" sz="900" dirty="0" err="1"/>
              <a:t>Bayes</a:t>
            </a:r>
            <a:r>
              <a:rPr lang="de-DE" sz="900" dirty="0"/>
              <a:t> </a:t>
            </a:r>
            <a:r>
              <a:rPr lang="de-DE" sz="900" dirty="0" err="1"/>
              <a:t>classification</a:t>
            </a:r>
            <a:r>
              <a:rPr lang="de-DE" sz="900" dirty="0"/>
              <a:t> </a:t>
            </a:r>
            <a:r>
              <a:rPr lang="de-DE" sz="900" dirty="0" err="1"/>
              <a:t>gets</a:t>
            </a:r>
            <a:r>
              <a:rPr lang="de-DE" sz="900" dirty="0"/>
              <a:t> </a:t>
            </a:r>
            <a:r>
              <a:rPr lang="de-DE" sz="900" dirty="0" err="1"/>
              <a:t>around</a:t>
            </a:r>
            <a:r>
              <a:rPr lang="de-DE" sz="900" dirty="0"/>
              <a:t> </a:t>
            </a:r>
            <a:r>
              <a:rPr lang="de-DE" sz="900" dirty="0" err="1"/>
              <a:t>this</a:t>
            </a:r>
            <a:r>
              <a:rPr lang="de-DE" sz="900" dirty="0"/>
              <a:t> </a:t>
            </a:r>
            <a:r>
              <a:rPr lang="de-DE" sz="900" dirty="0" err="1"/>
              <a:t>problem</a:t>
            </a:r>
            <a:r>
              <a:rPr lang="de-DE" sz="900" dirty="0"/>
              <a:t> </a:t>
            </a:r>
            <a:r>
              <a:rPr lang="de-DE" sz="900" dirty="0" err="1"/>
              <a:t>by</a:t>
            </a:r>
            <a:r>
              <a:rPr lang="de-DE" sz="900" dirty="0"/>
              <a:t> not </a:t>
            </a:r>
            <a:r>
              <a:rPr lang="de-DE" sz="900" dirty="0" err="1"/>
              <a:t>requiring</a:t>
            </a:r>
            <a:r>
              <a:rPr lang="de-DE" sz="900" dirty="0"/>
              <a:t> </a:t>
            </a:r>
            <a:r>
              <a:rPr lang="de-DE" sz="900" dirty="0" err="1"/>
              <a:t>that</a:t>
            </a:r>
            <a:r>
              <a:rPr lang="de-DE" sz="900" dirty="0"/>
              <a:t> </a:t>
            </a:r>
            <a:r>
              <a:rPr lang="de-DE" sz="900" dirty="0" err="1"/>
              <a:t>you</a:t>
            </a:r>
            <a:r>
              <a:rPr lang="de-DE" sz="900" dirty="0"/>
              <a:t> </a:t>
            </a:r>
            <a:r>
              <a:rPr lang="de-DE" sz="900" dirty="0" err="1"/>
              <a:t>have</a:t>
            </a:r>
            <a:r>
              <a:rPr lang="de-DE" sz="900" dirty="0"/>
              <a:t> lots </a:t>
            </a:r>
            <a:r>
              <a:rPr lang="de-DE" sz="900" dirty="0" err="1"/>
              <a:t>of</a:t>
            </a:r>
            <a:r>
              <a:rPr lang="de-DE" sz="900" dirty="0"/>
              <a:t> </a:t>
            </a:r>
            <a:r>
              <a:rPr lang="de-DE" sz="900" dirty="0" err="1"/>
              <a:t>observations</a:t>
            </a:r>
            <a:r>
              <a:rPr lang="de-DE" sz="900" dirty="0"/>
              <a:t> </a:t>
            </a:r>
            <a:r>
              <a:rPr lang="de-DE" sz="900" dirty="0" err="1"/>
              <a:t>for</a:t>
            </a:r>
            <a:r>
              <a:rPr lang="de-DE" sz="900" dirty="0"/>
              <a:t> </a:t>
            </a:r>
            <a:r>
              <a:rPr lang="de-DE" sz="900" dirty="0" err="1"/>
              <a:t>each</a:t>
            </a:r>
            <a:r>
              <a:rPr lang="de-DE" sz="900" dirty="0"/>
              <a:t> </a:t>
            </a:r>
            <a:r>
              <a:rPr lang="de-DE" sz="900" dirty="0" err="1"/>
              <a:t>possible</a:t>
            </a:r>
            <a:r>
              <a:rPr lang="de-DE" sz="900" dirty="0"/>
              <a:t> </a:t>
            </a:r>
            <a:r>
              <a:rPr lang="de-DE" sz="900" dirty="0" err="1"/>
              <a:t>combination</a:t>
            </a:r>
            <a:r>
              <a:rPr lang="de-DE" sz="900" dirty="0"/>
              <a:t> </a:t>
            </a:r>
            <a:r>
              <a:rPr lang="de-DE" sz="900" dirty="0" err="1"/>
              <a:t>of</a:t>
            </a:r>
            <a:r>
              <a:rPr lang="de-DE" sz="900" dirty="0"/>
              <a:t> </a:t>
            </a:r>
            <a:r>
              <a:rPr lang="de-DE" sz="900" dirty="0" err="1"/>
              <a:t>the</a:t>
            </a:r>
            <a:r>
              <a:rPr lang="de-DE" sz="900" dirty="0"/>
              <a:t> variables.  </a:t>
            </a:r>
            <a:r>
              <a:rPr lang="de-DE" sz="900" dirty="0" err="1"/>
              <a:t>Rather</a:t>
            </a:r>
            <a:r>
              <a:rPr lang="de-DE" sz="900" dirty="0"/>
              <a:t>, </a:t>
            </a:r>
            <a:r>
              <a:rPr lang="de-DE" sz="900" dirty="0" err="1"/>
              <a:t>the</a:t>
            </a:r>
            <a:r>
              <a:rPr lang="de-DE" sz="900" dirty="0"/>
              <a:t> variables </a:t>
            </a:r>
            <a:r>
              <a:rPr lang="de-DE" sz="900" dirty="0" err="1"/>
              <a:t>are</a:t>
            </a:r>
            <a:r>
              <a:rPr lang="de-DE" sz="900" dirty="0"/>
              <a:t> </a:t>
            </a:r>
            <a:r>
              <a:rPr lang="de-DE" sz="900" dirty="0" err="1"/>
              <a:t>assumed</a:t>
            </a:r>
            <a:r>
              <a:rPr lang="de-DE" sz="900" dirty="0"/>
              <a:t> </a:t>
            </a:r>
            <a:r>
              <a:rPr lang="de-DE" sz="900" dirty="0" err="1"/>
              <a:t>to</a:t>
            </a:r>
            <a:r>
              <a:rPr lang="de-DE" sz="900" dirty="0"/>
              <a:t> </a:t>
            </a:r>
            <a:r>
              <a:rPr lang="de-DE" sz="900" dirty="0" err="1"/>
              <a:t>be</a:t>
            </a:r>
            <a:r>
              <a:rPr lang="de-DE" sz="900" dirty="0"/>
              <a:t> </a:t>
            </a:r>
            <a:r>
              <a:rPr lang="de-DE" sz="900" dirty="0" err="1"/>
              <a:t>independent</a:t>
            </a:r>
            <a:r>
              <a:rPr lang="de-DE" sz="900" dirty="0"/>
              <a:t> </a:t>
            </a:r>
            <a:r>
              <a:rPr lang="de-DE" sz="900" dirty="0" err="1"/>
              <a:t>of</a:t>
            </a:r>
            <a:r>
              <a:rPr lang="de-DE" sz="900" dirty="0"/>
              <a:t>  </a:t>
            </a:r>
            <a:r>
              <a:rPr lang="de-DE" sz="900" dirty="0" err="1"/>
              <a:t>one</a:t>
            </a:r>
            <a:r>
              <a:rPr lang="de-DE" sz="900" dirty="0"/>
              <a:t> </a:t>
            </a:r>
            <a:r>
              <a:rPr lang="de-DE" sz="900" dirty="0" err="1"/>
              <a:t>another</a:t>
            </a:r>
            <a:r>
              <a:rPr lang="de-DE" sz="900" dirty="0"/>
              <a:t> and, </a:t>
            </a:r>
            <a:r>
              <a:rPr lang="de-DE" sz="900" dirty="0" err="1"/>
              <a:t>therefore</a:t>
            </a:r>
            <a:r>
              <a:rPr lang="de-DE" sz="900" dirty="0"/>
              <a:t> </a:t>
            </a:r>
            <a:r>
              <a:rPr lang="de-DE" sz="900" dirty="0" err="1"/>
              <a:t>the</a:t>
            </a:r>
            <a:r>
              <a:rPr lang="de-DE" sz="900" dirty="0"/>
              <a:t> </a:t>
            </a:r>
            <a:r>
              <a:rPr lang="de-DE" sz="900" dirty="0" err="1"/>
              <a:t>probability</a:t>
            </a:r>
            <a:r>
              <a:rPr lang="de-DE" sz="900" dirty="0"/>
              <a:t> </a:t>
            </a:r>
            <a:r>
              <a:rPr lang="de-DE" sz="900" dirty="0" err="1"/>
              <a:t>that</a:t>
            </a:r>
            <a:r>
              <a:rPr lang="de-DE" sz="900" dirty="0"/>
              <a:t> a </a:t>
            </a:r>
            <a:r>
              <a:rPr lang="de-DE" sz="900" dirty="0" err="1"/>
              <a:t>fruit</a:t>
            </a:r>
            <a:r>
              <a:rPr lang="de-DE" sz="900" dirty="0"/>
              <a:t> </a:t>
            </a:r>
            <a:r>
              <a:rPr lang="de-DE" sz="900" dirty="0" err="1"/>
              <a:t>that</a:t>
            </a:r>
            <a:r>
              <a:rPr lang="de-DE" sz="900" dirty="0"/>
              <a:t> </a:t>
            </a:r>
            <a:r>
              <a:rPr lang="de-DE" sz="900" dirty="0" err="1"/>
              <a:t>is</a:t>
            </a:r>
            <a:r>
              <a:rPr lang="de-DE" sz="900" dirty="0"/>
              <a:t> </a:t>
            </a:r>
            <a:r>
              <a:rPr lang="de-DE" sz="900" dirty="0" err="1"/>
              <a:t>red</a:t>
            </a:r>
            <a:r>
              <a:rPr lang="de-DE" sz="900" dirty="0"/>
              <a:t>, </a:t>
            </a:r>
            <a:r>
              <a:rPr lang="de-DE" sz="900" dirty="0" err="1"/>
              <a:t>round</a:t>
            </a:r>
            <a:r>
              <a:rPr lang="de-DE" sz="900" dirty="0"/>
              <a:t>, firm, 3" in </a:t>
            </a:r>
            <a:r>
              <a:rPr lang="de-DE" sz="900" dirty="0" err="1"/>
              <a:t>diameter</a:t>
            </a:r>
            <a:r>
              <a:rPr lang="de-DE" sz="900" dirty="0"/>
              <a:t>, etc. will </a:t>
            </a:r>
            <a:r>
              <a:rPr lang="de-DE" sz="900" dirty="0" err="1"/>
              <a:t>be</a:t>
            </a:r>
            <a:r>
              <a:rPr lang="de-DE" sz="900" dirty="0"/>
              <a:t> an </a:t>
            </a:r>
            <a:r>
              <a:rPr lang="de-DE" sz="900" dirty="0" err="1"/>
              <a:t>apple</a:t>
            </a:r>
            <a:r>
              <a:rPr lang="de-DE" sz="900" dirty="0"/>
              <a:t> </a:t>
            </a:r>
            <a:r>
              <a:rPr lang="de-DE" sz="900" dirty="0" err="1"/>
              <a:t>can</a:t>
            </a:r>
            <a:r>
              <a:rPr lang="de-DE" sz="900" dirty="0"/>
              <a:t> </a:t>
            </a:r>
            <a:r>
              <a:rPr lang="de-DE" sz="900" dirty="0" err="1"/>
              <a:t>be</a:t>
            </a:r>
            <a:r>
              <a:rPr lang="de-DE" sz="900" dirty="0"/>
              <a:t> </a:t>
            </a:r>
            <a:r>
              <a:rPr lang="de-DE" sz="900" dirty="0" err="1"/>
              <a:t>calculated</a:t>
            </a:r>
            <a:r>
              <a:rPr lang="de-DE" sz="900" dirty="0"/>
              <a:t> </a:t>
            </a:r>
            <a:r>
              <a:rPr lang="de-DE" sz="900" dirty="0" err="1"/>
              <a:t>from</a:t>
            </a:r>
            <a:r>
              <a:rPr lang="de-DE" sz="900" dirty="0"/>
              <a:t> </a:t>
            </a:r>
            <a:r>
              <a:rPr lang="de-DE" sz="900" dirty="0" err="1"/>
              <a:t>the</a:t>
            </a:r>
            <a:r>
              <a:rPr lang="de-DE" sz="900" dirty="0"/>
              <a:t> </a:t>
            </a:r>
            <a:r>
              <a:rPr lang="de-DE" sz="900" dirty="0" err="1"/>
              <a:t>independent</a:t>
            </a:r>
            <a:r>
              <a:rPr lang="de-DE" sz="900" dirty="0"/>
              <a:t> </a:t>
            </a:r>
            <a:r>
              <a:rPr lang="de-DE" sz="900" dirty="0" err="1"/>
              <a:t>probabilities</a:t>
            </a:r>
            <a:r>
              <a:rPr lang="de-DE" sz="900" dirty="0"/>
              <a:t> </a:t>
            </a:r>
            <a:r>
              <a:rPr lang="de-DE" sz="900" dirty="0" err="1"/>
              <a:t>that</a:t>
            </a:r>
            <a:r>
              <a:rPr lang="de-DE" sz="900" dirty="0"/>
              <a:t> a </a:t>
            </a:r>
            <a:r>
              <a:rPr lang="de-DE" sz="900" dirty="0" err="1"/>
              <a:t>fruit</a:t>
            </a:r>
            <a:r>
              <a:rPr lang="de-DE" sz="900" dirty="0"/>
              <a:t> </a:t>
            </a:r>
            <a:r>
              <a:rPr lang="de-DE" sz="900" dirty="0" err="1"/>
              <a:t>is</a:t>
            </a:r>
            <a:r>
              <a:rPr lang="de-DE" sz="900" dirty="0"/>
              <a:t> </a:t>
            </a:r>
            <a:r>
              <a:rPr lang="de-DE" sz="900" dirty="0" err="1"/>
              <a:t>red</a:t>
            </a:r>
            <a:r>
              <a:rPr lang="de-DE" sz="900" dirty="0"/>
              <a:t>, </a:t>
            </a:r>
            <a:r>
              <a:rPr lang="de-DE" sz="900" dirty="0" err="1"/>
              <a:t>that</a:t>
            </a:r>
            <a:r>
              <a:rPr lang="de-DE" sz="900" dirty="0"/>
              <a:t> </a:t>
            </a:r>
            <a:r>
              <a:rPr lang="de-DE" sz="900" dirty="0" err="1"/>
              <a:t>it</a:t>
            </a:r>
            <a:r>
              <a:rPr lang="de-DE" sz="900" dirty="0"/>
              <a:t> </a:t>
            </a:r>
            <a:r>
              <a:rPr lang="de-DE" sz="900" dirty="0" err="1"/>
              <a:t>is</a:t>
            </a:r>
            <a:r>
              <a:rPr lang="de-DE" sz="900" dirty="0"/>
              <a:t> </a:t>
            </a:r>
            <a:r>
              <a:rPr lang="de-DE" sz="900" dirty="0" err="1"/>
              <a:t>round</a:t>
            </a:r>
            <a:r>
              <a:rPr lang="de-DE" sz="900" dirty="0"/>
              <a:t>, </a:t>
            </a:r>
            <a:r>
              <a:rPr lang="de-DE" sz="900" dirty="0" err="1"/>
              <a:t>that</a:t>
            </a:r>
            <a:r>
              <a:rPr lang="de-DE" sz="900" dirty="0"/>
              <a:t> </a:t>
            </a:r>
            <a:r>
              <a:rPr lang="de-DE" sz="900" dirty="0" err="1"/>
              <a:t>it</a:t>
            </a:r>
            <a:r>
              <a:rPr lang="de-DE" sz="900" dirty="0"/>
              <a:t> </a:t>
            </a:r>
            <a:r>
              <a:rPr lang="de-DE" sz="900" dirty="0" err="1"/>
              <a:t>is</a:t>
            </a:r>
            <a:r>
              <a:rPr lang="de-DE" sz="900" dirty="0"/>
              <a:t> firm, </a:t>
            </a:r>
            <a:r>
              <a:rPr lang="de-DE" sz="900" dirty="0" err="1"/>
              <a:t>that</a:t>
            </a:r>
            <a:r>
              <a:rPr lang="de-DE" sz="900" dirty="0"/>
              <a:t> </a:t>
            </a:r>
            <a:r>
              <a:rPr lang="de-DE" sz="900" dirty="0" err="1"/>
              <a:t>is</a:t>
            </a:r>
            <a:r>
              <a:rPr lang="de-DE" sz="900" dirty="0"/>
              <a:t> 3" in </a:t>
            </a:r>
            <a:r>
              <a:rPr lang="de-DE" sz="900" dirty="0" err="1"/>
              <a:t>diameter</a:t>
            </a:r>
            <a:r>
              <a:rPr lang="de-DE" sz="900" dirty="0"/>
              <a:t>, etc.</a:t>
            </a:r>
          </a:p>
          <a:p>
            <a:r>
              <a:rPr lang="de-DE" sz="900" dirty="0"/>
              <a:t> </a:t>
            </a:r>
          </a:p>
          <a:p>
            <a:r>
              <a:rPr lang="de-DE" sz="900" dirty="0"/>
              <a:t>In </a:t>
            </a:r>
            <a:r>
              <a:rPr lang="de-DE" sz="900" dirty="0" err="1"/>
              <a:t>other</a:t>
            </a:r>
            <a:r>
              <a:rPr lang="de-DE" sz="900" dirty="0"/>
              <a:t> </a:t>
            </a:r>
            <a:r>
              <a:rPr lang="de-DE" sz="900" dirty="0" err="1"/>
              <a:t>words</a:t>
            </a:r>
            <a:r>
              <a:rPr lang="de-DE" sz="900" dirty="0"/>
              <a:t>, </a:t>
            </a:r>
            <a:r>
              <a:rPr lang="de-DE" sz="900" dirty="0" err="1"/>
              <a:t>Naïve</a:t>
            </a:r>
            <a:r>
              <a:rPr lang="de-DE" sz="900" dirty="0"/>
              <a:t> </a:t>
            </a:r>
            <a:r>
              <a:rPr lang="de-DE" sz="900" dirty="0" err="1"/>
              <a:t>Bayes</a:t>
            </a:r>
            <a:r>
              <a:rPr lang="de-DE" sz="900" dirty="0"/>
              <a:t> </a:t>
            </a:r>
            <a:r>
              <a:rPr lang="de-DE" sz="900" dirty="0" err="1"/>
              <a:t>classifiers</a:t>
            </a:r>
            <a:r>
              <a:rPr lang="de-DE" sz="900" dirty="0"/>
              <a:t> </a:t>
            </a:r>
            <a:r>
              <a:rPr lang="de-DE" sz="900" dirty="0" err="1"/>
              <a:t>assume</a:t>
            </a:r>
            <a:r>
              <a:rPr lang="de-DE" sz="900" dirty="0"/>
              <a:t> </a:t>
            </a:r>
            <a:r>
              <a:rPr lang="de-DE" sz="900" dirty="0" err="1"/>
              <a:t>that</a:t>
            </a:r>
            <a:r>
              <a:rPr lang="de-DE" sz="900" dirty="0"/>
              <a:t> </a:t>
            </a:r>
            <a:r>
              <a:rPr lang="de-DE" sz="900" dirty="0" err="1"/>
              <a:t>the</a:t>
            </a:r>
            <a:r>
              <a:rPr lang="de-DE" sz="900" dirty="0"/>
              <a:t> </a:t>
            </a:r>
            <a:r>
              <a:rPr lang="de-DE" sz="900" dirty="0" err="1"/>
              <a:t>effect</a:t>
            </a:r>
            <a:r>
              <a:rPr lang="de-DE" sz="900" dirty="0"/>
              <a:t> </a:t>
            </a:r>
            <a:r>
              <a:rPr lang="de-DE" sz="900" dirty="0" err="1"/>
              <a:t>of</a:t>
            </a:r>
            <a:r>
              <a:rPr lang="de-DE" sz="900" dirty="0"/>
              <a:t> an variable </a:t>
            </a:r>
            <a:r>
              <a:rPr lang="de-DE" sz="900" dirty="0" err="1"/>
              <a:t>value</a:t>
            </a:r>
            <a:r>
              <a:rPr lang="de-DE" sz="900" dirty="0"/>
              <a:t> on a </a:t>
            </a:r>
            <a:r>
              <a:rPr lang="de-DE" sz="900" dirty="0" err="1"/>
              <a:t>given</a:t>
            </a:r>
            <a:r>
              <a:rPr lang="de-DE" sz="900" dirty="0"/>
              <a:t> </a:t>
            </a:r>
            <a:r>
              <a:rPr lang="de-DE" sz="900" dirty="0" err="1"/>
              <a:t>class</a:t>
            </a:r>
            <a:r>
              <a:rPr lang="de-DE" sz="900" dirty="0"/>
              <a:t> </a:t>
            </a:r>
            <a:r>
              <a:rPr lang="de-DE" sz="900" dirty="0" err="1"/>
              <a:t>is</a:t>
            </a:r>
            <a:r>
              <a:rPr lang="de-DE" sz="900" dirty="0"/>
              <a:t> </a:t>
            </a:r>
            <a:r>
              <a:rPr lang="de-DE" sz="900" dirty="0" err="1"/>
              <a:t>independent</a:t>
            </a:r>
            <a:r>
              <a:rPr lang="de-DE" sz="900" dirty="0"/>
              <a:t> </a:t>
            </a:r>
            <a:r>
              <a:rPr lang="de-DE" sz="900" dirty="0" err="1"/>
              <a:t>of</a:t>
            </a:r>
            <a:r>
              <a:rPr lang="de-DE" sz="900" dirty="0"/>
              <a:t> </a:t>
            </a:r>
            <a:r>
              <a:rPr lang="de-DE" sz="900" dirty="0" err="1"/>
              <a:t>the</a:t>
            </a:r>
            <a:r>
              <a:rPr lang="de-DE" sz="900" dirty="0"/>
              <a:t> </a:t>
            </a:r>
            <a:r>
              <a:rPr lang="de-DE" sz="900" dirty="0" err="1"/>
              <a:t>values</a:t>
            </a:r>
            <a:r>
              <a:rPr lang="de-DE" sz="900" dirty="0"/>
              <a:t> </a:t>
            </a:r>
            <a:r>
              <a:rPr lang="de-DE" sz="900" dirty="0" err="1"/>
              <a:t>of</a:t>
            </a:r>
            <a:r>
              <a:rPr lang="de-DE" sz="900" dirty="0"/>
              <a:t> </a:t>
            </a:r>
            <a:r>
              <a:rPr lang="de-DE" sz="900" dirty="0" err="1"/>
              <a:t>other</a:t>
            </a:r>
            <a:r>
              <a:rPr lang="de-DE" sz="900" dirty="0"/>
              <a:t> variable. This </a:t>
            </a:r>
            <a:r>
              <a:rPr lang="de-DE" sz="900" dirty="0" err="1"/>
              <a:t>assumption</a:t>
            </a:r>
            <a:r>
              <a:rPr lang="de-DE" sz="900" dirty="0"/>
              <a:t> </a:t>
            </a:r>
            <a:r>
              <a:rPr lang="de-DE" sz="900" dirty="0" err="1"/>
              <a:t>is</a:t>
            </a:r>
            <a:r>
              <a:rPr lang="de-DE" sz="900" dirty="0"/>
              <a:t> </a:t>
            </a:r>
            <a:r>
              <a:rPr lang="de-DE" sz="900" dirty="0" err="1"/>
              <a:t>called</a:t>
            </a:r>
            <a:r>
              <a:rPr lang="de-DE" sz="900" dirty="0"/>
              <a:t> </a:t>
            </a:r>
            <a:r>
              <a:rPr lang="de-DE" sz="900" dirty="0" err="1"/>
              <a:t>class</a:t>
            </a:r>
            <a:r>
              <a:rPr lang="de-DE" sz="900" dirty="0"/>
              <a:t> </a:t>
            </a:r>
            <a:r>
              <a:rPr lang="de-DE" sz="900" dirty="0" err="1"/>
              <a:t>conditional</a:t>
            </a:r>
            <a:r>
              <a:rPr lang="de-DE" sz="900" dirty="0"/>
              <a:t> </a:t>
            </a:r>
            <a:r>
              <a:rPr lang="de-DE" sz="900" dirty="0" err="1"/>
              <a:t>independence</a:t>
            </a:r>
            <a:r>
              <a:rPr lang="de-DE" sz="900" dirty="0"/>
              <a:t>. It </a:t>
            </a:r>
            <a:r>
              <a:rPr lang="de-DE" sz="900" dirty="0" err="1"/>
              <a:t>is</a:t>
            </a:r>
            <a:r>
              <a:rPr lang="de-DE" sz="900" dirty="0"/>
              <a:t> </a:t>
            </a:r>
            <a:r>
              <a:rPr lang="de-DE" sz="900" dirty="0" err="1"/>
              <a:t>made</a:t>
            </a:r>
            <a:r>
              <a:rPr lang="de-DE" sz="900" dirty="0"/>
              <a:t> </a:t>
            </a:r>
            <a:r>
              <a:rPr lang="de-DE" sz="900" dirty="0" err="1"/>
              <a:t>to</a:t>
            </a:r>
            <a:r>
              <a:rPr lang="de-DE" sz="900" dirty="0"/>
              <a:t> </a:t>
            </a:r>
            <a:r>
              <a:rPr lang="de-DE" sz="900" dirty="0" err="1"/>
              <a:t>simplify</a:t>
            </a:r>
            <a:r>
              <a:rPr lang="de-DE" sz="900" dirty="0"/>
              <a:t> </a:t>
            </a:r>
            <a:r>
              <a:rPr lang="de-DE" sz="900" dirty="0" err="1"/>
              <a:t>the</a:t>
            </a:r>
            <a:r>
              <a:rPr lang="de-DE" sz="900" dirty="0"/>
              <a:t> </a:t>
            </a:r>
            <a:r>
              <a:rPr lang="de-DE" sz="900" dirty="0" err="1"/>
              <a:t>computation</a:t>
            </a:r>
            <a:r>
              <a:rPr lang="de-DE" sz="900" dirty="0"/>
              <a:t> and in </a:t>
            </a:r>
            <a:r>
              <a:rPr lang="de-DE" sz="900" dirty="0" err="1"/>
              <a:t>this</a:t>
            </a:r>
            <a:r>
              <a:rPr lang="de-DE" sz="900" dirty="0"/>
              <a:t> sense </a:t>
            </a:r>
            <a:r>
              <a:rPr lang="de-DE" sz="900" dirty="0" err="1"/>
              <a:t>considered</a:t>
            </a:r>
            <a:r>
              <a:rPr lang="de-DE" sz="900" dirty="0"/>
              <a:t> </a:t>
            </a:r>
            <a:r>
              <a:rPr lang="de-DE" sz="900" dirty="0" err="1"/>
              <a:t>to</a:t>
            </a:r>
            <a:r>
              <a:rPr lang="de-DE" sz="900" dirty="0"/>
              <a:t> </a:t>
            </a:r>
            <a:r>
              <a:rPr lang="de-DE" sz="900" dirty="0" err="1"/>
              <a:t>be</a:t>
            </a:r>
            <a:r>
              <a:rPr lang="de-DE" sz="900" dirty="0"/>
              <a:t> “</a:t>
            </a:r>
            <a:r>
              <a:rPr lang="de-DE" sz="900" dirty="0" err="1"/>
              <a:t>Naïve</a:t>
            </a:r>
            <a:r>
              <a:rPr lang="de-DE" sz="900" dirty="0"/>
              <a:t>”.</a:t>
            </a:r>
          </a:p>
          <a:p>
            <a:r>
              <a:rPr lang="de-DE" sz="900" dirty="0"/>
              <a:t> </a:t>
            </a:r>
          </a:p>
          <a:p>
            <a:r>
              <a:rPr lang="de-DE" sz="900" dirty="0"/>
              <a:t>This </a:t>
            </a:r>
            <a:r>
              <a:rPr lang="de-DE" sz="900" dirty="0" err="1"/>
              <a:t>assumption</a:t>
            </a:r>
            <a:r>
              <a:rPr lang="de-DE" sz="900" dirty="0"/>
              <a:t> </a:t>
            </a:r>
            <a:r>
              <a:rPr lang="de-DE" sz="900" dirty="0" err="1"/>
              <a:t>is</a:t>
            </a:r>
            <a:r>
              <a:rPr lang="de-DE" sz="900" dirty="0"/>
              <a:t> a </a:t>
            </a:r>
            <a:r>
              <a:rPr lang="de-DE" sz="900" dirty="0" err="1"/>
              <a:t>fairly</a:t>
            </a:r>
            <a:r>
              <a:rPr lang="de-DE" sz="900" dirty="0"/>
              <a:t> strong </a:t>
            </a:r>
            <a:r>
              <a:rPr lang="de-DE" sz="900" dirty="0" err="1"/>
              <a:t>assumption</a:t>
            </a:r>
            <a:r>
              <a:rPr lang="de-DE" sz="900" dirty="0"/>
              <a:t> and </a:t>
            </a:r>
            <a:r>
              <a:rPr lang="de-DE" sz="900" dirty="0" err="1"/>
              <a:t>is</a:t>
            </a:r>
            <a:r>
              <a:rPr lang="de-DE" sz="900" dirty="0"/>
              <a:t> </a:t>
            </a:r>
            <a:r>
              <a:rPr lang="de-DE" sz="900" dirty="0" err="1"/>
              <a:t>often</a:t>
            </a:r>
            <a:r>
              <a:rPr lang="de-DE" sz="900" dirty="0"/>
              <a:t> not </a:t>
            </a:r>
            <a:r>
              <a:rPr lang="de-DE" sz="900" dirty="0" err="1"/>
              <a:t>applicable</a:t>
            </a:r>
            <a:r>
              <a:rPr lang="de-DE" sz="900" dirty="0"/>
              <a:t>.  </a:t>
            </a:r>
            <a:r>
              <a:rPr lang="de-DE" sz="900" dirty="0" err="1"/>
              <a:t>However</a:t>
            </a:r>
            <a:r>
              <a:rPr lang="de-DE" sz="900" dirty="0"/>
              <a:t>, </a:t>
            </a:r>
            <a:r>
              <a:rPr lang="de-DE" sz="900" dirty="0" err="1"/>
              <a:t>bias</a:t>
            </a:r>
            <a:r>
              <a:rPr lang="de-DE" sz="900" dirty="0"/>
              <a:t> in </a:t>
            </a:r>
            <a:r>
              <a:rPr lang="de-DE" sz="900" dirty="0" err="1"/>
              <a:t>estimating</a:t>
            </a:r>
            <a:r>
              <a:rPr lang="de-DE" sz="900" dirty="0"/>
              <a:t> </a:t>
            </a:r>
            <a:r>
              <a:rPr lang="de-DE" sz="900" dirty="0" err="1"/>
              <a:t>probabilities</a:t>
            </a:r>
            <a:r>
              <a:rPr lang="de-DE" sz="900" dirty="0"/>
              <a:t> </a:t>
            </a:r>
            <a:r>
              <a:rPr lang="de-DE" sz="900" dirty="0" err="1"/>
              <a:t>often</a:t>
            </a:r>
            <a:r>
              <a:rPr lang="de-DE" sz="900" dirty="0"/>
              <a:t> </a:t>
            </a:r>
            <a:r>
              <a:rPr lang="de-DE" sz="900" dirty="0" err="1"/>
              <a:t>may</a:t>
            </a:r>
            <a:r>
              <a:rPr lang="de-DE" sz="900" dirty="0"/>
              <a:t> not </a:t>
            </a:r>
            <a:r>
              <a:rPr lang="de-DE" sz="900" dirty="0" err="1"/>
              <a:t>make</a:t>
            </a:r>
            <a:r>
              <a:rPr lang="de-DE" sz="900" dirty="0"/>
              <a:t> a </a:t>
            </a:r>
            <a:r>
              <a:rPr lang="de-DE" sz="900" dirty="0" err="1"/>
              <a:t>difference</a:t>
            </a:r>
            <a:r>
              <a:rPr lang="de-DE" sz="900" dirty="0"/>
              <a:t> in </a:t>
            </a:r>
            <a:r>
              <a:rPr lang="de-DE" sz="900" dirty="0" err="1"/>
              <a:t>practice</a:t>
            </a:r>
            <a:r>
              <a:rPr lang="de-DE" sz="900" dirty="0"/>
              <a:t> -- </a:t>
            </a:r>
            <a:r>
              <a:rPr lang="de-DE" sz="900" dirty="0" err="1"/>
              <a:t>it</a:t>
            </a:r>
            <a:r>
              <a:rPr lang="de-DE" sz="900" dirty="0"/>
              <a:t> </a:t>
            </a:r>
            <a:r>
              <a:rPr lang="de-DE" sz="900" dirty="0" err="1"/>
              <a:t>is</a:t>
            </a:r>
            <a:r>
              <a:rPr lang="de-DE" sz="900" dirty="0"/>
              <a:t> </a:t>
            </a:r>
            <a:r>
              <a:rPr lang="de-DE" sz="900" dirty="0" err="1"/>
              <a:t>the</a:t>
            </a:r>
            <a:r>
              <a:rPr lang="de-DE" sz="900" dirty="0"/>
              <a:t> </a:t>
            </a:r>
            <a:r>
              <a:rPr lang="de-DE" sz="900" dirty="0" err="1"/>
              <a:t>order</a:t>
            </a:r>
            <a:r>
              <a:rPr lang="de-DE" sz="900" dirty="0"/>
              <a:t> </a:t>
            </a:r>
            <a:r>
              <a:rPr lang="de-DE" sz="900" dirty="0" err="1"/>
              <a:t>of</a:t>
            </a:r>
            <a:r>
              <a:rPr lang="de-DE" sz="900" dirty="0"/>
              <a:t> </a:t>
            </a:r>
            <a:r>
              <a:rPr lang="de-DE" sz="900" dirty="0" err="1"/>
              <a:t>the</a:t>
            </a:r>
            <a:r>
              <a:rPr lang="de-DE" sz="900" dirty="0"/>
              <a:t> </a:t>
            </a:r>
            <a:r>
              <a:rPr lang="de-DE" sz="900" dirty="0" err="1"/>
              <a:t>probabilities</a:t>
            </a:r>
            <a:r>
              <a:rPr lang="de-DE" sz="900" dirty="0"/>
              <a:t>, not </a:t>
            </a:r>
            <a:r>
              <a:rPr lang="de-DE" sz="900" dirty="0" err="1"/>
              <a:t>their</a:t>
            </a:r>
            <a:r>
              <a:rPr lang="de-DE" sz="900" dirty="0"/>
              <a:t> </a:t>
            </a:r>
            <a:r>
              <a:rPr lang="de-DE" sz="900" dirty="0" err="1"/>
              <a:t>exact</a:t>
            </a:r>
            <a:r>
              <a:rPr lang="de-DE" sz="900" dirty="0"/>
              <a:t> </a:t>
            </a:r>
            <a:r>
              <a:rPr lang="de-DE" sz="900" dirty="0" err="1"/>
              <a:t>values</a:t>
            </a:r>
            <a:r>
              <a:rPr lang="de-DE" sz="900" dirty="0"/>
              <a:t>, </a:t>
            </a:r>
            <a:r>
              <a:rPr lang="de-DE" sz="900" dirty="0" err="1"/>
              <a:t>that</a:t>
            </a:r>
            <a:r>
              <a:rPr lang="de-DE" sz="900" dirty="0"/>
              <a:t> </a:t>
            </a:r>
            <a:r>
              <a:rPr lang="de-DE" sz="900" dirty="0" err="1"/>
              <a:t>determine</a:t>
            </a:r>
            <a:r>
              <a:rPr lang="de-DE" sz="900" dirty="0"/>
              <a:t> </a:t>
            </a:r>
            <a:r>
              <a:rPr lang="de-DE" sz="900" dirty="0" err="1"/>
              <a:t>the</a:t>
            </a:r>
            <a:r>
              <a:rPr lang="de-DE" sz="900" dirty="0"/>
              <a:t> </a:t>
            </a:r>
            <a:r>
              <a:rPr lang="de-DE" sz="900" dirty="0" err="1"/>
              <a:t>classifications</a:t>
            </a:r>
            <a:r>
              <a:rPr lang="de-DE" sz="900" dirty="0"/>
              <a:t>.</a:t>
            </a:r>
          </a:p>
          <a:p>
            <a:r>
              <a:rPr lang="de-DE" sz="900" dirty="0"/>
              <a:t> </a:t>
            </a:r>
          </a:p>
          <a:p>
            <a:r>
              <a:rPr lang="de-DE" sz="900" dirty="0"/>
              <a:t>Studies </a:t>
            </a:r>
            <a:r>
              <a:rPr lang="de-DE" sz="900" dirty="0" err="1"/>
              <a:t>comparing</a:t>
            </a:r>
            <a:r>
              <a:rPr lang="de-DE" sz="900" dirty="0"/>
              <a:t> </a:t>
            </a:r>
            <a:r>
              <a:rPr lang="de-DE" sz="900" dirty="0" err="1"/>
              <a:t>classification</a:t>
            </a:r>
            <a:r>
              <a:rPr lang="de-DE" sz="900" dirty="0"/>
              <a:t> </a:t>
            </a:r>
            <a:r>
              <a:rPr lang="de-DE" sz="900" dirty="0" err="1"/>
              <a:t>algorithms</a:t>
            </a:r>
            <a:r>
              <a:rPr lang="de-DE" sz="900" dirty="0"/>
              <a:t> </a:t>
            </a:r>
            <a:r>
              <a:rPr lang="de-DE" sz="900" dirty="0" err="1"/>
              <a:t>have</a:t>
            </a:r>
            <a:r>
              <a:rPr lang="de-DE" sz="900" dirty="0"/>
              <a:t> </a:t>
            </a:r>
            <a:r>
              <a:rPr lang="de-DE" sz="900" dirty="0" err="1"/>
              <a:t>found</a:t>
            </a:r>
            <a:r>
              <a:rPr lang="de-DE" sz="900" dirty="0"/>
              <a:t> </a:t>
            </a:r>
            <a:r>
              <a:rPr lang="de-DE" sz="900" dirty="0" err="1"/>
              <a:t>the</a:t>
            </a:r>
            <a:r>
              <a:rPr lang="de-DE" sz="900" dirty="0"/>
              <a:t> </a:t>
            </a:r>
            <a:r>
              <a:rPr lang="de-DE" sz="900" dirty="0" err="1"/>
              <a:t>Naïve</a:t>
            </a:r>
            <a:r>
              <a:rPr lang="de-DE" sz="900" dirty="0"/>
              <a:t> </a:t>
            </a:r>
            <a:r>
              <a:rPr lang="de-DE" sz="900" dirty="0" err="1"/>
              <a:t>Bayesian</a:t>
            </a:r>
            <a:r>
              <a:rPr lang="de-DE" sz="900" dirty="0"/>
              <a:t> </a:t>
            </a:r>
            <a:r>
              <a:rPr lang="de-DE" sz="900" dirty="0" err="1"/>
              <a:t>classifier</a:t>
            </a:r>
            <a:r>
              <a:rPr lang="de-DE" sz="900" dirty="0"/>
              <a:t> </a:t>
            </a:r>
            <a:r>
              <a:rPr lang="de-DE" sz="900" dirty="0" err="1"/>
              <a:t>to</a:t>
            </a:r>
            <a:r>
              <a:rPr lang="de-DE" sz="900" dirty="0"/>
              <a:t> </a:t>
            </a:r>
            <a:r>
              <a:rPr lang="de-DE" sz="900" dirty="0" err="1"/>
              <a:t>be</a:t>
            </a:r>
            <a:r>
              <a:rPr lang="de-DE" sz="900" dirty="0"/>
              <a:t> </a:t>
            </a:r>
            <a:r>
              <a:rPr lang="de-DE" sz="900" dirty="0" err="1"/>
              <a:t>comparable</a:t>
            </a:r>
            <a:r>
              <a:rPr lang="de-DE" sz="900" dirty="0"/>
              <a:t> in </a:t>
            </a:r>
            <a:r>
              <a:rPr lang="de-DE" sz="900" dirty="0" err="1"/>
              <a:t>performance</a:t>
            </a:r>
            <a:r>
              <a:rPr lang="de-DE" sz="900" dirty="0"/>
              <a:t> </a:t>
            </a:r>
            <a:r>
              <a:rPr lang="de-DE" sz="900" dirty="0" err="1"/>
              <a:t>with</a:t>
            </a:r>
            <a:r>
              <a:rPr lang="de-DE" sz="900" dirty="0"/>
              <a:t> </a:t>
            </a:r>
            <a:r>
              <a:rPr lang="de-DE" sz="900" dirty="0" err="1"/>
              <a:t>classification</a:t>
            </a:r>
            <a:r>
              <a:rPr lang="de-DE" sz="900" dirty="0"/>
              <a:t> </a:t>
            </a:r>
            <a:r>
              <a:rPr lang="de-DE" sz="900" dirty="0" err="1"/>
              <a:t>trees</a:t>
            </a:r>
            <a:r>
              <a:rPr lang="de-DE" sz="900" dirty="0"/>
              <a:t> and </a:t>
            </a:r>
            <a:r>
              <a:rPr lang="de-DE" sz="900" dirty="0" err="1"/>
              <a:t>with</a:t>
            </a:r>
            <a:r>
              <a:rPr lang="de-DE" sz="900" dirty="0"/>
              <a:t> </a:t>
            </a:r>
            <a:r>
              <a:rPr lang="de-DE" sz="900" dirty="0" err="1"/>
              <a:t>neural</a:t>
            </a:r>
            <a:r>
              <a:rPr lang="de-DE" sz="900" dirty="0"/>
              <a:t> </a:t>
            </a:r>
            <a:r>
              <a:rPr lang="de-DE" sz="900" dirty="0" err="1"/>
              <a:t>network</a:t>
            </a:r>
            <a:r>
              <a:rPr lang="de-DE" sz="900" dirty="0"/>
              <a:t> </a:t>
            </a:r>
            <a:r>
              <a:rPr lang="de-DE" sz="900" dirty="0" err="1"/>
              <a:t>classifiers</a:t>
            </a:r>
            <a:r>
              <a:rPr lang="de-DE" sz="900" dirty="0"/>
              <a:t>.  </a:t>
            </a:r>
            <a:r>
              <a:rPr lang="de-DE" sz="900" dirty="0" err="1"/>
              <a:t>They</a:t>
            </a:r>
            <a:r>
              <a:rPr lang="de-DE" sz="900" dirty="0"/>
              <a:t> </a:t>
            </a:r>
            <a:r>
              <a:rPr lang="de-DE" sz="900" dirty="0" err="1"/>
              <a:t>have</a:t>
            </a:r>
            <a:r>
              <a:rPr lang="de-DE" sz="900" dirty="0"/>
              <a:t> also </a:t>
            </a:r>
            <a:r>
              <a:rPr lang="de-DE" sz="900" dirty="0" err="1"/>
              <a:t>exhibited</a:t>
            </a:r>
            <a:r>
              <a:rPr lang="de-DE" sz="900" dirty="0"/>
              <a:t> high </a:t>
            </a:r>
            <a:r>
              <a:rPr lang="de-DE" sz="900" dirty="0" err="1"/>
              <a:t>accuracy</a:t>
            </a:r>
            <a:r>
              <a:rPr lang="de-DE" sz="900" dirty="0"/>
              <a:t> and </a:t>
            </a:r>
            <a:r>
              <a:rPr lang="de-DE" sz="900" dirty="0" err="1"/>
              <a:t>speed</a:t>
            </a:r>
            <a:r>
              <a:rPr lang="de-DE" sz="900" dirty="0"/>
              <a:t> </a:t>
            </a:r>
            <a:r>
              <a:rPr lang="de-DE" sz="900" dirty="0" err="1"/>
              <a:t>when</a:t>
            </a:r>
            <a:r>
              <a:rPr lang="de-DE" sz="900" dirty="0"/>
              <a:t> </a:t>
            </a:r>
            <a:r>
              <a:rPr lang="de-DE" sz="900" dirty="0" err="1"/>
              <a:t>applied</a:t>
            </a:r>
            <a:r>
              <a:rPr lang="de-DE" sz="900" dirty="0"/>
              <a:t> </a:t>
            </a:r>
            <a:r>
              <a:rPr lang="de-DE" sz="900" dirty="0" err="1"/>
              <a:t>to</a:t>
            </a:r>
            <a:r>
              <a:rPr lang="de-DE" sz="900" dirty="0"/>
              <a:t> large </a:t>
            </a:r>
            <a:r>
              <a:rPr lang="de-DE" sz="900" dirty="0" err="1"/>
              <a:t>databases</a:t>
            </a:r>
            <a:r>
              <a:rPr lang="de-DE" sz="900" dirty="0"/>
              <a:t>.</a:t>
            </a:r>
          </a:p>
          <a:p>
            <a:r>
              <a:rPr lang="de-DE" sz="900" dirty="0"/>
              <a:t> </a:t>
            </a:r>
          </a:p>
          <a:p>
            <a:r>
              <a:rPr lang="de-DE" sz="900" dirty="0"/>
              <a:t>The </a:t>
            </a:r>
            <a:r>
              <a:rPr lang="de-DE" sz="900" dirty="0" err="1"/>
              <a:t>problem</a:t>
            </a:r>
            <a:r>
              <a:rPr lang="de-DE" sz="900" dirty="0"/>
              <a:t> </a:t>
            </a:r>
            <a:r>
              <a:rPr lang="de-DE" sz="900" dirty="0" err="1"/>
              <a:t>with</a:t>
            </a:r>
            <a:r>
              <a:rPr lang="de-DE" sz="900" dirty="0"/>
              <a:t> </a:t>
            </a:r>
            <a:r>
              <a:rPr lang="de-DE" sz="900" dirty="0" err="1"/>
              <a:t>multinomial</a:t>
            </a:r>
            <a:r>
              <a:rPr lang="de-DE" sz="900" dirty="0"/>
              <a:t> Naive </a:t>
            </a:r>
            <a:r>
              <a:rPr lang="de-DE" sz="900" dirty="0" err="1"/>
              <a:t>Bayes</a:t>
            </a:r>
            <a:r>
              <a:rPr lang="de-DE" sz="900" dirty="0"/>
              <a:t> </a:t>
            </a:r>
            <a:r>
              <a:rPr lang="de-DE" sz="900" dirty="0" err="1"/>
              <a:t>is</a:t>
            </a:r>
            <a:r>
              <a:rPr lang="de-DE" sz="900" dirty="0"/>
              <a:t> </a:t>
            </a:r>
            <a:r>
              <a:rPr lang="de-DE" sz="900" dirty="0" err="1"/>
              <a:t>that</a:t>
            </a:r>
            <a:r>
              <a:rPr lang="de-DE" sz="900" dirty="0"/>
              <a:t> </a:t>
            </a:r>
            <a:r>
              <a:rPr lang="de-DE" sz="900" dirty="0" err="1"/>
              <a:t>when</a:t>
            </a:r>
            <a:r>
              <a:rPr lang="de-DE" sz="900" dirty="0"/>
              <a:t> </a:t>
            </a:r>
            <a:r>
              <a:rPr lang="de-DE" sz="900" dirty="0" err="1"/>
              <a:t>one</a:t>
            </a:r>
            <a:r>
              <a:rPr lang="de-DE" sz="900" dirty="0"/>
              <a:t> </a:t>
            </a:r>
            <a:r>
              <a:rPr lang="de-DE" sz="900" dirty="0" err="1"/>
              <a:t>class</a:t>
            </a:r>
            <a:r>
              <a:rPr lang="de-DE" sz="900" dirty="0"/>
              <a:t> </a:t>
            </a:r>
            <a:r>
              <a:rPr lang="de-DE" sz="900" dirty="0" err="1"/>
              <a:t>has</a:t>
            </a:r>
            <a:r>
              <a:rPr lang="de-DE" sz="900" dirty="0"/>
              <a:t> </a:t>
            </a:r>
            <a:r>
              <a:rPr lang="de-DE" sz="900" dirty="0" err="1"/>
              <a:t>more</a:t>
            </a:r>
            <a:r>
              <a:rPr lang="de-DE" sz="900" dirty="0"/>
              <a:t> </a:t>
            </a:r>
            <a:r>
              <a:rPr lang="de-DE" sz="900" dirty="0" err="1"/>
              <a:t>training</a:t>
            </a:r>
            <a:r>
              <a:rPr lang="de-DE" sz="900" dirty="0"/>
              <a:t> </a:t>
            </a:r>
            <a:r>
              <a:rPr lang="de-DE" sz="900" dirty="0" err="1"/>
              <a:t>examples</a:t>
            </a:r>
            <a:r>
              <a:rPr lang="de-DE" sz="900" dirty="0"/>
              <a:t> </a:t>
            </a:r>
            <a:r>
              <a:rPr lang="de-DE" sz="900" dirty="0" err="1"/>
              <a:t>than</a:t>
            </a:r>
            <a:r>
              <a:rPr lang="de-DE" sz="900" dirty="0"/>
              <a:t> </a:t>
            </a:r>
            <a:r>
              <a:rPr lang="de-DE" sz="900" dirty="0" err="1"/>
              <a:t>another</a:t>
            </a:r>
            <a:r>
              <a:rPr lang="de-DE" sz="900" dirty="0"/>
              <a:t>, Naive </a:t>
            </a:r>
            <a:r>
              <a:rPr lang="de-DE" sz="900" dirty="0" err="1"/>
              <a:t>Bayes</a:t>
            </a:r>
            <a:r>
              <a:rPr lang="de-DE" sz="900" dirty="0"/>
              <a:t> </a:t>
            </a:r>
            <a:r>
              <a:rPr lang="de-DE" sz="900" dirty="0" err="1"/>
              <a:t>selects</a:t>
            </a:r>
            <a:r>
              <a:rPr lang="de-DE" sz="900" dirty="0"/>
              <a:t> </a:t>
            </a:r>
            <a:r>
              <a:rPr lang="de-DE" sz="900" dirty="0" err="1"/>
              <a:t>poor</a:t>
            </a:r>
            <a:r>
              <a:rPr lang="de-DE" sz="900" dirty="0"/>
              <a:t> </a:t>
            </a:r>
            <a:r>
              <a:rPr lang="de-DE" sz="900" dirty="0" err="1"/>
              <a:t>weights</a:t>
            </a:r>
            <a:r>
              <a:rPr lang="de-DE" sz="900" dirty="0"/>
              <a:t> </a:t>
            </a:r>
            <a:r>
              <a:rPr lang="de-DE" sz="900" dirty="0" err="1"/>
              <a:t>for</a:t>
            </a:r>
            <a:r>
              <a:rPr lang="de-DE" sz="900" dirty="0"/>
              <a:t> </a:t>
            </a:r>
            <a:r>
              <a:rPr lang="de-DE" sz="900" dirty="0" err="1"/>
              <a:t>the</a:t>
            </a:r>
            <a:r>
              <a:rPr lang="de-DE" sz="900" dirty="0"/>
              <a:t> </a:t>
            </a:r>
            <a:r>
              <a:rPr lang="de-DE" sz="900" dirty="0" err="1"/>
              <a:t>decision</a:t>
            </a:r>
            <a:r>
              <a:rPr lang="de-DE" sz="900" dirty="0"/>
              <a:t> </a:t>
            </a:r>
            <a:r>
              <a:rPr lang="de-DE" sz="900" dirty="0" err="1"/>
              <a:t>boundary</a:t>
            </a:r>
            <a:r>
              <a:rPr lang="de-DE" sz="900" dirty="0"/>
              <a:t>. This </a:t>
            </a:r>
            <a:r>
              <a:rPr lang="de-DE" sz="900" dirty="0" err="1"/>
              <a:t>is</a:t>
            </a:r>
            <a:r>
              <a:rPr lang="de-DE" sz="900" dirty="0"/>
              <a:t> due </a:t>
            </a:r>
            <a:r>
              <a:rPr lang="de-DE" sz="900" dirty="0" err="1"/>
              <a:t>to</a:t>
            </a:r>
            <a:r>
              <a:rPr lang="de-DE" sz="900" dirty="0"/>
              <a:t> an </a:t>
            </a:r>
            <a:r>
              <a:rPr lang="de-DE" sz="900" dirty="0" err="1"/>
              <a:t>under-studied</a:t>
            </a:r>
            <a:r>
              <a:rPr lang="de-DE" sz="900" dirty="0"/>
              <a:t> </a:t>
            </a:r>
            <a:r>
              <a:rPr lang="de-DE" sz="900" dirty="0" err="1"/>
              <a:t>bias</a:t>
            </a:r>
            <a:r>
              <a:rPr lang="de-DE" sz="900" dirty="0"/>
              <a:t> </a:t>
            </a:r>
            <a:r>
              <a:rPr lang="de-DE" sz="900" dirty="0" err="1"/>
              <a:t>effect</a:t>
            </a:r>
            <a:r>
              <a:rPr lang="de-DE" sz="900" dirty="0"/>
              <a:t> </a:t>
            </a:r>
            <a:r>
              <a:rPr lang="de-DE" sz="900" dirty="0" err="1"/>
              <a:t>that</a:t>
            </a:r>
            <a:r>
              <a:rPr lang="de-DE" sz="900" dirty="0"/>
              <a:t> </a:t>
            </a:r>
            <a:r>
              <a:rPr lang="de-DE" sz="900" dirty="0" err="1"/>
              <a:t>shrinks</a:t>
            </a:r>
            <a:r>
              <a:rPr lang="de-DE" sz="900" dirty="0"/>
              <a:t> </a:t>
            </a:r>
            <a:r>
              <a:rPr lang="de-DE" sz="900" dirty="0" err="1"/>
              <a:t>weights</a:t>
            </a:r>
            <a:r>
              <a:rPr lang="de-DE" sz="900" dirty="0"/>
              <a:t> </a:t>
            </a:r>
            <a:r>
              <a:rPr lang="de-DE" sz="900" dirty="0" err="1"/>
              <a:t>for</a:t>
            </a:r>
            <a:r>
              <a:rPr lang="de-DE" sz="900" dirty="0"/>
              <a:t> </a:t>
            </a:r>
            <a:r>
              <a:rPr lang="de-DE" sz="900" dirty="0" err="1"/>
              <a:t>classes</a:t>
            </a:r>
            <a:r>
              <a:rPr lang="de-DE" sz="900" dirty="0"/>
              <a:t> </a:t>
            </a:r>
            <a:r>
              <a:rPr lang="de-DE" sz="900" dirty="0" err="1"/>
              <a:t>with</a:t>
            </a:r>
            <a:r>
              <a:rPr lang="de-DE" sz="900" dirty="0"/>
              <a:t> </a:t>
            </a:r>
            <a:r>
              <a:rPr lang="de-DE" sz="900" dirty="0" err="1"/>
              <a:t>few</a:t>
            </a:r>
            <a:r>
              <a:rPr lang="de-DE" sz="900" dirty="0"/>
              <a:t> </a:t>
            </a:r>
            <a:r>
              <a:rPr lang="de-DE" sz="900" dirty="0" err="1"/>
              <a:t>training</a:t>
            </a:r>
            <a:r>
              <a:rPr lang="de-DE" sz="900" dirty="0"/>
              <a:t> </a:t>
            </a:r>
            <a:r>
              <a:rPr lang="de-DE" sz="900" dirty="0" err="1"/>
              <a:t>examples</a:t>
            </a:r>
            <a:r>
              <a:rPr lang="de-DE" sz="900" dirty="0"/>
              <a:t>. </a:t>
            </a:r>
            <a:r>
              <a:rPr lang="de-DE" sz="900" dirty="0" err="1"/>
              <a:t>ANother</a:t>
            </a:r>
            <a:r>
              <a:rPr lang="de-DE" sz="900" dirty="0"/>
              <a:t> </a:t>
            </a:r>
            <a:r>
              <a:rPr lang="de-DE" sz="900" dirty="0" err="1"/>
              <a:t>systematic</a:t>
            </a:r>
            <a:r>
              <a:rPr lang="de-DE" sz="900" dirty="0"/>
              <a:t> </a:t>
            </a:r>
            <a:r>
              <a:rPr lang="de-DE" sz="900" dirty="0" err="1"/>
              <a:t>problem</a:t>
            </a:r>
            <a:r>
              <a:rPr lang="de-DE" sz="900" dirty="0"/>
              <a:t> </a:t>
            </a:r>
            <a:r>
              <a:rPr lang="de-DE" sz="900" dirty="0" err="1"/>
              <a:t>with</a:t>
            </a:r>
            <a:r>
              <a:rPr lang="de-DE" sz="900" dirty="0"/>
              <a:t> Naive </a:t>
            </a:r>
            <a:r>
              <a:rPr lang="de-DE" sz="900" dirty="0" err="1"/>
              <a:t>Bayes</a:t>
            </a:r>
            <a:r>
              <a:rPr lang="de-DE" sz="900" dirty="0"/>
              <a:t> </a:t>
            </a:r>
            <a:r>
              <a:rPr lang="de-DE" sz="900" dirty="0" err="1"/>
              <a:t>is</a:t>
            </a:r>
            <a:r>
              <a:rPr lang="de-DE" sz="900" dirty="0"/>
              <a:t> </a:t>
            </a:r>
            <a:r>
              <a:rPr lang="de-DE" sz="900" dirty="0" err="1"/>
              <a:t>that</a:t>
            </a:r>
            <a:r>
              <a:rPr lang="de-DE" sz="900" dirty="0"/>
              <a:t> </a:t>
            </a:r>
            <a:r>
              <a:rPr lang="de-DE" sz="900" dirty="0" err="1"/>
              <a:t>features</a:t>
            </a:r>
            <a:r>
              <a:rPr lang="de-DE" sz="900" dirty="0"/>
              <a:t> </a:t>
            </a:r>
            <a:r>
              <a:rPr lang="de-DE" sz="900" dirty="0" err="1"/>
              <a:t>are</a:t>
            </a:r>
            <a:r>
              <a:rPr lang="de-DE" sz="900" dirty="0"/>
              <a:t> </a:t>
            </a:r>
            <a:r>
              <a:rPr lang="de-DE" sz="900" dirty="0" err="1"/>
              <a:t>assumed</a:t>
            </a:r>
            <a:r>
              <a:rPr lang="de-DE" sz="900" dirty="0"/>
              <a:t> </a:t>
            </a:r>
            <a:r>
              <a:rPr lang="de-DE" sz="900" dirty="0" err="1"/>
              <a:t>to</a:t>
            </a:r>
            <a:r>
              <a:rPr lang="de-DE" sz="900" dirty="0"/>
              <a:t> </a:t>
            </a:r>
            <a:r>
              <a:rPr lang="de-DE" sz="900" dirty="0" err="1"/>
              <a:t>be</a:t>
            </a:r>
            <a:r>
              <a:rPr lang="de-DE" sz="900" dirty="0"/>
              <a:t> </a:t>
            </a:r>
            <a:r>
              <a:rPr lang="de-DE" sz="900" dirty="0" err="1"/>
              <a:t>independent</a:t>
            </a:r>
            <a:r>
              <a:rPr lang="de-DE" sz="900" dirty="0"/>
              <a:t>. As a </a:t>
            </a:r>
            <a:r>
              <a:rPr lang="de-DE" sz="900" dirty="0" err="1"/>
              <a:t>result</a:t>
            </a:r>
            <a:r>
              <a:rPr lang="de-DE" sz="900" dirty="0"/>
              <a:t>, </a:t>
            </a:r>
            <a:r>
              <a:rPr lang="de-DE" sz="900" dirty="0" err="1"/>
              <a:t>even</a:t>
            </a:r>
            <a:r>
              <a:rPr lang="de-DE" sz="900" dirty="0"/>
              <a:t> </a:t>
            </a:r>
            <a:r>
              <a:rPr lang="de-DE" sz="900" dirty="0" err="1"/>
              <a:t>when</a:t>
            </a:r>
            <a:r>
              <a:rPr lang="de-DE" sz="900" dirty="0"/>
              <a:t> </a:t>
            </a:r>
            <a:r>
              <a:rPr lang="de-DE" sz="900" dirty="0" err="1"/>
              <a:t>the</a:t>
            </a:r>
            <a:r>
              <a:rPr lang="de-DE" sz="900" dirty="0"/>
              <a:t> </a:t>
            </a:r>
            <a:r>
              <a:rPr lang="de-DE" sz="900" dirty="0" err="1"/>
              <a:t>words</a:t>
            </a:r>
            <a:r>
              <a:rPr lang="de-DE" sz="900" dirty="0"/>
              <a:t> </a:t>
            </a:r>
            <a:r>
              <a:rPr lang="de-DE" sz="900" dirty="0" err="1"/>
              <a:t>are</a:t>
            </a:r>
            <a:r>
              <a:rPr lang="de-DE" sz="900" dirty="0"/>
              <a:t> </a:t>
            </a:r>
            <a:r>
              <a:rPr lang="de-DE" sz="900" dirty="0" err="1"/>
              <a:t>dependent</a:t>
            </a:r>
            <a:r>
              <a:rPr lang="de-DE" sz="900" dirty="0"/>
              <a:t>, </a:t>
            </a:r>
            <a:r>
              <a:rPr lang="de-DE" sz="900" dirty="0" err="1"/>
              <a:t>each</a:t>
            </a:r>
            <a:r>
              <a:rPr lang="de-DE" sz="900" dirty="0"/>
              <a:t> </a:t>
            </a:r>
            <a:r>
              <a:rPr lang="de-DE" sz="900" dirty="0" err="1"/>
              <a:t>word</a:t>
            </a:r>
            <a:r>
              <a:rPr lang="de-DE" sz="900" dirty="0"/>
              <a:t> </a:t>
            </a:r>
            <a:r>
              <a:rPr lang="de-DE" sz="900" dirty="0" err="1"/>
              <a:t>contributes</a:t>
            </a:r>
            <a:r>
              <a:rPr lang="de-DE" sz="900" dirty="0"/>
              <a:t> </a:t>
            </a:r>
            <a:r>
              <a:rPr lang="de-DE" sz="900" dirty="0" err="1"/>
              <a:t>evidence</a:t>
            </a:r>
            <a:r>
              <a:rPr lang="de-DE" sz="900" dirty="0"/>
              <a:t> </a:t>
            </a:r>
            <a:r>
              <a:rPr lang="de-DE" sz="900" dirty="0" err="1"/>
              <a:t>individually</a:t>
            </a:r>
            <a:r>
              <a:rPr lang="de-DE" sz="900" dirty="0"/>
              <a:t>. Thus </a:t>
            </a:r>
            <a:r>
              <a:rPr lang="de-DE" sz="900" dirty="0" err="1"/>
              <a:t>the</a:t>
            </a:r>
            <a:r>
              <a:rPr lang="de-DE" sz="900" dirty="0"/>
              <a:t> </a:t>
            </a:r>
            <a:r>
              <a:rPr lang="de-DE" sz="900" dirty="0" err="1"/>
              <a:t>magnitude</a:t>
            </a:r>
            <a:r>
              <a:rPr lang="de-DE" sz="900" dirty="0"/>
              <a:t> </a:t>
            </a:r>
            <a:r>
              <a:rPr lang="de-DE" sz="900" dirty="0" err="1"/>
              <a:t>for</a:t>
            </a:r>
            <a:r>
              <a:rPr lang="de-DE" sz="900" dirty="0"/>
              <a:t> </a:t>
            </a:r>
            <a:r>
              <a:rPr lang="de-DE" sz="900" dirty="0" err="1"/>
              <a:t>the</a:t>
            </a:r>
            <a:r>
              <a:rPr lang="de-DE" sz="900" dirty="0"/>
              <a:t> </a:t>
            </a:r>
            <a:r>
              <a:rPr lang="de-DE" sz="900" dirty="0" err="1"/>
              <a:t>weights</a:t>
            </a:r>
            <a:r>
              <a:rPr lang="de-DE" sz="900" dirty="0"/>
              <a:t> </a:t>
            </a:r>
            <a:r>
              <a:rPr lang="de-DE" sz="900" dirty="0" err="1"/>
              <a:t>for</a:t>
            </a:r>
            <a:r>
              <a:rPr lang="de-DE" sz="900" dirty="0"/>
              <a:t> </a:t>
            </a:r>
            <a:r>
              <a:rPr lang="de-DE" sz="900" dirty="0" err="1"/>
              <a:t>classes</a:t>
            </a:r>
            <a:r>
              <a:rPr lang="de-DE" sz="900" dirty="0"/>
              <a:t> </a:t>
            </a:r>
            <a:r>
              <a:rPr lang="de-DE" sz="900" dirty="0" err="1"/>
              <a:t>with</a:t>
            </a:r>
            <a:r>
              <a:rPr lang="de-DE" sz="900" dirty="0"/>
              <a:t> strong </a:t>
            </a:r>
            <a:r>
              <a:rPr lang="de-DE" sz="900" dirty="0" err="1"/>
              <a:t>word</a:t>
            </a:r>
            <a:r>
              <a:rPr lang="de-DE" sz="900" dirty="0"/>
              <a:t> </a:t>
            </a:r>
            <a:r>
              <a:rPr lang="de-DE" sz="900" dirty="0" err="1"/>
              <a:t>dependencies</a:t>
            </a:r>
            <a:r>
              <a:rPr lang="de-DE" sz="900" dirty="0"/>
              <a:t> </a:t>
            </a:r>
            <a:r>
              <a:rPr lang="de-DE" sz="900" dirty="0" err="1"/>
              <a:t>is</a:t>
            </a:r>
            <a:r>
              <a:rPr lang="de-DE" sz="900" dirty="0"/>
              <a:t> larger </a:t>
            </a:r>
            <a:r>
              <a:rPr lang="de-DE" sz="900" dirty="0" err="1"/>
              <a:t>than</a:t>
            </a:r>
            <a:r>
              <a:rPr lang="de-DE" sz="900" dirty="0"/>
              <a:t> </a:t>
            </a:r>
            <a:r>
              <a:rPr lang="de-DE" sz="900" dirty="0" err="1"/>
              <a:t>for</a:t>
            </a:r>
            <a:r>
              <a:rPr lang="de-DE" sz="900" dirty="0"/>
              <a:t> </a:t>
            </a:r>
            <a:r>
              <a:rPr lang="de-DE" sz="900" dirty="0" err="1"/>
              <a:t>classes</a:t>
            </a:r>
            <a:r>
              <a:rPr lang="de-DE" sz="900" dirty="0"/>
              <a:t> </a:t>
            </a:r>
            <a:r>
              <a:rPr lang="de-DE" sz="900" dirty="0" err="1"/>
              <a:t>with</a:t>
            </a:r>
            <a:r>
              <a:rPr lang="de-DE" sz="900" dirty="0"/>
              <a:t> </a:t>
            </a:r>
            <a:r>
              <a:rPr lang="de-DE" sz="900" dirty="0" err="1"/>
              <a:t>weak</a:t>
            </a:r>
            <a:r>
              <a:rPr lang="de-DE" sz="900" dirty="0"/>
              <a:t> </a:t>
            </a:r>
            <a:r>
              <a:rPr lang="de-DE" sz="900" dirty="0" err="1"/>
              <a:t>word</a:t>
            </a:r>
            <a:r>
              <a:rPr lang="de-DE" sz="900" dirty="0"/>
              <a:t> </a:t>
            </a:r>
            <a:r>
              <a:rPr lang="de-DE" sz="900" dirty="0" err="1"/>
              <a:t>dependencies</a:t>
            </a:r>
            <a:r>
              <a:rPr lang="de-DE" sz="900" dirty="0"/>
              <a:t>.</a:t>
            </a:r>
          </a:p>
          <a:p>
            <a:r>
              <a:rPr lang="de-DE" sz="900" dirty="0"/>
              <a:t> </a:t>
            </a:r>
          </a:p>
          <a:p>
            <a:r>
              <a:rPr lang="de-DE" sz="900" dirty="0"/>
              <a:t> </a:t>
            </a:r>
          </a:p>
          <a:p>
            <a:pPr>
              <a:lnSpc>
                <a:spcPct val="90000"/>
              </a:lnSpc>
              <a:spcAft>
                <a:spcPts val="600"/>
              </a:spcAft>
            </a:pPr>
            <a:endParaRPr lang="de-DE" sz="900" dirty="0" err="1">
              <a:gradFill>
                <a:gsLst>
                  <a:gs pos="2917">
                    <a:schemeClr val="tx1"/>
                  </a:gs>
                  <a:gs pos="30000">
                    <a:schemeClr val="tx1"/>
                  </a:gs>
                </a:gsLst>
                <a:lin ang="5400000" scaled="0"/>
              </a:gradFill>
            </a:endParaRPr>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5174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900" dirty="0"/>
              <a:t>Pattern Recognition —We’ve mentioned this several times already and it’s probably the most common application. Examples are facial recognition, optical character recognition, etc.</a:t>
            </a:r>
          </a:p>
          <a:p>
            <a:endParaRPr lang="en-US" sz="900" dirty="0"/>
          </a:p>
          <a:p>
            <a:r>
              <a:rPr lang="en-US" sz="900" dirty="0"/>
              <a:t>Time Series Prediction —Neural networks can be used to make predictions. Will the stock rise or fall tomorrow? Will it rain or be sunny?</a:t>
            </a:r>
          </a:p>
          <a:p>
            <a:endParaRPr lang="en-US" sz="900" dirty="0"/>
          </a:p>
          <a:p>
            <a:r>
              <a:rPr lang="en-US" sz="900" dirty="0"/>
              <a:t>Signal Processing —Cochlear implants and hearing aids need to filter out unnecessary noise and amplify the important sounds. Neural networks can be trained to process an audio signal and filter it appropriately.</a:t>
            </a:r>
          </a:p>
          <a:p>
            <a:endParaRPr lang="en-US" sz="900" dirty="0"/>
          </a:p>
          <a:p>
            <a:r>
              <a:rPr lang="en-US" sz="900" dirty="0"/>
              <a:t>Control —You may have read about recent research advances in self-driving cars. Neural networks are often used to manage steering decisions of physical vehicles (or simulated ones).</a:t>
            </a:r>
          </a:p>
          <a:p>
            <a:endParaRPr lang="en-US" sz="900" dirty="0"/>
          </a:p>
          <a:p>
            <a:r>
              <a:rPr lang="en-US" sz="900" dirty="0"/>
              <a:t>Soft Sensors —A soft sensor refers to the process of analyzing a collection of many measurements. A thermometer can tell you the temperature of the air, but what if you also knew the humidity, barometric pressure, </a:t>
            </a:r>
            <a:r>
              <a:rPr lang="en-US" sz="900" dirty="0" err="1"/>
              <a:t>dewpoint</a:t>
            </a:r>
            <a:r>
              <a:rPr lang="en-US" sz="900" dirty="0"/>
              <a:t>, air quality, air density, etc.? Neural networks can be employed to process the input data from many individual sensors and evaluate them as a whole.</a:t>
            </a:r>
          </a:p>
          <a:p>
            <a:endParaRPr lang="en-US" sz="900" dirty="0"/>
          </a:p>
          <a:p>
            <a:r>
              <a:rPr lang="en-US" sz="900" dirty="0"/>
              <a:t>Anomaly Detection —Because neural networks are so good at recognizing patterns, they can also be trained to generate an output when something occurs that doesn’t fit the pattern. Think of a neural network monitoring your daily routine over a long period of time. After learning the patterns of your behavior, it could alert you when something is amiss.</a:t>
            </a:r>
          </a:p>
          <a:p>
            <a:pPr>
              <a:lnSpc>
                <a:spcPct val="90000"/>
              </a:lnSpc>
              <a:spcAft>
                <a:spcPts val="600"/>
              </a:spcAft>
            </a:pPr>
            <a:endParaRPr lang="de-DE" sz="900" dirty="0">
              <a:gradFill>
                <a:gsLst>
                  <a:gs pos="2917">
                    <a:schemeClr val="tx1"/>
                  </a:gs>
                  <a:gs pos="30000">
                    <a:schemeClr val="tx1"/>
                  </a:gs>
                </a:gsLst>
                <a:lin ang="5400000" scaled="0"/>
              </a:gradFill>
            </a:endParaRP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952320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Create a population of randomly generated elements.</a:t>
            </a:r>
          </a:p>
          <a:p>
            <a:pPr lvl="1"/>
            <a:r>
              <a:rPr lang="en-US" dirty="0"/>
              <a:t>Create a population of N elements, each with randomly generated DNA.</a:t>
            </a:r>
          </a:p>
          <a:p>
            <a:r>
              <a:rPr lang="en-US" dirty="0"/>
              <a:t>Evaluate the fitness of each element of the population and build a mating pool.</a:t>
            </a: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799849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Mainly, work has explored deep belief networks (DBNs)</a:t>
            </a:r>
          </a:p>
          <a:p>
            <a:r>
              <a:rPr lang="en-US" sz="900" kern="1200" dirty="0">
                <a:solidFill>
                  <a:schemeClr val="tx1"/>
                </a:solidFill>
                <a:effectLst/>
                <a:latin typeface="Segoe UI Light" pitchFamily="34" charset="0"/>
                <a:ea typeface="+mn-ea"/>
                <a:cs typeface="+mn-cs"/>
              </a:rPr>
              <a:t>, Markov Random Fields with multiple layers, and various types of </a:t>
            </a:r>
          </a:p>
          <a:p>
            <a:r>
              <a:rPr lang="en-US" sz="900" kern="1200" dirty="0">
                <a:solidFill>
                  <a:schemeClr val="tx1"/>
                </a:solidFill>
                <a:effectLst/>
                <a:latin typeface="Segoe UI Light" pitchFamily="34" charset="0"/>
                <a:ea typeface="+mn-ea"/>
                <a:cs typeface="+mn-cs"/>
              </a:rPr>
              <a:t>Multiple</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layer neural networks</a:t>
            </a: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289514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Term Weighting</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Term Frequency (TF)</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Number of times a term occurs in a document</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Term Frequency </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Inverse Document Frequency (TF</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IDF)</a:t>
            </a:r>
          </a:p>
          <a:p>
            <a:endParaRPr lang="de-DE" dirty="0"/>
          </a:p>
          <a:p>
            <a:endParaRPr lang="de-DE" dirty="0"/>
          </a:p>
          <a:p>
            <a:endParaRPr lang="de-DE" dirty="0"/>
          </a:p>
          <a:p>
            <a:r>
              <a:rPr lang="de-DE" dirty="0"/>
              <a:t>---------------------------------------</a:t>
            </a:r>
          </a:p>
          <a:p>
            <a:endParaRPr lang="de-DE" dirty="0"/>
          </a:p>
          <a:p>
            <a:r>
              <a:rPr lang="en-US" sz="900" kern="1200" dirty="0">
                <a:solidFill>
                  <a:schemeClr val="tx1"/>
                </a:solidFill>
                <a:effectLst/>
                <a:latin typeface="Segoe UI Light" pitchFamily="34" charset="0"/>
                <a:ea typeface="+mn-ea"/>
                <a:cs typeface="+mn-cs"/>
              </a:rPr>
              <a:t>Term Weighting</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Weighting strategy is crucial for the </a:t>
            </a:r>
          </a:p>
          <a:p>
            <a:r>
              <a:rPr lang="en-US" sz="900" kern="1200" dirty="0">
                <a:solidFill>
                  <a:schemeClr val="tx1"/>
                </a:solidFill>
                <a:effectLst/>
                <a:latin typeface="Segoe UI Light" pitchFamily="34" charset="0"/>
                <a:ea typeface="+mn-ea"/>
                <a:cs typeface="+mn-cs"/>
              </a:rPr>
              <a:t>classification results</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IDF factor puts heavier weight on terms that </a:t>
            </a:r>
          </a:p>
          <a:p>
            <a:r>
              <a:rPr lang="en-US" sz="900" kern="1200" dirty="0">
                <a:solidFill>
                  <a:schemeClr val="tx1"/>
                </a:solidFill>
                <a:effectLst/>
                <a:latin typeface="Segoe UI Light" pitchFamily="34" charset="0"/>
                <a:ea typeface="+mn-ea"/>
                <a:cs typeface="+mn-cs"/>
              </a:rPr>
              <a:t>occur </a:t>
            </a:r>
            <a:r>
              <a:rPr lang="en-US" sz="900" kern="1200" dirty="0" err="1">
                <a:solidFill>
                  <a:schemeClr val="tx1"/>
                </a:solidFill>
                <a:effectLst/>
                <a:latin typeface="Segoe UI Light" pitchFamily="34" charset="0"/>
                <a:ea typeface="+mn-ea"/>
                <a:cs typeface="+mn-cs"/>
              </a:rPr>
              <a:t>seldomly</a:t>
            </a:r>
            <a:r>
              <a:rPr lang="en-US" sz="900" kern="1200" dirty="0">
                <a:solidFill>
                  <a:schemeClr val="tx1"/>
                </a:solidFill>
                <a:effectLst/>
                <a:latin typeface="Segoe UI Light" pitchFamily="34" charset="0"/>
                <a:ea typeface="+mn-ea"/>
                <a:cs typeface="+mn-cs"/>
              </a:rPr>
              <a:t> (strong discriminative power)</a:t>
            </a:r>
          </a:p>
          <a:p>
            <a:r>
              <a:rPr lang="en-US" sz="90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Normalization </a:t>
            </a:r>
            <a:r>
              <a:rPr lang="en-US" sz="900" kern="1200" dirty="0" err="1">
                <a:solidFill>
                  <a:schemeClr val="tx1"/>
                </a:solidFill>
                <a:effectLst/>
                <a:latin typeface="Segoe UI Light" pitchFamily="34" charset="0"/>
                <a:ea typeface="+mn-ea"/>
                <a:cs typeface="+mn-cs"/>
              </a:rPr>
              <a:t>dempens</a:t>
            </a:r>
            <a:r>
              <a:rPr lang="en-US" sz="900" kern="1200" dirty="0">
                <a:solidFill>
                  <a:schemeClr val="tx1"/>
                </a:solidFill>
                <a:effectLst/>
                <a:latin typeface="Segoe UI Light" pitchFamily="34" charset="0"/>
                <a:ea typeface="+mn-ea"/>
                <a:cs typeface="+mn-cs"/>
              </a:rPr>
              <a:t> the impact of outliers </a:t>
            </a:r>
          </a:p>
          <a:p>
            <a:r>
              <a:rPr lang="en-US" sz="900" kern="1200" dirty="0">
                <a:solidFill>
                  <a:schemeClr val="tx1"/>
                </a:solidFill>
                <a:effectLst/>
                <a:latin typeface="Segoe UI Light" pitchFamily="34" charset="0"/>
                <a:ea typeface="+mn-ea"/>
                <a:cs typeface="+mn-cs"/>
              </a:rPr>
              <a:t>on the model to be built</a:t>
            </a: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202858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9076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Supervised Learning:</a:t>
            </a:r>
          </a:p>
          <a:p>
            <a:pPr marL="809271" lvl="1" indent="-342900">
              <a:buFont typeface="Arial" panose="020B0604020202020204" pitchFamily="34" charset="0"/>
              <a:buChar char="•"/>
            </a:pPr>
            <a:r>
              <a:rPr lang="en-US" sz="4000" dirty="0"/>
              <a:t>We have training data with correct answers</a:t>
            </a:r>
          </a:p>
          <a:p>
            <a:pPr marL="809271" lvl="1" indent="-342900">
              <a:buFont typeface="Arial" panose="020B0604020202020204" pitchFamily="34" charset="0"/>
              <a:buChar char="•"/>
            </a:pPr>
            <a:r>
              <a:rPr lang="en-US" sz="4000" dirty="0"/>
              <a:t>Use training data to prepare the algorithm</a:t>
            </a:r>
          </a:p>
          <a:p>
            <a:pPr marL="809271" lvl="1" indent="-342900">
              <a:buFont typeface="Arial" panose="020B0604020202020204" pitchFamily="34" charset="0"/>
              <a:buChar char="•"/>
            </a:pPr>
            <a:r>
              <a:rPr lang="en-US" sz="4000" dirty="0"/>
              <a:t>Apply data without the correct answer </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Reinforcement learning </a:t>
            </a:r>
          </a:p>
          <a:p>
            <a:r>
              <a:rPr lang="en-US" sz="900" kern="1200" dirty="0">
                <a:solidFill>
                  <a:schemeClr val="tx1"/>
                </a:solidFill>
                <a:effectLst/>
                <a:latin typeface="Segoe UI Light" pitchFamily="34" charset="0"/>
                <a:ea typeface="+mn-ea"/>
                <a:cs typeface="+mn-cs"/>
              </a:rPr>
              <a:t>Reinforcement learning is an area of machine learning inspired by behaviorist psychology, concerned with how software agents ought to take actions in an environment so as to maximize some notion of cumulative reward.  (Hamster </a:t>
            </a:r>
            <a:r>
              <a:rPr lang="en-US" sz="900" kern="1200" dirty="0" err="1">
                <a:solidFill>
                  <a:schemeClr val="tx1"/>
                </a:solidFill>
                <a:effectLst/>
                <a:latin typeface="Segoe UI Light" pitchFamily="34" charset="0"/>
                <a:ea typeface="+mn-ea"/>
                <a:cs typeface="+mn-cs"/>
              </a:rPr>
              <a:t>im</a:t>
            </a:r>
            <a:r>
              <a:rPr lang="en-US" sz="900" kern="1200" dirty="0">
                <a:solidFill>
                  <a:schemeClr val="tx1"/>
                </a:solidFill>
                <a:effectLst/>
                <a:latin typeface="Segoe UI Light" pitchFamily="34" charset="0"/>
                <a:ea typeface="+mn-ea"/>
                <a:cs typeface="+mn-cs"/>
              </a:rPr>
              <a:t> Labyrinth)</a:t>
            </a:r>
          </a:p>
          <a:p>
            <a:endParaRPr lang="en-US" sz="900" kern="1200" dirty="0">
              <a:solidFill>
                <a:schemeClr val="tx1"/>
              </a:solidFill>
              <a:effectLst/>
              <a:latin typeface="Segoe UI Light" pitchFamily="34" charset="0"/>
              <a:ea typeface="+mn-ea"/>
              <a:cs typeface="+mn-cs"/>
            </a:endParaRPr>
          </a:p>
          <a:p>
            <a:endParaRPr lang="en-US" dirty="0"/>
          </a:p>
          <a:p>
            <a:r>
              <a:rPr lang="en-US" sz="900" kern="1200" dirty="0">
                <a:solidFill>
                  <a:schemeClr val="tx1"/>
                </a:solidFill>
                <a:effectLst/>
                <a:latin typeface="Segoe UI Light" pitchFamily="34" charset="0"/>
                <a:ea typeface="+mn-ea"/>
                <a:cs typeface="+mn-cs"/>
              </a:rPr>
              <a:t>Unsupervised learning </a:t>
            </a:r>
          </a:p>
          <a:p>
            <a:r>
              <a:rPr lang="en-US" sz="900" kern="1200" dirty="0">
                <a:solidFill>
                  <a:schemeClr val="tx1"/>
                </a:solidFill>
                <a:effectLst/>
                <a:latin typeface="Segoe UI Light" pitchFamily="34" charset="0"/>
                <a:ea typeface="+mn-ea"/>
                <a:cs typeface="+mn-cs"/>
              </a:rPr>
              <a:t>In machine learning, the problem of unsupervised learning is that of trying to find hidden structure in unlabeled data. Since the examples given to the learner are unlabeled, there is no error or reward signal to evaluate a potential solution. This distinguishes unsupervised learning from supervised learning and reinforcement learning.</a:t>
            </a:r>
          </a:p>
          <a:p>
            <a:pPr marL="809271" lvl="1" indent="-342900">
              <a:buFont typeface="Arial" panose="020B0604020202020204" pitchFamily="34" charset="0"/>
              <a:buChar char="•"/>
            </a:pPr>
            <a:r>
              <a:rPr lang="en-US" sz="4400" dirty="0"/>
              <a:t>No training data</a:t>
            </a:r>
          </a:p>
          <a:p>
            <a:pPr marL="809271" lvl="1" indent="-342900">
              <a:buFont typeface="Arial" panose="020B0604020202020204" pitchFamily="34" charset="0"/>
              <a:buChar char="•"/>
            </a:pPr>
            <a:r>
              <a:rPr lang="en-US" sz="4400" dirty="0"/>
              <a:t>Throw data into the algorithm and hope;)</a:t>
            </a:r>
          </a:p>
          <a:p>
            <a:endParaRPr lang="en-US" sz="900" kern="1200" dirty="0">
              <a:solidFill>
                <a:schemeClr val="tx1"/>
              </a:solidFill>
              <a:effectLst/>
              <a:latin typeface="Segoe UI Light" pitchFamily="34" charset="0"/>
              <a:ea typeface="+mn-ea"/>
              <a:cs typeface="+mn-cs"/>
            </a:endParaRP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0379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Play</a:t>
            </a:r>
            <a:r>
              <a:rPr lang="de-DE" baseline="0" dirty="0"/>
              <a:t> Video Games, Drive Car on </a:t>
            </a:r>
            <a:r>
              <a:rPr lang="de-DE" baseline="0" dirty="0" err="1"/>
              <a:t>the</a:t>
            </a:r>
            <a:r>
              <a:rPr lang="de-DE" baseline="0" dirty="0"/>
              <a:t> </a:t>
            </a:r>
            <a:r>
              <a:rPr lang="de-DE" baseline="0" dirty="0" err="1"/>
              <a:t>road</a:t>
            </a:r>
            <a:r>
              <a:rPr lang="de-DE" baseline="0" dirty="0"/>
              <a:t> ,   Rat in a </a:t>
            </a:r>
            <a:r>
              <a:rPr lang="de-DE" baseline="0" dirty="0" err="1"/>
              <a:t>labyrinth</a:t>
            </a:r>
            <a:r>
              <a:rPr lang="de-DE" baseline="0" dirty="0"/>
              <a:t>, </a:t>
            </a:r>
            <a:r>
              <a:rPr lang="de-DE" baseline="0" dirty="0" err="1"/>
              <a:t>choose</a:t>
            </a:r>
            <a:r>
              <a:rPr lang="de-DE" baseline="0" dirty="0"/>
              <a:t> ad </a:t>
            </a:r>
            <a:r>
              <a:rPr lang="de-DE" baseline="0" dirty="0" err="1"/>
              <a:t>position</a:t>
            </a:r>
            <a:r>
              <a:rPr lang="de-DE" baseline="0" dirty="0"/>
              <a:t> </a:t>
            </a:r>
            <a:r>
              <a:rPr lang="de-DE" baseline="0" dirty="0" err="1"/>
              <a:t>the</a:t>
            </a:r>
            <a:r>
              <a:rPr lang="de-DE" baseline="0" dirty="0"/>
              <a:t> </a:t>
            </a:r>
            <a:r>
              <a:rPr lang="de-DE" baseline="0" dirty="0" err="1"/>
              <a:t>maximize</a:t>
            </a:r>
            <a:r>
              <a:rPr lang="de-DE" baseline="0" dirty="0"/>
              <a:t> </a:t>
            </a:r>
            <a:r>
              <a:rPr lang="de-DE" baseline="0" dirty="0" err="1"/>
              <a:t>clicks</a:t>
            </a:r>
            <a:r>
              <a:rPr lang="de-DE" baseline="0" dirty="0"/>
              <a:t> </a:t>
            </a:r>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843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900"/>
              </a:spcAft>
            </a:pPr>
            <a:r>
              <a:rPr lang="en-US" sz="900" b="1" dirty="0"/>
              <a:t>Classification</a:t>
            </a:r>
            <a:r>
              <a:rPr lang="en-US" sz="900" dirty="0"/>
              <a:t>: Assign a category to each item (Chinese | French | Indian | Italian | Japanese restaurant).</a:t>
            </a:r>
          </a:p>
          <a:p>
            <a:pPr>
              <a:spcAft>
                <a:spcPts val="900"/>
              </a:spcAft>
            </a:pPr>
            <a:r>
              <a:rPr lang="en-US" sz="900" b="1" dirty="0"/>
              <a:t>Regression</a:t>
            </a:r>
            <a:r>
              <a:rPr lang="en-US" sz="900" dirty="0"/>
              <a:t>: Predict a real value for each item (stock/currency value, temperature, income).</a:t>
            </a:r>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0315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900" dirty="0">
                <a:gradFill>
                  <a:gsLst>
                    <a:gs pos="2917">
                      <a:schemeClr val="tx1"/>
                    </a:gs>
                    <a:gs pos="30000">
                      <a:schemeClr val="tx1"/>
                    </a:gs>
                  </a:gsLst>
                  <a:lin ang="5400000" scaled="0"/>
                </a:gradFill>
              </a:rPr>
              <a:t>Sparse:</a:t>
            </a:r>
          </a:p>
          <a:p>
            <a:r>
              <a:rPr lang="en-US" dirty="0"/>
              <a:t>As most documents will typically use a very small subset of the words used in the corpus, the resulting matrix will have many feature values that are zeros (typically more than 99% of them).</a:t>
            </a:r>
          </a:p>
          <a:p>
            <a:r>
              <a:rPr lang="en-US" dirty="0"/>
              <a:t>For instance a collection of 10,000 short text documents (such as emails) will use a vocabulary with a size in the order of 100,000 unique words in total while each document will use 100 to 1000 unique words individually.</a:t>
            </a:r>
          </a:p>
          <a:p>
            <a:endParaRPr lang="en-US" dirty="0"/>
          </a:p>
          <a:p>
            <a:endParaRPr lang="en-US" dirty="0"/>
          </a:p>
          <a:p>
            <a:r>
              <a:rPr lang="en-US" dirty="0"/>
              <a:t>// Check </a:t>
            </a:r>
          </a:p>
          <a:p>
            <a:r>
              <a:rPr lang="en-US" dirty="0"/>
              <a:t>Use one-hot encoding via "the hashing trick" decide the number of features you want in your vectors for example something big like 2**25. Then just for each word do hash(word)%(2**25). And that will give you the number of the attribute you have to turn on. The result is a </a:t>
            </a:r>
            <a:r>
              <a:rPr lang="en-US" dirty="0" err="1"/>
              <a:t>laaaaaarge</a:t>
            </a:r>
            <a:r>
              <a:rPr lang="en-US" dirty="0"/>
              <a:t> vector for each text with a few ones and a </a:t>
            </a:r>
            <a:r>
              <a:rPr lang="en-US" dirty="0" err="1"/>
              <a:t>loooooot</a:t>
            </a:r>
            <a:r>
              <a:rPr lang="en-US" dirty="0"/>
              <a:t> of zeros. A very sparse vector. So make sure you are storing it using a sparse representation, in other words just store the indices where your vector is 1.</a:t>
            </a:r>
            <a:br>
              <a:rPr lang="en-US" dirty="0"/>
            </a:br>
            <a:br>
              <a:rPr lang="en-US" dirty="0"/>
            </a:br>
            <a:r>
              <a:rPr lang="en-US" dirty="0"/>
              <a:t>SVMs are particularly good for very sparse data in very high dimensional spaces, that's why they are good for text.</a:t>
            </a:r>
            <a:br>
              <a:rPr lang="en-US" dirty="0"/>
            </a:br>
            <a:endParaRPr lang="en-US" dirty="0"/>
          </a:p>
          <a:p>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1543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Predict</a:t>
            </a:r>
            <a:r>
              <a:rPr lang="de-DE" dirty="0"/>
              <a:t> Values</a:t>
            </a:r>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6313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err="1"/>
              <a:t>Generate</a:t>
            </a:r>
            <a:r>
              <a:rPr lang="de-DE" baseline="0" dirty="0"/>
              <a:t> Model </a:t>
            </a:r>
            <a:r>
              <a:rPr lang="de-DE" baseline="0" dirty="0" err="1"/>
              <a:t>using</a:t>
            </a:r>
            <a:r>
              <a:rPr lang="de-DE" baseline="0" dirty="0"/>
              <a:t> </a:t>
            </a:r>
            <a:r>
              <a:rPr lang="de-DE" baseline="0" dirty="0" err="1"/>
              <a:t>labelled</a:t>
            </a:r>
            <a:r>
              <a:rPr lang="de-DE" baseline="0" dirty="0"/>
              <a:t> Data</a:t>
            </a:r>
          </a:p>
          <a:p>
            <a:pPr marL="228600" indent="-228600">
              <a:buAutoNum type="arabicPeriod"/>
            </a:pPr>
            <a:r>
              <a:rPr lang="de-DE" baseline="0" dirty="0" err="1"/>
              <a:t>Use</a:t>
            </a:r>
            <a:r>
              <a:rPr lang="de-DE" baseline="0" dirty="0"/>
              <a:t> Test Set </a:t>
            </a:r>
            <a:r>
              <a:rPr lang="de-DE" baseline="0" dirty="0" err="1"/>
              <a:t>for</a:t>
            </a:r>
            <a:r>
              <a:rPr lang="de-DE" baseline="0" dirty="0"/>
              <a:t> </a:t>
            </a:r>
            <a:r>
              <a:rPr lang="de-DE" baseline="0" dirty="0" err="1"/>
              <a:t>validate</a:t>
            </a:r>
            <a:r>
              <a:rPr lang="de-DE" baseline="0" dirty="0"/>
              <a:t> </a:t>
            </a:r>
            <a:r>
              <a:rPr lang="de-DE" baseline="0" dirty="0" err="1"/>
              <a:t>the</a:t>
            </a:r>
            <a:r>
              <a:rPr lang="de-DE" baseline="0" dirty="0"/>
              <a:t> </a:t>
            </a:r>
            <a:r>
              <a:rPr lang="de-DE" baseline="0" dirty="0" err="1"/>
              <a:t>generated</a:t>
            </a:r>
            <a:r>
              <a:rPr lang="de-DE" baseline="0" dirty="0"/>
              <a:t> Model</a:t>
            </a:r>
          </a:p>
          <a:p>
            <a:pPr marL="228600" indent="-228600">
              <a:buAutoNum type="arabicPeriod"/>
            </a:pPr>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94482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a:t>
            </a:r>
            <a:r>
              <a:rPr lang="de-DE" dirty="0" err="1"/>
              <a:t>Use</a:t>
            </a:r>
            <a:r>
              <a:rPr lang="de-DE" dirty="0"/>
              <a:t> </a:t>
            </a:r>
            <a:r>
              <a:rPr lang="de-DE" dirty="0" err="1"/>
              <a:t>model</a:t>
            </a:r>
            <a:r>
              <a:rPr lang="de-DE" dirty="0"/>
              <a:t> </a:t>
            </a:r>
            <a:r>
              <a:rPr lang="de-DE" dirty="0" err="1"/>
              <a:t>for</a:t>
            </a:r>
            <a:r>
              <a:rPr lang="de-DE" dirty="0"/>
              <a:t> </a:t>
            </a:r>
            <a:r>
              <a:rPr lang="de-DE" dirty="0" err="1"/>
              <a:t>labelleling</a:t>
            </a:r>
            <a:r>
              <a:rPr lang="de-DE" baseline="0" dirty="0"/>
              <a:t> </a:t>
            </a:r>
            <a:r>
              <a:rPr lang="de-DE" baseline="0" dirty="0" err="1"/>
              <a:t>the</a:t>
            </a:r>
            <a:r>
              <a:rPr lang="de-DE" baseline="0" dirty="0"/>
              <a:t> </a:t>
            </a:r>
            <a:r>
              <a:rPr lang="de-DE" baseline="0" dirty="0" err="1"/>
              <a:t>data</a:t>
            </a:r>
            <a:endParaRPr lang="de-DE" dirty="0"/>
          </a:p>
        </p:txBody>
      </p:sp>
      <p:sp>
        <p:nvSpPr>
          <p:cNvPr id="4" name="Fußzeilenplatzhalt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umsplatzhalter 4"/>
          <p:cNvSpPr>
            <a:spLocks noGrp="1"/>
          </p:cNvSpPr>
          <p:nvPr>
            <p:ph type="dt" idx="11"/>
          </p:nvPr>
        </p:nvSpPr>
        <p:spPr/>
        <p:txBody>
          <a:bodyPr/>
          <a:lstStyle/>
          <a:p>
            <a:fld id="{E74353ED-ACB2-44BF-A903-985B0AF962B7}" type="datetime1">
              <a:rPr lang="en-US" smtClean="0"/>
              <a:t>2/12/2018</a:t>
            </a:fld>
            <a:endParaRPr lang="en-US" dirty="0"/>
          </a:p>
        </p:txBody>
      </p:sp>
      <p:sp>
        <p:nvSpPr>
          <p:cNvPr id="6" name="Foliennummernplatzhalt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326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5153042" y="6697627"/>
            <a:ext cx="2130390"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CNFIDENTIAL</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4" y="360123"/>
            <a:ext cx="11209447" cy="842445"/>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Tree>
    <p:extLst>
      <p:ext uri="{BB962C8B-B14F-4D97-AF65-F5344CB8AC3E}">
        <p14:creationId xmlns:p14="http://schemas.microsoft.com/office/powerpoint/2010/main" val="1446986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Large Figur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5063271" y="6697627"/>
            <a:ext cx="2309928"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30" r:id="rId4"/>
    <p:sldLayoutId id="2147484101" r:id="rId5"/>
    <p:sldLayoutId id="2147484102" r:id="rId6"/>
    <p:sldLayoutId id="2147484098" r:id="rId7"/>
    <p:sldLayoutId id="2147484086" r:id="rId8"/>
    <p:sldLayoutId id="2147484100" r:id="rId9"/>
    <p:sldLayoutId id="2147484089" r:id="rId10"/>
    <p:sldLayoutId id="2147484092" r:id="rId11"/>
    <p:sldLayoutId id="2147484190" r:id="rId12"/>
    <p:sldLayoutId id="2147484195" r:id="rId13"/>
    <p:sldLayoutId id="2147484209" r:id="rId14"/>
    <p:sldLayoutId id="2147484196" r:id="rId15"/>
    <p:sldLayoutId id="2147484208" r:id="rId16"/>
    <p:sldLayoutId id="2147484192" r:id="rId17"/>
    <p:sldLayoutId id="2147484189" r:id="rId18"/>
    <p:sldLayoutId id="2147484194" r:id="rId19"/>
    <p:sldLayoutId id="2147484127" r:id="rId20"/>
    <p:sldLayoutId id="2147484093" r:id="rId21"/>
    <p:sldLayoutId id="2147484129" r:id="rId22"/>
    <p:sldLayoutId id="2147484203" r:id="rId23"/>
    <p:sldLayoutId id="2147484217" r:id="rId24"/>
    <p:sldLayoutId id="2147484221"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4658" y="1839703"/>
            <a:ext cx="11992206" cy="1837298"/>
          </a:xfrm>
        </p:spPr>
        <p:txBody>
          <a:bodyPr/>
          <a:lstStyle/>
          <a:p>
            <a:r>
              <a:rPr lang="en-GB" sz="5400" dirty="0"/>
              <a:t>Machine Learning - Text Classification</a:t>
            </a:r>
            <a:br>
              <a:rPr lang="en-GB" sz="5400" dirty="0"/>
            </a:br>
            <a:r>
              <a:rPr lang="en-GB" sz="5400" dirty="0" err="1"/>
              <a:t>Premcast</a:t>
            </a:r>
            <a:endParaRPr lang="en-GB" sz="3200" dirty="0"/>
          </a:p>
        </p:txBody>
      </p:sp>
      <p:sp>
        <p:nvSpPr>
          <p:cNvPr id="3" name="Textplatzhalter 2">
            <a:extLst>
              <a:ext uri="{FF2B5EF4-FFF2-40B4-BE49-F238E27FC236}">
                <a16:creationId xmlns:a16="http://schemas.microsoft.com/office/drawing/2014/main" id="{7BDE8151-E7DF-4D6B-9B7F-6A3B5BAB8D5A}"/>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785803637"/>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Classes</a:t>
            </a:r>
            <a:r>
              <a:rPr lang="de-DE" dirty="0"/>
              <a:t> </a:t>
            </a:r>
            <a:r>
              <a:rPr lang="de-DE" dirty="0" err="1"/>
              <a:t>of</a:t>
            </a:r>
            <a:r>
              <a:rPr lang="de-DE" dirty="0"/>
              <a:t> </a:t>
            </a:r>
            <a:r>
              <a:rPr lang="de-DE" dirty="0" err="1"/>
              <a:t>Machine</a:t>
            </a:r>
            <a:r>
              <a:rPr lang="de-DE" dirty="0"/>
              <a:t> Learning</a:t>
            </a:r>
          </a:p>
        </p:txBody>
      </p:sp>
      <p:sp>
        <p:nvSpPr>
          <p:cNvPr id="3" name="Textfeld 2"/>
          <p:cNvSpPr txBox="1"/>
          <p:nvPr/>
        </p:nvSpPr>
        <p:spPr>
          <a:xfrm>
            <a:off x="274639" y="1441159"/>
            <a:ext cx="10657184" cy="5166030"/>
          </a:xfrm>
          <a:prstGeom prst="rect">
            <a:avLst/>
          </a:prstGeom>
          <a:noFill/>
        </p:spPr>
        <p:txBody>
          <a:bodyPr wrap="square" lIns="182880" tIns="146304" rIns="182880" bIns="146304" rtlCol="0">
            <a:spAutoFit/>
          </a:bodyPr>
          <a:lstStyle/>
          <a:p>
            <a:pPr>
              <a:spcAft>
                <a:spcPts val="900"/>
              </a:spcAft>
            </a:pPr>
            <a:r>
              <a:rPr lang="en-US" sz="2400" b="1" i="1" dirty="0"/>
              <a:t>Supervised Learning</a:t>
            </a:r>
          </a:p>
          <a:p>
            <a:pPr>
              <a:spcAft>
                <a:spcPts val="900"/>
              </a:spcAft>
            </a:pPr>
            <a:r>
              <a:rPr lang="en-US" sz="2400" b="1" dirty="0"/>
              <a:t>Classification</a:t>
            </a:r>
            <a:r>
              <a:rPr lang="en-US" sz="2400" dirty="0"/>
              <a:t>: Predict the Weather tomorrow {rainy, sunny, cloudy} by given sensor signals</a:t>
            </a:r>
          </a:p>
          <a:p>
            <a:pPr>
              <a:spcAft>
                <a:spcPts val="900"/>
              </a:spcAft>
            </a:pPr>
            <a:r>
              <a:rPr lang="en-US" sz="2400" b="1" dirty="0"/>
              <a:t>Regression</a:t>
            </a:r>
            <a:r>
              <a:rPr lang="en-US" sz="2400" dirty="0"/>
              <a:t>: Predict the Temperature of tomorrow by given Sensor Values</a:t>
            </a:r>
          </a:p>
          <a:p>
            <a:pPr>
              <a:spcAft>
                <a:spcPts val="900"/>
              </a:spcAft>
            </a:pPr>
            <a:r>
              <a:rPr lang="en-US" sz="2400" b="1" dirty="0">
                <a:solidFill>
                  <a:schemeClr val="bg1">
                    <a:lumMod val="20000"/>
                    <a:lumOff val="80000"/>
                  </a:schemeClr>
                </a:solidFill>
              </a:rPr>
              <a:t>Ranking</a:t>
            </a:r>
            <a:r>
              <a:rPr lang="en-US" sz="2400" dirty="0">
                <a:solidFill>
                  <a:schemeClr val="bg1">
                    <a:lumMod val="20000"/>
                    <a:lumOff val="80000"/>
                  </a:schemeClr>
                </a:solidFill>
              </a:rPr>
              <a:t>: Order items according to some criterion (web search results relevant to a user query).</a:t>
            </a:r>
          </a:p>
          <a:p>
            <a:pPr>
              <a:spcAft>
                <a:spcPts val="900"/>
              </a:spcAft>
            </a:pPr>
            <a:r>
              <a:rPr lang="en-US" sz="2400" b="1" dirty="0">
                <a:solidFill>
                  <a:schemeClr val="bg1">
                    <a:lumMod val="20000"/>
                    <a:lumOff val="80000"/>
                  </a:schemeClr>
                </a:solidFill>
              </a:rPr>
              <a:t>Recommendation</a:t>
            </a:r>
          </a:p>
          <a:p>
            <a:pPr>
              <a:spcAft>
                <a:spcPts val="900"/>
              </a:spcAft>
            </a:pPr>
            <a:endParaRPr lang="en-US" sz="2400" dirty="0"/>
          </a:p>
          <a:p>
            <a:pPr>
              <a:spcAft>
                <a:spcPts val="900"/>
              </a:spcAft>
            </a:pPr>
            <a:r>
              <a:rPr lang="en-US" sz="2400" b="1" i="1" dirty="0"/>
              <a:t>Unsupervised Learning</a:t>
            </a:r>
          </a:p>
          <a:p>
            <a:pPr>
              <a:spcAft>
                <a:spcPts val="900"/>
              </a:spcAft>
            </a:pPr>
            <a:r>
              <a:rPr lang="en-US" sz="2400" b="1" dirty="0"/>
              <a:t>Clustering</a:t>
            </a:r>
            <a:r>
              <a:rPr lang="en-US" sz="2400" dirty="0"/>
              <a:t>: Partition items into homogeneous groups (clustering twitter posts by topic).</a:t>
            </a: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408442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Algorithms</a:t>
            </a:r>
            <a:endParaRPr lang="de-DE" dirty="0"/>
          </a:p>
        </p:txBody>
      </p:sp>
      <p:sp>
        <p:nvSpPr>
          <p:cNvPr id="3" name="Textfeld 2"/>
          <p:cNvSpPr txBox="1"/>
          <p:nvPr/>
        </p:nvSpPr>
        <p:spPr>
          <a:xfrm>
            <a:off x="457597" y="1625054"/>
            <a:ext cx="11377264" cy="401648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600" dirty="0"/>
              <a:t>Naive Bayes Classifier</a:t>
            </a:r>
            <a:br>
              <a:rPr lang="en-US" sz="3600" dirty="0"/>
            </a:br>
            <a:r>
              <a:rPr lang="en-US" sz="3600" dirty="0" err="1"/>
              <a:t>Rocchio</a:t>
            </a:r>
            <a:r>
              <a:rPr lang="en-US" sz="3600" dirty="0"/>
              <a:t> Algorithm</a:t>
            </a:r>
            <a:br>
              <a:rPr lang="en-US" sz="3600" dirty="0"/>
            </a:br>
            <a:r>
              <a:rPr lang="en-US" sz="3600" dirty="0"/>
              <a:t>k-Nearest Neighbors</a:t>
            </a:r>
            <a:br>
              <a:rPr lang="en-US" sz="3600" dirty="0"/>
            </a:br>
            <a:r>
              <a:rPr lang="en-US" sz="3600" dirty="0"/>
              <a:t>Decision Tree Classifier</a:t>
            </a:r>
          </a:p>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Neuronal Networks </a:t>
            </a:r>
          </a:p>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Support Vector Machine</a:t>
            </a:r>
          </a:p>
          <a:p>
            <a:pPr marL="342900" indent="-342900">
              <a:lnSpc>
                <a:spcPct val="90000"/>
              </a:lnSpc>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a:t>
            </a:r>
            <a:endParaRPr lang="de-DE" sz="3600" dirty="0" err="1">
              <a:gradFill>
                <a:gsLst>
                  <a:gs pos="2917">
                    <a:schemeClr val="tx1"/>
                  </a:gs>
                  <a:gs pos="30000">
                    <a:schemeClr val="tx1"/>
                  </a:gs>
                </a:gsLst>
                <a:lin ang="5400000" scaled="0"/>
              </a:gradFill>
            </a:endParaRPr>
          </a:p>
        </p:txBody>
      </p:sp>
      <p:pic>
        <p:nvPicPr>
          <p:cNvPr id="5" name="Grafik 4"/>
          <p:cNvPicPr>
            <a:picLocks noChangeAspect="1"/>
          </p:cNvPicPr>
          <p:nvPr/>
        </p:nvPicPr>
        <p:blipFill>
          <a:blip r:embed="rId2"/>
          <a:stretch>
            <a:fillRect/>
          </a:stretch>
        </p:blipFill>
        <p:spPr>
          <a:xfrm>
            <a:off x="-4411" y="0"/>
            <a:ext cx="12440885" cy="6992044"/>
          </a:xfrm>
          <a:prstGeom prst="rect">
            <a:avLst/>
          </a:prstGeom>
        </p:spPr>
      </p:pic>
    </p:spTree>
    <p:extLst>
      <p:ext uri="{BB962C8B-B14F-4D97-AF65-F5344CB8AC3E}">
        <p14:creationId xmlns:p14="http://schemas.microsoft.com/office/powerpoint/2010/main" val="8550019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Steps</a:t>
            </a:r>
            <a:r>
              <a:rPr lang="de-DE" dirty="0"/>
              <a:t> </a:t>
            </a:r>
            <a:r>
              <a:rPr lang="de-DE" dirty="0" err="1"/>
              <a:t>to</a:t>
            </a:r>
            <a:r>
              <a:rPr lang="de-DE" dirty="0"/>
              <a:t> </a:t>
            </a:r>
            <a:r>
              <a:rPr lang="de-DE" dirty="0" err="1"/>
              <a:t>Build</a:t>
            </a:r>
            <a:r>
              <a:rPr lang="de-DE" dirty="0"/>
              <a:t> a ML Solution</a:t>
            </a:r>
          </a:p>
        </p:txBody>
      </p:sp>
      <p:sp>
        <p:nvSpPr>
          <p:cNvPr id="3" name="Ellipse 2"/>
          <p:cNvSpPr/>
          <p:nvPr/>
        </p:nvSpPr>
        <p:spPr bwMode="auto">
          <a:xfrm>
            <a:off x="4997592" y="1300160"/>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Re-/ </a:t>
            </a:r>
            <a:r>
              <a:rPr lang="de-DE" sz="1600" dirty="0" err="1">
                <a:gradFill>
                  <a:gsLst>
                    <a:gs pos="0">
                      <a:srgbClr val="FFFFFF"/>
                    </a:gs>
                    <a:gs pos="100000">
                      <a:srgbClr val="FFFFFF"/>
                    </a:gs>
                  </a:gsLst>
                  <a:lin ang="5400000" scaled="0"/>
                </a:gradFill>
              </a:rPr>
              <a:t>Define</a:t>
            </a:r>
            <a:r>
              <a:rPr lang="de-DE" sz="1600" dirty="0">
                <a:gradFill>
                  <a:gsLst>
                    <a:gs pos="0">
                      <a:srgbClr val="FFFFFF"/>
                    </a:gs>
                    <a:gs pos="100000">
                      <a:srgbClr val="FFFFFF"/>
                    </a:gs>
                  </a:gsLst>
                  <a:lin ang="5400000" scaled="0"/>
                </a:gradFill>
              </a:rPr>
              <a:t> Business Problem</a:t>
            </a:r>
          </a:p>
        </p:txBody>
      </p:sp>
      <p:sp>
        <p:nvSpPr>
          <p:cNvPr id="4" name="Ellipse 3"/>
          <p:cNvSpPr/>
          <p:nvPr/>
        </p:nvSpPr>
        <p:spPr bwMode="auto">
          <a:xfrm>
            <a:off x="6667933" y="2482243"/>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Prepare</a:t>
            </a:r>
            <a:br>
              <a:rPr lang="de-DE" sz="1600" dirty="0">
                <a:gradFill>
                  <a:gsLst>
                    <a:gs pos="0">
                      <a:srgbClr val="FFFFFF"/>
                    </a:gs>
                    <a:gs pos="100000">
                      <a:srgbClr val="FFFFFF"/>
                    </a:gs>
                  </a:gsLst>
                  <a:lin ang="5400000" scaled="0"/>
                </a:gradFill>
              </a:rPr>
            </a:br>
            <a:r>
              <a:rPr lang="de-DE" sz="1600" dirty="0">
                <a:gradFill>
                  <a:gsLst>
                    <a:gs pos="0">
                      <a:srgbClr val="FFFFFF"/>
                    </a:gs>
                    <a:gs pos="100000">
                      <a:srgbClr val="FFFFFF"/>
                    </a:gs>
                  </a:gsLst>
                  <a:lin ang="5400000" scaled="0"/>
                </a:gradFill>
              </a:rPr>
              <a:t>Data</a:t>
            </a:r>
          </a:p>
        </p:txBody>
      </p:sp>
      <p:sp>
        <p:nvSpPr>
          <p:cNvPr id="6" name="Pfeil nach rechts 5"/>
          <p:cNvSpPr/>
          <p:nvPr/>
        </p:nvSpPr>
        <p:spPr bwMode="auto">
          <a:xfrm rot="13408277" flipH="1">
            <a:off x="6177079" y="2116690"/>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 name="Ellipse 6"/>
          <p:cNvSpPr/>
          <p:nvPr/>
        </p:nvSpPr>
        <p:spPr bwMode="auto">
          <a:xfrm>
            <a:off x="6667933" y="4239986"/>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Train</a:t>
            </a:r>
            <a:br>
              <a:rPr lang="de-DE" sz="1600" dirty="0">
                <a:gradFill>
                  <a:gsLst>
                    <a:gs pos="0">
                      <a:srgbClr val="FFFFFF"/>
                    </a:gs>
                    <a:gs pos="100000">
                      <a:srgbClr val="FFFFFF"/>
                    </a:gs>
                  </a:gsLst>
                  <a:lin ang="5400000" scaled="0"/>
                </a:gradFill>
              </a:rPr>
            </a:br>
            <a:r>
              <a:rPr lang="de-DE" sz="1600" dirty="0">
                <a:gradFill>
                  <a:gsLst>
                    <a:gs pos="0">
                      <a:srgbClr val="FFFFFF"/>
                    </a:gs>
                    <a:gs pos="100000">
                      <a:srgbClr val="FFFFFF"/>
                    </a:gs>
                  </a:gsLst>
                  <a:lin ang="5400000" scaled="0"/>
                </a:gradFill>
              </a:rPr>
              <a:t>Model</a:t>
            </a:r>
          </a:p>
        </p:txBody>
      </p:sp>
      <p:sp>
        <p:nvSpPr>
          <p:cNvPr id="8" name="Ellipse 7"/>
          <p:cNvSpPr/>
          <p:nvPr/>
        </p:nvSpPr>
        <p:spPr bwMode="auto">
          <a:xfrm>
            <a:off x="3240298" y="4239986"/>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Deploy</a:t>
            </a:r>
            <a:r>
              <a:rPr lang="de-DE" sz="1600" dirty="0">
                <a:gradFill>
                  <a:gsLst>
                    <a:gs pos="0">
                      <a:srgbClr val="FFFFFF"/>
                    </a:gs>
                    <a:gs pos="100000">
                      <a:srgbClr val="FFFFFF"/>
                    </a:gs>
                  </a:gsLst>
                  <a:lin ang="5400000" scaled="0"/>
                </a:gradFill>
              </a:rPr>
              <a:t> Model</a:t>
            </a:r>
          </a:p>
        </p:txBody>
      </p:sp>
      <p:sp>
        <p:nvSpPr>
          <p:cNvPr id="9" name="Ellipse 8"/>
          <p:cNvSpPr/>
          <p:nvPr/>
        </p:nvSpPr>
        <p:spPr bwMode="auto">
          <a:xfrm>
            <a:off x="3240298" y="2544488"/>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Manage</a:t>
            </a:r>
          </a:p>
          <a:p>
            <a:pPr algn="ctr" defTabSz="932472" fontAlgn="base">
              <a:spcBef>
                <a:spcPct val="0"/>
              </a:spcBef>
              <a:spcAft>
                <a:spcPct val="0"/>
              </a:spcAft>
            </a:pPr>
            <a:r>
              <a:rPr lang="de-DE" sz="1600" dirty="0" err="1">
                <a:gradFill>
                  <a:gsLst>
                    <a:gs pos="0">
                      <a:srgbClr val="FFFFFF"/>
                    </a:gs>
                    <a:gs pos="100000">
                      <a:srgbClr val="FFFFFF"/>
                    </a:gs>
                  </a:gsLst>
                  <a:lin ang="5400000" scaled="0"/>
                </a:gradFill>
              </a:rPr>
              <a:t>Montior</a:t>
            </a:r>
            <a:r>
              <a:rPr lang="de-DE" sz="1600" dirty="0">
                <a:gradFill>
                  <a:gsLst>
                    <a:gs pos="0">
                      <a:srgbClr val="FFFFFF"/>
                    </a:gs>
                    <a:gs pos="100000">
                      <a:srgbClr val="FFFFFF"/>
                    </a:gs>
                  </a:gsLst>
                  <a:lin ang="5400000" scaled="0"/>
                </a:gradFill>
              </a:rPr>
              <a:t> </a:t>
            </a:r>
            <a:r>
              <a:rPr lang="de-DE" sz="1600" dirty="0" err="1">
                <a:gradFill>
                  <a:gsLst>
                    <a:gs pos="0">
                      <a:srgbClr val="FFFFFF"/>
                    </a:gs>
                    <a:gs pos="100000">
                      <a:srgbClr val="FFFFFF"/>
                    </a:gs>
                  </a:gsLst>
                  <a:lin ang="5400000" scaled="0"/>
                </a:gradFill>
              </a:rPr>
              <a:t>Perfor-mance</a:t>
            </a:r>
            <a:endParaRPr lang="de-DE" sz="1600" dirty="0">
              <a:gradFill>
                <a:gsLst>
                  <a:gs pos="0">
                    <a:srgbClr val="FFFFFF"/>
                  </a:gs>
                  <a:gs pos="100000">
                    <a:srgbClr val="FFFFFF"/>
                  </a:gs>
                </a:gsLst>
                <a:lin ang="5400000" scaled="0"/>
              </a:gradFill>
            </a:endParaRPr>
          </a:p>
        </p:txBody>
      </p:sp>
      <p:sp>
        <p:nvSpPr>
          <p:cNvPr id="15" name="Ellipse 14"/>
          <p:cNvSpPr/>
          <p:nvPr/>
        </p:nvSpPr>
        <p:spPr bwMode="auto">
          <a:xfrm>
            <a:off x="4997592" y="5100264"/>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Evaluate</a:t>
            </a:r>
            <a:br>
              <a:rPr lang="de-DE" sz="1600" dirty="0">
                <a:gradFill>
                  <a:gsLst>
                    <a:gs pos="0">
                      <a:srgbClr val="FFFFFF"/>
                    </a:gs>
                    <a:gs pos="100000">
                      <a:srgbClr val="FFFFFF"/>
                    </a:gs>
                  </a:gsLst>
                  <a:lin ang="5400000" scaled="0"/>
                </a:gradFill>
              </a:rPr>
            </a:br>
            <a:r>
              <a:rPr lang="de-DE" sz="1600" dirty="0">
                <a:gradFill>
                  <a:gsLst>
                    <a:gs pos="0">
                      <a:srgbClr val="FFFFFF"/>
                    </a:gs>
                    <a:gs pos="100000">
                      <a:srgbClr val="FFFFFF"/>
                    </a:gs>
                  </a:gsLst>
                  <a:lin ang="5400000" scaled="0"/>
                </a:gradFill>
              </a:rPr>
              <a:t>Model</a:t>
            </a:r>
          </a:p>
        </p:txBody>
      </p:sp>
      <p:sp>
        <p:nvSpPr>
          <p:cNvPr id="16" name="Pfeil nach rechts 15"/>
          <p:cNvSpPr/>
          <p:nvPr/>
        </p:nvSpPr>
        <p:spPr bwMode="auto">
          <a:xfrm rot="16200000" flipH="1">
            <a:off x="7220766" y="3573098"/>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7" name="Pfeil nach rechts 16"/>
          <p:cNvSpPr/>
          <p:nvPr/>
        </p:nvSpPr>
        <p:spPr bwMode="auto">
          <a:xfrm rot="20041141" flipH="1">
            <a:off x="6364992" y="5137932"/>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8" name="Pfeil nach rechts 17"/>
          <p:cNvSpPr/>
          <p:nvPr/>
        </p:nvSpPr>
        <p:spPr bwMode="auto">
          <a:xfrm rot="2231366" flipH="1">
            <a:off x="4553721" y="5164853"/>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9" name="Pfeil nach rechts 18"/>
          <p:cNvSpPr/>
          <p:nvPr/>
        </p:nvSpPr>
        <p:spPr bwMode="auto">
          <a:xfrm rot="5400000" flipH="1">
            <a:off x="3620225" y="3946149"/>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0" name="Pfeil nach rechts 19"/>
          <p:cNvSpPr/>
          <p:nvPr/>
        </p:nvSpPr>
        <p:spPr bwMode="auto">
          <a:xfrm rot="8493615" flipH="1">
            <a:off x="4234952" y="2319744"/>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498753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Prepare</a:t>
            </a:r>
            <a:r>
              <a:rPr lang="de-DE" dirty="0"/>
              <a:t> Data </a:t>
            </a:r>
          </a:p>
        </p:txBody>
      </p:sp>
      <p:sp>
        <p:nvSpPr>
          <p:cNvPr id="3" name="Ellipse 2"/>
          <p:cNvSpPr/>
          <p:nvPr/>
        </p:nvSpPr>
        <p:spPr bwMode="auto">
          <a:xfrm>
            <a:off x="457597" y="2273126"/>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Prepare</a:t>
            </a:r>
            <a:br>
              <a:rPr lang="de-DE" sz="1600" dirty="0">
                <a:gradFill>
                  <a:gsLst>
                    <a:gs pos="0">
                      <a:srgbClr val="FFFFFF"/>
                    </a:gs>
                    <a:gs pos="100000">
                      <a:srgbClr val="FFFFFF"/>
                    </a:gs>
                  </a:gsLst>
                  <a:lin ang="5400000" scaled="0"/>
                </a:gradFill>
              </a:rPr>
            </a:br>
            <a:r>
              <a:rPr lang="de-DE" sz="1600" dirty="0">
                <a:gradFill>
                  <a:gsLst>
                    <a:gs pos="0">
                      <a:srgbClr val="FFFFFF"/>
                    </a:gs>
                    <a:gs pos="100000">
                      <a:srgbClr val="FFFFFF"/>
                    </a:gs>
                  </a:gsLst>
                  <a:lin ang="5400000" scaled="0"/>
                </a:gradFill>
              </a:rPr>
              <a:t>Data</a:t>
            </a:r>
          </a:p>
        </p:txBody>
      </p:sp>
      <p:sp>
        <p:nvSpPr>
          <p:cNvPr id="4" name="Textfeld 3"/>
          <p:cNvSpPr txBox="1"/>
          <p:nvPr/>
        </p:nvSpPr>
        <p:spPr>
          <a:xfrm>
            <a:off x="2905869" y="1913086"/>
            <a:ext cx="8928992" cy="5232202"/>
          </a:xfrm>
          <a:prstGeom prst="rect">
            <a:avLst/>
          </a:prstGeom>
          <a:noFill/>
        </p:spPr>
        <p:txBody>
          <a:bodyPr wrap="square" lIns="182880" tIns="146304" rIns="182880" bIns="146304" rtlCol="0">
            <a:spAutoFit/>
          </a:bodyPr>
          <a:lstStyle/>
          <a:p>
            <a:pPr>
              <a:lnSpc>
                <a:spcPct val="90000"/>
              </a:lnSpc>
              <a:spcAft>
                <a:spcPts val="600"/>
              </a:spcAft>
            </a:pPr>
            <a:r>
              <a:rPr lang="de-DE" sz="2400" dirty="0" err="1">
                <a:gradFill>
                  <a:gsLst>
                    <a:gs pos="2917">
                      <a:schemeClr val="tx1"/>
                    </a:gs>
                    <a:gs pos="30000">
                      <a:schemeClr val="tx1"/>
                    </a:gs>
                  </a:gsLst>
                  <a:lin ang="5400000" scaled="0"/>
                </a:gradFill>
              </a:rPr>
              <a:t>Often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significant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amounts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effort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required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prepare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data</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machine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learning</a:t>
            </a:r>
            <a:r>
              <a:rPr lang="de-DE" sz="2400" dirty="0">
                <a:gradFill>
                  <a:gsLst>
                    <a:gs pos="2917">
                      <a:schemeClr val="tx1"/>
                    </a:gs>
                    <a:gs pos="30000">
                      <a:schemeClr val="tx1"/>
                    </a:gs>
                  </a:gsLst>
                  <a:lin ang="5400000" scaled="0"/>
                </a:gradFill>
              </a:rPr>
              <a:t>.</a:t>
            </a:r>
          </a:p>
          <a:p>
            <a:pPr>
              <a:lnSpc>
                <a:spcPct val="90000"/>
              </a:lnSpc>
              <a:spcAft>
                <a:spcPts val="600"/>
              </a:spcAft>
            </a:pPr>
            <a:r>
              <a:rPr lang="en-US" sz="2400" dirty="0"/>
              <a:t>However the raw data, a sequence of symbols cannot be fed directly to the algorithms themselves as most of them expect numerical feature vectors with a fixed size rather than the raw text documents with variable length.</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Common Approaches for Feature Selection:</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Bag of Words/</a:t>
            </a:r>
            <a:r>
              <a:rPr lang="en-US" sz="2400" dirty="0" err="1">
                <a:gradFill>
                  <a:gsLst>
                    <a:gs pos="2917">
                      <a:schemeClr val="tx1"/>
                    </a:gs>
                    <a:gs pos="30000">
                      <a:schemeClr val="tx1"/>
                    </a:gs>
                  </a:gsLst>
                  <a:lin ang="5400000" scaled="0"/>
                </a:gradFill>
              </a:rPr>
              <a:t>Ngrams</a:t>
            </a:r>
            <a:r>
              <a:rPr lang="en-US" sz="2400" dirty="0">
                <a:gradFill>
                  <a:gsLst>
                    <a:gs pos="2917">
                      <a:schemeClr val="tx1"/>
                    </a:gs>
                    <a:gs pos="30000">
                      <a:schemeClr val="tx1"/>
                    </a:gs>
                  </a:gsLst>
                  <a:lin ang="5400000" scaled="0"/>
                </a:gradFill>
              </a:rPr>
              <a:t> (small amount of data with sparse)</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Hashing</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488625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Bag </a:t>
            </a:r>
            <a:r>
              <a:rPr lang="de-DE" dirty="0" err="1"/>
              <a:t>Of</a:t>
            </a:r>
            <a:r>
              <a:rPr lang="de-DE" dirty="0"/>
              <a:t> Words</a:t>
            </a:r>
          </a:p>
        </p:txBody>
      </p:sp>
      <p:sp>
        <p:nvSpPr>
          <p:cNvPr id="3" name="Textfeld 2"/>
          <p:cNvSpPr txBox="1"/>
          <p:nvPr/>
        </p:nvSpPr>
        <p:spPr>
          <a:xfrm>
            <a:off x="3193901" y="1501411"/>
            <a:ext cx="5760640" cy="5025991"/>
          </a:xfrm>
          <a:prstGeom prst="rect">
            <a:avLst/>
          </a:prstGeom>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a:lnSpc>
                <a:spcPct val="90000"/>
              </a:lnSpc>
              <a:spcAft>
                <a:spcPts val="600"/>
              </a:spcAft>
            </a:pPr>
            <a:r>
              <a:rPr lang="en-US" sz="2400" dirty="0"/>
              <a:t>This film served as great entertainment with its colorful cast and numerous plot twists. Nolan used actors that had either appeared in previous Batman films or in his blockbuster hit Inception, and all of them shone in their respective roles: Tom Hardy was almost unrecognizable in his Bane costume, while Joseph Gordon-Levitt and Marion </a:t>
            </a:r>
            <a:r>
              <a:rPr lang="en-US" sz="2400" dirty="0" err="1"/>
              <a:t>Cotillard</a:t>
            </a:r>
            <a:r>
              <a:rPr lang="en-US" sz="2400" dirty="0"/>
              <a:t> were both excellent—and obviously comfortable with Nolan’s directing style and the film’s dramatic tone.  </a:t>
            </a:r>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454069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Bag </a:t>
            </a:r>
            <a:r>
              <a:rPr lang="de-DE" dirty="0" err="1"/>
              <a:t>Of</a:t>
            </a:r>
            <a:r>
              <a:rPr lang="de-DE" dirty="0"/>
              <a:t> Words</a:t>
            </a:r>
          </a:p>
        </p:txBody>
      </p:sp>
      <p:sp>
        <p:nvSpPr>
          <p:cNvPr id="3" name="Textfeld 2"/>
          <p:cNvSpPr txBox="1"/>
          <p:nvPr/>
        </p:nvSpPr>
        <p:spPr>
          <a:xfrm>
            <a:off x="274639" y="1535615"/>
            <a:ext cx="5760640" cy="4693593"/>
          </a:xfrm>
          <a:prstGeom prst="rect">
            <a:avLst/>
          </a:prstGeom>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a:lnSpc>
                <a:spcPct val="90000"/>
              </a:lnSpc>
              <a:spcAft>
                <a:spcPts val="600"/>
              </a:spcAft>
            </a:pPr>
            <a:r>
              <a:rPr lang="en-US" sz="2400" dirty="0">
                <a:latin typeface="Bell MT" panose="02020503060305020303" pitchFamily="18" charset="0"/>
              </a:rPr>
              <a:t>This </a:t>
            </a:r>
            <a:r>
              <a:rPr lang="en-US" sz="2400" b="1" dirty="0">
                <a:latin typeface="Bell MT" panose="02020503060305020303" pitchFamily="18" charset="0"/>
              </a:rPr>
              <a:t>film</a:t>
            </a:r>
            <a:r>
              <a:rPr lang="en-US" sz="2400" dirty="0">
                <a:latin typeface="Bell MT" panose="02020503060305020303" pitchFamily="18" charset="0"/>
              </a:rPr>
              <a:t> served as </a:t>
            </a:r>
            <a:r>
              <a:rPr lang="en-US" sz="2400" b="1" dirty="0">
                <a:latin typeface="Bell MT" panose="02020503060305020303" pitchFamily="18" charset="0"/>
              </a:rPr>
              <a:t>great</a:t>
            </a:r>
            <a:r>
              <a:rPr lang="en-US" sz="2400" dirty="0">
                <a:latin typeface="Bell MT" panose="02020503060305020303" pitchFamily="18" charset="0"/>
              </a:rPr>
              <a:t> </a:t>
            </a:r>
            <a:r>
              <a:rPr lang="en-US" sz="2400" b="1" dirty="0">
                <a:latin typeface="Bell MT" panose="02020503060305020303" pitchFamily="18" charset="0"/>
              </a:rPr>
              <a:t>entertainment</a:t>
            </a:r>
            <a:r>
              <a:rPr lang="en-US" sz="2400" dirty="0">
                <a:latin typeface="Bell MT" panose="02020503060305020303" pitchFamily="18" charset="0"/>
              </a:rPr>
              <a:t> with its colorful cast and numerous plot twists. Nolan used actors that had either appeared in previous </a:t>
            </a:r>
            <a:r>
              <a:rPr lang="en-US" sz="2400" b="1" dirty="0">
                <a:latin typeface="Bell MT" panose="02020503060305020303" pitchFamily="18" charset="0"/>
              </a:rPr>
              <a:t>Batman</a:t>
            </a:r>
            <a:r>
              <a:rPr lang="en-US" sz="2400" dirty="0">
                <a:latin typeface="Bell MT" panose="02020503060305020303" pitchFamily="18" charset="0"/>
              </a:rPr>
              <a:t> films or in his blockbuster hit </a:t>
            </a:r>
            <a:r>
              <a:rPr lang="en-US" sz="2400" b="1" dirty="0">
                <a:latin typeface="Bell MT" panose="02020503060305020303" pitchFamily="18" charset="0"/>
              </a:rPr>
              <a:t>Inception</a:t>
            </a:r>
            <a:r>
              <a:rPr lang="en-US" sz="2400" dirty="0">
                <a:latin typeface="Bell MT" panose="02020503060305020303" pitchFamily="18" charset="0"/>
              </a:rPr>
              <a:t>, and all of them shone in their respective roles: Tom Hardy was almost unrecognizable in his Bane </a:t>
            </a:r>
            <a:r>
              <a:rPr lang="en-US" sz="2400" b="1" dirty="0">
                <a:latin typeface="Bell MT" panose="02020503060305020303" pitchFamily="18" charset="0"/>
              </a:rPr>
              <a:t>costume</a:t>
            </a:r>
            <a:r>
              <a:rPr lang="en-US" sz="2400" dirty="0">
                <a:latin typeface="Bell MT" panose="02020503060305020303" pitchFamily="18" charset="0"/>
              </a:rPr>
              <a:t>, while </a:t>
            </a:r>
            <a:r>
              <a:rPr lang="en-US" sz="2400" b="1" dirty="0">
                <a:latin typeface="Bell MT" panose="02020503060305020303" pitchFamily="18" charset="0"/>
              </a:rPr>
              <a:t>Joseph Gordon-Levitt</a:t>
            </a:r>
            <a:r>
              <a:rPr lang="en-US" sz="2400" dirty="0">
                <a:latin typeface="Bell MT" panose="02020503060305020303" pitchFamily="18" charset="0"/>
              </a:rPr>
              <a:t> and Marion </a:t>
            </a:r>
            <a:r>
              <a:rPr lang="en-US" sz="2400" dirty="0" err="1">
                <a:latin typeface="Bell MT" panose="02020503060305020303" pitchFamily="18" charset="0"/>
              </a:rPr>
              <a:t>Cotillard</a:t>
            </a:r>
            <a:r>
              <a:rPr lang="en-US" sz="2400" dirty="0">
                <a:latin typeface="Bell MT" panose="02020503060305020303" pitchFamily="18" charset="0"/>
              </a:rPr>
              <a:t> were both </a:t>
            </a:r>
            <a:r>
              <a:rPr lang="en-US" sz="2400" b="1" dirty="0">
                <a:latin typeface="Bell MT" panose="02020503060305020303" pitchFamily="18" charset="0"/>
              </a:rPr>
              <a:t>great</a:t>
            </a:r>
            <a:r>
              <a:rPr lang="en-US" sz="2400" dirty="0">
                <a:latin typeface="Bell MT" panose="02020503060305020303" pitchFamily="18" charset="0"/>
              </a:rPr>
              <a:t> —and obviously comfortable with Nolan’s directing style and the </a:t>
            </a:r>
            <a:r>
              <a:rPr lang="en-US" sz="2400" b="1" dirty="0">
                <a:latin typeface="Bell MT" panose="02020503060305020303" pitchFamily="18" charset="0"/>
              </a:rPr>
              <a:t>film</a:t>
            </a:r>
            <a:r>
              <a:rPr lang="en-US" sz="2400" dirty="0">
                <a:latin typeface="Bell MT" panose="02020503060305020303" pitchFamily="18" charset="0"/>
              </a:rPr>
              <a:t>’s </a:t>
            </a:r>
            <a:r>
              <a:rPr lang="en-US" sz="2400" b="1" dirty="0">
                <a:latin typeface="Bell MT" panose="02020503060305020303" pitchFamily="18" charset="0"/>
              </a:rPr>
              <a:t>dramatic</a:t>
            </a:r>
            <a:r>
              <a:rPr lang="en-US" sz="2400" dirty="0">
                <a:latin typeface="Bell MT" panose="02020503060305020303" pitchFamily="18" charset="0"/>
              </a:rPr>
              <a:t> </a:t>
            </a:r>
            <a:r>
              <a:rPr lang="en-US" sz="2400" b="1" dirty="0">
                <a:latin typeface="Bell MT" panose="02020503060305020303" pitchFamily="18" charset="0"/>
              </a:rPr>
              <a:t>tone</a:t>
            </a:r>
            <a:r>
              <a:rPr lang="en-US" sz="2400" dirty="0">
                <a:latin typeface="Bell MT" panose="02020503060305020303" pitchFamily="18" charset="0"/>
              </a:rPr>
              <a:t>.  </a:t>
            </a:r>
          </a:p>
          <a:p>
            <a:pPr>
              <a:lnSpc>
                <a:spcPct val="90000"/>
              </a:lnSpc>
              <a:spcAft>
                <a:spcPts val="600"/>
              </a:spcAft>
            </a:pPr>
            <a:endParaRPr lang="de-DE" sz="2400" dirty="0" err="1">
              <a:gradFill>
                <a:gsLst>
                  <a:gs pos="2917">
                    <a:schemeClr val="tx1"/>
                  </a:gs>
                  <a:gs pos="30000">
                    <a:schemeClr val="tx1"/>
                  </a:gs>
                </a:gsLst>
                <a:lin ang="5400000" scaled="0"/>
              </a:gradFill>
            </a:endParaRPr>
          </a:p>
        </p:txBody>
      </p:sp>
      <p:graphicFrame>
        <p:nvGraphicFramePr>
          <p:cNvPr id="4" name="Tabelle 3"/>
          <p:cNvGraphicFramePr>
            <a:graphicFrameLocks noGrp="1"/>
          </p:cNvGraphicFramePr>
          <p:nvPr>
            <p:extLst>
              <p:ext uri="{D42A27DB-BD31-4B8C-83A1-F6EECF244321}">
                <p14:modId xmlns:p14="http://schemas.microsoft.com/office/powerpoint/2010/main" val="2100747429"/>
              </p:ext>
            </p:extLst>
          </p:nvPr>
        </p:nvGraphicFramePr>
        <p:xfrm>
          <a:off x="7766409" y="1783925"/>
          <a:ext cx="3996444" cy="4196971"/>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gridCol w="1332148">
                  <a:extLst>
                    <a:ext uri="{9D8B030D-6E8A-4147-A177-3AD203B41FA5}">
                      <a16:colId xmlns:a16="http://schemas.microsoft.com/office/drawing/2014/main" val="20002"/>
                    </a:ext>
                  </a:extLst>
                </a:gridCol>
              </a:tblGrid>
              <a:tr h="457282">
                <a:tc>
                  <a:txBody>
                    <a:bodyPr/>
                    <a:lstStyle/>
                    <a:p>
                      <a:r>
                        <a:rPr lang="de-DE" dirty="0" err="1"/>
                        <a:t>nGram</a:t>
                      </a:r>
                      <a:endParaRPr lang="de-DE" dirty="0"/>
                    </a:p>
                  </a:txBody>
                  <a:tcPr/>
                </a:tc>
                <a:tc>
                  <a:txBody>
                    <a:bodyPr/>
                    <a:lstStyle/>
                    <a:p>
                      <a:r>
                        <a:rPr lang="de-DE" dirty="0"/>
                        <a:t>TF</a:t>
                      </a:r>
                    </a:p>
                  </a:txBody>
                  <a:tcPr/>
                </a:tc>
                <a:tc>
                  <a:txBody>
                    <a:bodyPr/>
                    <a:lstStyle/>
                    <a:p>
                      <a:r>
                        <a:rPr lang="de-DE" dirty="0"/>
                        <a:t>ITF</a:t>
                      </a:r>
                    </a:p>
                  </a:txBody>
                  <a:tcPr/>
                </a:tc>
                <a:extLst>
                  <a:ext uri="{0D108BD9-81ED-4DB2-BD59-A6C34878D82A}">
                    <a16:rowId xmlns:a16="http://schemas.microsoft.com/office/drawing/2014/main" val="10000"/>
                  </a:ext>
                </a:extLst>
              </a:tr>
              <a:tr h="457282">
                <a:tc>
                  <a:txBody>
                    <a:bodyPr/>
                    <a:lstStyle/>
                    <a:p>
                      <a:r>
                        <a:rPr lang="de-DE" dirty="0"/>
                        <a:t>film</a:t>
                      </a:r>
                    </a:p>
                  </a:txBody>
                  <a:tcPr/>
                </a:tc>
                <a:tc>
                  <a:txBody>
                    <a:bodyPr/>
                    <a:lstStyle/>
                    <a:p>
                      <a:r>
                        <a:rPr lang="de-DE" dirty="0"/>
                        <a:t>2</a:t>
                      </a:r>
                    </a:p>
                  </a:txBody>
                  <a:tcPr/>
                </a:tc>
                <a:tc>
                  <a:txBody>
                    <a:bodyPr/>
                    <a:lstStyle/>
                    <a:p>
                      <a:r>
                        <a:rPr lang="de-DE" dirty="0"/>
                        <a:t>0</a:t>
                      </a:r>
                    </a:p>
                  </a:txBody>
                  <a:tcPr/>
                </a:tc>
                <a:extLst>
                  <a:ext uri="{0D108BD9-81ED-4DB2-BD59-A6C34878D82A}">
                    <a16:rowId xmlns:a16="http://schemas.microsoft.com/office/drawing/2014/main" val="10001"/>
                  </a:ext>
                </a:extLst>
              </a:tr>
              <a:tr h="457282">
                <a:tc>
                  <a:txBody>
                    <a:bodyPr/>
                    <a:lstStyle/>
                    <a:p>
                      <a:r>
                        <a:rPr lang="de-DE" dirty="0" err="1"/>
                        <a:t>great</a:t>
                      </a:r>
                      <a:endParaRPr lang="de-DE" dirty="0"/>
                    </a:p>
                  </a:txBody>
                  <a:tcPr/>
                </a:tc>
                <a:tc>
                  <a:txBody>
                    <a:bodyPr/>
                    <a:lstStyle/>
                    <a:p>
                      <a:r>
                        <a:rPr lang="de-DE" dirty="0"/>
                        <a:t>2</a:t>
                      </a:r>
                    </a:p>
                  </a:txBody>
                  <a:tcPr/>
                </a:tc>
                <a:tc>
                  <a:txBody>
                    <a:bodyPr/>
                    <a:lstStyle/>
                    <a:p>
                      <a:r>
                        <a:rPr lang="de-DE" dirty="0"/>
                        <a:t>0</a:t>
                      </a:r>
                    </a:p>
                  </a:txBody>
                  <a:tcPr/>
                </a:tc>
                <a:extLst>
                  <a:ext uri="{0D108BD9-81ED-4DB2-BD59-A6C34878D82A}">
                    <a16:rowId xmlns:a16="http://schemas.microsoft.com/office/drawing/2014/main" val="10002"/>
                  </a:ext>
                </a:extLst>
              </a:tr>
              <a:tr h="789281">
                <a:tc>
                  <a:txBody>
                    <a:bodyPr/>
                    <a:lstStyle/>
                    <a:p>
                      <a:r>
                        <a:rPr lang="de-DE" dirty="0"/>
                        <a:t>Batman</a:t>
                      </a:r>
                    </a:p>
                  </a:txBody>
                  <a:tcPr/>
                </a:tc>
                <a:tc>
                  <a:txBody>
                    <a:bodyPr/>
                    <a:lstStyle/>
                    <a:p>
                      <a:r>
                        <a:rPr lang="de-DE" dirty="0"/>
                        <a:t>1</a:t>
                      </a:r>
                    </a:p>
                  </a:txBody>
                  <a:tcPr/>
                </a:tc>
                <a:tc>
                  <a:txBody>
                    <a:bodyPr/>
                    <a:lstStyle/>
                    <a:p>
                      <a:r>
                        <a:rPr lang="de-DE" dirty="0"/>
                        <a:t>0.69</a:t>
                      </a:r>
                    </a:p>
                  </a:txBody>
                  <a:tcPr/>
                </a:tc>
                <a:extLst>
                  <a:ext uri="{0D108BD9-81ED-4DB2-BD59-A6C34878D82A}">
                    <a16:rowId xmlns:a16="http://schemas.microsoft.com/office/drawing/2014/main" val="10003"/>
                  </a:ext>
                </a:extLst>
              </a:tr>
              <a:tr h="789281">
                <a:tc>
                  <a:txBody>
                    <a:bodyPr/>
                    <a:lstStyle/>
                    <a:p>
                      <a:r>
                        <a:rPr lang="de-DE" dirty="0"/>
                        <a:t>Entertainment</a:t>
                      </a:r>
                    </a:p>
                  </a:txBody>
                  <a:tcPr/>
                </a:tc>
                <a:tc>
                  <a:txBody>
                    <a:bodyPr/>
                    <a:lstStyle/>
                    <a:p>
                      <a:r>
                        <a:rPr lang="de-DE" dirty="0"/>
                        <a:t>1</a:t>
                      </a:r>
                    </a:p>
                  </a:txBody>
                  <a:tcPr/>
                </a:tc>
                <a:tc>
                  <a:txBody>
                    <a:bodyPr/>
                    <a:lstStyle/>
                    <a:p>
                      <a:r>
                        <a:rPr lang="de-DE" dirty="0"/>
                        <a:t>0.69</a:t>
                      </a:r>
                    </a:p>
                  </a:txBody>
                  <a:tcPr/>
                </a:tc>
                <a:extLst>
                  <a:ext uri="{0D108BD9-81ED-4DB2-BD59-A6C34878D82A}">
                    <a16:rowId xmlns:a16="http://schemas.microsoft.com/office/drawing/2014/main" val="10004"/>
                  </a:ext>
                </a:extLst>
              </a:tr>
              <a:tr h="789281">
                <a:tc>
                  <a:txBody>
                    <a:bodyPr/>
                    <a:lstStyle/>
                    <a:p>
                      <a:r>
                        <a:rPr lang="de-DE" dirty="0" err="1"/>
                        <a:t>Costume</a:t>
                      </a:r>
                      <a:endParaRPr lang="de-DE" dirty="0"/>
                    </a:p>
                  </a:txBody>
                  <a:tcPr/>
                </a:tc>
                <a:tc>
                  <a:txBody>
                    <a:bodyPr/>
                    <a:lstStyle/>
                    <a:p>
                      <a:r>
                        <a:rPr lang="de-DE" dirty="0"/>
                        <a:t>1</a:t>
                      </a:r>
                    </a:p>
                  </a:txBody>
                  <a:tcPr/>
                </a:tc>
                <a:tc>
                  <a:txBody>
                    <a:bodyPr/>
                    <a:lstStyle/>
                    <a:p>
                      <a:r>
                        <a:rPr lang="de-DE" dirty="0"/>
                        <a:t>0.69</a:t>
                      </a:r>
                    </a:p>
                  </a:txBody>
                  <a:tcPr/>
                </a:tc>
                <a:extLst>
                  <a:ext uri="{0D108BD9-81ED-4DB2-BD59-A6C34878D82A}">
                    <a16:rowId xmlns:a16="http://schemas.microsoft.com/office/drawing/2014/main" val="10005"/>
                  </a:ext>
                </a:extLst>
              </a:tr>
              <a:tr h="457282">
                <a:tc>
                  <a:txBody>
                    <a:bodyPr/>
                    <a:lstStyle/>
                    <a:p>
                      <a:r>
                        <a:rPr lang="de-DE" dirty="0"/>
                        <a:t>…</a:t>
                      </a:r>
                    </a:p>
                  </a:txBody>
                  <a:tcPr/>
                </a:tc>
                <a:tc>
                  <a:txBody>
                    <a:bodyPr/>
                    <a:lstStyle/>
                    <a:p>
                      <a:r>
                        <a:rPr lang="de-DE" dirty="0"/>
                        <a:t>….</a:t>
                      </a:r>
                    </a:p>
                  </a:txBody>
                  <a:tcPr/>
                </a:tc>
                <a:tc>
                  <a:txBody>
                    <a:bodyPr/>
                    <a:lstStyle/>
                    <a:p>
                      <a:endParaRPr lang="de-DE" dirty="0"/>
                    </a:p>
                  </a:txBody>
                  <a:tcPr/>
                </a:tc>
                <a:extLst>
                  <a:ext uri="{0D108BD9-81ED-4DB2-BD59-A6C34878D82A}">
                    <a16:rowId xmlns:a16="http://schemas.microsoft.com/office/drawing/2014/main" val="10006"/>
                  </a:ext>
                </a:extLst>
              </a:tr>
            </a:tbl>
          </a:graphicData>
        </a:graphic>
      </p:graphicFrame>
      <p:sp>
        <p:nvSpPr>
          <p:cNvPr id="5" name="Pfeil nach rechts 4"/>
          <p:cNvSpPr/>
          <p:nvPr/>
        </p:nvSpPr>
        <p:spPr bwMode="auto">
          <a:xfrm>
            <a:off x="6506269" y="3497262"/>
            <a:ext cx="864096" cy="720080"/>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543358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Train and </a:t>
            </a:r>
            <a:r>
              <a:rPr lang="de-DE" dirty="0" err="1"/>
              <a:t>Evaluate</a:t>
            </a:r>
            <a:endParaRPr lang="de-DE" dirty="0"/>
          </a:p>
        </p:txBody>
      </p:sp>
      <p:sp>
        <p:nvSpPr>
          <p:cNvPr id="3" name="Ellipse 2"/>
          <p:cNvSpPr/>
          <p:nvPr/>
        </p:nvSpPr>
        <p:spPr bwMode="auto">
          <a:xfrm>
            <a:off x="459025" y="2138062"/>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Train</a:t>
            </a:r>
            <a:br>
              <a:rPr lang="de-DE" sz="1600" dirty="0">
                <a:gradFill>
                  <a:gsLst>
                    <a:gs pos="0">
                      <a:srgbClr val="FFFFFF"/>
                    </a:gs>
                    <a:gs pos="100000">
                      <a:srgbClr val="FFFFFF"/>
                    </a:gs>
                  </a:gsLst>
                  <a:lin ang="5400000" scaled="0"/>
                </a:gradFill>
              </a:rPr>
            </a:br>
            <a:r>
              <a:rPr lang="de-DE" sz="1600" dirty="0">
                <a:gradFill>
                  <a:gsLst>
                    <a:gs pos="0">
                      <a:srgbClr val="FFFFFF"/>
                    </a:gs>
                    <a:gs pos="100000">
                      <a:srgbClr val="FFFFFF"/>
                    </a:gs>
                  </a:gsLst>
                  <a:lin ang="5400000" scaled="0"/>
                </a:gradFill>
              </a:rPr>
              <a:t>Model</a:t>
            </a:r>
          </a:p>
        </p:txBody>
      </p:sp>
      <p:sp>
        <p:nvSpPr>
          <p:cNvPr id="4" name="Ellipse 3"/>
          <p:cNvSpPr/>
          <p:nvPr/>
        </p:nvSpPr>
        <p:spPr bwMode="auto">
          <a:xfrm>
            <a:off x="457597" y="4267768"/>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Evaluate</a:t>
            </a:r>
            <a:r>
              <a:rPr lang="de-DE" sz="1600" dirty="0">
                <a:gradFill>
                  <a:gsLst>
                    <a:gs pos="0">
                      <a:srgbClr val="FFFFFF"/>
                    </a:gs>
                    <a:gs pos="100000">
                      <a:srgbClr val="FFFFFF"/>
                    </a:gs>
                  </a:gsLst>
                  <a:lin ang="5400000" scaled="0"/>
                </a:gradFill>
              </a:rPr>
              <a:t> Model</a:t>
            </a:r>
          </a:p>
        </p:txBody>
      </p:sp>
      <p:sp>
        <p:nvSpPr>
          <p:cNvPr id="5" name="Pfeil nach rechts 4"/>
          <p:cNvSpPr/>
          <p:nvPr/>
        </p:nvSpPr>
        <p:spPr bwMode="auto">
          <a:xfrm rot="16200000" flipH="1">
            <a:off x="802728" y="3432595"/>
            <a:ext cx="605883" cy="465088"/>
          </a:xfrm>
          <a:prstGeom prst="rightArrow">
            <a:avLst>
              <a:gd name="adj1" fmla="val 0"/>
              <a:gd name="adj2" fmla="val 5000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 name="Textfeld 5"/>
          <p:cNvSpPr txBox="1"/>
          <p:nvPr/>
        </p:nvSpPr>
        <p:spPr>
          <a:xfrm>
            <a:off x="2473821" y="1841078"/>
            <a:ext cx="9433048" cy="4567404"/>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This </a:t>
            </a:r>
            <a:r>
              <a:rPr lang="de-DE" sz="2400" dirty="0" err="1">
                <a:gradFill>
                  <a:gsLst>
                    <a:gs pos="2917">
                      <a:schemeClr val="tx1"/>
                    </a:gs>
                    <a:gs pos="30000">
                      <a:schemeClr val="tx1"/>
                    </a:gs>
                  </a:gsLst>
                  <a:lin ang="5400000" scaled="0"/>
                </a:gradFill>
              </a:rPr>
              <a:t>stage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is</a:t>
            </a:r>
            <a:r>
              <a:rPr lang="de-DE" sz="2400" dirty="0">
                <a:gradFill>
                  <a:gsLst>
                    <a:gs pos="2917">
                      <a:schemeClr val="tx1"/>
                    </a:gs>
                    <a:gs pos="30000">
                      <a:schemeClr val="tx1"/>
                    </a:gs>
                  </a:gsLst>
                  <a:lin ang="5400000" scaled="0"/>
                </a:gradFill>
              </a:rPr>
              <a:t> iterative and </a:t>
            </a:r>
            <a:r>
              <a:rPr lang="de-DE" sz="2400" dirty="0" err="1">
                <a:gradFill>
                  <a:gsLst>
                    <a:gs pos="2917">
                      <a:schemeClr val="tx1"/>
                    </a:gs>
                    <a:gs pos="30000">
                      <a:schemeClr val="tx1"/>
                    </a:gs>
                  </a:gsLst>
                  <a:lin ang="5400000" scaled="0"/>
                </a:gradFill>
              </a:rPr>
              <a:t>experimentation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required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produce</a:t>
            </a:r>
            <a:r>
              <a:rPr lang="de-DE" sz="2400" dirty="0">
                <a:gradFill>
                  <a:gsLst>
                    <a:gs pos="2917">
                      <a:schemeClr val="tx1"/>
                    </a:gs>
                    <a:gs pos="30000">
                      <a:schemeClr val="tx1"/>
                    </a:gs>
                  </a:gsLst>
                  <a:lin ang="5400000" scaled="0"/>
                </a:gradFill>
              </a:rPr>
              <a:t> an optimal </a:t>
            </a:r>
            <a:r>
              <a:rPr lang="de-DE" sz="2400" dirty="0" err="1">
                <a:gradFill>
                  <a:gsLst>
                    <a:gs pos="2917">
                      <a:schemeClr val="tx1"/>
                    </a:gs>
                    <a:gs pos="30000">
                      <a:schemeClr val="tx1"/>
                    </a:gs>
                  </a:gsLst>
                  <a:lin ang="5400000" scaled="0"/>
                </a:gradFill>
              </a:rPr>
              <a:t>model</a:t>
            </a:r>
            <a:r>
              <a:rPr lang="de-DE" sz="2400" dirty="0">
                <a:gradFill>
                  <a:gsLst>
                    <a:gs pos="2917">
                      <a:schemeClr val="tx1"/>
                    </a:gs>
                    <a:gs pos="30000">
                      <a:schemeClr val="tx1"/>
                    </a:gs>
                  </a:gsLst>
                  <a:lin ang="5400000" scaled="0"/>
                </a:gradFill>
              </a:rPr>
              <a:t>.</a:t>
            </a: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Model </a:t>
            </a:r>
            <a:r>
              <a:rPr lang="de-DE" sz="2400" dirty="0" err="1">
                <a:gradFill>
                  <a:gsLst>
                    <a:gs pos="2917">
                      <a:schemeClr val="tx1"/>
                    </a:gs>
                    <a:gs pos="30000">
                      <a:schemeClr val="tx1"/>
                    </a:gs>
                  </a:gsLst>
                  <a:lin ang="5400000" scaled="0"/>
                </a:gradFill>
              </a:rPr>
              <a:t>training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involves</a:t>
            </a:r>
            <a:r>
              <a:rPr lang="de-DE" sz="2400" dirty="0">
                <a:gradFill>
                  <a:gsLst>
                    <a:gs pos="2917">
                      <a:schemeClr val="tx1"/>
                    </a:gs>
                    <a:gs pos="30000">
                      <a:schemeClr val="tx1"/>
                    </a:gs>
                  </a:gsLst>
                  <a:lin ang="5400000" scaled="0"/>
                </a:gradFill>
              </a:rPr>
              <a:t>:</a:t>
            </a:r>
          </a:p>
          <a:p>
            <a:pPr>
              <a:lnSpc>
                <a:spcPct val="90000"/>
              </a:lnSpc>
              <a:spcAft>
                <a:spcPts val="600"/>
              </a:spcAft>
            </a:pPr>
            <a:r>
              <a:rPr lang="de-DE" sz="2400" dirty="0">
                <a:gradFill>
                  <a:gsLst>
                    <a:gs pos="2917">
                      <a:schemeClr val="tx1"/>
                    </a:gs>
                    <a:gs pos="30000">
                      <a:schemeClr val="tx1"/>
                    </a:gs>
                  </a:gsLst>
                  <a:lin ang="5400000" scaled="0"/>
                </a:gradFill>
              </a:rPr>
              <a:t># Select a </a:t>
            </a:r>
            <a:r>
              <a:rPr lang="de-DE" sz="2400" dirty="0" err="1">
                <a:gradFill>
                  <a:gsLst>
                    <a:gs pos="2917">
                      <a:schemeClr val="tx1"/>
                    </a:gs>
                    <a:gs pos="30000">
                      <a:schemeClr val="tx1"/>
                    </a:gs>
                  </a:gsLst>
                  <a:lin ang="5400000" scaled="0"/>
                </a:gradFill>
              </a:rPr>
              <a:t>machine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learning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algorithm</a:t>
            </a: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Defining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input</a:t>
            </a:r>
            <a:r>
              <a:rPr lang="de-DE" sz="2400" dirty="0">
                <a:gradFill>
                  <a:gsLst>
                    <a:gs pos="2917">
                      <a:schemeClr val="tx1"/>
                    </a:gs>
                    <a:gs pos="30000">
                      <a:schemeClr val="tx1"/>
                    </a:gs>
                  </a:gsLst>
                  <a:lin ang="5400000" scaled="0"/>
                </a:gradFill>
              </a:rPr>
              <a:t> and </a:t>
            </a:r>
            <a:r>
              <a:rPr lang="de-DE" sz="2400" dirty="0" err="1">
                <a:gradFill>
                  <a:gsLst>
                    <a:gs pos="2917">
                      <a:schemeClr val="tx1"/>
                    </a:gs>
                    <a:gs pos="30000">
                      <a:schemeClr val="tx1"/>
                    </a:gs>
                  </a:gsLst>
                  <a:lin ang="5400000" scaled="0"/>
                </a:gradFill>
              </a:rPr>
              <a:t>outputs</a:t>
            </a: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Optimizing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algorithm</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parameters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eg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Sweeping</a:t>
            </a:r>
            <a:r>
              <a:rPr lang="de-DE" sz="2400" dirty="0">
                <a:gradFill>
                  <a:gsLst>
                    <a:gs pos="2917">
                      <a:schemeClr val="tx1"/>
                    </a:gs>
                    <a:gs pos="30000">
                      <a:schemeClr val="tx1"/>
                    </a:gs>
                  </a:gsLst>
                  <a:lin ang="5400000" scaled="0"/>
                </a:gradFill>
              </a:rPr>
              <a:t>)</a:t>
            </a:r>
          </a:p>
          <a:p>
            <a:pPr>
              <a:lnSpc>
                <a:spcPct val="90000"/>
              </a:lnSpc>
              <a:spcAft>
                <a:spcPts val="600"/>
              </a:spcAft>
            </a:pP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Compare</a:t>
            </a:r>
            <a:r>
              <a:rPr lang="de-DE" sz="2400" dirty="0">
                <a:gradFill>
                  <a:gsLst>
                    <a:gs pos="2917">
                      <a:schemeClr val="tx1"/>
                    </a:gs>
                    <a:gs pos="30000">
                      <a:schemeClr val="tx1"/>
                    </a:gs>
                  </a:gsLst>
                  <a:lin ang="5400000" scaled="0"/>
                </a:gradFill>
              </a:rPr>
              <a:t> different </a:t>
            </a:r>
            <a:r>
              <a:rPr lang="de-DE" sz="2400" dirty="0" err="1">
                <a:gradFill>
                  <a:gsLst>
                    <a:gs pos="2917">
                      <a:schemeClr val="tx1"/>
                    </a:gs>
                    <a:gs pos="30000">
                      <a:schemeClr val="tx1"/>
                    </a:gs>
                  </a:gsLst>
                  <a:lin ang="5400000" scaled="0"/>
                </a:gradFill>
              </a:rPr>
              <a:t>algorithms</a:t>
            </a: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Model </a:t>
            </a:r>
            <a:r>
              <a:rPr lang="de-DE" sz="2400" dirty="0" err="1">
                <a:gradFill>
                  <a:gsLst>
                    <a:gs pos="2917">
                      <a:schemeClr val="tx1"/>
                    </a:gs>
                    <a:gs pos="30000">
                      <a:schemeClr val="tx1"/>
                    </a:gs>
                  </a:gsLst>
                  <a:lin ang="5400000" scaled="0"/>
                </a:gradFill>
              </a:rPr>
              <a:t>evaluation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critical</a:t>
            </a:r>
            <a:r>
              <a:rPr lang="de-DE" sz="2400" dirty="0">
                <a:gradFill>
                  <a:gsLst>
                    <a:gs pos="2917">
                      <a:schemeClr val="tx1"/>
                    </a:gs>
                    <a:gs pos="30000">
                      <a:schemeClr val="tx1"/>
                    </a:gs>
                  </a:gsLst>
                  <a:lin ang="5400000" scaled="0"/>
                </a:gradFill>
              </a:rPr>
              <a:t> to </a:t>
            </a:r>
            <a:r>
              <a:rPr lang="de-DE" sz="2400" dirty="0" err="1">
                <a:gradFill>
                  <a:gsLst>
                    <a:gs pos="2917">
                      <a:schemeClr val="tx1"/>
                    </a:gs>
                    <a:gs pos="30000">
                      <a:schemeClr val="tx1"/>
                    </a:gs>
                  </a:gsLst>
                  <a:lin ang="5400000" scaled="0"/>
                </a:gradFill>
              </a:rPr>
              <a:t>determine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Accuracy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Reliability</a:t>
            </a:r>
            <a:r>
              <a:rPr lang="de-DE" sz="2400" dirty="0">
                <a:gradFill>
                  <a:gsLst>
                    <a:gs pos="2917">
                      <a:schemeClr val="tx1"/>
                    </a:gs>
                    <a:gs pos="30000">
                      <a:schemeClr val="tx1"/>
                    </a:gs>
                  </a:gsLst>
                  <a:lin ang="5400000" scaled="0"/>
                </a:gradFill>
              </a:rPr>
              <a:t> and </a:t>
            </a:r>
            <a:r>
              <a:rPr lang="de-DE" sz="2400" dirty="0" err="1">
                <a:gradFill>
                  <a:gsLst>
                    <a:gs pos="2917">
                      <a:schemeClr val="tx1"/>
                    </a:gs>
                    <a:gs pos="30000">
                      <a:schemeClr val="tx1"/>
                    </a:gs>
                  </a:gsLst>
                  <a:lin ang="5400000" scaled="0"/>
                </a:gradFill>
              </a:rPr>
              <a:t>Usefullness</a:t>
            </a: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35286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Deploy</a:t>
            </a:r>
            <a:r>
              <a:rPr lang="de-DE" dirty="0"/>
              <a:t> Model</a:t>
            </a:r>
          </a:p>
        </p:txBody>
      </p:sp>
      <p:sp>
        <p:nvSpPr>
          <p:cNvPr id="3" name="Ellipse 2"/>
          <p:cNvSpPr/>
          <p:nvPr/>
        </p:nvSpPr>
        <p:spPr bwMode="auto">
          <a:xfrm>
            <a:off x="529605" y="2633166"/>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err="1">
                <a:gradFill>
                  <a:gsLst>
                    <a:gs pos="0">
                      <a:srgbClr val="FFFFFF"/>
                    </a:gs>
                    <a:gs pos="100000">
                      <a:srgbClr val="FFFFFF"/>
                    </a:gs>
                  </a:gsLst>
                  <a:lin ang="5400000" scaled="0"/>
                </a:gradFill>
              </a:rPr>
              <a:t>Deploy</a:t>
            </a:r>
            <a:r>
              <a:rPr lang="de-DE" sz="1600" dirty="0">
                <a:gradFill>
                  <a:gsLst>
                    <a:gs pos="0">
                      <a:srgbClr val="FFFFFF"/>
                    </a:gs>
                    <a:gs pos="100000">
                      <a:srgbClr val="FFFFFF"/>
                    </a:gs>
                  </a:gsLst>
                  <a:lin ang="5400000" scaled="0"/>
                </a:gradFill>
              </a:rPr>
              <a:t> Model</a:t>
            </a:r>
          </a:p>
        </p:txBody>
      </p:sp>
      <p:sp>
        <p:nvSpPr>
          <p:cNvPr id="4" name="Textfeld 3"/>
          <p:cNvSpPr txBox="1"/>
          <p:nvPr/>
        </p:nvSpPr>
        <p:spPr>
          <a:xfrm>
            <a:off x="2833861" y="2057102"/>
            <a:ext cx="9073008" cy="2520690"/>
          </a:xfrm>
          <a:prstGeom prst="rect">
            <a:avLst/>
          </a:prstGeom>
          <a:noFill/>
        </p:spPr>
        <p:txBody>
          <a:bodyPr wrap="square" lIns="182880" tIns="146304" rIns="182880" bIns="146304" rtlCol="0">
            <a:spAutoFit/>
          </a:bodyPr>
          <a:lstStyle/>
          <a:p>
            <a:pPr>
              <a:lnSpc>
                <a:spcPct val="90000"/>
              </a:lnSpc>
              <a:spcAft>
                <a:spcPts val="600"/>
              </a:spcAft>
            </a:pPr>
            <a:r>
              <a:rPr lang="de-DE" sz="2400" dirty="0" err="1">
                <a:gradFill>
                  <a:gsLst>
                    <a:gs pos="2917">
                      <a:schemeClr val="tx1"/>
                    </a:gs>
                    <a:gs pos="30000">
                      <a:schemeClr val="tx1"/>
                    </a:gs>
                  </a:gsLst>
                  <a:lin ang="5400000" scaled="0"/>
                </a:gradFill>
              </a:rPr>
              <a:t>Once</a:t>
            </a:r>
            <a:r>
              <a:rPr lang="de-DE" sz="2400" dirty="0">
                <a:gradFill>
                  <a:gsLst>
                    <a:gs pos="2917">
                      <a:schemeClr val="tx1"/>
                    </a:gs>
                    <a:gs pos="30000">
                      <a:schemeClr val="tx1"/>
                    </a:gs>
                  </a:gsLst>
                  <a:lin ang="5400000" scaled="0"/>
                </a:gradFill>
              </a:rPr>
              <a:t> your </a:t>
            </a:r>
            <a:r>
              <a:rPr lang="de-DE" sz="2400" dirty="0" err="1">
                <a:gradFill>
                  <a:gsLst>
                    <a:gs pos="2917">
                      <a:schemeClr val="tx1"/>
                    </a:gs>
                    <a:gs pos="30000">
                      <a:schemeClr val="tx1"/>
                    </a:gs>
                  </a:gsLst>
                  <a:lin ang="5400000" scaled="0"/>
                </a:gradFill>
              </a:rPr>
              <a:t>model</a:t>
            </a:r>
            <a:r>
              <a:rPr lang="de-DE" sz="2400" dirty="0">
                <a:gradFill>
                  <a:gsLst>
                    <a:gs pos="2917">
                      <a:schemeClr val="tx1"/>
                    </a:gs>
                    <a:gs pos="30000">
                      <a:schemeClr val="tx1"/>
                    </a:gs>
                  </a:gsLst>
                  <a:lin ang="5400000" scaled="0"/>
                </a:gradFill>
              </a:rPr>
              <a:t> ist </a:t>
            </a:r>
            <a:r>
              <a:rPr lang="de-DE" sz="2400" dirty="0" err="1">
                <a:gradFill>
                  <a:gsLst>
                    <a:gs pos="2917">
                      <a:schemeClr val="tx1"/>
                    </a:gs>
                    <a:gs pos="30000">
                      <a:schemeClr val="tx1"/>
                    </a:gs>
                  </a:gsLst>
                  <a:lin ang="5400000" scaled="0"/>
                </a:gradFill>
              </a:rPr>
              <a:t>trained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deploy</a:t>
            </a:r>
            <a:r>
              <a:rPr lang="de-DE" sz="2400" dirty="0">
                <a:gradFill>
                  <a:gsLst>
                    <a:gs pos="2917">
                      <a:schemeClr val="tx1"/>
                    </a:gs>
                    <a:gs pos="30000">
                      <a:schemeClr val="tx1"/>
                    </a:gs>
                  </a:gsLst>
                  <a:lin ang="5400000" scaled="0"/>
                </a:gradFill>
              </a:rPr>
              <a:t> your </a:t>
            </a:r>
            <a:r>
              <a:rPr lang="de-DE" sz="2400" dirty="0" err="1">
                <a:gradFill>
                  <a:gsLst>
                    <a:gs pos="2917">
                      <a:schemeClr val="tx1"/>
                    </a:gs>
                    <a:gs pos="30000">
                      <a:schemeClr val="tx1"/>
                    </a:gs>
                  </a:gsLst>
                  <a:lin ang="5400000" scaled="0"/>
                </a:gradFill>
              </a:rPr>
              <a:t>classification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experiment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as</a:t>
            </a:r>
            <a:r>
              <a:rPr lang="de-DE" sz="2400" dirty="0">
                <a:gradFill>
                  <a:gsLst>
                    <a:gs pos="2917">
                      <a:schemeClr val="tx1"/>
                    </a:gs>
                    <a:gs pos="30000">
                      <a:schemeClr val="tx1"/>
                    </a:gs>
                  </a:gsLst>
                  <a:lin ang="5400000" scaled="0"/>
                </a:gradFill>
              </a:rPr>
              <a:t> an </a:t>
            </a:r>
            <a:r>
              <a:rPr lang="de-DE" sz="2400" dirty="0" err="1">
                <a:gradFill>
                  <a:gsLst>
                    <a:gs pos="2917">
                      <a:schemeClr val="tx1"/>
                    </a:gs>
                    <a:gs pos="30000">
                      <a:schemeClr val="tx1"/>
                    </a:gs>
                  </a:gsLst>
                  <a:lin ang="5400000" scaled="0"/>
                </a:gradFill>
              </a:rPr>
              <a:t>Azure</a:t>
            </a:r>
            <a:r>
              <a:rPr lang="de-DE" sz="2400" dirty="0">
                <a:gradFill>
                  <a:gsLst>
                    <a:gs pos="2917">
                      <a:schemeClr val="tx1"/>
                    </a:gs>
                    <a:gs pos="30000">
                      <a:schemeClr val="tx1"/>
                    </a:gs>
                  </a:gsLst>
                  <a:lin ang="5400000" scaled="0"/>
                </a:gradFill>
              </a:rPr>
              <a:t> Web Service.</a:t>
            </a: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Communication </a:t>
            </a:r>
            <a:r>
              <a:rPr lang="de-DE" sz="2400" dirty="0" err="1">
                <a:gradFill>
                  <a:gsLst>
                    <a:gs pos="2917">
                      <a:schemeClr val="tx1"/>
                    </a:gs>
                    <a:gs pos="30000">
                      <a:schemeClr val="tx1"/>
                    </a:gs>
                  </a:gsLst>
                  <a:lin ang="5400000" scaled="0"/>
                </a:gradFill>
              </a:rPr>
              <a:t>is</a:t>
            </a:r>
            <a:r>
              <a:rPr lang="de-DE" sz="2400" dirty="0">
                <a:gradFill>
                  <a:gsLst>
                    <a:gs pos="2917">
                      <a:schemeClr val="tx1"/>
                    </a:gs>
                    <a:gs pos="30000">
                      <a:schemeClr val="tx1"/>
                    </a:gs>
                  </a:gsLst>
                  <a:lin ang="5400000" scaled="0"/>
                </a:gradFill>
              </a:rPr>
              <a:t> a REST web </a:t>
            </a:r>
            <a:r>
              <a:rPr lang="de-DE" sz="2400" dirty="0" err="1">
                <a:gradFill>
                  <a:gsLst>
                    <a:gs pos="2917">
                      <a:schemeClr val="tx1"/>
                    </a:gs>
                    <a:gs pos="30000">
                      <a:schemeClr val="tx1"/>
                    </a:gs>
                  </a:gsLst>
                  <a:lin ang="5400000" scaled="0"/>
                </a:gradFill>
              </a:rPr>
              <a:t>service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with</a:t>
            </a:r>
            <a:r>
              <a:rPr lang="de-DE" sz="2400" dirty="0">
                <a:gradFill>
                  <a:gsLst>
                    <a:gs pos="2917">
                      <a:schemeClr val="tx1"/>
                    </a:gs>
                    <a:gs pos="30000">
                      <a:schemeClr val="tx1"/>
                    </a:gs>
                  </a:gsLst>
                  <a:lin ang="5400000" scaled="0"/>
                </a:gradFill>
              </a:rPr>
              <a:t> an </a:t>
            </a:r>
            <a:r>
              <a:rPr lang="de-DE" sz="2400" dirty="0" err="1">
                <a:gradFill>
                  <a:gsLst>
                    <a:gs pos="2917">
                      <a:schemeClr val="tx1"/>
                    </a:gs>
                    <a:gs pos="30000">
                      <a:schemeClr val="tx1"/>
                    </a:gs>
                  </a:gsLst>
                  <a:lin ang="5400000" scaled="0"/>
                </a:gradFill>
              </a:rPr>
              <a:t>experiment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specific</a:t>
            </a:r>
            <a:r>
              <a:rPr lang="de-DE" sz="2400" dirty="0">
                <a:gradFill>
                  <a:gsLst>
                    <a:gs pos="2917">
                      <a:schemeClr val="tx1"/>
                    </a:gs>
                    <a:gs pos="30000">
                      <a:schemeClr val="tx1"/>
                    </a:gs>
                  </a:gsLst>
                  <a:lin ang="5400000" scaled="0"/>
                </a:gradFill>
              </a:rPr>
              <a:t> API Key to </a:t>
            </a:r>
            <a:r>
              <a:rPr lang="de-DE" sz="2400" dirty="0" err="1">
                <a:gradFill>
                  <a:gsLst>
                    <a:gs pos="2917">
                      <a:schemeClr val="tx1"/>
                    </a:gs>
                    <a:gs pos="30000">
                      <a:schemeClr val="tx1"/>
                    </a:gs>
                  </a:gsLst>
                  <a:lin ang="5400000" scaled="0"/>
                </a:gradFill>
              </a:rPr>
              <a:t>access</a:t>
            </a:r>
            <a:r>
              <a:rPr lang="de-DE" sz="2400" dirty="0">
                <a:gradFill>
                  <a:gsLst>
                    <a:gs pos="2917">
                      <a:schemeClr val="tx1"/>
                    </a:gs>
                    <a:gs pos="30000">
                      <a:schemeClr val="tx1"/>
                    </a:gs>
                  </a:gsLst>
                  <a:lin ang="5400000" scaled="0"/>
                </a:gradFill>
              </a:rPr>
              <a:t> the </a:t>
            </a:r>
            <a:r>
              <a:rPr lang="de-DE" sz="2400" dirty="0" err="1">
                <a:gradFill>
                  <a:gsLst>
                    <a:gs pos="2917">
                      <a:schemeClr val="tx1"/>
                    </a:gs>
                    <a:gs pos="30000">
                      <a:schemeClr val="tx1"/>
                    </a:gs>
                  </a:gsLst>
                  <a:lin ang="5400000" scaled="0"/>
                </a:gradFill>
              </a:rPr>
              <a:t>service</a:t>
            </a:r>
            <a:r>
              <a:rPr lang="de-DE"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9903088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Manage / Monitor </a:t>
            </a:r>
          </a:p>
        </p:txBody>
      </p:sp>
      <p:sp>
        <p:nvSpPr>
          <p:cNvPr id="3" name="Ellipse 2"/>
          <p:cNvSpPr/>
          <p:nvPr/>
        </p:nvSpPr>
        <p:spPr bwMode="auto">
          <a:xfrm>
            <a:off x="457597" y="3281238"/>
            <a:ext cx="1296144" cy="122413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Manage</a:t>
            </a:r>
          </a:p>
          <a:p>
            <a:pPr algn="ctr" defTabSz="932472" fontAlgn="base">
              <a:spcBef>
                <a:spcPct val="0"/>
              </a:spcBef>
              <a:spcAft>
                <a:spcPct val="0"/>
              </a:spcAft>
            </a:pPr>
            <a:r>
              <a:rPr lang="de-DE" sz="1600" dirty="0" err="1">
                <a:gradFill>
                  <a:gsLst>
                    <a:gs pos="0">
                      <a:srgbClr val="FFFFFF"/>
                    </a:gs>
                    <a:gs pos="100000">
                      <a:srgbClr val="FFFFFF"/>
                    </a:gs>
                  </a:gsLst>
                  <a:lin ang="5400000" scaled="0"/>
                </a:gradFill>
              </a:rPr>
              <a:t>Montior</a:t>
            </a:r>
            <a:r>
              <a:rPr lang="de-DE" sz="1600" dirty="0">
                <a:gradFill>
                  <a:gsLst>
                    <a:gs pos="0">
                      <a:srgbClr val="FFFFFF"/>
                    </a:gs>
                    <a:gs pos="100000">
                      <a:srgbClr val="FFFFFF"/>
                    </a:gs>
                  </a:gsLst>
                  <a:lin ang="5400000" scaled="0"/>
                </a:gradFill>
              </a:rPr>
              <a:t> </a:t>
            </a:r>
            <a:r>
              <a:rPr lang="de-DE" sz="1600" dirty="0" err="1">
                <a:gradFill>
                  <a:gsLst>
                    <a:gs pos="0">
                      <a:srgbClr val="FFFFFF"/>
                    </a:gs>
                    <a:gs pos="100000">
                      <a:srgbClr val="FFFFFF"/>
                    </a:gs>
                  </a:gsLst>
                  <a:lin ang="5400000" scaled="0"/>
                </a:gradFill>
              </a:rPr>
              <a:t>Perfor-mance</a:t>
            </a:r>
            <a:endParaRPr lang="de-DE" sz="1600" dirty="0">
              <a:gradFill>
                <a:gsLst>
                  <a:gs pos="0">
                    <a:srgbClr val="FFFFFF"/>
                  </a:gs>
                  <a:gs pos="100000">
                    <a:srgbClr val="FFFFFF"/>
                  </a:gs>
                </a:gsLst>
                <a:lin ang="5400000" scaled="0"/>
              </a:gradFill>
            </a:endParaRPr>
          </a:p>
        </p:txBody>
      </p:sp>
      <p:sp>
        <p:nvSpPr>
          <p:cNvPr id="4" name="Textfeld 3"/>
          <p:cNvSpPr txBox="1"/>
          <p:nvPr/>
        </p:nvSpPr>
        <p:spPr>
          <a:xfrm>
            <a:off x="2761853" y="1841078"/>
            <a:ext cx="8928992" cy="1446550"/>
          </a:xfrm>
          <a:prstGeom prst="rect">
            <a:avLst/>
          </a:prstGeom>
          <a:noFill/>
        </p:spPr>
        <p:txBody>
          <a:bodyPr wrap="square" lIns="182880" tIns="146304" rIns="182880" bIns="146304" rtlCol="0">
            <a:spAutoFit/>
          </a:bodyPr>
          <a:lstStyle/>
          <a:p>
            <a:pPr marL="342900" indent="-342900">
              <a:lnSpc>
                <a:spcPct val="90000"/>
              </a:lnSpc>
              <a:spcAft>
                <a:spcPts val="600"/>
              </a:spcAft>
              <a:buFontTx/>
              <a:buChar char="-"/>
            </a:pPr>
            <a:r>
              <a:rPr lang="de-DE" sz="2400" dirty="0" err="1">
                <a:gradFill>
                  <a:gsLst>
                    <a:gs pos="2917">
                      <a:schemeClr val="tx1"/>
                    </a:gs>
                    <a:gs pos="30000">
                      <a:schemeClr val="tx1"/>
                    </a:gs>
                  </a:gsLst>
                  <a:lin ang="5400000" scaled="0"/>
                </a:gradFill>
              </a:rPr>
              <a:t>Enable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Logging</a:t>
            </a: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Tx/>
              <a:buChar char="-"/>
            </a:pPr>
            <a:r>
              <a:rPr lang="de-DE" sz="2400" dirty="0">
                <a:gradFill>
                  <a:gsLst>
                    <a:gs pos="2917">
                      <a:schemeClr val="tx1"/>
                    </a:gs>
                    <a:gs pos="30000">
                      <a:schemeClr val="tx1"/>
                    </a:gs>
                  </a:gsLst>
                  <a:lin ang="5400000" scaled="0"/>
                </a:gradFill>
              </a:rPr>
              <a:t>Create Second </a:t>
            </a:r>
            <a:r>
              <a:rPr lang="de-DE" sz="2400" dirty="0" err="1">
                <a:gradFill>
                  <a:gsLst>
                    <a:gs pos="2917">
                      <a:schemeClr val="tx1"/>
                    </a:gs>
                    <a:gs pos="30000">
                      <a:schemeClr val="tx1"/>
                    </a:gs>
                  </a:gsLst>
                  <a:lin ang="5400000" scaled="0"/>
                </a:gradFill>
              </a:rPr>
              <a:t>Endpoint</a:t>
            </a:r>
            <a:r>
              <a:rPr lang="de-DE" sz="2400" dirty="0">
                <a:gradFill>
                  <a:gsLst>
                    <a:gs pos="2917">
                      <a:schemeClr val="tx1"/>
                    </a:gs>
                    <a:gs pos="30000">
                      <a:schemeClr val="tx1"/>
                    </a:gs>
                  </a:gsLst>
                  <a:lin ang="5400000" scaled="0"/>
                </a:gradFill>
              </a:rPr>
              <a:t> </a:t>
            </a:r>
          </a:p>
          <a:p>
            <a:pPr marL="342900" indent="-342900">
              <a:lnSpc>
                <a:spcPct val="90000"/>
              </a:lnSpc>
              <a:spcAft>
                <a:spcPts val="600"/>
              </a:spcAft>
              <a:buFontTx/>
              <a:buChar char="-"/>
            </a:pPr>
            <a:r>
              <a:rPr lang="de-DE" sz="2400" dirty="0">
                <a:gradFill>
                  <a:gsLst>
                    <a:gs pos="2917">
                      <a:schemeClr val="tx1"/>
                    </a:gs>
                    <a:gs pos="30000">
                      <a:schemeClr val="tx1"/>
                    </a:gs>
                  </a:gsLst>
                  <a:lin ang="5400000" scaled="0"/>
                </a:gradFill>
              </a:rPr>
              <a:t>Change </a:t>
            </a:r>
            <a:r>
              <a:rPr lang="de-DE" sz="2400" dirty="0" err="1">
                <a:gradFill>
                  <a:gsLst>
                    <a:gs pos="2917">
                      <a:schemeClr val="tx1"/>
                    </a:gs>
                    <a:gs pos="30000">
                      <a:schemeClr val="tx1"/>
                    </a:gs>
                  </a:gsLst>
                  <a:lin ang="5400000" scaled="0"/>
                </a:gradFill>
              </a:rPr>
              <a:t>or</a:t>
            </a:r>
            <a:r>
              <a:rPr lang="de-DE" sz="2400" dirty="0">
                <a:gradFill>
                  <a:gsLst>
                    <a:gs pos="2917">
                      <a:schemeClr val="tx1"/>
                    </a:gs>
                    <a:gs pos="30000">
                      <a:schemeClr val="tx1"/>
                    </a:gs>
                  </a:gsLst>
                  <a:lin ang="5400000" scaled="0"/>
                </a:gradFill>
              </a:rPr>
              <a:t> Update </a:t>
            </a:r>
            <a:r>
              <a:rPr lang="de-DE" sz="2400" dirty="0" err="1">
                <a:gradFill>
                  <a:gsLst>
                    <a:gs pos="2917">
                      <a:schemeClr val="tx1"/>
                    </a:gs>
                    <a:gs pos="30000">
                      <a:schemeClr val="tx1"/>
                    </a:gs>
                  </a:gsLst>
                  <a:lin ang="5400000" scaled="0"/>
                </a:gradFill>
              </a:rPr>
              <a:t>existing</a:t>
            </a:r>
            <a:r>
              <a:rPr lang="de-DE" sz="2400" dirty="0">
                <a:gradFill>
                  <a:gsLst>
                    <a:gs pos="2917">
                      <a:schemeClr val="tx1"/>
                    </a:gs>
                    <a:gs pos="30000">
                      <a:schemeClr val="tx1"/>
                    </a:gs>
                  </a:gsLst>
                  <a:lin ang="5400000" scaled="0"/>
                </a:gradFill>
              </a:rPr>
              <a:t> Model </a:t>
            </a:r>
            <a:r>
              <a:rPr lang="de-DE" sz="2400" dirty="0" err="1">
                <a:gradFill>
                  <a:gsLst>
                    <a:gs pos="2917">
                      <a:schemeClr val="tx1"/>
                    </a:gs>
                    <a:gs pos="30000">
                      <a:schemeClr val="tx1"/>
                    </a:gs>
                  </a:gsLst>
                  <a:lin ang="5400000" scaled="0"/>
                </a:gradFill>
              </a:rPr>
              <a:t>with</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new</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Trainingsdata</a:t>
            </a: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91247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Sweep</a:t>
            </a:r>
            <a:r>
              <a:rPr lang="de-DE" dirty="0"/>
              <a:t> Parameters</a:t>
            </a:r>
          </a:p>
        </p:txBody>
      </p:sp>
      <p:sp>
        <p:nvSpPr>
          <p:cNvPr id="3" name="Textfeld 2"/>
          <p:cNvSpPr txBox="1"/>
          <p:nvPr/>
        </p:nvSpPr>
        <p:spPr>
          <a:xfrm>
            <a:off x="889645" y="1769070"/>
            <a:ext cx="10873208" cy="3902607"/>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Helper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tuning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selected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Algorithm</a:t>
            </a: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err="1">
                <a:gradFill>
                  <a:gsLst>
                    <a:gs pos="2917">
                      <a:schemeClr val="tx1"/>
                    </a:gs>
                    <a:gs pos="30000">
                      <a:schemeClr val="tx1"/>
                    </a:gs>
                  </a:gsLst>
                  <a:lin ang="5400000" scaled="0"/>
                </a:gradFill>
              </a:rPr>
              <a:t>Entire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Grid</a:t>
            </a:r>
            <a:r>
              <a:rPr lang="de-DE" sz="2400" dirty="0">
                <a:gradFill>
                  <a:gsLst>
                    <a:gs pos="2917">
                      <a:schemeClr val="tx1"/>
                    </a:gs>
                    <a:gs pos="30000">
                      <a:schemeClr val="tx1"/>
                    </a:gs>
                  </a:gsLst>
                  <a:lin ang="5400000" scaled="0"/>
                </a:gradFill>
              </a:rPr>
              <a:t> (System </a:t>
            </a:r>
            <a:r>
              <a:rPr lang="de-DE" sz="2400" dirty="0" err="1">
                <a:gradFill>
                  <a:gsLst>
                    <a:gs pos="2917">
                      <a:schemeClr val="tx1"/>
                    </a:gs>
                    <a:gs pos="30000">
                      <a:schemeClr val="tx1"/>
                    </a:gs>
                  </a:gsLst>
                  <a:lin ang="5400000" scaled="0"/>
                </a:gradFill>
              </a:rPr>
              <a:t>Defined</a:t>
            </a:r>
            <a:r>
              <a:rPr lang="de-DE" sz="2400" dirty="0">
                <a:gradFill>
                  <a:gsLst>
                    <a:gs pos="2917">
                      <a:schemeClr val="tx1"/>
                    </a:gs>
                    <a:gs pos="30000">
                      <a:schemeClr val="tx1"/>
                    </a:gs>
                  </a:gsLst>
                  <a:lin ang="5400000" scaled="0"/>
                </a:gradFill>
              </a:rPr>
              <a:t>)</a:t>
            </a:r>
          </a:p>
          <a:p>
            <a:pPr>
              <a:lnSpc>
                <a:spcPct val="90000"/>
              </a:lnSpc>
              <a:spcAft>
                <a:spcPts val="600"/>
              </a:spcAft>
            </a:pPr>
            <a:r>
              <a:rPr lang="de-DE" sz="2400" dirty="0">
                <a:gradFill>
                  <a:gsLst>
                    <a:gs pos="2917">
                      <a:schemeClr val="tx1"/>
                    </a:gs>
                    <a:gs pos="30000">
                      <a:schemeClr val="tx1"/>
                    </a:gs>
                  </a:gsLst>
                  <a:lin ang="5400000" scaled="0"/>
                </a:gradFill>
              </a:rPr>
              <a:t>Random </a:t>
            </a:r>
          </a:p>
          <a:p>
            <a:pPr>
              <a:lnSpc>
                <a:spcPct val="90000"/>
              </a:lnSpc>
              <a:spcAft>
                <a:spcPts val="600"/>
              </a:spcAft>
            </a:pPr>
            <a:r>
              <a:rPr lang="de-DE" sz="2400" dirty="0">
                <a:gradFill>
                  <a:gsLst>
                    <a:gs pos="2917">
                      <a:schemeClr val="tx1"/>
                    </a:gs>
                    <a:gs pos="30000">
                      <a:schemeClr val="tx1"/>
                    </a:gs>
                  </a:gsLst>
                  <a:lin ang="5400000" scaled="0"/>
                </a:gradFill>
              </a:rPr>
              <a:t>Random </a:t>
            </a:r>
            <a:r>
              <a:rPr lang="de-DE" sz="2400" dirty="0" err="1">
                <a:gradFill>
                  <a:gsLst>
                    <a:gs pos="2917">
                      <a:schemeClr val="tx1"/>
                    </a:gs>
                    <a:gs pos="30000">
                      <a:schemeClr val="tx1"/>
                    </a:gs>
                  </a:gsLst>
                  <a:lin ang="5400000" scaled="0"/>
                </a:gradFill>
              </a:rPr>
              <a:t>Grid</a:t>
            </a:r>
            <a:r>
              <a:rPr lang="de-DE" sz="2400" dirty="0">
                <a:gradFill>
                  <a:gsLst>
                    <a:gs pos="2917">
                      <a:schemeClr val="tx1"/>
                    </a:gs>
                    <a:gs pos="30000">
                      <a:schemeClr val="tx1"/>
                    </a:gs>
                  </a:gsLst>
                  <a:lin ang="5400000" scaled="0"/>
                </a:gradFill>
              </a:rPr>
              <a:t> (System </a:t>
            </a:r>
            <a:r>
              <a:rPr lang="de-DE" sz="2400" dirty="0" err="1">
                <a:gradFill>
                  <a:gsLst>
                    <a:gs pos="2917">
                      <a:schemeClr val="tx1"/>
                    </a:gs>
                    <a:gs pos="30000">
                      <a:schemeClr val="tx1"/>
                    </a:gs>
                  </a:gsLst>
                  <a:lin ang="5400000" scaled="0"/>
                </a:gradFill>
              </a:rPr>
              <a:t>Defined</a:t>
            </a:r>
            <a:r>
              <a:rPr lang="de-DE" sz="2400" dirty="0">
                <a:gradFill>
                  <a:gsLst>
                    <a:gs pos="2917">
                      <a:schemeClr val="tx1"/>
                    </a:gs>
                    <a:gs pos="30000">
                      <a:schemeClr val="tx1"/>
                    </a:gs>
                  </a:gsLst>
                  <a:lin ang="5400000" scaled="0"/>
                </a:gradFill>
              </a:rPr>
              <a:t>)</a:t>
            </a: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p:txBody>
      </p:sp>
      <p:sp>
        <p:nvSpPr>
          <p:cNvPr id="4" name="Textfeld 3"/>
          <p:cNvSpPr txBox="1"/>
          <p:nvPr/>
        </p:nvSpPr>
        <p:spPr>
          <a:xfrm>
            <a:off x="601613" y="5945534"/>
            <a:ext cx="10729192" cy="960263"/>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http://mund-consulting.com/Blog/understanding-sweep-parameters-module-in-azure-machine-learning/</a:t>
            </a:r>
          </a:p>
        </p:txBody>
      </p:sp>
    </p:spTree>
    <p:extLst>
      <p:ext uri="{BB962C8B-B14F-4D97-AF65-F5344CB8AC3E}">
        <p14:creationId xmlns:p14="http://schemas.microsoft.com/office/powerpoint/2010/main" val="2181766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Outline</a:t>
            </a:r>
          </a:p>
        </p:txBody>
      </p:sp>
      <p:sp>
        <p:nvSpPr>
          <p:cNvPr id="3" name="Textfeld 2"/>
          <p:cNvSpPr txBox="1"/>
          <p:nvPr/>
        </p:nvSpPr>
        <p:spPr>
          <a:xfrm>
            <a:off x="817637" y="1697062"/>
            <a:ext cx="9577064"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Introduction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Machine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learning</a:t>
            </a:r>
            <a:r>
              <a:rPr lang="de-DE"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Machine</a:t>
            </a:r>
            <a:r>
              <a:rPr lang="de-DE" sz="2400" dirty="0">
                <a:gradFill>
                  <a:gsLst>
                    <a:gs pos="2917">
                      <a:schemeClr val="tx1"/>
                    </a:gs>
                    <a:gs pos="30000">
                      <a:schemeClr val="tx1"/>
                    </a:gs>
                  </a:gsLst>
                  <a:lin ang="5400000" scaled="0"/>
                </a:gradFill>
              </a:rPr>
              <a:t> Learning </a:t>
            </a:r>
            <a:r>
              <a:rPr lang="de-DE" sz="2400" dirty="0" err="1">
                <a:gradFill>
                  <a:gsLst>
                    <a:gs pos="2917">
                      <a:schemeClr val="tx1"/>
                    </a:gs>
                    <a:gs pos="30000">
                      <a:schemeClr val="tx1"/>
                    </a:gs>
                  </a:gsLst>
                  <a:lin ang="5400000" scaled="0"/>
                </a:gradFill>
              </a:rPr>
              <a:t>algorithms</a:t>
            </a: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Demonstrating</a:t>
            </a:r>
            <a:r>
              <a:rPr lang="de-DE" sz="2400" dirty="0">
                <a:gradFill>
                  <a:gsLst>
                    <a:gs pos="2917">
                      <a:schemeClr val="tx1"/>
                    </a:gs>
                    <a:gs pos="30000">
                      <a:schemeClr val="tx1"/>
                    </a:gs>
                  </a:gsLst>
                  <a:lin ang="5400000" scaled="0"/>
                </a:gradFill>
              </a:rPr>
              <a:t> an </a:t>
            </a:r>
            <a:r>
              <a:rPr lang="de-DE" sz="2400" dirty="0" err="1">
                <a:gradFill>
                  <a:gsLst>
                    <a:gs pos="2917">
                      <a:schemeClr val="tx1"/>
                    </a:gs>
                    <a:gs pos="30000">
                      <a:schemeClr val="tx1"/>
                    </a:gs>
                  </a:gsLst>
                  <a:lin ang="5400000" scaled="0"/>
                </a:gradFill>
              </a:rPr>
              <a:t>Azure</a:t>
            </a:r>
            <a:r>
              <a:rPr lang="de-DE" sz="2400" dirty="0">
                <a:gradFill>
                  <a:gsLst>
                    <a:gs pos="2917">
                      <a:schemeClr val="tx1"/>
                    </a:gs>
                    <a:gs pos="30000">
                      <a:schemeClr val="tx1"/>
                    </a:gs>
                  </a:gsLst>
                  <a:lin ang="5400000" scaled="0"/>
                </a:gradFill>
              </a:rPr>
              <a:t> ML </a:t>
            </a:r>
            <a:r>
              <a:rPr lang="de-DE" sz="2400" dirty="0" err="1">
                <a:gradFill>
                  <a:gsLst>
                    <a:gs pos="2917">
                      <a:schemeClr val="tx1"/>
                    </a:gs>
                    <a:gs pos="30000">
                      <a:schemeClr val="tx1"/>
                    </a:gs>
                  </a:gsLst>
                  <a:lin ang="5400000" scaled="0"/>
                </a:gradFill>
              </a:rPr>
              <a:t>flow</a:t>
            </a: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898685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Supervised</a:t>
            </a:r>
            <a:r>
              <a:rPr lang="de-DE" dirty="0"/>
              <a:t> Learning – Regression </a:t>
            </a:r>
          </a:p>
        </p:txBody>
      </p:sp>
      <p:graphicFrame>
        <p:nvGraphicFramePr>
          <p:cNvPr id="3" name="Tabelle 2"/>
          <p:cNvGraphicFramePr>
            <a:graphicFrameLocks noGrp="1"/>
          </p:cNvGraphicFramePr>
          <p:nvPr>
            <p:extLst>
              <p:ext uri="{D42A27DB-BD31-4B8C-83A1-F6EECF244321}">
                <p14:modId xmlns:p14="http://schemas.microsoft.com/office/powerpoint/2010/main" val="850542729"/>
              </p:ext>
            </p:extLst>
          </p:nvPr>
        </p:nvGraphicFramePr>
        <p:xfrm>
          <a:off x="529605" y="2129110"/>
          <a:ext cx="8290984" cy="1854200"/>
        </p:xfrm>
        <a:graphic>
          <a:graphicData uri="http://schemas.openxmlformats.org/drawingml/2006/table">
            <a:tbl>
              <a:tblPr firstRow="1" bandRow="1">
                <a:tableStyleId>{5C22544A-7EE6-4342-B048-85BDC9FD1C3A}</a:tableStyleId>
              </a:tblPr>
              <a:tblGrid>
                <a:gridCol w="2072746">
                  <a:extLst>
                    <a:ext uri="{9D8B030D-6E8A-4147-A177-3AD203B41FA5}">
                      <a16:colId xmlns:a16="http://schemas.microsoft.com/office/drawing/2014/main" val="20000"/>
                    </a:ext>
                  </a:extLst>
                </a:gridCol>
                <a:gridCol w="2072746">
                  <a:extLst>
                    <a:ext uri="{9D8B030D-6E8A-4147-A177-3AD203B41FA5}">
                      <a16:colId xmlns:a16="http://schemas.microsoft.com/office/drawing/2014/main" val="20001"/>
                    </a:ext>
                  </a:extLst>
                </a:gridCol>
                <a:gridCol w="2072746">
                  <a:extLst>
                    <a:ext uri="{9D8B030D-6E8A-4147-A177-3AD203B41FA5}">
                      <a16:colId xmlns:a16="http://schemas.microsoft.com/office/drawing/2014/main" val="20002"/>
                    </a:ext>
                  </a:extLst>
                </a:gridCol>
                <a:gridCol w="2072746">
                  <a:extLst>
                    <a:ext uri="{9D8B030D-6E8A-4147-A177-3AD203B41FA5}">
                      <a16:colId xmlns:a16="http://schemas.microsoft.com/office/drawing/2014/main" val="20003"/>
                    </a:ext>
                  </a:extLst>
                </a:gridCol>
              </a:tblGrid>
              <a:tr h="370840">
                <a:tc>
                  <a:txBody>
                    <a:bodyPr/>
                    <a:lstStyle/>
                    <a:p>
                      <a:r>
                        <a:rPr lang="de-DE" dirty="0" err="1"/>
                        <a:t>OwnHome</a:t>
                      </a:r>
                      <a:endParaRPr lang="de-DE" dirty="0"/>
                    </a:p>
                  </a:txBody>
                  <a:tcPr/>
                </a:tc>
                <a:tc>
                  <a:txBody>
                    <a:bodyPr/>
                    <a:lstStyle/>
                    <a:p>
                      <a:r>
                        <a:rPr lang="de-DE" dirty="0"/>
                        <a:t>Location</a:t>
                      </a:r>
                    </a:p>
                  </a:txBody>
                  <a:tcPr/>
                </a:tc>
                <a:tc>
                  <a:txBody>
                    <a:bodyPr/>
                    <a:lstStyle/>
                    <a:p>
                      <a:r>
                        <a:rPr lang="de-DE" dirty="0"/>
                        <a:t>Age</a:t>
                      </a:r>
                    </a:p>
                  </a:txBody>
                  <a:tcPr/>
                </a:tc>
                <a:tc>
                  <a:txBody>
                    <a:bodyPr/>
                    <a:lstStyle/>
                    <a:p>
                      <a:r>
                        <a:rPr lang="de-DE" dirty="0"/>
                        <a:t>Income</a:t>
                      </a:r>
                    </a:p>
                  </a:txBody>
                  <a:tcPr/>
                </a:tc>
                <a:extLst>
                  <a:ext uri="{0D108BD9-81ED-4DB2-BD59-A6C34878D82A}">
                    <a16:rowId xmlns:a16="http://schemas.microsoft.com/office/drawing/2014/main" val="10000"/>
                  </a:ext>
                </a:extLst>
              </a:tr>
              <a:tr h="370840">
                <a:tc>
                  <a:txBody>
                    <a:bodyPr/>
                    <a:lstStyle/>
                    <a:p>
                      <a:r>
                        <a:rPr lang="de-DE" dirty="0" err="1"/>
                        <a:t>No</a:t>
                      </a:r>
                      <a:endParaRPr lang="de-DE" dirty="0"/>
                    </a:p>
                  </a:txBody>
                  <a:tcPr/>
                </a:tc>
                <a:tc>
                  <a:txBody>
                    <a:bodyPr/>
                    <a:lstStyle/>
                    <a:p>
                      <a:r>
                        <a:rPr lang="de-DE" dirty="0"/>
                        <a:t>Berlin</a:t>
                      </a:r>
                    </a:p>
                  </a:txBody>
                  <a:tcPr/>
                </a:tc>
                <a:tc>
                  <a:txBody>
                    <a:bodyPr/>
                    <a:lstStyle/>
                    <a:p>
                      <a:r>
                        <a:rPr lang="de-DE" dirty="0"/>
                        <a:t>25</a:t>
                      </a:r>
                    </a:p>
                  </a:txBody>
                  <a:tcPr/>
                </a:tc>
                <a:tc>
                  <a:txBody>
                    <a:bodyPr/>
                    <a:lstStyle/>
                    <a:p>
                      <a:r>
                        <a:rPr lang="de-DE" dirty="0"/>
                        <a:t>55k</a:t>
                      </a:r>
                    </a:p>
                  </a:txBody>
                  <a:tcPr/>
                </a:tc>
                <a:extLst>
                  <a:ext uri="{0D108BD9-81ED-4DB2-BD59-A6C34878D82A}">
                    <a16:rowId xmlns:a16="http://schemas.microsoft.com/office/drawing/2014/main" val="10001"/>
                  </a:ext>
                </a:extLst>
              </a:tr>
              <a:tr h="370840">
                <a:tc>
                  <a:txBody>
                    <a:bodyPr/>
                    <a:lstStyle/>
                    <a:p>
                      <a:r>
                        <a:rPr lang="de-DE" dirty="0"/>
                        <a:t>Yes</a:t>
                      </a:r>
                    </a:p>
                  </a:txBody>
                  <a:tcPr/>
                </a:tc>
                <a:tc>
                  <a:txBody>
                    <a:bodyPr/>
                    <a:lstStyle/>
                    <a:p>
                      <a:r>
                        <a:rPr lang="de-DE" dirty="0"/>
                        <a:t>Aachen</a:t>
                      </a:r>
                    </a:p>
                  </a:txBody>
                  <a:tcPr/>
                </a:tc>
                <a:tc>
                  <a:txBody>
                    <a:bodyPr/>
                    <a:lstStyle/>
                    <a:p>
                      <a:r>
                        <a:rPr lang="de-DE" dirty="0"/>
                        <a:t>35</a:t>
                      </a:r>
                    </a:p>
                  </a:txBody>
                  <a:tcPr/>
                </a:tc>
                <a:tc>
                  <a:txBody>
                    <a:bodyPr/>
                    <a:lstStyle/>
                    <a:p>
                      <a:r>
                        <a:rPr lang="de-DE" dirty="0"/>
                        <a:t>60k</a:t>
                      </a:r>
                    </a:p>
                  </a:txBody>
                  <a:tcPr/>
                </a:tc>
                <a:extLst>
                  <a:ext uri="{0D108BD9-81ED-4DB2-BD59-A6C34878D82A}">
                    <a16:rowId xmlns:a16="http://schemas.microsoft.com/office/drawing/2014/main" val="10002"/>
                  </a:ext>
                </a:extLst>
              </a:tr>
              <a:tr h="370840">
                <a:tc>
                  <a:txBody>
                    <a:bodyPr/>
                    <a:lstStyle/>
                    <a:p>
                      <a:r>
                        <a:rPr lang="de-DE" dirty="0" err="1"/>
                        <a:t>No</a:t>
                      </a:r>
                      <a:endParaRPr lang="de-DE" dirty="0"/>
                    </a:p>
                  </a:txBody>
                  <a:tcPr/>
                </a:tc>
                <a:tc>
                  <a:txBody>
                    <a:bodyPr/>
                    <a:lstStyle/>
                    <a:p>
                      <a:r>
                        <a:rPr lang="de-DE" dirty="0"/>
                        <a:t>Coburg</a:t>
                      </a:r>
                    </a:p>
                  </a:txBody>
                  <a:tcPr/>
                </a:tc>
                <a:tc>
                  <a:txBody>
                    <a:bodyPr/>
                    <a:lstStyle/>
                    <a:p>
                      <a:r>
                        <a:rPr lang="de-DE" dirty="0"/>
                        <a:t>20</a:t>
                      </a:r>
                    </a:p>
                  </a:txBody>
                  <a:tcPr/>
                </a:tc>
                <a:tc>
                  <a:txBody>
                    <a:bodyPr/>
                    <a:lstStyle/>
                    <a:p>
                      <a:r>
                        <a:rPr lang="de-DE" dirty="0"/>
                        <a:t>25k</a:t>
                      </a:r>
                    </a:p>
                  </a:txBody>
                  <a:tcPr/>
                </a:tc>
                <a:extLst>
                  <a:ext uri="{0D108BD9-81ED-4DB2-BD59-A6C34878D82A}">
                    <a16:rowId xmlns:a16="http://schemas.microsoft.com/office/drawing/2014/main" val="10003"/>
                  </a:ext>
                </a:extLst>
              </a:tr>
              <a:tr h="370840">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10004"/>
                  </a:ext>
                </a:extLst>
              </a:tr>
            </a:tbl>
          </a:graphicData>
        </a:graphic>
      </p:graphicFrame>
      <p:graphicFrame>
        <p:nvGraphicFramePr>
          <p:cNvPr id="4" name="Tabelle 3"/>
          <p:cNvGraphicFramePr>
            <a:graphicFrameLocks noGrp="1"/>
          </p:cNvGraphicFramePr>
          <p:nvPr>
            <p:extLst>
              <p:ext uri="{D42A27DB-BD31-4B8C-83A1-F6EECF244321}">
                <p14:modId xmlns:p14="http://schemas.microsoft.com/office/powerpoint/2010/main" val="1231721417"/>
              </p:ext>
            </p:extLst>
          </p:nvPr>
        </p:nvGraphicFramePr>
        <p:xfrm>
          <a:off x="529605" y="4433366"/>
          <a:ext cx="8290984" cy="1854200"/>
        </p:xfrm>
        <a:graphic>
          <a:graphicData uri="http://schemas.openxmlformats.org/drawingml/2006/table">
            <a:tbl>
              <a:tblPr firstRow="1" bandRow="1">
                <a:tableStyleId>{5C22544A-7EE6-4342-B048-85BDC9FD1C3A}</a:tableStyleId>
              </a:tblPr>
              <a:tblGrid>
                <a:gridCol w="2072746">
                  <a:extLst>
                    <a:ext uri="{9D8B030D-6E8A-4147-A177-3AD203B41FA5}">
                      <a16:colId xmlns:a16="http://schemas.microsoft.com/office/drawing/2014/main" val="20000"/>
                    </a:ext>
                  </a:extLst>
                </a:gridCol>
                <a:gridCol w="2072746">
                  <a:extLst>
                    <a:ext uri="{9D8B030D-6E8A-4147-A177-3AD203B41FA5}">
                      <a16:colId xmlns:a16="http://schemas.microsoft.com/office/drawing/2014/main" val="20001"/>
                    </a:ext>
                  </a:extLst>
                </a:gridCol>
                <a:gridCol w="2072746">
                  <a:extLst>
                    <a:ext uri="{9D8B030D-6E8A-4147-A177-3AD203B41FA5}">
                      <a16:colId xmlns:a16="http://schemas.microsoft.com/office/drawing/2014/main" val="20002"/>
                    </a:ext>
                  </a:extLst>
                </a:gridCol>
                <a:gridCol w="2072746">
                  <a:extLst>
                    <a:ext uri="{9D8B030D-6E8A-4147-A177-3AD203B41FA5}">
                      <a16:colId xmlns:a16="http://schemas.microsoft.com/office/drawing/2014/main" val="20003"/>
                    </a:ext>
                  </a:extLst>
                </a:gridCol>
              </a:tblGrid>
              <a:tr h="370840">
                <a:tc>
                  <a:txBody>
                    <a:bodyPr/>
                    <a:lstStyle/>
                    <a:p>
                      <a:r>
                        <a:rPr lang="de-DE" dirty="0" err="1"/>
                        <a:t>OwnHome</a:t>
                      </a:r>
                      <a:endParaRPr lang="de-DE" dirty="0"/>
                    </a:p>
                  </a:txBody>
                  <a:tcPr/>
                </a:tc>
                <a:tc>
                  <a:txBody>
                    <a:bodyPr/>
                    <a:lstStyle/>
                    <a:p>
                      <a:r>
                        <a:rPr lang="de-DE" dirty="0"/>
                        <a:t>Location</a:t>
                      </a:r>
                    </a:p>
                  </a:txBody>
                  <a:tcPr/>
                </a:tc>
                <a:tc>
                  <a:txBody>
                    <a:bodyPr/>
                    <a:lstStyle/>
                    <a:p>
                      <a:r>
                        <a:rPr lang="de-DE" dirty="0"/>
                        <a:t>Age</a:t>
                      </a:r>
                    </a:p>
                  </a:txBody>
                  <a:tcPr/>
                </a:tc>
                <a:tc>
                  <a:txBody>
                    <a:bodyPr/>
                    <a:lstStyle/>
                    <a:p>
                      <a:r>
                        <a:rPr lang="de-DE" dirty="0"/>
                        <a:t>Income</a:t>
                      </a:r>
                    </a:p>
                  </a:txBody>
                  <a:tcPr/>
                </a:tc>
                <a:extLst>
                  <a:ext uri="{0D108BD9-81ED-4DB2-BD59-A6C34878D82A}">
                    <a16:rowId xmlns:a16="http://schemas.microsoft.com/office/drawing/2014/main" val="10000"/>
                  </a:ext>
                </a:extLst>
              </a:tr>
              <a:tr h="370840">
                <a:tc>
                  <a:txBody>
                    <a:bodyPr/>
                    <a:lstStyle/>
                    <a:p>
                      <a:r>
                        <a:rPr lang="de-DE" dirty="0" err="1"/>
                        <a:t>No</a:t>
                      </a:r>
                      <a:endParaRPr lang="de-DE" dirty="0"/>
                    </a:p>
                  </a:txBody>
                  <a:tcPr/>
                </a:tc>
                <a:tc>
                  <a:txBody>
                    <a:bodyPr/>
                    <a:lstStyle/>
                    <a:p>
                      <a:r>
                        <a:rPr lang="de-DE" dirty="0"/>
                        <a:t>Hamburg</a:t>
                      </a:r>
                    </a:p>
                  </a:txBody>
                  <a:tcPr/>
                </a:tc>
                <a:tc>
                  <a:txBody>
                    <a:bodyPr/>
                    <a:lstStyle/>
                    <a:p>
                      <a:r>
                        <a:rPr lang="de-DE" dirty="0"/>
                        <a:t>30</a:t>
                      </a:r>
                    </a:p>
                  </a:txBody>
                  <a:tcPr/>
                </a:tc>
                <a:tc>
                  <a:txBody>
                    <a:bodyPr/>
                    <a:lstStyle/>
                    <a:p>
                      <a:r>
                        <a:rPr lang="de-DE" dirty="0"/>
                        <a:t>?</a:t>
                      </a:r>
                    </a:p>
                  </a:txBody>
                  <a:tcPr/>
                </a:tc>
                <a:extLst>
                  <a:ext uri="{0D108BD9-81ED-4DB2-BD59-A6C34878D82A}">
                    <a16:rowId xmlns:a16="http://schemas.microsoft.com/office/drawing/2014/main" val="10001"/>
                  </a:ext>
                </a:extLst>
              </a:tr>
              <a:tr h="370840">
                <a:tc>
                  <a:txBody>
                    <a:bodyPr/>
                    <a:lstStyle/>
                    <a:p>
                      <a:r>
                        <a:rPr lang="de-DE" dirty="0"/>
                        <a:t>Yes</a:t>
                      </a:r>
                    </a:p>
                  </a:txBody>
                  <a:tcPr/>
                </a:tc>
                <a:tc>
                  <a:txBody>
                    <a:bodyPr/>
                    <a:lstStyle/>
                    <a:p>
                      <a:r>
                        <a:rPr lang="de-DE" dirty="0" err="1"/>
                        <a:t>Nuremberg</a:t>
                      </a:r>
                      <a:endParaRPr lang="de-DE" dirty="0"/>
                    </a:p>
                  </a:txBody>
                  <a:tcPr/>
                </a:tc>
                <a:tc>
                  <a:txBody>
                    <a:bodyPr/>
                    <a:lstStyle/>
                    <a:p>
                      <a:r>
                        <a:rPr lang="de-DE" dirty="0"/>
                        <a:t>21</a:t>
                      </a:r>
                    </a:p>
                  </a:txBody>
                  <a:tcPr/>
                </a:tc>
                <a:tc>
                  <a:txBody>
                    <a:bodyPr/>
                    <a:lstStyle/>
                    <a:p>
                      <a:r>
                        <a:rPr lang="de-DE" dirty="0"/>
                        <a:t>?</a:t>
                      </a:r>
                    </a:p>
                  </a:txBody>
                  <a:tcPr/>
                </a:tc>
                <a:extLst>
                  <a:ext uri="{0D108BD9-81ED-4DB2-BD59-A6C34878D82A}">
                    <a16:rowId xmlns:a16="http://schemas.microsoft.com/office/drawing/2014/main" val="10002"/>
                  </a:ext>
                </a:extLst>
              </a:tr>
              <a:tr h="370840">
                <a:tc>
                  <a:txBody>
                    <a:bodyPr/>
                    <a:lstStyle/>
                    <a:p>
                      <a:r>
                        <a:rPr lang="de-DE" dirty="0"/>
                        <a:t>Yes</a:t>
                      </a:r>
                    </a:p>
                  </a:txBody>
                  <a:tcPr/>
                </a:tc>
                <a:tc>
                  <a:txBody>
                    <a:bodyPr/>
                    <a:lstStyle/>
                    <a:p>
                      <a:r>
                        <a:rPr lang="de-DE" dirty="0"/>
                        <a:t>Zwickau</a:t>
                      </a:r>
                    </a:p>
                  </a:txBody>
                  <a:tcPr/>
                </a:tc>
                <a:tc>
                  <a:txBody>
                    <a:bodyPr/>
                    <a:lstStyle/>
                    <a:p>
                      <a:r>
                        <a:rPr lang="de-DE" dirty="0"/>
                        <a:t>29</a:t>
                      </a:r>
                    </a:p>
                  </a:txBody>
                  <a:tcPr/>
                </a:tc>
                <a:tc>
                  <a:txBody>
                    <a:bodyPr/>
                    <a:lstStyle/>
                    <a:p>
                      <a:r>
                        <a:rPr lang="de-DE" dirty="0"/>
                        <a:t>?</a:t>
                      </a:r>
                    </a:p>
                  </a:txBody>
                  <a:tcPr/>
                </a:tc>
                <a:extLst>
                  <a:ext uri="{0D108BD9-81ED-4DB2-BD59-A6C34878D82A}">
                    <a16:rowId xmlns:a16="http://schemas.microsoft.com/office/drawing/2014/main" val="10003"/>
                  </a:ext>
                </a:extLst>
              </a:tr>
              <a:tr h="370840">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10004"/>
                  </a:ext>
                </a:extLst>
              </a:tr>
            </a:tbl>
          </a:graphicData>
        </a:graphic>
      </p:graphicFrame>
      <p:sp>
        <p:nvSpPr>
          <p:cNvPr id="5" name="Geschweifte Klammer links 4"/>
          <p:cNvSpPr/>
          <p:nvPr/>
        </p:nvSpPr>
        <p:spPr>
          <a:xfrm rot="5400000">
            <a:off x="7560038" y="800241"/>
            <a:ext cx="373347" cy="2057066"/>
          </a:xfrm>
          <a:prstGeom prst="leftBrace">
            <a:avLst>
              <a:gd name="adj1" fmla="val 8333"/>
              <a:gd name="adj2" fmla="val 4661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Textfeld 5"/>
          <p:cNvSpPr txBox="1"/>
          <p:nvPr/>
        </p:nvSpPr>
        <p:spPr>
          <a:xfrm>
            <a:off x="2473401" y="1081507"/>
            <a:ext cx="3096344" cy="627864"/>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Attributes (Features)</a:t>
            </a:r>
          </a:p>
        </p:txBody>
      </p:sp>
      <p:sp>
        <p:nvSpPr>
          <p:cNvPr id="7" name="Geschweifte Klammer links 6"/>
          <p:cNvSpPr/>
          <p:nvPr/>
        </p:nvSpPr>
        <p:spPr>
          <a:xfrm rot="5400000">
            <a:off x="3423105" y="-1279628"/>
            <a:ext cx="373347" cy="6216803"/>
          </a:xfrm>
          <a:prstGeom prst="leftBrace">
            <a:avLst>
              <a:gd name="adj1" fmla="val 8333"/>
              <a:gd name="adj2" fmla="val 4661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 name="Textfeld 7"/>
          <p:cNvSpPr txBox="1"/>
          <p:nvPr/>
        </p:nvSpPr>
        <p:spPr>
          <a:xfrm>
            <a:off x="6177729" y="1089174"/>
            <a:ext cx="3096344" cy="627864"/>
          </a:xfrm>
          <a:prstGeom prst="rect">
            <a:avLst/>
          </a:prstGeom>
          <a:noFill/>
        </p:spPr>
        <p:txBody>
          <a:bodyPr wrap="square" lIns="182880" tIns="146304" rIns="182880" bIns="146304" rtlCol="0">
            <a:spAutoFit/>
          </a:bodyPr>
          <a:lstStyle/>
          <a:p>
            <a:pPr algn="ctr">
              <a:lnSpc>
                <a:spcPct val="90000"/>
              </a:lnSpc>
              <a:spcAft>
                <a:spcPts val="600"/>
              </a:spcAft>
            </a:pPr>
            <a:r>
              <a:rPr lang="de-DE" sz="2400" dirty="0">
                <a:gradFill>
                  <a:gsLst>
                    <a:gs pos="2917">
                      <a:schemeClr val="tx1"/>
                    </a:gs>
                    <a:gs pos="30000">
                      <a:schemeClr val="tx1"/>
                    </a:gs>
                  </a:gsLst>
                  <a:lin ang="5400000" scaled="0"/>
                </a:gradFill>
              </a:rPr>
              <a:t>Label</a:t>
            </a:r>
          </a:p>
        </p:txBody>
      </p:sp>
    </p:spTree>
    <p:extLst>
      <p:ext uri="{BB962C8B-B14F-4D97-AF65-F5344CB8AC3E}">
        <p14:creationId xmlns:p14="http://schemas.microsoft.com/office/powerpoint/2010/main" val="27924182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Clustering </a:t>
            </a:r>
          </a:p>
        </p:txBody>
      </p:sp>
      <p:sp>
        <p:nvSpPr>
          <p:cNvPr id="3" name="Ellipse 2"/>
          <p:cNvSpPr/>
          <p:nvPr/>
        </p:nvSpPr>
        <p:spPr bwMode="auto">
          <a:xfrm>
            <a:off x="1269652" y="192888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 name="Ellipse 3"/>
          <p:cNvSpPr/>
          <p:nvPr/>
        </p:nvSpPr>
        <p:spPr bwMode="auto">
          <a:xfrm>
            <a:off x="1710084" y="178487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 name="Ellipse 4"/>
          <p:cNvSpPr/>
          <p:nvPr/>
        </p:nvSpPr>
        <p:spPr bwMode="auto">
          <a:xfrm>
            <a:off x="1593303" y="222061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 name="Ellipse 5"/>
          <p:cNvSpPr/>
          <p:nvPr/>
        </p:nvSpPr>
        <p:spPr bwMode="auto">
          <a:xfrm>
            <a:off x="1854100" y="207290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 name="Ellipse 6"/>
          <p:cNvSpPr/>
          <p:nvPr/>
        </p:nvSpPr>
        <p:spPr bwMode="auto">
          <a:xfrm>
            <a:off x="2382738" y="199717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 name="Ellipse 7"/>
          <p:cNvSpPr/>
          <p:nvPr/>
        </p:nvSpPr>
        <p:spPr bwMode="auto">
          <a:xfrm>
            <a:off x="2295077" y="227191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 name="Ellipse 8"/>
          <p:cNvSpPr/>
          <p:nvPr/>
        </p:nvSpPr>
        <p:spPr bwMode="auto">
          <a:xfrm>
            <a:off x="2535138" y="222061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 name="Ellipse 9"/>
          <p:cNvSpPr/>
          <p:nvPr/>
        </p:nvSpPr>
        <p:spPr bwMode="auto">
          <a:xfrm>
            <a:off x="2110320" y="272465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1" name="Ellipse 10"/>
          <p:cNvSpPr/>
          <p:nvPr/>
        </p:nvSpPr>
        <p:spPr bwMode="auto">
          <a:xfrm>
            <a:off x="1777900" y="287795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2" name="Ellipse 11"/>
          <p:cNvSpPr/>
          <p:nvPr/>
        </p:nvSpPr>
        <p:spPr bwMode="auto">
          <a:xfrm>
            <a:off x="1577266" y="264873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cxnSp>
        <p:nvCxnSpPr>
          <p:cNvPr id="16" name="Gerader Verbinder 15"/>
          <p:cNvCxnSpPr/>
          <p:nvPr/>
        </p:nvCxnSpPr>
        <p:spPr>
          <a:xfrm>
            <a:off x="1033661" y="1744835"/>
            <a:ext cx="0" cy="16059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938584" y="3209230"/>
            <a:ext cx="39835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bwMode="auto">
          <a:xfrm>
            <a:off x="3168743" y="194530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3" name="Ellipse 22"/>
          <p:cNvSpPr/>
          <p:nvPr/>
        </p:nvSpPr>
        <p:spPr bwMode="auto">
          <a:xfrm>
            <a:off x="3321143" y="209770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4" name="Ellipse 23"/>
          <p:cNvSpPr/>
          <p:nvPr/>
        </p:nvSpPr>
        <p:spPr bwMode="auto">
          <a:xfrm>
            <a:off x="3128701" y="219494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5" name="Ellipse 24"/>
          <p:cNvSpPr/>
          <p:nvPr/>
        </p:nvSpPr>
        <p:spPr bwMode="auto">
          <a:xfrm>
            <a:off x="3139464" y="268755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6" name="Ellipse 25"/>
          <p:cNvSpPr/>
          <p:nvPr/>
        </p:nvSpPr>
        <p:spPr bwMode="auto">
          <a:xfrm>
            <a:off x="3341058" y="269110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7" name="Ellipse 26"/>
          <p:cNvSpPr/>
          <p:nvPr/>
        </p:nvSpPr>
        <p:spPr bwMode="auto">
          <a:xfrm>
            <a:off x="2976301" y="286069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8" name="Ellipse 27"/>
          <p:cNvSpPr/>
          <p:nvPr/>
        </p:nvSpPr>
        <p:spPr bwMode="auto">
          <a:xfrm>
            <a:off x="3215664" y="285784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9" name="Ellipse 28"/>
          <p:cNvSpPr/>
          <p:nvPr/>
        </p:nvSpPr>
        <p:spPr bwMode="auto">
          <a:xfrm>
            <a:off x="3910920" y="212665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0" name="Ellipse 29"/>
          <p:cNvSpPr/>
          <p:nvPr/>
        </p:nvSpPr>
        <p:spPr bwMode="auto">
          <a:xfrm>
            <a:off x="3906996" y="233861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1" name="Ellipse 30"/>
          <p:cNvSpPr/>
          <p:nvPr/>
        </p:nvSpPr>
        <p:spPr bwMode="auto">
          <a:xfrm>
            <a:off x="4233598" y="226322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2" name="Ellipse 31"/>
          <p:cNvSpPr/>
          <p:nvPr/>
        </p:nvSpPr>
        <p:spPr bwMode="auto">
          <a:xfrm>
            <a:off x="6837337" y="195220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3" name="Ellipse 32"/>
          <p:cNvSpPr/>
          <p:nvPr/>
        </p:nvSpPr>
        <p:spPr bwMode="auto">
          <a:xfrm>
            <a:off x="7277769" y="180818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4" name="Ellipse 33"/>
          <p:cNvSpPr/>
          <p:nvPr/>
        </p:nvSpPr>
        <p:spPr bwMode="auto">
          <a:xfrm>
            <a:off x="7160988" y="224393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5" name="Ellipse 34"/>
          <p:cNvSpPr/>
          <p:nvPr/>
        </p:nvSpPr>
        <p:spPr bwMode="auto">
          <a:xfrm>
            <a:off x="7421785" y="209621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6" name="Ellipse 35"/>
          <p:cNvSpPr/>
          <p:nvPr/>
        </p:nvSpPr>
        <p:spPr bwMode="auto">
          <a:xfrm>
            <a:off x="7950423" y="202049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7" name="Ellipse 36"/>
          <p:cNvSpPr/>
          <p:nvPr/>
        </p:nvSpPr>
        <p:spPr bwMode="auto">
          <a:xfrm>
            <a:off x="7862762" y="229522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8" name="Ellipse 37"/>
          <p:cNvSpPr/>
          <p:nvPr/>
        </p:nvSpPr>
        <p:spPr bwMode="auto">
          <a:xfrm>
            <a:off x="8102823" y="224393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39" name="Ellipse 38"/>
          <p:cNvSpPr/>
          <p:nvPr/>
        </p:nvSpPr>
        <p:spPr bwMode="auto">
          <a:xfrm>
            <a:off x="7678005" y="274797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0" name="Ellipse 39"/>
          <p:cNvSpPr/>
          <p:nvPr/>
        </p:nvSpPr>
        <p:spPr bwMode="auto">
          <a:xfrm>
            <a:off x="7345585" y="290126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1" name="Ellipse 40"/>
          <p:cNvSpPr/>
          <p:nvPr/>
        </p:nvSpPr>
        <p:spPr bwMode="auto">
          <a:xfrm>
            <a:off x="7144951" y="267204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cxnSp>
        <p:nvCxnSpPr>
          <p:cNvPr id="42" name="Gerader Verbinder 41"/>
          <p:cNvCxnSpPr/>
          <p:nvPr/>
        </p:nvCxnSpPr>
        <p:spPr>
          <a:xfrm>
            <a:off x="6601346" y="1768150"/>
            <a:ext cx="0" cy="16059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6506269" y="3232545"/>
            <a:ext cx="39835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bwMode="auto">
          <a:xfrm>
            <a:off x="8736428" y="196862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5" name="Ellipse 44"/>
          <p:cNvSpPr/>
          <p:nvPr/>
        </p:nvSpPr>
        <p:spPr bwMode="auto">
          <a:xfrm>
            <a:off x="8888828" y="212102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6" name="Ellipse 45"/>
          <p:cNvSpPr/>
          <p:nvPr/>
        </p:nvSpPr>
        <p:spPr bwMode="auto">
          <a:xfrm>
            <a:off x="8696386" y="221825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7" name="Ellipse 46"/>
          <p:cNvSpPr/>
          <p:nvPr/>
        </p:nvSpPr>
        <p:spPr bwMode="auto">
          <a:xfrm>
            <a:off x="8707149" y="271086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8" name="Ellipse 47"/>
          <p:cNvSpPr/>
          <p:nvPr/>
        </p:nvSpPr>
        <p:spPr bwMode="auto">
          <a:xfrm>
            <a:off x="8908743" y="271442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9" name="Ellipse 48"/>
          <p:cNvSpPr/>
          <p:nvPr/>
        </p:nvSpPr>
        <p:spPr bwMode="auto">
          <a:xfrm>
            <a:off x="8543986" y="288401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0" name="Ellipse 49"/>
          <p:cNvSpPr/>
          <p:nvPr/>
        </p:nvSpPr>
        <p:spPr bwMode="auto">
          <a:xfrm>
            <a:off x="8783349" y="288115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1" name="Ellipse 50"/>
          <p:cNvSpPr/>
          <p:nvPr/>
        </p:nvSpPr>
        <p:spPr bwMode="auto">
          <a:xfrm>
            <a:off x="9478605" y="214997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2" name="Ellipse 51"/>
          <p:cNvSpPr/>
          <p:nvPr/>
        </p:nvSpPr>
        <p:spPr bwMode="auto">
          <a:xfrm>
            <a:off x="9474681" y="236193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3" name="Ellipse 52"/>
          <p:cNvSpPr/>
          <p:nvPr/>
        </p:nvSpPr>
        <p:spPr bwMode="auto">
          <a:xfrm>
            <a:off x="9801283" y="228654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4" name="Ellipse 53"/>
          <p:cNvSpPr/>
          <p:nvPr/>
        </p:nvSpPr>
        <p:spPr bwMode="auto">
          <a:xfrm>
            <a:off x="1282792" y="462505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5" name="Ellipse 54"/>
          <p:cNvSpPr/>
          <p:nvPr/>
        </p:nvSpPr>
        <p:spPr bwMode="auto">
          <a:xfrm>
            <a:off x="1723224" y="448103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6" name="Ellipse 55"/>
          <p:cNvSpPr/>
          <p:nvPr/>
        </p:nvSpPr>
        <p:spPr bwMode="auto">
          <a:xfrm>
            <a:off x="1606443" y="491678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7" name="Ellipse 56"/>
          <p:cNvSpPr/>
          <p:nvPr/>
        </p:nvSpPr>
        <p:spPr bwMode="auto">
          <a:xfrm>
            <a:off x="1867240" y="476906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8" name="Ellipse 57"/>
          <p:cNvSpPr/>
          <p:nvPr/>
        </p:nvSpPr>
        <p:spPr bwMode="auto">
          <a:xfrm>
            <a:off x="2395878" y="469334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9" name="Ellipse 58"/>
          <p:cNvSpPr/>
          <p:nvPr/>
        </p:nvSpPr>
        <p:spPr bwMode="auto">
          <a:xfrm>
            <a:off x="2308217" y="496807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0" name="Ellipse 59"/>
          <p:cNvSpPr/>
          <p:nvPr/>
        </p:nvSpPr>
        <p:spPr bwMode="auto">
          <a:xfrm>
            <a:off x="2548278" y="491678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1" name="Ellipse 60"/>
          <p:cNvSpPr/>
          <p:nvPr/>
        </p:nvSpPr>
        <p:spPr bwMode="auto">
          <a:xfrm>
            <a:off x="2123460" y="542082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2" name="Ellipse 61"/>
          <p:cNvSpPr/>
          <p:nvPr/>
        </p:nvSpPr>
        <p:spPr bwMode="auto">
          <a:xfrm>
            <a:off x="1791040" y="557411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3" name="Ellipse 62"/>
          <p:cNvSpPr/>
          <p:nvPr/>
        </p:nvSpPr>
        <p:spPr bwMode="auto">
          <a:xfrm>
            <a:off x="1590406" y="534489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cxnSp>
        <p:nvCxnSpPr>
          <p:cNvPr id="64" name="Gerader Verbinder 63"/>
          <p:cNvCxnSpPr/>
          <p:nvPr/>
        </p:nvCxnSpPr>
        <p:spPr>
          <a:xfrm>
            <a:off x="1046801" y="4441000"/>
            <a:ext cx="0" cy="16059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a:off x="951724" y="5905395"/>
            <a:ext cx="39835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Ellipse 65"/>
          <p:cNvSpPr/>
          <p:nvPr/>
        </p:nvSpPr>
        <p:spPr bwMode="auto">
          <a:xfrm>
            <a:off x="3181883" y="464147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7" name="Ellipse 66"/>
          <p:cNvSpPr/>
          <p:nvPr/>
        </p:nvSpPr>
        <p:spPr bwMode="auto">
          <a:xfrm>
            <a:off x="3334283" y="479387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8" name="Ellipse 67"/>
          <p:cNvSpPr/>
          <p:nvPr/>
        </p:nvSpPr>
        <p:spPr bwMode="auto">
          <a:xfrm>
            <a:off x="3141841" y="489110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69" name="Ellipse 68"/>
          <p:cNvSpPr/>
          <p:nvPr/>
        </p:nvSpPr>
        <p:spPr bwMode="auto">
          <a:xfrm>
            <a:off x="3152604" y="538371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0" name="Ellipse 69"/>
          <p:cNvSpPr/>
          <p:nvPr/>
        </p:nvSpPr>
        <p:spPr bwMode="auto">
          <a:xfrm>
            <a:off x="3354198" y="538727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1" name="Ellipse 70"/>
          <p:cNvSpPr/>
          <p:nvPr/>
        </p:nvSpPr>
        <p:spPr bwMode="auto">
          <a:xfrm>
            <a:off x="2989441" y="555686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2" name="Ellipse 71"/>
          <p:cNvSpPr/>
          <p:nvPr/>
        </p:nvSpPr>
        <p:spPr bwMode="auto">
          <a:xfrm>
            <a:off x="3228804" y="555400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3" name="Ellipse 72"/>
          <p:cNvSpPr/>
          <p:nvPr/>
        </p:nvSpPr>
        <p:spPr bwMode="auto">
          <a:xfrm>
            <a:off x="3924060" y="482282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4" name="Ellipse 73"/>
          <p:cNvSpPr/>
          <p:nvPr/>
        </p:nvSpPr>
        <p:spPr bwMode="auto">
          <a:xfrm>
            <a:off x="3920136" y="503478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5" name="Ellipse 74"/>
          <p:cNvSpPr/>
          <p:nvPr/>
        </p:nvSpPr>
        <p:spPr bwMode="auto">
          <a:xfrm>
            <a:off x="4246738" y="495939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6" name="Ellipse 75"/>
          <p:cNvSpPr/>
          <p:nvPr/>
        </p:nvSpPr>
        <p:spPr bwMode="auto">
          <a:xfrm>
            <a:off x="6801179" y="459785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7" name="Ellipse 76"/>
          <p:cNvSpPr/>
          <p:nvPr/>
        </p:nvSpPr>
        <p:spPr bwMode="auto">
          <a:xfrm>
            <a:off x="7241611" y="445384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8" name="Ellipse 77"/>
          <p:cNvSpPr/>
          <p:nvPr/>
        </p:nvSpPr>
        <p:spPr bwMode="auto">
          <a:xfrm>
            <a:off x="7124830" y="488958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79" name="Ellipse 78"/>
          <p:cNvSpPr/>
          <p:nvPr/>
        </p:nvSpPr>
        <p:spPr bwMode="auto">
          <a:xfrm>
            <a:off x="7385627" y="4741874"/>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0" name="Ellipse 79"/>
          <p:cNvSpPr/>
          <p:nvPr/>
        </p:nvSpPr>
        <p:spPr bwMode="auto">
          <a:xfrm>
            <a:off x="7914265" y="466614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1" name="Ellipse 80"/>
          <p:cNvSpPr/>
          <p:nvPr/>
        </p:nvSpPr>
        <p:spPr bwMode="auto">
          <a:xfrm>
            <a:off x="7826604" y="494088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2" name="Ellipse 81"/>
          <p:cNvSpPr/>
          <p:nvPr/>
        </p:nvSpPr>
        <p:spPr bwMode="auto">
          <a:xfrm>
            <a:off x="8066665" y="488958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3" name="Ellipse 82"/>
          <p:cNvSpPr/>
          <p:nvPr/>
        </p:nvSpPr>
        <p:spPr bwMode="auto">
          <a:xfrm>
            <a:off x="7641847" y="5393628"/>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4" name="Ellipse 83"/>
          <p:cNvSpPr/>
          <p:nvPr/>
        </p:nvSpPr>
        <p:spPr bwMode="auto">
          <a:xfrm>
            <a:off x="7309427" y="554692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5" name="Ellipse 84"/>
          <p:cNvSpPr/>
          <p:nvPr/>
        </p:nvSpPr>
        <p:spPr bwMode="auto">
          <a:xfrm>
            <a:off x="7108793" y="5317703"/>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cxnSp>
        <p:nvCxnSpPr>
          <p:cNvPr id="86" name="Gerader Verbinder 85"/>
          <p:cNvCxnSpPr/>
          <p:nvPr/>
        </p:nvCxnSpPr>
        <p:spPr>
          <a:xfrm>
            <a:off x="6565188" y="4413805"/>
            <a:ext cx="0" cy="16059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6470111" y="5878200"/>
            <a:ext cx="39835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Ellipse 87"/>
          <p:cNvSpPr/>
          <p:nvPr/>
        </p:nvSpPr>
        <p:spPr bwMode="auto">
          <a:xfrm>
            <a:off x="8700270" y="461427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89" name="Ellipse 88"/>
          <p:cNvSpPr/>
          <p:nvPr/>
        </p:nvSpPr>
        <p:spPr bwMode="auto">
          <a:xfrm>
            <a:off x="8852670" y="4766677"/>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0" name="Ellipse 89"/>
          <p:cNvSpPr/>
          <p:nvPr/>
        </p:nvSpPr>
        <p:spPr bwMode="auto">
          <a:xfrm>
            <a:off x="8660228" y="4863912"/>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1" name="Ellipse 90"/>
          <p:cNvSpPr/>
          <p:nvPr/>
        </p:nvSpPr>
        <p:spPr bwMode="auto">
          <a:xfrm>
            <a:off x="8670991" y="5356520"/>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2" name="Ellipse 91"/>
          <p:cNvSpPr/>
          <p:nvPr/>
        </p:nvSpPr>
        <p:spPr bwMode="auto">
          <a:xfrm>
            <a:off x="8872585" y="536007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3" name="Ellipse 92"/>
          <p:cNvSpPr/>
          <p:nvPr/>
        </p:nvSpPr>
        <p:spPr bwMode="auto">
          <a:xfrm>
            <a:off x="8507828" y="552966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4" name="Ellipse 93"/>
          <p:cNvSpPr/>
          <p:nvPr/>
        </p:nvSpPr>
        <p:spPr bwMode="auto">
          <a:xfrm>
            <a:off x="8747191" y="5526811"/>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5" name="Ellipse 94"/>
          <p:cNvSpPr/>
          <p:nvPr/>
        </p:nvSpPr>
        <p:spPr bwMode="auto">
          <a:xfrm>
            <a:off x="9442447" y="4795625"/>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6" name="Ellipse 95"/>
          <p:cNvSpPr/>
          <p:nvPr/>
        </p:nvSpPr>
        <p:spPr bwMode="auto">
          <a:xfrm>
            <a:off x="9438523" y="5007586"/>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7" name="Ellipse 96"/>
          <p:cNvSpPr/>
          <p:nvPr/>
        </p:nvSpPr>
        <p:spPr bwMode="auto">
          <a:xfrm>
            <a:off x="9765125" y="4932199"/>
            <a:ext cx="152400" cy="136574"/>
          </a:xfrm>
          <a:prstGeom prst="ellipse">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8" name="Ellipse 97"/>
          <p:cNvSpPr/>
          <p:nvPr/>
        </p:nvSpPr>
        <p:spPr bwMode="auto">
          <a:xfrm>
            <a:off x="1097925" y="4127201"/>
            <a:ext cx="1717314" cy="1819761"/>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99" name="Ellipse 98"/>
          <p:cNvSpPr/>
          <p:nvPr/>
        </p:nvSpPr>
        <p:spPr bwMode="auto">
          <a:xfrm>
            <a:off x="2780202" y="4165992"/>
            <a:ext cx="1717314" cy="1819761"/>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0" name="Ellipse 99"/>
          <p:cNvSpPr/>
          <p:nvPr/>
        </p:nvSpPr>
        <p:spPr bwMode="auto">
          <a:xfrm>
            <a:off x="6686604" y="1612979"/>
            <a:ext cx="1074878" cy="919538"/>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1" name="Ellipse 100"/>
          <p:cNvSpPr/>
          <p:nvPr/>
        </p:nvSpPr>
        <p:spPr bwMode="auto">
          <a:xfrm>
            <a:off x="7719995" y="1876615"/>
            <a:ext cx="679986" cy="698014"/>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2" name="Ellipse 101"/>
          <p:cNvSpPr/>
          <p:nvPr/>
        </p:nvSpPr>
        <p:spPr bwMode="auto">
          <a:xfrm>
            <a:off x="6953578" y="2511688"/>
            <a:ext cx="1025425" cy="698014"/>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3" name="Ellipse 102"/>
          <p:cNvSpPr/>
          <p:nvPr/>
        </p:nvSpPr>
        <p:spPr bwMode="auto">
          <a:xfrm>
            <a:off x="9178084" y="1989536"/>
            <a:ext cx="1025425" cy="698014"/>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4" name="Ellipse 103"/>
          <p:cNvSpPr/>
          <p:nvPr/>
        </p:nvSpPr>
        <p:spPr bwMode="auto">
          <a:xfrm>
            <a:off x="8288384" y="2553130"/>
            <a:ext cx="1025425" cy="698014"/>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5" name="Ellipse 104"/>
          <p:cNvSpPr/>
          <p:nvPr/>
        </p:nvSpPr>
        <p:spPr bwMode="auto">
          <a:xfrm>
            <a:off x="8313569" y="1800963"/>
            <a:ext cx="1025425" cy="698014"/>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6" name="Ellipse 105"/>
          <p:cNvSpPr/>
          <p:nvPr/>
        </p:nvSpPr>
        <p:spPr bwMode="auto">
          <a:xfrm>
            <a:off x="6556174" y="4332308"/>
            <a:ext cx="1859119" cy="895309"/>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7" name="Ellipse 106"/>
          <p:cNvSpPr/>
          <p:nvPr/>
        </p:nvSpPr>
        <p:spPr bwMode="auto">
          <a:xfrm>
            <a:off x="6572698" y="5233811"/>
            <a:ext cx="1642626" cy="509011"/>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108" name="Ellipse 107"/>
          <p:cNvSpPr/>
          <p:nvPr/>
        </p:nvSpPr>
        <p:spPr bwMode="auto">
          <a:xfrm>
            <a:off x="8346556" y="4477761"/>
            <a:ext cx="1642626" cy="1469201"/>
          </a:xfrm>
          <a:prstGeom prst="ellipse">
            <a:avLst/>
          </a:prstGeom>
          <a:noFill/>
          <a:ln>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6693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Supervised</a:t>
            </a:r>
            <a:r>
              <a:rPr lang="de-DE" dirty="0"/>
              <a:t> Learning - </a:t>
            </a:r>
            <a:r>
              <a:rPr lang="de-DE" dirty="0" err="1"/>
              <a:t>Classification</a:t>
            </a:r>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3301250911"/>
              </p:ext>
            </p:extLst>
          </p:nvPr>
        </p:nvGraphicFramePr>
        <p:xfrm>
          <a:off x="1797941" y="2129110"/>
          <a:ext cx="8290984" cy="2595880"/>
        </p:xfrm>
        <a:graphic>
          <a:graphicData uri="http://schemas.openxmlformats.org/drawingml/2006/table">
            <a:tbl>
              <a:tblPr firstRow="1" bandRow="1">
                <a:tableStyleId>{5C22544A-7EE6-4342-B048-85BDC9FD1C3A}</a:tableStyleId>
              </a:tblPr>
              <a:tblGrid>
                <a:gridCol w="2072746">
                  <a:extLst>
                    <a:ext uri="{9D8B030D-6E8A-4147-A177-3AD203B41FA5}">
                      <a16:colId xmlns:a16="http://schemas.microsoft.com/office/drawing/2014/main" val="20000"/>
                    </a:ext>
                  </a:extLst>
                </a:gridCol>
                <a:gridCol w="2072746">
                  <a:extLst>
                    <a:ext uri="{9D8B030D-6E8A-4147-A177-3AD203B41FA5}">
                      <a16:colId xmlns:a16="http://schemas.microsoft.com/office/drawing/2014/main" val="20001"/>
                    </a:ext>
                  </a:extLst>
                </a:gridCol>
                <a:gridCol w="2072746">
                  <a:extLst>
                    <a:ext uri="{9D8B030D-6E8A-4147-A177-3AD203B41FA5}">
                      <a16:colId xmlns:a16="http://schemas.microsoft.com/office/drawing/2014/main" val="20002"/>
                    </a:ext>
                  </a:extLst>
                </a:gridCol>
                <a:gridCol w="2072746">
                  <a:extLst>
                    <a:ext uri="{9D8B030D-6E8A-4147-A177-3AD203B41FA5}">
                      <a16:colId xmlns:a16="http://schemas.microsoft.com/office/drawing/2014/main" val="20003"/>
                    </a:ext>
                  </a:extLst>
                </a:gridCol>
              </a:tblGrid>
              <a:tr h="370840">
                <a:tc>
                  <a:txBody>
                    <a:bodyPr/>
                    <a:lstStyle/>
                    <a:p>
                      <a:r>
                        <a:rPr lang="de-DE" dirty="0" err="1"/>
                        <a:t>isMarried</a:t>
                      </a:r>
                      <a:endParaRPr lang="de-DE" dirty="0"/>
                    </a:p>
                  </a:txBody>
                  <a:tcPr/>
                </a:tc>
                <a:tc>
                  <a:txBody>
                    <a:bodyPr/>
                    <a:lstStyle/>
                    <a:p>
                      <a:r>
                        <a:rPr lang="de-DE" dirty="0" err="1"/>
                        <a:t>FavoriteColor</a:t>
                      </a:r>
                      <a:endParaRPr lang="de-DE" dirty="0"/>
                    </a:p>
                  </a:txBody>
                  <a:tcPr/>
                </a:tc>
                <a:tc>
                  <a:txBody>
                    <a:bodyPr/>
                    <a:lstStyle/>
                    <a:p>
                      <a:r>
                        <a:rPr lang="de-DE" dirty="0"/>
                        <a:t>Income</a:t>
                      </a:r>
                    </a:p>
                  </a:txBody>
                  <a:tcPr/>
                </a:tc>
                <a:tc>
                  <a:txBody>
                    <a:bodyPr/>
                    <a:lstStyle/>
                    <a:p>
                      <a:r>
                        <a:rPr lang="de-DE" dirty="0" err="1"/>
                        <a:t>Purchased</a:t>
                      </a:r>
                      <a:endParaRPr lang="de-DE" dirty="0"/>
                    </a:p>
                  </a:txBody>
                  <a:tcPr/>
                </a:tc>
                <a:extLst>
                  <a:ext uri="{0D108BD9-81ED-4DB2-BD59-A6C34878D82A}">
                    <a16:rowId xmlns:a16="http://schemas.microsoft.com/office/drawing/2014/main" val="10000"/>
                  </a:ext>
                </a:extLst>
              </a:tr>
              <a:tr h="370840">
                <a:tc>
                  <a:txBody>
                    <a:bodyPr/>
                    <a:lstStyle/>
                    <a:p>
                      <a:r>
                        <a:rPr lang="de-DE" dirty="0"/>
                        <a:t>Yes</a:t>
                      </a:r>
                    </a:p>
                  </a:txBody>
                  <a:tcPr/>
                </a:tc>
                <a:tc>
                  <a:txBody>
                    <a:bodyPr/>
                    <a:lstStyle/>
                    <a:p>
                      <a:r>
                        <a:rPr lang="de-DE" dirty="0" err="1"/>
                        <a:t>Red</a:t>
                      </a:r>
                      <a:endParaRPr lang="de-DE" dirty="0"/>
                    </a:p>
                  </a:txBody>
                  <a:tcPr/>
                </a:tc>
                <a:tc>
                  <a:txBody>
                    <a:bodyPr/>
                    <a:lstStyle/>
                    <a:p>
                      <a:r>
                        <a:rPr lang="de-DE" dirty="0"/>
                        <a:t>50k</a:t>
                      </a:r>
                    </a:p>
                  </a:txBody>
                  <a:tcPr/>
                </a:tc>
                <a:tc>
                  <a:txBody>
                    <a:bodyPr/>
                    <a:lstStyle/>
                    <a:p>
                      <a:r>
                        <a:rPr lang="de-DE" dirty="0"/>
                        <a:t>Yes</a:t>
                      </a:r>
                    </a:p>
                  </a:txBody>
                  <a:tcPr/>
                </a:tc>
                <a:extLst>
                  <a:ext uri="{0D108BD9-81ED-4DB2-BD59-A6C34878D82A}">
                    <a16:rowId xmlns:a16="http://schemas.microsoft.com/office/drawing/2014/main" val="10001"/>
                  </a:ext>
                </a:extLst>
              </a:tr>
              <a:tr h="370840">
                <a:tc>
                  <a:txBody>
                    <a:bodyPr/>
                    <a:lstStyle/>
                    <a:p>
                      <a:r>
                        <a:rPr lang="de-DE" dirty="0" err="1"/>
                        <a:t>No</a:t>
                      </a:r>
                      <a:endParaRPr lang="de-DE" dirty="0"/>
                    </a:p>
                  </a:txBody>
                  <a:tcPr/>
                </a:tc>
                <a:tc>
                  <a:txBody>
                    <a:bodyPr/>
                    <a:lstStyle/>
                    <a:p>
                      <a:r>
                        <a:rPr lang="de-DE" dirty="0"/>
                        <a:t>Black</a:t>
                      </a:r>
                    </a:p>
                  </a:txBody>
                  <a:tcPr/>
                </a:tc>
                <a:tc>
                  <a:txBody>
                    <a:bodyPr/>
                    <a:lstStyle/>
                    <a:p>
                      <a:r>
                        <a:rPr lang="de-DE" dirty="0"/>
                        <a:t>35k</a:t>
                      </a:r>
                    </a:p>
                  </a:txBody>
                  <a:tcPr/>
                </a:tc>
                <a:tc>
                  <a:txBody>
                    <a:bodyPr/>
                    <a:lstStyle/>
                    <a:p>
                      <a:r>
                        <a:rPr lang="de-DE" dirty="0"/>
                        <a:t>Yes</a:t>
                      </a:r>
                    </a:p>
                  </a:txBody>
                  <a:tcPr/>
                </a:tc>
                <a:extLst>
                  <a:ext uri="{0D108BD9-81ED-4DB2-BD59-A6C34878D82A}">
                    <a16:rowId xmlns:a16="http://schemas.microsoft.com/office/drawing/2014/main" val="10002"/>
                  </a:ext>
                </a:extLst>
              </a:tr>
              <a:tr h="370840">
                <a:tc>
                  <a:txBody>
                    <a:bodyPr/>
                    <a:lstStyle/>
                    <a:p>
                      <a:r>
                        <a:rPr lang="de-DE" dirty="0"/>
                        <a:t>Yes</a:t>
                      </a:r>
                    </a:p>
                  </a:txBody>
                  <a:tcPr/>
                </a:tc>
                <a:tc>
                  <a:txBody>
                    <a:bodyPr/>
                    <a:lstStyle/>
                    <a:p>
                      <a:r>
                        <a:rPr lang="de-DE" dirty="0"/>
                        <a:t>Blue</a:t>
                      </a:r>
                    </a:p>
                  </a:txBody>
                  <a:tcPr/>
                </a:tc>
                <a:tc>
                  <a:txBody>
                    <a:bodyPr/>
                    <a:lstStyle/>
                    <a:p>
                      <a:r>
                        <a:rPr lang="de-DE" dirty="0"/>
                        <a:t>25k</a:t>
                      </a:r>
                    </a:p>
                  </a:txBody>
                  <a:tcPr/>
                </a:tc>
                <a:tc>
                  <a:txBody>
                    <a:bodyPr/>
                    <a:lstStyle/>
                    <a:p>
                      <a:r>
                        <a:rPr lang="de-DE" dirty="0" err="1"/>
                        <a:t>No</a:t>
                      </a:r>
                      <a:endParaRPr lang="de-DE" dirty="0"/>
                    </a:p>
                  </a:txBody>
                  <a:tcPr/>
                </a:tc>
                <a:extLst>
                  <a:ext uri="{0D108BD9-81ED-4DB2-BD59-A6C34878D82A}">
                    <a16:rowId xmlns:a16="http://schemas.microsoft.com/office/drawing/2014/main" val="10003"/>
                  </a:ext>
                </a:extLst>
              </a:tr>
              <a:tr h="370840">
                <a:tc>
                  <a:txBody>
                    <a:bodyPr/>
                    <a:lstStyle/>
                    <a:p>
                      <a:r>
                        <a:rPr lang="de-DE" dirty="0" err="1"/>
                        <a:t>No</a:t>
                      </a:r>
                      <a:endParaRPr lang="de-DE" dirty="0"/>
                    </a:p>
                  </a:txBody>
                  <a:tcPr/>
                </a:tc>
                <a:tc>
                  <a:txBody>
                    <a:bodyPr/>
                    <a:lstStyle/>
                    <a:p>
                      <a:r>
                        <a:rPr lang="de-DE" dirty="0"/>
                        <a:t>Blue</a:t>
                      </a:r>
                    </a:p>
                  </a:txBody>
                  <a:tcPr/>
                </a:tc>
                <a:tc>
                  <a:txBody>
                    <a:bodyPr/>
                    <a:lstStyle/>
                    <a:p>
                      <a:r>
                        <a:rPr lang="de-DE" dirty="0"/>
                        <a:t>75k</a:t>
                      </a:r>
                    </a:p>
                  </a:txBody>
                  <a:tcPr/>
                </a:tc>
                <a:tc>
                  <a:txBody>
                    <a:bodyPr/>
                    <a:lstStyle/>
                    <a:p>
                      <a:r>
                        <a:rPr lang="de-DE" dirty="0"/>
                        <a:t>Yes</a:t>
                      </a:r>
                    </a:p>
                  </a:txBody>
                  <a:tcPr/>
                </a:tc>
                <a:extLst>
                  <a:ext uri="{0D108BD9-81ED-4DB2-BD59-A6C34878D82A}">
                    <a16:rowId xmlns:a16="http://schemas.microsoft.com/office/drawing/2014/main" val="10004"/>
                  </a:ext>
                </a:extLst>
              </a:tr>
              <a:tr h="370840">
                <a:tc>
                  <a:txBody>
                    <a:bodyPr/>
                    <a:lstStyle/>
                    <a:p>
                      <a:r>
                        <a:rPr lang="de-DE" dirty="0" err="1"/>
                        <a:t>No</a:t>
                      </a:r>
                      <a:endParaRPr lang="de-DE" dirty="0"/>
                    </a:p>
                  </a:txBody>
                  <a:tcPr/>
                </a:tc>
                <a:tc>
                  <a:txBody>
                    <a:bodyPr/>
                    <a:lstStyle/>
                    <a:p>
                      <a:r>
                        <a:rPr lang="de-DE" dirty="0" err="1"/>
                        <a:t>Red</a:t>
                      </a:r>
                      <a:endParaRPr lang="de-DE" dirty="0"/>
                    </a:p>
                  </a:txBody>
                  <a:tcPr/>
                </a:tc>
                <a:tc>
                  <a:txBody>
                    <a:bodyPr/>
                    <a:lstStyle/>
                    <a:p>
                      <a:r>
                        <a:rPr lang="de-DE" dirty="0"/>
                        <a:t>75k</a:t>
                      </a:r>
                    </a:p>
                  </a:txBody>
                  <a:tcPr/>
                </a:tc>
                <a:tc>
                  <a:txBody>
                    <a:bodyPr/>
                    <a:lstStyle/>
                    <a:p>
                      <a:r>
                        <a:rPr lang="de-DE" dirty="0" err="1"/>
                        <a:t>No</a:t>
                      </a:r>
                      <a:endParaRPr lang="de-DE" dirty="0"/>
                    </a:p>
                  </a:txBody>
                  <a:tcPr/>
                </a:tc>
                <a:extLst>
                  <a:ext uri="{0D108BD9-81ED-4DB2-BD59-A6C34878D82A}">
                    <a16:rowId xmlns:a16="http://schemas.microsoft.com/office/drawing/2014/main" val="10005"/>
                  </a:ext>
                </a:extLst>
              </a:tr>
              <a:tr h="370840">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10006"/>
                  </a:ext>
                </a:extLst>
              </a:tr>
            </a:tbl>
          </a:graphicData>
        </a:graphic>
      </p:graphicFrame>
      <p:graphicFrame>
        <p:nvGraphicFramePr>
          <p:cNvPr id="4" name="Tabelle 3"/>
          <p:cNvGraphicFramePr>
            <a:graphicFrameLocks noGrp="1"/>
          </p:cNvGraphicFramePr>
          <p:nvPr>
            <p:extLst>
              <p:ext uri="{D42A27DB-BD31-4B8C-83A1-F6EECF244321}">
                <p14:modId xmlns:p14="http://schemas.microsoft.com/office/powerpoint/2010/main" val="402139133"/>
              </p:ext>
            </p:extLst>
          </p:nvPr>
        </p:nvGraphicFramePr>
        <p:xfrm>
          <a:off x="1780826" y="5133642"/>
          <a:ext cx="8290984" cy="1112520"/>
        </p:xfrm>
        <a:graphic>
          <a:graphicData uri="http://schemas.openxmlformats.org/drawingml/2006/table">
            <a:tbl>
              <a:tblPr firstRow="1" bandRow="1">
                <a:tableStyleId>{5C22544A-7EE6-4342-B048-85BDC9FD1C3A}</a:tableStyleId>
              </a:tblPr>
              <a:tblGrid>
                <a:gridCol w="2072746">
                  <a:extLst>
                    <a:ext uri="{9D8B030D-6E8A-4147-A177-3AD203B41FA5}">
                      <a16:colId xmlns:a16="http://schemas.microsoft.com/office/drawing/2014/main" val="20000"/>
                    </a:ext>
                  </a:extLst>
                </a:gridCol>
                <a:gridCol w="2072746">
                  <a:extLst>
                    <a:ext uri="{9D8B030D-6E8A-4147-A177-3AD203B41FA5}">
                      <a16:colId xmlns:a16="http://schemas.microsoft.com/office/drawing/2014/main" val="20001"/>
                    </a:ext>
                  </a:extLst>
                </a:gridCol>
                <a:gridCol w="2072746">
                  <a:extLst>
                    <a:ext uri="{9D8B030D-6E8A-4147-A177-3AD203B41FA5}">
                      <a16:colId xmlns:a16="http://schemas.microsoft.com/office/drawing/2014/main" val="20002"/>
                    </a:ext>
                  </a:extLst>
                </a:gridCol>
                <a:gridCol w="2072746">
                  <a:extLst>
                    <a:ext uri="{9D8B030D-6E8A-4147-A177-3AD203B41FA5}">
                      <a16:colId xmlns:a16="http://schemas.microsoft.com/office/drawing/2014/main" val="20003"/>
                    </a:ext>
                  </a:extLst>
                </a:gridCol>
              </a:tblGrid>
              <a:tr h="370840">
                <a:tc>
                  <a:txBody>
                    <a:bodyPr/>
                    <a:lstStyle/>
                    <a:p>
                      <a:r>
                        <a:rPr lang="de-DE" dirty="0" err="1"/>
                        <a:t>isMarried</a:t>
                      </a:r>
                      <a:endParaRPr lang="de-DE" dirty="0"/>
                    </a:p>
                  </a:txBody>
                  <a:tcPr/>
                </a:tc>
                <a:tc>
                  <a:txBody>
                    <a:bodyPr/>
                    <a:lstStyle/>
                    <a:p>
                      <a:r>
                        <a:rPr lang="de-DE" dirty="0" err="1"/>
                        <a:t>FavoriteColor</a:t>
                      </a:r>
                      <a:endParaRPr lang="de-DE" dirty="0"/>
                    </a:p>
                  </a:txBody>
                  <a:tcPr/>
                </a:tc>
                <a:tc>
                  <a:txBody>
                    <a:bodyPr/>
                    <a:lstStyle/>
                    <a:p>
                      <a:r>
                        <a:rPr lang="de-DE" dirty="0"/>
                        <a:t>Income</a:t>
                      </a:r>
                    </a:p>
                  </a:txBody>
                  <a:tcPr/>
                </a:tc>
                <a:tc>
                  <a:txBody>
                    <a:bodyPr/>
                    <a:lstStyle/>
                    <a:p>
                      <a:r>
                        <a:rPr lang="de-DE" dirty="0" err="1"/>
                        <a:t>Purchased</a:t>
                      </a:r>
                      <a:endParaRPr lang="de-DE" dirty="0"/>
                    </a:p>
                  </a:txBody>
                  <a:tcPr/>
                </a:tc>
                <a:extLst>
                  <a:ext uri="{0D108BD9-81ED-4DB2-BD59-A6C34878D82A}">
                    <a16:rowId xmlns:a16="http://schemas.microsoft.com/office/drawing/2014/main" val="10000"/>
                  </a:ext>
                </a:extLst>
              </a:tr>
              <a:tr h="370840">
                <a:tc>
                  <a:txBody>
                    <a:bodyPr/>
                    <a:lstStyle/>
                    <a:p>
                      <a:r>
                        <a:rPr lang="de-DE" dirty="0"/>
                        <a:t>Yes</a:t>
                      </a:r>
                    </a:p>
                  </a:txBody>
                  <a:tcPr/>
                </a:tc>
                <a:tc>
                  <a:txBody>
                    <a:bodyPr/>
                    <a:lstStyle/>
                    <a:p>
                      <a:r>
                        <a:rPr lang="de-DE" dirty="0" err="1"/>
                        <a:t>Red</a:t>
                      </a:r>
                      <a:endParaRPr lang="de-DE" dirty="0"/>
                    </a:p>
                  </a:txBody>
                  <a:tcPr/>
                </a:tc>
                <a:tc>
                  <a:txBody>
                    <a:bodyPr/>
                    <a:lstStyle/>
                    <a:p>
                      <a:r>
                        <a:rPr lang="de-DE" dirty="0"/>
                        <a:t>50k</a:t>
                      </a:r>
                    </a:p>
                  </a:txBody>
                  <a:tcPr/>
                </a:tc>
                <a:tc>
                  <a:txBody>
                    <a:bodyPr/>
                    <a:lstStyle/>
                    <a:p>
                      <a:r>
                        <a:rPr lang="de-DE" dirty="0"/>
                        <a:t>Yes</a:t>
                      </a:r>
                    </a:p>
                  </a:txBody>
                  <a:tcPr/>
                </a:tc>
                <a:extLst>
                  <a:ext uri="{0D108BD9-81ED-4DB2-BD59-A6C34878D82A}">
                    <a16:rowId xmlns:a16="http://schemas.microsoft.com/office/drawing/2014/main" val="10001"/>
                  </a:ext>
                </a:extLst>
              </a:tr>
              <a:tr h="370840">
                <a:tc>
                  <a:txBody>
                    <a:bodyPr/>
                    <a:lstStyle/>
                    <a:p>
                      <a:r>
                        <a:rPr lang="de-DE" dirty="0" err="1"/>
                        <a:t>No</a:t>
                      </a:r>
                      <a:endParaRPr lang="de-DE" dirty="0"/>
                    </a:p>
                  </a:txBody>
                  <a:tcPr/>
                </a:tc>
                <a:tc>
                  <a:txBody>
                    <a:bodyPr/>
                    <a:lstStyle/>
                    <a:p>
                      <a:r>
                        <a:rPr lang="de-DE" dirty="0"/>
                        <a:t>Black</a:t>
                      </a:r>
                    </a:p>
                  </a:txBody>
                  <a:tcPr/>
                </a:tc>
                <a:tc>
                  <a:txBody>
                    <a:bodyPr/>
                    <a:lstStyle/>
                    <a:p>
                      <a:r>
                        <a:rPr lang="de-DE" dirty="0"/>
                        <a:t>35k</a:t>
                      </a:r>
                    </a:p>
                  </a:txBody>
                  <a:tcPr/>
                </a:tc>
                <a:tc>
                  <a:txBody>
                    <a:bodyPr/>
                    <a:lstStyle/>
                    <a:p>
                      <a:r>
                        <a:rPr lang="de-DE" dirty="0"/>
                        <a:t>Yes</a:t>
                      </a:r>
                    </a:p>
                  </a:txBody>
                  <a:tcPr/>
                </a:tc>
                <a:extLst>
                  <a:ext uri="{0D108BD9-81ED-4DB2-BD59-A6C34878D82A}">
                    <a16:rowId xmlns:a16="http://schemas.microsoft.com/office/drawing/2014/main" val="10002"/>
                  </a:ext>
                </a:extLst>
              </a:tr>
            </a:tbl>
          </a:graphicData>
        </a:graphic>
      </p:graphicFrame>
      <p:sp>
        <p:nvSpPr>
          <p:cNvPr id="5" name="Geschweifte Klammer links 4"/>
          <p:cNvSpPr/>
          <p:nvPr/>
        </p:nvSpPr>
        <p:spPr>
          <a:xfrm>
            <a:off x="1191691" y="2129110"/>
            <a:ext cx="360040" cy="259588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Geschweifte Klammer links 5"/>
          <p:cNvSpPr/>
          <p:nvPr/>
        </p:nvSpPr>
        <p:spPr>
          <a:xfrm>
            <a:off x="1177677" y="5164246"/>
            <a:ext cx="360040" cy="108191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Textfeld 6"/>
          <p:cNvSpPr txBox="1"/>
          <p:nvPr/>
        </p:nvSpPr>
        <p:spPr>
          <a:xfrm>
            <a:off x="-134476" y="3154667"/>
            <a:ext cx="1506187" cy="544765"/>
          </a:xfrm>
          <a:prstGeom prst="rect">
            <a:avLst/>
          </a:prstGeom>
          <a:noFill/>
        </p:spPr>
        <p:txBody>
          <a:bodyPr wrap="square" lIns="182880" tIns="146304" rIns="182880" bIns="146304" rtlCol="0">
            <a:spAutoFit/>
          </a:bodyPr>
          <a:lstStyle/>
          <a:p>
            <a:pPr>
              <a:lnSpc>
                <a:spcPct val="90000"/>
              </a:lnSpc>
              <a:spcAft>
                <a:spcPts val="600"/>
              </a:spcAft>
            </a:pPr>
            <a:r>
              <a:rPr lang="de-DE" dirty="0" err="1">
                <a:gradFill>
                  <a:gsLst>
                    <a:gs pos="2917">
                      <a:schemeClr val="tx1"/>
                    </a:gs>
                    <a:gs pos="30000">
                      <a:schemeClr val="tx1"/>
                    </a:gs>
                  </a:gsLst>
                  <a:lin ang="5400000" scaled="0"/>
                </a:gradFill>
              </a:rPr>
              <a:t>Trainingset</a:t>
            </a:r>
            <a:endParaRPr lang="de-DE" dirty="0">
              <a:gradFill>
                <a:gsLst>
                  <a:gs pos="2917">
                    <a:schemeClr val="tx1"/>
                  </a:gs>
                  <a:gs pos="30000">
                    <a:schemeClr val="tx1"/>
                  </a:gs>
                </a:gsLst>
                <a:lin ang="5400000" scaled="0"/>
              </a:gradFill>
            </a:endParaRPr>
          </a:p>
        </p:txBody>
      </p:sp>
      <p:sp>
        <p:nvSpPr>
          <p:cNvPr id="8" name="Textfeld 7"/>
          <p:cNvSpPr txBox="1"/>
          <p:nvPr/>
        </p:nvSpPr>
        <p:spPr>
          <a:xfrm>
            <a:off x="-127133" y="5417519"/>
            <a:ext cx="1506187" cy="544765"/>
          </a:xfrm>
          <a:prstGeom prst="rect">
            <a:avLst/>
          </a:prstGeom>
          <a:noFill/>
        </p:spPr>
        <p:txBody>
          <a:bodyPr wrap="square" lIns="182880" tIns="146304" rIns="182880" bIns="146304" rtlCol="0">
            <a:spAutoFit/>
          </a:bodyPr>
          <a:lstStyle/>
          <a:p>
            <a:pPr>
              <a:lnSpc>
                <a:spcPct val="90000"/>
              </a:lnSpc>
              <a:spcAft>
                <a:spcPts val="600"/>
              </a:spcAft>
            </a:pPr>
            <a:r>
              <a:rPr lang="de-DE" dirty="0" err="1">
                <a:gradFill>
                  <a:gsLst>
                    <a:gs pos="2917">
                      <a:schemeClr val="tx1"/>
                    </a:gs>
                    <a:gs pos="30000">
                      <a:schemeClr val="tx1"/>
                    </a:gs>
                  </a:gsLst>
                  <a:lin ang="5400000" scaled="0"/>
                </a:gradFill>
              </a:rPr>
              <a:t>TestSet</a:t>
            </a:r>
            <a:endParaRPr lang="de-DE"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424532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Supervised</a:t>
            </a:r>
            <a:r>
              <a:rPr lang="de-DE" dirty="0"/>
              <a:t> Learning II - </a:t>
            </a:r>
            <a:r>
              <a:rPr lang="de-DE" dirty="0" err="1"/>
              <a:t>Classification</a:t>
            </a:r>
            <a:r>
              <a:rPr lang="de-DE" dirty="0"/>
              <a:t> </a:t>
            </a:r>
          </a:p>
        </p:txBody>
      </p:sp>
      <p:graphicFrame>
        <p:nvGraphicFramePr>
          <p:cNvPr id="3" name="Tabelle 2"/>
          <p:cNvGraphicFramePr>
            <a:graphicFrameLocks noGrp="1"/>
          </p:cNvGraphicFramePr>
          <p:nvPr>
            <p:extLst>
              <p:ext uri="{D42A27DB-BD31-4B8C-83A1-F6EECF244321}">
                <p14:modId xmlns:p14="http://schemas.microsoft.com/office/powerpoint/2010/main" val="2957497067"/>
              </p:ext>
            </p:extLst>
          </p:nvPr>
        </p:nvGraphicFramePr>
        <p:xfrm>
          <a:off x="1797941" y="2129110"/>
          <a:ext cx="8290984" cy="2595880"/>
        </p:xfrm>
        <a:graphic>
          <a:graphicData uri="http://schemas.openxmlformats.org/drawingml/2006/table">
            <a:tbl>
              <a:tblPr firstRow="1" bandRow="1">
                <a:tableStyleId>{5C22544A-7EE6-4342-B048-85BDC9FD1C3A}</a:tableStyleId>
              </a:tblPr>
              <a:tblGrid>
                <a:gridCol w="2072746">
                  <a:extLst>
                    <a:ext uri="{9D8B030D-6E8A-4147-A177-3AD203B41FA5}">
                      <a16:colId xmlns:a16="http://schemas.microsoft.com/office/drawing/2014/main" val="20000"/>
                    </a:ext>
                  </a:extLst>
                </a:gridCol>
                <a:gridCol w="2072746">
                  <a:extLst>
                    <a:ext uri="{9D8B030D-6E8A-4147-A177-3AD203B41FA5}">
                      <a16:colId xmlns:a16="http://schemas.microsoft.com/office/drawing/2014/main" val="20001"/>
                    </a:ext>
                  </a:extLst>
                </a:gridCol>
                <a:gridCol w="2072746">
                  <a:extLst>
                    <a:ext uri="{9D8B030D-6E8A-4147-A177-3AD203B41FA5}">
                      <a16:colId xmlns:a16="http://schemas.microsoft.com/office/drawing/2014/main" val="20002"/>
                    </a:ext>
                  </a:extLst>
                </a:gridCol>
                <a:gridCol w="2072746">
                  <a:extLst>
                    <a:ext uri="{9D8B030D-6E8A-4147-A177-3AD203B41FA5}">
                      <a16:colId xmlns:a16="http://schemas.microsoft.com/office/drawing/2014/main" val="20003"/>
                    </a:ext>
                  </a:extLst>
                </a:gridCol>
              </a:tblGrid>
              <a:tr h="370840">
                <a:tc>
                  <a:txBody>
                    <a:bodyPr/>
                    <a:lstStyle/>
                    <a:p>
                      <a:r>
                        <a:rPr lang="de-DE" dirty="0" err="1"/>
                        <a:t>isMarried</a:t>
                      </a:r>
                      <a:endParaRPr lang="de-DE" dirty="0"/>
                    </a:p>
                  </a:txBody>
                  <a:tcPr/>
                </a:tc>
                <a:tc>
                  <a:txBody>
                    <a:bodyPr/>
                    <a:lstStyle/>
                    <a:p>
                      <a:r>
                        <a:rPr lang="de-DE" dirty="0" err="1"/>
                        <a:t>FavoriteColor</a:t>
                      </a:r>
                      <a:endParaRPr lang="de-DE" dirty="0"/>
                    </a:p>
                  </a:txBody>
                  <a:tcPr/>
                </a:tc>
                <a:tc>
                  <a:txBody>
                    <a:bodyPr/>
                    <a:lstStyle/>
                    <a:p>
                      <a:r>
                        <a:rPr lang="de-DE" dirty="0"/>
                        <a:t>Income</a:t>
                      </a:r>
                    </a:p>
                  </a:txBody>
                  <a:tcPr/>
                </a:tc>
                <a:tc>
                  <a:txBody>
                    <a:bodyPr/>
                    <a:lstStyle/>
                    <a:p>
                      <a:r>
                        <a:rPr lang="de-DE" dirty="0" err="1"/>
                        <a:t>Purchased</a:t>
                      </a:r>
                      <a:endParaRPr lang="de-DE" dirty="0"/>
                    </a:p>
                  </a:txBody>
                  <a:tcPr/>
                </a:tc>
                <a:extLst>
                  <a:ext uri="{0D108BD9-81ED-4DB2-BD59-A6C34878D82A}">
                    <a16:rowId xmlns:a16="http://schemas.microsoft.com/office/drawing/2014/main" val="10000"/>
                  </a:ext>
                </a:extLst>
              </a:tr>
              <a:tr h="370840">
                <a:tc>
                  <a:txBody>
                    <a:bodyPr/>
                    <a:lstStyle/>
                    <a:p>
                      <a:r>
                        <a:rPr lang="de-DE" dirty="0" err="1"/>
                        <a:t>No</a:t>
                      </a:r>
                      <a:endParaRPr lang="de-DE" dirty="0"/>
                    </a:p>
                  </a:txBody>
                  <a:tcPr/>
                </a:tc>
                <a:tc>
                  <a:txBody>
                    <a:bodyPr/>
                    <a:lstStyle/>
                    <a:p>
                      <a:r>
                        <a:rPr lang="de-DE" dirty="0"/>
                        <a:t>Black</a:t>
                      </a:r>
                    </a:p>
                  </a:txBody>
                  <a:tcPr/>
                </a:tc>
                <a:tc>
                  <a:txBody>
                    <a:bodyPr/>
                    <a:lstStyle/>
                    <a:p>
                      <a:r>
                        <a:rPr lang="de-DE" dirty="0"/>
                        <a:t>50k</a:t>
                      </a:r>
                    </a:p>
                  </a:txBody>
                  <a:tcPr/>
                </a:tc>
                <a:tc>
                  <a:txBody>
                    <a:bodyPr/>
                    <a:lstStyle/>
                    <a:p>
                      <a:r>
                        <a:rPr lang="de-DE" dirty="0"/>
                        <a:t>?</a:t>
                      </a:r>
                    </a:p>
                  </a:txBody>
                  <a:tcPr/>
                </a:tc>
                <a:extLst>
                  <a:ext uri="{0D108BD9-81ED-4DB2-BD59-A6C34878D82A}">
                    <a16:rowId xmlns:a16="http://schemas.microsoft.com/office/drawing/2014/main" val="10001"/>
                  </a:ext>
                </a:extLst>
              </a:tr>
              <a:tr h="370840">
                <a:tc>
                  <a:txBody>
                    <a:bodyPr/>
                    <a:lstStyle/>
                    <a:p>
                      <a:r>
                        <a:rPr lang="de-DE" dirty="0" err="1"/>
                        <a:t>No</a:t>
                      </a:r>
                      <a:endParaRPr lang="de-DE" dirty="0"/>
                    </a:p>
                  </a:txBody>
                  <a:tcPr/>
                </a:tc>
                <a:tc>
                  <a:txBody>
                    <a:bodyPr/>
                    <a:lstStyle/>
                    <a:p>
                      <a:r>
                        <a:rPr lang="de-DE" dirty="0" err="1"/>
                        <a:t>Red</a:t>
                      </a:r>
                      <a:endParaRPr lang="de-DE" dirty="0"/>
                    </a:p>
                  </a:txBody>
                  <a:tcPr/>
                </a:tc>
                <a:tc>
                  <a:txBody>
                    <a:bodyPr/>
                    <a:lstStyle/>
                    <a:p>
                      <a:r>
                        <a:rPr lang="de-DE" dirty="0"/>
                        <a:t>55k</a:t>
                      </a:r>
                    </a:p>
                  </a:txBody>
                  <a:tcPr/>
                </a:tc>
                <a:tc>
                  <a:txBody>
                    <a:bodyPr/>
                    <a:lstStyle/>
                    <a:p>
                      <a:r>
                        <a:rPr lang="de-DE" dirty="0"/>
                        <a:t>?</a:t>
                      </a:r>
                    </a:p>
                  </a:txBody>
                  <a:tcPr/>
                </a:tc>
                <a:extLst>
                  <a:ext uri="{0D108BD9-81ED-4DB2-BD59-A6C34878D82A}">
                    <a16:rowId xmlns:a16="http://schemas.microsoft.com/office/drawing/2014/main" val="10002"/>
                  </a:ext>
                </a:extLst>
              </a:tr>
              <a:tr h="370840">
                <a:tc>
                  <a:txBody>
                    <a:bodyPr/>
                    <a:lstStyle/>
                    <a:p>
                      <a:r>
                        <a:rPr lang="de-DE" dirty="0"/>
                        <a:t>Yes</a:t>
                      </a:r>
                    </a:p>
                  </a:txBody>
                  <a:tcPr/>
                </a:tc>
                <a:tc>
                  <a:txBody>
                    <a:bodyPr/>
                    <a:lstStyle/>
                    <a:p>
                      <a:r>
                        <a:rPr lang="de-DE" dirty="0"/>
                        <a:t>Blue</a:t>
                      </a:r>
                    </a:p>
                  </a:txBody>
                  <a:tcPr/>
                </a:tc>
                <a:tc>
                  <a:txBody>
                    <a:bodyPr/>
                    <a:lstStyle/>
                    <a:p>
                      <a:r>
                        <a:rPr lang="de-DE" dirty="0"/>
                        <a:t>25k</a:t>
                      </a:r>
                    </a:p>
                  </a:txBody>
                  <a:tcPr/>
                </a:tc>
                <a:tc>
                  <a:txBody>
                    <a:bodyPr/>
                    <a:lstStyle/>
                    <a:p>
                      <a:r>
                        <a:rPr lang="de-DE" dirty="0"/>
                        <a:t>?</a:t>
                      </a:r>
                    </a:p>
                  </a:txBody>
                  <a:tcPr/>
                </a:tc>
                <a:extLst>
                  <a:ext uri="{0D108BD9-81ED-4DB2-BD59-A6C34878D82A}">
                    <a16:rowId xmlns:a16="http://schemas.microsoft.com/office/drawing/2014/main" val="10003"/>
                  </a:ext>
                </a:extLst>
              </a:tr>
              <a:tr h="370840">
                <a:tc>
                  <a:txBody>
                    <a:bodyPr/>
                    <a:lstStyle/>
                    <a:p>
                      <a:r>
                        <a:rPr lang="de-DE" dirty="0" err="1"/>
                        <a:t>No</a:t>
                      </a:r>
                      <a:endParaRPr lang="de-DE" dirty="0"/>
                    </a:p>
                  </a:txBody>
                  <a:tcPr/>
                </a:tc>
                <a:tc>
                  <a:txBody>
                    <a:bodyPr/>
                    <a:lstStyle/>
                    <a:p>
                      <a:r>
                        <a:rPr lang="de-DE" dirty="0"/>
                        <a:t>Yellow</a:t>
                      </a:r>
                    </a:p>
                  </a:txBody>
                  <a:tcPr/>
                </a:tc>
                <a:tc>
                  <a:txBody>
                    <a:bodyPr/>
                    <a:lstStyle/>
                    <a:p>
                      <a:r>
                        <a:rPr lang="de-DE" dirty="0"/>
                        <a:t>50k</a:t>
                      </a:r>
                    </a:p>
                  </a:txBody>
                  <a:tcPr/>
                </a:tc>
                <a:tc>
                  <a:txBody>
                    <a:bodyPr/>
                    <a:lstStyle/>
                    <a:p>
                      <a:r>
                        <a:rPr lang="de-DE" dirty="0"/>
                        <a:t>?</a:t>
                      </a:r>
                    </a:p>
                  </a:txBody>
                  <a:tcPr/>
                </a:tc>
                <a:extLst>
                  <a:ext uri="{0D108BD9-81ED-4DB2-BD59-A6C34878D82A}">
                    <a16:rowId xmlns:a16="http://schemas.microsoft.com/office/drawing/2014/main" val="10004"/>
                  </a:ext>
                </a:extLst>
              </a:tr>
              <a:tr h="370840">
                <a:tc>
                  <a:txBody>
                    <a:bodyPr/>
                    <a:lstStyle/>
                    <a:p>
                      <a:r>
                        <a:rPr lang="de-DE" dirty="0" err="1"/>
                        <a:t>No</a:t>
                      </a:r>
                      <a:endParaRPr lang="de-DE" dirty="0"/>
                    </a:p>
                  </a:txBody>
                  <a:tcPr/>
                </a:tc>
                <a:tc>
                  <a:txBody>
                    <a:bodyPr/>
                    <a:lstStyle/>
                    <a:p>
                      <a:r>
                        <a:rPr lang="de-DE" dirty="0" err="1"/>
                        <a:t>Red</a:t>
                      </a:r>
                      <a:endParaRPr lang="de-DE" dirty="0"/>
                    </a:p>
                  </a:txBody>
                  <a:tcPr/>
                </a:tc>
                <a:tc>
                  <a:txBody>
                    <a:bodyPr/>
                    <a:lstStyle/>
                    <a:p>
                      <a:r>
                        <a:rPr lang="de-DE" dirty="0"/>
                        <a:t>75k</a:t>
                      </a:r>
                    </a:p>
                  </a:txBody>
                  <a:tcPr/>
                </a:tc>
                <a:tc>
                  <a:txBody>
                    <a:bodyPr/>
                    <a:lstStyle/>
                    <a:p>
                      <a:r>
                        <a:rPr lang="de-DE" dirty="0"/>
                        <a:t>?</a:t>
                      </a:r>
                    </a:p>
                  </a:txBody>
                  <a:tcPr/>
                </a:tc>
                <a:extLst>
                  <a:ext uri="{0D108BD9-81ED-4DB2-BD59-A6C34878D82A}">
                    <a16:rowId xmlns:a16="http://schemas.microsoft.com/office/drawing/2014/main" val="10005"/>
                  </a:ext>
                </a:extLst>
              </a:tr>
              <a:tr h="370840">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10006"/>
                  </a:ext>
                </a:extLst>
              </a:tr>
            </a:tbl>
          </a:graphicData>
        </a:graphic>
      </p:graphicFrame>
      <p:sp>
        <p:nvSpPr>
          <p:cNvPr id="9" name="Geschweifte Klammer links 8"/>
          <p:cNvSpPr/>
          <p:nvPr/>
        </p:nvSpPr>
        <p:spPr>
          <a:xfrm rot="5400000">
            <a:off x="8856602" y="848979"/>
            <a:ext cx="373347" cy="2057066"/>
          </a:xfrm>
          <a:prstGeom prst="leftBrace">
            <a:avLst>
              <a:gd name="adj1" fmla="val 8333"/>
              <a:gd name="adj2" fmla="val 4661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p:cNvSpPr txBox="1"/>
          <p:nvPr/>
        </p:nvSpPr>
        <p:spPr>
          <a:xfrm>
            <a:off x="3769965" y="1130245"/>
            <a:ext cx="3096344" cy="627864"/>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Attributes (Features)</a:t>
            </a:r>
          </a:p>
        </p:txBody>
      </p:sp>
      <p:sp>
        <p:nvSpPr>
          <p:cNvPr id="11" name="Geschweifte Klammer links 10"/>
          <p:cNvSpPr/>
          <p:nvPr/>
        </p:nvSpPr>
        <p:spPr>
          <a:xfrm rot="5400000">
            <a:off x="4719669" y="-1230890"/>
            <a:ext cx="373347" cy="6216803"/>
          </a:xfrm>
          <a:prstGeom prst="leftBrace">
            <a:avLst>
              <a:gd name="adj1" fmla="val 8333"/>
              <a:gd name="adj2" fmla="val 4661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p:cNvSpPr txBox="1"/>
          <p:nvPr/>
        </p:nvSpPr>
        <p:spPr>
          <a:xfrm>
            <a:off x="7474293" y="1137912"/>
            <a:ext cx="3096344" cy="627864"/>
          </a:xfrm>
          <a:prstGeom prst="rect">
            <a:avLst/>
          </a:prstGeom>
          <a:noFill/>
        </p:spPr>
        <p:txBody>
          <a:bodyPr wrap="square" lIns="182880" tIns="146304" rIns="182880" bIns="146304" rtlCol="0">
            <a:spAutoFit/>
          </a:bodyPr>
          <a:lstStyle/>
          <a:p>
            <a:pPr algn="ctr">
              <a:lnSpc>
                <a:spcPct val="90000"/>
              </a:lnSpc>
              <a:spcAft>
                <a:spcPts val="600"/>
              </a:spcAft>
            </a:pPr>
            <a:r>
              <a:rPr lang="de-DE" sz="2400" dirty="0">
                <a:gradFill>
                  <a:gsLst>
                    <a:gs pos="2917">
                      <a:schemeClr val="tx1"/>
                    </a:gs>
                    <a:gs pos="30000">
                      <a:schemeClr val="tx1"/>
                    </a:gs>
                  </a:gsLst>
                  <a:lin ang="5400000" scaled="0"/>
                </a:gradFill>
              </a:rPr>
              <a:t>Label</a:t>
            </a:r>
          </a:p>
        </p:txBody>
      </p:sp>
    </p:spTree>
    <p:extLst>
      <p:ext uri="{BB962C8B-B14F-4D97-AF65-F5344CB8AC3E}">
        <p14:creationId xmlns:p14="http://schemas.microsoft.com/office/powerpoint/2010/main" val="108448484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noFill/>
        </p:spPr>
        <p:txBody>
          <a:bodyPr wrap="square" lIns="182880" tIns="146304" rIns="182880" bIns="146304" rtlCol="0">
            <a:spAutoFit/>
          </a:bodyPr>
          <a:lstStyle/>
          <a:p>
            <a:pPr>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n-lt"/>
              </a:rPr>
              <a:t>Solve a linear optimization problem</a:t>
            </a:r>
          </a:p>
          <a:p>
            <a:pPr>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n-lt"/>
              </a:rPr>
              <a:t>Try to find the hyperplane with the largest margin (Large Margin Classifier)</a:t>
            </a:r>
          </a:p>
          <a:p>
            <a:pPr>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n-lt"/>
              </a:rPr>
              <a:t>Use the „Kernel Trick“ to separate instances that are linearly </a:t>
            </a:r>
            <a:r>
              <a:rPr lang="en-US" sz="2400" dirty="0" err="1">
                <a:gradFill>
                  <a:gsLst>
                    <a:gs pos="2917">
                      <a:schemeClr val="tx1"/>
                    </a:gs>
                    <a:gs pos="30000">
                      <a:schemeClr val="tx1"/>
                    </a:gs>
                  </a:gsLst>
                  <a:lin ang="5400000" scaled="0"/>
                </a:gradFill>
                <a:latin typeface="+mn-lt"/>
              </a:rPr>
              <a:t>unseparable</a:t>
            </a:r>
            <a:endParaRPr lang="en-US" sz="2400" dirty="0">
              <a:gradFill>
                <a:gsLst>
                  <a:gs pos="2917">
                    <a:schemeClr val="tx1"/>
                  </a:gs>
                  <a:gs pos="30000">
                    <a:schemeClr val="tx1"/>
                  </a:gs>
                </a:gsLst>
                <a:lin ang="5400000" scaled="0"/>
              </a:gradFill>
              <a:latin typeface="+mn-lt"/>
            </a:endParaRPr>
          </a:p>
        </p:txBody>
      </p:sp>
      <p:sp>
        <p:nvSpPr>
          <p:cNvPr id="2" name="Title 1"/>
          <p:cNvSpPr>
            <a:spLocks noGrp="1"/>
          </p:cNvSpPr>
          <p:nvPr>
            <p:ph type="title"/>
          </p:nvPr>
        </p:nvSpPr>
        <p:spPr/>
        <p:txBody>
          <a:bodyPr/>
          <a:lstStyle/>
          <a:p>
            <a:r>
              <a:rPr lang="en-US"/>
              <a:t>Support vector machine</a:t>
            </a:r>
            <a:endParaRPr lang="en-US" dirty="0"/>
          </a:p>
        </p:txBody>
      </p:sp>
    </p:spTree>
    <p:extLst>
      <p:ext uri="{BB962C8B-B14F-4D97-AF65-F5344CB8AC3E}">
        <p14:creationId xmlns:p14="http://schemas.microsoft.com/office/powerpoint/2010/main" val="41436234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Demo</a:t>
            </a:r>
          </a:p>
        </p:txBody>
      </p:sp>
    </p:spTree>
    <p:extLst>
      <p:ext uri="{BB962C8B-B14F-4D97-AF65-F5344CB8AC3E}">
        <p14:creationId xmlns:p14="http://schemas.microsoft.com/office/powerpoint/2010/main" val="41337669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Training Experiment</a:t>
            </a:r>
          </a:p>
        </p:txBody>
      </p:sp>
      <p:pic>
        <p:nvPicPr>
          <p:cNvPr id="4" name="Grafik 3"/>
          <p:cNvPicPr>
            <a:picLocks noChangeAspect="1"/>
          </p:cNvPicPr>
          <p:nvPr/>
        </p:nvPicPr>
        <p:blipFill>
          <a:blip r:embed="rId2"/>
          <a:stretch>
            <a:fillRect/>
          </a:stretch>
        </p:blipFill>
        <p:spPr>
          <a:xfrm>
            <a:off x="3625949" y="1696805"/>
            <a:ext cx="4019723" cy="5115389"/>
          </a:xfrm>
          <a:prstGeom prst="rect">
            <a:avLst/>
          </a:prstGeom>
        </p:spPr>
      </p:pic>
      <p:sp>
        <p:nvSpPr>
          <p:cNvPr id="5" name="Rechteckige Legende 4"/>
          <p:cNvSpPr/>
          <p:nvPr/>
        </p:nvSpPr>
        <p:spPr bwMode="auto">
          <a:xfrm>
            <a:off x="8594501" y="1479663"/>
            <a:ext cx="2448272" cy="578813"/>
          </a:xfrm>
          <a:prstGeom prst="wedgeRectCallout">
            <a:avLst>
              <a:gd name="adj1" fmla="val -120570"/>
              <a:gd name="adj2" fmla="val 42504"/>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600" dirty="0">
                <a:gradFill>
                  <a:gsLst>
                    <a:gs pos="0">
                      <a:srgbClr val="FFFFFF"/>
                    </a:gs>
                    <a:gs pos="100000">
                      <a:srgbClr val="FFFFFF"/>
                    </a:gs>
                  </a:gsLst>
                  <a:lin ang="5400000" scaled="0"/>
                </a:gradFill>
              </a:rPr>
              <a:t>Import </a:t>
            </a:r>
            <a:r>
              <a:rPr lang="de-DE" sz="1600" dirty="0" err="1">
                <a:gradFill>
                  <a:gsLst>
                    <a:gs pos="0">
                      <a:srgbClr val="FFFFFF"/>
                    </a:gs>
                    <a:gs pos="100000">
                      <a:srgbClr val="FFFFFF"/>
                    </a:gs>
                  </a:gsLst>
                  <a:lin ang="5400000" scaled="0"/>
                </a:gradFill>
              </a:rPr>
              <a:t>from</a:t>
            </a:r>
            <a:r>
              <a:rPr lang="de-DE" sz="1600" dirty="0">
                <a:gradFill>
                  <a:gsLst>
                    <a:gs pos="0">
                      <a:srgbClr val="FFFFFF"/>
                    </a:gs>
                    <a:gs pos="100000">
                      <a:srgbClr val="FFFFFF"/>
                    </a:gs>
                  </a:gsLst>
                  <a:lin ang="5400000" scaled="0"/>
                </a:gradFill>
              </a:rPr>
              <a:t> SQL</a:t>
            </a:r>
          </a:p>
        </p:txBody>
      </p:sp>
      <p:sp>
        <p:nvSpPr>
          <p:cNvPr id="6" name="Rechteckige Legende 5"/>
          <p:cNvSpPr/>
          <p:nvPr/>
        </p:nvSpPr>
        <p:spPr bwMode="auto">
          <a:xfrm>
            <a:off x="8594501" y="2210876"/>
            <a:ext cx="2448272" cy="578813"/>
          </a:xfrm>
          <a:prstGeom prst="wedgeRectCallout">
            <a:avLst>
              <a:gd name="adj1" fmla="val -117167"/>
              <a:gd name="adj2" fmla="val -29305"/>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err="1">
                <a:gradFill>
                  <a:gsLst>
                    <a:gs pos="0">
                      <a:srgbClr val="FFFFFF"/>
                    </a:gs>
                    <a:gs pos="100000">
                      <a:srgbClr val="FFFFFF"/>
                    </a:gs>
                  </a:gsLst>
                  <a:lin ang="5400000" scaled="0"/>
                </a:gradFill>
              </a:rPr>
              <a:t>Subselect</a:t>
            </a:r>
            <a:r>
              <a:rPr lang="de-DE" sz="1400" dirty="0">
                <a:gradFill>
                  <a:gsLst>
                    <a:gs pos="0">
                      <a:srgbClr val="FFFFFF"/>
                    </a:gs>
                    <a:gs pos="100000">
                      <a:srgbClr val="FFFFFF"/>
                    </a:gs>
                  </a:gsLst>
                  <a:lin ang="5400000" scaled="0"/>
                </a:gradFill>
              </a:rPr>
              <a:t> Working </a:t>
            </a:r>
            <a:r>
              <a:rPr lang="de-DE" sz="1400" dirty="0" err="1">
                <a:gradFill>
                  <a:gsLst>
                    <a:gs pos="0">
                      <a:srgbClr val="FFFFFF"/>
                    </a:gs>
                    <a:gs pos="100000">
                      <a:srgbClr val="FFFFFF"/>
                    </a:gs>
                  </a:gsLst>
                  <a:lin ang="5400000" scaled="0"/>
                </a:gradFill>
              </a:rPr>
              <a:t>Column</a:t>
            </a:r>
            <a:endParaRPr lang="de-DE" sz="1400" dirty="0">
              <a:gradFill>
                <a:gsLst>
                  <a:gs pos="0">
                    <a:srgbClr val="FFFFFF"/>
                  </a:gs>
                  <a:gs pos="100000">
                    <a:srgbClr val="FFFFFF"/>
                  </a:gs>
                </a:gsLst>
                <a:lin ang="5400000" scaled="0"/>
              </a:gradFill>
            </a:endParaRPr>
          </a:p>
        </p:txBody>
      </p:sp>
      <p:sp>
        <p:nvSpPr>
          <p:cNvPr id="7" name="Rechteckige Legende 6"/>
          <p:cNvSpPr/>
          <p:nvPr/>
        </p:nvSpPr>
        <p:spPr bwMode="auto">
          <a:xfrm>
            <a:off x="274639" y="2210875"/>
            <a:ext cx="2448272" cy="578813"/>
          </a:xfrm>
          <a:prstGeom prst="wedgeRectCallout">
            <a:avLst>
              <a:gd name="adj1" fmla="val 103530"/>
              <a:gd name="adj2" fmla="val 44555"/>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err="1">
                <a:gradFill>
                  <a:gsLst>
                    <a:gs pos="0">
                      <a:srgbClr val="FFFFFF"/>
                    </a:gs>
                    <a:gs pos="100000">
                      <a:srgbClr val="FFFFFF"/>
                    </a:gs>
                  </a:gsLst>
                  <a:lin ang="5400000" scaled="0"/>
                </a:gradFill>
              </a:rPr>
              <a:t>Cleanup</a:t>
            </a:r>
            <a:endParaRPr lang="de-DE" sz="1400" dirty="0">
              <a:gradFill>
                <a:gsLst>
                  <a:gs pos="0">
                    <a:srgbClr val="FFFFFF"/>
                  </a:gs>
                  <a:gs pos="100000">
                    <a:srgbClr val="FFFFFF"/>
                  </a:gs>
                </a:gsLst>
                <a:lin ang="5400000" scaled="0"/>
              </a:gradFill>
            </a:endParaRPr>
          </a:p>
          <a:p>
            <a:pPr algn="ctr" defTabSz="932472" fontAlgn="base">
              <a:spcBef>
                <a:spcPct val="0"/>
              </a:spcBef>
              <a:spcAft>
                <a:spcPct val="0"/>
              </a:spcAft>
            </a:pPr>
            <a:r>
              <a:rPr lang="de-DE" sz="1400" dirty="0">
                <a:gradFill>
                  <a:gsLst>
                    <a:gs pos="0">
                      <a:srgbClr val="FFFFFF"/>
                    </a:gs>
                    <a:gs pos="100000">
                      <a:srgbClr val="FFFFFF"/>
                    </a:gs>
                  </a:gsLst>
                  <a:lin ang="5400000" scaled="0"/>
                </a:gradFill>
              </a:rPr>
              <a:t>(</a:t>
            </a:r>
            <a:r>
              <a:rPr lang="de-DE" sz="1400" dirty="0" err="1">
                <a:gradFill>
                  <a:gsLst>
                    <a:gs pos="0">
                      <a:srgbClr val="FFFFFF"/>
                    </a:gs>
                    <a:gs pos="100000">
                      <a:srgbClr val="FFFFFF"/>
                    </a:gs>
                  </a:gsLst>
                  <a:lin ang="5400000" scaled="0"/>
                </a:gradFill>
              </a:rPr>
              <a:t>see</a:t>
            </a:r>
            <a:r>
              <a:rPr lang="de-DE" sz="1400" dirty="0">
                <a:gradFill>
                  <a:gsLst>
                    <a:gs pos="0">
                      <a:srgbClr val="FFFFFF"/>
                    </a:gs>
                    <a:gs pos="100000">
                      <a:srgbClr val="FFFFFF"/>
                    </a:gs>
                  </a:gsLst>
                  <a:lin ang="5400000" scaled="0"/>
                </a:gradFill>
              </a:rPr>
              <a:t> Step1_PrepareData.r)</a:t>
            </a:r>
          </a:p>
        </p:txBody>
      </p:sp>
      <p:sp>
        <p:nvSpPr>
          <p:cNvPr id="8" name="Rechteckige Legende 7"/>
          <p:cNvSpPr/>
          <p:nvPr/>
        </p:nvSpPr>
        <p:spPr bwMode="auto">
          <a:xfrm>
            <a:off x="8594501" y="2944981"/>
            <a:ext cx="2448272" cy="578813"/>
          </a:xfrm>
          <a:prstGeom prst="wedgeRectCallout">
            <a:avLst>
              <a:gd name="adj1" fmla="val -118137"/>
              <a:gd name="adj2" fmla="val 26090"/>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a:gradFill>
                  <a:gsLst>
                    <a:gs pos="0">
                      <a:srgbClr val="FFFFFF"/>
                    </a:gs>
                    <a:gs pos="100000">
                      <a:srgbClr val="FFFFFF"/>
                    </a:gs>
                  </a:gsLst>
                  <a:lin ang="5400000" scaled="0"/>
                </a:gradFill>
              </a:rPr>
              <a:t>Create </a:t>
            </a:r>
            <a:r>
              <a:rPr lang="de-DE" sz="1400" dirty="0" err="1">
                <a:gradFill>
                  <a:gsLst>
                    <a:gs pos="0">
                      <a:srgbClr val="FFFFFF"/>
                    </a:gs>
                    <a:gs pos="100000">
                      <a:srgbClr val="FFFFFF"/>
                    </a:gs>
                  </a:gsLst>
                  <a:lin ang="5400000" scaled="0"/>
                </a:gradFill>
              </a:rPr>
              <a:t>Vocabulary</a:t>
            </a:r>
            <a:br>
              <a:rPr lang="de-DE" sz="1400" dirty="0">
                <a:gradFill>
                  <a:gsLst>
                    <a:gs pos="0">
                      <a:srgbClr val="FFFFFF"/>
                    </a:gs>
                    <a:gs pos="100000">
                      <a:srgbClr val="FFFFFF"/>
                    </a:gs>
                  </a:gsLst>
                  <a:lin ang="5400000" scaled="0"/>
                </a:gradFill>
              </a:rPr>
            </a:br>
            <a:r>
              <a:rPr lang="de-DE" sz="1400" dirty="0">
                <a:gradFill>
                  <a:gsLst>
                    <a:gs pos="0">
                      <a:srgbClr val="FFFFFF"/>
                    </a:gs>
                    <a:gs pos="100000">
                      <a:srgbClr val="FFFFFF"/>
                    </a:gs>
                  </a:gsLst>
                  <a:lin ang="5400000" scaled="0"/>
                </a:gradFill>
              </a:rPr>
              <a:t>(Step2_CreateVocabulary.r)</a:t>
            </a:r>
          </a:p>
        </p:txBody>
      </p:sp>
      <p:sp>
        <p:nvSpPr>
          <p:cNvPr id="9" name="Rechteckige Legende 8"/>
          <p:cNvSpPr/>
          <p:nvPr/>
        </p:nvSpPr>
        <p:spPr bwMode="auto">
          <a:xfrm>
            <a:off x="8594501" y="3679086"/>
            <a:ext cx="2448272" cy="578813"/>
          </a:xfrm>
          <a:prstGeom prst="wedgeRectCallout">
            <a:avLst>
              <a:gd name="adj1" fmla="val -114257"/>
              <a:gd name="adj2" fmla="val -31357"/>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err="1">
                <a:gradFill>
                  <a:gsLst>
                    <a:gs pos="0">
                      <a:srgbClr val="FFFFFF"/>
                    </a:gs>
                    <a:gs pos="100000">
                      <a:srgbClr val="FFFFFF"/>
                    </a:gs>
                  </a:gsLst>
                  <a:lin ang="5400000" scaled="0"/>
                </a:gradFill>
              </a:rPr>
              <a:t>Calculate</a:t>
            </a:r>
            <a:r>
              <a:rPr lang="de-DE" sz="1400" dirty="0">
                <a:gradFill>
                  <a:gsLst>
                    <a:gs pos="0">
                      <a:srgbClr val="FFFFFF"/>
                    </a:gs>
                    <a:gs pos="100000">
                      <a:srgbClr val="FFFFFF"/>
                    </a:gs>
                  </a:gsLst>
                  <a:lin ang="5400000" scaled="0"/>
                </a:gradFill>
              </a:rPr>
              <a:t> IDF</a:t>
            </a:r>
            <a:br>
              <a:rPr lang="de-DE" sz="1400" dirty="0">
                <a:gradFill>
                  <a:gsLst>
                    <a:gs pos="0">
                      <a:srgbClr val="FFFFFF"/>
                    </a:gs>
                    <a:gs pos="100000">
                      <a:srgbClr val="FFFFFF"/>
                    </a:gs>
                  </a:gsLst>
                  <a:lin ang="5400000" scaled="0"/>
                </a:gradFill>
              </a:rPr>
            </a:br>
            <a:r>
              <a:rPr lang="de-DE" sz="1400" dirty="0">
                <a:gradFill>
                  <a:gsLst>
                    <a:gs pos="0">
                      <a:srgbClr val="FFFFFF"/>
                    </a:gs>
                    <a:gs pos="100000">
                      <a:srgbClr val="FFFFFF"/>
                    </a:gs>
                  </a:gsLst>
                  <a:lin ang="5400000" scaled="0"/>
                </a:gradFill>
              </a:rPr>
              <a:t>(Step3_CalculateIDF.r)</a:t>
            </a:r>
          </a:p>
        </p:txBody>
      </p:sp>
      <p:sp>
        <p:nvSpPr>
          <p:cNvPr id="10" name="Rechteckige Legende 9"/>
          <p:cNvSpPr/>
          <p:nvPr/>
        </p:nvSpPr>
        <p:spPr bwMode="auto">
          <a:xfrm>
            <a:off x="8594501" y="4413191"/>
            <a:ext cx="2448272" cy="578813"/>
          </a:xfrm>
          <a:prstGeom prst="wedgeRectCallout">
            <a:avLst>
              <a:gd name="adj1" fmla="val -114257"/>
              <a:gd name="adj2" fmla="val -31357"/>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a:gradFill>
                  <a:gsLst>
                    <a:gs pos="0">
                      <a:srgbClr val="FFFFFF"/>
                    </a:gs>
                    <a:gs pos="100000">
                      <a:srgbClr val="FFFFFF"/>
                    </a:gs>
                  </a:gsLst>
                  <a:lin ang="5400000" scaled="0"/>
                </a:gradFill>
              </a:rPr>
              <a:t>Transpose IDF and </a:t>
            </a:r>
            <a:r>
              <a:rPr lang="de-DE" sz="1400" dirty="0" err="1">
                <a:gradFill>
                  <a:gsLst>
                    <a:gs pos="0">
                      <a:srgbClr val="FFFFFF"/>
                    </a:gs>
                    <a:gs pos="100000">
                      <a:srgbClr val="FFFFFF"/>
                    </a:gs>
                  </a:gsLst>
                  <a:lin ang="5400000" scaled="0"/>
                </a:gradFill>
              </a:rPr>
              <a:t>Attach</a:t>
            </a:r>
            <a:br>
              <a:rPr lang="de-DE" sz="1400" dirty="0">
                <a:gradFill>
                  <a:gsLst>
                    <a:gs pos="0">
                      <a:srgbClr val="FFFFFF"/>
                    </a:gs>
                    <a:gs pos="100000">
                      <a:srgbClr val="FFFFFF"/>
                    </a:gs>
                  </a:gsLst>
                  <a:lin ang="5400000" scaled="0"/>
                </a:gradFill>
              </a:rPr>
            </a:br>
            <a:r>
              <a:rPr lang="de-DE" sz="1400" dirty="0">
                <a:gradFill>
                  <a:gsLst>
                    <a:gs pos="0">
                      <a:srgbClr val="FFFFFF"/>
                    </a:gs>
                    <a:gs pos="100000">
                      <a:srgbClr val="FFFFFF"/>
                    </a:gs>
                  </a:gsLst>
                  <a:lin ang="5400000" scaled="0"/>
                </a:gradFill>
              </a:rPr>
              <a:t>(Step4_TransposeandAttach.r)</a:t>
            </a:r>
          </a:p>
        </p:txBody>
      </p:sp>
      <p:sp>
        <p:nvSpPr>
          <p:cNvPr id="11" name="Rechteckige Legende 10"/>
          <p:cNvSpPr/>
          <p:nvPr/>
        </p:nvSpPr>
        <p:spPr bwMode="auto">
          <a:xfrm>
            <a:off x="8594291" y="5197186"/>
            <a:ext cx="2448272" cy="578813"/>
          </a:xfrm>
          <a:prstGeom prst="wedgeRectCallout">
            <a:avLst>
              <a:gd name="adj1" fmla="val -124928"/>
              <a:gd name="adj2" fmla="val -74442"/>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a:gradFill>
                  <a:gsLst>
                    <a:gs pos="0">
                      <a:srgbClr val="FFFFFF"/>
                    </a:gs>
                    <a:gs pos="100000">
                      <a:srgbClr val="FFFFFF"/>
                    </a:gs>
                  </a:gsLst>
                  <a:lin ang="5400000" scaled="0"/>
                </a:gradFill>
              </a:rPr>
              <a:t>Split </a:t>
            </a:r>
            <a:r>
              <a:rPr lang="de-DE" sz="1400" dirty="0" err="1">
                <a:gradFill>
                  <a:gsLst>
                    <a:gs pos="0">
                      <a:srgbClr val="FFFFFF"/>
                    </a:gs>
                    <a:gs pos="100000">
                      <a:srgbClr val="FFFFFF"/>
                    </a:gs>
                  </a:gsLst>
                  <a:lin ang="5400000" scaled="0"/>
                </a:gradFill>
              </a:rPr>
              <a:t>for</a:t>
            </a:r>
            <a:r>
              <a:rPr lang="de-DE" sz="1400" dirty="0">
                <a:gradFill>
                  <a:gsLst>
                    <a:gs pos="0">
                      <a:srgbClr val="FFFFFF"/>
                    </a:gs>
                    <a:gs pos="100000">
                      <a:srgbClr val="FFFFFF"/>
                    </a:gs>
                  </a:gsLst>
                  <a:lin ang="5400000" scaled="0"/>
                </a:gradFill>
              </a:rPr>
              <a:t> Training and Test</a:t>
            </a:r>
          </a:p>
        </p:txBody>
      </p:sp>
      <p:sp>
        <p:nvSpPr>
          <p:cNvPr id="12" name="Rechteckige Legende 11"/>
          <p:cNvSpPr/>
          <p:nvPr/>
        </p:nvSpPr>
        <p:spPr bwMode="auto">
          <a:xfrm>
            <a:off x="8594081" y="5860079"/>
            <a:ext cx="2448272" cy="578813"/>
          </a:xfrm>
          <a:prstGeom prst="wedgeRectCallout">
            <a:avLst>
              <a:gd name="adj1" fmla="val -118622"/>
              <a:gd name="adj2" fmla="val -92907"/>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de-DE" sz="1400" dirty="0">
                <a:gradFill>
                  <a:gsLst>
                    <a:gs pos="0">
                      <a:srgbClr val="FFFFFF"/>
                    </a:gs>
                    <a:gs pos="100000">
                      <a:srgbClr val="FFFFFF"/>
                    </a:gs>
                  </a:gsLst>
                  <a:lin ang="5400000" scaled="0"/>
                </a:gradFill>
              </a:rPr>
              <a:t>Train and </a:t>
            </a:r>
            <a:r>
              <a:rPr lang="de-DE" sz="1400" dirty="0" err="1">
                <a:gradFill>
                  <a:gsLst>
                    <a:gs pos="0">
                      <a:srgbClr val="FFFFFF"/>
                    </a:gs>
                    <a:gs pos="100000">
                      <a:srgbClr val="FFFFFF"/>
                    </a:gs>
                  </a:gsLst>
                  <a:lin ang="5400000" scaled="0"/>
                </a:gradFill>
              </a:rPr>
              <a:t>Evaluate</a:t>
            </a:r>
            <a:endParaRPr lang="de-DE" sz="1400" dirty="0">
              <a:gradFill>
                <a:gsLst>
                  <a:gs pos="0">
                    <a:srgbClr val="FFFFFF"/>
                  </a:gs>
                  <a:gs pos="100000">
                    <a:srgbClr val="FFFFFF"/>
                  </a:gs>
                </a:gsLst>
                <a:lin ang="5400000" scaled="0"/>
              </a:gradFill>
            </a:endParaRPr>
          </a:p>
        </p:txBody>
      </p:sp>
      <p:sp>
        <p:nvSpPr>
          <p:cNvPr id="13" name="Rechteck 12"/>
          <p:cNvSpPr/>
          <p:nvPr/>
        </p:nvSpPr>
        <p:spPr bwMode="auto">
          <a:xfrm>
            <a:off x="5391329" y="5402512"/>
            <a:ext cx="1656184" cy="746974"/>
          </a:xfrm>
          <a:prstGeom prst="rect">
            <a:avLst/>
          </a:prstGeom>
          <a:noFill/>
          <a:ln w="31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665875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Predictive</a:t>
            </a:r>
            <a:r>
              <a:rPr lang="de-DE" dirty="0"/>
              <a:t> Experiment</a:t>
            </a:r>
          </a:p>
        </p:txBody>
      </p:sp>
      <p:pic>
        <p:nvPicPr>
          <p:cNvPr id="3" name="Grafik 2"/>
          <p:cNvPicPr>
            <a:picLocks noChangeAspect="1"/>
          </p:cNvPicPr>
          <p:nvPr/>
        </p:nvPicPr>
        <p:blipFill>
          <a:blip r:embed="rId2"/>
          <a:stretch>
            <a:fillRect/>
          </a:stretch>
        </p:blipFill>
        <p:spPr>
          <a:xfrm>
            <a:off x="3913981" y="1409030"/>
            <a:ext cx="5348139" cy="5104765"/>
          </a:xfrm>
          <a:prstGeom prst="rect">
            <a:avLst/>
          </a:prstGeom>
        </p:spPr>
      </p:pic>
    </p:spTree>
    <p:extLst>
      <p:ext uri="{BB962C8B-B14F-4D97-AF65-F5344CB8AC3E}">
        <p14:creationId xmlns:p14="http://schemas.microsoft.com/office/powerpoint/2010/main" val="40297709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905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33383" y="2345134"/>
            <a:ext cx="5172075" cy="3067050"/>
          </a:xfrm>
          <a:prstGeom prst="rect">
            <a:avLst/>
          </a:prstGeom>
        </p:spPr>
      </p:pic>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1322737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Machine</a:t>
            </a:r>
            <a:r>
              <a:rPr lang="de-DE" dirty="0"/>
              <a:t> Learning	</a:t>
            </a:r>
          </a:p>
        </p:txBody>
      </p:sp>
      <p:sp>
        <p:nvSpPr>
          <p:cNvPr id="3" name="Textfeld 2"/>
          <p:cNvSpPr txBox="1"/>
          <p:nvPr/>
        </p:nvSpPr>
        <p:spPr>
          <a:xfrm>
            <a:off x="1465709" y="2057102"/>
            <a:ext cx="9865096" cy="3197798"/>
          </a:xfrm>
          <a:prstGeom prst="rect">
            <a:avLst/>
          </a:prstGeom>
          <a:noFill/>
        </p:spPr>
        <p:txBody>
          <a:bodyPr wrap="square" lIns="182880" tIns="146304" rIns="182880" bIns="146304" rtlCol="0">
            <a:spAutoFit/>
          </a:bodyPr>
          <a:lstStyle/>
          <a:p>
            <a:pPr algn="ctr">
              <a:lnSpc>
                <a:spcPct val="90000"/>
              </a:lnSpc>
              <a:spcAft>
                <a:spcPts val="600"/>
              </a:spcAft>
            </a:pPr>
            <a:r>
              <a:rPr lang="en-US" sz="3600" dirty="0"/>
              <a:t>Machine learning is all about extracting structure from data, but it is often difficult to solve problems like classification, regression and clustering in the space in which the underlying observations have been made.</a:t>
            </a:r>
          </a:p>
          <a:p>
            <a:pPr algn="ct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17841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endParaRPr lang="de-DE"/>
          </a:p>
        </p:txBody>
      </p:sp>
      <p:pic>
        <p:nvPicPr>
          <p:cNvPr id="2" name="Grafik 1"/>
          <p:cNvPicPr>
            <a:picLocks noChangeAspect="1"/>
          </p:cNvPicPr>
          <p:nvPr/>
        </p:nvPicPr>
        <p:blipFill>
          <a:blip r:embed="rId2"/>
          <a:stretch>
            <a:fillRect/>
          </a:stretch>
        </p:blipFill>
        <p:spPr>
          <a:xfrm>
            <a:off x="3613149" y="1506537"/>
            <a:ext cx="5210175" cy="3981450"/>
          </a:xfrm>
          <a:prstGeom prst="rect">
            <a:avLst/>
          </a:prstGeom>
        </p:spPr>
      </p:pic>
    </p:spTree>
    <p:extLst>
      <p:ext uri="{BB962C8B-B14F-4D97-AF65-F5344CB8AC3E}">
        <p14:creationId xmlns:p14="http://schemas.microsoft.com/office/powerpoint/2010/main" val="20322412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32200" y="2033587"/>
            <a:ext cx="5172075" cy="4067175"/>
          </a:xfrm>
          <a:prstGeom prst="rect">
            <a:avLst/>
          </a:prstGeom>
        </p:spPr>
      </p:pic>
      <p:sp>
        <p:nvSpPr>
          <p:cNvPr id="2" name="Textplatzhalter 1"/>
          <p:cNvSpPr>
            <a:spLocks noGrp="1"/>
          </p:cNvSpPr>
          <p:nvPr>
            <p:ph type="body" sz="quarter" idx="10"/>
          </p:nvPr>
        </p:nvSpPr>
        <p:spPr/>
        <p:txBody>
          <a:bodyPr/>
          <a:lstStyle/>
          <a:p>
            <a:endParaRPr lang="de-DE" dirty="0"/>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31296869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3" name="Grafik 2"/>
          <p:cNvPicPr>
            <a:picLocks noChangeAspect="1"/>
          </p:cNvPicPr>
          <p:nvPr/>
        </p:nvPicPr>
        <p:blipFill>
          <a:blip r:embed="rId2"/>
          <a:stretch>
            <a:fillRect/>
          </a:stretch>
        </p:blipFill>
        <p:spPr>
          <a:xfrm>
            <a:off x="2485621" y="317325"/>
            <a:ext cx="7467600" cy="6391275"/>
          </a:xfrm>
          <a:prstGeom prst="rect">
            <a:avLst/>
          </a:prstGeom>
        </p:spPr>
      </p:pic>
    </p:spTree>
    <p:extLst>
      <p:ext uri="{BB962C8B-B14F-4D97-AF65-F5344CB8AC3E}">
        <p14:creationId xmlns:p14="http://schemas.microsoft.com/office/powerpoint/2010/main" val="37456687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Text </a:t>
            </a:r>
            <a:r>
              <a:rPr lang="de-DE" dirty="0" err="1"/>
              <a:t>Classification</a:t>
            </a:r>
            <a:endParaRPr lang="de-DE" dirty="0"/>
          </a:p>
        </p:txBody>
      </p:sp>
      <p:sp>
        <p:nvSpPr>
          <p:cNvPr id="3" name="Textfeld 2"/>
          <p:cNvSpPr txBox="1"/>
          <p:nvPr/>
        </p:nvSpPr>
        <p:spPr>
          <a:xfrm>
            <a:off x="1177677" y="2057102"/>
            <a:ext cx="9865096" cy="39026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Determine a characteristic of a document based	on the	text: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Author identification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Sentiment	analysis (e.g.	positive vs. negative review)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Subject or topic category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Spam filtering</a:t>
            </a: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138996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gradFill>
                  <a:gsLst>
                    <a:gs pos="2917">
                      <a:schemeClr val="tx1"/>
                    </a:gs>
                    <a:gs pos="30000">
                      <a:schemeClr val="tx1"/>
                    </a:gs>
                  </a:gsLst>
                  <a:lin ang="5400000" scaled="0"/>
                </a:gradFill>
              </a:rPr>
              <a:t>Document Features	</a:t>
            </a:r>
            <a:br>
              <a:rPr lang="en-US" dirty="0">
                <a:gradFill>
                  <a:gsLst>
                    <a:gs pos="2917">
                      <a:schemeClr val="tx1"/>
                    </a:gs>
                    <a:gs pos="30000">
                      <a:schemeClr val="tx1"/>
                    </a:gs>
                  </a:gsLst>
                  <a:lin ang="5400000" scaled="0"/>
                </a:gradFill>
              </a:rPr>
            </a:br>
            <a:endParaRPr lang="de-DE" dirty="0"/>
          </a:p>
        </p:txBody>
      </p:sp>
      <p:sp>
        <p:nvSpPr>
          <p:cNvPr id="3" name="Textfeld 2"/>
          <p:cNvSpPr txBox="1"/>
          <p:nvPr/>
        </p:nvSpPr>
        <p:spPr>
          <a:xfrm>
            <a:off x="817637" y="1048990"/>
            <a:ext cx="10441160" cy="4668970"/>
          </a:xfrm>
          <a:prstGeom prst="rect">
            <a:avLst/>
          </a:prstGeom>
          <a:noFill/>
        </p:spPr>
        <p:txBody>
          <a:bodyPr wrap="square" lIns="182880" tIns="146304" rIns="182880" bIns="146304" rtlCol="0">
            <a:spAutoFit/>
          </a:bodyPr>
          <a:lstStyle/>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How	do we	generate a set of input features  from a text document	to	pass to the machine learning algorithm?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b="1" i="1" dirty="0">
                <a:gradFill>
                  <a:gsLst>
                    <a:gs pos="2917">
                      <a:schemeClr val="tx1"/>
                    </a:gs>
                    <a:gs pos="30000">
                      <a:schemeClr val="tx1"/>
                    </a:gs>
                  </a:gsLst>
                  <a:lin ang="5400000" scaled="0"/>
                </a:gradFill>
              </a:rPr>
              <a:t>Bag of Words </a:t>
            </a:r>
            <a:r>
              <a:rPr lang="en-US" sz="2400" dirty="0">
                <a:gradFill>
                  <a:gsLst>
                    <a:gs pos="2917">
                      <a:schemeClr val="tx1"/>
                    </a:gs>
                    <a:gs pos="30000">
                      <a:schemeClr val="tx1"/>
                    </a:gs>
                  </a:gsLst>
                  <a:lin ang="5400000" scaled="0"/>
                </a:gradFill>
              </a:rPr>
              <a:t>- Represents of text data in terms of frequencies of words from a dictionary (grammar and ordering of words are ignored) – Just keep the (unordered) list of words that appear and the number of times they appear</a:t>
            </a:r>
          </a:p>
          <a:p>
            <a:pPr>
              <a:lnSpc>
                <a:spcPct val="90000"/>
              </a:lnSpc>
              <a:spcAft>
                <a:spcPts val="600"/>
              </a:spcAft>
            </a:pPr>
            <a:r>
              <a:rPr lang="en-US" sz="2400" b="1" i="1" dirty="0">
                <a:gradFill>
                  <a:gsLst>
                    <a:gs pos="2917">
                      <a:schemeClr val="tx1"/>
                    </a:gs>
                    <a:gs pos="30000">
                      <a:schemeClr val="tx1"/>
                    </a:gs>
                  </a:gsLst>
                  <a:lin ang="5400000" scaled="0"/>
                </a:gradFill>
              </a:rPr>
              <a:t>Term Document matrix </a:t>
            </a:r>
            <a:r>
              <a:rPr lang="en-US" sz="2400" dirty="0">
                <a:gradFill>
                  <a:gsLst>
                    <a:gs pos="2917">
                      <a:schemeClr val="tx1"/>
                    </a:gs>
                    <a:gs pos="30000">
                      <a:schemeClr val="tx1"/>
                    </a:gs>
                  </a:gsLst>
                  <a:lin ang="5400000" scaled="0"/>
                </a:gradFill>
              </a:rPr>
              <a:t>-  Sparse Matrix, describes frequency of words occurring in a collection of documents. Row represent terms/words, Columns represent </a:t>
            </a:r>
            <a:r>
              <a:rPr lang="en-US" sz="2400" dirty="0" err="1">
                <a:gradFill>
                  <a:gsLst>
                    <a:gs pos="2917">
                      <a:schemeClr val="tx1"/>
                    </a:gs>
                    <a:gs pos="30000">
                      <a:schemeClr val="tx1"/>
                    </a:gs>
                  </a:gsLst>
                  <a:lin ang="5400000" scaled="0"/>
                </a:gradFill>
              </a:rPr>
              <a:t>invididual</a:t>
            </a:r>
            <a:r>
              <a:rPr lang="en-US" sz="2400" dirty="0">
                <a:gradFill>
                  <a:gsLst>
                    <a:gs pos="2917">
                      <a:schemeClr val="tx1"/>
                    </a:gs>
                    <a:gs pos="30000">
                      <a:schemeClr val="tx1"/>
                    </a:gs>
                  </a:gsLst>
                  <a:lin ang="5400000" scaled="0"/>
                </a:gradFill>
              </a:rPr>
              <a:t> documents</a:t>
            </a:r>
          </a:p>
          <a:p>
            <a:pPr>
              <a:lnSpc>
                <a:spcPct val="90000"/>
              </a:lnSpc>
              <a:spcAft>
                <a:spcPts val="600"/>
              </a:spcAft>
            </a:pPr>
            <a:r>
              <a:rPr lang="en-US" sz="2400" b="1" dirty="0">
                <a:gradFill>
                  <a:gsLst>
                    <a:gs pos="2917">
                      <a:schemeClr val="tx1"/>
                    </a:gs>
                    <a:gs pos="30000">
                      <a:schemeClr val="tx1"/>
                    </a:gs>
                  </a:gsLst>
                  <a:lin ang="5400000" scaled="0"/>
                </a:gradFill>
              </a:rPr>
              <a:t>N-grams - </a:t>
            </a:r>
            <a:r>
              <a:rPr lang="en-US" sz="2400" dirty="0">
                <a:gradFill>
                  <a:gsLst>
                    <a:gs pos="2917">
                      <a:schemeClr val="tx1"/>
                    </a:gs>
                    <a:gs pos="30000">
                      <a:schemeClr val="tx1"/>
                    </a:gs>
                  </a:gsLst>
                  <a:lin ang="5400000" scaled="0"/>
                </a:gradFill>
              </a:rPr>
              <a:t> a contiguous sequence of n items (words or characters).</a:t>
            </a:r>
            <a:endParaRPr lang="de-DE" sz="2400" b="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882933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Topic </a:t>
            </a:r>
            <a:r>
              <a:rPr lang="de-DE" dirty="0" err="1"/>
              <a:t>Classification</a:t>
            </a:r>
            <a:endParaRPr lang="de-DE" dirty="0"/>
          </a:p>
        </p:txBody>
      </p:sp>
      <p:sp>
        <p:nvSpPr>
          <p:cNvPr id="3" name="Textfeld 2"/>
          <p:cNvSpPr txBox="1"/>
          <p:nvPr/>
        </p:nvSpPr>
        <p:spPr>
          <a:xfrm>
            <a:off x="745629" y="1985094"/>
            <a:ext cx="11418574" cy="5229124"/>
          </a:xfrm>
          <a:prstGeom prst="rect">
            <a:avLst/>
          </a:prstGeom>
          <a:noFill/>
        </p:spPr>
        <p:txBody>
          <a:bodyPr wrap="square" lIns="182880" tIns="146304" rIns="182880" bIns="146304" rtlCol="0">
            <a:spAutoFit/>
          </a:bodyPr>
          <a:lstStyle/>
          <a:p>
            <a:r>
              <a:rPr lang="en-US" sz="1400" dirty="0"/>
              <a:t>Topic Classification</a:t>
            </a:r>
          </a:p>
          <a:p>
            <a:r>
              <a:rPr lang="en-US" sz="1400" dirty="0"/>
              <a:t>•</a:t>
            </a:r>
          </a:p>
          <a:p>
            <a:r>
              <a:rPr lang="en-US" sz="1400" dirty="0"/>
              <a:t>Decide if a given text</a:t>
            </a:r>
          </a:p>
          <a:p>
            <a:r>
              <a:rPr lang="en-US" sz="1400" dirty="0"/>
              <a:t>-</a:t>
            </a:r>
          </a:p>
          <a:p>
            <a:r>
              <a:rPr lang="en-US" sz="1400" dirty="0"/>
              <a:t>document belongs to a </a:t>
            </a:r>
          </a:p>
          <a:p>
            <a:r>
              <a:rPr lang="en-US" sz="1400" dirty="0"/>
              <a:t>given topic or not (e.g. merger, oil, sports)</a:t>
            </a:r>
          </a:p>
          <a:p>
            <a:r>
              <a:rPr lang="en-US" sz="1400" dirty="0"/>
              <a:t>•</a:t>
            </a:r>
          </a:p>
          <a:p>
            <a:r>
              <a:rPr lang="en-US" sz="1400" dirty="0"/>
              <a:t>Features for learning are term</a:t>
            </a:r>
          </a:p>
          <a:p>
            <a:r>
              <a:rPr lang="en-US" sz="1400" dirty="0"/>
              <a:t>-</a:t>
            </a:r>
          </a:p>
          <a:p>
            <a:r>
              <a:rPr lang="en-US" sz="1400" dirty="0"/>
              <a:t>counts (words)</a:t>
            </a:r>
          </a:p>
          <a:p>
            <a:r>
              <a:rPr lang="en-US" sz="1400" dirty="0"/>
              <a:t>•</a:t>
            </a:r>
          </a:p>
          <a:p>
            <a:r>
              <a:rPr lang="en-US" sz="1400" dirty="0"/>
              <a:t>Every term becomes a feature dimension</a:t>
            </a:r>
          </a:p>
          <a:p>
            <a:r>
              <a:rPr lang="en-US" sz="1400" dirty="0"/>
              <a:t>•</a:t>
            </a:r>
          </a:p>
          <a:p>
            <a:r>
              <a:rPr lang="en-US" sz="1400" dirty="0"/>
              <a:t>Feature</a:t>
            </a:r>
          </a:p>
          <a:p>
            <a:r>
              <a:rPr lang="en-US" sz="1400" dirty="0"/>
              <a:t>-</a:t>
            </a:r>
          </a:p>
          <a:p>
            <a:r>
              <a:rPr lang="en-US" sz="1400" dirty="0"/>
              <a:t>Space is high</a:t>
            </a:r>
          </a:p>
          <a:p>
            <a:r>
              <a:rPr lang="en-US" sz="1400" dirty="0"/>
              <a:t>-</a:t>
            </a:r>
          </a:p>
          <a:p>
            <a:r>
              <a:rPr lang="en-US" sz="1400" dirty="0"/>
              <a:t>dimensional</a:t>
            </a:r>
          </a:p>
          <a:p>
            <a:r>
              <a:rPr lang="en-US" sz="1400" dirty="0"/>
              <a:t>•</a:t>
            </a:r>
          </a:p>
          <a:p>
            <a:r>
              <a:rPr lang="en-US" sz="1400" dirty="0"/>
              <a:t>Good for learning because probability of linear </a:t>
            </a:r>
          </a:p>
          <a:p>
            <a:r>
              <a:rPr lang="en-US" sz="1400" dirty="0" err="1"/>
              <a:t>separability</a:t>
            </a:r>
            <a:r>
              <a:rPr lang="en-US" sz="1400" dirty="0"/>
              <a:t> rises with the number of </a:t>
            </a:r>
          </a:p>
          <a:p>
            <a:r>
              <a:rPr lang="en-US" sz="1400" dirty="0"/>
              <a:t>dimensions</a:t>
            </a:r>
          </a:p>
          <a:p>
            <a:pPr>
              <a:lnSpc>
                <a:spcPct val="90000"/>
              </a:lnSpc>
              <a:spcAft>
                <a:spcPts val="600"/>
              </a:spcAft>
            </a:pPr>
            <a:endParaRPr lang="de-DE"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53479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Term </a:t>
            </a:r>
            <a:r>
              <a:rPr lang="de-DE" dirty="0" err="1"/>
              <a:t>Document</a:t>
            </a:r>
            <a:r>
              <a:rPr lang="de-DE" dirty="0"/>
              <a:t> Matrix</a:t>
            </a:r>
          </a:p>
        </p:txBody>
      </p:sp>
      <p:sp>
        <p:nvSpPr>
          <p:cNvPr id="3" name="Textfeld 2"/>
          <p:cNvSpPr txBox="1"/>
          <p:nvPr/>
        </p:nvSpPr>
        <p:spPr>
          <a:xfrm>
            <a:off x="745629" y="1769070"/>
            <a:ext cx="10801200" cy="3493264"/>
          </a:xfrm>
          <a:prstGeom prst="rect">
            <a:avLst/>
          </a:prstGeom>
          <a:noFill/>
        </p:spPr>
        <p:txBody>
          <a:bodyPr wrap="square" lIns="182880" tIns="146304" rIns="182880" bIns="146304" rtlCol="0">
            <a:spAutoFit/>
          </a:bodyPr>
          <a:lstStyle/>
          <a:p>
            <a:pPr>
              <a:lnSpc>
                <a:spcPct val="90000"/>
              </a:lnSpc>
              <a:spcAft>
                <a:spcPts val="600"/>
              </a:spcAft>
            </a:pPr>
            <a:r>
              <a:rPr lang="de-DE" sz="2400" dirty="0" err="1">
                <a:gradFill>
                  <a:gsLst>
                    <a:gs pos="2917">
                      <a:schemeClr val="tx1"/>
                    </a:gs>
                    <a:gs pos="30000">
                      <a:schemeClr val="tx1"/>
                    </a:gs>
                  </a:gsLst>
                  <a:lin ang="5400000" scaled="0"/>
                </a:gradFill>
              </a:rPr>
              <a:t>Documents</a:t>
            </a:r>
            <a:r>
              <a:rPr lang="de-DE" sz="2400" dirty="0">
                <a:gradFill>
                  <a:gsLst>
                    <a:gs pos="2917">
                      <a:schemeClr val="tx1"/>
                    </a:gs>
                    <a:gs pos="30000">
                      <a:schemeClr val="tx1"/>
                    </a:gs>
                  </a:gsLst>
                  <a:lin ang="5400000" scaled="0"/>
                </a:gradFill>
              </a:rPr>
              <a:t>:</a:t>
            </a: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a:gradFill>
                  <a:gsLst>
                    <a:gs pos="2917">
                      <a:schemeClr val="tx1"/>
                    </a:gs>
                    <a:gs pos="30000">
                      <a:schemeClr val="tx1"/>
                    </a:gs>
                  </a:gsLst>
                  <a:lin ang="5400000" scaled="0"/>
                </a:gradFill>
              </a:rPr>
              <a:t>„</a:t>
            </a:r>
            <a:r>
              <a:rPr lang="en-US" sz="2400" dirty="0"/>
              <a:t>One Dog two Dog”</a:t>
            </a:r>
          </a:p>
          <a:p>
            <a:pPr>
              <a:lnSpc>
                <a:spcPct val="90000"/>
              </a:lnSpc>
              <a:spcAft>
                <a:spcPts val="600"/>
              </a:spcAft>
            </a:pPr>
            <a:r>
              <a:rPr lang="en-US" sz="2400" dirty="0"/>
              <a:t>“small Dog big Dog”</a:t>
            </a:r>
          </a:p>
          <a:p>
            <a:pPr>
              <a:lnSpc>
                <a:spcPct val="90000"/>
              </a:lnSpc>
              <a:spcAft>
                <a:spcPts val="600"/>
              </a:spcAft>
            </a:pPr>
            <a:r>
              <a:rPr lang="en-US" sz="2400" dirty="0"/>
              <a:t>“dark Dog bright Dog”</a:t>
            </a:r>
          </a:p>
          <a:p>
            <a:pPr>
              <a:lnSpc>
                <a:spcPct val="90000"/>
              </a:lnSpc>
              <a:spcAft>
                <a:spcPts val="600"/>
              </a:spcAft>
            </a:pPr>
            <a:r>
              <a:rPr lang="en-US" sz="2400" dirty="0"/>
              <a:t>“old Dog dark Dog”</a:t>
            </a:r>
          </a:p>
          <a:p>
            <a:pPr marL="342900" indent="-342900">
              <a:lnSpc>
                <a:spcPct val="90000"/>
              </a:lnSpc>
              <a:spcAft>
                <a:spcPts val="600"/>
              </a:spcAft>
              <a:buFont typeface="Arial" panose="020B0604020202020204" pitchFamily="34" charset="0"/>
              <a:buChar char="•"/>
            </a:pPr>
            <a:endParaRPr lang="en-US" sz="2400" dirty="0"/>
          </a:p>
          <a:p>
            <a:pPr marL="342900" indent="-342900">
              <a:lnSpc>
                <a:spcPct val="90000"/>
              </a:lnSpc>
              <a:spcAft>
                <a:spcPts val="600"/>
              </a:spcAft>
              <a:buFont typeface="Arial" panose="020B0604020202020204" pitchFamily="34" charset="0"/>
              <a:buChar char="•"/>
            </a:pPr>
            <a:endParaRPr lang="de-DE" sz="2400" dirty="0" err="1">
              <a:gradFill>
                <a:gsLst>
                  <a:gs pos="2917">
                    <a:schemeClr val="tx1"/>
                  </a:gs>
                  <a:gs pos="30000">
                    <a:schemeClr val="tx1"/>
                  </a:gs>
                </a:gsLst>
                <a:lin ang="5400000" scaled="0"/>
              </a:gradFill>
            </a:endParaRPr>
          </a:p>
        </p:txBody>
      </p:sp>
      <p:sp>
        <p:nvSpPr>
          <p:cNvPr id="4" name="Rectangle 1"/>
          <p:cNvSpPr>
            <a:spLocks noChangeArrowheads="1"/>
          </p:cNvSpPr>
          <p:nvPr/>
        </p:nvSpPr>
        <p:spPr bwMode="auto">
          <a:xfrm>
            <a:off x="0" y="0"/>
            <a:ext cx="1243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chemeClr val="tx1"/>
                </a:solidFill>
                <a:effectLst/>
                <a:latin typeface="Arial Unicode MS" panose="020B0604020202020204" pitchFamily="34" charset="-128"/>
              </a:rPr>
              <a:t>bright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elle 4"/>
          <p:cNvGraphicFramePr>
            <a:graphicFrameLocks noGrp="1"/>
          </p:cNvGraphicFramePr>
          <p:nvPr>
            <p:extLst>
              <p:ext uri="{D42A27DB-BD31-4B8C-83A1-F6EECF244321}">
                <p14:modId xmlns:p14="http://schemas.microsoft.com/office/powerpoint/2010/main" val="3378767103"/>
              </p:ext>
            </p:extLst>
          </p:nvPr>
        </p:nvGraphicFramePr>
        <p:xfrm>
          <a:off x="4850085" y="2143918"/>
          <a:ext cx="7138855" cy="3657600"/>
        </p:xfrm>
        <a:graphic>
          <a:graphicData uri="http://schemas.openxmlformats.org/drawingml/2006/table">
            <a:tbl>
              <a:tblPr firstRow="1" bandRow="1">
                <a:tableStyleId>{073A0DAA-6AF3-43AB-8588-CEC1D06C72B9}</a:tableStyleId>
              </a:tblPr>
              <a:tblGrid>
                <a:gridCol w="1427771">
                  <a:extLst>
                    <a:ext uri="{9D8B030D-6E8A-4147-A177-3AD203B41FA5}">
                      <a16:colId xmlns:a16="http://schemas.microsoft.com/office/drawing/2014/main" val="20000"/>
                    </a:ext>
                  </a:extLst>
                </a:gridCol>
                <a:gridCol w="1427771">
                  <a:extLst>
                    <a:ext uri="{9D8B030D-6E8A-4147-A177-3AD203B41FA5}">
                      <a16:colId xmlns:a16="http://schemas.microsoft.com/office/drawing/2014/main" val="20001"/>
                    </a:ext>
                  </a:extLst>
                </a:gridCol>
                <a:gridCol w="1427771">
                  <a:extLst>
                    <a:ext uri="{9D8B030D-6E8A-4147-A177-3AD203B41FA5}">
                      <a16:colId xmlns:a16="http://schemas.microsoft.com/office/drawing/2014/main" val="20002"/>
                    </a:ext>
                  </a:extLst>
                </a:gridCol>
                <a:gridCol w="1427771">
                  <a:extLst>
                    <a:ext uri="{9D8B030D-6E8A-4147-A177-3AD203B41FA5}">
                      <a16:colId xmlns:a16="http://schemas.microsoft.com/office/drawing/2014/main" val="20003"/>
                    </a:ext>
                  </a:extLst>
                </a:gridCol>
                <a:gridCol w="1427771">
                  <a:extLst>
                    <a:ext uri="{9D8B030D-6E8A-4147-A177-3AD203B41FA5}">
                      <a16:colId xmlns:a16="http://schemas.microsoft.com/office/drawing/2014/main" val="20004"/>
                    </a:ext>
                  </a:extLst>
                </a:gridCol>
              </a:tblGrid>
              <a:tr h="340742">
                <a:tc>
                  <a:txBody>
                    <a:bodyPr/>
                    <a:lstStyle/>
                    <a:p>
                      <a:pPr algn="ctr"/>
                      <a:endParaRPr lang="de-DE" dirty="0"/>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extLst>
                  <a:ext uri="{0D108BD9-81ED-4DB2-BD59-A6C34878D82A}">
                    <a16:rowId xmlns:a16="http://schemas.microsoft.com/office/drawing/2014/main" val="10000"/>
                  </a:ext>
                </a:extLst>
              </a:tr>
              <a:tr h="340742">
                <a:tc>
                  <a:txBody>
                    <a:bodyPr/>
                    <a:lstStyle/>
                    <a:p>
                      <a:pPr algn="ctr"/>
                      <a:r>
                        <a:rPr lang="de-DE" dirty="0" err="1"/>
                        <a:t>One</a:t>
                      </a:r>
                      <a:endParaRPr lang="de-DE" dirty="0"/>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1"/>
                  </a:ext>
                </a:extLst>
              </a:tr>
              <a:tr h="340742">
                <a:tc>
                  <a:txBody>
                    <a:bodyPr/>
                    <a:lstStyle/>
                    <a:p>
                      <a:pPr algn="ctr"/>
                      <a:r>
                        <a:rPr lang="de-DE" dirty="0" err="1"/>
                        <a:t>Two</a:t>
                      </a:r>
                      <a:endParaRPr lang="de-DE" dirty="0"/>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2"/>
                  </a:ext>
                </a:extLst>
              </a:tr>
              <a:tr h="340742">
                <a:tc>
                  <a:txBody>
                    <a:bodyPr/>
                    <a:lstStyle/>
                    <a:p>
                      <a:pPr algn="ctr"/>
                      <a:r>
                        <a:rPr lang="de-DE" dirty="0"/>
                        <a:t>Dog</a:t>
                      </a:r>
                    </a:p>
                  </a:txBody>
                  <a:tcPr/>
                </a:tc>
                <a:tc>
                  <a:txBody>
                    <a:bodyPr/>
                    <a:lstStyle/>
                    <a:p>
                      <a:pPr algn="ctr"/>
                      <a:r>
                        <a:rPr lang="de-DE" dirty="0"/>
                        <a:t>2</a:t>
                      </a:r>
                    </a:p>
                  </a:txBody>
                  <a:tcPr/>
                </a:tc>
                <a:tc>
                  <a:txBody>
                    <a:bodyPr/>
                    <a:lstStyle/>
                    <a:p>
                      <a:pPr algn="ctr"/>
                      <a:r>
                        <a:rPr lang="de-DE" dirty="0"/>
                        <a:t>2</a:t>
                      </a:r>
                    </a:p>
                  </a:txBody>
                  <a:tcPr/>
                </a:tc>
                <a:tc>
                  <a:txBody>
                    <a:bodyPr/>
                    <a:lstStyle/>
                    <a:p>
                      <a:pPr algn="ctr"/>
                      <a:r>
                        <a:rPr lang="de-DE" dirty="0"/>
                        <a:t>2</a:t>
                      </a:r>
                    </a:p>
                  </a:txBody>
                  <a:tcPr/>
                </a:tc>
                <a:tc>
                  <a:txBody>
                    <a:bodyPr/>
                    <a:lstStyle/>
                    <a:p>
                      <a:pPr algn="ctr"/>
                      <a:r>
                        <a:rPr lang="de-DE" dirty="0"/>
                        <a:t>2</a:t>
                      </a:r>
                    </a:p>
                  </a:txBody>
                  <a:tcPr/>
                </a:tc>
                <a:extLst>
                  <a:ext uri="{0D108BD9-81ED-4DB2-BD59-A6C34878D82A}">
                    <a16:rowId xmlns:a16="http://schemas.microsoft.com/office/drawing/2014/main" val="10003"/>
                  </a:ext>
                </a:extLst>
              </a:tr>
              <a:tr h="340742">
                <a:tc>
                  <a:txBody>
                    <a:bodyPr/>
                    <a:lstStyle/>
                    <a:p>
                      <a:pPr algn="ctr"/>
                      <a:r>
                        <a:rPr lang="de-DE" dirty="0"/>
                        <a:t>Small </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4"/>
                  </a:ext>
                </a:extLst>
              </a:tr>
              <a:tr h="340742">
                <a:tc>
                  <a:txBody>
                    <a:bodyPr/>
                    <a:lstStyle/>
                    <a:p>
                      <a:pPr algn="ctr"/>
                      <a:r>
                        <a:rPr lang="de-DE" dirty="0" err="1"/>
                        <a:t>big</a:t>
                      </a:r>
                      <a:endParaRPr lang="de-DE" dirty="0"/>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0</a:t>
                      </a:r>
                    </a:p>
                  </a:txBody>
                  <a:tcPr/>
                </a:tc>
                <a:tc>
                  <a:txBody>
                    <a:bodyPr/>
                    <a:lstStyle/>
                    <a:p>
                      <a:pPr algn="ctr"/>
                      <a:r>
                        <a:rPr lang="de-DE" dirty="0"/>
                        <a:t>0</a:t>
                      </a:r>
                    </a:p>
                  </a:txBody>
                  <a:tcPr/>
                </a:tc>
                <a:extLst>
                  <a:ext uri="{0D108BD9-81ED-4DB2-BD59-A6C34878D82A}">
                    <a16:rowId xmlns:a16="http://schemas.microsoft.com/office/drawing/2014/main" val="10005"/>
                  </a:ext>
                </a:extLst>
              </a:tr>
              <a:tr h="340742">
                <a:tc>
                  <a:txBody>
                    <a:bodyPr/>
                    <a:lstStyle/>
                    <a:p>
                      <a:pPr algn="ctr"/>
                      <a:r>
                        <a:rPr lang="de-DE" dirty="0"/>
                        <a:t>Dark</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1</a:t>
                      </a:r>
                    </a:p>
                  </a:txBody>
                  <a:tcPr/>
                </a:tc>
                <a:extLst>
                  <a:ext uri="{0D108BD9-81ED-4DB2-BD59-A6C34878D82A}">
                    <a16:rowId xmlns:a16="http://schemas.microsoft.com/office/drawing/2014/main" val="10006"/>
                  </a:ext>
                </a:extLst>
              </a:tr>
              <a:tr h="340742">
                <a:tc>
                  <a:txBody>
                    <a:bodyPr/>
                    <a:lstStyle/>
                    <a:p>
                      <a:pPr algn="ctr"/>
                      <a:r>
                        <a:rPr lang="de-DE" dirty="0"/>
                        <a:t>Bright</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dirty="0"/>
                        <a:t>1</a:t>
                      </a:r>
                    </a:p>
                  </a:txBody>
                  <a:tcPr/>
                </a:tc>
                <a:tc>
                  <a:txBody>
                    <a:bodyPr/>
                    <a:lstStyle/>
                    <a:p>
                      <a:pPr algn="ctr"/>
                      <a:r>
                        <a:rPr lang="de-DE" dirty="0"/>
                        <a:t>0</a:t>
                      </a:r>
                    </a:p>
                  </a:txBody>
                  <a:tcPr/>
                </a:tc>
                <a:extLst>
                  <a:ext uri="{0D108BD9-81ED-4DB2-BD59-A6C34878D82A}">
                    <a16:rowId xmlns:a16="http://schemas.microsoft.com/office/drawing/2014/main" val="10007"/>
                  </a:ext>
                </a:extLst>
              </a:tr>
              <a:tr h="340742">
                <a:tc>
                  <a:txBody>
                    <a:bodyPr/>
                    <a:lstStyle/>
                    <a:p>
                      <a:pPr algn="ctr"/>
                      <a:r>
                        <a:rPr lang="de-DE" dirty="0"/>
                        <a:t>Old</a:t>
                      </a:r>
                    </a:p>
                  </a:txBody>
                  <a:tcPr/>
                </a:tc>
                <a:tc>
                  <a:txBody>
                    <a:bodyPr/>
                    <a:lstStyle/>
                    <a:p>
                      <a:pPr algn="ctr"/>
                      <a:r>
                        <a:rPr lang="de-DE" dirty="0"/>
                        <a:t>0</a:t>
                      </a:r>
                    </a:p>
                  </a:txBody>
                  <a:tcPr/>
                </a:tc>
                <a:tc>
                  <a:txBody>
                    <a:bodyPr/>
                    <a:lstStyle/>
                    <a:p>
                      <a:pPr algn="ctr"/>
                      <a:r>
                        <a:rPr lang="de-DE" dirty="0"/>
                        <a:t>0</a:t>
                      </a:r>
                    </a:p>
                  </a:txBody>
                  <a:tcPr/>
                </a:tc>
                <a:tc>
                  <a:txBody>
                    <a:bodyPr/>
                    <a:lstStyle/>
                    <a:p>
                      <a:pPr algn="ctr"/>
                      <a:r>
                        <a:rPr lang="de-DE"/>
                        <a:t>0</a:t>
                      </a:r>
                      <a:endParaRPr lang="de-DE" dirty="0"/>
                    </a:p>
                  </a:txBody>
                  <a:tcPr/>
                </a:tc>
                <a:tc>
                  <a:txBody>
                    <a:bodyPr/>
                    <a:lstStyle/>
                    <a:p>
                      <a:pPr algn="ctr"/>
                      <a:r>
                        <a:rPr lang="de-DE" dirty="0"/>
                        <a:t>1</a:t>
                      </a:r>
                    </a:p>
                  </a:txBody>
                  <a:tcPr/>
                </a:tc>
                <a:extLst>
                  <a:ext uri="{0D108BD9-81ED-4DB2-BD59-A6C34878D82A}">
                    <a16:rowId xmlns:a16="http://schemas.microsoft.com/office/drawing/2014/main" val="10008"/>
                  </a:ext>
                </a:extLst>
              </a:tr>
              <a:tr h="340742">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tc>
                  <a:txBody>
                    <a:bodyPr/>
                    <a:lstStyle/>
                    <a:p>
                      <a:pPr algn="ctr"/>
                      <a:endParaRPr lang="de-DE"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7145409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Training </a:t>
            </a:r>
            <a:r>
              <a:rPr lang="de-DE" dirty="0" err="1"/>
              <a:t>Protocols</a:t>
            </a:r>
            <a:endParaRPr lang="de-DE" dirty="0"/>
          </a:p>
        </p:txBody>
      </p:sp>
      <p:sp>
        <p:nvSpPr>
          <p:cNvPr id="3" name="Textfeld 2"/>
          <p:cNvSpPr txBox="1"/>
          <p:nvPr/>
        </p:nvSpPr>
        <p:spPr>
          <a:xfrm>
            <a:off x="745629" y="1625054"/>
            <a:ext cx="10513168" cy="11572399"/>
          </a:xfrm>
          <a:prstGeom prst="rect">
            <a:avLst/>
          </a:prstGeom>
          <a:noFill/>
        </p:spPr>
        <p:txBody>
          <a:bodyPr wrap="square" lIns="182880" tIns="146304" rIns="182880" bIns="146304" rtlCol="0">
            <a:spAutoFit/>
          </a:bodyPr>
          <a:lstStyle/>
          <a:p>
            <a:pPr>
              <a:lnSpc>
                <a:spcPct val="90000"/>
              </a:lnSpc>
              <a:spcAft>
                <a:spcPts val="600"/>
              </a:spcAft>
            </a:pPr>
            <a:r>
              <a:rPr lang="de-DE" sz="2400" dirty="0" err="1">
                <a:gradFill>
                  <a:gsLst>
                    <a:gs pos="2917">
                      <a:schemeClr val="tx1"/>
                    </a:gs>
                    <a:gs pos="30000">
                      <a:schemeClr val="tx1"/>
                    </a:gs>
                  </a:gsLst>
                  <a:lin ang="5400000" scaled="0"/>
                </a:gradFill>
              </a:rPr>
              <a:t>Supervised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Algorithm</a:t>
            </a:r>
            <a:endParaRPr lang="de-DE" sz="2400" dirty="0">
              <a:gradFill>
                <a:gsLst>
                  <a:gs pos="2917">
                    <a:schemeClr val="tx1"/>
                  </a:gs>
                  <a:gs pos="30000">
                    <a:schemeClr val="tx1"/>
                  </a:gs>
                </a:gsLst>
                <a:lin ang="5400000" scaled="0"/>
              </a:gradFill>
            </a:endParaRPr>
          </a:p>
          <a:p>
            <a:r>
              <a:rPr lang="en-US" sz="2400" dirty="0"/>
              <a:t>Training data includes both the input and the </a:t>
            </a:r>
          </a:p>
          <a:p>
            <a:r>
              <a:rPr lang="en-US" sz="2400" dirty="0"/>
              <a:t>desired results. </a:t>
            </a:r>
          </a:p>
          <a:p>
            <a:r>
              <a:rPr lang="en-US" sz="2400" dirty="0"/>
              <a:t>•</a:t>
            </a:r>
          </a:p>
          <a:p>
            <a:r>
              <a:rPr lang="en-US" sz="2400" dirty="0"/>
              <a:t>For some examples the correct results (targets) are </a:t>
            </a:r>
          </a:p>
          <a:p>
            <a:r>
              <a:rPr lang="en-US" sz="2400" dirty="0"/>
              <a:t>known and are given in input to the model during </a:t>
            </a:r>
          </a:p>
          <a:p>
            <a:r>
              <a:rPr lang="en-US" sz="2400" dirty="0"/>
              <a:t>the learning process. </a:t>
            </a:r>
          </a:p>
          <a:p>
            <a:r>
              <a:rPr lang="en-US" sz="2400" dirty="0"/>
              <a:t>•</a:t>
            </a:r>
          </a:p>
          <a:p>
            <a:r>
              <a:rPr lang="en-US" sz="2400" dirty="0"/>
              <a:t>The </a:t>
            </a:r>
            <a:r>
              <a:rPr lang="en-US" sz="2400" dirty="0" err="1"/>
              <a:t>construc?on</a:t>
            </a:r>
            <a:r>
              <a:rPr lang="en-US" sz="2400" dirty="0"/>
              <a:t> of a proper training, </a:t>
            </a:r>
            <a:r>
              <a:rPr lang="en-US" sz="2400" dirty="0" err="1"/>
              <a:t>valida?on</a:t>
            </a:r>
            <a:r>
              <a:rPr lang="en-US" sz="2400" dirty="0"/>
              <a:t> and </a:t>
            </a:r>
          </a:p>
          <a:p>
            <a:r>
              <a:rPr lang="en-US" sz="2400" dirty="0"/>
              <a:t>test set (Bok) is crucial. </a:t>
            </a:r>
          </a:p>
          <a:p>
            <a:r>
              <a:rPr lang="en-US" sz="2400" dirty="0"/>
              <a:t>•</a:t>
            </a:r>
          </a:p>
          <a:p>
            <a:r>
              <a:rPr lang="en-US" sz="2400" dirty="0"/>
              <a:t>These methods are usually fast and accurate. </a:t>
            </a:r>
          </a:p>
          <a:p>
            <a:r>
              <a:rPr lang="en-US" sz="2400" dirty="0"/>
              <a:t>•</a:t>
            </a:r>
          </a:p>
          <a:p>
            <a:r>
              <a:rPr lang="en-US" sz="2400" dirty="0"/>
              <a:t>Have to be able to </a:t>
            </a:r>
          </a:p>
          <a:p>
            <a:r>
              <a:rPr lang="en-US" sz="2400" dirty="0"/>
              <a:t>generalize</a:t>
            </a:r>
          </a:p>
          <a:p>
            <a:r>
              <a:rPr lang="en-US" sz="2400" dirty="0"/>
              <a:t>: give the correct </a:t>
            </a:r>
          </a:p>
          <a:p>
            <a:r>
              <a:rPr lang="en-US" sz="2400" dirty="0"/>
              <a:t>results when new data are given in input without </a:t>
            </a:r>
          </a:p>
          <a:p>
            <a:r>
              <a:rPr lang="en-US" sz="2400" dirty="0"/>
              <a:t>knowing a priori the </a:t>
            </a:r>
            <a:r>
              <a:rPr lang="en-US" sz="2400" dirty="0" err="1"/>
              <a:t>targe</a:t>
            </a:r>
            <a:endParaRPr lang="en-US" sz="2400"/>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a:p>
            <a:pPr>
              <a:lnSpc>
                <a:spcPct val="90000"/>
              </a:lnSpc>
              <a:spcAft>
                <a:spcPts val="600"/>
              </a:spcAft>
            </a:pPr>
            <a:r>
              <a:rPr lang="de-DE" sz="2400" b="1" dirty="0">
                <a:gradFill>
                  <a:gsLst>
                    <a:gs pos="2917">
                      <a:schemeClr val="tx1"/>
                    </a:gs>
                    <a:gs pos="30000">
                      <a:schemeClr val="tx1"/>
                    </a:gs>
                  </a:gsLst>
                  <a:lin ang="5400000" scaled="0"/>
                </a:gradFill>
              </a:rPr>
              <a:t>Non </a:t>
            </a:r>
            <a:r>
              <a:rPr lang="de-DE" sz="2400" b="1" dirty="0" err="1">
                <a:gradFill>
                  <a:gsLst>
                    <a:gs pos="2917">
                      <a:schemeClr val="tx1"/>
                    </a:gs>
                    <a:gs pos="30000">
                      <a:schemeClr val="tx1"/>
                    </a:gs>
                  </a:gsLst>
                  <a:lin ang="5400000" scaled="0"/>
                </a:gradFill>
              </a:rPr>
              <a:t>Supervised</a:t>
            </a:r>
            <a:r>
              <a:rPr lang="de-DE" sz="2400" b="1" dirty="0">
                <a:gradFill>
                  <a:gsLst>
                    <a:gs pos="2917">
                      <a:schemeClr val="tx1"/>
                    </a:gs>
                    <a:gs pos="30000">
                      <a:schemeClr val="tx1"/>
                    </a:gs>
                  </a:gsLst>
                  <a:lin ang="5400000" scaled="0"/>
                </a:gradFill>
              </a:rPr>
              <a:t> </a:t>
            </a:r>
            <a:r>
              <a:rPr lang="de-DE" sz="2400" b="1" dirty="0" err="1">
                <a:gradFill>
                  <a:gsLst>
                    <a:gs pos="2917">
                      <a:schemeClr val="tx1"/>
                    </a:gs>
                    <a:gs pos="30000">
                      <a:schemeClr val="tx1"/>
                    </a:gs>
                  </a:gsLst>
                  <a:lin ang="5400000" scaled="0"/>
                </a:gradFill>
              </a:rPr>
              <a:t>Algorithm</a:t>
            </a:r>
            <a:endParaRPr lang="de-DE" sz="2400" b="1" dirty="0">
              <a:gradFill>
                <a:gsLst>
                  <a:gs pos="2917">
                    <a:schemeClr val="tx1"/>
                  </a:gs>
                  <a:gs pos="30000">
                    <a:schemeClr val="tx1"/>
                  </a:gs>
                </a:gsLst>
                <a:lin ang="5400000" scaled="0"/>
              </a:gradFill>
            </a:endParaRPr>
          </a:p>
          <a:p>
            <a:pPr>
              <a:lnSpc>
                <a:spcPct val="90000"/>
              </a:lnSpc>
              <a:spcAft>
                <a:spcPts val="600"/>
              </a:spcAft>
            </a:pPr>
            <a:endParaRPr lang="de-DE" sz="2400" b="1"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The </a:t>
            </a:r>
            <a:r>
              <a:rPr lang="de-DE" sz="2400" dirty="0" err="1">
                <a:gradFill>
                  <a:gsLst>
                    <a:gs pos="2917">
                      <a:schemeClr val="tx1"/>
                    </a:gs>
                    <a:gs pos="30000">
                      <a:schemeClr val="tx1"/>
                    </a:gs>
                  </a:gsLst>
                  <a:lin ang="5400000" scaled="0"/>
                </a:gradFill>
              </a:rPr>
              <a:t>model</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is</a:t>
            </a:r>
            <a:r>
              <a:rPr lang="de-DE" sz="2400" dirty="0">
                <a:gradFill>
                  <a:gsLst>
                    <a:gs pos="2917">
                      <a:schemeClr val="tx1"/>
                    </a:gs>
                    <a:gs pos="30000">
                      <a:schemeClr val="tx1"/>
                    </a:gs>
                  </a:gsLst>
                  <a:lin ang="5400000" scaled="0"/>
                </a:gradFill>
              </a:rPr>
              <a:t> not </a:t>
            </a:r>
            <a:r>
              <a:rPr lang="de-DE" sz="2400" dirty="0" err="1">
                <a:gradFill>
                  <a:gsLst>
                    <a:gs pos="2917">
                      <a:schemeClr val="tx1"/>
                    </a:gs>
                    <a:gs pos="30000">
                      <a:schemeClr val="tx1"/>
                    </a:gs>
                  </a:gsLst>
                  <a:lin ang="5400000" scaled="0"/>
                </a:gradFill>
              </a:rPr>
              <a:t>provided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with</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correct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results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during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training</a:t>
            </a: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Can </a:t>
            </a:r>
            <a:r>
              <a:rPr lang="de-DE" sz="2400" dirty="0" err="1">
                <a:gradFill>
                  <a:gsLst>
                    <a:gs pos="2917">
                      <a:schemeClr val="tx1"/>
                    </a:gs>
                    <a:gs pos="30000">
                      <a:schemeClr val="tx1"/>
                    </a:gs>
                  </a:gsLst>
                  <a:lin ang="5400000" scaled="0"/>
                </a:gradFill>
              </a:rPr>
              <a:t>be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used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cluster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input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data</a:t>
            </a:r>
            <a:r>
              <a:rPr lang="de-DE" sz="2400" dirty="0">
                <a:gradFill>
                  <a:gsLst>
                    <a:gs pos="2917">
                      <a:schemeClr val="tx1"/>
                    </a:gs>
                    <a:gs pos="30000">
                      <a:schemeClr val="tx1"/>
                    </a:gs>
                  </a:gsLst>
                  <a:lin ang="5400000" scaled="0"/>
                </a:gradFill>
              </a:rPr>
              <a:t> in </a:t>
            </a:r>
            <a:r>
              <a:rPr lang="de-DE" sz="2400" dirty="0" err="1">
                <a:gradFill>
                  <a:gsLst>
                    <a:gs pos="2917">
                      <a:schemeClr val="tx1"/>
                    </a:gs>
                    <a:gs pos="30000">
                      <a:schemeClr val="tx1"/>
                    </a:gs>
                  </a:gsLst>
                  <a:lin ang="5400000" scaled="0"/>
                </a:gradFill>
              </a:rPr>
              <a:t>classes</a:t>
            </a:r>
            <a:r>
              <a:rPr lang="de-DE" sz="2400" dirty="0">
                <a:gradFill>
                  <a:gsLst>
                    <a:gs pos="2917">
                      <a:schemeClr val="tx1"/>
                    </a:gs>
                    <a:gs pos="30000">
                      <a:schemeClr val="tx1"/>
                    </a:gs>
                  </a:gsLst>
                  <a:lin ang="5400000" scaled="0"/>
                </a:gradFill>
              </a:rPr>
              <a:t> on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basis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their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statistical</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properties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only</a:t>
            </a:r>
            <a:r>
              <a:rPr lang="de-DE" sz="24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Cluster </a:t>
            </a:r>
            <a:r>
              <a:rPr lang="de-DE" sz="2400" dirty="0" err="1">
                <a:gradFill>
                  <a:gsLst>
                    <a:gs pos="2917">
                      <a:schemeClr val="tx1"/>
                    </a:gs>
                    <a:gs pos="30000">
                      <a:schemeClr val="tx1"/>
                    </a:gs>
                  </a:gsLst>
                  <a:lin ang="5400000" scaled="0"/>
                </a:gradFill>
              </a:rPr>
              <a:t>significance</a:t>
            </a:r>
            <a:r>
              <a:rPr lang="de-DE" sz="2400" dirty="0">
                <a:gradFill>
                  <a:gsLst>
                    <a:gs pos="2917">
                      <a:schemeClr val="tx1"/>
                    </a:gs>
                    <a:gs pos="30000">
                      <a:schemeClr val="tx1"/>
                    </a:gs>
                  </a:gsLst>
                  <a:lin ang="5400000" scaled="0"/>
                </a:gradFill>
              </a:rPr>
              <a:t> and </a:t>
            </a:r>
            <a:r>
              <a:rPr lang="de-DE" sz="2400" dirty="0" err="1">
                <a:gradFill>
                  <a:gsLst>
                    <a:gs pos="2917">
                      <a:schemeClr val="tx1"/>
                    </a:gs>
                    <a:gs pos="30000">
                      <a:schemeClr val="tx1"/>
                    </a:gs>
                  </a:gsLst>
                  <a:lin ang="5400000" scaled="0"/>
                </a:gradFill>
              </a:rPr>
              <a:t>labeling</a:t>
            </a: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The </a:t>
            </a:r>
            <a:r>
              <a:rPr lang="de-DE" sz="2400" dirty="0" err="1">
                <a:gradFill>
                  <a:gsLst>
                    <a:gs pos="2917">
                      <a:schemeClr val="tx1"/>
                    </a:gs>
                    <a:gs pos="30000">
                      <a:schemeClr val="tx1"/>
                    </a:gs>
                  </a:gsLst>
                  <a:lin ang="5400000" scaled="0"/>
                </a:gradFill>
              </a:rPr>
              <a:t>labeling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can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carried</a:t>
            </a:r>
            <a:r>
              <a:rPr lang="de-DE" sz="2400" dirty="0">
                <a:gradFill>
                  <a:gsLst>
                    <a:gs pos="2917">
                      <a:schemeClr val="tx1"/>
                    </a:gs>
                    <a:gs pos="30000">
                      <a:schemeClr val="tx1"/>
                    </a:gs>
                  </a:gsLst>
                  <a:lin ang="5400000" scaled="0"/>
                </a:gradFill>
              </a:rPr>
              <a:t> out </a:t>
            </a:r>
            <a:r>
              <a:rPr lang="de-DE" sz="2400" dirty="0" err="1">
                <a:gradFill>
                  <a:gsLst>
                    <a:gs pos="2917">
                      <a:schemeClr val="tx1"/>
                    </a:gs>
                    <a:gs pos="30000">
                      <a:schemeClr val="tx1"/>
                    </a:gs>
                  </a:gsLst>
                  <a:lin ang="5400000" scaled="0"/>
                </a:gradFill>
              </a:rPr>
              <a:t>even</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labels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only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available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 </a:t>
            </a:r>
            <a:r>
              <a:rPr lang="de-DE" sz="2400" dirty="0" err="1">
                <a:gradFill>
                  <a:gsLst>
                    <a:gs pos="2917">
                      <a:schemeClr val="tx1"/>
                    </a:gs>
                    <a:gs pos="30000">
                      <a:schemeClr val="tx1"/>
                    </a:gs>
                  </a:gsLst>
                  <a:lin ang="5400000" scaled="0"/>
                </a:gradFill>
              </a:rPr>
              <a:t>small</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number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objects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representative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desired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classes</a:t>
            </a:r>
            <a:endParaRPr lang="de-DE" sz="2400" dirty="0">
              <a:gradFill>
                <a:gsLst>
                  <a:gs pos="2917">
                    <a:schemeClr val="tx1"/>
                  </a:gs>
                  <a:gs pos="30000">
                    <a:schemeClr val="tx1"/>
                  </a:gs>
                </a:gsLst>
                <a:lin ang="5400000" scaled="0"/>
              </a:gradFill>
            </a:endParaRPr>
          </a:p>
          <a:p>
            <a:pPr>
              <a:lnSpc>
                <a:spcPct val="90000"/>
              </a:lnSpc>
              <a:spcAft>
                <a:spcPts val="600"/>
              </a:spcAft>
            </a:pP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851768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feld 2"/>
          <p:cNvSpPr txBox="1"/>
          <p:nvPr/>
        </p:nvSpPr>
        <p:spPr>
          <a:xfrm>
            <a:off x="1465709" y="2201118"/>
            <a:ext cx="9721080" cy="2843855"/>
          </a:xfrm>
          <a:prstGeom prst="rect">
            <a:avLst/>
          </a:prstGeom>
          <a:noFill/>
        </p:spPr>
        <p:txBody>
          <a:bodyPr wrap="square" lIns="182880" tIns="146304" rIns="182880" bIns="146304" rtlCol="0">
            <a:spAutoFit/>
          </a:bodyPr>
          <a:lstStyle/>
          <a:p>
            <a:r>
              <a:rPr lang="en-US" sz="2400" dirty="0"/>
              <a:t>Typical machine learning tasks are </a:t>
            </a:r>
          </a:p>
          <a:p>
            <a:endParaRPr lang="en-US" sz="2400" dirty="0"/>
          </a:p>
          <a:p>
            <a:endParaRPr lang="en-US" sz="2400" dirty="0"/>
          </a:p>
          <a:p>
            <a:pPr marL="342900" indent="-342900">
              <a:buFont typeface="Arial" panose="020B0604020202020204" pitchFamily="34" charset="0"/>
              <a:buChar char="•"/>
            </a:pPr>
            <a:r>
              <a:rPr lang="en-US" sz="2400" dirty="0"/>
              <a:t>concept learning</a:t>
            </a:r>
          </a:p>
          <a:p>
            <a:pPr marL="342900" indent="-342900">
              <a:buFont typeface="Arial" panose="020B0604020202020204" pitchFamily="34" charset="0"/>
              <a:buChar char="•"/>
            </a:pPr>
            <a:r>
              <a:rPr lang="en-US" sz="2400" dirty="0"/>
              <a:t>function learning or “predictive modeling”</a:t>
            </a:r>
          </a:p>
          <a:p>
            <a:pPr marL="342900" indent="-342900">
              <a:buFont typeface="Arial" panose="020B0604020202020204" pitchFamily="34" charset="0"/>
              <a:buChar char="•"/>
            </a:pPr>
            <a:r>
              <a:rPr lang="en-US" sz="2400" dirty="0"/>
              <a:t>clustering and finding predictive patterns. </a:t>
            </a:r>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1670169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Finding</a:t>
            </a:r>
            <a:r>
              <a:rPr lang="de-DE" dirty="0"/>
              <a:t> Solution via </a:t>
            </a:r>
            <a:r>
              <a:rPr lang="de-DE" dirty="0" err="1"/>
              <a:t>Purposes</a:t>
            </a:r>
            <a:endParaRPr lang="de-DE" dirty="0"/>
          </a:p>
        </p:txBody>
      </p:sp>
      <p:sp>
        <p:nvSpPr>
          <p:cNvPr id="4" name="Textfeld 3"/>
          <p:cNvSpPr txBox="1"/>
          <p:nvPr/>
        </p:nvSpPr>
        <p:spPr>
          <a:xfrm>
            <a:off x="385589" y="1697062"/>
            <a:ext cx="11665296" cy="5386090"/>
          </a:xfrm>
          <a:prstGeom prst="rect">
            <a:avLst/>
          </a:prstGeom>
          <a:noFill/>
        </p:spPr>
        <p:txBody>
          <a:bodyPr wrap="square" lIns="182880" tIns="146304" rIns="182880" bIns="146304" rtlCol="0">
            <a:spAutoFit/>
          </a:bodyPr>
          <a:lstStyle/>
          <a:p>
            <a:pPr>
              <a:lnSpc>
                <a:spcPct val="90000"/>
              </a:lnSpc>
              <a:spcAft>
                <a:spcPts val="600"/>
              </a:spcAft>
            </a:pPr>
            <a:r>
              <a:rPr lang="de-DE" sz="2400" dirty="0" err="1">
                <a:gradFill>
                  <a:gsLst>
                    <a:gs pos="2917">
                      <a:schemeClr val="tx1"/>
                    </a:gs>
                    <a:gs pos="30000">
                      <a:schemeClr val="tx1"/>
                    </a:gs>
                  </a:gsLst>
                  <a:lin ang="5400000" scaled="0"/>
                </a:gradFill>
              </a:rPr>
              <a:t>You</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have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your</a:t>
            </a:r>
            <a:r>
              <a:rPr lang="de-DE" sz="2400" dirty="0">
                <a:gradFill>
                  <a:gsLst>
                    <a:gs pos="2917">
                      <a:schemeClr val="tx1"/>
                    </a:gs>
                    <a:gs pos="30000">
                      <a:schemeClr val="tx1"/>
                    </a:gs>
                  </a:gsLst>
                  <a:lin ang="5400000" scaled="0"/>
                </a:gradFill>
              </a:rPr>
              <a:t> Data, </a:t>
            </a:r>
            <a:r>
              <a:rPr lang="de-DE" sz="2400" dirty="0" err="1">
                <a:gradFill>
                  <a:gsLst>
                    <a:gs pos="2917">
                      <a:schemeClr val="tx1"/>
                    </a:gs>
                    <a:gs pos="30000">
                      <a:schemeClr val="tx1"/>
                    </a:gs>
                  </a:gsLst>
                  <a:lin ang="5400000" scaled="0"/>
                </a:gradFill>
              </a:rPr>
              <a:t>what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kind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analysis</a:t>
            </a:r>
            <a:r>
              <a:rPr lang="de-DE" sz="2400" dirty="0">
                <a:gradFill>
                  <a:gsLst>
                    <a:gs pos="2917">
                      <a:schemeClr val="tx1"/>
                    </a:gs>
                    <a:gs pos="30000">
                      <a:schemeClr val="tx1"/>
                    </a:gs>
                  </a:gsLst>
                  <a:lin ang="5400000" scaled="0"/>
                </a:gradFill>
              </a:rPr>
              <a:t> do </a:t>
            </a:r>
            <a:r>
              <a:rPr lang="de-DE" sz="2400" dirty="0" err="1">
                <a:gradFill>
                  <a:gsLst>
                    <a:gs pos="2917">
                      <a:schemeClr val="tx1"/>
                    </a:gs>
                    <a:gs pos="30000">
                      <a:schemeClr val="tx1"/>
                    </a:gs>
                  </a:gsLst>
                  <a:lin ang="5400000" scaled="0"/>
                </a:gradFill>
              </a:rPr>
              <a:t>you</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need</a:t>
            </a:r>
            <a:r>
              <a:rPr lang="de-DE" sz="2400" dirty="0">
                <a:gradFill>
                  <a:gsLst>
                    <a:gs pos="2917">
                      <a:schemeClr val="tx1"/>
                    </a:gs>
                    <a:gs pos="30000">
                      <a:schemeClr val="tx1"/>
                    </a:gs>
                  </a:gsLst>
                  <a:lin ang="5400000" scaled="0"/>
                </a:gradFill>
              </a:rPr>
              <a:t>?</a:t>
            </a:r>
          </a:p>
          <a:p>
            <a:pPr>
              <a:lnSpc>
                <a:spcPct val="90000"/>
              </a:lnSpc>
              <a:spcAft>
                <a:spcPts val="600"/>
              </a:spcAft>
            </a:pP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Regression</a:t>
            </a:r>
          </a:p>
          <a:p>
            <a:pPr marL="809271" lvl="1"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Predict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new</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values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based</a:t>
            </a:r>
            <a:r>
              <a:rPr lang="de-DE" sz="2400" dirty="0">
                <a:gradFill>
                  <a:gsLst>
                    <a:gs pos="2917">
                      <a:schemeClr val="tx1"/>
                    </a:gs>
                    <a:gs pos="30000">
                      <a:schemeClr val="tx1"/>
                    </a:gs>
                  </a:gsLst>
                  <a:lin ang="5400000" scaled="0"/>
                </a:gradFill>
              </a:rPr>
              <a:t> on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past</a:t>
            </a:r>
            <a:r>
              <a:rPr lang="de-DE" sz="24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Compute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new</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values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 </a:t>
            </a:r>
            <a:r>
              <a:rPr lang="de-DE" sz="2400" dirty="0" err="1">
                <a:gradFill>
                  <a:gsLst>
                    <a:gs pos="2917">
                      <a:schemeClr val="tx1"/>
                    </a:gs>
                    <a:gs pos="30000">
                      <a:schemeClr val="tx1"/>
                    </a:gs>
                  </a:gsLst>
                  <a:lin ang="5400000" scaled="0"/>
                </a:gradFill>
              </a:rPr>
              <a:t>dependent</a:t>
            </a:r>
            <a:r>
              <a:rPr lang="de-DE" sz="2400" dirty="0">
                <a:gradFill>
                  <a:gsLst>
                    <a:gs pos="2917">
                      <a:schemeClr val="tx1"/>
                    </a:gs>
                    <a:gs pos="30000">
                      <a:schemeClr val="tx1"/>
                    </a:gs>
                  </a:gsLst>
                  <a:lin ang="5400000" scaled="0"/>
                </a:gradFill>
              </a:rPr>
              <a:t> variable </a:t>
            </a:r>
            <a:r>
              <a:rPr lang="de-DE" sz="2400" dirty="0" err="1">
                <a:gradFill>
                  <a:gsLst>
                    <a:gs pos="2917">
                      <a:schemeClr val="tx1"/>
                    </a:gs>
                    <a:gs pos="30000">
                      <a:schemeClr val="tx1"/>
                    </a:gs>
                  </a:gsLst>
                  <a:lin ang="5400000" scaled="0"/>
                </a:gradFill>
              </a:rPr>
              <a:t>based</a:t>
            </a:r>
            <a:r>
              <a:rPr lang="de-DE" sz="2400" dirty="0">
                <a:gradFill>
                  <a:gsLst>
                    <a:gs pos="2917">
                      <a:schemeClr val="tx1"/>
                    </a:gs>
                    <a:gs pos="30000">
                      <a:schemeClr val="tx1"/>
                    </a:gs>
                  </a:gsLst>
                  <a:lin ang="5400000" scaled="0"/>
                </a:gradFill>
              </a:rPr>
              <a:t> on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values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one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more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measured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attributes</a:t>
            </a:r>
            <a:endParaRPr lang="de-DE"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Classification</a:t>
            </a:r>
            <a:endParaRPr lang="de-DE" sz="2400" dirty="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Divide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samples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into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classes</a:t>
            </a:r>
            <a:endParaRPr lang="de-DE" sz="2400" dirty="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Use</a:t>
            </a:r>
            <a:r>
              <a:rPr lang="de-DE" sz="2400" dirty="0">
                <a:gradFill>
                  <a:gsLst>
                    <a:gs pos="2917">
                      <a:schemeClr val="tx1"/>
                    </a:gs>
                    <a:gs pos="30000">
                      <a:schemeClr val="tx1"/>
                    </a:gs>
                  </a:gsLst>
                  <a:lin ang="5400000" scaled="0"/>
                </a:gradFill>
              </a:rPr>
              <a:t> a </a:t>
            </a:r>
            <a:r>
              <a:rPr lang="de-DE" sz="2400" dirty="0" err="1">
                <a:gradFill>
                  <a:gsLst>
                    <a:gs pos="2917">
                      <a:schemeClr val="tx1"/>
                    </a:gs>
                    <a:gs pos="30000">
                      <a:schemeClr val="tx1"/>
                    </a:gs>
                  </a:gsLst>
                  <a:lin ang="5400000" scaled="0"/>
                </a:gradFill>
              </a:rPr>
              <a:t>trained</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set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previously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labeled</a:t>
            </a:r>
            <a:r>
              <a:rPr lang="de-DE" sz="2400" dirty="0">
                <a:gradFill>
                  <a:gsLst>
                    <a:gs pos="2917">
                      <a:schemeClr val="tx1"/>
                    </a:gs>
                    <a:gs pos="30000">
                      <a:schemeClr val="tx1"/>
                    </a:gs>
                  </a:gsLst>
                  <a:lin ang="5400000" scaled="0"/>
                </a:gradFill>
              </a:rPr>
              <a:t> Data</a:t>
            </a:r>
          </a:p>
          <a:p>
            <a:pPr marL="342900" indent="-342900">
              <a:lnSpc>
                <a:spcPct val="90000"/>
              </a:lnSpc>
              <a:spcAft>
                <a:spcPts val="600"/>
              </a:spcAft>
              <a:buFont typeface="Arial" panose="020B0604020202020204" pitchFamily="34" charset="0"/>
              <a:buChar char="•"/>
            </a:pPr>
            <a:r>
              <a:rPr lang="de-DE" sz="2400" dirty="0">
                <a:gradFill>
                  <a:gsLst>
                    <a:gs pos="2917">
                      <a:schemeClr val="tx1"/>
                    </a:gs>
                    <a:gs pos="30000">
                      <a:schemeClr val="tx1"/>
                    </a:gs>
                  </a:gsLst>
                  <a:lin ang="5400000" scaled="0"/>
                </a:gradFill>
              </a:rPr>
              <a:t>Clustering </a:t>
            </a:r>
          </a:p>
          <a:p>
            <a:pPr marL="809271" lvl="1" indent="-342900">
              <a:lnSpc>
                <a:spcPct val="90000"/>
              </a:lnSpc>
              <a:spcAft>
                <a:spcPts val="600"/>
              </a:spcAft>
              <a:buFont typeface="Arial" panose="020B0604020202020204" pitchFamily="34" charset="0"/>
              <a:buChar char="•"/>
            </a:pPr>
            <a:r>
              <a:rPr lang="de-DE" sz="2400" dirty="0" err="1">
                <a:gradFill>
                  <a:gsLst>
                    <a:gs pos="2917">
                      <a:schemeClr val="tx1"/>
                    </a:gs>
                    <a:gs pos="30000">
                      <a:schemeClr val="tx1"/>
                    </a:gs>
                  </a:gsLst>
                  <a:lin ang="5400000" scaled="0"/>
                </a:gradFill>
              </a:rPr>
              <a:t>Partitioning</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of</a:t>
            </a:r>
            <a:r>
              <a:rPr lang="de-DE" sz="2400" dirty="0">
                <a:gradFill>
                  <a:gsLst>
                    <a:gs pos="2917">
                      <a:schemeClr val="tx1"/>
                    </a:gs>
                    <a:gs pos="30000">
                      <a:schemeClr val="tx1"/>
                    </a:gs>
                  </a:gsLst>
                  <a:lin ang="5400000" scaled="0"/>
                </a:gradFill>
              </a:rPr>
              <a:t> a </a:t>
            </a:r>
            <a:r>
              <a:rPr lang="de-DE" sz="2400" dirty="0" err="1">
                <a:gradFill>
                  <a:gsLst>
                    <a:gs pos="2917">
                      <a:schemeClr val="tx1"/>
                    </a:gs>
                    <a:gs pos="30000">
                      <a:schemeClr val="tx1"/>
                    </a:gs>
                  </a:gsLst>
                  <a:lin ang="5400000" scaled="0"/>
                </a:gradFill>
              </a:rPr>
              <a:t>data</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set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into</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subsets</a:t>
            </a:r>
            <a:r>
              <a:rPr lang="de-DE" sz="2400" dirty="0">
                <a:gradFill>
                  <a:gsLst>
                    <a:gs pos="2917">
                      <a:schemeClr val="tx1"/>
                    </a:gs>
                    <a:gs pos="30000">
                      <a:schemeClr val="tx1"/>
                    </a:gs>
                  </a:gsLst>
                  <a:lin ang="5400000" scaled="0"/>
                </a:gradFill>
              </a:rPr>
              <a:t>(</a:t>
            </a:r>
            <a:r>
              <a:rPr lang="de-DE" sz="2400" dirty="0" err="1">
                <a:gradFill>
                  <a:gsLst>
                    <a:gs pos="2917">
                      <a:schemeClr val="tx1"/>
                    </a:gs>
                    <a:gs pos="30000">
                      <a:schemeClr val="tx1"/>
                    </a:gs>
                  </a:gsLst>
                  <a:lin ang="5400000" scaled="0"/>
                </a:gradFill>
              </a:rPr>
              <a:t>clusters</a:t>
            </a:r>
            <a:r>
              <a:rPr lang="de-DE" sz="2400" dirty="0">
                <a:gradFill>
                  <a:gsLst>
                    <a:gs pos="2917">
                      <a:schemeClr val="tx1"/>
                    </a:gs>
                    <a:gs pos="30000">
                      <a:schemeClr val="tx1"/>
                    </a:gs>
                  </a:gsLst>
                  <a:lin ang="5400000" scaled="0"/>
                </a:gradFill>
              </a:rPr>
              <a:t>) so </a:t>
            </a:r>
            <a:r>
              <a:rPr lang="de-DE" sz="2400" dirty="0" err="1">
                <a:gradFill>
                  <a:gsLst>
                    <a:gs pos="2917">
                      <a:schemeClr val="tx1"/>
                    </a:gs>
                    <a:gs pos="30000">
                      <a:schemeClr val="tx1"/>
                    </a:gs>
                  </a:gsLst>
                  <a:lin ang="5400000" scaled="0"/>
                </a:gradFill>
              </a:rPr>
              <a:t>that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data</a:t>
            </a:r>
            <a:r>
              <a:rPr lang="de-DE" sz="2400" dirty="0">
                <a:gradFill>
                  <a:gsLst>
                    <a:gs pos="2917">
                      <a:schemeClr val="tx1"/>
                    </a:gs>
                    <a:gs pos="30000">
                      <a:schemeClr val="tx1"/>
                    </a:gs>
                  </a:gsLst>
                  <a:lin ang="5400000" scaled="0"/>
                </a:gradFill>
              </a:rPr>
              <a:t> in </a:t>
            </a:r>
            <a:r>
              <a:rPr lang="de-DE" sz="2400" dirty="0" err="1">
                <a:gradFill>
                  <a:gsLst>
                    <a:gs pos="2917">
                      <a:schemeClr val="tx1"/>
                    </a:gs>
                    <a:gs pos="30000">
                      <a:schemeClr val="tx1"/>
                    </a:gs>
                  </a:gsLst>
                  <a:lin ang="5400000" scaled="0"/>
                </a:gradFill>
              </a:rPr>
              <a:t>each</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subset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ideally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share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some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commom</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characteristics</a:t>
            </a:r>
            <a:endParaRPr lang="de-DE" sz="2400" dirty="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8510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Azure</a:t>
            </a:r>
            <a:r>
              <a:rPr lang="de-DE" dirty="0"/>
              <a:t> </a:t>
            </a:r>
            <a:r>
              <a:rPr lang="de-DE" dirty="0" err="1"/>
              <a:t>Machine</a:t>
            </a:r>
            <a:r>
              <a:rPr lang="de-DE" dirty="0"/>
              <a:t> Learning</a:t>
            </a:r>
          </a:p>
        </p:txBody>
      </p:sp>
      <p:sp>
        <p:nvSpPr>
          <p:cNvPr id="3" name="Textfeld 2"/>
          <p:cNvSpPr txBox="1"/>
          <p:nvPr/>
        </p:nvSpPr>
        <p:spPr>
          <a:xfrm>
            <a:off x="274639" y="1625054"/>
            <a:ext cx="11632230" cy="367177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de-DE" sz="3600" dirty="0" err="1">
                <a:gradFill>
                  <a:gsLst>
                    <a:gs pos="2917">
                      <a:schemeClr val="tx1"/>
                    </a:gs>
                    <a:gs pos="30000">
                      <a:schemeClr val="tx1"/>
                    </a:gs>
                  </a:gsLst>
                  <a:lin ang="5400000" scaled="0"/>
                </a:gradFill>
              </a:rPr>
              <a:t>Enables</a:t>
            </a:r>
            <a:r>
              <a:rPr lang="de-DE" sz="3600" dirty="0">
                <a:gradFill>
                  <a:gsLst>
                    <a:gs pos="2917">
                      <a:schemeClr val="tx1"/>
                    </a:gs>
                    <a:gs pos="30000">
                      <a:schemeClr val="tx1"/>
                    </a:gs>
                  </a:gsLst>
                  <a:lin ang="5400000" scaled="0"/>
                </a:gradFill>
              </a:rPr>
              <a:t> powerful </a:t>
            </a:r>
            <a:r>
              <a:rPr lang="de-DE" sz="3600" dirty="0" err="1">
                <a:gradFill>
                  <a:gsLst>
                    <a:gs pos="2917">
                      <a:schemeClr val="tx1"/>
                    </a:gs>
                    <a:gs pos="30000">
                      <a:schemeClr val="tx1"/>
                    </a:gs>
                  </a:gsLst>
                  <a:lin ang="5400000" scaled="0"/>
                </a:gradFill>
              </a:rPr>
              <a:t>cloud</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based</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predictive</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analysis</a:t>
            </a:r>
            <a:endParaRPr lang="de-DE" sz="36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de-DE" sz="3600" dirty="0">
                <a:gradFill>
                  <a:gsLst>
                    <a:gs pos="2917">
                      <a:schemeClr val="tx1"/>
                    </a:gs>
                    <a:gs pos="30000">
                      <a:schemeClr val="tx1"/>
                    </a:gs>
                  </a:gsLst>
                  <a:lin ang="5400000" scaled="0"/>
                </a:gradFill>
              </a:rPr>
              <a:t>Developer </a:t>
            </a:r>
            <a:r>
              <a:rPr lang="de-DE" sz="3600" dirty="0" err="1">
                <a:gradFill>
                  <a:gsLst>
                    <a:gs pos="2917">
                      <a:schemeClr val="tx1"/>
                    </a:gs>
                    <a:gs pos="30000">
                      <a:schemeClr val="tx1"/>
                    </a:gs>
                  </a:gsLst>
                  <a:lin ang="5400000" scaled="0"/>
                </a:gradFill>
              </a:rPr>
              <a:t>can</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easily</a:t>
            </a:r>
            <a:r>
              <a:rPr lang="de-DE" sz="3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de-DE" sz="3600" dirty="0" err="1">
                <a:gradFill>
                  <a:gsLst>
                    <a:gs pos="2917">
                      <a:schemeClr val="tx1"/>
                    </a:gs>
                    <a:gs pos="30000">
                      <a:schemeClr val="tx1"/>
                    </a:gs>
                  </a:gsLst>
                  <a:lin ang="5400000" scaled="0"/>
                </a:gradFill>
              </a:rPr>
              <a:t>Build</a:t>
            </a:r>
            <a:endParaRPr lang="de-DE" sz="3600" dirty="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r>
              <a:rPr lang="de-DE" sz="3600" dirty="0" err="1">
                <a:gradFill>
                  <a:gsLst>
                    <a:gs pos="2917">
                      <a:schemeClr val="tx1"/>
                    </a:gs>
                    <a:gs pos="30000">
                      <a:schemeClr val="tx1"/>
                    </a:gs>
                  </a:gsLst>
                  <a:lin ang="5400000" scaled="0"/>
                </a:gradFill>
              </a:rPr>
              <a:t>deploy</a:t>
            </a:r>
            <a:r>
              <a:rPr lang="de-DE" sz="3600" dirty="0">
                <a:gradFill>
                  <a:gsLst>
                    <a:gs pos="2917">
                      <a:schemeClr val="tx1"/>
                    </a:gs>
                    <a:gs pos="30000">
                      <a:schemeClr val="tx1"/>
                    </a:gs>
                  </a:gsLst>
                  <a:lin ang="5400000" scaled="0"/>
                </a:gradFill>
              </a:rPr>
              <a:t> and </a:t>
            </a:r>
          </a:p>
          <a:p>
            <a:pPr marL="809271" lvl="1" indent="-342900">
              <a:lnSpc>
                <a:spcPct val="90000"/>
              </a:lnSpc>
              <a:spcAft>
                <a:spcPts val="600"/>
              </a:spcAft>
              <a:buFont typeface="Arial" panose="020B0604020202020204" pitchFamily="34" charset="0"/>
              <a:buChar char="•"/>
            </a:pPr>
            <a:r>
              <a:rPr lang="de-DE" sz="3600" dirty="0" err="1">
                <a:gradFill>
                  <a:gsLst>
                    <a:gs pos="2917">
                      <a:schemeClr val="tx1"/>
                    </a:gs>
                    <a:gs pos="30000">
                      <a:schemeClr val="tx1"/>
                    </a:gs>
                  </a:gsLst>
                  <a:lin ang="5400000" scaled="0"/>
                </a:gradFill>
              </a:rPr>
              <a:t>share</a:t>
            </a:r>
            <a:r>
              <a:rPr lang="de-DE" sz="3600" dirty="0">
                <a:gradFill>
                  <a:gsLst>
                    <a:gs pos="2917">
                      <a:schemeClr val="tx1"/>
                    </a:gs>
                    <a:gs pos="30000">
                      <a:schemeClr val="tx1"/>
                    </a:gs>
                  </a:gsLst>
                  <a:lin ang="5400000" scaled="0"/>
                </a:gradFill>
              </a:rPr>
              <a:t> </a:t>
            </a:r>
          </a:p>
          <a:p>
            <a:pPr lvl="1">
              <a:lnSpc>
                <a:spcPct val="90000"/>
              </a:lnSpc>
              <a:spcAft>
                <a:spcPts val="600"/>
              </a:spcAft>
            </a:pPr>
            <a:r>
              <a:rPr lang="de-DE" sz="3600" dirty="0" err="1">
                <a:gradFill>
                  <a:gsLst>
                    <a:gs pos="2917">
                      <a:schemeClr val="tx1"/>
                    </a:gs>
                    <a:gs pos="30000">
                      <a:schemeClr val="tx1"/>
                    </a:gs>
                  </a:gsLst>
                  <a:lin ang="5400000" scaled="0"/>
                </a:gradFill>
              </a:rPr>
              <a:t>advanced</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analytics</a:t>
            </a:r>
            <a:r>
              <a:rPr lang="de-DE" sz="3600" dirty="0">
                <a:gradFill>
                  <a:gsLst>
                    <a:gs pos="2917">
                      <a:schemeClr val="tx1"/>
                    </a:gs>
                    <a:gs pos="30000">
                      <a:schemeClr val="tx1"/>
                    </a:gs>
                  </a:gsLst>
                  <a:lin ang="5400000" scaled="0"/>
                </a:gradFill>
              </a:rPr>
              <a:t> </a:t>
            </a:r>
            <a:r>
              <a:rPr lang="de-DE" sz="3600" dirty="0" err="1">
                <a:gradFill>
                  <a:gsLst>
                    <a:gs pos="2917">
                      <a:schemeClr val="tx1"/>
                    </a:gs>
                    <a:gs pos="30000">
                      <a:schemeClr val="tx1"/>
                    </a:gs>
                  </a:gsLst>
                  <a:lin ang="5400000" scaled="0"/>
                </a:gradFill>
              </a:rPr>
              <a:t>solution</a:t>
            </a:r>
            <a:endParaRPr lang="de-DE" sz="3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5094532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Classification</a:t>
            </a:r>
            <a:endParaRPr lang="de-DE" dirty="0"/>
          </a:p>
        </p:txBody>
      </p:sp>
      <p:sp>
        <p:nvSpPr>
          <p:cNvPr id="3" name="Textfeld 2"/>
          <p:cNvSpPr txBox="1"/>
          <p:nvPr/>
        </p:nvSpPr>
        <p:spPr>
          <a:xfrm>
            <a:off x="529605" y="1913086"/>
            <a:ext cx="11305256" cy="3674852"/>
          </a:xfrm>
          <a:prstGeom prst="rect">
            <a:avLst/>
          </a:prstGeom>
          <a:noFill/>
        </p:spPr>
        <p:txBody>
          <a:bodyPr wrap="square" lIns="182880" tIns="146304" rIns="182880" bIns="146304" rtlCol="0">
            <a:spAutoFit/>
          </a:bodyPr>
          <a:lstStyle/>
          <a:p>
            <a:r>
              <a:rPr lang="en-US" dirty="0"/>
              <a:t>Many different Classifiers available</a:t>
            </a:r>
          </a:p>
          <a:p>
            <a:r>
              <a:rPr lang="en-US" dirty="0"/>
              <a:t>Strengths and weaknesses </a:t>
            </a:r>
          </a:p>
          <a:p>
            <a:r>
              <a:rPr lang="en-US" dirty="0"/>
              <a:t>Decision Tree Classifiers</a:t>
            </a:r>
          </a:p>
          <a:p>
            <a:pPr lvl="1"/>
            <a:r>
              <a:rPr lang="en-US" dirty="0"/>
              <a:t>Good in Explaining the Classification Result</a:t>
            </a:r>
          </a:p>
          <a:p>
            <a:r>
              <a:rPr lang="en-US" dirty="0"/>
              <a:t>Naive Bayes Classifiers </a:t>
            </a:r>
          </a:p>
          <a:p>
            <a:pPr lvl="1"/>
            <a:r>
              <a:rPr lang="en-US" dirty="0"/>
              <a:t>Strong Theory</a:t>
            </a:r>
          </a:p>
          <a:p>
            <a:r>
              <a:rPr lang="en-US" dirty="0"/>
              <a:t>K-</a:t>
            </a:r>
            <a:r>
              <a:rPr lang="en-US" dirty="0" err="1"/>
              <a:t>nn</a:t>
            </a:r>
            <a:r>
              <a:rPr lang="en-US" dirty="0"/>
              <a:t> Classifiers</a:t>
            </a:r>
          </a:p>
          <a:p>
            <a:pPr lvl="1"/>
            <a:r>
              <a:rPr lang="en-US" dirty="0"/>
              <a:t>Lazy Classifiers</a:t>
            </a:r>
          </a:p>
          <a:p>
            <a:r>
              <a:rPr lang="en-US" dirty="0"/>
              <a:t>Support Vector Machines</a:t>
            </a:r>
          </a:p>
          <a:p>
            <a:pPr lvl="1"/>
            <a:r>
              <a:rPr lang="en-US" dirty="0"/>
              <a:t>Currently the state of the art</a:t>
            </a:r>
          </a:p>
          <a:p>
            <a:pPr lvl="1"/>
            <a:r>
              <a:rPr lang="en-US" dirty="0"/>
              <a:t> Perform very well across different domains in practice</a:t>
            </a:r>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934662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a:t>
            </a:r>
            <a:r>
              <a:rPr lang="de-DE" dirty="0" err="1"/>
              <a:t>Bayes</a:t>
            </a:r>
            <a:r>
              <a:rPr lang="de-DE" dirty="0"/>
              <a:t> (NB)</a:t>
            </a:r>
          </a:p>
        </p:txBody>
      </p:sp>
      <p:sp>
        <p:nvSpPr>
          <p:cNvPr id="3" name="Textfeld 2"/>
          <p:cNvSpPr txBox="1"/>
          <p:nvPr/>
        </p:nvSpPr>
        <p:spPr>
          <a:xfrm>
            <a:off x="363432" y="1682056"/>
            <a:ext cx="11377264" cy="1446550"/>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Simple </a:t>
            </a:r>
            <a:r>
              <a:rPr lang="de-DE" sz="2400" dirty="0" err="1">
                <a:gradFill>
                  <a:gsLst>
                    <a:gs pos="2917">
                      <a:schemeClr val="tx1"/>
                    </a:gs>
                    <a:gs pos="30000">
                      <a:schemeClr val="tx1"/>
                    </a:gs>
                  </a:gsLst>
                  <a:lin ang="5400000" scaled="0"/>
                </a:gradFill>
              </a:rPr>
              <a:t>Algorithm</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based</a:t>
            </a:r>
            <a:r>
              <a:rPr lang="de-DE" sz="2400" dirty="0">
                <a:gradFill>
                  <a:gsLst>
                    <a:gs pos="2917">
                      <a:schemeClr val="tx1"/>
                    </a:gs>
                    <a:gs pos="30000">
                      <a:schemeClr val="tx1"/>
                    </a:gs>
                  </a:gsLst>
                  <a:lin ang="5400000" scaled="0"/>
                </a:gradFill>
              </a:rPr>
              <a:t> on </a:t>
            </a:r>
            <a:r>
              <a:rPr lang="de-DE" sz="2400" dirty="0" err="1">
                <a:gradFill>
                  <a:gsLst>
                    <a:gs pos="2917">
                      <a:schemeClr val="tx1"/>
                    </a:gs>
                    <a:gs pos="30000">
                      <a:schemeClr val="tx1"/>
                    </a:gs>
                  </a:gsLst>
                  <a:lin ang="5400000" scaled="0"/>
                </a:gradFill>
              </a:rPr>
              <a:t>Bayes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rule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from</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statistics</a:t>
            </a: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err="1">
                <a:gradFill>
                  <a:gsLst>
                    <a:gs pos="2917">
                      <a:schemeClr val="tx1"/>
                    </a:gs>
                    <a:gs pos="30000">
                      <a:schemeClr val="tx1"/>
                    </a:gs>
                  </a:gsLst>
                  <a:lin ang="5400000" scaled="0"/>
                </a:gradFill>
              </a:rPr>
              <a:t>Use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the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bag-of-words</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model</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documents</a:t>
            </a:r>
            <a:endParaRPr lang="de-DE" sz="2400" dirty="0">
              <a:gradFill>
                <a:gsLst>
                  <a:gs pos="2917">
                    <a:schemeClr val="tx1"/>
                  </a:gs>
                  <a:gs pos="30000">
                    <a:schemeClr val="tx1"/>
                  </a:gs>
                </a:gsLst>
                <a:lin ang="5400000" scaled="0"/>
              </a:gradFill>
            </a:endParaRPr>
          </a:p>
          <a:p>
            <a:pPr>
              <a:lnSpc>
                <a:spcPct val="90000"/>
              </a:lnSpc>
              <a:spcAft>
                <a:spcPts val="600"/>
              </a:spcAft>
            </a:pPr>
            <a:r>
              <a:rPr lang="de-DE" sz="2400" dirty="0" err="1">
                <a:gradFill>
                  <a:gsLst>
                    <a:gs pos="2917">
                      <a:schemeClr val="tx1"/>
                    </a:gs>
                    <a:gs pos="30000">
                      <a:schemeClr val="tx1"/>
                    </a:gs>
                  </a:gsLst>
                  <a:lin ang="5400000" scaled="0"/>
                </a:gradFill>
              </a:rPr>
              <a:t>Very</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effictive</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for</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text</a:t>
            </a:r>
            <a:r>
              <a:rPr lang="de-DE" sz="2400" dirty="0">
                <a:gradFill>
                  <a:gsLst>
                    <a:gs pos="2917">
                      <a:schemeClr val="tx1"/>
                    </a:gs>
                    <a:gs pos="30000">
                      <a:schemeClr val="tx1"/>
                    </a:gs>
                  </a:gsLst>
                  <a:lin ang="5400000" scaled="0"/>
                </a:gradFill>
              </a:rPr>
              <a:t> </a:t>
            </a:r>
            <a:r>
              <a:rPr lang="de-DE" sz="2400" dirty="0" err="1">
                <a:gradFill>
                  <a:gsLst>
                    <a:gs pos="2917">
                      <a:schemeClr val="tx1"/>
                    </a:gs>
                    <a:gs pos="30000">
                      <a:schemeClr val="tx1"/>
                    </a:gs>
                  </a:gsLst>
                  <a:lin ang="5400000" scaled="0"/>
                </a:gradFill>
              </a:rPr>
              <a:t>classification</a:t>
            </a:r>
            <a:endParaRPr lang="de-D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9543544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Neural</a:t>
            </a:r>
            <a:r>
              <a:rPr lang="de-DE" dirty="0"/>
              <a:t> Network</a:t>
            </a:r>
          </a:p>
        </p:txBody>
      </p:sp>
      <p:sp>
        <p:nvSpPr>
          <p:cNvPr id="3" name="Textfeld 2"/>
          <p:cNvSpPr txBox="1"/>
          <p:nvPr/>
        </p:nvSpPr>
        <p:spPr>
          <a:xfrm>
            <a:off x="529605" y="1841078"/>
            <a:ext cx="11161240" cy="2366802"/>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t>neural network is a “connectionist” computational system. The computational systems we write are procedural; a program starts at the first line of code, executes it, and goes on to the next, following instructions in a linear fashion. A true neural network does not follow a linear path. Rather, information is processed collectively, in parallel throughout a network of nodes</a:t>
            </a:r>
          </a:p>
          <a:p>
            <a:pPr algn="ct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7589000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Genetic</a:t>
            </a:r>
            <a:r>
              <a:rPr lang="de-DE" dirty="0"/>
              <a:t> </a:t>
            </a:r>
            <a:r>
              <a:rPr lang="de-DE" dirty="0" err="1"/>
              <a:t>Algorithm</a:t>
            </a:r>
            <a:endParaRPr lang="de-DE" dirty="0"/>
          </a:p>
        </p:txBody>
      </p:sp>
      <p:sp>
        <p:nvSpPr>
          <p:cNvPr id="4" name="Textfeld 3"/>
          <p:cNvSpPr txBox="1"/>
          <p:nvPr/>
        </p:nvSpPr>
        <p:spPr>
          <a:xfrm>
            <a:off x="2330989" y="2417142"/>
            <a:ext cx="7776864" cy="269920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t>Genetic Algorithm: A heuristic search technique used in computing and Artificial Intelligence to find optimized solutions to search problems using techniques inspired by evolutionary biology: mutation, selection, reproduction [inheritance] and recombination.</a:t>
            </a:r>
          </a:p>
          <a:p>
            <a:pPr algn="ct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460208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Genetic</a:t>
            </a:r>
            <a:r>
              <a:rPr lang="de-DE" dirty="0"/>
              <a:t> </a:t>
            </a:r>
            <a:r>
              <a:rPr lang="de-DE" dirty="0" err="1"/>
              <a:t>Algorithm</a:t>
            </a:r>
            <a:r>
              <a:rPr lang="de-DE" dirty="0"/>
              <a:t>	</a:t>
            </a:r>
          </a:p>
        </p:txBody>
      </p:sp>
      <p:sp>
        <p:nvSpPr>
          <p:cNvPr id="3" name="Rechteck 2"/>
          <p:cNvSpPr/>
          <p:nvPr/>
        </p:nvSpPr>
        <p:spPr>
          <a:xfrm>
            <a:off x="2335570" y="1803708"/>
            <a:ext cx="7216049" cy="182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de-DE"/>
          </a:p>
        </p:txBody>
      </p:sp>
      <p:sp>
        <p:nvSpPr>
          <p:cNvPr id="4" name="Rechteck 3"/>
          <p:cNvSpPr/>
          <p:nvPr/>
        </p:nvSpPr>
        <p:spPr>
          <a:xfrm>
            <a:off x="2357604" y="4399949"/>
            <a:ext cx="7216049"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de-DE"/>
          </a:p>
        </p:txBody>
      </p:sp>
      <p:grpSp>
        <p:nvGrpSpPr>
          <p:cNvPr id="5" name="Gruppieren 4"/>
          <p:cNvGrpSpPr/>
          <p:nvPr/>
        </p:nvGrpSpPr>
        <p:grpSpPr>
          <a:xfrm>
            <a:off x="3594530" y="2090147"/>
            <a:ext cx="5378699" cy="3382703"/>
            <a:chOff x="2063190" y="2115239"/>
            <a:chExt cx="5378699" cy="3382703"/>
          </a:xfrm>
        </p:grpSpPr>
        <p:sp>
          <p:nvSpPr>
            <p:cNvPr id="6" name="Rechteck 5"/>
            <p:cNvSpPr/>
            <p:nvPr/>
          </p:nvSpPr>
          <p:spPr>
            <a:xfrm>
              <a:off x="3514378" y="2158354"/>
              <a:ext cx="1795750" cy="13330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7" name="Textfeld 6"/>
            <p:cNvSpPr txBox="1"/>
            <p:nvPr/>
          </p:nvSpPr>
          <p:spPr>
            <a:xfrm>
              <a:off x="3734718" y="2115239"/>
              <a:ext cx="1399142" cy="369332"/>
            </a:xfrm>
            <a:prstGeom prst="rect">
              <a:avLst/>
            </a:prstGeom>
            <a:noFill/>
          </p:spPr>
          <p:txBody>
            <a:bodyPr wrap="square" rtlCol="0">
              <a:spAutoFit/>
            </a:bodyPr>
            <a:lstStyle/>
            <a:p>
              <a:r>
                <a:rPr lang="de-DE" dirty="0" err="1"/>
                <a:t>MatingPool</a:t>
              </a:r>
              <a:endParaRPr lang="de-DE" dirty="0"/>
            </a:p>
          </p:txBody>
        </p:sp>
        <p:sp>
          <p:nvSpPr>
            <p:cNvPr id="8" name="Abgerundetes Rechteck 7"/>
            <p:cNvSpPr/>
            <p:nvPr/>
          </p:nvSpPr>
          <p:spPr>
            <a:xfrm>
              <a:off x="3674123" y="2550405"/>
              <a:ext cx="1476260" cy="2313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err="1"/>
                <a:t>Recombination</a:t>
              </a:r>
              <a:endParaRPr lang="de-DE" sz="1400" dirty="0"/>
            </a:p>
          </p:txBody>
        </p:sp>
        <p:sp>
          <p:nvSpPr>
            <p:cNvPr id="9" name="Abgerundetes Rechteck 8"/>
            <p:cNvSpPr/>
            <p:nvPr/>
          </p:nvSpPr>
          <p:spPr>
            <a:xfrm>
              <a:off x="3674123" y="2824875"/>
              <a:ext cx="1476260" cy="2313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Mutation</a:t>
              </a:r>
            </a:p>
          </p:txBody>
        </p:sp>
        <p:sp>
          <p:nvSpPr>
            <p:cNvPr id="10" name="Abgerundetes Rechteck 9"/>
            <p:cNvSpPr/>
            <p:nvPr/>
          </p:nvSpPr>
          <p:spPr>
            <a:xfrm>
              <a:off x="3674123" y="3114543"/>
              <a:ext cx="1476260" cy="2313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err="1"/>
                <a:t>Reproduction</a:t>
              </a:r>
              <a:endParaRPr lang="de-DE" sz="1400" dirty="0"/>
            </a:p>
          </p:txBody>
        </p:sp>
        <p:sp>
          <p:nvSpPr>
            <p:cNvPr id="11" name="Abgerundetes Rechteck 10"/>
            <p:cNvSpPr/>
            <p:nvPr/>
          </p:nvSpPr>
          <p:spPr>
            <a:xfrm>
              <a:off x="5965629" y="2581590"/>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err="1"/>
                <a:t>Selection</a:t>
              </a:r>
              <a:endParaRPr lang="de-DE" sz="1400" dirty="0"/>
            </a:p>
          </p:txBody>
        </p:sp>
        <p:sp>
          <p:nvSpPr>
            <p:cNvPr id="12" name="Abgerundetes Rechteck 11"/>
            <p:cNvSpPr/>
            <p:nvPr/>
          </p:nvSpPr>
          <p:spPr>
            <a:xfrm>
              <a:off x="3696158" y="4690364"/>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err="1"/>
                <a:t>Selection</a:t>
              </a:r>
              <a:endParaRPr lang="de-DE" sz="1400" dirty="0"/>
            </a:p>
          </p:txBody>
        </p:sp>
        <p:sp>
          <p:nvSpPr>
            <p:cNvPr id="13" name="Abgerundetes Rechteck 12"/>
            <p:cNvSpPr/>
            <p:nvPr/>
          </p:nvSpPr>
          <p:spPr>
            <a:xfrm>
              <a:off x="3696158" y="4967196"/>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err="1"/>
                <a:t>Selection</a:t>
              </a:r>
              <a:endParaRPr lang="de-DE" sz="1400" dirty="0"/>
            </a:p>
          </p:txBody>
        </p:sp>
        <p:sp>
          <p:nvSpPr>
            <p:cNvPr id="14" name="Abgerundetes Rechteck 13"/>
            <p:cNvSpPr/>
            <p:nvPr/>
          </p:nvSpPr>
          <p:spPr>
            <a:xfrm>
              <a:off x="3696158" y="5244028"/>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err="1"/>
                <a:t>Selection</a:t>
              </a:r>
              <a:endParaRPr lang="de-DE" sz="1400" dirty="0"/>
            </a:p>
          </p:txBody>
        </p:sp>
        <p:sp>
          <p:nvSpPr>
            <p:cNvPr id="15" name="Abgerundetes Rechteck 14"/>
            <p:cNvSpPr/>
            <p:nvPr/>
          </p:nvSpPr>
          <p:spPr>
            <a:xfrm>
              <a:off x="5310128" y="4690364"/>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Validation</a:t>
              </a:r>
            </a:p>
          </p:txBody>
        </p:sp>
        <p:sp>
          <p:nvSpPr>
            <p:cNvPr id="16" name="Abgerundetes Rechteck 15"/>
            <p:cNvSpPr/>
            <p:nvPr/>
          </p:nvSpPr>
          <p:spPr>
            <a:xfrm>
              <a:off x="5310128" y="4967196"/>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Validation</a:t>
              </a:r>
            </a:p>
          </p:txBody>
        </p:sp>
        <p:sp>
          <p:nvSpPr>
            <p:cNvPr id="17" name="Abgerundetes Rechteck 16"/>
            <p:cNvSpPr/>
            <p:nvPr/>
          </p:nvSpPr>
          <p:spPr>
            <a:xfrm>
              <a:off x="5310128" y="5244028"/>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Validation</a:t>
              </a:r>
            </a:p>
          </p:txBody>
        </p:sp>
        <p:sp>
          <p:nvSpPr>
            <p:cNvPr id="18" name="Abgerundetes Rechteck 17"/>
            <p:cNvSpPr/>
            <p:nvPr/>
          </p:nvSpPr>
          <p:spPr>
            <a:xfrm>
              <a:off x="2063190" y="4688953"/>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SVM</a:t>
              </a:r>
            </a:p>
          </p:txBody>
        </p:sp>
        <p:sp>
          <p:nvSpPr>
            <p:cNvPr id="19" name="Abgerundetes Rechteck 18"/>
            <p:cNvSpPr/>
            <p:nvPr/>
          </p:nvSpPr>
          <p:spPr>
            <a:xfrm>
              <a:off x="2063190" y="4986442"/>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SVM</a:t>
              </a:r>
            </a:p>
          </p:txBody>
        </p:sp>
        <p:sp>
          <p:nvSpPr>
            <p:cNvPr id="20" name="Abgerundetes Rechteck 19"/>
            <p:cNvSpPr/>
            <p:nvPr/>
          </p:nvSpPr>
          <p:spPr>
            <a:xfrm>
              <a:off x="2063190" y="5266588"/>
              <a:ext cx="1476260" cy="2313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1400" dirty="0"/>
                <a:t>SVM</a:t>
              </a:r>
            </a:p>
          </p:txBody>
        </p:sp>
      </p:grpSp>
      <p:sp>
        <p:nvSpPr>
          <p:cNvPr id="21" name="Zylinder 20"/>
          <p:cNvSpPr/>
          <p:nvPr/>
        </p:nvSpPr>
        <p:spPr>
          <a:xfrm>
            <a:off x="2919465" y="2255400"/>
            <a:ext cx="1465244" cy="936433"/>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Population</a:t>
            </a:r>
          </a:p>
        </p:txBody>
      </p:sp>
      <p:sp>
        <p:nvSpPr>
          <p:cNvPr id="22" name="Abgerundetes Rechteck 21"/>
          <p:cNvSpPr/>
          <p:nvPr/>
        </p:nvSpPr>
        <p:spPr>
          <a:xfrm>
            <a:off x="2842347" y="3832446"/>
            <a:ext cx="1619480" cy="342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Generating</a:t>
            </a:r>
          </a:p>
        </p:txBody>
      </p:sp>
      <p:sp>
        <p:nvSpPr>
          <p:cNvPr id="23" name="Zylinder 22"/>
          <p:cNvSpPr/>
          <p:nvPr/>
        </p:nvSpPr>
        <p:spPr>
          <a:xfrm>
            <a:off x="3588733" y="5681645"/>
            <a:ext cx="1294482" cy="3966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Model Data</a:t>
            </a:r>
          </a:p>
        </p:txBody>
      </p:sp>
      <p:sp>
        <p:nvSpPr>
          <p:cNvPr id="24" name="Zylinder 23"/>
          <p:cNvSpPr/>
          <p:nvPr/>
        </p:nvSpPr>
        <p:spPr>
          <a:xfrm>
            <a:off x="5296352" y="5681645"/>
            <a:ext cx="1294482" cy="3966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Learning Data</a:t>
            </a:r>
          </a:p>
        </p:txBody>
      </p:sp>
      <p:sp>
        <p:nvSpPr>
          <p:cNvPr id="25" name="Zylinder 24"/>
          <p:cNvSpPr/>
          <p:nvPr/>
        </p:nvSpPr>
        <p:spPr>
          <a:xfrm>
            <a:off x="6940617" y="5681645"/>
            <a:ext cx="1294482" cy="3966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Validation Data</a:t>
            </a:r>
          </a:p>
        </p:txBody>
      </p:sp>
      <p:sp>
        <p:nvSpPr>
          <p:cNvPr id="26" name="Abgerundetes Rechteck 25"/>
          <p:cNvSpPr/>
          <p:nvPr/>
        </p:nvSpPr>
        <p:spPr>
          <a:xfrm>
            <a:off x="7425359" y="3857537"/>
            <a:ext cx="1619480" cy="3424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dirty="0"/>
              <a:t>Evaluation - Fitness</a:t>
            </a:r>
          </a:p>
        </p:txBody>
      </p:sp>
      <p:cxnSp>
        <p:nvCxnSpPr>
          <p:cNvPr id="27" name="Gewinkelte Verbindung 26"/>
          <p:cNvCxnSpPr/>
          <p:nvPr/>
        </p:nvCxnSpPr>
        <p:spPr>
          <a:xfrm rot="16200000" flipH="1">
            <a:off x="3439899" y="3511839"/>
            <a:ext cx="501491" cy="5797"/>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Gewinkelte Verbindung 27"/>
          <p:cNvCxnSpPr/>
          <p:nvPr/>
        </p:nvCxnSpPr>
        <p:spPr>
          <a:xfrm>
            <a:off x="3124051" y="4374857"/>
            <a:ext cx="464684" cy="404683"/>
          </a:xfrm>
          <a:prstGeom prst="bentConnector3">
            <a:avLst>
              <a:gd name="adj1" fmla="val 21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Gewinkelte Verbindung 28"/>
          <p:cNvCxnSpPr/>
          <p:nvPr/>
        </p:nvCxnSpPr>
        <p:spPr>
          <a:xfrm>
            <a:off x="3129846" y="4690077"/>
            <a:ext cx="464684" cy="404683"/>
          </a:xfrm>
          <a:prstGeom prst="bentConnector3">
            <a:avLst>
              <a:gd name="adj1" fmla="val 21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Gewinkelte Verbindung 29"/>
          <p:cNvCxnSpPr/>
          <p:nvPr/>
        </p:nvCxnSpPr>
        <p:spPr>
          <a:xfrm>
            <a:off x="3124051" y="4961350"/>
            <a:ext cx="464684" cy="404683"/>
          </a:xfrm>
          <a:prstGeom prst="bentConnector3">
            <a:avLst>
              <a:gd name="adj1" fmla="val 21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Gewinkelte Verbindung 30"/>
          <p:cNvCxnSpPr>
            <a:stCxn id="15" idx="3"/>
          </p:cNvCxnSpPr>
          <p:nvPr/>
        </p:nvCxnSpPr>
        <p:spPr>
          <a:xfrm flipV="1">
            <a:off x="8317728" y="4223712"/>
            <a:ext cx="211788" cy="557237"/>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Gewinkelte Verbindung 31"/>
          <p:cNvCxnSpPr/>
          <p:nvPr/>
        </p:nvCxnSpPr>
        <p:spPr>
          <a:xfrm flipV="1">
            <a:off x="8317728" y="4484650"/>
            <a:ext cx="211788" cy="557237"/>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Gewinkelte Verbindung 32"/>
          <p:cNvCxnSpPr/>
          <p:nvPr/>
        </p:nvCxnSpPr>
        <p:spPr>
          <a:xfrm flipV="1">
            <a:off x="8317728" y="4745588"/>
            <a:ext cx="211788" cy="557237"/>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Gewinkelte Verbindung 33"/>
          <p:cNvCxnSpPr/>
          <p:nvPr/>
        </p:nvCxnSpPr>
        <p:spPr>
          <a:xfrm rot="5400000" flipH="1" flipV="1">
            <a:off x="7788541" y="3341121"/>
            <a:ext cx="926165" cy="2"/>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5" name="Gewinkelte Verbindung 34"/>
          <p:cNvCxnSpPr/>
          <p:nvPr/>
        </p:nvCxnSpPr>
        <p:spPr>
          <a:xfrm rot="10800000">
            <a:off x="6987121" y="2672175"/>
            <a:ext cx="364187" cy="12700"/>
          </a:xfrm>
          <a:prstGeom prst="bentConnector3">
            <a:avLst>
              <a:gd name="adj1" fmla="val 10445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6" name="Gewinkelte Verbindung 35"/>
          <p:cNvCxnSpPr/>
          <p:nvPr/>
        </p:nvCxnSpPr>
        <p:spPr>
          <a:xfrm rot="10800000">
            <a:off x="4553289" y="2721363"/>
            <a:ext cx="364187" cy="12700"/>
          </a:xfrm>
          <a:prstGeom prst="bentConnector3">
            <a:avLst>
              <a:gd name="adj1" fmla="val 104451"/>
            </a:avLst>
          </a:prstGeom>
          <a:ln>
            <a:tailEnd type="triangle"/>
          </a:ln>
        </p:spPr>
        <p:style>
          <a:lnRef idx="2">
            <a:schemeClr val="accent6"/>
          </a:lnRef>
          <a:fillRef idx="0">
            <a:schemeClr val="accent6"/>
          </a:fillRef>
          <a:effectRef idx="1">
            <a:schemeClr val="accent6"/>
          </a:effectRef>
          <a:fontRef idx="minor">
            <a:schemeClr val="tx1"/>
          </a:fontRef>
        </p:style>
      </p:cxnSp>
      <p:sp>
        <p:nvSpPr>
          <p:cNvPr id="37" name="Textfeld 36"/>
          <p:cNvSpPr txBox="1"/>
          <p:nvPr/>
        </p:nvSpPr>
        <p:spPr>
          <a:xfrm>
            <a:off x="7487820" y="1832710"/>
            <a:ext cx="2049142" cy="369332"/>
          </a:xfrm>
          <a:prstGeom prst="rect">
            <a:avLst/>
          </a:prstGeom>
          <a:noFill/>
        </p:spPr>
        <p:txBody>
          <a:bodyPr wrap="square" rtlCol="0">
            <a:spAutoFit/>
          </a:bodyPr>
          <a:lstStyle/>
          <a:p>
            <a:r>
              <a:rPr lang="de-DE" dirty="0" err="1"/>
              <a:t>Genetic</a:t>
            </a:r>
            <a:r>
              <a:rPr lang="de-DE" dirty="0"/>
              <a:t> </a:t>
            </a:r>
            <a:r>
              <a:rPr lang="de-DE" dirty="0" err="1"/>
              <a:t>Algorithm</a:t>
            </a:r>
            <a:endParaRPr lang="de-DE" dirty="0"/>
          </a:p>
        </p:txBody>
      </p:sp>
      <p:sp>
        <p:nvSpPr>
          <p:cNvPr id="38" name="Textfeld 37"/>
          <p:cNvSpPr txBox="1"/>
          <p:nvPr/>
        </p:nvSpPr>
        <p:spPr>
          <a:xfrm>
            <a:off x="8926125" y="4401457"/>
            <a:ext cx="867863" cy="369332"/>
          </a:xfrm>
          <a:prstGeom prst="rect">
            <a:avLst/>
          </a:prstGeom>
          <a:noFill/>
        </p:spPr>
        <p:txBody>
          <a:bodyPr wrap="square" rtlCol="0">
            <a:spAutoFit/>
          </a:bodyPr>
          <a:lstStyle/>
          <a:p>
            <a:r>
              <a:rPr lang="de-DE" dirty="0"/>
              <a:t>SVM</a:t>
            </a:r>
          </a:p>
        </p:txBody>
      </p:sp>
    </p:spTree>
    <p:extLst>
      <p:ext uri="{BB962C8B-B14F-4D97-AF65-F5344CB8AC3E}">
        <p14:creationId xmlns:p14="http://schemas.microsoft.com/office/powerpoint/2010/main" val="32862300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Deep</a:t>
            </a:r>
            <a:r>
              <a:rPr lang="de-DE" dirty="0"/>
              <a:t> Learning</a:t>
            </a:r>
          </a:p>
        </p:txBody>
      </p:sp>
      <p:pic>
        <p:nvPicPr>
          <p:cNvPr id="3" name="Grafik 2"/>
          <p:cNvPicPr>
            <a:picLocks noChangeAspect="1"/>
          </p:cNvPicPr>
          <p:nvPr/>
        </p:nvPicPr>
        <p:blipFill>
          <a:blip r:embed="rId3"/>
          <a:stretch>
            <a:fillRect/>
          </a:stretch>
        </p:blipFill>
        <p:spPr>
          <a:xfrm>
            <a:off x="8275014" y="2236947"/>
            <a:ext cx="2705100" cy="4048125"/>
          </a:xfrm>
          <a:prstGeom prst="rect">
            <a:avLst/>
          </a:prstGeom>
        </p:spPr>
      </p:pic>
      <p:sp>
        <p:nvSpPr>
          <p:cNvPr id="4" name="Textfeld 3"/>
          <p:cNvSpPr txBox="1"/>
          <p:nvPr/>
        </p:nvSpPr>
        <p:spPr>
          <a:xfrm>
            <a:off x="961653" y="2417142"/>
            <a:ext cx="4705473" cy="981807"/>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Output Layer</a:t>
            </a:r>
          </a:p>
          <a:p>
            <a:pPr>
              <a:lnSpc>
                <a:spcPct val="90000"/>
              </a:lnSpc>
              <a:spcAft>
                <a:spcPts val="600"/>
              </a:spcAft>
            </a:pPr>
            <a:r>
              <a:rPr lang="de-DE" dirty="0" err="1">
                <a:gradFill>
                  <a:gsLst>
                    <a:gs pos="2917">
                      <a:schemeClr val="tx1"/>
                    </a:gs>
                    <a:gs pos="30000">
                      <a:schemeClr val="tx1"/>
                    </a:gs>
                  </a:gsLst>
                  <a:lin ang="5400000" scaled="0"/>
                </a:gradFill>
              </a:rPr>
              <a:t>Here</a:t>
            </a:r>
            <a:r>
              <a:rPr lang="de-DE" dirty="0">
                <a:gradFill>
                  <a:gsLst>
                    <a:gs pos="2917">
                      <a:schemeClr val="tx1"/>
                    </a:gs>
                    <a:gs pos="30000">
                      <a:schemeClr val="tx1"/>
                    </a:gs>
                  </a:gsLst>
                  <a:lin ang="5400000" scaled="0"/>
                </a:gradFill>
              </a:rPr>
              <a:t> </a:t>
            </a:r>
            <a:r>
              <a:rPr lang="de-DE" dirty="0" err="1">
                <a:gradFill>
                  <a:gsLst>
                    <a:gs pos="2917">
                      <a:schemeClr val="tx1"/>
                    </a:gs>
                    <a:gs pos="30000">
                      <a:schemeClr val="tx1"/>
                    </a:gs>
                  </a:gsLst>
                  <a:lin ang="5400000" scaled="0"/>
                </a:gradFill>
              </a:rPr>
              <a:t>prediting</a:t>
            </a:r>
            <a:r>
              <a:rPr lang="de-DE" dirty="0">
                <a:gradFill>
                  <a:gsLst>
                    <a:gs pos="2917">
                      <a:schemeClr val="tx1"/>
                    </a:gs>
                    <a:gs pos="30000">
                      <a:schemeClr val="tx1"/>
                    </a:gs>
                  </a:gsLst>
                  <a:lin ang="5400000" scaled="0"/>
                </a:gradFill>
              </a:rPr>
              <a:t> a </a:t>
            </a:r>
            <a:r>
              <a:rPr lang="de-DE" dirty="0" err="1">
                <a:gradFill>
                  <a:gsLst>
                    <a:gs pos="2917">
                      <a:schemeClr val="tx1"/>
                    </a:gs>
                    <a:gs pos="30000">
                      <a:schemeClr val="tx1"/>
                    </a:gs>
                  </a:gsLst>
                  <a:lin ang="5400000" scaled="0"/>
                </a:gradFill>
              </a:rPr>
              <a:t>supervised</a:t>
            </a:r>
            <a:r>
              <a:rPr lang="de-DE" dirty="0">
                <a:gradFill>
                  <a:gsLst>
                    <a:gs pos="2917">
                      <a:schemeClr val="tx1"/>
                    </a:gs>
                    <a:gs pos="30000">
                      <a:schemeClr val="tx1"/>
                    </a:gs>
                  </a:gsLst>
                  <a:lin ang="5400000" scaled="0"/>
                </a:gradFill>
              </a:rPr>
              <a:t> </a:t>
            </a:r>
            <a:r>
              <a:rPr lang="de-DE" dirty="0" err="1">
                <a:gradFill>
                  <a:gsLst>
                    <a:gs pos="2917">
                      <a:schemeClr val="tx1"/>
                    </a:gs>
                    <a:gs pos="30000">
                      <a:schemeClr val="tx1"/>
                    </a:gs>
                  </a:gsLst>
                  <a:lin ang="5400000" scaled="0"/>
                </a:gradFill>
              </a:rPr>
              <a:t>target</a:t>
            </a:r>
            <a:endParaRPr lang="de-DE" dirty="0">
              <a:gradFill>
                <a:gsLst>
                  <a:gs pos="2917">
                    <a:schemeClr val="tx1"/>
                  </a:gs>
                  <a:gs pos="30000">
                    <a:schemeClr val="tx1"/>
                  </a:gs>
                </a:gsLst>
                <a:lin ang="5400000" scaled="0"/>
              </a:gradFill>
            </a:endParaRPr>
          </a:p>
        </p:txBody>
      </p:sp>
      <p:sp>
        <p:nvSpPr>
          <p:cNvPr id="5" name="Textfeld 4"/>
          <p:cNvSpPr txBox="1"/>
          <p:nvPr/>
        </p:nvSpPr>
        <p:spPr>
          <a:xfrm>
            <a:off x="961652" y="3551349"/>
            <a:ext cx="4705473" cy="1258806"/>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Hidden Layer</a:t>
            </a:r>
          </a:p>
          <a:p>
            <a:r>
              <a:rPr lang="en-US" dirty="0"/>
              <a:t>These learn more abstract representations as you head up</a:t>
            </a:r>
          </a:p>
        </p:txBody>
      </p:sp>
      <p:sp>
        <p:nvSpPr>
          <p:cNvPr id="6" name="Textfeld 5"/>
          <p:cNvSpPr txBox="1"/>
          <p:nvPr/>
        </p:nvSpPr>
        <p:spPr>
          <a:xfrm>
            <a:off x="961651" y="4865414"/>
            <a:ext cx="4705473" cy="981807"/>
          </a:xfrm>
          <a:prstGeom prst="rect">
            <a:avLst/>
          </a:prstGeom>
          <a:noFill/>
        </p:spPr>
        <p:txBody>
          <a:bodyPr wrap="squar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Input Layer</a:t>
            </a:r>
          </a:p>
          <a:p>
            <a:r>
              <a:rPr lang="de-DE" dirty="0" err="1"/>
              <a:t>Raw</a:t>
            </a:r>
            <a:r>
              <a:rPr lang="de-DE" dirty="0"/>
              <a:t> </a:t>
            </a:r>
            <a:r>
              <a:rPr lang="de-DE" dirty="0" err="1"/>
              <a:t>sensory</a:t>
            </a:r>
            <a:r>
              <a:rPr lang="de-DE" dirty="0"/>
              <a:t> </a:t>
            </a:r>
            <a:r>
              <a:rPr lang="de-DE" dirty="0" err="1"/>
              <a:t>inputs</a:t>
            </a:r>
            <a:r>
              <a:rPr lang="de-DE" dirty="0"/>
              <a:t> (</a:t>
            </a:r>
            <a:r>
              <a:rPr lang="de-DE" dirty="0" err="1"/>
              <a:t>roughly</a:t>
            </a:r>
            <a:r>
              <a:rPr lang="de-DE" dirty="0"/>
              <a:t>)</a:t>
            </a:r>
            <a:endParaRPr lang="en-US" dirty="0"/>
          </a:p>
        </p:txBody>
      </p:sp>
      <p:cxnSp>
        <p:nvCxnSpPr>
          <p:cNvPr id="8" name="Gerade Verbindung mit Pfeil 7"/>
          <p:cNvCxnSpPr/>
          <p:nvPr/>
        </p:nvCxnSpPr>
        <p:spPr>
          <a:xfrm flipV="1">
            <a:off x="4922093" y="2417142"/>
            <a:ext cx="4104456" cy="360040"/>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9" name="Gerade Verbindung mit Pfeil 8"/>
          <p:cNvCxnSpPr/>
          <p:nvPr/>
        </p:nvCxnSpPr>
        <p:spPr>
          <a:xfrm flipV="1">
            <a:off x="5858197" y="3398949"/>
            <a:ext cx="2520280" cy="504404"/>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1" name="Gerade Verbindung mit Pfeil 10"/>
          <p:cNvCxnSpPr/>
          <p:nvPr/>
        </p:nvCxnSpPr>
        <p:spPr>
          <a:xfrm flipV="1">
            <a:off x="5878599" y="4180752"/>
            <a:ext cx="2499878" cy="80258"/>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4" name="Gerade Verbindung mit Pfeil 13"/>
          <p:cNvCxnSpPr/>
          <p:nvPr/>
        </p:nvCxnSpPr>
        <p:spPr>
          <a:xfrm>
            <a:off x="5816667" y="4413410"/>
            <a:ext cx="2561810" cy="668028"/>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cxnSp>
        <p:nvCxnSpPr>
          <p:cNvPr id="17" name="Gerade Verbindung mit Pfeil 16"/>
          <p:cNvCxnSpPr/>
          <p:nvPr/>
        </p:nvCxnSpPr>
        <p:spPr>
          <a:xfrm>
            <a:off x="5501729" y="5573825"/>
            <a:ext cx="2876748" cy="323413"/>
          </a:xfrm>
          <a:prstGeom prst="straightConnector1">
            <a:avLst/>
          </a:prstGeom>
          <a:ln>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3584821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Support </a:t>
            </a:r>
            <a:r>
              <a:rPr lang="de-DE" dirty="0" err="1"/>
              <a:t>Vector</a:t>
            </a:r>
            <a:r>
              <a:rPr lang="de-DE" dirty="0"/>
              <a:t> </a:t>
            </a:r>
            <a:r>
              <a:rPr lang="de-DE" dirty="0" err="1"/>
              <a:t>Machine</a:t>
            </a:r>
            <a:r>
              <a:rPr lang="de-DE" dirty="0"/>
              <a:t>	</a:t>
            </a:r>
          </a:p>
        </p:txBody>
      </p:sp>
      <p:sp>
        <p:nvSpPr>
          <p:cNvPr id="3" name="Textfeld 2"/>
          <p:cNvSpPr txBox="1"/>
          <p:nvPr/>
        </p:nvSpPr>
        <p:spPr>
          <a:xfrm>
            <a:off x="1033661" y="1985094"/>
            <a:ext cx="10657184" cy="1735860"/>
          </a:xfrm>
          <a:prstGeom prst="rect">
            <a:avLst/>
          </a:prstGeom>
          <a:noFill/>
        </p:spPr>
        <p:txBody>
          <a:bodyPr wrap="square" lIns="182880" tIns="146304" rIns="182880" bIns="146304" rtlCol="0">
            <a:spAutoFit/>
          </a:bodyPr>
          <a:lstStyle/>
          <a:p>
            <a:r>
              <a:rPr lang="en-US" sz="2400" dirty="0"/>
              <a:t>Solve a linear optimization problem</a:t>
            </a:r>
          </a:p>
          <a:p>
            <a:r>
              <a:rPr lang="en-US" sz="2400" dirty="0"/>
              <a:t>Try to find the hyperplane with the largest margin (Large </a:t>
            </a:r>
            <a:r>
              <a:rPr lang="en-US" sz="2400" dirty="0" err="1"/>
              <a:t>Margine</a:t>
            </a:r>
            <a:r>
              <a:rPr lang="en-US" sz="2400" dirty="0"/>
              <a:t> Classifier)</a:t>
            </a:r>
          </a:p>
          <a:p>
            <a:r>
              <a:rPr lang="en-US" sz="2400" dirty="0"/>
              <a:t>Use the „Kernel Trick“ to separate instances that are linearly </a:t>
            </a:r>
            <a:r>
              <a:rPr lang="en-US" sz="2400" dirty="0" err="1"/>
              <a:t>unseparable</a:t>
            </a:r>
            <a:endParaRPr lang="en-US" sz="2400" dirty="0"/>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5061716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Support </a:t>
            </a:r>
            <a:r>
              <a:rPr lang="de-DE" dirty="0" err="1"/>
              <a:t>Vector</a:t>
            </a:r>
            <a:r>
              <a:rPr lang="de-DE" dirty="0"/>
              <a:t> </a:t>
            </a:r>
            <a:r>
              <a:rPr lang="de-DE" dirty="0" err="1"/>
              <a:t>Machine</a:t>
            </a:r>
            <a:endParaRPr lang="de-DE" dirty="0"/>
          </a:p>
        </p:txBody>
      </p:sp>
      <p:cxnSp>
        <p:nvCxnSpPr>
          <p:cNvPr id="3" name="Straight Arrow Connector 4"/>
          <p:cNvCxnSpPr/>
          <p:nvPr/>
        </p:nvCxnSpPr>
        <p:spPr>
          <a:xfrm flipV="1">
            <a:off x="4247444" y="5822907"/>
            <a:ext cx="371120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9"/>
          <p:cNvCxnSpPr/>
          <p:nvPr/>
        </p:nvCxnSpPr>
        <p:spPr>
          <a:xfrm flipV="1">
            <a:off x="4254637" y="2738251"/>
            <a:ext cx="0" cy="308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10"/>
          <p:cNvSpPr txBox="1"/>
          <p:nvPr/>
        </p:nvSpPr>
        <p:spPr>
          <a:xfrm>
            <a:off x="3002793" y="2788815"/>
            <a:ext cx="1114778" cy="646331"/>
          </a:xfrm>
          <a:prstGeom prst="rect">
            <a:avLst/>
          </a:prstGeom>
          <a:noFill/>
        </p:spPr>
        <p:txBody>
          <a:bodyPr wrap="square" rtlCol="0">
            <a:spAutoFit/>
          </a:bodyPr>
          <a:lstStyle/>
          <a:p>
            <a:pPr algn="r"/>
            <a:r>
              <a:rPr lang="en-US" dirty="0"/>
              <a:t>Years of Education</a:t>
            </a:r>
          </a:p>
        </p:txBody>
      </p:sp>
      <p:sp>
        <p:nvSpPr>
          <p:cNvPr id="6" name="TextBox 11"/>
          <p:cNvSpPr txBox="1"/>
          <p:nvPr/>
        </p:nvSpPr>
        <p:spPr>
          <a:xfrm>
            <a:off x="6843872" y="5849326"/>
            <a:ext cx="1114778" cy="369332"/>
          </a:xfrm>
          <a:prstGeom prst="rect">
            <a:avLst/>
          </a:prstGeom>
          <a:noFill/>
        </p:spPr>
        <p:txBody>
          <a:bodyPr wrap="square" rtlCol="0">
            <a:spAutoFit/>
          </a:bodyPr>
          <a:lstStyle/>
          <a:p>
            <a:pPr algn="r"/>
            <a:r>
              <a:rPr lang="en-US" dirty="0"/>
              <a:t>Age</a:t>
            </a:r>
          </a:p>
        </p:txBody>
      </p:sp>
      <p:sp>
        <p:nvSpPr>
          <p:cNvPr id="7" name="Rectangle 12"/>
          <p:cNvSpPr/>
          <p:nvPr/>
        </p:nvSpPr>
        <p:spPr>
          <a:xfrm>
            <a:off x="4696126" y="4515555"/>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7"/>
          <p:cNvSpPr/>
          <p:nvPr/>
        </p:nvSpPr>
        <p:spPr>
          <a:xfrm>
            <a:off x="5542793" y="3233608"/>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lus 8"/>
          <p:cNvSpPr/>
          <p:nvPr/>
        </p:nvSpPr>
        <p:spPr>
          <a:xfrm>
            <a:off x="6062082" y="3675034"/>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lus 9"/>
          <p:cNvSpPr/>
          <p:nvPr/>
        </p:nvSpPr>
        <p:spPr>
          <a:xfrm>
            <a:off x="6660427" y="3032071"/>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6"/>
          <p:cNvSpPr/>
          <p:nvPr/>
        </p:nvSpPr>
        <p:spPr>
          <a:xfrm>
            <a:off x="5077127" y="4078109"/>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7"/>
          <p:cNvSpPr/>
          <p:nvPr/>
        </p:nvSpPr>
        <p:spPr>
          <a:xfrm>
            <a:off x="5401685" y="4924772"/>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9"/>
          <p:cNvCxnSpPr/>
          <p:nvPr/>
        </p:nvCxnSpPr>
        <p:spPr>
          <a:xfrm flipV="1">
            <a:off x="5740348" y="2624666"/>
            <a:ext cx="479778" cy="4074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20"/>
          <p:cNvCxnSpPr/>
          <p:nvPr/>
        </p:nvCxnSpPr>
        <p:spPr>
          <a:xfrm flipV="1">
            <a:off x="6220126" y="2624667"/>
            <a:ext cx="152400" cy="10120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24"/>
          <p:cNvCxnSpPr/>
          <p:nvPr/>
        </p:nvCxnSpPr>
        <p:spPr>
          <a:xfrm flipH="1" flipV="1">
            <a:off x="6544683" y="2624667"/>
            <a:ext cx="115744" cy="2822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28"/>
          <p:cNvCxnSpPr/>
          <p:nvPr/>
        </p:nvCxnSpPr>
        <p:spPr>
          <a:xfrm flipV="1">
            <a:off x="5031971" y="4332110"/>
            <a:ext cx="158044" cy="9454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31"/>
          <p:cNvCxnSpPr/>
          <p:nvPr/>
        </p:nvCxnSpPr>
        <p:spPr>
          <a:xfrm flipH="1" flipV="1">
            <a:off x="4775148" y="4804833"/>
            <a:ext cx="132645" cy="472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33"/>
          <p:cNvCxnSpPr>
            <a:endCxn id="12" idx="2"/>
          </p:cNvCxnSpPr>
          <p:nvPr/>
        </p:nvCxnSpPr>
        <p:spPr>
          <a:xfrm flipV="1">
            <a:off x="5077127" y="5079994"/>
            <a:ext cx="430392" cy="19756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36"/>
          <p:cNvSpPr txBox="1"/>
          <p:nvPr/>
        </p:nvSpPr>
        <p:spPr>
          <a:xfrm>
            <a:off x="5909682" y="2173110"/>
            <a:ext cx="3330222" cy="369332"/>
          </a:xfrm>
          <a:prstGeom prst="rect">
            <a:avLst/>
          </a:prstGeom>
          <a:noFill/>
        </p:spPr>
        <p:txBody>
          <a:bodyPr wrap="square" rtlCol="0">
            <a:spAutoFit/>
          </a:bodyPr>
          <a:lstStyle/>
          <a:p>
            <a:r>
              <a:rPr lang="en-US" dirty="0"/>
              <a:t>Earning more than 50k a year</a:t>
            </a:r>
          </a:p>
        </p:txBody>
      </p:sp>
      <p:sp>
        <p:nvSpPr>
          <p:cNvPr id="20" name="TextBox 37"/>
          <p:cNvSpPr txBox="1"/>
          <p:nvPr/>
        </p:nvSpPr>
        <p:spPr>
          <a:xfrm>
            <a:off x="4707415" y="5277555"/>
            <a:ext cx="3330222" cy="369332"/>
          </a:xfrm>
          <a:prstGeom prst="rect">
            <a:avLst/>
          </a:prstGeom>
          <a:noFill/>
        </p:spPr>
        <p:txBody>
          <a:bodyPr wrap="square" rtlCol="0">
            <a:spAutoFit/>
          </a:bodyPr>
          <a:lstStyle/>
          <a:p>
            <a:r>
              <a:rPr lang="en-US" dirty="0"/>
              <a:t>Earning less than 50k a year</a:t>
            </a:r>
          </a:p>
        </p:txBody>
      </p:sp>
    </p:spTree>
    <p:extLst>
      <p:ext uri="{BB962C8B-B14F-4D97-AF65-F5344CB8AC3E}">
        <p14:creationId xmlns:p14="http://schemas.microsoft.com/office/powerpoint/2010/main" val="205321278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cxnSp>
        <p:nvCxnSpPr>
          <p:cNvPr id="3" name="Straight Arrow Connector 4"/>
          <p:cNvCxnSpPr/>
          <p:nvPr/>
        </p:nvCxnSpPr>
        <p:spPr>
          <a:xfrm flipV="1">
            <a:off x="7711729" y="5553458"/>
            <a:ext cx="371120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9"/>
          <p:cNvCxnSpPr/>
          <p:nvPr/>
        </p:nvCxnSpPr>
        <p:spPr>
          <a:xfrm flipV="1">
            <a:off x="7718922" y="2468802"/>
            <a:ext cx="0" cy="308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10"/>
          <p:cNvSpPr txBox="1"/>
          <p:nvPr/>
        </p:nvSpPr>
        <p:spPr>
          <a:xfrm>
            <a:off x="6467078" y="2519366"/>
            <a:ext cx="1114778" cy="584775"/>
          </a:xfrm>
          <a:prstGeom prst="rect">
            <a:avLst/>
          </a:prstGeom>
          <a:noFill/>
        </p:spPr>
        <p:txBody>
          <a:bodyPr wrap="square" rtlCol="0">
            <a:spAutoFit/>
          </a:bodyPr>
          <a:lstStyle/>
          <a:p>
            <a:pPr algn="r"/>
            <a:r>
              <a:rPr lang="en-US" sz="1600" dirty="0"/>
              <a:t>Years of Education</a:t>
            </a:r>
          </a:p>
        </p:txBody>
      </p:sp>
      <p:sp>
        <p:nvSpPr>
          <p:cNvPr id="6" name="TextBox 11"/>
          <p:cNvSpPr txBox="1"/>
          <p:nvPr/>
        </p:nvSpPr>
        <p:spPr>
          <a:xfrm>
            <a:off x="10308157" y="5579877"/>
            <a:ext cx="1114778" cy="369332"/>
          </a:xfrm>
          <a:prstGeom prst="rect">
            <a:avLst/>
          </a:prstGeom>
          <a:noFill/>
        </p:spPr>
        <p:txBody>
          <a:bodyPr wrap="square" rtlCol="0">
            <a:spAutoFit/>
          </a:bodyPr>
          <a:lstStyle/>
          <a:p>
            <a:pPr algn="r"/>
            <a:r>
              <a:rPr lang="en-US" dirty="0"/>
              <a:t>Age</a:t>
            </a:r>
          </a:p>
        </p:txBody>
      </p:sp>
      <p:sp>
        <p:nvSpPr>
          <p:cNvPr id="7" name="Rectangle 12"/>
          <p:cNvSpPr/>
          <p:nvPr/>
        </p:nvSpPr>
        <p:spPr>
          <a:xfrm>
            <a:off x="8160411" y="4246106"/>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7"/>
          <p:cNvSpPr/>
          <p:nvPr/>
        </p:nvSpPr>
        <p:spPr>
          <a:xfrm>
            <a:off x="9007078" y="2964159"/>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lus 8"/>
          <p:cNvSpPr/>
          <p:nvPr/>
        </p:nvSpPr>
        <p:spPr>
          <a:xfrm>
            <a:off x="9526367" y="3405585"/>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lus 9"/>
          <p:cNvSpPr/>
          <p:nvPr/>
        </p:nvSpPr>
        <p:spPr>
          <a:xfrm>
            <a:off x="10124712" y="2762622"/>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6"/>
          <p:cNvSpPr/>
          <p:nvPr/>
        </p:nvSpPr>
        <p:spPr>
          <a:xfrm>
            <a:off x="8541412" y="3808660"/>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7"/>
          <p:cNvSpPr/>
          <p:nvPr/>
        </p:nvSpPr>
        <p:spPr>
          <a:xfrm>
            <a:off x="8865970" y="4655323"/>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3"/>
          <p:cNvCxnSpPr/>
          <p:nvPr/>
        </p:nvCxnSpPr>
        <p:spPr>
          <a:xfrm>
            <a:off x="7948745" y="2762622"/>
            <a:ext cx="2359412" cy="2174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4" name="TextBox 7"/>
          <p:cNvSpPr txBox="1"/>
          <p:nvPr/>
        </p:nvSpPr>
        <p:spPr>
          <a:xfrm>
            <a:off x="10260600" y="4274146"/>
            <a:ext cx="2127921" cy="369332"/>
          </a:xfrm>
          <a:prstGeom prst="rect">
            <a:avLst/>
          </a:prstGeom>
          <a:noFill/>
        </p:spPr>
        <p:txBody>
          <a:bodyPr wrap="square" rtlCol="0">
            <a:spAutoFit/>
          </a:bodyPr>
          <a:lstStyle/>
          <a:p>
            <a:r>
              <a:rPr lang="en-US" dirty="0"/>
              <a:t>Classifying function</a:t>
            </a:r>
          </a:p>
        </p:txBody>
      </p:sp>
      <p:cxnSp>
        <p:nvCxnSpPr>
          <p:cNvPr id="15" name="Straight Arrow Connector 4"/>
          <p:cNvCxnSpPr/>
          <p:nvPr/>
        </p:nvCxnSpPr>
        <p:spPr>
          <a:xfrm flipV="1">
            <a:off x="1921953" y="5527039"/>
            <a:ext cx="371120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9"/>
          <p:cNvCxnSpPr/>
          <p:nvPr/>
        </p:nvCxnSpPr>
        <p:spPr>
          <a:xfrm flipV="1">
            <a:off x="1929146" y="2442383"/>
            <a:ext cx="0" cy="308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0"/>
          <p:cNvSpPr txBox="1"/>
          <p:nvPr/>
        </p:nvSpPr>
        <p:spPr>
          <a:xfrm>
            <a:off x="677302" y="2492947"/>
            <a:ext cx="1114778" cy="584775"/>
          </a:xfrm>
          <a:prstGeom prst="rect">
            <a:avLst/>
          </a:prstGeom>
          <a:noFill/>
        </p:spPr>
        <p:txBody>
          <a:bodyPr wrap="square" rtlCol="0">
            <a:spAutoFit/>
          </a:bodyPr>
          <a:lstStyle/>
          <a:p>
            <a:pPr algn="r"/>
            <a:r>
              <a:rPr lang="en-US" sz="1600" dirty="0"/>
              <a:t>Years of Education</a:t>
            </a:r>
          </a:p>
        </p:txBody>
      </p:sp>
      <p:sp>
        <p:nvSpPr>
          <p:cNvPr id="18" name="TextBox 11"/>
          <p:cNvSpPr txBox="1"/>
          <p:nvPr/>
        </p:nvSpPr>
        <p:spPr>
          <a:xfrm>
            <a:off x="4518381" y="5553458"/>
            <a:ext cx="1114778" cy="369332"/>
          </a:xfrm>
          <a:prstGeom prst="rect">
            <a:avLst/>
          </a:prstGeom>
          <a:noFill/>
        </p:spPr>
        <p:txBody>
          <a:bodyPr wrap="square" rtlCol="0">
            <a:spAutoFit/>
          </a:bodyPr>
          <a:lstStyle/>
          <a:p>
            <a:pPr algn="r"/>
            <a:r>
              <a:rPr lang="en-US" dirty="0"/>
              <a:t>Age</a:t>
            </a:r>
          </a:p>
        </p:txBody>
      </p:sp>
      <p:sp>
        <p:nvSpPr>
          <p:cNvPr id="19" name="Rectangle 12"/>
          <p:cNvSpPr/>
          <p:nvPr/>
        </p:nvSpPr>
        <p:spPr>
          <a:xfrm>
            <a:off x="2370635" y="4219687"/>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Plus 19"/>
          <p:cNvSpPr/>
          <p:nvPr/>
        </p:nvSpPr>
        <p:spPr>
          <a:xfrm>
            <a:off x="3217302" y="2937740"/>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Plus 20"/>
          <p:cNvSpPr/>
          <p:nvPr/>
        </p:nvSpPr>
        <p:spPr>
          <a:xfrm>
            <a:off x="3736591" y="3379166"/>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lus 21"/>
          <p:cNvSpPr/>
          <p:nvPr/>
        </p:nvSpPr>
        <p:spPr>
          <a:xfrm>
            <a:off x="4334936" y="2736203"/>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6"/>
          <p:cNvSpPr/>
          <p:nvPr/>
        </p:nvSpPr>
        <p:spPr>
          <a:xfrm>
            <a:off x="2751636" y="3782241"/>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17"/>
          <p:cNvSpPr/>
          <p:nvPr/>
        </p:nvSpPr>
        <p:spPr>
          <a:xfrm>
            <a:off x="3076194" y="4628904"/>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3"/>
          <p:cNvCxnSpPr/>
          <p:nvPr/>
        </p:nvCxnSpPr>
        <p:spPr>
          <a:xfrm>
            <a:off x="2158969" y="2612519"/>
            <a:ext cx="2359412" cy="2174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18"/>
          <p:cNvCxnSpPr/>
          <p:nvPr/>
        </p:nvCxnSpPr>
        <p:spPr>
          <a:xfrm>
            <a:off x="1979448" y="2849999"/>
            <a:ext cx="2359412" cy="2174928"/>
          </a:xfrm>
          <a:prstGeom prst="line">
            <a:avLst/>
          </a:prstGeom>
          <a:ln>
            <a:prstDash val="solid"/>
          </a:ln>
        </p:spPr>
        <p:style>
          <a:lnRef idx="2">
            <a:schemeClr val="accent1"/>
          </a:lnRef>
          <a:fillRef idx="0">
            <a:schemeClr val="accent1"/>
          </a:fillRef>
          <a:effectRef idx="1">
            <a:schemeClr val="accent1"/>
          </a:effectRef>
          <a:fontRef idx="minor">
            <a:schemeClr val="tx1"/>
          </a:fontRef>
        </p:style>
      </p:cxnSp>
      <p:cxnSp>
        <p:nvCxnSpPr>
          <p:cNvPr id="27" name="Straight Connector 19"/>
          <p:cNvCxnSpPr/>
          <p:nvPr/>
        </p:nvCxnSpPr>
        <p:spPr>
          <a:xfrm>
            <a:off x="2404485" y="2453976"/>
            <a:ext cx="2359412" cy="2174928"/>
          </a:xfrm>
          <a:prstGeom prst="line">
            <a:avLst/>
          </a:prstGeom>
          <a:ln>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77924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cxnSp>
        <p:nvCxnSpPr>
          <p:cNvPr id="3" name="Straight Arrow Connector 4"/>
          <p:cNvCxnSpPr/>
          <p:nvPr/>
        </p:nvCxnSpPr>
        <p:spPr>
          <a:xfrm flipV="1">
            <a:off x="4056635" y="5727001"/>
            <a:ext cx="371120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9"/>
          <p:cNvCxnSpPr/>
          <p:nvPr/>
        </p:nvCxnSpPr>
        <p:spPr>
          <a:xfrm flipV="1">
            <a:off x="4063828" y="2642345"/>
            <a:ext cx="0" cy="308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10"/>
          <p:cNvSpPr txBox="1"/>
          <p:nvPr/>
        </p:nvSpPr>
        <p:spPr>
          <a:xfrm>
            <a:off x="2811984" y="2692909"/>
            <a:ext cx="1114778" cy="584775"/>
          </a:xfrm>
          <a:prstGeom prst="rect">
            <a:avLst/>
          </a:prstGeom>
          <a:noFill/>
        </p:spPr>
        <p:txBody>
          <a:bodyPr wrap="square" rtlCol="0">
            <a:spAutoFit/>
          </a:bodyPr>
          <a:lstStyle/>
          <a:p>
            <a:pPr algn="r"/>
            <a:r>
              <a:rPr lang="en-US" sz="1600" dirty="0"/>
              <a:t>Years of Education</a:t>
            </a:r>
          </a:p>
        </p:txBody>
      </p:sp>
      <p:sp>
        <p:nvSpPr>
          <p:cNvPr id="6" name="TextBox 11"/>
          <p:cNvSpPr txBox="1"/>
          <p:nvPr/>
        </p:nvSpPr>
        <p:spPr>
          <a:xfrm>
            <a:off x="6653063" y="5753420"/>
            <a:ext cx="1114778" cy="369332"/>
          </a:xfrm>
          <a:prstGeom prst="rect">
            <a:avLst/>
          </a:prstGeom>
          <a:noFill/>
        </p:spPr>
        <p:txBody>
          <a:bodyPr wrap="square" rtlCol="0">
            <a:spAutoFit/>
          </a:bodyPr>
          <a:lstStyle/>
          <a:p>
            <a:pPr algn="r"/>
            <a:r>
              <a:rPr lang="en-US" dirty="0"/>
              <a:t>Age</a:t>
            </a:r>
          </a:p>
        </p:txBody>
      </p:sp>
      <p:sp>
        <p:nvSpPr>
          <p:cNvPr id="7" name="Rectangle 12"/>
          <p:cNvSpPr/>
          <p:nvPr/>
        </p:nvSpPr>
        <p:spPr>
          <a:xfrm>
            <a:off x="4505317" y="4419649"/>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7"/>
          <p:cNvSpPr/>
          <p:nvPr/>
        </p:nvSpPr>
        <p:spPr>
          <a:xfrm>
            <a:off x="5351984" y="3137702"/>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lus 8"/>
          <p:cNvSpPr/>
          <p:nvPr/>
        </p:nvSpPr>
        <p:spPr>
          <a:xfrm>
            <a:off x="5871273" y="3579128"/>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lus 9"/>
          <p:cNvSpPr/>
          <p:nvPr/>
        </p:nvSpPr>
        <p:spPr>
          <a:xfrm>
            <a:off x="6469618" y="2936165"/>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6"/>
          <p:cNvSpPr/>
          <p:nvPr/>
        </p:nvSpPr>
        <p:spPr>
          <a:xfrm>
            <a:off x="4886318" y="3982203"/>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7"/>
          <p:cNvSpPr/>
          <p:nvPr/>
        </p:nvSpPr>
        <p:spPr>
          <a:xfrm>
            <a:off x="5210876" y="4828866"/>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3"/>
          <p:cNvSpPr txBox="1"/>
          <p:nvPr/>
        </p:nvSpPr>
        <p:spPr>
          <a:xfrm>
            <a:off x="6836507" y="2359426"/>
            <a:ext cx="2466588" cy="369332"/>
          </a:xfrm>
          <a:prstGeom prst="rect">
            <a:avLst/>
          </a:prstGeom>
          <a:noFill/>
        </p:spPr>
        <p:txBody>
          <a:bodyPr wrap="square" rtlCol="0">
            <a:spAutoFit/>
          </a:bodyPr>
          <a:lstStyle/>
          <a:p>
            <a:r>
              <a:rPr lang="en-US" dirty="0"/>
              <a:t>Training data</a:t>
            </a:r>
          </a:p>
        </p:txBody>
      </p:sp>
      <p:sp>
        <p:nvSpPr>
          <p:cNvPr id="14" name="Plus 13"/>
          <p:cNvSpPr/>
          <p:nvPr/>
        </p:nvSpPr>
        <p:spPr>
          <a:xfrm>
            <a:off x="6836507" y="4016574"/>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23"/>
          <p:cNvSpPr/>
          <p:nvPr/>
        </p:nvSpPr>
        <p:spPr>
          <a:xfrm>
            <a:off x="6363784" y="5305821"/>
            <a:ext cx="211667" cy="1552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25"/>
          <p:cNvSpPr/>
          <p:nvPr/>
        </p:nvSpPr>
        <p:spPr>
          <a:xfrm rot="2409668">
            <a:off x="6398726" y="3039039"/>
            <a:ext cx="836739" cy="324555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26"/>
          <p:cNvCxnSpPr/>
          <p:nvPr/>
        </p:nvCxnSpPr>
        <p:spPr>
          <a:xfrm>
            <a:off x="4716984" y="3151812"/>
            <a:ext cx="2359412" cy="2174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8201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0"/>
          </p:nvPr>
        </p:nvSpPr>
        <p:spPr>
          <a:xfrm>
            <a:off x="274638" y="1212850"/>
            <a:ext cx="11887200" cy="5090624"/>
          </a:xfrm>
          <a:noFill/>
        </p:spPr>
        <p:txBody>
          <a:bodyPr wrap="square" lIns="182880" tIns="146304" rIns="182880" bIns="146304" rtlCol="0">
            <a:spAutoFit/>
          </a:bodyPr>
          <a:lstStyle/>
          <a:p>
            <a:pPr>
              <a:spcAft>
                <a:spcPts val="600"/>
              </a:spcAft>
              <a:buFont typeface="Arial" panose="020B0604020202020204" pitchFamily="34" charset="0"/>
              <a:buChar char="•"/>
            </a:pPr>
            <a:r>
              <a:rPr lang="de-DE" sz="3600" dirty="0" err="1">
                <a:gradFill>
                  <a:gsLst>
                    <a:gs pos="2917">
                      <a:schemeClr val="tx1"/>
                    </a:gs>
                    <a:gs pos="30000">
                      <a:schemeClr val="tx1"/>
                    </a:gs>
                  </a:gsLst>
                  <a:lin ang="5400000" scaled="0"/>
                </a:gradFill>
                <a:latin typeface="+mn-lt"/>
              </a:rPr>
              <a:t>Machine</a:t>
            </a:r>
            <a:r>
              <a:rPr lang="de-DE" sz="3600" dirty="0">
                <a:gradFill>
                  <a:gsLst>
                    <a:gs pos="2917">
                      <a:schemeClr val="tx1"/>
                    </a:gs>
                    <a:gs pos="30000">
                      <a:schemeClr val="tx1"/>
                    </a:gs>
                  </a:gsLst>
                  <a:lin ang="5400000" scaled="0"/>
                </a:gradFill>
                <a:latin typeface="+mn-lt"/>
              </a:rPr>
              <a:t> Learning</a:t>
            </a:r>
          </a:p>
          <a:p>
            <a:pPr marL="466371" lvl="1"/>
            <a:r>
              <a:rPr lang="de-DE" sz="2800" dirty="0" err="1">
                <a:solidFill>
                  <a:schemeClr val="tx1"/>
                </a:solidFill>
              </a:rPr>
              <a:t>Getting</a:t>
            </a:r>
            <a:r>
              <a:rPr lang="de-DE" sz="2800" dirty="0">
                <a:solidFill>
                  <a:schemeClr val="tx1"/>
                </a:solidFill>
              </a:rPr>
              <a:t> </a:t>
            </a:r>
            <a:r>
              <a:rPr lang="de-DE" sz="2800" dirty="0" err="1">
                <a:solidFill>
                  <a:schemeClr val="tx1"/>
                </a:solidFill>
              </a:rPr>
              <a:t>insights</a:t>
            </a:r>
            <a:r>
              <a:rPr lang="de-DE" sz="2800" dirty="0">
                <a:solidFill>
                  <a:schemeClr val="tx1"/>
                </a:solidFill>
              </a:rPr>
              <a:t> </a:t>
            </a:r>
            <a:r>
              <a:rPr lang="de-DE" sz="2800" dirty="0" err="1">
                <a:solidFill>
                  <a:schemeClr val="tx1"/>
                </a:solidFill>
              </a:rPr>
              <a:t>from</a:t>
            </a:r>
            <a:r>
              <a:rPr lang="de-DE" sz="2800" dirty="0">
                <a:solidFill>
                  <a:schemeClr val="tx1"/>
                </a:solidFill>
              </a:rPr>
              <a:t> </a:t>
            </a:r>
            <a:r>
              <a:rPr lang="de-DE" sz="2800" dirty="0" err="1">
                <a:solidFill>
                  <a:schemeClr val="tx1"/>
                </a:solidFill>
              </a:rPr>
              <a:t>data</a:t>
            </a:r>
            <a:endParaRPr lang="de-DE" sz="2800" dirty="0">
              <a:solidFill>
                <a:schemeClr val="tx1"/>
              </a:solidFill>
            </a:endParaRPr>
          </a:p>
          <a:p>
            <a:pPr>
              <a:spcAft>
                <a:spcPts val="600"/>
              </a:spcAft>
              <a:buFont typeface="Arial" panose="020B0604020202020204" pitchFamily="34" charset="0"/>
              <a:buChar char="•"/>
            </a:pPr>
            <a:r>
              <a:rPr lang="de-DE" sz="3600" dirty="0">
                <a:gradFill>
                  <a:gsLst>
                    <a:gs pos="2917">
                      <a:schemeClr val="tx1"/>
                    </a:gs>
                    <a:gs pos="30000">
                      <a:schemeClr val="tx1"/>
                    </a:gs>
                  </a:gsLst>
                  <a:lin ang="5400000" scaled="0"/>
                </a:gradFill>
                <a:latin typeface="+mn-lt"/>
              </a:rPr>
              <a:t>Big Data</a:t>
            </a:r>
          </a:p>
          <a:p>
            <a:pPr marL="466371" lvl="1"/>
            <a:r>
              <a:rPr lang="de-DE" sz="2800" dirty="0">
                <a:solidFill>
                  <a:schemeClr val="tx1"/>
                </a:solidFill>
              </a:rPr>
              <a:t>Handling massive </a:t>
            </a:r>
            <a:r>
              <a:rPr lang="de-DE" sz="2800" dirty="0" err="1">
                <a:solidFill>
                  <a:schemeClr val="tx1"/>
                </a:solidFill>
              </a:rPr>
              <a:t>data</a:t>
            </a:r>
            <a:r>
              <a:rPr lang="de-DE" sz="2800" dirty="0">
                <a:solidFill>
                  <a:schemeClr val="tx1"/>
                </a:solidFill>
              </a:rPr>
              <a:t> </a:t>
            </a:r>
            <a:r>
              <a:rPr lang="de-DE" sz="2800" dirty="0" err="1">
                <a:solidFill>
                  <a:schemeClr val="tx1"/>
                </a:solidFill>
              </a:rPr>
              <a:t>volume</a:t>
            </a:r>
            <a:endParaRPr lang="de-DE" sz="2800" dirty="0">
              <a:solidFill>
                <a:schemeClr val="tx1"/>
              </a:solidFill>
            </a:endParaRPr>
          </a:p>
          <a:p>
            <a:pPr marL="466371" lvl="1"/>
            <a:r>
              <a:rPr lang="de-DE" sz="2800" dirty="0" err="1">
                <a:solidFill>
                  <a:schemeClr val="tx1"/>
                </a:solidFill>
              </a:rPr>
              <a:t>Aspects</a:t>
            </a:r>
            <a:r>
              <a:rPr lang="de-DE" sz="2800" dirty="0">
                <a:solidFill>
                  <a:schemeClr val="tx1"/>
                </a:solidFill>
              </a:rPr>
              <a:t> </a:t>
            </a:r>
            <a:r>
              <a:rPr lang="de-DE" sz="2800" dirty="0" err="1">
                <a:solidFill>
                  <a:schemeClr val="tx1"/>
                </a:solidFill>
              </a:rPr>
              <a:t>of</a:t>
            </a:r>
            <a:r>
              <a:rPr lang="de-DE" sz="2800" dirty="0">
                <a:solidFill>
                  <a:schemeClr val="tx1"/>
                </a:solidFill>
              </a:rPr>
              <a:t> </a:t>
            </a:r>
            <a:r>
              <a:rPr lang="de-DE" sz="2800" dirty="0" err="1">
                <a:solidFill>
                  <a:schemeClr val="tx1"/>
                </a:solidFill>
              </a:rPr>
              <a:t>big</a:t>
            </a:r>
            <a:r>
              <a:rPr lang="de-DE" sz="2800" dirty="0">
                <a:solidFill>
                  <a:schemeClr val="tx1"/>
                </a:solidFill>
              </a:rPr>
              <a:t> </a:t>
            </a:r>
            <a:r>
              <a:rPr lang="de-DE" sz="2800" dirty="0" err="1">
                <a:solidFill>
                  <a:schemeClr val="tx1"/>
                </a:solidFill>
              </a:rPr>
              <a:t>data</a:t>
            </a:r>
            <a:r>
              <a:rPr lang="de-DE" sz="2800" dirty="0">
                <a:solidFill>
                  <a:schemeClr val="tx1"/>
                </a:solidFill>
              </a:rPr>
              <a:t>: </a:t>
            </a:r>
            <a:r>
              <a:rPr lang="de-DE" sz="2800" b="1" dirty="0">
                <a:solidFill>
                  <a:schemeClr val="tx1"/>
                </a:solidFill>
              </a:rPr>
              <a:t>V</a:t>
            </a:r>
            <a:r>
              <a:rPr lang="de-DE" sz="2800" dirty="0">
                <a:solidFill>
                  <a:schemeClr val="tx1"/>
                </a:solidFill>
              </a:rPr>
              <a:t>olume, </a:t>
            </a:r>
            <a:r>
              <a:rPr lang="de-DE" sz="2800" b="1" dirty="0" err="1">
                <a:solidFill>
                  <a:schemeClr val="tx1"/>
                </a:solidFill>
              </a:rPr>
              <a:t>V</a:t>
            </a:r>
            <a:r>
              <a:rPr lang="de-DE" sz="2800" dirty="0" err="1">
                <a:solidFill>
                  <a:schemeClr val="tx1"/>
                </a:solidFill>
              </a:rPr>
              <a:t>ariety</a:t>
            </a:r>
            <a:r>
              <a:rPr lang="de-DE" sz="2800" dirty="0">
                <a:solidFill>
                  <a:schemeClr val="tx1"/>
                </a:solidFill>
              </a:rPr>
              <a:t>, </a:t>
            </a:r>
            <a:r>
              <a:rPr lang="de-DE" sz="2800" b="1" dirty="0" err="1">
                <a:solidFill>
                  <a:schemeClr val="tx1"/>
                </a:solidFill>
              </a:rPr>
              <a:t>V</a:t>
            </a:r>
            <a:r>
              <a:rPr lang="de-DE" sz="2800" dirty="0" err="1">
                <a:solidFill>
                  <a:schemeClr val="tx1"/>
                </a:solidFill>
              </a:rPr>
              <a:t>elocity</a:t>
            </a:r>
            <a:endParaRPr lang="de-DE" sz="2800" dirty="0">
              <a:solidFill>
                <a:schemeClr val="tx1"/>
              </a:solidFill>
            </a:endParaRPr>
          </a:p>
          <a:p>
            <a:pPr marL="466371" lvl="1"/>
            <a:r>
              <a:rPr lang="en-SG" sz="2800" dirty="0">
                <a:solidFill>
                  <a:schemeClr val="tx1"/>
                </a:solidFill>
              </a:rPr>
              <a:t>Big Data represents the trends, technologies, and potential for businesses to </a:t>
            </a:r>
            <a:r>
              <a:rPr lang="en-SG" sz="2800" b="1" dirty="0">
                <a:solidFill>
                  <a:schemeClr val="tx1"/>
                </a:solidFill>
              </a:rPr>
              <a:t>get valuable insight</a:t>
            </a:r>
            <a:r>
              <a:rPr lang="en-SG" sz="2800" dirty="0">
                <a:solidFill>
                  <a:schemeClr val="tx1"/>
                </a:solidFill>
              </a:rPr>
              <a:t> from petabytes - or even </a:t>
            </a:r>
            <a:r>
              <a:rPr lang="en-SG" sz="2800" dirty="0" err="1">
                <a:solidFill>
                  <a:schemeClr val="tx1"/>
                </a:solidFill>
              </a:rPr>
              <a:t>exabytes</a:t>
            </a:r>
            <a:r>
              <a:rPr lang="en-SG" sz="2800" dirty="0">
                <a:solidFill>
                  <a:schemeClr val="tx1"/>
                </a:solidFill>
              </a:rPr>
              <a:t> - of structured, unstructured, and fast-moving data. </a:t>
            </a:r>
          </a:p>
          <a:p>
            <a:pPr marL="466371" lvl="1"/>
            <a:r>
              <a:rPr lang="en-US" sz="2800" dirty="0">
                <a:solidFill>
                  <a:schemeClr val="tx1"/>
                </a:solidFill>
              </a:rPr>
              <a:t>Big Data holds the promise of getting business value </a:t>
            </a:r>
            <a:r>
              <a:rPr lang="en-US" sz="2800" b="1" dirty="0">
                <a:solidFill>
                  <a:schemeClr val="tx1"/>
                </a:solidFill>
              </a:rPr>
              <a:t>faster</a:t>
            </a:r>
            <a:r>
              <a:rPr lang="en-US" sz="2800" dirty="0">
                <a:solidFill>
                  <a:schemeClr val="tx1"/>
                </a:solidFill>
              </a:rPr>
              <a:t>, </a:t>
            </a:r>
            <a:r>
              <a:rPr lang="en-US" sz="2800" b="1" dirty="0">
                <a:solidFill>
                  <a:schemeClr val="tx1"/>
                </a:solidFill>
              </a:rPr>
              <a:t>more accurately</a:t>
            </a:r>
            <a:r>
              <a:rPr lang="en-US" sz="2800" dirty="0">
                <a:solidFill>
                  <a:schemeClr val="tx1"/>
                </a:solidFill>
              </a:rPr>
              <a:t>, in </a:t>
            </a:r>
            <a:r>
              <a:rPr lang="en-US" sz="2800" b="1" dirty="0">
                <a:solidFill>
                  <a:schemeClr val="tx1"/>
                </a:solidFill>
              </a:rPr>
              <a:t>greater detail</a:t>
            </a:r>
            <a:r>
              <a:rPr lang="en-US" sz="2800" dirty="0">
                <a:solidFill>
                  <a:schemeClr val="tx1"/>
                </a:solidFill>
              </a:rPr>
              <a:t>, and at a </a:t>
            </a:r>
            <a:r>
              <a:rPr lang="en-US" sz="2800" b="1" dirty="0">
                <a:solidFill>
                  <a:schemeClr val="tx1"/>
                </a:solidFill>
              </a:rPr>
              <a:t>lower cost</a:t>
            </a:r>
            <a:r>
              <a:rPr lang="en-US" sz="2800" dirty="0">
                <a:solidFill>
                  <a:schemeClr val="tx1"/>
                </a:solidFill>
              </a:rPr>
              <a:t>.</a:t>
            </a:r>
            <a:endParaRPr lang="de-DE" sz="3600" dirty="0">
              <a:gradFill>
                <a:gsLst>
                  <a:gs pos="2917">
                    <a:schemeClr val="tx1"/>
                  </a:gs>
                  <a:gs pos="30000">
                    <a:schemeClr val="tx1"/>
                  </a:gs>
                </a:gsLst>
                <a:lin ang="5400000" scaled="0"/>
              </a:gradFill>
              <a:latin typeface="+mn-lt"/>
            </a:endParaRPr>
          </a:p>
        </p:txBody>
      </p:sp>
      <p:sp>
        <p:nvSpPr>
          <p:cNvPr id="2" name="Titel 1"/>
          <p:cNvSpPr>
            <a:spLocks noGrp="1"/>
          </p:cNvSpPr>
          <p:nvPr>
            <p:ph type="title"/>
          </p:nvPr>
        </p:nvSpPr>
        <p:spPr/>
        <p:txBody>
          <a:bodyPr/>
          <a:lstStyle/>
          <a:p>
            <a:r>
              <a:rPr lang="de-DE"/>
              <a:t>Big Data vs Machine Learning</a:t>
            </a:r>
            <a:endParaRPr lang="de-DE" dirty="0"/>
          </a:p>
        </p:txBody>
      </p:sp>
    </p:spTree>
    <p:extLst>
      <p:ext uri="{BB962C8B-B14F-4D97-AF65-F5344CB8AC3E}">
        <p14:creationId xmlns:p14="http://schemas.microsoft.com/office/powerpoint/2010/main" val="272535909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SVM – Kernel Trick</a:t>
            </a:r>
          </a:p>
        </p:txBody>
      </p:sp>
      <p:cxnSp>
        <p:nvCxnSpPr>
          <p:cNvPr id="3" name="Straight Arrow Connector 4"/>
          <p:cNvCxnSpPr/>
          <p:nvPr/>
        </p:nvCxnSpPr>
        <p:spPr>
          <a:xfrm flipV="1">
            <a:off x="3870930" y="6116672"/>
            <a:ext cx="371120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 name="Straight Arrow Connector 9"/>
          <p:cNvCxnSpPr/>
          <p:nvPr/>
        </p:nvCxnSpPr>
        <p:spPr>
          <a:xfrm flipV="1">
            <a:off x="3878123" y="3032016"/>
            <a:ext cx="0" cy="30846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10"/>
          <p:cNvSpPr txBox="1"/>
          <p:nvPr/>
        </p:nvSpPr>
        <p:spPr>
          <a:xfrm>
            <a:off x="2626279" y="3082580"/>
            <a:ext cx="1114778" cy="584775"/>
          </a:xfrm>
          <a:prstGeom prst="rect">
            <a:avLst/>
          </a:prstGeom>
          <a:noFill/>
        </p:spPr>
        <p:txBody>
          <a:bodyPr wrap="square" rtlCol="0">
            <a:spAutoFit/>
          </a:bodyPr>
          <a:lstStyle/>
          <a:p>
            <a:pPr algn="r"/>
            <a:r>
              <a:rPr lang="en-US" sz="1600" dirty="0"/>
              <a:t>Years of Education</a:t>
            </a:r>
          </a:p>
        </p:txBody>
      </p:sp>
      <p:sp>
        <p:nvSpPr>
          <p:cNvPr id="6" name="TextBox 11"/>
          <p:cNvSpPr txBox="1"/>
          <p:nvPr/>
        </p:nvSpPr>
        <p:spPr>
          <a:xfrm>
            <a:off x="6467358" y="6143091"/>
            <a:ext cx="1114778" cy="369332"/>
          </a:xfrm>
          <a:prstGeom prst="rect">
            <a:avLst/>
          </a:prstGeom>
          <a:noFill/>
        </p:spPr>
        <p:txBody>
          <a:bodyPr wrap="square" rtlCol="0">
            <a:spAutoFit/>
          </a:bodyPr>
          <a:lstStyle/>
          <a:p>
            <a:pPr algn="r"/>
            <a:r>
              <a:rPr lang="en-US" dirty="0"/>
              <a:t>Age</a:t>
            </a:r>
          </a:p>
        </p:txBody>
      </p:sp>
      <p:sp>
        <p:nvSpPr>
          <p:cNvPr id="7" name="Rectangle 12"/>
          <p:cNvSpPr/>
          <p:nvPr/>
        </p:nvSpPr>
        <p:spPr>
          <a:xfrm>
            <a:off x="4146128" y="4973673"/>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Plus 7"/>
          <p:cNvSpPr/>
          <p:nvPr/>
        </p:nvSpPr>
        <p:spPr>
          <a:xfrm>
            <a:off x="5166279" y="3527373"/>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lus 8"/>
          <p:cNvSpPr/>
          <p:nvPr/>
        </p:nvSpPr>
        <p:spPr>
          <a:xfrm>
            <a:off x="5897467" y="4457631"/>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Plus 9"/>
          <p:cNvSpPr/>
          <p:nvPr/>
        </p:nvSpPr>
        <p:spPr>
          <a:xfrm>
            <a:off x="6241116" y="3930448"/>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6"/>
          <p:cNvSpPr/>
          <p:nvPr/>
        </p:nvSpPr>
        <p:spPr>
          <a:xfrm>
            <a:off x="4488946" y="4896062"/>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7"/>
          <p:cNvSpPr/>
          <p:nvPr/>
        </p:nvSpPr>
        <p:spPr>
          <a:xfrm>
            <a:off x="4594779" y="5448460"/>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20"/>
          <p:cNvSpPr/>
          <p:nvPr/>
        </p:nvSpPr>
        <p:spPr>
          <a:xfrm>
            <a:off x="5504615" y="5293238"/>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21"/>
          <p:cNvSpPr/>
          <p:nvPr/>
        </p:nvSpPr>
        <p:spPr>
          <a:xfrm>
            <a:off x="6712323" y="4659168"/>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22"/>
          <p:cNvSpPr/>
          <p:nvPr/>
        </p:nvSpPr>
        <p:spPr>
          <a:xfrm>
            <a:off x="6559541" y="5293238"/>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23"/>
          <p:cNvSpPr/>
          <p:nvPr/>
        </p:nvSpPr>
        <p:spPr>
          <a:xfrm>
            <a:off x="6851543" y="5723524"/>
            <a:ext cx="211667" cy="1552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Plus 16"/>
          <p:cNvSpPr/>
          <p:nvPr/>
        </p:nvSpPr>
        <p:spPr>
          <a:xfrm>
            <a:off x="5321170" y="4694524"/>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lus 17"/>
          <p:cNvSpPr/>
          <p:nvPr/>
        </p:nvSpPr>
        <p:spPr>
          <a:xfrm>
            <a:off x="4746267" y="4256093"/>
            <a:ext cx="366889" cy="403075"/>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2"/>
          <p:cNvSpPr txBox="1"/>
          <p:nvPr/>
        </p:nvSpPr>
        <p:spPr>
          <a:xfrm>
            <a:off x="7750272" y="2161411"/>
            <a:ext cx="2052918" cy="923330"/>
          </a:xfrm>
          <a:prstGeom prst="rect">
            <a:avLst/>
          </a:prstGeom>
          <a:noFill/>
        </p:spPr>
        <p:txBody>
          <a:bodyPr wrap="square" rtlCol="0">
            <a:spAutoFit/>
          </a:bodyPr>
          <a:lstStyle/>
          <a:p>
            <a:r>
              <a:rPr lang="en-US" dirty="0"/>
              <a:t>No linear function that separates the data </a:t>
            </a:r>
          </a:p>
        </p:txBody>
      </p:sp>
      <p:sp>
        <p:nvSpPr>
          <p:cNvPr id="20" name="Down Arrow 5"/>
          <p:cNvSpPr/>
          <p:nvPr/>
        </p:nvSpPr>
        <p:spPr>
          <a:xfrm>
            <a:off x="8228390" y="3326823"/>
            <a:ext cx="508000" cy="60362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6"/>
          <p:cNvSpPr txBox="1"/>
          <p:nvPr/>
        </p:nvSpPr>
        <p:spPr>
          <a:xfrm>
            <a:off x="7709931" y="4127954"/>
            <a:ext cx="2052918" cy="923330"/>
          </a:xfrm>
          <a:prstGeom prst="rect">
            <a:avLst/>
          </a:prstGeom>
          <a:noFill/>
        </p:spPr>
        <p:txBody>
          <a:bodyPr wrap="square" rtlCol="0">
            <a:spAutoFit/>
          </a:bodyPr>
          <a:lstStyle/>
          <a:p>
            <a:r>
              <a:rPr lang="en-US" dirty="0" err="1"/>
              <a:t>Polynominal</a:t>
            </a:r>
            <a:r>
              <a:rPr lang="en-US" dirty="0"/>
              <a:t> function separates the data</a:t>
            </a:r>
          </a:p>
        </p:txBody>
      </p:sp>
      <p:sp>
        <p:nvSpPr>
          <p:cNvPr id="22" name="Freeform 33"/>
          <p:cNvSpPr/>
          <p:nvPr/>
        </p:nvSpPr>
        <p:spPr>
          <a:xfrm>
            <a:off x="3878122" y="2738252"/>
            <a:ext cx="3872149" cy="2465432"/>
          </a:xfrm>
          <a:custGeom>
            <a:avLst/>
            <a:gdLst>
              <a:gd name="connsiteX0" fmla="*/ 0 w 3302000"/>
              <a:gd name="connsiteY0" fmla="*/ 89647 h 2465432"/>
              <a:gd name="connsiteX1" fmla="*/ 1419412 w 3302000"/>
              <a:gd name="connsiteY1" fmla="*/ 2465294 h 2465432"/>
              <a:gd name="connsiteX2" fmla="*/ 3302000 w 3302000"/>
              <a:gd name="connsiteY2" fmla="*/ 0 h 2465432"/>
              <a:gd name="connsiteX3" fmla="*/ 3302000 w 3302000"/>
              <a:gd name="connsiteY3" fmla="*/ 0 h 2465432"/>
            </a:gdLst>
            <a:ahLst/>
            <a:cxnLst>
              <a:cxn ang="0">
                <a:pos x="connsiteX0" y="connsiteY0"/>
              </a:cxn>
              <a:cxn ang="0">
                <a:pos x="connsiteX1" y="connsiteY1"/>
              </a:cxn>
              <a:cxn ang="0">
                <a:pos x="connsiteX2" y="connsiteY2"/>
              </a:cxn>
              <a:cxn ang="0">
                <a:pos x="connsiteX3" y="connsiteY3"/>
              </a:cxn>
            </a:cxnLst>
            <a:rect l="l" t="t" r="r" b="b"/>
            <a:pathLst>
              <a:path w="3302000" h="2465432">
                <a:moveTo>
                  <a:pt x="0" y="89647"/>
                </a:moveTo>
                <a:cubicBezTo>
                  <a:pt x="434539" y="1284941"/>
                  <a:pt x="869079" y="2480235"/>
                  <a:pt x="1419412" y="2465294"/>
                </a:cubicBezTo>
                <a:cubicBezTo>
                  <a:pt x="1969745" y="2450353"/>
                  <a:pt x="3302000" y="0"/>
                  <a:pt x="3302000" y="0"/>
                </a:cubicBezTo>
                <a:lnTo>
                  <a:pt x="330200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784643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Goal	</a:t>
            </a:r>
          </a:p>
        </p:txBody>
      </p:sp>
      <p:sp>
        <p:nvSpPr>
          <p:cNvPr id="3" name="Textfeld 2"/>
          <p:cNvSpPr txBox="1"/>
          <p:nvPr/>
        </p:nvSpPr>
        <p:spPr>
          <a:xfrm>
            <a:off x="817637" y="1553046"/>
            <a:ext cx="10657184" cy="2862322"/>
          </a:xfrm>
          <a:prstGeom prst="rect">
            <a:avLst/>
          </a:prstGeom>
          <a:noFill/>
        </p:spPr>
        <p:txBody>
          <a:bodyPr wrap="square" lIns="182880" tIns="146304" rIns="182880" bIns="146304" rtlCol="0">
            <a:spAutoFit/>
          </a:bodyPr>
          <a:lstStyle/>
          <a:p>
            <a:r>
              <a:rPr lang="en-US" sz="1200" dirty="0"/>
              <a:t>Our Goal</a:t>
            </a:r>
          </a:p>
          <a:p>
            <a:r>
              <a:rPr lang="en-US" sz="1200" dirty="0"/>
              <a:t>•</a:t>
            </a:r>
          </a:p>
          <a:p>
            <a:r>
              <a:rPr lang="en-US" sz="1200" dirty="0"/>
              <a:t>Take a topic like „earn “</a:t>
            </a:r>
          </a:p>
          <a:p>
            <a:r>
              <a:rPr lang="en-US" sz="1200" dirty="0"/>
              <a:t>•</a:t>
            </a:r>
          </a:p>
          <a:p>
            <a:r>
              <a:rPr lang="en-US" sz="1200" dirty="0"/>
              <a:t>Take </a:t>
            </a:r>
            <a:r>
              <a:rPr lang="en-US" sz="1200" dirty="0" err="1"/>
              <a:t>enough„earn</a:t>
            </a:r>
            <a:r>
              <a:rPr lang="en-US" sz="1200" dirty="0"/>
              <a:t>“ and „not earn“ documents from the training set and create a training corpus</a:t>
            </a:r>
          </a:p>
          <a:p>
            <a:r>
              <a:rPr lang="en-US" sz="1200" dirty="0"/>
              <a:t>•</a:t>
            </a:r>
          </a:p>
          <a:p>
            <a:r>
              <a:rPr lang="en-US" sz="1200" dirty="0"/>
              <a:t>Bring training corpus in adequate format (data -structure) for SVM training</a:t>
            </a:r>
          </a:p>
          <a:p>
            <a:r>
              <a:rPr lang="en-US" sz="1200" dirty="0"/>
              <a:t>•</a:t>
            </a:r>
          </a:p>
          <a:p>
            <a:r>
              <a:rPr lang="en-US" sz="1200" dirty="0"/>
              <a:t>Train a SVM (model)</a:t>
            </a:r>
          </a:p>
          <a:p>
            <a:r>
              <a:rPr lang="en-US" sz="1200" dirty="0"/>
              <a:t>•</a:t>
            </a:r>
          </a:p>
          <a:p>
            <a:r>
              <a:rPr lang="en-US" sz="1200" dirty="0"/>
              <a:t>Predict test data</a:t>
            </a:r>
          </a:p>
          <a:p>
            <a:r>
              <a:rPr lang="en-US" sz="1200" dirty="0"/>
              <a:t>•</a:t>
            </a:r>
          </a:p>
          <a:p>
            <a:r>
              <a:rPr lang="en-US" sz="1200" dirty="0"/>
              <a:t>Compare Results </a:t>
            </a:r>
          </a:p>
          <a:p>
            <a:pPr>
              <a:lnSpc>
                <a:spcPct val="90000"/>
              </a:lnSpc>
              <a:spcAft>
                <a:spcPts val="600"/>
              </a:spcAft>
            </a:pPr>
            <a:endParaRPr lang="de-DE"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4946988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3" name="Grafik 2"/>
          <p:cNvPicPr>
            <a:picLocks noChangeAspect="1"/>
          </p:cNvPicPr>
          <p:nvPr/>
        </p:nvPicPr>
        <p:blipFill>
          <a:blip r:embed="rId3"/>
          <a:stretch>
            <a:fillRect/>
          </a:stretch>
        </p:blipFill>
        <p:spPr>
          <a:xfrm>
            <a:off x="1896096" y="616942"/>
            <a:ext cx="8646650" cy="6021908"/>
          </a:xfrm>
          <a:prstGeom prst="rect">
            <a:avLst/>
          </a:prstGeom>
        </p:spPr>
      </p:pic>
      <p:pic>
        <p:nvPicPr>
          <p:cNvPr id="4" name="Grafik 3"/>
          <p:cNvPicPr>
            <a:picLocks noChangeAspect="1"/>
          </p:cNvPicPr>
          <p:nvPr/>
        </p:nvPicPr>
        <p:blipFill>
          <a:blip r:embed="rId4"/>
          <a:stretch>
            <a:fillRect/>
          </a:stretch>
        </p:blipFill>
        <p:spPr>
          <a:xfrm>
            <a:off x="3546083" y="722310"/>
            <a:ext cx="7807392" cy="5393085"/>
          </a:xfrm>
          <a:prstGeom prst="rect">
            <a:avLst/>
          </a:prstGeom>
        </p:spPr>
      </p:pic>
      <p:pic>
        <p:nvPicPr>
          <p:cNvPr id="5" name="Grafik 4"/>
          <p:cNvPicPr>
            <a:picLocks noChangeAspect="1"/>
          </p:cNvPicPr>
          <p:nvPr/>
        </p:nvPicPr>
        <p:blipFill>
          <a:blip r:embed="rId5"/>
          <a:stretch>
            <a:fillRect/>
          </a:stretch>
        </p:blipFill>
        <p:spPr>
          <a:xfrm>
            <a:off x="889645" y="777888"/>
            <a:ext cx="8944988" cy="6122690"/>
          </a:xfrm>
          <a:prstGeom prst="rect">
            <a:avLst/>
          </a:prstGeom>
        </p:spPr>
      </p:pic>
    </p:spTree>
    <p:extLst>
      <p:ext uri="{BB962C8B-B14F-4D97-AF65-F5344CB8AC3E}">
        <p14:creationId xmlns:p14="http://schemas.microsoft.com/office/powerpoint/2010/main" val="195647843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65909" y="2417142"/>
            <a:ext cx="6419057" cy="1828800"/>
          </a:xfrm>
        </p:spPr>
        <p:txBody>
          <a:bodyPr/>
          <a:lstStyle/>
          <a:p>
            <a:r>
              <a:rPr lang="de-DE" sz="11500" dirty="0"/>
              <a:t>BACKUP</a:t>
            </a:r>
            <a:br>
              <a:rPr lang="de-DE" sz="11500" dirty="0"/>
            </a:br>
            <a:endParaRPr lang="de-DE" sz="11500" dirty="0"/>
          </a:p>
        </p:txBody>
      </p:sp>
    </p:spTree>
    <p:extLst>
      <p:ext uri="{BB962C8B-B14F-4D97-AF65-F5344CB8AC3E}">
        <p14:creationId xmlns:p14="http://schemas.microsoft.com/office/powerpoint/2010/main" val="209704798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Neural</a:t>
            </a:r>
            <a:r>
              <a:rPr lang="de-DE" dirty="0"/>
              <a:t> Network </a:t>
            </a:r>
            <a:r>
              <a:rPr lang="de-DE" dirty="0" err="1"/>
              <a:t>vs</a:t>
            </a:r>
            <a:r>
              <a:rPr lang="de-DE" dirty="0"/>
              <a:t> </a:t>
            </a:r>
            <a:r>
              <a:rPr lang="de-DE" dirty="0" err="1"/>
              <a:t>Deep</a:t>
            </a:r>
            <a:r>
              <a:rPr lang="de-DE" dirty="0"/>
              <a:t> Learning</a:t>
            </a:r>
          </a:p>
        </p:txBody>
      </p:sp>
      <p:sp>
        <p:nvSpPr>
          <p:cNvPr id="4" name="Textfeld 3"/>
          <p:cNvSpPr txBox="1"/>
          <p:nvPr/>
        </p:nvSpPr>
        <p:spPr>
          <a:xfrm>
            <a:off x="673621" y="1913086"/>
            <a:ext cx="10441160" cy="4259628"/>
          </a:xfrm>
          <a:prstGeom prst="rect">
            <a:avLst/>
          </a:prstGeom>
          <a:noFill/>
        </p:spPr>
        <p:txBody>
          <a:bodyPr wrap="square" lIns="182880" tIns="146304" rIns="182880" bIns="146304" rtlCol="0">
            <a:spAutoFit/>
          </a:bodyPr>
          <a:lstStyle/>
          <a:p>
            <a:pPr>
              <a:lnSpc>
                <a:spcPct val="90000"/>
              </a:lnSpc>
              <a:spcAft>
                <a:spcPts val="600"/>
              </a:spcAft>
            </a:pPr>
            <a:r>
              <a:rPr lang="en-US" sz="2400" dirty="0"/>
              <a:t>"Normal" neural networks usually have one to two hidden layers and are used for SUPERVISED prediction or classification. </a:t>
            </a:r>
          </a:p>
          <a:p>
            <a:pPr>
              <a:lnSpc>
                <a:spcPct val="90000"/>
              </a:lnSpc>
              <a:spcAft>
                <a:spcPts val="600"/>
              </a:spcAft>
            </a:pPr>
            <a:endParaRPr lang="en-US" sz="2400" dirty="0"/>
          </a:p>
          <a:p>
            <a:pPr>
              <a:lnSpc>
                <a:spcPct val="90000"/>
              </a:lnSpc>
              <a:spcAft>
                <a:spcPts val="600"/>
              </a:spcAft>
            </a:pPr>
            <a:r>
              <a:rPr lang="en-US" sz="2400" dirty="0"/>
              <a:t>SVMs are typically used for binary classification, but occasionally for other SUPERVISED learning tasks.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t>Deep learning neural network architectures differ from "normal" neural networks because they have more hidden layers. Deep learning networks differ from "normal" neural networks and SVMs because they can be trained in an UNSUPERVISED or SUPERVISED manner for both UNSUPERVISED and SUPERVISED learning tasks.</a:t>
            </a: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3874883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Three</a:t>
            </a:r>
            <a:r>
              <a:rPr lang="de-DE" dirty="0"/>
              <a:t> </a:t>
            </a:r>
            <a:r>
              <a:rPr lang="de-DE" dirty="0" err="1"/>
              <a:t>Types</a:t>
            </a:r>
            <a:r>
              <a:rPr lang="de-DE" dirty="0"/>
              <a:t> </a:t>
            </a:r>
            <a:r>
              <a:rPr lang="de-DE" dirty="0" err="1"/>
              <a:t>of</a:t>
            </a:r>
            <a:r>
              <a:rPr lang="de-DE" dirty="0"/>
              <a:t> Training </a:t>
            </a:r>
            <a:r>
              <a:rPr lang="de-DE" dirty="0" err="1"/>
              <a:t>Protocols</a:t>
            </a:r>
            <a:r>
              <a:rPr lang="de-DE" dirty="0"/>
              <a:t>	</a:t>
            </a:r>
          </a:p>
        </p:txBody>
      </p:sp>
      <p:sp>
        <p:nvSpPr>
          <p:cNvPr id="3" name="Textfeld 2"/>
          <p:cNvSpPr txBox="1"/>
          <p:nvPr/>
        </p:nvSpPr>
        <p:spPr>
          <a:xfrm>
            <a:off x="385589" y="2057102"/>
            <a:ext cx="11521280" cy="4976747"/>
          </a:xfrm>
          <a:prstGeom prst="rect">
            <a:avLst/>
          </a:prstGeom>
          <a:noFill/>
        </p:spPr>
        <p:txBody>
          <a:bodyPr wrap="square" lIns="182880" tIns="146304" rIns="182880" bIns="146304" rtlCol="0">
            <a:spAutoFit/>
          </a:bodyPr>
          <a:lstStyle/>
          <a:p>
            <a:pPr marL="285750" indent="-285750">
              <a:buFont typeface="Arial" panose="020B0604020202020204" pitchFamily="34" charset="0"/>
              <a:buChar char="•"/>
            </a:pPr>
            <a:r>
              <a:rPr lang="en-US" dirty="0"/>
              <a:t>Purely Supervised</a:t>
            </a:r>
          </a:p>
          <a:p>
            <a:pPr marL="752121" lvl="1" indent="-285750">
              <a:buFont typeface="Arial" panose="020B0604020202020204" pitchFamily="34" charset="0"/>
              <a:buChar char="•"/>
            </a:pPr>
            <a:r>
              <a:rPr lang="en-US" dirty="0"/>
              <a:t>Initialize parameters randomly</a:t>
            </a:r>
          </a:p>
          <a:p>
            <a:pPr marL="752121" lvl="1" indent="-285750">
              <a:buFont typeface="Arial" panose="020B0604020202020204" pitchFamily="34" charset="0"/>
              <a:buChar char="•"/>
            </a:pPr>
            <a:r>
              <a:rPr lang="en-US" dirty="0"/>
              <a:t>Train in supervised mode</a:t>
            </a:r>
          </a:p>
          <a:p>
            <a:pPr marL="1218492" lvl="2" indent="-285750">
              <a:buFont typeface="Arial" panose="020B0604020202020204" pitchFamily="34" charset="0"/>
              <a:buChar char="•"/>
            </a:pPr>
            <a:r>
              <a:rPr lang="en-US" dirty="0"/>
              <a:t>typically with SGD, using </a:t>
            </a:r>
            <a:r>
              <a:rPr lang="en-US" dirty="0" err="1"/>
              <a:t>backprop</a:t>
            </a:r>
            <a:r>
              <a:rPr lang="en-US" dirty="0"/>
              <a:t> to compute gradients </a:t>
            </a:r>
          </a:p>
          <a:p>
            <a:pPr marL="752121" lvl="1" indent="-285750">
              <a:buFont typeface="Arial" panose="020B0604020202020204" pitchFamily="34" charset="0"/>
              <a:buChar char="•"/>
            </a:pPr>
            <a:r>
              <a:rPr lang="en-US" dirty="0"/>
              <a:t>Used in most practical systems for speech and image recognition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Unsupervised, </a:t>
            </a:r>
            <a:r>
              <a:rPr lang="en-US" dirty="0" err="1"/>
              <a:t>layerwise</a:t>
            </a:r>
            <a:r>
              <a:rPr lang="en-US" dirty="0"/>
              <a:t> + supervised classifier on top </a:t>
            </a:r>
          </a:p>
          <a:p>
            <a:pPr marL="752121" lvl="1" indent="-285750">
              <a:buFont typeface="Arial" panose="020B0604020202020204" pitchFamily="34" charset="0"/>
              <a:buChar char="•"/>
            </a:pPr>
            <a:r>
              <a:rPr lang="en-US" dirty="0"/>
              <a:t>Train each layer unsupervised, one after the other</a:t>
            </a:r>
          </a:p>
          <a:p>
            <a:pPr marL="752121" lvl="1" indent="-285750">
              <a:buFont typeface="Arial" panose="020B0604020202020204" pitchFamily="34" charset="0"/>
              <a:buChar char="•"/>
            </a:pPr>
            <a:r>
              <a:rPr lang="en-US" dirty="0"/>
              <a:t>Train a supervised classifier on top, keeping the other layers fixed</a:t>
            </a:r>
          </a:p>
          <a:p>
            <a:pPr marL="752121" lvl="1" indent="-285750">
              <a:buFont typeface="Arial" panose="020B0604020202020204" pitchFamily="34" charset="0"/>
              <a:buChar char="•"/>
            </a:pPr>
            <a:r>
              <a:rPr lang="en-US" dirty="0"/>
              <a:t>Good when very few labeled samples are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Unsupervised, </a:t>
            </a:r>
            <a:r>
              <a:rPr lang="en-US" dirty="0" err="1"/>
              <a:t>layerwise</a:t>
            </a:r>
            <a:r>
              <a:rPr lang="en-US" dirty="0"/>
              <a:t> + global supervised fine-tuning</a:t>
            </a:r>
          </a:p>
          <a:p>
            <a:pPr marL="752121" lvl="1" indent="-285750">
              <a:buFont typeface="Arial" panose="020B0604020202020204" pitchFamily="34" charset="0"/>
              <a:buChar char="•"/>
            </a:pPr>
            <a:r>
              <a:rPr lang="en-US" dirty="0"/>
              <a:t>Train each layer unsupervised, one after the other</a:t>
            </a:r>
          </a:p>
          <a:p>
            <a:pPr marL="752121" lvl="1" indent="-285750">
              <a:buFont typeface="Arial" panose="020B0604020202020204" pitchFamily="34" charset="0"/>
              <a:buChar char="•"/>
            </a:pPr>
            <a:r>
              <a:rPr lang="en-US" dirty="0"/>
              <a:t>Add a classifier layer, and retrain the whole thing supervised</a:t>
            </a:r>
          </a:p>
          <a:p>
            <a:pPr marL="752121" lvl="1" indent="-285750">
              <a:buFont typeface="Arial" panose="020B0604020202020204" pitchFamily="34" charset="0"/>
              <a:buChar char="•"/>
            </a:pPr>
            <a:r>
              <a:rPr lang="en-US" dirty="0"/>
              <a:t>Good when label set is poor (e.g. pedestrian detection)</a:t>
            </a:r>
          </a:p>
          <a:p>
            <a:pPr marL="285750" indent="-285750">
              <a:buFont typeface="Arial" panose="020B0604020202020204" pitchFamily="34" charset="0"/>
              <a:buChar char="•"/>
            </a:pPr>
            <a:r>
              <a:rPr lang="en-US" dirty="0"/>
              <a:t>Unsupervised pre-training often uses regularized auto-encoders</a:t>
            </a:r>
          </a:p>
          <a:p>
            <a:pPr>
              <a:lnSpc>
                <a:spcPct val="90000"/>
              </a:lnSpc>
              <a:spcAft>
                <a:spcPts val="600"/>
              </a:spcAft>
            </a:pPr>
            <a:endParaRPr lang="de-DE"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8837205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Rechteck 2"/>
          <p:cNvSpPr/>
          <p:nvPr/>
        </p:nvSpPr>
        <p:spPr bwMode="auto">
          <a:xfrm>
            <a:off x="860681" y="1625054"/>
            <a:ext cx="5184576" cy="5112568"/>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4" name="Rechteck 3"/>
          <p:cNvSpPr/>
          <p:nvPr/>
        </p:nvSpPr>
        <p:spPr bwMode="auto">
          <a:xfrm>
            <a:off x="6074221" y="1625054"/>
            <a:ext cx="5184576" cy="5112568"/>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 name="Ellipse 4"/>
          <p:cNvSpPr/>
          <p:nvPr/>
        </p:nvSpPr>
        <p:spPr bwMode="auto">
          <a:xfrm>
            <a:off x="1537717" y="1841078"/>
            <a:ext cx="216024" cy="216024"/>
          </a:xfrm>
          <a:prstGeom prst="ellipse">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pic>
        <p:nvPicPr>
          <p:cNvPr id="6" name="Grafik 5"/>
          <p:cNvPicPr>
            <a:picLocks noChangeAspect="1"/>
          </p:cNvPicPr>
          <p:nvPr/>
        </p:nvPicPr>
        <p:blipFill>
          <a:blip r:embed="rId2"/>
          <a:stretch>
            <a:fillRect/>
          </a:stretch>
        </p:blipFill>
        <p:spPr>
          <a:xfrm>
            <a:off x="2257797" y="1334793"/>
            <a:ext cx="7848872" cy="5693089"/>
          </a:xfrm>
          <a:prstGeom prst="rect">
            <a:avLst/>
          </a:prstGeom>
        </p:spPr>
      </p:pic>
    </p:spTree>
    <p:extLst>
      <p:ext uri="{BB962C8B-B14F-4D97-AF65-F5344CB8AC3E}">
        <p14:creationId xmlns:p14="http://schemas.microsoft.com/office/powerpoint/2010/main" val="416608277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Textfeld 2"/>
          <p:cNvSpPr txBox="1"/>
          <p:nvPr/>
        </p:nvSpPr>
        <p:spPr>
          <a:xfrm>
            <a:off x="673621" y="1913086"/>
            <a:ext cx="10657184" cy="4582793"/>
          </a:xfrm>
          <a:prstGeom prst="rect">
            <a:avLst/>
          </a:prstGeom>
          <a:noFill/>
        </p:spPr>
        <p:txBody>
          <a:bodyPr wrap="square" lIns="182880" tIns="146304" rIns="182880" bIns="146304" rtlCol="0">
            <a:spAutoFit/>
          </a:bodyPr>
          <a:lstStyle/>
          <a:p>
            <a:r>
              <a:rPr lang="de-DE" sz="1400" dirty="0"/>
              <a:t>Neuron = </a:t>
            </a:r>
            <a:r>
              <a:rPr lang="de-DE" sz="1400" dirty="0" err="1"/>
              <a:t>logistic</a:t>
            </a:r>
            <a:r>
              <a:rPr lang="de-DE" sz="1400" dirty="0"/>
              <a:t> </a:t>
            </a:r>
            <a:r>
              <a:rPr lang="de-DE" sz="1400" dirty="0" err="1"/>
              <a:t>regression</a:t>
            </a:r>
            <a:r>
              <a:rPr lang="de-DE" sz="1400" dirty="0"/>
              <a:t> </a:t>
            </a:r>
            <a:r>
              <a:rPr lang="de-DE" sz="1400" dirty="0" err="1"/>
              <a:t>or</a:t>
            </a:r>
            <a:r>
              <a:rPr lang="de-DE" sz="1400" dirty="0"/>
              <a:t> </a:t>
            </a:r>
            <a:r>
              <a:rPr lang="de-DE" sz="1400" dirty="0" err="1"/>
              <a:t>similar</a:t>
            </a:r>
            <a:r>
              <a:rPr lang="de-DE" sz="1400" dirty="0"/>
              <a:t> </a:t>
            </a:r>
            <a:r>
              <a:rPr lang="de-DE" sz="1400" dirty="0" err="1"/>
              <a:t>function</a:t>
            </a:r>
            <a:endParaRPr lang="de-DE" sz="1400" dirty="0"/>
          </a:p>
          <a:p>
            <a:endParaRPr lang="de-DE" sz="1400" dirty="0"/>
          </a:p>
          <a:p>
            <a:r>
              <a:rPr lang="de-DE" sz="1400" dirty="0"/>
              <a:t>Input </a:t>
            </a:r>
            <a:r>
              <a:rPr lang="de-DE" sz="1400" dirty="0" err="1"/>
              <a:t>layer</a:t>
            </a:r>
            <a:r>
              <a:rPr lang="de-DE" sz="1400" dirty="0"/>
              <a:t> = </a:t>
            </a:r>
            <a:r>
              <a:rPr lang="de-DE" sz="1400" dirty="0" err="1"/>
              <a:t>input</a:t>
            </a:r>
            <a:r>
              <a:rPr lang="de-DE" sz="1400" dirty="0"/>
              <a:t> </a:t>
            </a:r>
            <a:r>
              <a:rPr lang="de-DE" sz="1400" dirty="0" err="1"/>
              <a:t>training</a:t>
            </a:r>
            <a:r>
              <a:rPr lang="de-DE" sz="1400" dirty="0"/>
              <a:t>/</a:t>
            </a:r>
            <a:r>
              <a:rPr lang="de-DE" sz="1400" dirty="0" err="1"/>
              <a:t>test</a:t>
            </a:r>
            <a:r>
              <a:rPr lang="de-DE" sz="1400" dirty="0"/>
              <a:t> </a:t>
            </a:r>
            <a:r>
              <a:rPr lang="de-DE" sz="1400" dirty="0" err="1"/>
              <a:t>vector</a:t>
            </a:r>
            <a:endParaRPr lang="de-DE" sz="1400" dirty="0"/>
          </a:p>
          <a:p>
            <a:endParaRPr lang="de-DE" sz="1400" dirty="0"/>
          </a:p>
          <a:p>
            <a:r>
              <a:rPr lang="de-DE" sz="1400" dirty="0"/>
              <a:t>Bias </a:t>
            </a:r>
            <a:r>
              <a:rPr lang="de-DE" sz="1400" dirty="0" err="1"/>
              <a:t>unit</a:t>
            </a:r>
            <a:r>
              <a:rPr lang="de-DE" sz="1400" dirty="0"/>
              <a:t> = </a:t>
            </a:r>
            <a:r>
              <a:rPr lang="de-DE" sz="1400" dirty="0" err="1"/>
              <a:t>intercept</a:t>
            </a:r>
            <a:r>
              <a:rPr lang="de-DE" sz="1400" dirty="0"/>
              <a:t> </a:t>
            </a:r>
            <a:r>
              <a:rPr lang="de-DE" sz="1400" dirty="0" err="1"/>
              <a:t>term</a:t>
            </a:r>
            <a:r>
              <a:rPr lang="de-DE" sz="1400" dirty="0"/>
              <a:t>/</a:t>
            </a:r>
            <a:r>
              <a:rPr lang="de-DE" sz="1400" dirty="0" err="1"/>
              <a:t>always</a:t>
            </a:r>
            <a:r>
              <a:rPr lang="de-DE" sz="1400" dirty="0"/>
              <a:t> on </a:t>
            </a:r>
            <a:r>
              <a:rPr lang="de-DE" sz="1400" dirty="0" err="1"/>
              <a:t>feature</a:t>
            </a:r>
            <a:endParaRPr lang="de-DE" sz="1400" dirty="0"/>
          </a:p>
          <a:p>
            <a:endParaRPr lang="de-DE" sz="1400" dirty="0"/>
          </a:p>
          <a:p>
            <a:r>
              <a:rPr lang="de-DE" sz="1400" dirty="0" err="1"/>
              <a:t>Activation</a:t>
            </a:r>
            <a:r>
              <a:rPr lang="de-DE" sz="1400" dirty="0"/>
              <a:t> = </a:t>
            </a:r>
            <a:r>
              <a:rPr lang="de-DE" sz="1400" dirty="0" err="1"/>
              <a:t>response</a:t>
            </a:r>
            <a:endParaRPr lang="de-DE" sz="1400" dirty="0"/>
          </a:p>
          <a:p>
            <a:endParaRPr lang="de-DE" sz="1400" dirty="0"/>
          </a:p>
          <a:p>
            <a:r>
              <a:rPr lang="de-DE" sz="1400" dirty="0" err="1"/>
              <a:t>Activation</a:t>
            </a:r>
            <a:r>
              <a:rPr lang="de-DE" sz="1400" dirty="0"/>
              <a:t> </a:t>
            </a:r>
            <a:r>
              <a:rPr lang="de-DE" sz="1400" dirty="0" err="1"/>
              <a:t>function</a:t>
            </a:r>
            <a:r>
              <a:rPr lang="de-DE" sz="1400" dirty="0"/>
              <a:t> </a:t>
            </a:r>
            <a:r>
              <a:rPr lang="de-DE" sz="1400" dirty="0" err="1"/>
              <a:t>is</a:t>
            </a:r>
            <a:r>
              <a:rPr lang="de-DE" sz="1400" dirty="0"/>
              <a:t> a </a:t>
            </a:r>
            <a:r>
              <a:rPr lang="de-DE" sz="1400" dirty="0" err="1"/>
              <a:t>logistic</a:t>
            </a:r>
            <a:r>
              <a:rPr lang="de-DE" sz="1400" dirty="0"/>
              <a:t> (</a:t>
            </a:r>
            <a:r>
              <a:rPr lang="de-DE" sz="1400" dirty="0" err="1"/>
              <a:t>or</a:t>
            </a:r>
            <a:r>
              <a:rPr lang="de-DE" sz="1400" dirty="0"/>
              <a:t> </a:t>
            </a:r>
            <a:r>
              <a:rPr lang="de-DE" sz="1400" dirty="0" err="1"/>
              <a:t>similar</a:t>
            </a:r>
            <a:r>
              <a:rPr lang="de-DE" sz="1400" dirty="0"/>
              <a:t> “</a:t>
            </a:r>
            <a:r>
              <a:rPr lang="de-DE" sz="1400" dirty="0" err="1"/>
              <a:t>sigmoid</a:t>
            </a:r>
            <a:r>
              <a:rPr lang="de-DE" sz="1400" dirty="0"/>
              <a:t>” </a:t>
            </a:r>
            <a:r>
              <a:rPr lang="de-DE" sz="1400" dirty="0" err="1"/>
              <a:t>nonlinearity</a:t>
            </a:r>
            <a:r>
              <a:rPr lang="de-DE" sz="1400" dirty="0"/>
              <a:t>)</a:t>
            </a:r>
          </a:p>
          <a:p>
            <a:endParaRPr lang="de-DE" sz="1400" dirty="0"/>
          </a:p>
          <a:p>
            <a:r>
              <a:rPr lang="de-DE" sz="1400" dirty="0"/>
              <a:t>Backpropagation = </a:t>
            </a:r>
            <a:r>
              <a:rPr lang="de-DE" sz="1400" dirty="0" err="1"/>
              <a:t>running</a:t>
            </a:r>
            <a:r>
              <a:rPr lang="de-DE" sz="1400" dirty="0"/>
              <a:t> </a:t>
            </a:r>
            <a:r>
              <a:rPr lang="de-DE" sz="1400" dirty="0" err="1"/>
              <a:t>stochastic</a:t>
            </a:r>
            <a:r>
              <a:rPr lang="de-DE" sz="1400" dirty="0"/>
              <a:t> </a:t>
            </a:r>
            <a:r>
              <a:rPr lang="de-DE" sz="1400" dirty="0" err="1"/>
              <a:t>gradient</a:t>
            </a:r>
            <a:r>
              <a:rPr lang="de-DE" sz="1400" dirty="0"/>
              <a:t> </a:t>
            </a:r>
            <a:r>
              <a:rPr lang="de-DE" sz="1400" dirty="0" err="1"/>
              <a:t>descent</a:t>
            </a:r>
            <a:r>
              <a:rPr lang="de-DE" sz="1400" dirty="0"/>
              <a:t> </a:t>
            </a:r>
            <a:r>
              <a:rPr lang="de-DE" sz="1400" dirty="0" err="1"/>
              <a:t>backward</a:t>
            </a:r>
            <a:r>
              <a:rPr lang="de-DE" sz="1400" dirty="0"/>
              <a:t> </a:t>
            </a:r>
          </a:p>
          <a:p>
            <a:r>
              <a:rPr lang="de-DE" sz="1400" dirty="0" err="1"/>
              <a:t>layerbylayer</a:t>
            </a:r>
            <a:r>
              <a:rPr lang="de-DE" sz="1400" dirty="0"/>
              <a:t> in a </a:t>
            </a:r>
            <a:r>
              <a:rPr lang="de-DE" sz="1400" dirty="0" err="1"/>
              <a:t>multilayer</a:t>
            </a:r>
            <a:r>
              <a:rPr lang="de-DE" sz="1400" dirty="0"/>
              <a:t> </a:t>
            </a:r>
            <a:r>
              <a:rPr lang="de-DE" sz="1400" dirty="0" err="1"/>
              <a:t>network</a:t>
            </a:r>
            <a:endParaRPr lang="de-DE" sz="1400" dirty="0"/>
          </a:p>
          <a:p>
            <a:endParaRPr lang="de-DE" sz="1400" dirty="0"/>
          </a:p>
          <a:p>
            <a:r>
              <a:rPr lang="de-DE" sz="1400" dirty="0" err="1"/>
              <a:t>Weight</a:t>
            </a:r>
            <a:r>
              <a:rPr lang="de-DE" sz="1400" dirty="0"/>
              <a:t> </a:t>
            </a:r>
            <a:r>
              <a:rPr lang="de-DE" sz="1400" dirty="0" err="1"/>
              <a:t>decay</a:t>
            </a:r>
            <a:r>
              <a:rPr lang="de-DE" sz="1400" dirty="0"/>
              <a:t> = </a:t>
            </a:r>
            <a:r>
              <a:rPr lang="de-DE" sz="1400" dirty="0" err="1"/>
              <a:t>regularization</a:t>
            </a:r>
            <a:r>
              <a:rPr lang="de-DE" sz="1400" dirty="0"/>
              <a:t> / </a:t>
            </a:r>
            <a:r>
              <a:rPr lang="de-DE" sz="1400" dirty="0" err="1"/>
              <a:t>Bayesian</a:t>
            </a:r>
            <a:r>
              <a:rPr lang="de-DE" sz="1400" dirty="0"/>
              <a:t> </a:t>
            </a:r>
            <a:r>
              <a:rPr lang="de-DE" sz="1400" dirty="0" err="1"/>
              <a:t>prior</a:t>
            </a:r>
            <a:endParaRPr lang="de-DE" sz="1400" dirty="0"/>
          </a:p>
          <a:p>
            <a:endParaRPr lang="de-DE" sz="1400" dirty="0"/>
          </a:p>
          <a:p>
            <a:r>
              <a:rPr lang="de-DE" sz="1400" dirty="0"/>
              <a:t>NLP (Natural Language Processing)</a:t>
            </a:r>
          </a:p>
          <a:p>
            <a:endParaRPr lang="de-DE" sz="1400" dirty="0"/>
          </a:p>
          <a:p>
            <a:r>
              <a:rPr lang="de-DE" sz="1400" dirty="0" err="1"/>
              <a:t>TermDocumentMatrix</a:t>
            </a:r>
            <a:endParaRPr lang="de-DE" sz="1400" dirty="0"/>
          </a:p>
          <a:p>
            <a:endParaRPr lang="de-DE" sz="1400" dirty="0"/>
          </a:p>
          <a:p>
            <a:pPr>
              <a:lnSpc>
                <a:spcPct val="90000"/>
              </a:lnSpc>
              <a:spcAft>
                <a:spcPts val="600"/>
              </a:spcAft>
            </a:pPr>
            <a:endParaRPr lang="de-DE"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168933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Machine</a:t>
            </a:r>
            <a:r>
              <a:rPr lang="de-DE" dirty="0"/>
              <a:t> Learning Tasks</a:t>
            </a:r>
          </a:p>
        </p:txBody>
      </p:sp>
      <p:pic>
        <p:nvPicPr>
          <p:cNvPr id="4" name="Grafik 3"/>
          <p:cNvPicPr>
            <a:picLocks noChangeAspect="1"/>
          </p:cNvPicPr>
          <p:nvPr/>
        </p:nvPicPr>
        <p:blipFill>
          <a:blip r:embed="rId3"/>
          <a:stretch>
            <a:fillRect/>
          </a:stretch>
        </p:blipFill>
        <p:spPr>
          <a:xfrm>
            <a:off x="1249685" y="1769070"/>
            <a:ext cx="10180554" cy="4588917"/>
          </a:xfrm>
          <a:prstGeom prst="rect">
            <a:avLst/>
          </a:prstGeom>
        </p:spPr>
      </p:pic>
    </p:spTree>
    <p:extLst>
      <p:ext uri="{BB962C8B-B14F-4D97-AF65-F5344CB8AC3E}">
        <p14:creationId xmlns:p14="http://schemas.microsoft.com/office/powerpoint/2010/main" val="11393392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Text </a:t>
            </a:r>
            <a:r>
              <a:rPr lang="de-DE" dirty="0" err="1"/>
              <a:t>Classification</a:t>
            </a:r>
            <a:endParaRPr lang="de-DE" dirty="0"/>
          </a:p>
        </p:txBody>
      </p:sp>
      <p:sp>
        <p:nvSpPr>
          <p:cNvPr id="3" name="Textfeld 2"/>
          <p:cNvSpPr txBox="1"/>
          <p:nvPr/>
        </p:nvSpPr>
        <p:spPr>
          <a:xfrm>
            <a:off x="385589" y="1625054"/>
            <a:ext cx="11017224" cy="4118050"/>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n-US" sz="3600" dirty="0">
                <a:latin typeface="Calibri" charset="0"/>
              </a:rPr>
              <a:t>Assigning subject categories, topics, or genres</a:t>
            </a:r>
          </a:p>
          <a:p>
            <a:pPr marL="342900" indent="-342900">
              <a:buFont typeface="Arial" panose="020B0604020202020204" pitchFamily="34" charset="0"/>
              <a:buChar char="•"/>
            </a:pPr>
            <a:r>
              <a:rPr lang="en-US" sz="3600" dirty="0">
                <a:latin typeface="Calibri" charset="0"/>
              </a:rPr>
              <a:t>Spam detection</a:t>
            </a:r>
          </a:p>
          <a:p>
            <a:pPr marL="342900" indent="-342900">
              <a:buFont typeface="Arial" panose="020B0604020202020204" pitchFamily="34" charset="0"/>
              <a:buChar char="•"/>
            </a:pPr>
            <a:r>
              <a:rPr lang="en-US" sz="3600" dirty="0">
                <a:latin typeface="Calibri" charset="0"/>
              </a:rPr>
              <a:t>Authorship identification</a:t>
            </a:r>
          </a:p>
          <a:p>
            <a:pPr marL="342900" indent="-342900">
              <a:buFont typeface="Arial" panose="020B0604020202020204" pitchFamily="34" charset="0"/>
              <a:buChar char="•"/>
            </a:pPr>
            <a:r>
              <a:rPr lang="en-US" sz="3600" dirty="0">
                <a:latin typeface="Calibri" charset="0"/>
              </a:rPr>
              <a:t>Age/gender identification</a:t>
            </a:r>
          </a:p>
          <a:p>
            <a:pPr marL="342900" indent="-342900">
              <a:buFont typeface="Arial" panose="020B0604020202020204" pitchFamily="34" charset="0"/>
              <a:buChar char="•"/>
            </a:pPr>
            <a:r>
              <a:rPr lang="en-US" sz="3600" dirty="0">
                <a:latin typeface="Calibri" charset="0"/>
              </a:rPr>
              <a:t>Language Identification</a:t>
            </a:r>
          </a:p>
          <a:p>
            <a:pPr marL="342900" indent="-342900">
              <a:buFont typeface="Arial" panose="020B0604020202020204" pitchFamily="34" charset="0"/>
              <a:buChar char="•"/>
            </a:pPr>
            <a:r>
              <a:rPr lang="en-US" sz="3600" dirty="0">
                <a:latin typeface="Calibri" charset="0"/>
              </a:rPr>
              <a:t>Sentiment analysis</a:t>
            </a:r>
          </a:p>
          <a:p>
            <a:pPr marL="342900" indent="-342900">
              <a:lnSpc>
                <a:spcPct val="90000"/>
              </a:lnSpc>
              <a:spcAft>
                <a:spcPts val="600"/>
              </a:spcAft>
              <a:buFont typeface="Arial" panose="020B0604020202020204" pitchFamily="34" charset="0"/>
              <a:buChar char="•"/>
            </a:pPr>
            <a:endParaRPr lang="de-DE" sz="3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965824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Types</a:t>
            </a:r>
            <a:r>
              <a:rPr lang="de-DE" dirty="0"/>
              <a:t> </a:t>
            </a:r>
            <a:r>
              <a:rPr lang="de-DE" dirty="0" err="1"/>
              <a:t>of</a:t>
            </a:r>
            <a:r>
              <a:rPr lang="de-DE" dirty="0"/>
              <a:t> </a:t>
            </a:r>
            <a:r>
              <a:rPr lang="de-DE" dirty="0" err="1"/>
              <a:t>Machine</a:t>
            </a:r>
            <a:r>
              <a:rPr lang="de-DE" dirty="0"/>
              <a:t> Learning </a:t>
            </a:r>
          </a:p>
        </p:txBody>
      </p:sp>
      <p:sp>
        <p:nvSpPr>
          <p:cNvPr id="3" name="Textfeld 2"/>
          <p:cNvSpPr txBox="1"/>
          <p:nvPr/>
        </p:nvSpPr>
        <p:spPr>
          <a:xfrm>
            <a:off x="244670" y="1409030"/>
            <a:ext cx="12164203" cy="7398949"/>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n-US" sz="4400" dirty="0"/>
              <a:t>Supervised Learning</a:t>
            </a:r>
          </a:p>
          <a:p>
            <a:pPr lvl="1"/>
            <a:r>
              <a:rPr lang="en-US" sz="4400" i="1" dirty="0"/>
              <a:t>Learn a function by overserving examples containing the input and the expected output</a:t>
            </a:r>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r>
              <a:rPr lang="en-US" sz="4400" dirty="0"/>
              <a:t>Unsupervised Learning</a:t>
            </a:r>
          </a:p>
          <a:p>
            <a:pPr lvl="1"/>
            <a:r>
              <a:rPr lang="en-US" sz="4400" i="1" dirty="0"/>
              <a:t>Finding underlining relations in data by observing the raw data only (no expected output)</a:t>
            </a:r>
          </a:p>
          <a:p>
            <a:pPr marL="342900" indent="-342900">
              <a:buFont typeface="Arial" panose="020B0604020202020204" pitchFamily="34" charset="0"/>
              <a:buChar char="•"/>
            </a:pPr>
            <a:endParaRPr lang="en-US" sz="4400" dirty="0"/>
          </a:p>
          <a:p>
            <a:pPr marL="809271" lvl="1" indent="-342900">
              <a:buFont typeface="Arial" panose="020B0604020202020204" pitchFamily="34" charset="0"/>
              <a:buChar char="•"/>
            </a:pPr>
            <a:endParaRPr lang="en-US" sz="4400" dirty="0"/>
          </a:p>
          <a:p>
            <a:pPr>
              <a:lnSpc>
                <a:spcPct val="90000"/>
              </a:lnSpc>
              <a:spcAft>
                <a:spcPts val="600"/>
              </a:spcAft>
            </a:pPr>
            <a:endParaRPr lang="de-DE"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77664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Types</a:t>
            </a:r>
            <a:r>
              <a:rPr lang="de-DE" dirty="0"/>
              <a:t> </a:t>
            </a:r>
            <a:r>
              <a:rPr lang="de-DE" dirty="0" err="1"/>
              <a:t>of</a:t>
            </a:r>
            <a:r>
              <a:rPr lang="de-DE" dirty="0"/>
              <a:t> </a:t>
            </a:r>
            <a:r>
              <a:rPr lang="de-DE" dirty="0" err="1"/>
              <a:t>Machine</a:t>
            </a:r>
            <a:r>
              <a:rPr lang="de-DE" dirty="0"/>
              <a:t> Learning </a:t>
            </a:r>
          </a:p>
        </p:txBody>
      </p:sp>
      <p:sp>
        <p:nvSpPr>
          <p:cNvPr id="3" name="Textfeld 2"/>
          <p:cNvSpPr txBox="1"/>
          <p:nvPr/>
        </p:nvSpPr>
        <p:spPr>
          <a:xfrm>
            <a:off x="244670" y="1409030"/>
            <a:ext cx="12164203" cy="4013406"/>
          </a:xfrm>
          <a:prstGeom prst="rect">
            <a:avLst/>
          </a:prstGeom>
          <a:noFill/>
        </p:spPr>
        <p:txBody>
          <a:bodyPr wrap="square" lIns="182880" tIns="146304" rIns="182880" bIns="146304" rtlCol="0">
            <a:spAutoFit/>
          </a:bodyPr>
          <a:lstStyle/>
          <a:p>
            <a:pPr marL="342900" indent="-342900">
              <a:buFont typeface="Arial" panose="020B0604020202020204" pitchFamily="34" charset="0"/>
              <a:buChar char="•"/>
            </a:pPr>
            <a:r>
              <a:rPr lang="en-US" sz="4400" i="1" dirty="0"/>
              <a:t>Reinforcement Learning</a:t>
            </a:r>
          </a:p>
          <a:p>
            <a:pPr lvl="1"/>
            <a:r>
              <a:rPr lang="en-US" sz="4400" i="1" dirty="0"/>
              <a:t>Learn the optimal behavior for an agent in an environment to maximize a given goal.</a:t>
            </a:r>
          </a:p>
          <a:p>
            <a:pPr marL="342900" indent="-342900">
              <a:buFont typeface="Arial" panose="020B0604020202020204" pitchFamily="34" charset="0"/>
              <a:buChar char="•"/>
            </a:pPr>
            <a:endParaRPr lang="en-US" sz="4400" dirty="0"/>
          </a:p>
          <a:p>
            <a:pPr marL="809271" lvl="1" indent="-342900">
              <a:buFont typeface="Arial" panose="020B0604020202020204" pitchFamily="34" charset="0"/>
              <a:buChar char="•"/>
            </a:pPr>
            <a:endParaRPr lang="en-US" sz="4400" dirty="0"/>
          </a:p>
          <a:p>
            <a:pPr>
              <a:lnSpc>
                <a:spcPct val="90000"/>
              </a:lnSpc>
              <a:spcAft>
                <a:spcPts val="600"/>
              </a:spcAft>
            </a:pPr>
            <a:endParaRPr lang="de-DE" sz="2400" dirty="0" err="1">
              <a:gradFill>
                <a:gsLst>
                  <a:gs pos="2917">
                    <a:schemeClr val="tx1"/>
                  </a:gs>
                  <a:gs pos="30000">
                    <a:schemeClr val="tx1"/>
                  </a:gs>
                </a:gsLst>
                <a:lin ang="5400000" scaled="0"/>
              </a:gradFill>
            </a:endParaRPr>
          </a:p>
        </p:txBody>
      </p:sp>
      <p:sp>
        <p:nvSpPr>
          <p:cNvPr id="4" name="Textfeld 3"/>
          <p:cNvSpPr txBox="1"/>
          <p:nvPr/>
        </p:nvSpPr>
        <p:spPr>
          <a:xfrm>
            <a:off x="0" y="6348717"/>
            <a:ext cx="1191953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t>Super Mario - https://www.youtube.com/watch?v=EZLkCdMXw8g</a:t>
            </a:r>
          </a:p>
        </p:txBody>
      </p:sp>
    </p:spTree>
    <p:extLst>
      <p:ext uri="{BB962C8B-B14F-4D97-AF65-F5344CB8AC3E}">
        <p14:creationId xmlns:p14="http://schemas.microsoft.com/office/powerpoint/2010/main" val="1859930576"/>
      </p:ext>
    </p:extLst>
  </p:cSld>
  <p:clrMapOvr>
    <a:masterClrMapping/>
  </p:clrMapOvr>
  <p:transition>
    <p:fade/>
  </p:transition>
</p:sld>
</file>

<file path=ppt/theme/theme1.xml><?xml version="1.0" encoding="utf-8"?>
<a:theme xmlns:a="http://schemas.openxmlformats.org/drawingml/2006/main" name="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83C56E0-F735-498F-8724-CCDCED117207}" vid="{FCBB37E2-62A9-496B-BE77-7D918DDD06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854EC66E9294F8067A0C129F7EC37" ma:contentTypeVersion="4" ma:contentTypeDescription="Create a new document." ma:contentTypeScope="" ma:versionID="395ae7cd6482972ea62372c58de48f2a">
  <xsd:schema xmlns:xsd="http://www.w3.org/2001/XMLSchema" xmlns:xs="http://www.w3.org/2001/XMLSchema" xmlns:p="http://schemas.microsoft.com/office/2006/metadata/properties" xmlns:ns3="d9bf7c7b-86d8-47cd-90bf-2aef4b0f94e2" xmlns:ns4="http://schemas.microsoft.com/sharepoint/v4" targetNamespace="http://schemas.microsoft.com/office/2006/metadata/properties" ma:root="true" ma:fieldsID="e71f88464846de48534cadca1ba4c7ba" ns3:_="" ns4:_="">
    <xsd:import namespace="d9bf7c7b-86d8-47cd-90bf-2aef4b0f94e2"/>
    <xsd:import namespace="http://schemas.microsoft.com/sharepoint/v4"/>
    <xsd:element name="properties">
      <xsd:complexType>
        <xsd:sequence>
          <xsd:element name="documentManagement">
            <xsd:complexType>
              <xsd:all>
                <xsd:element ref="ns3:SharedWithUsers" minOccurs="0"/>
                <xsd:element ref="ns4:IconOverlay"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bf7c7b-86d8-47cd-90bf-2aef4b0f94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3E773B0F-ADA9-4F15-827A-C0E749B635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bf7c7b-86d8-47cd-90bf-2aef4b0f94e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d9bf7c7b-86d8-47cd-90bf-2aef4b0f94e2"/>
    <ds:schemaRef ds:uri="http://schemas.microsoft.com/office/2006/documentManagement/types"/>
    <ds:schemaRef ds:uri="http://schemas.microsoft.com/office/2006/metadata/properties"/>
    <ds:schemaRef ds:uri="http://purl.org/dc/elements/1.1/"/>
    <ds:schemaRef ds:uri="http://schemas.microsoft.com/sharepoint/v4"/>
    <ds:schemaRef ds:uri="http://schemas.openxmlformats.org/package/2006/metadata/core-properties"/>
    <ds:schemaRef ds:uri="http://schemas.microsoft.com/office/infopath/2007/PartnerControl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TR20_BO_CT_Template</Template>
  <TotalTime>0</TotalTime>
  <Words>4995</Words>
  <Application>Microsoft Office PowerPoint</Application>
  <PresentationFormat>Benutzerdefiniert</PresentationFormat>
  <Paragraphs>673</Paragraphs>
  <Slides>57</Slides>
  <Notes>17</Notes>
  <HiddenSlides>1</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57</vt:i4>
      </vt:variant>
    </vt:vector>
  </HeadingPairs>
  <TitlesOfParts>
    <vt:vector size="66" baseType="lpstr">
      <vt:lpstr>Arial Unicode MS</vt:lpstr>
      <vt:lpstr>Arial</vt:lpstr>
      <vt:lpstr>Bell MT</vt:lpstr>
      <vt:lpstr>Calibri</vt:lpstr>
      <vt:lpstr>Segoe Semibold</vt:lpstr>
      <vt:lpstr>Segoe UI</vt:lpstr>
      <vt:lpstr>Segoe UI Light</vt:lpstr>
      <vt:lpstr>Wingdings</vt:lpstr>
      <vt:lpstr>5-30606_TR20_BO_CT_Template</vt:lpstr>
      <vt:lpstr>Machine Learning - Text Classification Premcast</vt:lpstr>
      <vt:lpstr>Outline</vt:lpstr>
      <vt:lpstr>Machine Learning </vt:lpstr>
      <vt:lpstr>Azure Machine Learning</vt:lpstr>
      <vt:lpstr>Big Data vs Machine Learning</vt:lpstr>
      <vt:lpstr>Machine Learning Tasks</vt:lpstr>
      <vt:lpstr>Text Classification</vt:lpstr>
      <vt:lpstr>Types of Machine Learning </vt:lpstr>
      <vt:lpstr>Types of Machine Learning </vt:lpstr>
      <vt:lpstr>Classes of Machine Learning</vt:lpstr>
      <vt:lpstr>Algorithms</vt:lpstr>
      <vt:lpstr>Steps to Build a ML Solution</vt:lpstr>
      <vt:lpstr>Prepare Data </vt:lpstr>
      <vt:lpstr>Bag Of Words</vt:lpstr>
      <vt:lpstr>Bag Of Words</vt:lpstr>
      <vt:lpstr>Train and Evaluate</vt:lpstr>
      <vt:lpstr>Deploy Model</vt:lpstr>
      <vt:lpstr>Manage / Monitor </vt:lpstr>
      <vt:lpstr>Sweep Parameters</vt:lpstr>
      <vt:lpstr>Supervised Learning – Regression </vt:lpstr>
      <vt:lpstr>Clustering </vt:lpstr>
      <vt:lpstr>Supervised Learning - Classification </vt:lpstr>
      <vt:lpstr>Supervised Learning II - Classification </vt:lpstr>
      <vt:lpstr>Support vector machine</vt:lpstr>
      <vt:lpstr>Demo</vt:lpstr>
      <vt:lpstr>Training Experiment</vt:lpstr>
      <vt:lpstr>Predictive Experiment</vt:lpstr>
      <vt:lpstr>PowerPoint-Präsentation</vt:lpstr>
      <vt:lpstr>PowerPoint-Präsentation</vt:lpstr>
      <vt:lpstr>PowerPoint-Präsentation</vt:lpstr>
      <vt:lpstr>PowerPoint-Präsentation</vt:lpstr>
      <vt:lpstr>PowerPoint-Präsentation</vt:lpstr>
      <vt:lpstr>Text Classification</vt:lpstr>
      <vt:lpstr>Document Features  </vt:lpstr>
      <vt:lpstr>Topic Classification</vt:lpstr>
      <vt:lpstr>Term Document Matrix</vt:lpstr>
      <vt:lpstr>Training Protocols</vt:lpstr>
      <vt:lpstr>PowerPoint-Präsentation</vt:lpstr>
      <vt:lpstr>Finding Solution via Purposes</vt:lpstr>
      <vt:lpstr>Classification</vt:lpstr>
      <vt:lpstr>Naive Bayes (NB)</vt:lpstr>
      <vt:lpstr>Neural Network</vt:lpstr>
      <vt:lpstr>Genetic Algorithm</vt:lpstr>
      <vt:lpstr>Genetic Algorithm </vt:lpstr>
      <vt:lpstr>Deep Learning</vt:lpstr>
      <vt:lpstr>Support Vector Machine </vt:lpstr>
      <vt:lpstr>Support Vector Machine</vt:lpstr>
      <vt:lpstr>PowerPoint-Präsentation</vt:lpstr>
      <vt:lpstr>PowerPoint-Präsentation</vt:lpstr>
      <vt:lpstr>SVM – Kernel Trick</vt:lpstr>
      <vt:lpstr>Goal </vt:lpstr>
      <vt:lpstr>PowerPoint-Präsentation</vt:lpstr>
      <vt:lpstr>BACKUP </vt:lpstr>
      <vt:lpstr>Neural Network vs Deep Learning</vt:lpstr>
      <vt:lpstr>Three Types of Training Protocols </vt:lpstr>
      <vt:lpstr>PowerPoint-Präsentation</vt:lpstr>
      <vt:lpstr>PowerPoint-Präsentation</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Services Fabric</dc:title>
  <dc:subject>TechReady 20</dc:subject>
  <dc:creator>Simon Hart</dc:creator>
  <cp:keywords>TechReady 20</cp:keywords>
  <dc:description>Template: Mitchell Derrey, Silver Fox Productions
Formatting: 
Event Date: January 26-30, 2015
Event Location: WSCTC, Seattle, WA
Audience Type: Internal</dc:description>
  <cp:lastModifiedBy>Ulrich Neidel</cp:lastModifiedBy>
  <cp:revision>596</cp:revision>
  <dcterms:created xsi:type="dcterms:W3CDTF">2014-12-23T15:42:20Z</dcterms:created>
  <dcterms:modified xsi:type="dcterms:W3CDTF">2018-02-13T01:33:30Z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0x010100307854EC66E9294F8067A0C129F7EC37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