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5" r:id="rId5"/>
    <p:sldId id="276" r:id="rId6"/>
    <p:sldId id="277" r:id="rId7"/>
    <p:sldId id="280" r:id="rId8"/>
    <p:sldId id="282" r:id="rId9"/>
    <p:sldId id="283" r:id="rId10"/>
    <p:sldId id="284" r:id="rId11"/>
    <p:sldId id="285" r:id="rId12"/>
    <p:sldId id="260" r:id="rId13"/>
    <p:sldId id="286" r:id="rId14"/>
    <p:sldId id="261" r:id="rId15"/>
    <p:sldId id="262" r:id="rId16"/>
    <p:sldId id="287" r:id="rId17"/>
    <p:sldId id="288" r:id="rId18"/>
    <p:sldId id="264" r:id="rId19"/>
    <p:sldId id="268"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C9DE"/>
    <a:srgbClr val="D5BEFE"/>
    <a:srgbClr val="CCCCFF"/>
    <a:srgbClr val="9999FF"/>
    <a:srgbClr val="9966FF"/>
    <a:srgbClr val="CC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65357-8744-48A9-ABAF-220D96406E43}" type="datetimeFigureOut">
              <a:rPr lang="en-GB" smtClean="0"/>
              <a:t>07/04/2021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BA81-0641-4DAC-945B-BCF048C8C021}" type="slidenum">
              <a:rPr lang="en-GB" smtClean="0"/>
              <a:t>‹#›</a:t>
            </a:fld>
            <a:endParaRPr lang="en-GB"/>
          </a:p>
        </p:txBody>
      </p:sp>
    </p:spTree>
    <p:extLst>
      <p:ext uri="{BB962C8B-B14F-4D97-AF65-F5344CB8AC3E}">
        <p14:creationId xmlns:p14="http://schemas.microsoft.com/office/powerpoint/2010/main" val="794764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p:spPr>
        <p:txBody>
          <a:bodyPr/>
          <a:lstStyle/>
          <a:p>
            <a:endParaRPr lang="en-GB" altLang="en-US" dirty="0"/>
          </a:p>
        </p:txBody>
      </p:sp>
      <p:sp>
        <p:nvSpPr>
          <p:cNvPr id="119812"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12828FD-C292-44C7-8F3F-7AA9975FB896}" type="slidenum">
              <a:rPr lang="en-GB" altLang="en-US" smtClean="0"/>
              <a:pPr/>
              <a:t>19</a:t>
            </a:fld>
            <a:endParaRPr lang="en-GB" altLang="en-US" dirty="0"/>
          </a:p>
        </p:txBody>
      </p:sp>
    </p:spTree>
    <p:extLst>
      <p:ext uri="{BB962C8B-B14F-4D97-AF65-F5344CB8AC3E}">
        <p14:creationId xmlns:p14="http://schemas.microsoft.com/office/powerpoint/2010/main" val="290657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p:spPr>
        <p:txBody>
          <a:bodyPr/>
          <a:lstStyle/>
          <a:p>
            <a:endParaRPr lang="en-GB" altLang="en-US" dirty="0"/>
          </a:p>
        </p:txBody>
      </p:sp>
      <p:sp>
        <p:nvSpPr>
          <p:cNvPr id="120836"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609FB5-74B8-4081-B0FE-32D016A1056F}" type="slidenum">
              <a:rPr lang="en-GB" altLang="en-US" smtClean="0"/>
              <a:pPr/>
              <a:t>20</a:t>
            </a:fld>
            <a:endParaRPr lang="en-GB" altLang="en-US" dirty="0"/>
          </a:p>
        </p:txBody>
      </p:sp>
    </p:spTree>
    <p:extLst>
      <p:ext uri="{BB962C8B-B14F-4D97-AF65-F5344CB8AC3E}">
        <p14:creationId xmlns:p14="http://schemas.microsoft.com/office/powerpoint/2010/main" val="70739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endParaRPr lang="en-GB" altLang="en-US" dirty="0"/>
          </a:p>
        </p:txBody>
      </p:sp>
      <p:sp>
        <p:nvSpPr>
          <p:cNvPr id="122884"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A658F1-E6EB-4D84-A04F-94909CCE06C5}" type="slidenum">
              <a:rPr lang="en-GB" altLang="en-US" smtClean="0"/>
              <a:pPr/>
              <a:t>21</a:t>
            </a:fld>
            <a:endParaRPr lang="en-GB" altLang="en-US" dirty="0"/>
          </a:p>
        </p:txBody>
      </p:sp>
    </p:spTree>
    <p:extLst>
      <p:ext uri="{BB962C8B-B14F-4D97-AF65-F5344CB8AC3E}">
        <p14:creationId xmlns:p14="http://schemas.microsoft.com/office/powerpoint/2010/main" val="389655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p:spPr>
        <p:txBody>
          <a:bodyPr/>
          <a:lstStyle/>
          <a:p>
            <a:endParaRPr lang="en-GB" altLang="en-US" dirty="0"/>
          </a:p>
        </p:txBody>
      </p:sp>
      <p:sp>
        <p:nvSpPr>
          <p:cNvPr id="124932"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34F329-755C-448F-B9F9-7D0A77340FD6}" type="slidenum">
              <a:rPr lang="en-GB" altLang="en-US" smtClean="0"/>
              <a:pPr/>
              <a:t>23</a:t>
            </a:fld>
            <a:endParaRPr lang="en-GB" altLang="en-US" dirty="0"/>
          </a:p>
        </p:txBody>
      </p:sp>
    </p:spTree>
    <p:extLst>
      <p:ext uri="{BB962C8B-B14F-4D97-AF65-F5344CB8AC3E}">
        <p14:creationId xmlns:p14="http://schemas.microsoft.com/office/powerpoint/2010/main" val="305787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384282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185847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68620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1A4B6-3731-4EDA-AC55-7C43CB84885A}"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273694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1A4B6-3731-4EDA-AC55-7C43CB84885A}"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429204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7E1A4B6-3731-4EDA-AC55-7C43CB84885A}"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170223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E1A4B6-3731-4EDA-AC55-7C43CB84885A}" type="datetimeFigureOut">
              <a:rPr lang="en-GB" smtClean="0"/>
              <a:t>07/04/2021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407318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7E1A4B6-3731-4EDA-AC55-7C43CB84885A}" type="datetimeFigureOut">
              <a:rPr lang="en-GB" smtClean="0"/>
              <a:t>07/04/2021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23768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1A4B6-3731-4EDA-AC55-7C43CB84885A}" type="datetimeFigureOut">
              <a:rPr lang="en-GB" smtClean="0"/>
              <a:t>07/04/2021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311007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1A4B6-3731-4EDA-AC55-7C43CB84885A}"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23624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1A4B6-3731-4EDA-AC55-7C43CB84885A}"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576B4B-38A6-44EB-8306-DA5BB936D590}" type="slidenum">
              <a:rPr lang="en-GB" smtClean="0"/>
              <a:t>‹#›</a:t>
            </a:fld>
            <a:endParaRPr lang="en-GB"/>
          </a:p>
        </p:txBody>
      </p:sp>
    </p:spTree>
    <p:extLst>
      <p:ext uri="{BB962C8B-B14F-4D97-AF65-F5344CB8AC3E}">
        <p14:creationId xmlns:p14="http://schemas.microsoft.com/office/powerpoint/2010/main" val="19556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1A4B6-3731-4EDA-AC55-7C43CB84885A}" type="datetimeFigureOut">
              <a:rPr lang="en-GB" smtClean="0"/>
              <a:t>07/04/2021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76B4B-38A6-44EB-8306-DA5BB936D590}" type="slidenum">
              <a:rPr lang="en-GB" smtClean="0"/>
              <a:t>‹#›</a:t>
            </a:fld>
            <a:endParaRPr lang="en-GB"/>
          </a:p>
        </p:txBody>
      </p:sp>
    </p:spTree>
    <p:extLst>
      <p:ext uri="{BB962C8B-B14F-4D97-AF65-F5344CB8AC3E}">
        <p14:creationId xmlns:p14="http://schemas.microsoft.com/office/powerpoint/2010/main" val="11024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151" y="2354263"/>
            <a:ext cx="9144000" cy="1594825"/>
          </a:xfrm>
        </p:spPr>
        <p:txBody>
          <a:bodyPr anchor="ctr">
            <a:normAutofit/>
          </a:bodyPr>
          <a:lstStyle/>
          <a:p>
            <a:r>
              <a:rPr lang="en-GB" sz="4000" dirty="0">
                <a:latin typeface="Segoe UI" panose="020B0502040204020203" pitchFamily="34" charset="0"/>
                <a:cs typeface="Segoe UI" panose="020B0502040204020203" pitchFamily="34" charset="0"/>
              </a:rPr>
              <a:t>The Group and Organisation Future of Conservation Survey Project</a:t>
            </a:r>
          </a:p>
        </p:txBody>
      </p:sp>
      <p:pic>
        <p:nvPicPr>
          <p:cNvPr id="1026" name="Picture 2" descr="GO-FO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520" y="800599"/>
            <a:ext cx="3718419" cy="151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4183" y="6166083"/>
            <a:ext cx="2244420" cy="5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0567" y="6043437"/>
            <a:ext cx="2208896" cy="711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C:\Users\scalcada\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0049" y="6138935"/>
            <a:ext cx="2585439" cy="618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57" t="10825" r="64751" b="68287"/>
          <a:stretch/>
        </p:blipFill>
        <p:spPr>
          <a:xfrm>
            <a:off x="179513" y="6178782"/>
            <a:ext cx="1759456" cy="582236"/>
          </a:xfrm>
          <a:prstGeom prst="rect">
            <a:avLst/>
          </a:prstGeom>
        </p:spPr>
      </p:pic>
      <p:sp>
        <p:nvSpPr>
          <p:cNvPr id="4" name="TextBox 3"/>
          <p:cNvSpPr txBox="1"/>
          <p:nvPr/>
        </p:nvSpPr>
        <p:spPr>
          <a:xfrm>
            <a:off x="4814260" y="4007217"/>
            <a:ext cx="3006336" cy="553998"/>
          </a:xfrm>
          <a:prstGeom prst="rect">
            <a:avLst/>
          </a:prstGeom>
          <a:noFill/>
        </p:spPr>
        <p:txBody>
          <a:bodyPr wrap="none" rtlCol="0">
            <a:spAutoFit/>
          </a:bodyPr>
          <a:lstStyle/>
          <a:p>
            <a:r>
              <a:rPr lang="en-GB" sz="3000" dirty="0">
                <a:solidFill>
                  <a:schemeClr val="accent3"/>
                </a:solidFill>
                <a:latin typeface="Segoe UI" panose="020B0502040204020203" pitchFamily="34" charset="0"/>
                <a:cs typeface="Segoe UI" panose="020B0502040204020203" pitchFamily="34" charset="0"/>
              </a:rPr>
              <a:t>Workshop Slides</a:t>
            </a:r>
          </a:p>
        </p:txBody>
      </p:sp>
      <p:pic>
        <p:nvPicPr>
          <p:cNvPr id="10" name="Picture 9" descr="C:\Users\SCalcada\Desktop\FFI_logo_standard (1).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59807" y="5971795"/>
            <a:ext cx="2150056" cy="783448"/>
          </a:xfrm>
          <a:prstGeom prst="rect">
            <a:avLst/>
          </a:prstGeom>
          <a:noFill/>
          <a:ln>
            <a:noFill/>
          </a:ln>
        </p:spPr>
      </p:pic>
    </p:spTree>
    <p:extLst>
      <p:ext uri="{BB962C8B-B14F-4D97-AF65-F5344CB8AC3E}">
        <p14:creationId xmlns:p14="http://schemas.microsoft.com/office/powerpoint/2010/main" val="278613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ritical Social Science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948" y="1828800"/>
            <a:ext cx="7727116" cy="4621459"/>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543940" y="614290"/>
            <a:ext cx="3960000" cy="1214510"/>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3</a:t>
            </a:r>
          </a:p>
          <a:p>
            <a:pPr algn="ctr">
              <a:lnSpc>
                <a:spcPct val="200000"/>
              </a:lnSpc>
            </a:pPr>
            <a:r>
              <a:rPr lang="en-GB" sz="2000" i="1" dirty="0"/>
              <a:t>Critical Social Science</a:t>
            </a:r>
          </a:p>
        </p:txBody>
      </p:sp>
    </p:spTree>
    <p:extLst>
      <p:ext uri="{BB962C8B-B14F-4D97-AF65-F5344CB8AC3E}">
        <p14:creationId xmlns:p14="http://schemas.microsoft.com/office/powerpoint/2010/main" val="25536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arket ecocentrism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0327" y="447686"/>
            <a:ext cx="7769452" cy="4684785"/>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70506" y="5022375"/>
            <a:ext cx="3960000" cy="1202830"/>
          </a:xfrm>
          <a:prstGeom prst="rect">
            <a:avLst/>
          </a:prstGeom>
          <a:solidFill>
            <a:srgbClr val="D5C9DE"/>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sz="2000" dirty="0"/>
              <a:t>Corner 4</a:t>
            </a:r>
          </a:p>
          <a:p>
            <a:pPr algn="ctr">
              <a:lnSpc>
                <a:spcPct val="200000"/>
              </a:lnSpc>
            </a:pPr>
            <a:r>
              <a:rPr lang="en-GB" sz="2000" i="1" dirty="0"/>
              <a:t>Market Ecocentrism</a:t>
            </a:r>
          </a:p>
        </p:txBody>
      </p:sp>
    </p:spTree>
    <p:extLst>
      <p:ext uri="{BB962C8B-B14F-4D97-AF65-F5344CB8AC3E}">
        <p14:creationId xmlns:p14="http://schemas.microsoft.com/office/powerpoint/2010/main" val="408779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546535"/>
            <a:ext cx="11300346" cy="4212820"/>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How do you think your conservation values influence how you undertake your day to day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Are there other conservation values that you think are very important that affect the way you do your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Would you expect your colleagues to share your values? Does it matter if they have different values to you?</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Does your colleagues’ position affect how you feel about them (professionally)? </a:t>
            </a:r>
          </a:p>
        </p:txBody>
      </p:sp>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Individuals’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368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546534"/>
            <a:ext cx="11300346" cy="3257478"/>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the conservation values people hold impact their organisation, or vice-versa? How? </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What would you feel is the ideal mix or proportion of people in each profile for your organisation to function, and be adequately represented as a whole?</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you think your organisation portrays one of these values more specifically? Which? What does that mean?</a:t>
            </a:r>
          </a:p>
        </p:txBody>
      </p:sp>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Organisation’s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Now to find out where you </a:t>
            </a:r>
            <a:r>
              <a:rPr lang="en-GB" sz="4000" i="1" dirty="0">
                <a:solidFill>
                  <a:schemeClr val="tx2"/>
                </a:solidFill>
                <a:latin typeface="Segoe UI" panose="020B0502040204020203" pitchFamily="34" charset="0"/>
                <a:cs typeface="Segoe UI" panose="020B0502040204020203" pitchFamily="34" charset="0"/>
              </a:rPr>
              <a:t>really</a:t>
            </a:r>
            <a:r>
              <a:rPr lang="en-GB" sz="4000" dirty="0">
                <a:solidFill>
                  <a:schemeClr val="tx2"/>
                </a:solidFill>
                <a:latin typeface="Segoe UI" panose="020B0502040204020203" pitchFamily="34" charset="0"/>
                <a:cs typeface="Segoe UI" panose="020B0502040204020203" pitchFamily="34" charset="0"/>
              </a:rPr>
              <a:t> are</a:t>
            </a:r>
          </a:p>
        </p:txBody>
      </p:sp>
      <p:sp>
        <p:nvSpPr>
          <p:cNvPr id="5" name="Content Placeholder 2"/>
          <p:cNvSpPr>
            <a:spLocks noGrp="1"/>
          </p:cNvSpPr>
          <p:nvPr>
            <p:ph idx="1"/>
          </p:nvPr>
        </p:nvSpPr>
        <p:spPr>
          <a:xfrm>
            <a:off x="464024" y="1546534"/>
            <a:ext cx="11300346" cy="2834397"/>
          </a:xfrm>
        </p:spPr>
        <p:txBody>
          <a:bodyPr anchor="ctr">
            <a:noAutofit/>
          </a:bodyPr>
          <a:lstStyle/>
          <a:p>
            <a:pPr marL="0" indent="0" algn="ctr">
              <a:lnSpc>
                <a:spcPct val="100000"/>
              </a:lnSpc>
              <a:spcBef>
                <a:spcPts val="2400"/>
              </a:spcBef>
              <a:buNone/>
            </a:pPr>
            <a:r>
              <a:rPr lang="en-GB" sz="2000" dirty="0">
                <a:solidFill>
                  <a:srgbClr val="FF0000"/>
                </a:solidFill>
                <a:latin typeface="Segoe UI" panose="020B0502040204020203" pitchFamily="34" charset="0"/>
                <a:cs typeface="Segoe UI" panose="020B0502040204020203" pitchFamily="34" charset="0"/>
              </a:rPr>
              <a:t>Go to WEBLINK and complete the survey</a:t>
            </a:r>
          </a:p>
        </p:txBody>
      </p:sp>
      <p:pic>
        <p:nvPicPr>
          <p:cNvPr id="6" name="Picture 2" descr="GO-FO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87" y="4614011"/>
            <a:ext cx="3718419" cy="151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470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3"/>
            </a:solidFill>
          </a:ln>
        </p:spPr>
        <p:txBody>
          <a:bodyPr/>
          <a:lstStyle/>
          <a:p>
            <a:pPr marL="0" indent="0">
              <a:buNone/>
            </a:pPr>
            <a:r>
              <a:rPr lang="en-GB" dirty="0">
                <a:solidFill>
                  <a:srgbClr val="FF0000"/>
                </a:solidFill>
              </a:rPr>
              <a:t>[insert charts here from your GO-FOX results page]</a:t>
            </a:r>
          </a:p>
        </p:txBody>
      </p:sp>
      <p:sp>
        <p:nvSpPr>
          <p:cNvPr id="4"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Your group’s results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375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942320"/>
            <a:ext cx="11300346" cy="4212820"/>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Are these the results you expected for this organisation/team?</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How do you think your conservation values influence how you undertake your day to day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Are there other conservation values that you think are very important that affect the way you do your work?</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Would you expect your colleagues to share your values? Does it matter if they have different values to you?</a:t>
            </a:r>
          </a:p>
        </p:txBody>
      </p:sp>
      <p:sp>
        <p:nvSpPr>
          <p:cNvPr id="4" name="Title 1"/>
          <p:cNvSpPr>
            <a:spLocks noGrp="1"/>
          </p:cNvSpPr>
          <p:nvPr>
            <p:ph type="title"/>
          </p:nvPr>
        </p:nvSpPr>
        <p:spPr>
          <a:xfrm>
            <a:off x="669309" y="465328"/>
            <a:ext cx="10889776" cy="1325563"/>
          </a:xfrm>
        </p:spPr>
        <p:txBody>
          <a:bodyPr>
            <a:normAutofit/>
          </a:bodyPr>
          <a:lstStyle/>
          <a:p>
            <a:r>
              <a:rPr lang="en-GB" sz="4000" dirty="0">
                <a:solidFill>
                  <a:srgbClr val="FF0000"/>
                </a:solidFill>
                <a:latin typeface="Segoe UI" panose="020B0502040204020203" pitchFamily="34" charset="0"/>
                <a:cs typeface="Segoe UI" panose="020B0502040204020203" pitchFamily="34" charset="0"/>
              </a:rPr>
              <a:t>[name of group/organisation]</a:t>
            </a:r>
            <a:r>
              <a:rPr lang="en-GB" sz="4000" dirty="0">
                <a:solidFill>
                  <a:schemeClr val="tx2"/>
                </a:solidFill>
                <a:latin typeface="Segoe UI" panose="020B0502040204020203" pitchFamily="34" charset="0"/>
                <a:cs typeface="Segoe UI" panose="020B0502040204020203" pitchFamily="34" charset="0"/>
              </a:rPr>
              <a:t>’s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226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983264"/>
            <a:ext cx="11300346" cy="4212820"/>
          </a:xfrm>
        </p:spPr>
        <p:txBody>
          <a:bodyPr>
            <a:noAutofit/>
          </a:bodyPr>
          <a:lstStyle/>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Does your colleagues’ position affect how you feel about them (professionally)? </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the conservation values people hold impact their organisation, or vice-versa? How? </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What would you feel is the ideal mix or proportion of people in each profile for your organisation to function, and be adequately represented as a whole?</a:t>
            </a:r>
          </a:p>
          <a:p>
            <a:pPr>
              <a:lnSpc>
                <a:spcPct val="150000"/>
              </a:lnSpc>
              <a:spcBef>
                <a:spcPts val="2400"/>
              </a:spcBef>
            </a:pPr>
            <a:r>
              <a:rPr lang="en-GB" sz="2000" dirty="0">
                <a:solidFill>
                  <a:schemeClr val="tx2"/>
                </a:solidFill>
                <a:latin typeface="Segoe UI" panose="020B0502040204020203" pitchFamily="34" charset="0"/>
                <a:cs typeface="Segoe UI" panose="020B0502040204020203" pitchFamily="34" charset="0"/>
              </a:rPr>
              <a:t>Do you think your organisation portrays one of these values more specifically? Which? What does that mean?</a:t>
            </a:r>
          </a:p>
        </p:txBody>
      </p:sp>
      <p:sp>
        <p:nvSpPr>
          <p:cNvPr id="4" name="Title 1"/>
          <p:cNvSpPr>
            <a:spLocks noGrp="1"/>
          </p:cNvSpPr>
          <p:nvPr>
            <p:ph type="title"/>
          </p:nvPr>
        </p:nvSpPr>
        <p:spPr>
          <a:xfrm>
            <a:off x="669309" y="485800"/>
            <a:ext cx="10889776" cy="1325563"/>
          </a:xfrm>
        </p:spPr>
        <p:txBody>
          <a:bodyPr>
            <a:normAutofit/>
          </a:bodyPr>
          <a:lstStyle/>
          <a:p>
            <a:r>
              <a:rPr lang="en-GB" sz="4000" dirty="0">
                <a:solidFill>
                  <a:srgbClr val="FF0000"/>
                </a:solidFill>
                <a:latin typeface="Segoe UI" panose="020B0502040204020203" pitchFamily="34" charset="0"/>
                <a:cs typeface="Segoe UI" panose="020B0502040204020203" pitchFamily="34" charset="0"/>
              </a:rPr>
              <a:t>[name of group/organisation]</a:t>
            </a:r>
            <a:r>
              <a:rPr lang="en-GB" sz="4000" dirty="0">
                <a:solidFill>
                  <a:schemeClr val="tx2"/>
                </a:solidFill>
                <a:latin typeface="Segoe UI" panose="020B0502040204020203" pitchFamily="34" charset="0"/>
                <a:cs typeface="Segoe UI" panose="020B0502040204020203" pitchFamily="34" charset="0"/>
              </a:rPr>
              <a:t>’s conservation values…</a:t>
            </a: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733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34271" y="1483984"/>
            <a:ext cx="6811066" cy="485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343181" y="1957709"/>
            <a:ext cx="1112703" cy="0"/>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8" name="TextBox 7"/>
          <p:cNvSpPr txBox="1"/>
          <p:nvPr/>
        </p:nvSpPr>
        <p:spPr>
          <a:xfrm>
            <a:off x="6416923" y="1781440"/>
            <a:ext cx="808298" cy="369332"/>
          </a:xfrm>
          <a:prstGeom prst="rect">
            <a:avLst/>
          </a:prstGeom>
          <a:solidFill>
            <a:srgbClr val="FFFFFF"/>
          </a:solidFill>
        </p:spPr>
        <p:txBody>
          <a:bodyPr wrap="none" rtlCol="0">
            <a:spAutoFit/>
          </a:bodyPr>
          <a:lstStyle/>
          <a:p>
            <a:r>
              <a:rPr lang="en-GB" b="1" dirty="0">
                <a:solidFill>
                  <a:schemeClr val="accent2"/>
                </a:solidFill>
              </a:rPr>
              <a:t>Values</a:t>
            </a:r>
          </a:p>
        </p:txBody>
      </p:sp>
      <p:sp>
        <p:nvSpPr>
          <p:cNvPr id="7" name="Title 1"/>
          <p:cNvSpPr>
            <a:spLocks noGrp="1"/>
          </p:cNvSpPr>
          <p:nvPr>
            <p:ph type="title"/>
          </p:nvPr>
        </p:nvSpPr>
        <p:spPr>
          <a:xfrm>
            <a:off x="669309" y="220971"/>
            <a:ext cx="10889776"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Organisational Values and Mission</a:t>
            </a:r>
          </a:p>
        </p:txBody>
      </p:sp>
      <p:sp>
        <p:nvSpPr>
          <p:cNvPr id="9" name="Rectangle 8"/>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090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1664464"/>
            <a:ext cx="11013175" cy="4800600"/>
          </a:xfrm>
        </p:spPr>
        <p:txBody>
          <a:bodyPr rtlCol="0">
            <a:normAutofit/>
          </a:bodyPr>
          <a:lstStyle/>
          <a:p>
            <a:pPr>
              <a:lnSpc>
                <a:spcPct val="150000"/>
              </a:lnSpc>
              <a:spcBef>
                <a:spcPts val="0"/>
              </a:spcBef>
              <a:defRPr/>
            </a:pPr>
            <a:r>
              <a:rPr lang="en-GB" sz="2000" dirty="0">
                <a:solidFill>
                  <a:schemeClr val="tx2"/>
                </a:solidFill>
                <a:latin typeface="Segoe UI" panose="020B0502040204020203" pitchFamily="34" charset="0"/>
                <a:cs typeface="Segoe UI" panose="020B0502040204020203" pitchFamily="34" charset="0"/>
              </a:rPr>
              <a:t>The shared values that underpin the way you work, behave and your relationships with others</a:t>
            </a:r>
          </a:p>
          <a:p>
            <a:pPr>
              <a:lnSpc>
                <a:spcPct val="150000"/>
              </a:lnSpc>
              <a:spcBef>
                <a:spcPts val="1200"/>
              </a:spcBef>
              <a:defRPr/>
            </a:pPr>
            <a:r>
              <a:rPr lang="en-GB" sz="2000" dirty="0">
                <a:solidFill>
                  <a:schemeClr val="tx2"/>
                </a:solidFill>
                <a:latin typeface="Segoe UI" panose="020B0502040204020203" pitchFamily="34" charset="0"/>
                <a:cs typeface="Segoe UI" panose="020B0502040204020203" pitchFamily="34" charset="0"/>
              </a:rPr>
              <a:t>Help determine your strategies and the way in which you work day to day</a:t>
            </a:r>
          </a:p>
          <a:p>
            <a:pPr>
              <a:lnSpc>
                <a:spcPct val="150000"/>
              </a:lnSpc>
              <a:spcBef>
                <a:spcPts val="1200"/>
              </a:spcBef>
              <a:defRPr/>
            </a:pPr>
            <a:r>
              <a:rPr lang="en-GB" sz="2000" dirty="0">
                <a:solidFill>
                  <a:schemeClr val="tx2"/>
                </a:solidFill>
                <a:latin typeface="Segoe UI" panose="020B0502040204020203" pitchFamily="34" charset="0"/>
                <a:cs typeface="Segoe UI" panose="020B0502040204020203" pitchFamily="34" charset="0"/>
              </a:rPr>
              <a:t>Provide a basis for making decisions</a:t>
            </a:r>
            <a:endParaRPr lang="en-GB" altLang="en-US" sz="2000" dirty="0">
              <a:solidFill>
                <a:schemeClr val="tx2"/>
              </a:solidFill>
              <a:latin typeface="Segoe UI" panose="020B0502040204020203" pitchFamily="34" charset="0"/>
              <a:cs typeface="Segoe UI" panose="020B0502040204020203" pitchFamily="34" charset="0"/>
            </a:endParaRPr>
          </a:p>
          <a:p>
            <a:pPr eaLnBrk="1" hangingPunct="1">
              <a:lnSpc>
                <a:spcPct val="150000"/>
              </a:lnSpc>
              <a:spcBef>
                <a:spcPts val="1200"/>
              </a:spcBef>
            </a:pPr>
            <a:r>
              <a:rPr lang="en-GB" altLang="en-US" sz="2000" dirty="0">
                <a:solidFill>
                  <a:schemeClr val="tx2"/>
                </a:solidFill>
                <a:latin typeface="Segoe UI" panose="020B0502040204020203" pitchFamily="34" charset="0"/>
                <a:cs typeface="Segoe UI" panose="020B0502040204020203" pitchFamily="34" charset="0"/>
              </a:rPr>
              <a:t>Set of principles (do’s and don’ts) for:</a:t>
            </a:r>
          </a:p>
          <a:p>
            <a:pPr lvl="1" eaLnBrk="1" hangingPunct="1">
              <a:lnSpc>
                <a:spcPct val="150000"/>
              </a:lnSpc>
            </a:pPr>
            <a:r>
              <a:rPr lang="en-GB" altLang="en-US" sz="2000" dirty="0">
                <a:solidFill>
                  <a:schemeClr val="tx2"/>
                </a:solidFill>
                <a:latin typeface="Segoe UI" panose="020B0502040204020203" pitchFamily="34" charset="0"/>
                <a:cs typeface="Segoe UI" panose="020B0502040204020203" pitchFamily="34" charset="0"/>
              </a:rPr>
              <a:t>how the organisation functions </a:t>
            </a:r>
          </a:p>
          <a:p>
            <a:pPr lvl="1" eaLnBrk="1" hangingPunct="1">
              <a:lnSpc>
                <a:spcPct val="150000"/>
              </a:lnSpc>
            </a:pPr>
            <a:r>
              <a:rPr lang="en-GB" altLang="en-US" sz="2000" dirty="0">
                <a:solidFill>
                  <a:schemeClr val="tx2"/>
                </a:solidFill>
                <a:latin typeface="Segoe UI" panose="020B0502040204020203" pitchFamily="34" charset="0"/>
                <a:cs typeface="Segoe UI" panose="020B0502040204020203" pitchFamily="34" charset="0"/>
              </a:rPr>
              <a:t>how staff behave when they approach their work</a:t>
            </a:r>
          </a:p>
          <a:p>
            <a:pPr lvl="1" eaLnBrk="1" hangingPunct="1">
              <a:lnSpc>
                <a:spcPct val="150000"/>
              </a:lnSpc>
            </a:pPr>
            <a:r>
              <a:rPr lang="en-GB" altLang="en-US" sz="2000" dirty="0">
                <a:solidFill>
                  <a:schemeClr val="tx2"/>
                </a:solidFill>
                <a:latin typeface="Segoe UI" panose="020B0502040204020203" pitchFamily="34" charset="0"/>
                <a:cs typeface="Segoe UI" panose="020B0502040204020203" pitchFamily="34" charset="0"/>
              </a:rPr>
              <a:t>who you will work with (partners etc.)</a:t>
            </a:r>
          </a:p>
          <a:p>
            <a:pPr>
              <a:lnSpc>
                <a:spcPct val="120000"/>
              </a:lnSpc>
              <a:spcBef>
                <a:spcPts val="0"/>
              </a:spcBef>
              <a:defRPr/>
            </a:pPr>
            <a:endParaRPr lang="en-GB" sz="2000" dirty="0">
              <a:solidFill>
                <a:schemeClr val="tx2"/>
              </a:solidFill>
              <a:latin typeface="Segoe UI" panose="020B0502040204020203" pitchFamily="34" charset="0"/>
              <a:cs typeface="Segoe UI" panose="020B0502040204020203" pitchFamily="34" charset="0"/>
            </a:endParaRPr>
          </a:p>
          <a:p>
            <a:pPr>
              <a:lnSpc>
                <a:spcPct val="120000"/>
              </a:lnSpc>
              <a:defRPr/>
            </a:pPr>
            <a:endParaRPr lang="en-GB" sz="2000" dirty="0">
              <a:solidFill>
                <a:schemeClr val="tx2"/>
              </a:solidFill>
              <a:latin typeface="Segoe UI" panose="020B0502040204020203" pitchFamily="34" charset="0"/>
              <a:cs typeface="Segoe UI" panose="020B0502040204020203" pitchFamily="34" charset="0"/>
            </a:endParaRPr>
          </a:p>
          <a:p>
            <a:pPr>
              <a:lnSpc>
                <a:spcPct val="80000"/>
              </a:lnSpc>
              <a:defRPr/>
            </a:pPr>
            <a:endParaRPr lang="en-GB" sz="2000" dirty="0">
              <a:solidFill>
                <a:schemeClr val="tx2"/>
              </a:solidFill>
              <a:latin typeface="Segoe UI" panose="020B0502040204020203" pitchFamily="34" charset="0"/>
              <a:cs typeface="Segoe UI" panose="020B0502040204020203" pitchFamily="34" charset="0"/>
            </a:endParaRPr>
          </a:p>
          <a:p>
            <a:pPr>
              <a:defRPr/>
            </a:pPr>
            <a:endParaRPr lang="en-GB" sz="2000" dirty="0">
              <a:solidFill>
                <a:schemeClr val="tx2"/>
              </a:solidFill>
              <a:latin typeface="Segoe UI" panose="020B0502040204020203" pitchFamily="34" charset="0"/>
              <a:cs typeface="Segoe UI" panose="020B0502040204020203" pitchFamily="34" charset="0"/>
            </a:endParaRP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2"/>
                </a:solidFill>
                <a:latin typeface="Segoe UI" panose="020B0502040204020203" pitchFamily="34" charset="0"/>
                <a:cs typeface="Segoe UI" panose="020B0502040204020203" pitchFamily="34" charset="0"/>
              </a:rPr>
              <a:t>Organisational values are…</a:t>
            </a:r>
          </a:p>
        </p:txBody>
      </p:sp>
    </p:spTree>
    <p:extLst>
      <p:ext uri="{BB962C8B-B14F-4D97-AF65-F5344CB8AC3E}">
        <p14:creationId xmlns:p14="http://schemas.microsoft.com/office/powerpoint/2010/main" val="366874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93675"/>
            <a:ext cx="10515600" cy="1325563"/>
          </a:xfrm>
        </p:spPr>
        <p:txBody>
          <a:bodyPr>
            <a:normAutofit/>
          </a:bodyPr>
          <a:lstStyle/>
          <a:p>
            <a:r>
              <a:rPr lang="en-GB" sz="4000" dirty="0">
                <a:solidFill>
                  <a:schemeClr val="bg2">
                    <a:lumMod val="75000"/>
                  </a:schemeClr>
                </a:solidFill>
                <a:latin typeface="Segoe UI" panose="020B0502040204020203" pitchFamily="34" charset="0"/>
                <a:cs typeface="Segoe UI" panose="020B0502040204020203" pitchFamily="34" charset="0"/>
              </a:rPr>
              <a:t>Activity: </a:t>
            </a:r>
            <a:r>
              <a:rPr lang="en-GB" sz="4000" dirty="0">
                <a:solidFill>
                  <a:schemeClr val="tx2"/>
                </a:solidFill>
                <a:latin typeface="Segoe UI" panose="020B0502040204020203" pitchFamily="34" charset="0"/>
                <a:cs typeface="Segoe UI" panose="020B0502040204020203" pitchFamily="34" charset="0"/>
              </a:rPr>
              <a:t>Profiling</a:t>
            </a:r>
          </a:p>
        </p:txBody>
      </p:sp>
      <p:sp>
        <p:nvSpPr>
          <p:cNvPr id="6" name="Content Placeholder 2"/>
          <p:cNvSpPr>
            <a:spLocks noGrp="1"/>
          </p:cNvSpPr>
          <p:nvPr>
            <p:ph idx="1"/>
          </p:nvPr>
        </p:nvSpPr>
        <p:spPr>
          <a:xfrm>
            <a:off x="838200" y="1379846"/>
            <a:ext cx="10515600" cy="4833938"/>
          </a:xfrm>
        </p:spPr>
        <p:txBody>
          <a:bodyPr>
            <a:noAutofit/>
          </a:bodyPr>
          <a:lstStyle/>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342900" indent="-342900" algn="just">
              <a:lnSpc>
                <a:spcPct val="150000"/>
              </a:lnSpc>
              <a:buFont typeface="+mj-lt"/>
              <a:buAutoNum type="arabicPeriod"/>
            </a:pPr>
            <a:r>
              <a:rPr lang="en-GB" sz="2000" dirty="0">
                <a:solidFill>
                  <a:schemeClr val="tx2"/>
                </a:solidFill>
                <a:latin typeface="Segoe UI" panose="020B0502040204020203" pitchFamily="34" charset="0"/>
                <a:cs typeface="Segoe UI" panose="020B0502040204020203" pitchFamily="34" charset="0"/>
              </a:rPr>
              <a:t>Each corner indicated by the facilitator corresponds to one of four profiles, which will be read out</a:t>
            </a:r>
          </a:p>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342900" indent="-342900" algn="just">
              <a:lnSpc>
                <a:spcPct val="150000"/>
              </a:lnSpc>
              <a:buFont typeface="+mj-lt"/>
              <a:buAutoNum type="arabicPeriod"/>
            </a:pPr>
            <a:r>
              <a:rPr lang="en-GB" sz="2000" dirty="0">
                <a:solidFill>
                  <a:schemeClr val="tx2"/>
                </a:solidFill>
                <a:latin typeface="Segoe UI" panose="020B0502040204020203" pitchFamily="34" charset="0"/>
                <a:cs typeface="Segoe UI" panose="020B0502040204020203" pitchFamily="34" charset="0"/>
              </a:rPr>
              <a:t>Participants should move towards the corner corresponding to the profile that resonates the most with them</a:t>
            </a:r>
          </a:p>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0" indent="0" algn="ctr">
              <a:lnSpc>
                <a:spcPct val="150000"/>
              </a:lnSpc>
              <a:buNone/>
            </a:pPr>
            <a:r>
              <a:rPr lang="en-GB" sz="2000" dirty="0">
                <a:solidFill>
                  <a:schemeClr val="tx2"/>
                </a:solidFill>
                <a:latin typeface="Segoe UI" panose="020B0502040204020203" pitchFamily="34" charset="0"/>
                <a:cs typeface="Segoe UI" panose="020B0502040204020203" pitchFamily="34" charset="0"/>
              </a:rPr>
              <a:t>Staying in the middle is not allowed!</a:t>
            </a:r>
          </a:p>
          <a:p>
            <a:pPr marL="342900" indent="-342900" algn="just">
              <a:lnSpc>
                <a:spcPct val="150000"/>
              </a:lnSpc>
              <a:buFont typeface="+mj-lt"/>
              <a:buAutoNum type="arabicPeriod"/>
            </a:pPr>
            <a:endParaRPr lang="en-GB" sz="2000"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2397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1596788"/>
            <a:ext cx="11027392" cy="4270612"/>
          </a:xfrm>
        </p:spPr>
        <p:txBody>
          <a:bodyPr/>
          <a:lstStyle/>
          <a:p>
            <a:pPr marL="457200" indent="-457200" algn="just">
              <a:buFontTx/>
              <a:buAutoNum type="arabicPeriod"/>
            </a:pPr>
            <a:endParaRPr lang="en-GB" sz="2000" dirty="0">
              <a:solidFill>
                <a:schemeClr val="tx2"/>
              </a:solidFill>
              <a:latin typeface="Segoe UI" panose="020B0502040204020203" pitchFamily="34" charset="0"/>
              <a:cs typeface="Segoe UI" panose="020B0502040204020203" pitchFamily="34" charset="0"/>
            </a:endParaRPr>
          </a:p>
          <a:p>
            <a:pPr marL="457200" indent="-457200" algn="just">
              <a:buFont typeface="+mj-lt"/>
              <a:buAutoNum type="arabicPeriod"/>
            </a:pPr>
            <a:r>
              <a:rPr lang="en-GB" altLang="en-US" sz="2000" dirty="0">
                <a:solidFill>
                  <a:schemeClr val="tx2"/>
                </a:solidFill>
                <a:latin typeface="Segoe UI" panose="020B0502040204020203" pitchFamily="34" charset="0"/>
                <a:cs typeface="Segoe UI" panose="020B0502040204020203" pitchFamily="34" charset="0"/>
              </a:rPr>
              <a:t>Based on the previous discussion, think about the values you think should guide your work in contributing to your organisation’s vision, and your behaviour, approaches or ethos in doing so</a:t>
            </a:r>
            <a:endParaRPr lang="en-GB" altLang="en-US" sz="2000" b="1" dirty="0">
              <a:solidFill>
                <a:schemeClr val="tx2"/>
              </a:solidFill>
              <a:latin typeface="Segoe UI" panose="020B0502040204020203" pitchFamily="34" charset="0"/>
              <a:cs typeface="Segoe UI" panose="020B0502040204020203" pitchFamily="34" charset="0"/>
            </a:endParaRPr>
          </a:p>
          <a:p>
            <a:pPr marL="0" indent="0" algn="just">
              <a:buNone/>
            </a:pPr>
            <a:endParaRPr lang="en-GB" altLang="en-US" sz="2000" dirty="0">
              <a:solidFill>
                <a:schemeClr val="tx2"/>
              </a:solidFill>
              <a:latin typeface="Segoe UI" panose="020B0502040204020203" pitchFamily="34" charset="0"/>
              <a:cs typeface="Segoe UI" panose="020B0502040204020203" pitchFamily="34" charset="0"/>
            </a:endParaRPr>
          </a:p>
          <a:p>
            <a:pPr marL="457200" indent="-457200" algn="just">
              <a:buFontTx/>
              <a:buAutoNum type="arabicPeriod" startAt="2"/>
            </a:pPr>
            <a:r>
              <a:rPr lang="en-GB" altLang="en-US" sz="2000" dirty="0">
                <a:solidFill>
                  <a:schemeClr val="tx2"/>
                </a:solidFill>
                <a:latin typeface="Segoe UI" panose="020B0502040204020203" pitchFamily="34" charset="0"/>
                <a:cs typeface="Segoe UI" panose="020B0502040204020203" pitchFamily="34" charset="0"/>
              </a:rPr>
              <a:t>As one group, write down and organise the values into groups where there are overlaps, duplicates, etc. </a:t>
            </a:r>
          </a:p>
          <a:p>
            <a:pPr marL="457200" indent="-457200">
              <a:buFontTx/>
              <a:buAutoNum type="arabicPeriod" startAt="2"/>
            </a:pPr>
            <a:endParaRPr lang="en-GB" altLang="en-US" sz="2000" dirty="0">
              <a:solidFill>
                <a:schemeClr val="tx2"/>
              </a:solidFill>
              <a:latin typeface="Segoe UI" panose="020B0502040204020203" pitchFamily="34" charset="0"/>
              <a:cs typeface="Segoe UI" panose="020B0502040204020203" pitchFamily="34" charset="0"/>
            </a:endParaRPr>
          </a:p>
          <a:p>
            <a:pPr marL="457200" indent="-457200">
              <a:lnSpc>
                <a:spcPct val="80000"/>
              </a:lnSpc>
              <a:buNone/>
            </a:pPr>
            <a:endParaRPr lang="en-GB" altLang="en-US" dirty="0">
              <a:solidFill>
                <a:schemeClr val="tx2"/>
              </a:solidFill>
              <a:latin typeface="Segoe UI" panose="020B0502040204020203" pitchFamily="34" charset="0"/>
              <a:cs typeface="Segoe UI" panose="020B0502040204020203" pitchFamily="34" charset="0"/>
            </a:endParaRPr>
          </a:p>
          <a:p>
            <a:pPr marL="457200" indent="-457200">
              <a:lnSpc>
                <a:spcPct val="80000"/>
              </a:lnSpc>
              <a:buNone/>
            </a:pPr>
            <a:endParaRPr lang="en-GB" altLang="en-US" dirty="0">
              <a:solidFill>
                <a:schemeClr val="tx2"/>
              </a:solidFill>
              <a:latin typeface="Segoe UI" panose="020B0502040204020203" pitchFamily="34" charset="0"/>
              <a:cs typeface="Segoe UI" panose="020B0502040204020203" pitchFamily="34" charset="0"/>
            </a:endParaRPr>
          </a:p>
          <a:p>
            <a:pPr marL="457200" indent="-457200">
              <a:buNone/>
            </a:pPr>
            <a:endParaRPr lang="en-GB" altLang="en-US" dirty="0">
              <a:solidFill>
                <a:schemeClr val="tx2"/>
              </a:solidFill>
              <a:latin typeface="Segoe UI" panose="020B0502040204020203" pitchFamily="34" charset="0"/>
              <a:cs typeface="Segoe UI" panose="020B0502040204020203" pitchFamily="34" charset="0"/>
            </a:endParaRP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2">
                    <a:lumMod val="75000"/>
                  </a:schemeClr>
                </a:solidFill>
                <a:latin typeface="Segoe UI" panose="020B0502040204020203" pitchFamily="34" charset="0"/>
                <a:cs typeface="Segoe UI" panose="020B0502040204020203" pitchFamily="34" charset="0"/>
              </a:rPr>
              <a:t>Activity: </a:t>
            </a:r>
            <a:r>
              <a:rPr lang="en-GB" sz="4000" dirty="0">
                <a:solidFill>
                  <a:schemeClr val="tx2"/>
                </a:solidFill>
                <a:latin typeface="Segoe UI" panose="020B0502040204020203" pitchFamily="34" charset="0"/>
                <a:cs typeface="Segoe UI" panose="020B0502040204020203" pitchFamily="34" charset="0"/>
              </a:rPr>
              <a:t>Defining values</a:t>
            </a:r>
          </a:p>
        </p:txBody>
      </p:sp>
    </p:spTree>
    <p:extLst>
      <p:ext uri="{BB962C8B-B14F-4D97-AF65-F5344CB8AC3E}">
        <p14:creationId xmlns:p14="http://schemas.microsoft.com/office/powerpoint/2010/main" val="104879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328" y="1320424"/>
            <a:ext cx="11391442" cy="5181600"/>
          </a:xfrm>
        </p:spPr>
        <p:txBody>
          <a:bodyPr rtlCol="0">
            <a:noAutofit/>
          </a:bodyPr>
          <a:lstStyle/>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States </a:t>
            </a:r>
            <a:r>
              <a:rPr lang="en-GB" sz="1800" b="1" dirty="0">
                <a:solidFill>
                  <a:schemeClr val="tx2"/>
                </a:solidFill>
                <a:latin typeface="Segoe UI" panose="020B0502040204020203" pitchFamily="34" charset="0"/>
                <a:cs typeface="Segoe UI" panose="020B0502040204020203" pitchFamily="34" charset="0"/>
              </a:rPr>
              <a:t>the way in which your organisation intends to contribute towards its vision</a:t>
            </a:r>
            <a:r>
              <a:rPr lang="en-GB" sz="1800" dirty="0">
                <a:solidFill>
                  <a:schemeClr val="tx2"/>
                </a:solidFill>
                <a:latin typeface="Segoe UI" panose="020B0502040204020203" pitchFamily="34" charset="0"/>
                <a:cs typeface="Segoe UI" panose="020B0502040204020203" pitchFamily="34" charset="0"/>
              </a:rPr>
              <a:t>. Your role in achieving that vision.</a:t>
            </a:r>
            <a:endParaRPr lang="en-GB" sz="1050" dirty="0">
              <a:solidFill>
                <a:schemeClr val="tx2"/>
              </a:solidFill>
              <a:latin typeface="Segoe UI" panose="020B0502040204020203" pitchFamily="34" charset="0"/>
              <a:cs typeface="Segoe UI" panose="020B0502040204020203" pitchFamily="34" charset="0"/>
            </a:endParaRPr>
          </a:p>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Describes what the organisation does, with whom or for whom it does it, and how</a:t>
            </a:r>
            <a:endParaRPr lang="en-GB" sz="1050" dirty="0">
              <a:solidFill>
                <a:schemeClr val="tx2"/>
              </a:solidFill>
              <a:latin typeface="Segoe UI" panose="020B0502040204020203" pitchFamily="34" charset="0"/>
              <a:cs typeface="Segoe UI" panose="020B0502040204020203" pitchFamily="34" charset="0"/>
            </a:endParaRPr>
          </a:p>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Should include: </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What do you aim to do/achieve?</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Who is it aimed at and done with?</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How do you work/methods?</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i.e. We are……..We aim to…….We do this by……</a:t>
            </a:r>
            <a:endParaRPr lang="en-GB" sz="1050" dirty="0">
              <a:solidFill>
                <a:schemeClr val="tx2"/>
              </a:solidFill>
              <a:latin typeface="Segoe UI" panose="020B0502040204020203" pitchFamily="34" charset="0"/>
              <a:cs typeface="Segoe UI" panose="020B0502040204020203" pitchFamily="34" charset="0"/>
            </a:endParaRPr>
          </a:p>
          <a:p>
            <a:pPr>
              <a:lnSpc>
                <a:spcPct val="150000"/>
              </a:lnSpc>
              <a:buFont typeface="Arial" charset="0"/>
              <a:buChar char="•"/>
              <a:defRPr/>
            </a:pPr>
            <a:r>
              <a:rPr lang="en-GB" sz="1800" dirty="0">
                <a:solidFill>
                  <a:schemeClr val="tx2"/>
                </a:solidFill>
                <a:latin typeface="Segoe UI" panose="020B0502040204020203" pitchFamily="34" charset="0"/>
                <a:cs typeface="Segoe UI" panose="020B0502040204020203" pitchFamily="34" charset="0"/>
              </a:rPr>
              <a:t>It is important because:</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It is an easy way to communicate what you do and how you do it</a:t>
            </a:r>
          </a:p>
          <a:p>
            <a:pPr lvl="1">
              <a:lnSpc>
                <a:spcPct val="150000"/>
              </a:lnSpc>
              <a:buFont typeface="Arial" charset="0"/>
              <a:buChar char="–"/>
              <a:defRPr/>
            </a:pPr>
            <a:r>
              <a:rPr lang="en-GB" sz="1600" dirty="0">
                <a:solidFill>
                  <a:schemeClr val="tx2"/>
                </a:solidFill>
                <a:latin typeface="Segoe UI" panose="020B0502040204020203" pitchFamily="34" charset="0"/>
                <a:cs typeface="Segoe UI" panose="020B0502040204020203" pitchFamily="34" charset="0"/>
              </a:rPr>
              <a:t>It helps you clarify and focus your work</a:t>
            </a:r>
          </a:p>
          <a:p>
            <a:pPr>
              <a:lnSpc>
                <a:spcPct val="150000"/>
              </a:lnSpc>
              <a:buNone/>
              <a:defRPr/>
            </a:pPr>
            <a:endParaRPr lang="en-GB" sz="500" dirty="0">
              <a:solidFill>
                <a:schemeClr val="tx2"/>
              </a:solidFill>
              <a:latin typeface="Segoe UI" panose="020B0502040204020203" pitchFamily="34" charset="0"/>
              <a:cs typeface="Segoe UI" panose="020B0502040204020203" pitchFamily="34" charset="0"/>
            </a:endParaRPr>
          </a:p>
          <a:p>
            <a:pPr marL="0" indent="0">
              <a:lnSpc>
                <a:spcPct val="150000"/>
              </a:lnSpc>
              <a:buNone/>
              <a:defRPr/>
            </a:pPr>
            <a:endParaRPr lang="en-GB" sz="500" dirty="0">
              <a:solidFill>
                <a:schemeClr val="tx2"/>
              </a:solidFill>
              <a:latin typeface="Segoe UI" panose="020B0502040204020203" pitchFamily="34" charset="0"/>
              <a:cs typeface="Segoe UI" panose="020B0502040204020203" pitchFamily="34" charset="0"/>
            </a:endParaRPr>
          </a:p>
        </p:txBody>
      </p:sp>
      <p:sp>
        <p:nvSpPr>
          <p:cNvPr id="5" name="Rectangle 4"/>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2"/>
                </a:solidFill>
                <a:latin typeface="Segoe UI" panose="020B0502040204020203" pitchFamily="34" charset="0"/>
                <a:cs typeface="Segoe UI" panose="020B0502040204020203" pitchFamily="34" charset="0"/>
              </a:rPr>
              <a:t>A mission statement</a:t>
            </a:r>
          </a:p>
        </p:txBody>
      </p:sp>
    </p:spTree>
    <p:extLst>
      <p:ext uri="{BB962C8B-B14F-4D97-AF65-F5344CB8AC3E}">
        <p14:creationId xmlns:p14="http://schemas.microsoft.com/office/powerpoint/2010/main" val="3847518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1477654" y="2516002"/>
            <a:ext cx="9177551"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lnSpc>
                <a:spcPct val="120000"/>
              </a:lnSpc>
              <a:spcBef>
                <a:spcPct val="0"/>
              </a:spcBef>
              <a:buFontTx/>
              <a:buNone/>
            </a:pPr>
            <a:r>
              <a:rPr lang="en-GB" altLang="en-US" sz="2600" i="1" dirty="0">
                <a:solidFill>
                  <a:schemeClr val="tx2"/>
                </a:solidFill>
                <a:latin typeface="Segoe UI" panose="020B0502040204020203" pitchFamily="34" charset="0"/>
                <a:cs typeface="Segoe UI" panose="020B0502040204020203" pitchFamily="34" charset="0"/>
              </a:rPr>
              <a:t>To conserve threatened species and ecosystems worldwide, choosing solutions that are sustainable, based on sound science and take account of human needs.</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2">
                    <a:lumMod val="75000"/>
                  </a:schemeClr>
                </a:solidFill>
                <a:latin typeface="Segoe UI" panose="020B0502040204020203" pitchFamily="34" charset="0"/>
                <a:cs typeface="Segoe UI" panose="020B0502040204020203" pitchFamily="34" charset="0"/>
              </a:rPr>
              <a:t>Example: </a:t>
            </a:r>
            <a:r>
              <a:rPr lang="en-GB" sz="4000" dirty="0">
                <a:solidFill>
                  <a:schemeClr val="tx2"/>
                </a:solidFill>
                <a:latin typeface="Segoe UI" panose="020B0502040204020203" pitchFamily="34" charset="0"/>
                <a:cs typeface="Segoe UI" panose="020B0502040204020203" pitchFamily="34" charset="0"/>
              </a:rPr>
              <a:t>A mission statement</a:t>
            </a:r>
          </a:p>
        </p:txBody>
      </p:sp>
    </p:spTree>
    <p:extLst>
      <p:ext uri="{BB962C8B-B14F-4D97-AF65-F5344CB8AC3E}">
        <p14:creationId xmlns:p14="http://schemas.microsoft.com/office/powerpoint/2010/main" val="3702855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440675" y="1549024"/>
            <a:ext cx="11292289" cy="4876800"/>
          </a:xfrm>
        </p:spPr>
        <p:txBody>
          <a:bodyPr>
            <a:normAutofit/>
          </a:bodyPr>
          <a:lstStyle/>
          <a:p>
            <a:pPr marL="514350" indent="-514350">
              <a:lnSpc>
                <a:spcPct val="110000"/>
              </a:lnSpc>
              <a:buFontTx/>
              <a:buAutoNum type="arabicPeriod"/>
            </a:pPr>
            <a:r>
              <a:rPr lang="en-GB" altLang="en-US" sz="2000" dirty="0">
                <a:solidFill>
                  <a:schemeClr val="tx2"/>
                </a:solidFill>
                <a:latin typeface="Segoe UI" panose="020B0502040204020203" pitchFamily="34" charset="0"/>
                <a:cs typeface="Segoe UI" panose="020B0502040204020203" pitchFamily="34" charset="0"/>
              </a:rPr>
              <a:t>In your groups, think about the following and write down:</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Who or what are the primary targets that you expect benefit from your work?</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Who, if anyone, will we work with on an on-going basis to achieve this?</a:t>
            </a:r>
          </a:p>
          <a:p>
            <a:pPr marL="800100" lvl="2" indent="0">
              <a:lnSpc>
                <a:spcPct val="110000"/>
              </a:lnSpc>
              <a:buNone/>
            </a:pPr>
            <a:endParaRPr lang="en-GB" altLang="en-US" dirty="0">
              <a:solidFill>
                <a:schemeClr val="tx2"/>
              </a:solidFill>
              <a:latin typeface="Segoe UI" panose="020B0502040204020203" pitchFamily="34" charset="0"/>
              <a:cs typeface="Segoe UI" panose="020B0502040204020203" pitchFamily="34" charset="0"/>
            </a:endParaRPr>
          </a:p>
          <a:p>
            <a:pPr marL="514350" indent="-514350">
              <a:lnSpc>
                <a:spcPct val="110000"/>
              </a:lnSpc>
              <a:buFontTx/>
              <a:buAutoNum type="arabicPeriod"/>
            </a:pPr>
            <a:r>
              <a:rPr lang="en-GB" altLang="en-US" sz="2000" dirty="0">
                <a:solidFill>
                  <a:schemeClr val="tx2"/>
                </a:solidFill>
                <a:latin typeface="Segoe UI" panose="020B0502040204020203" pitchFamily="34" charset="0"/>
                <a:cs typeface="Segoe UI" panose="020B0502040204020203" pitchFamily="34" charset="0"/>
              </a:rPr>
              <a:t>Write a statement that contains:</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Who you are…</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What you aim to…(be specific about who and what – see 1!)</a:t>
            </a:r>
          </a:p>
          <a:p>
            <a:pPr marL="1314450" lvl="2" indent="-514350">
              <a:lnSpc>
                <a:spcPct val="110000"/>
              </a:lnSpc>
            </a:pPr>
            <a:r>
              <a:rPr lang="en-GB" altLang="en-US" dirty="0">
                <a:solidFill>
                  <a:schemeClr val="tx2"/>
                </a:solidFill>
                <a:latin typeface="Segoe UI" panose="020B0502040204020203" pitchFamily="34" charset="0"/>
                <a:cs typeface="Segoe UI" panose="020B0502040204020203" pitchFamily="34" charset="0"/>
              </a:rPr>
              <a:t>How you do this…</a:t>
            </a:r>
          </a:p>
          <a:p>
            <a:pPr marL="800100" lvl="2" indent="0">
              <a:lnSpc>
                <a:spcPct val="110000"/>
              </a:lnSpc>
              <a:buNone/>
            </a:pPr>
            <a:endParaRPr lang="en-GB" altLang="en-US" dirty="0">
              <a:solidFill>
                <a:schemeClr val="tx2"/>
              </a:solidFill>
              <a:latin typeface="Segoe UI" panose="020B0502040204020203" pitchFamily="34" charset="0"/>
              <a:cs typeface="Segoe UI" panose="020B0502040204020203" pitchFamily="34" charset="0"/>
            </a:endParaRPr>
          </a:p>
          <a:p>
            <a:pPr marL="514350" indent="-514350">
              <a:lnSpc>
                <a:spcPct val="110000"/>
              </a:lnSpc>
              <a:buFontTx/>
              <a:buAutoNum type="arabicPeriod"/>
            </a:pPr>
            <a:r>
              <a:rPr lang="en-GB" altLang="en-US" sz="2000" dirty="0">
                <a:solidFill>
                  <a:schemeClr val="tx2"/>
                </a:solidFill>
                <a:latin typeface="Segoe UI" panose="020B0502040204020203" pitchFamily="34" charset="0"/>
                <a:cs typeface="Segoe UI" panose="020B0502040204020203" pitchFamily="34" charset="0"/>
              </a:rPr>
              <a:t>We will then compare these to the existing mission statement and decide if this needs revising to reflect what you have discussed. </a:t>
            </a:r>
          </a:p>
          <a:p>
            <a:pPr marL="514350" indent="-514350">
              <a:lnSpc>
                <a:spcPct val="80000"/>
              </a:lnSpc>
              <a:buNone/>
            </a:pPr>
            <a:endParaRPr lang="en-GB" altLang="en-US" sz="2000" dirty="0">
              <a:solidFill>
                <a:schemeClr val="tx2"/>
              </a:solidFill>
              <a:latin typeface="Segoe UI" panose="020B0502040204020203" pitchFamily="34" charset="0"/>
              <a:cs typeface="Segoe UI" panose="020B0502040204020203" pitchFamily="34" charset="0"/>
            </a:endParaRPr>
          </a:p>
          <a:p>
            <a:pPr marL="514350" indent="-514350">
              <a:lnSpc>
                <a:spcPct val="110000"/>
              </a:lnSpc>
              <a:buNone/>
            </a:pPr>
            <a:endParaRPr lang="en-GB" altLang="en-US" sz="2000" dirty="0">
              <a:solidFill>
                <a:schemeClr val="tx2"/>
              </a:solidFill>
              <a:latin typeface="Segoe UI" panose="020B0502040204020203" pitchFamily="34" charset="0"/>
              <a:cs typeface="Segoe UI" panose="020B0502040204020203" pitchFamily="34" charset="0"/>
            </a:endParaRP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669309" y="220971"/>
            <a:ext cx="1088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2">
                    <a:lumMod val="75000"/>
                  </a:schemeClr>
                </a:solidFill>
                <a:latin typeface="Segoe UI" panose="020B0502040204020203" pitchFamily="34" charset="0"/>
                <a:cs typeface="Segoe UI" panose="020B0502040204020203" pitchFamily="34" charset="0"/>
              </a:rPr>
              <a:t>Activity: </a:t>
            </a:r>
            <a:r>
              <a:rPr lang="en-GB" sz="4000" dirty="0">
                <a:solidFill>
                  <a:schemeClr val="tx2"/>
                </a:solidFill>
                <a:latin typeface="Segoe UI" panose="020B0502040204020203" pitchFamily="34" charset="0"/>
                <a:cs typeface="Segoe UI" panose="020B0502040204020203" pitchFamily="34" charset="0"/>
              </a:rPr>
              <a:t>Defining a mission statement</a:t>
            </a:r>
          </a:p>
        </p:txBody>
      </p:sp>
    </p:spTree>
    <p:extLst>
      <p:ext uri="{BB962C8B-B14F-4D97-AF65-F5344CB8AC3E}">
        <p14:creationId xmlns:p14="http://schemas.microsoft.com/office/powerpoint/2010/main" val="9873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1</a:t>
            </a:r>
          </a:p>
        </p:txBody>
      </p:sp>
      <p:sp>
        <p:nvSpPr>
          <p:cNvPr id="3" name="Content Placeholder 2"/>
          <p:cNvSpPr>
            <a:spLocks noGrp="1"/>
          </p:cNvSpPr>
          <p:nvPr>
            <p:ph idx="1"/>
          </p:nvPr>
        </p:nvSpPr>
        <p:spPr>
          <a:xfrm>
            <a:off x="838200" y="1379846"/>
            <a:ext cx="10515600" cy="4833938"/>
          </a:xfrm>
        </p:spPr>
        <p:txBody>
          <a:bodyPr>
            <a:no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Central to this position is a shift towards viewing conservation as being about protecting nature in order to improve human wellbeing (especially that of the poor), rather than for biodiversity’s own sake.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believe that win-win situations in which people benefit from conservation can often be achieved by promoting economic growth and partnering with corporations. </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977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2</a:t>
            </a:r>
          </a:p>
        </p:txBody>
      </p:sp>
      <p:sp>
        <p:nvSpPr>
          <p:cNvPr id="3" name="Content Placeholder 2"/>
          <p:cNvSpPr>
            <a:spLocks noGrp="1"/>
          </p:cNvSpPr>
          <p:nvPr>
            <p:ph idx="1"/>
          </p:nvPr>
        </p:nvSpPr>
        <p:spPr>
          <a:xfrm>
            <a:off x="838200" y="1352550"/>
            <a:ext cx="10515600" cy="4833938"/>
          </a:xfrm>
        </p:spPr>
        <p:txBody>
          <a:bodyPr>
            <a:no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support the protection of nature for its own sake. This emphasis on nature’s intrinsic value typically leads advocates of this stand to be critical of markets and economic growth as tools for conservation.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believe that by embracing markets, we run the risk of ‘selling out nature’ by neglecting species that may be considered to be of little economic value.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Economic growth itself is seen as a major driver of threats to biodiversity.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typically favour protected areas, particularly in ecosystems with relatively low human impacts, as a primary conservation strategy.</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487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3</a:t>
            </a:r>
          </a:p>
        </p:txBody>
      </p:sp>
      <p:sp>
        <p:nvSpPr>
          <p:cNvPr id="3" name="Content Placeholder 2"/>
          <p:cNvSpPr>
            <a:spLocks noGrp="1"/>
          </p:cNvSpPr>
          <p:nvPr>
            <p:ph idx="1"/>
          </p:nvPr>
        </p:nvSpPr>
        <p:spPr>
          <a:xfrm>
            <a:off x="838200" y="1352550"/>
            <a:ext cx="10515600" cy="4833938"/>
          </a:xfrm>
        </p:spPr>
        <p:txBody>
          <a:bodyPr>
            <a:norm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support conservation based on nature’s intrinsic value along with a market-based approach.</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are less concerned about the role of people as participants and beneficiaries of conservation.</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Perhaps one example of this approach is EO Wilson’s recent book ‘Half-Earth’, which advocates the setting aside of half of the Earth’s surface for nature reserves. Aware that this ambitious target would require a drastic decrease in per capita environmental footprint worldwide, Wilson supports free markets as a means to favour those products which generate the maximum profit for the minimum energy and resource consumption.  </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556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1325563"/>
          </a:xfrm>
        </p:spPr>
        <p:txBody>
          <a:bodyPr>
            <a:normAutofit/>
          </a:bodyPr>
          <a:lstStyle/>
          <a:p>
            <a:r>
              <a:rPr lang="en-GB" sz="4000" dirty="0">
                <a:solidFill>
                  <a:schemeClr val="tx2"/>
                </a:solidFill>
                <a:latin typeface="Segoe UI" panose="020B0502040204020203" pitchFamily="34" charset="0"/>
                <a:cs typeface="Segoe UI" panose="020B0502040204020203" pitchFamily="34" charset="0"/>
              </a:rPr>
              <a:t>Corner 4</a:t>
            </a:r>
          </a:p>
        </p:txBody>
      </p:sp>
      <p:sp>
        <p:nvSpPr>
          <p:cNvPr id="3" name="Content Placeholder 2"/>
          <p:cNvSpPr>
            <a:spLocks noGrp="1"/>
          </p:cNvSpPr>
          <p:nvPr>
            <p:ph idx="1"/>
          </p:nvPr>
        </p:nvSpPr>
        <p:spPr>
          <a:xfrm>
            <a:off x="838200" y="1352550"/>
            <a:ext cx="10515600" cy="5252966"/>
          </a:xfrm>
        </p:spPr>
        <p:txBody>
          <a:bodyPr>
            <a:noAutofit/>
          </a:bodyPr>
          <a:lstStyle/>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For you, the impacts of conservation on human wellbeing should be at the forefront of the conservation debate.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This entails both being critical of negative side-effects that conservation activities might have on people who are economically poor and/or politically marginalised, and also employing conservation initiatives as a means of improving human welfare. </a:t>
            </a:r>
          </a:p>
          <a:p>
            <a:pPr algn="just">
              <a:lnSpc>
                <a:spcPct val="150000"/>
              </a:lnSpc>
            </a:pPr>
            <a:r>
              <a:rPr lang="en-GB" sz="1800" i="1" dirty="0">
                <a:solidFill>
                  <a:schemeClr val="tx2"/>
                </a:solidFill>
                <a:latin typeface="Segoe UI" panose="020B0502040204020203" pitchFamily="34" charset="0"/>
                <a:cs typeface="Segoe UI" panose="020B0502040204020203" pitchFamily="34" charset="0"/>
              </a:rPr>
              <a:t>You tend to be sceptical of the ability of markets and capitalism to deliver benefits for both nature and people.    </a:t>
            </a:r>
          </a:p>
        </p:txBody>
      </p:sp>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674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79939" y="1119257"/>
            <a:ext cx="3960000" cy="1214510"/>
          </a:xfrm>
          <a:prstGeom prst="rect">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nSpc>
                <a:spcPct val="150000"/>
              </a:lnSpc>
            </a:pPr>
            <a:r>
              <a:rPr lang="en-GB" sz="2000" dirty="0">
                <a:solidFill>
                  <a:schemeClr val="bg1"/>
                </a:solidFill>
              </a:rPr>
              <a:t>Corner 1</a:t>
            </a:r>
          </a:p>
          <a:p>
            <a:pPr algn="ctr">
              <a:lnSpc>
                <a:spcPct val="200000"/>
              </a:lnSpc>
            </a:pPr>
            <a:r>
              <a:rPr lang="en-GB" sz="2000" i="1" dirty="0">
                <a:solidFill>
                  <a:schemeClr val="bg1"/>
                </a:solidFill>
              </a:rPr>
              <a:t>New Conservation</a:t>
            </a:r>
          </a:p>
        </p:txBody>
      </p:sp>
      <p:sp>
        <p:nvSpPr>
          <p:cNvPr id="6" name="Rectangle 5"/>
          <p:cNvSpPr/>
          <p:nvPr/>
        </p:nvSpPr>
        <p:spPr>
          <a:xfrm>
            <a:off x="7189098" y="1119257"/>
            <a:ext cx="3960000" cy="1214510"/>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3</a:t>
            </a:r>
          </a:p>
          <a:p>
            <a:pPr algn="ctr">
              <a:lnSpc>
                <a:spcPct val="200000"/>
              </a:lnSpc>
            </a:pPr>
            <a:r>
              <a:rPr lang="en-GB" sz="2000" i="1" dirty="0"/>
              <a:t>Market </a:t>
            </a:r>
            <a:r>
              <a:rPr lang="en-GB" sz="2000" i="1" dirty="0" err="1"/>
              <a:t>Ecocentrism</a:t>
            </a:r>
            <a:endParaRPr lang="en-GB" sz="2000" i="1" dirty="0"/>
          </a:p>
        </p:txBody>
      </p:sp>
      <p:sp>
        <p:nvSpPr>
          <p:cNvPr id="7" name="Rectangle 6"/>
          <p:cNvSpPr/>
          <p:nvPr/>
        </p:nvSpPr>
        <p:spPr>
          <a:xfrm>
            <a:off x="979939" y="4531056"/>
            <a:ext cx="3960000" cy="1202830"/>
          </a:xfrm>
          <a:prstGeom prst="rect">
            <a:avLst/>
          </a:prstGeom>
          <a:solidFill>
            <a:srgbClr val="D5C9DE"/>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sz="2000" dirty="0"/>
              <a:t>Corner 4</a:t>
            </a:r>
          </a:p>
          <a:p>
            <a:pPr algn="ctr">
              <a:lnSpc>
                <a:spcPct val="200000"/>
              </a:lnSpc>
            </a:pPr>
            <a:r>
              <a:rPr lang="en-GB" sz="2000" i="1" dirty="0"/>
              <a:t>Critical Social Science</a:t>
            </a:r>
          </a:p>
        </p:txBody>
      </p:sp>
      <p:sp>
        <p:nvSpPr>
          <p:cNvPr id="8" name="Rectangle 7"/>
          <p:cNvSpPr/>
          <p:nvPr/>
        </p:nvSpPr>
        <p:spPr>
          <a:xfrm>
            <a:off x="7189098" y="4531056"/>
            <a:ext cx="3960000" cy="1202830"/>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2</a:t>
            </a:r>
          </a:p>
          <a:p>
            <a:pPr algn="ctr">
              <a:lnSpc>
                <a:spcPct val="200000"/>
              </a:lnSpc>
            </a:pPr>
            <a:r>
              <a:rPr lang="en-GB" sz="2000" i="1" dirty="0"/>
              <a:t>Traditional Conservation</a:t>
            </a:r>
          </a:p>
        </p:txBody>
      </p:sp>
    </p:spTree>
    <p:extLst>
      <p:ext uri="{BB962C8B-B14F-4D97-AF65-F5344CB8AC3E}">
        <p14:creationId xmlns:p14="http://schemas.microsoft.com/office/powerpoint/2010/main" val="259513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New Conservation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52" y="1792912"/>
            <a:ext cx="7762448" cy="4607888"/>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38745" y="696176"/>
            <a:ext cx="3960000" cy="1214510"/>
          </a:xfrm>
          <a:prstGeom prst="rect">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nSpc>
                <a:spcPct val="150000"/>
              </a:lnSpc>
            </a:pPr>
            <a:r>
              <a:rPr lang="en-GB" sz="2000" dirty="0"/>
              <a:t>Corner 1</a:t>
            </a:r>
          </a:p>
          <a:p>
            <a:pPr algn="ctr">
              <a:lnSpc>
                <a:spcPct val="200000"/>
              </a:lnSpc>
            </a:pPr>
            <a:r>
              <a:rPr lang="en-GB" sz="2000" i="1" dirty="0"/>
              <a:t>New Conservation</a:t>
            </a:r>
          </a:p>
        </p:txBody>
      </p:sp>
    </p:spTree>
    <p:extLst>
      <p:ext uri="{BB962C8B-B14F-4D97-AF65-F5344CB8AC3E}">
        <p14:creationId xmlns:p14="http://schemas.microsoft.com/office/powerpoint/2010/main" val="290825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raditional Conservation chart"/>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710" y="442015"/>
            <a:ext cx="7709713" cy="4627213"/>
          </a:xfrm>
          <a:prstGeom prst="rect">
            <a:avLst/>
          </a:prstGeom>
          <a:noFill/>
          <a:ln>
            <a:noFill/>
          </a:ln>
        </p:spPr>
      </p:pic>
      <p:sp>
        <p:nvSpPr>
          <p:cNvPr id="4" name="Rectangle 3"/>
          <p:cNvSpPr/>
          <p:nvPr/>
        </p:nvSpPr>
        <p:spPr>
          <a:xfrm>
            <a:off x="313899" y="313899"/>
            <a:ext cx="11505062" cy="62370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30292" y="5069229"/>
            <a:ext cx="3960000" cy="1202830"/>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GB" sz="2000" dirty="0"/>
              <a:t>Corner 2</a:t>
            </a:r>
          </a:p>
          <a:p>
            <a:pPr algn="ctr">
              <a:lnSpc>
                <a:spcPct val="200000"/>
              </a:lnSpc>
            </a:pPr>
            <a:r>
              <a:rPr lang="en-GB" sz="2000" i="1" dirty="0"/>
              <a:t>Traditional Conservation</a:t>
            </a:r>
          </a:p>
        </p:txBody>
      </p:sp>
    </p:spTree>
    <p:extLst>
      <p:ext uri="{BB962C8B-B14F-4D97-AF65-F5344CB8AC3E}">
        <p14:creationId xmlns:p14="http://schemas.microsoft.com/office/powerpoint/2010/main" val="850141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1165</Words>
  <Application>Microsoft Office PowerPoint</Application>
  <PresentationFormat>Widescreen</PresentationFormat>
  <Paragraphs>111</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Segoe UI</vt:lpstr>
      <vt:lpstr>Office Theme</vt:lpstr>
      <vt:lpstr>The Group and Organisation Future of Conservation Survey Project</vt:lpstr>
      <vt:lpstr>Activity: Profiling</vt:lpstr>
      <vt:lpstr>Corner 1</vt:lpstr>
      <vt:lpstr>Corner 2</vt:lpstr>
      <vt:lpstr>Corner 3</vt:lpstr>
      <vt:lpstr>Corner 4</vt:lpstr>
      <vt:lpstr>PowerPoint Presentation</vt:lpstr>
      <vt:lpstr>PowerPoint Presentation</vt:lpstr>
      <vt:lpstr>PowerPoint Presentation</vt:lpstr>
      <vt:lpstr>PowerPoint Presentation</vt:lpstr>
      <vt:lpstr>PowerPoint Presentation</vt:lpstr>
      <vt:lpstr>Individuals’ conservation values…</vt:lpstr>
      <vt:lpstr>Organisation’s conservation values…</vt:lpstr>
      <vt:lpstr>Now to find out where you really are</vt:lpstr>
      <vt:lpstr>Your group’s results</vt:lpstr>
      <vt:lpstr>[name of group/organisation]’s conservation values…</vt:lpstr>
      <vt:lpstr>[name of group/organisation]’s conservation values…</vt:lpstr>
      <vt:lpstr>Organisational Values and Mission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Group and Organisation Future of Conservation Survey Project</dc:title>
  <dc:creator>Sara Calcada</dc:creator>
  <cp:lastModifiedBy>rluquelora@gmail.com</cp:lastModifiedBy>
  <cp:revision>24</cp:revision>
  <dcterms:created xsi:type="dcterms:W3CDTF">2019-05-28T22:47:17Z</dcterms:created>
  <dcterms:modified xsi:type="dcterms:W3CDTF">2021-04-07T17:17:32Z</dcterms:modified>
</cp:coreProperties>
</file>