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5" r:id="rId5"/>
    <p:sldId id="276" r:id="rId6"/>
    <p:sldId id="277" r:id="rId7"/>
    <p:sldId id="280" r:id="rId8"/>
    <p:sldId id="282" r:id="rId9"/>
    <p:sldId id="283" r:id="rId10"/>
    <p:sldId id="284" r:id="rId11"/>
    <p:sldId id="285" r:id="rId12"/>
    <p:sldId id="260" r:id="rId13"/>
    <p:sldId id="286" r:id="rId14"/>
    <p:sldId id="261" r:id="rId15"/>
    <p:sldId id="262" r:id="rId16"/>
    <p:sldId id="287" r:id="rId17"/>
    <p:sldId id="288" r:id="rId18"/>
    <p:sldId id="264" r:id="rId19"/>
    <p:sldId id="268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BEFE"/>
    <a:srgbClr val="CCCCFF"/>
    <a:srgbClr val="9999FF"/>
    <a:srgbClr val="9966FF"/>
    <a:srgbClr val="CC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65357-8744-48A9-ABAF-220D96406E43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BA81-0641-4DAC-945B-BCF048C8C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76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2828FD-C292-44C7-8F3F-7AA9975FB896}" type="slidenum">
              <a:rPr lang="en-GB" altLang="en-US" smtClean="0"/>
              <a:pPr/>
              <a:t>19</a:t>
            </a:fld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657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609FB5-74B8-4081-B0FE-32D016A1056F}" type="slidenum">
              <a:rPr lang="en-GB" altLang="en-US" smtClean="0"/>
              <a:pPr/>
              <a:t>20</a:t>
            </a:fld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0739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A658F1-E6EB-4D84-A04F-94909CCE06C5}" type="slidenum">
              <a:rPr lang="en-GB" altLang="en-US" smtClean="0"/>
              <a:pPr/>
              <a:t>21</a:t>
            </a:fld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655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34F329-755C-448F-B9F9-7D0A77340FD6}" type="slidenum">
              <a:rPr lang="en-GB" altLang="en-US" smtClean="0"/>
              <a:pPr/>
              <a:t>23</a:t>
            </a:fld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787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82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47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0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94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04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23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18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8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07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6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A4B6-3731-4EDA-AC55-7C43CB84885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151" y="2354263"/>
            <a:ext cx="9144000" cy="1594825"/>
          </a:xfrm>
        </p:spPr>
        <p:txBody>
          <a:bodyPr anchor="ctr">
            <a:normAutofit/>
          </a:bodyPr>
          <a:lstStyle/>
          <a:p>
            <a:r>
              <a:rPr lang="en-GB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Group and Organisation Future of Conservation Survey Project</a:t>
            </a:r>
            <a:endParaRPr lang="en-GB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GO-FO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520" y="800599"/>
            <a:ext cx="3718419" cy="151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183" y="6166083"/>
            <a:ext cx="2244420" cy="58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67" y="6043437"/>
            <a:ext cx="2208896" cy="71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scalcada\Desktop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49" y="6138935"/>
            <a:ext cx="2585439" cy="61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scalcada\Desktop\Sara Admin\FFI logos\ffi_new_logo_text_right_colou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675" y="6021388"/>
            <a:ext cx="2019543" cy="65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" t="10825" r="64751" b="68287"/>
          <a:stretch/>
        </p:blipFill>
        <p:spPr>
          <a:xfrm>
            <a:off x="179513" y="6178782"/>
            <a:ext cx="1759456" cy="5822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4260" y="4007217"/>
            <a:ext cx="30063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 Slides</a:t>
            </a:r>
            <a:endParaRPr lang="en-GB" sz="3000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ritical Social Science ch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8" y="1828800"/>
            <a:ext cx="7727116" cy="46214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543940" y="614290"/>
            <a:ext cx="3960000" cy="1214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dirty="0"/>
              <a:t>Corner </a:t>
            </a:r>
            <a:r>
              <a:rPr lang="en-GB" sz="2000" dirty="0" smtClean="0"/>
              <a:t>3</a:t>
            </a:r>
            <a:endParaRPr lang="en-GB" sz="2000" dirty="0"/>
          </a:p>
          <a:p>
            <a:pPr algn="ctr">
              <a:lnSpc>
                <a:spcPct val="200000"/>
              </a:lnSpc>
            </a:pPr>
            <a:r>
              <a:rPr lang="en-GB" sz="2000" i="1" dirty="0"/>
              <a:t>Market </a:t>
            </a:r>
            <a:r>
              <a:rPr lang="en-GB" sz="2000" i="1" dirty="0" err="1"/>
              <a:t>Ecocentrism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2553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rket ecocentrism ch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327" y="447686"/>
            <a:ext cx="7769452" cy="46847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70506" y="5022375"/>
            <a:ext cx="3960000" cy="1202830"/>
          </a:xfrm>
          <a:prstGeom prst="rect">
            <a:avLst/>
          </a:prstGeom>
          <a:solidFill>
            <a:srgbClr val="D5BEF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/>
              <a:t>Corner </a:t>
            </a:r>
            <a:r>
              <a:rPr lang="en-GB" sz="2000" dirty="0" smtClean="0"/>
              <a:t>4</a:t>
            </a:r>
            <a:endParaRPr lang="en-GB" sz="2000" dirty="0"/>
          </a:p>
          <a:p>
            <a:pPr algn="ctr">
              <a:lnSpc>
                <a:spcPct val="200000"/>
              </a:lnSpc>
            </a:pPr>
            <a:r>
              <a:rPr lang="en-GB" sz="2000" i="1" dirty="0"/>
              <a:t>Critical Social Science</a:t>
            </a:r>
          </a:p>
        </p:txBody>
      </p:sp>
    </p:spTree>
    <p:extLst>
      <p:ext uri="{BB962C8B-B14F-4D97-AF65-F5344CB8AC3E}">
        <p14:creationId xmlns:p14="http://schemas.microsoft.com/office/powerpoint/2010/main" val="40877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546535"/>
            <a:ext cx="11300346" cy="42128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you think your conservation values influence how you undertake your day to day work?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there other conservation values that you think are very important that affect the way you do your work?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Would you expect your colleagues to share your values? Does it matter if they have different values to you?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Does your colleagues’ position affect how you feel about them (professionally)?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9309" y="220971"/>
            <a:ext cx="10889776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Individuals’ conservation values…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6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546534"/>
            <a:ext cx="11300346" cy="32574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conservation values people hold impact their organisation, or vice-versa? How? 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would you feel is the ideal mix or proportion of people in each profile for your organisation to function, and be adequately represented as a whole?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you think your organisation portrays one of these values more specifically? Which? What does that mean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9309" y="220971"/>
            <a:ext cx="10889776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Organisation’s conservation values…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9309" y="220971"/>
            <a:ext cx="10889776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 to find out where you </a:t>
            </a:r>
            <a:r>
              <a:rPr lang="en-GB" sz="40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really</a:t>
            </a:r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are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4024" y="1546534"/>
            <a:ext cx="11300346" cy="283439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2400"/>
              </a:spcBef>
              <a:buNone/>
            </a:pPr>
            <a:r>
              <a:rPr lang="en-GB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 </a:t>
            </a:r>
            <a:r>
              <a:rPr lang="en-GB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WEBLINK </a:t>
            </a:r>
            <a:r>
              <a:rPr lang="en-GB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complete the survey</a:t>
            </a:r>
            <a:endParaRPr lang="en-GB" sz="2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 descr="GO-FO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987" y="4614011"/>
            <a:ext cx="3718419" cy="151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[insert </a:t>
            </a:r>
            <a:r>
              <a:rPr lang="en-GB" dirty="0" smtClean="0">
                <a:solidFill>
                  <a:srgbClr val="FF0000"/>
                </a:solidFill>
              </a:rPr>
              <a:t>charts here from your GO-FOX results page]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9309" y="220971"/>
            <a:ext cx="10889776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</a:t>
            </a:r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group’s </a:t>
            </a:r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59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942320"/>
            <a:ext cx="11300346" cy="42128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the results you expected for this organisation/team?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you think your conservation values influence how you undertake your day to day work?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other conservation values that you think are very important that affect the way you do your work?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Would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expect your colleagues to share your values? Does it matter if they have different values to you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9309" y="465328"/>
            <a:ext cx="10889776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[name of group/organisation]</a:t>
            </a:r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’s conservation values…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2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983264"/>
            <a:ext cx="11300346" cy="42128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Does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colleagues’ position affect how you feel about them (professionally)? 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conservation values people hold impact their organisation, or vice-versa? How? 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would you feel is the ideal mix or proportion of people in each profile for your organisation to function, and be adequately represented as a whole?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think your organisation portrays one of these values more specifically? Which? What does that mean?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9309" y="485800"/>
            <a:ext cx="10889776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[name of group/organisation]</a:t>
            </a:r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’s conservation values…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3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34271" y="1483984"/>
            <a:ext cx="6811066" cy="4856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5343181" y="1957709"/>
            <a:ext cx="1112703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16923" y="1781440"/>
            <a:ext cx="80829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Values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9309" y="220971"/>
            <a:ext cx="10889776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Organisational Values and Mission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90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1664464"/>
            <a:ext cx="11013175" cy="4800600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shared values that underpin the way you work, behave and your relationships with 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others</a:t>
            </a: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 determine your strategies and the way in which you work day to 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day</a:t>
            </a: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a basis for making 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decisions</a:t>
            </a:r>
            <a:endParaRPr lang="en-GB" altLang="en-US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of principles (do’s and don’ts) for: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the organisation functions 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staff behave when they approach their work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you will work with (partners etc.)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9309" y="220971"/>
            <a:ext cx="10889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Organisational values are…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4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Activity: </a:t>
            </a:r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Profiling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79846"/>
            <a:ext cx="10515600" cy="4833938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GB" sz="20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corner indicated by the facilitator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corresponds to one of four profiles, which 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will be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GB" sz="20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articipants should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towards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corner corresponding to the profile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 resonates the most with 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Staying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middle is not 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allowed!</a:t>
            </a: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GB" sz="20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9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1596788"/>
            <a:ext cx="11027392" cy="4270612"/>
          </a:xfrm>
        </p:spPr>
        <p:txBody>
          <a:bodyPr/>
          <a:lstStyle/>
          <a:p>
            <a:pPr marL="457200" indent="-457200" algn="just">
              <a:buFontTx/>
              <a:buAutoNum type="arabicPeriod"/>
            </a:pP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GB" alt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 on the previous discussion, think </a:t>
            </a: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the values you think should guide your work in contributing to </a:t>
            </a:r>
            <a:r>
              <a:rPr lang="en-GB" alt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organisation’s </a:t>
            </a: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vision, and your behaviour, approaches or ethos in doing so</a:t>
            </a:r>
            <a:endParaRPr lang="en-GB" altLang="en-US" sz="20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altLang="en-US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 startAt="2"/>
            </a:pP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one group, write down and organise the values into groups where there are overlaps, duplicates, etc. </a:t>
            </a:r>
          </a:p>
          <a:p>
            <a:pPr marL="457200" indent="-457200">
              <a:buFontTx/>
              <a:buAutoNum type="arabicPeriod" startAt="2"/>
            </a:pPr>
            <a:endParaRPr lang="en-GB" altLang="en-US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80000"/>
              </a:lnSpc>
              <a:buNone/>
            </a:pPr>
            <a:endParaRPr lang="en-GB" altLang="en-US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80000"/>
              </a:lnSpc>
              <a:buNone/>
            </a:pPr>
            <a:endParaRPr lang="en-GB" altLang="en-US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None/>
            </a:pPr>
            <a:endParaRPr lang="en-GB" altLang="en-US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9309" y="220971"/>
            <a:ext cx="10889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Activity: </a:t>
            </a:r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Defining values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28" y="1320424"/>
            <a:ext cx="11391442" cy="5181600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GB" sz="1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States </a:t>
            </a:r>
            <a:r>
              <a:rPr lang="en-GB" sz="1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way in which your organisation intends to contribute towards its vision</a:t>
            </a:r>
            <a:r>
              <a:rPr lang="en-GB" sz="1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Your role in achieving that vision</a:t>
            </a:r>
            <a:r>
              <a:rPr lang="en-GB" sz="18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GB" sz="105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GB" sz="1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Describes what the organisation does, with whom or for whom it does it, and </a:t>
            </a:r>
            <a:r>
              <a:rPr lang="en-GB" sz="18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</a:t>
            </a:r>
            <a:endParaRPr lang="en-GB" sz="105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GB" sz="1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include: </a:t>
            </a: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en-GB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do you aim to do/achieve?</a:t>
            </a: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en-GB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is it aimed at and done with?</a:t>
            </a: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en-GB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you work/methods?</a:t>
            </a: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en-GB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i.e. We are……..We aim to…….We do this by</a:t>
            </a:r>
            <a:r>
              <a:rPr lang="en-GB" sz="16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……</a:t>
            </a:r>
            <a:endParaRPr lang="en-GB" sz="105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GB" sz="1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important because:</a:t>
            </a: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en-GB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an easy way to communicate what you do and how you do it</a:t>
            </a: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en-GB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helps you clarify and focus your work</a:t>
            </a:r>
          </a:p>
          <a:p>
            <a:pPr>
              <a:lnSpc>
                <a:spcPct val="150000"/>
              </a:lnSpc>
              <a:buNone/>
              <a:defRPr/>
            </a:pPr>
            <a:endParaRPr lang="en-GB" sz="5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GB" sz="5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9309" y="220971"/>
            <a:ext cx="10889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mission statement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1477654" y="2516002"/>
            <a:ext cx="9177551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altLang="en-US" sz="26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conserve threatened species and ecosystems worldwide, choosing solutions that are sustainable, based on sound science and take account of human needs.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9309" y="220971"/>
            <a:ext cx="10889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  <a:r>
              <a:rPr lang="en-GB" sz="4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mission statement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40675" y="1549024"/>
            <a:ext cx="11292289" cy="48768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Tx/>
              <a:buAutoNum type="arabicPeriod"/>
            </a:pP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your groups, think about the following and write down:</a:t>
            </a:r>
          </a:p>
          <a:p>
            <a:pPr marL="1314450" lvl="2" indent="-514350">
              <a:lnSpc>
                <a:spcPct val="110000"/>
              </a:lnSpc>
            </a:pPr>
            <a:r>
              <a:rPr lang="en-GB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or what are the primary targets that you expect benefit from your work?</a:t>
            </a:r>
          </a:p>
          <a:p>
            <a:pPr marL="1314450" lvl="2" indent="-514350">
              <a:lnSpc>
                <a:spcPct val="110000"/>
              </a:lnSpc>
            </a:pPr>
            <a:r>
              <a:rPr lang="en-GB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Who, if anyone, will we work with on an on-going basis to achieve this?</a:t>
            </a:r>
          </a:p>
          <a:p>
            <a:pPr marL="800100" lvl="2" indent="0">
              <a:lnSpc>
                <a:spcPct val="110000"/>
              </a:lnSpc>
              <a:buNone/>
            </a:pPr>
            <a:endParaRPr lang="en-GB" alt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lnSpc>
                <a:spcPct val="110000"/>
              </a:lnSpc>
              <a:buFontTx/>
              <a:buAutoNum type="arabicPeriod"/>
            </a:pP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 statement that contains:</a:t>
            </a:r>
          </a:p>
          <a:p>
            <a:pPr marL="1314450" lvl="2" indent="-514350">
              <a:lnSpc>
                <a:spcPct val="110000"/>
              </a:lnSpc>
            </a:pPr>
            <a:r>
              <a:rPr lang="en-GB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you are…</a:t>
            </a:r>
          </a:p>
          <a:p>
            <a:pPr marL="1314450" lvl="2" indent="-514350">
              <a:lnSpc>
                <a:spcPct val="110000"/>
              </a:lnSpc>
            </a:pPr>
            <a:r>
              <a:rPr lang="en-GB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you aim to…(be specific about who and what – see 1!)</a:t>
            </a:r>
          </a:p>
          <a:p>
            <a:pPr marL="1314450" lvl="2" indent="-514350">
              <a:lnSpc>
                <a:spcPct val="110000"/>
              </a:lnSpc>
            </a:pPr>
            <a:r>
              <a:rPr lang="en-GB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you do this…</a:t>
            </a:r>
          </a:p>
          <a:p>
            <a:pPr marL="800100" lvl="2" indent="0">
              <a:lnSpc>
                <a:spcPct val="110000"/>
              </a:lnSpc>
              <a:buNone/>
            </a:pPr>
            <a:endParaRPr lang="en-GB" alt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lnSpc>
                <a:spcPct val="110000"/>
              </a:lnSpc>
              <a:buFontTx/>
              <a:buAutoNum type="arabicPeriod"/>
            </a:pP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then compare these to the existing mission statement and decide if this needs revising to reflect what you have discussed. </a:t>
            </a:r>
          </a:p>
          <a:p>
            <a:pPr marL="514350" indent="-514350">
              <a:lnSpc>
                <a:spcPct val="80000"/>
              </a:lnSpc>
              <a:buNone/>
            </a:pPr>
            <a:endParaRPr lang="en-GB" altLang="en-US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lnSpc>
                <a:spcPct val="110000"/>
              </a:lnSpc>
              <a:buNone/>
            </a:pPr>
            <a:endParaRPr lang="en-GB" altLang="en-US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9309" y="220971"/>
            <a:ext cx="10889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Activity: </a:t>
            </a:r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Defining a mission statement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Corner 1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846"/>
            <a:ext cx="10515600" cy="48339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 </a:t>
            </a: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this position is a shift towards viewing conservation as being about protecting nature in order to improve human wellbeing (especially that of the poor), rather than for biodiversity’s own sake. </a:t>
            </a:r>
            <a:endParaRPr lang="en-GB" sz="1800" i="1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believe that win-win situations in which people benefit from conservation can often be achieved by promoting economic growth and partnering with corporations. </a:t>
            </a:r>
            <a:endParaRPr lang="en-GB" sz="1800" i="1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Corner 2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48339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</a:t>
            </a: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protection of nature for its own sake. </a:t>
            </a: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</a:t>
            </a: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emphasis on nature’s intrinsic value typically leads advocates of this stand to be critical of markets and economic growth as tools for conservation. </a:t>
            </a:r>
          </a:p>
          <a:p>
            <a:pPr algn="just">
              <a:lnSpc>
                <a:spcPct val="150000"/>
              </a:lnSpc>
            </a:pP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believe that by embracing markets, we run the risk of ‘selling out nature’ by neglecting species that may be considered to be of little economic value. </a:t>
            </a:r>
            <a:endParaRPr lang="en-GB" sz="1800" i="1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Economic </a:t>
            </a: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growth itself is seen as a major driver of threats to biodiversity. </a:t>
            </a:r>
            <a:endParaRPr lang="en-GB" sz="1800" i="1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typically favour protected areas, particularly in ecosystems with relatively low human impacts, as a primary conservation strategy</a:t>
            </a: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GB" sz="1800" i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Corner 3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48339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support conservation based on nature’s intrinsic value along with a market-based approach</a:t>
            </a: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are less concerned about the role of people as participants and beneficiaries of conservation</a:t>
            </a: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Perhaps one example of this approach is EO Wilson’s recent book ‘Half-Earth’, which advocates the setting aside of half of the Earth’s surface for nature reserves. Aware that this ambitious target would require a drastic decrease in per capita environmental footprint worldwide, Wilson supports free markets as a means to favour those products which generate the maximum profit for the minimum energy and resource consumption.  </a:t>
            </a:r>
            <a:endParaRPr lang="en-GB" sz="1800" i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Corner 4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25296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you, the impacts of conservation on human wellbeing should be at the forefront of the conservation debate. </a:t>
            </a:r>
            <a:endParaRPr lang="en-GB" sz="1800" i="1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</a:t>
            </a: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entails both being critical of negative side-effects that conservation activities might have on people who are economically poor and/or politically marginalised, and also employing conservation initiatives as a means of improving human welfare. </a:t>
            </a:r>
            <a:endParaRPr lang="en-GB" sz="1800" i="1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tend </a:t>
            </a: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be sceptical of the ability of markets and capitalism to deliver benefits for both nature and people</a:t>
            </a: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   </a:t>
            </a:r>
            <a:endParaRPr lang="en-GB" sz="1800" i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79939" y="1119257"/>
            <a:ext cx="3960000" cy="12145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Corner </a:t>
            </a:r>
            <a:r>
              <a:rPr lang="en-GB" sz="2000" dirty="0" smtClean="0">
                <a:solidFill>
                  <a:schemeClr val="bg1"/>
                </a:solidFill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en-GB" sz="2000" i="1" dirty="0" smtClean="0">
                <a:solidFill>
                  <a:schemeClr val="bg1"/>
                </a:solidFill>
              </a:rPr>
              <a:t>New </a:t>
            </a:r>
            <a:r>
              <a:rPr lang="en-GB" sz="2000" i="1" dirty="0">
                <a:solidFill>
                  <a:schemeClr val="bg1"/>
                </a:solidFill>
              </a:rPr>
              <a:t>Conservation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9098" y="1119257"/>
            <a:ext cx="3960000" cy="1214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dirty="0"/>
              <a:t>Corner </a:t>
            </a:r>
            <a:r>
              <a:rPr lang="en-GB" sz="2000" dirty="0" smtClean="0"/>
              <a:t>3</a:t>
            </a:r>
            <a:endParaRPr lang="en-GB" sz="2000" dirty="0"/>
          </a:p>
          <a:p>
            <a:pPr algn="ctr">
              <a:lnSpc>
                <a:spcPct val="200000"/>
              </a:lnSpc>
            </a:pPr>
            <a:r>
              <a:rPr lang="en-GB" sz="2000" i="1" dirty="0"/>
              <a:t>Market </a:t>
            </a:r>
            <a:r>
              <a:rPr lang="en-GB" sz="2000" i="1" dirty="0" err="1"/>
              <a:t>Ecocentrism</a:t>
            </a:r>
            <a:endParaRPr lang="en-GB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979939" y="4531056"/>
            <a:ext cx="3960000" cy="1202830"/>
          </a:xfrm>
          <a:prstGeom prst="rect">
            <a:avLst/>
          </a:prstGeom>
          <a:solidFill>
            <a:srgbClr val="D5BEF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/>
              <a:t>Corner </a:t>
            </a:r>
            <a:r>
              <a:rPr lang="en-GB" sz="2000" dirty="0" smtClean="0"/>
              <a:t>4</a:t>
            </a:r>
            <a:endParaRPr lang="en-GB" sz="2000" dirty="0"/>
          </a:p>
          <a:p>
            <a:pPr algn="ctr">
              <a:lnSpc>
                <a:spcPct val="200000"/>
              </a:lnSpc>
            </a:pPr>
            <a:r>
              <a:rPr lang="en-GB" sz="2000" i="1" dirty="0"/>
              <a:t>Critical Social Science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9098" y="4531056"/>
            <a:ext cx="3960000" cy="1202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dirty="0" smtClean="0"/>
              <a:t>Corner 2</a:t>
            </a:r>
            <a:endParaRPr lang="en-GB" sz="2000" dirty="0"/>
          </a:p>
          <a:p>
            <a:pPr algn="ctr">
              <a:lnSpc>
                <a:spcPct val="200000"/>
              </a:lnSpc>
            </a:pPr>
            <a:r>
              <a:rPr lang="en-GB" sz="2000" i="1" dirty="0"/>
              <a:t>Traditional Conservation</a:t>
            </a:r>
          </a:p>
        </p:txBody>
      </p:sp>
    </p:spTree>
    <p:extLst>
      <p:ext uri="{BB962C8B-B14F-4D97-AF65-F5344CB8AC3E}">
        <p14:creationId xmlns:p14="http://schemas.microsoft.com/office/powerpoint/2010/main" val="25951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w Conservation ch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52" y="1792912"/>
            <a:ext cx="7762448" cy="46078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8745" y="696176"/>
            <a:ext cx="3960000" cy="12145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GB" sz="2000" dirty="0"/>
              <a:t>Corner </a:t>
            </a:r>
            <a:r>
              <a:rPr lang="en-GB" sz="2000" dirty="0" smtClean="0"/>
              <a:t>1</a:t>
            </a:r>
          </a:p>
          <a:p>
            <a:pPr algn="ctr">
              <a:lnSpc>
                <a:spcPct val="200000"/>
              </a:lnSpc>
            </a:pPr>
            <a:r>
              <a:rPr lang="en-GB" sz="2000" i="1" dirty="0" smtClean="0"/>
              <a:t>New </a:t>
            </a:r>
            <a:r>
              <a:rPr lang="en-GB" sz="2000" i="1" dirty="0"/>
              <a:t>Conservation</a:t>
            </a:r>
          </a:p>
        </p:txBody>
      </p:sp>
    </p:spTree>
    <p:extLst>
      <p:ext uri="{BB962C8B-B14F-4D97-AF65-F5344CB8AC3E}">
        <p14:creationId xmlns:p14="http://schemas.microsoft.com/office/powerpoint/2010/main" val="29082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aditional Conservation ch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0" y="442015"/>
            <a:ext cx="7709713" cy="46272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530292" y="5069229"/>
            <a:ext cx="3960000" cy="1202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dirty="0" smtClean="0"/>
              <a:t>Corner 2</a:t>
            </a:r>
            <a:endParaRPr lang="en-GB" sz="2000" dirty="0"/>
          </a:p>
          <a:p>
            <a:pPr algn="ctr">
              <a:lnSpc>
                <a:spcPct val="200000"/>
              </a:lnSpc>
            </a:pPr>
            <a:r>
              <a:rPr lang="en-GB" sz="2000" i="1" dirty="0"/>
              <a:t>Traditional Conservation</a:t>
            </a:r>
          </a:p>
        </p:txBody>
      </p:sp>
    </p:spTree>
    <p:extLst>
      <p:ext uri="{BB962C8B-B14F-4D97-AF65-F5344CB8AC3E}">
        <p14:creationId xmlns:p14="http://schemas.microsoft.com/office/powerpoint/2010/main" val="8501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1088</Words>
  <Application>Microsoft Office PowerPoint</Application>
  <PresentationFormat>Widescreen</PresentationFormat>
  <Paragraphs>111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Office Theme</vt:lpstr>
      <vt:lpstr>The Group and Organisation Future of Conservation Survey Project</vt:lpstr>
      <vt:lpstr>Activity: Profiling</vt:lpstr>
      <vt:lpstr>Corner 1</vt:lpstr>
      <vt:lpstr>Corner 2</vt:lpstr>
      <vt:lpstr>Corner 3</vt:lpstr>
      <vt:lpstr>Corner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Individuals’ conservation values…</vt:lpstr>
      <vt:lpstr>Organisation’s conservation values…</vt:lpstr>
      <vt:lpstr>Now to find out where you really are</vt:lpstr>
      <vt:lpstr>Your group’s results</vt:lpstr>
      <vt:lpstr>[name of group/organisation]’s conservation values…</vt:lpstr>
      <vt:lpstr>[name of group/organisation]’s conservation values…</vt:lpstr>
      <vt:lpstr>Organisational Values and Mission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Group and Organisation Future of Conservation Survey Project</dc:title>
  <dc:creator>Sara Calcada</dc:creator>
  <cp:lastModifiedBy>Chris Sandbrook</cp:lastModifiedBy>
  <cp:revision>21</cp:revision>
  <dcterms:created xsi:type="dcterms:W3CDTF">2019-05-28T22:47:17Z</dcterms:created>
  <dcterms:modified xsi:type="dcterms:W3CDTF">2019-07-09T20:12:08Z</dcterms:modified>
</cp:coreProperties>
</file>