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65" r:id="rId9"/>
    <p:sldId id="266" r:id="rId10"/>
    <p:sldId id="267" r:id="rId11"/>
    <p:sldId id="270" r:id="rId12"/>
    <p:sldId id="273" r:id="rId13"/>
    <p:sldId id="272" r:id="rId14"/>
    <p:sldId id="274" r:id="rId15"/>
    <p:sldId id="277" r:id="rId16"/>
    <p:sldId id="285" r:id="rId17"/>
    <p:sldId id="286" r:id="rId18"/>
    <p:sldId id="279" r:id="rId19"/>
    <p:sldId id="280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0FF"/>
    <a:srgbClr val="5FCAD7"/>
    <a:srgbClr val="3DD2FF"/>
    <a:srgbClr val="318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4D14-1621-0245-8D36-FFAED53E9E8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6417-91CA-244E-9BF7-941D1F15B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35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that there are no clear clusters in the data – conservation</a:t>
            </a:r>
            <a:r>
              <a:rPr lang="en-GB" baseline="0" dirty="0" smtClean="0"/>
              <a:t> less divided than believed?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Conservation through capitalism the most contentious.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2921" y="355289"/>
            <a:ext cx="8485318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5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72921" y="1708152"/>
            <a:ext cx="8485318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35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35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35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35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04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/>
          <a:lstStyle/>
          <a:p>
            <a:fld id="{3937A54D-2D61-814A-8213-5EB3C0F9E19E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DE9166E-754B-BE4C-AE01-666AFE18D01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733782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dirty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8492" y="2666"/>
            <a:ext cx="1735508" cy="767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144B0-4541-2149-B57F-83E4D87B45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55755" y="5977054"/>
            <a:ext cx="2590800" cy="901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futureofconservatio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2921" y="2038609"/>
            <a:ext cx="6498158" cy="1724867"/>
          </a:xfrm>
        </p:spPr>
        <p:txBody>
          <a:bodyPr/>
          <a:lstStyle/>
          <a:p>
            <a:r>
              <a:rPr lang="en-GB" dirty="0" smtClean="0"/>
              <a:t>Introducing the Future of Conservation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8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Aims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 of </a:t>
            </a:r>
            <a:r>
              <a:rPr lang="es-ES" dirty="0" err="1" smtClean="0"/>
              <a:t>Conservation</a:t>
            </a:r>
            <a:r>
              <a:rPr lang="es-ES" dirty="0" smtClean="0"/>
              <a:t> </a:t>
            </a:r>
            <a:r>
              <a:rPr lang="es-ES" dirty="0" err="1" smtClean="0"/>
              <a:t>Survey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to:</a:t>
            </a:r>
          </a:p>
          <a:p>
            <a:r>
              <a:rPr lang="es-ES" dirty="0" smtClean="0"/>
              <a:t>capture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 </a:t>
            </a:r>
            <a:r>
              <a:rPr lang="es-ES" dirty="0" err="1"/>
              <a:t>raised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smtClean="0"/>
              <a:t>debate</a:t>
            </a:r>
          </a:p>
          <a:p>
            <a:r>
              <a:rPr lang="es-ES" dirty="0" err="1" smtClean="0"/>
              <a:t>broaden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 of </a:t>
            </a:r>
            <a:r>
              <a:rPr lang="es-ES" dirty="0" err="1" smtClean="0"/>
              <a:t>voices</a:t>
            </a:r>
            <a:r>
              <a:rPr lang="es-ES" dirty="0"/>
              <a:t> </a:t>
            </a:r>
            <a:r>
              <a:rPr lang="es-ES" dirty="0" err="1" smtClean="0"/>
              <a:t>heard</a:t>
            </a:r>
            <a:r>
              <a:rPr lang="es-ES" dirty="0" smtClean="0"/>
              <a:t> and </a:t>
            </a:r>
            <a:r>
              <a:rPr lang="es-ES" dirty="0" err="1" smtClean="0"/>
              <a:t>identify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endParaRPr lang="es-ES" dirty="0"/>
          </a:p>
          <a:p>
            <a:r>
              <a:rPr lang="es-ES" dirty="0" err="1"/>
              <a:t>encourage</a:t>
            </a:r>
            <a:r>
              <a:rPr lang="es-ES" dirty="0"/>
              <a:t> </a:t>
            </a:r>
            <a:r>
              <a:rPr lang="es-ES" dirty="0" err="1" smtClean="0"/>
              <a:t>self-reflection</a:t>
            </a:r>
            <a:r>
              <a:rPr lang="es-ES" dirty="0" smtClean="0"/>
              <a:t> and </a:t>
            </a:r>
            <a:r>
              <a:rPr lang="es-ES" dirty="0" err="1" smtClean="0"/>
              <a:t>discussions</a:t>
            </a:r>
            <a:r>
              <a:rPr lang="es-ES" dirty="0" smtClean="0"/>
              <a:t> </a:t>
            </a:r>
            <a:r>
              <a:rPr lang="es-ES" dirty="0"/>
              <a:t>of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topics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.</a:t>
            </a:r>
            <a:endParaRPr lang="es-E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6250" y="4950339"/>
            <a:ext cx="4676775" cy="1754326"/>
            <a:chOff x="4286250" y="4950339"/>
            <a:chExt cx="4676775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286250" y="4950339"/>
              <a:ext cx="4676775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50" i="1" dirty="0" smtClean="0">
                  <a:solidFill>
                    <a:schemeClr val="accent1">
                      <a:lumMod val="50000"/>
                    </a:schemeClr>
                  </a:solidFill>
                </a:rPr>
                <a:t>The team</a:t>
              </a:r>
              <a:endParaRPr lang="en-GB" sz="1650" i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endParaRPr lang="en-GB" sz="9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GB" sz="1650" dirty="0" smtClean="0">
                  <a:solidFill>
                    <a:schemeClr val="accent1">
                      <a:lumMod val="50000"/>
                    </a:schemeClr>
                  </a:solidFill>
                </a:rPr>
                <a:t>Chris Sandbrook</a:t>
              </a:r>
            </a:p>
            <a:p>
              <a:r>
                <a:rPr lang="en-GB" sz="1650" dirty="0" smtClean="0">
                  <a:solidFill>
                    <a:schemeClr val="accent1">
                      <a:lumMod val="50000"/>
                    </a:schemeClr>
                  </a:solidFill>
                </a:rPr>
                <a:t>Janet </a:t>
              </a:r>
              <a:r>
                <a:rPr lang="en-GB" sz="1650" dirty="0">
                  <a:solidFill>
                    <a:schemeClr val="accent1">
                      <a:lumMod val="50000"/>
                    </a:schemeClr>
                  </a:solidFill>
                </a:rPr>
                <a:t>Fisher</a:t>
              </a:r>
            </a:p>
            <a:p>
              <a:r>
                <a:rPr lang="en-GB" sz="1650" dirty="0">
                  <a:solidFill>
                    <a:schemeClr val="accent1">
                      <a:lumMod val="50000"/>
                    </a:schemeClr>
                  </a:solidFill>
                </a:rPr>
                <a:t>George Holmes</a:t>
              </a:r>
            </a:p>
            <a:p>
              <a:r>
                <a:rPr lang="en-GB" sz="1650" dirty="0">
                  <a:solidFill>
                    <a:schemeClr val="accent1">
                      <a:lumMod val="50000"/>
                    </a:schemeClr>
                  </a:solidFill>
                </a:rPr>
                <a:t>Rogelio </a:t>
              </a:r>
              <a:r>
                <a:rPr lang="en-GB" sz="1650" dirty="0" err="1">
                  <a:solidFill>
                    <a:schemeClr val="accent1">
                      <a:lumMod val="50000"/>
                    </a:schemeClr>
                  </a:solidFill>
                </a:rPr>
                <a:t>Luque</a:t>
              </a:r>
              <a:r>
                <a:rPr lang="en-GB" sz="1650" dirty="0">
                  <a:solidFill>
                    <a:schemeClr val="accent1">
                      <a:lumMod val="50000"/>
                    </a:schemeClr>
                  </a:solidFill>
                </a:rPr>
                <a:t> Lora</a:t>
              </a:r>
            </a:p>
            <a:p>
              <a:r>
                <a:rPr lang="en-GB" sz="1650" dirty="0">
                  <a:solidFill>
                    <a:schemeClr val="accent1">
                      <a:lumMod val="50000"/>
                    </a:schemeClr>
                  </a:solidFill>
                </a:rPr>
                <a:t>Aidan </a:t>
              </a:r>
              <a:r>
                <a:rPr lang="en-GB" sz="1650" dirty="0" smtClean="0">
                  <a:solidFill>
                    <a:schemeClr val="accent1">
                      <a:lumMod val="50000"/>
                    </a:schemeClr>
                  </a:solidFill>
                </a:rPr>
                <a:t>Keane</a:t>
              </a:r>
              <a:endParaRPr lang="en-GB" sz="16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7" t="10825" r="64751" b="68287"/>
            <a:stretch/>
          </p:blipFill>
          <p:spPr>
            <a:xfrm>
              <a:off x="7546893" y="5668865"/>
              <a:ext cx="1351004" cy="447071"/>
            </a:xfrm>
            <a:prstGeom prst="rect">
              <a:avLst/>
            </a:prstGeom>
          </p:spPr>
        </p:pic>
        <p:pic>
          <p:nvPicPr>
            <p:cNvPr id="8" name="Picture 17" descr="http://www.perrettlaver.com/wp-content/uploads/2014/08/leeds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591" y="6138243"/>
              <a:ext cx="1688306" cy="544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CUnibi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681" y="5047331"/>
              <a:ext cx="2017061" cy="426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959" y="5590239"/>
              <a:ext cx="1018218" cy="751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7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survey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21" t="11940" r="34273" b="3477"/>
          <a:stretch/>
        </p:blipFill>
        <p:spPr>
          <a:xfrm>
            <a:off x="5204391" y="1444532"/>
            <a:ext cx="3635604" cy="3826370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49275" y="1600201"/>
            <a:ext cx="3974480" cy="443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38 </a:t>
            </a:r>
            <a:r>
              <a:rPr lang="es-ES" dirty="0" err="1"/>
              <a:t>statements</a:t>
            </a:r>
            <a:r>
              <a:rPr lang="es-ES" dirty="0"/>
              <a:t>,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derived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literature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conservation</a:t>
            </a:r>
            <a:r>
              <a:rPr lang="es-ES" dirty="0"/>
              <a:t> debate.</a:t>
            </a:r>
          </a:p>
          <a:p>
            <a:r>
              <a:rPr lang="es-ES" dirty="0" err="1"/>
              <a:t>Demographic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: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gender</a:t>
            </a:r>
            <a:r>
              <a:rPr lang="es-ES" dirty="0"/>
              <a:t>, </a:t>
            </a:r>
            <a:r>
              <a:rPr lang="es-ES" dirty="0" err="1"/>
              <a:t>nationality</a:t>
            </a:r>
            <a:r>
              <a:rPr lang="es-ES" dirty="0"/>
              <a:t>, </a:t>
            </a:r>
            <a:r>
              <a:rPr lang="es-ES" dirty="0" err="1"/>
              <a:t>seniority</a:t>
            </a:r>
            <a:r>
              <a:rPr lang="es-ES" dirty="0"/>
              <a:t> of </a:t>
            </a:r>
            <a:r>
              <a:rPr lang="es-ES" dirty="0" err="1"/>
              <a:t>conservation</a:t>
            </a:r>
            <a:r>
              <a:rPr lang="es-ES" dirty="0"/>
              <a:t> position</a:t>
            </a:r>
            <a:r>
              <a:rPr lang="mr-IN" dirty="0"/>
              <a:t>…</a:t>
            </a:r>
            <a:endParaRPr lang="es-ES" dirty="0"/>
          </a:p>
          <a:p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in </a:t>
            </a:r>
            <a:r>
              <a:rPr lang="es-ES" dirty="0" err="1"/>
              <a:t>Spanish</a:t>
            </a:r>
            <a:r>
              <a:rPr lang="es-ES" dirty="0"/>
              <a:t> and French.</a:t>
            </a:r>
          </a:p>
        </p:txBody>
      </p:sp>
    </p:spTree>
    <p:extLst>
      <p:ext uri="{BB962C8B-B14F-4D97-AF65-F5344CB8AC3E}">
        <p14:creationId xmlns:p14="http://schemas.microsoft.com/office/powerpoint/2010/main" val="11359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0541"/>
            <a:ext cx="9015419" cy="2277859"/>
          </a:xfrm>
        </p:spPr>
        <p:txBody>
          <a:bodyPr>
            <a:noAutofit/>
          </a:bodyPr>
          <a:lstStyle/>
          <a:p>
            <a:r>
              <a:rPr lang="es-ES" dirty="0" err="1"/>
              <a:t>Launched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April</a:t>
            </a:r>
            <a:r>
              <a:rPr lang="es-ES" dirty="0" smtClean="0"/>
              <a:t> </a:t>
            </a:r>
            <a:r>
              <a:rPr lang="es-ES" dirty="0"/>
              <a:t>2017</a:t>
            </a:r>
          </a:p>
          <a:p>
            <a:r>
              <a:rPr lang="es-ES" dirty="0"/>
              <a:t>13,900+ responses </a:t>
            </a:r>
            <a:r>
              <a:rPr lang="es-ES" dirty="0" err="1" smtClean="0"/>
              <a:t>from</a:t>
            </a:r>
            <a:r>
              <a:rPr lang="es-ES" dirty="0" smtClean="0"/>
              <a:t> 181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years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/>
              <a:t>gender</a:t>
            </a:r>
            <a:r>
              <a:rPr lang="es-ES" dirty="0"/>
              <a:t> balance;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mostly</a:t>
            </a:r>
            <a:r>
              <a:rPr lang="es-ES" dirty="0"/>
              <a:t>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educated</a:t>
            </a:r>
            <a:r>
              <a:rPr lang="es-ES" dirty="0"/>
              <a:t>, </a:t>
            </a:r>
            <a:r>
              <a:rPr lang="es-ES" dirty="0" err="1"/>
              <a:t>Anglocentric</a:t>
            </a:r>
            <a:r>
              <a:rPr lang="es-ES" dirty="0"/>
              <a:t>, </a:t>
            </a:r>
            <a:r>
              <a:rPr lang="es-ES" dirty="0" err="1"/>
              <a:t>only</a:t>
            </a:r>
            <a:r>
              <a:rPr lang="es-ES" dirty="0"/>
              <a:t> internet-</a:t>
            </a:r>
            <a:r>
              <a:rPr lang="es-ES" dirty="0" err="1"/>
              <a:t>accessible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8" t="34825" r="18290" b="15729"/>
          <a:stretch/>
        </p:blipFill>
        <p:spPr>
          <a:xfrm>
            <a:off x="1076325" y="1427366"/>
            <a:ext cx="6112685" cy="36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768" y="1734713"/>
            <a:ext cx="6733782" cy="1336956"/>
          </a:xfrm>
        </p:spPr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Results</a:t>
            </a:r>
            <a:r>
              <a:rPr lang="es-ES" dirty="0"/>
              <a:t> so </a:t>
            </a:r>
            <a:r>
              <a:rPr lang="es-ES" dirty="0" err="1"/>
              <a:t>far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75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0" y="838314"/>
            <a:ext cx="8586831" cy="6019685"/>
            <a:chOff x="427474" y="838315"/>
            <a:chExt cx="8159357" cy="5361898"/>
          </a:xfrm>
        </p:grpSpPr>
        <p:grpSp>
          <p:nvGrpSpPr>
            <p:cNvPr id="16" name="Agrupar 15"/>
            <p:cNvGrpSpPr/>
            <p:nvPr/>
          </p:nvGrpSpPr>
          <p:grpSpPr>
            <a:xfrm>
              <a:off x="427474" y="838315"/>
              <a:ext cx="8159357" cy="5361898"/>
              <a:chOff x="506328" y="838315"/>
              <a:chExt cx="8159357" cy="5361898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506328" y="838315"/>
                <a:ext cx="8159357" cy="5361898"/>
                <a:chOff x="135466" y="1041400"/>
                <a:chExt cx="6849164" cy="4809067"/>
              </a:xfrm>
            </p:grpSpPr>
            <p:pic>
              <p:nvPicPr>
                <p:cNvPr id="5" name="Picture 3" descr="https://lh4.googleusercontent.com/qUC9jyOBDYd4oDMx51nC5xPd7QcRQhLesvrjKS32BZnZBOqyoOxndseauzxcu05mH4WxCofrqyJWwzKHw1u3mC5rHHM6Il5IyPctEYicF4SaSSSRhlnafGjJM5iVjjosNGBFhlBB"/>
                <p:cNvPicPr/>
                <p:nvPr/>
              </p:nvPicPr>
              <p:blipFill rotWithShape="1">
                <a:blip r:embed="rId3"/>
                <a:srcRect l="46021"/>
                <a:stretch/>
              </p:blipFill>
              <p:spPr bwMode="auto">
                <a:xfrm>
                  <a:off x="3403599" y="1041400"/>
                  <a:ext cx="3581031" cy="4809067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" name="Picture 3" descr="https://lh4.googleusercontent.com/qUC9jyOBDYd4oDMx51nC5xPd7QcRQhLesvrjKS32BZnZBOqyoOxndseauzxcu05mH4WxCofrqyJWwzKHw1u3mC5rHHM6Il5IyPctEYicF4SaSSSRhlnafGjJM5iVjjosNGBFhlBB"/>
                <p:cNvPicPr/>
                <p:nvPr/>
              </p:nvPicPr>
              <p:blipFill rotWithShape="1">
                <a:blip r:embed="rId3"/>
                <a:srcRect r="59206"/>
                <a:stretch/>
              </p:blipFill>
              <p:spPr bwMode="auto">
                <a:xfrm>
                  <a:off x="135466" y="1041400"/>
                  <a:ext cx="3268133" cy="4809067"/>
                </a:xfrm>
                <a:prstGeom prst="rect">
                  <a:avLst/>
                </a:prstGeom>
              </p:spPr>
            </p:pic>
          </p:grpSp>
          <p:sp>
            <p:nvSpPr>
              <p:cNvPr id="15" name="Rectángulo 14"/>
              <p:cNvSpPr/>
              <p:nvPr/>
            </p:nvSpPr>
            <p:spPr>
              <a:xfrm>
                <a:off x="5011164" y="5627503"/>
                <a:ext cx="1006673" cy="4565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" name="Rectángulo 16"/>
            <p:cNvSpPr/>
            <p:nvPr/>
          </p:nvSpPr>
          <p:spPr>
            <a:xfrm>
              <a:off x="4320776" y="1020919"/>
              <a:ext cx="186377" cy="412517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341193" y="1020918"/>
              <a:ext cx="186377" cy="41251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2175164" y="166067"/>
            <a:ext cx="233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 </a:t>
            </a:r>
            <a:r>
              <a:rPr lang="es-ES" sz="1400" b="1" dirty="0" err="1" smtClean="0"/>
              <a:t>broad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range</a:t>
            </a:r>
            <a:r>
              <a:rPr lang="es-ES" sz="1400" b="1" dirty="0" smtClean="0"/>
              <a:t> </a:t>
            </a:r>
            <a:r>
              <a:rPr lang="es-ES" sz="1400" dirty="0" smtClean="0"/>
              <a:t>of responses to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statement</a:t>
            </a:r>
            <a:endParaRPr lang="es-E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11164" y="89287"/>
            <a:ext cx="1828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High </a:t>
            </a:r>
            <a:r>
              <a:rPr lang="es-ES" sz="1400" dirty="0" err="1"/>
              <a:t>levels</a:t>
            </a:r>
            <a:r>
              <a:rPr lang="es-ES" sz="1400" dirty="0"/>
              <a:t> of </a:t>
            </a:r>
            <a:r>
              <a:rPr lang="es-ES" sz="1400" b="1" dirty="0" err="1"/>
              <a:t>disagreement</a:t>
            </a:r>
            <a:r>
              <a:rPr lang="es-ES" sz="1400" b="1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statement</a:t>
            </a:r>
            <a:endParaRPr lang="es-E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10898" y="122487"/>
            <a:ext cx="1881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High </a:t>
            </a:r>
            <a:r>
              <a:rPr lang="es-ES" sz="1400" dirty="0" err="1"/>
              <a:t>levels</a:t>
            </a:r>
            <a:r>
              <a:rPr lang="es-ES" sz="1400" dirty="0"/>
              <a:t> of </a:t>
            </a:r>
            <a:r>
              <a:rPr lang="es-ES" sz="1400" b="1" dirty="0" err="1"/>
              <a:t>agreement</a:t>
            </a:r>
            <a:r>
              <a:rPr lang="es-ES" sz="1400" b="1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statement</a:t>
            </a:r>
            <a:endParaRPr lang="es-ES" sz="1400" dirty="0"/>
          </a:p>
        </p:txBody>
      </p:sp>
      <p:sp>
        <p:nvSpPr>
          <p:cNvPr id="9" name="Rectángulo 8"/>
          <p:cNvSpPr/>
          <p:nvPr/>
        </p:nvSpPr>
        <p:spPr>
          <a:xfrm>
            <a:off x="110898" y="4026519"/>
            <a:ext cx="3924011" cy="534848"/>
          </a:xfrm>
          <a:prstGeom prst="rect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10898" y="5167423"/>
            <a:ext cx="3924011" cy="507141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10899" y="1043318"/>
            <a:ext cx="3940172" cy="500460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8">
            <a:extLst>
              <a:ext uri="{FF2B5EF4-FFF2-40B4-BE49-F238E27FC236}">
                <a16:creationId xmlns:a16="http://schemas.microsoft.com/office/drawing/2014/main" id="{8E1E5B62-7D34-864C-B8AF-6B0A0905E458}"/>
              </a:ext>
            </a:extLst>
          </p:cNvPr>
          <p:cNvSpPr/>
          <p:nvPr/>
        </p:nvSpPr>
        <p:spPr>
          <a:xfrm>
            <a:off x="2103011" y="122487"/>
            <a:ext cx="2460631" cy="738664"/>
          </a:xfrm>
          <a:prstGeom prst="rect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9">
            <a:extLst>
              <a:ext uri="{FF2B5EF4-FFF2-40B4-BE49-F238E27FC236}">
                <a16:creationId xmlns:a16="http://schemas.microsoft.com/office/drawing/2014/main" id="{D2E19291-ECEE-CD41-BBD9-22230579E319}"/>
              </a:ext>
            </a:extLst>
          </p:cNvPr>
          <p:cNvSpPr/>
          <p:nvPr/>
        </p:nvSpPr>
        <p:spPr>
          <a:xfrm>
            <a:off x="4983363" y="122487"/>
            <a:ext cx="1828419" cy="749027"/>
          </a:xfrm>
          <a:prstGeom prst="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ángulo 7">
            <a:extLst>
              <a:ext uri="{FF2B5EF4-FFF2-40B4-BE49-F238E27FC236}">
                <a16:creationId xmlns:a16="http://schemas.microsoft.com/office/drawing/2014/main" id="{82880E34-EE67-A24C-8934-A1D2D664BA06}"/>
              </a:ext>
            </a:extLst>
          </p:cNvPr>
          <p:cNvSpPr/>
          <p:nvPr/>
        </p:nvSpPr>
        <p:spPr>
          <a:xfrm>
            <a:off x="110899" y="133772"/>
            <a:ext cx="1721546" cy="736441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07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</a:t>
            </a:r>
            <a:r>
              <a:rPr lang="en-GB" dirty="0" smtClean="0"/>
              <a:t>dimensions </a:t>
            </a:r>
            <a:br>
              <a:rPr lang="en-GB" dirty="0" smtClean="0"/>
            </a:br>
            <a:r>
              <a:rPr lang="en-GB" dirty="0" smtClean="0"/>
              <a:t>in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95451"/>
            <a:ext cx="8042276" cy="4343400"/>
          </a:xfrm>
        </p:spPr>
        <p:txBody>
          <a:bodyPr/>
          <a:lstStyle/>
          <a:p>
            <a:r>
              <a:rPr lang="en-GB" dirty="0"/>
              <a:t>People-centred conservation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role of people in conservation, as participants and </a:t>
            </a:r>
            <a:r>
              <a:rPr lang="en-GB" dirty="0" smtClean="0"/>
              <a:t>stakeholders.</a:t>
            </a:r>
            <a:endParaRPr lang="en-GB" dirty="0"/>
          </a:p>
          <a:p>
            <a:r>
              <a:rPr lang="en-GB" dirty="0"/>
              <a:t>Science-led </a:t>
            </a:r>
            <a:r>
              <a:rPr lang="en-GB" dirty="0" err="1"/>
              <a:t>ecocentrism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role of science in the conservation of species and </a:t>
            </a:r>
            <a:r>
              <a:rPr lang="en-GB" dirty="0" smtClean="0"/>
              <a:t>ecosystems</a:t>
            </a:r>
            <a:r>
              <a:rPr lang="en-GB" dirty="0"/>
              <a:t> </a:t>
            </a:r>
            <a:r>
              <a:rPr lang="en-GB" dirty="0" smtClean="0"/>
              <a:t>for their own sake.</a:t>
            </a:r>
            <a:endParaRPr lang="en-GB" dirty="0"/>
          </a:p>
          <a:p>
            <a:r>
              <a:rPr lang="en-GB" dirty="0"/>
              <a:t>Conservation &amp; capitalism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role of </a:t>
            </a:r>
            <a:r>
              <a:rPr lang="en-GB" dirty="0" smtClean="0"/>
              <a:t>corporations and </a:t>
            </a:r>
            <a:r>
              <a:rPr lang="en-GB" dirty="0"/>
              <a:t>market based approaches in </a:t>
            </a:r>
            <a:r>
              <a:rPr lang="en-GB" dirty="0" smtClean="0"/>
              <a:t>conservation.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638"/>
            <a:ext cx="9144000" cy="54864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Patterns in the data</a:t>
            </a:r>
            <a:endParaRPr lang="en-GB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9275" y="297939"/>
            <a:ext cx="6733782" cy="13369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Patterns in the data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81839" y="2001055"/>
            <a:ext cx="1683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Neutral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point: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answered Neither agree nor disagree to all statements</a:t>
            </a:r>
            <a:r>
              <a:rPr lang="en-GB" sz="14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4189" y="4191995"/>
            <a:ext cx="1683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overall clusters – a large ‘cloud’ of views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46373" y="2044378"/>
            <a:ext cx="2559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 people agree with people-centred conservation &amp; science-led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ecocentrism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46939" y="4215852"/>
            <a:ext cx="192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Conservation through capitalism is more controversial</a:t>
            </a:r>
            <a:endParaRPr lang="en-GB" sz="1400" dirty="0"/>
          </a:p>
        </p:txBody>
      </p:sp>
      <p:sp>
        <p:nvSpPr>
          <p:cNvPr id="22" name="Oval 21"/>
          <p:cNvSpPr/>
          <p:nvPr/>
        </p:nvSpPr>
        <p:spPr>
          <a:xfrm>
            <a:off x="3438525" y="1438275"/>
            <a:ext cx="200025" cy="1966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238500" y="3569528"/>
            <a:ext cx="200025" cy="1966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181475" y="5665028"/>
            <a:ext cx="200025" cy="1966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05025" y="1634895"/>
            <a:ext cx="1333500" cy="82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725" y="6124575"/>
            <a:ext cx="2495550" cy="733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/>
          <p:cNvSpPr/>
          <p:nvPr/>
        </p:nvSpPr>
        <p:spPr>
          <a:xfrm rot="16200000">
            <a:off x="4783176" y="485354"/>
            <a:ext cx="218546" cy="2632328"/>
          </a:xfrm>
          <a:prstGeom prst="leftBrace">
            <a:avLst>
              <a:gd name="adj1" fmla="val 37601"/>
              <a:gd name="adj2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Brace 28"/>
          <p:cNvSpPr/>
          <p:nvPr/>
        </p:nvSpPr>
        <p:spPr>
          <a:xfrm rot="5400000">
            <a:off x="4593430" y="1971006"/>
            <a:ext cx="257176" cy="2767013"/>
          </a:xfrm>
          <a:prstGeom prst="leftBrace">
            <a:avLst>
              <a:gd name="adj1" fmla="val 37601"/>
              <a:gd name="adj2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/>
          <p:cNvSpPr/>
          <p:nvPr/>
        </p:nvSpPr>
        <p:spPr>
          <a:xfrm rot="5400000">
            <a:off x="4136451" y="3624193"/>
            <a:ext cx="282034" cy="3862288"/>
          </a:xfrm>
          <a:prstGeom prst="leftBrace">
            <a:avLst>
              <a:gd name="adj1" fmla="val 37601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 to personal characteristics</a:t>
            </a:r>
            <a:endParaRPr lang="en-GB" dirty="0"/>
          </a:p>
        </p:txBody>
      </p:sp>
      <p:pic>
        <p:nvPicPr>
          <p:cNvPr id="5" name="Picture 2" descr="https://lh6.googleusercontent.com/7agH5EeYlA5VcAi_LGhuSHuGzNSzCIFEVi5FYBQtvHg1gOLViay2BZrUJ9pxGEbfdw8uvevkVQSpOI07zjYb4H9kpyhbPDoMQ6faaroAHFEBcNGPAiQIUFPyfM8JN7rlrHv36mN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7" y="1400096"/>
            <a:ext cx="7304940" cy="45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9849" y="1640541"/>
            <a:ext cx="7419688" cy="35750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/>
        </p:nvSpPr>
        <p:spPr>
          <a:xfrm>
            <a:off x="959849" y="1998049"/>
            <a:ext cx="7419688" cy="91660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/>
          <p:cNvSpPr/>
          <p:nvPr/>
        </p:nvSpPr>
        <p:spPr>
          <a:xfrm>
            <a:off x="6638926" y="3000112"/>
            <a:ext cx="1740612" cy="157188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/>
        </p:nvSpPr>
        <p:spPr>
          <a:xfrm>
            <a:off x="1016067" y="4571998"/>
            <a:ext cx="7363469" cy="10858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7510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673139"/>
            <a:ext cx="7998980" cy="2621769"/>
          </a:xfrm>
        </p:spPr>
        <p:txBody>
          <a:bodyPr/>
          <a:lstStyle/>
          <a:p>
            <a:r>
              <a:rPr lang="en-GB" dirty="0"/>
              <a:t>4. The Group and Organisation Future of Conservation Survey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GO-FOX)</a:t>
            </a:r>
          </a:p>
        </p:txBody>
      </p:sp>
    </p:spTree>
    <p:extLst>
      <p:ext uri="{BB962C8B-B14F-4D97-AF65-F5344CB8AC3E}">
        <p14:creationId xmlns:p14="http://schemas.microsoft.com/office/powerpoint/2010/main" val="32691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4824"/>
            <a:ext cx="6733782" cy="1336956"/>
          </a:xfrm>
        </p:spPr>
        <p:txBody>
          <a:bodyPr/>
          <a:lstStyle/>
          <a:p>
            <a:r>
              <a:rPr lang="en-GB" dirty="0"/>
              <a:t>GO-FOX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67377"/>
            <a:ext cx="8299450" cy="4343400"/>
          </a:xfrm>
        </p:spPr>
        <p:txBody>
          <a:bodyPr/>
          <a:lstStyle/>
          <a:p>
            <a:r>
              <a:rPr lang="en-GB" dirty="0" smtClean="0"/>
              <a:t>In response to user-demand we have developed a version of the survey that can </a:t>
            </a:r>
            <a:r>
              <a:rPr lang="en-GB" dirty="0"/>
              <a:t>be used </a:t>
            </a:r>
            <a:r>
              <a:rPr lang="en-GB" dirty="0" smtClean="0"/>
              <a:t>independently to:</a:t>
            </a:r>
            <a:endParaRPr lang="en-GB" dirty="0"/>
          </a:p>
          <a:p>
            <a:pPr lvl="1"/>
            <a:r>
              <a:rPr lang="en-GB" dirty="0"/>
              <a:t>i</a:t>
            </a:r>
            <a:r>
              <a:rPr lang="en-GB" dirty="0" smtClean="0"/>
              <a:t>nform </a:t>
            </a:r>
            <a:r>
              <a:rPr lang="en-GB" dirty="0"/>
              <a:t>strategic planning and </a:t>
            </a:r>
            <a:r>
              <a:rPr lang="en-GB" dirty="0" smtClean="0"/>
              <a:t>encourage </a:t>
            </a:r>
            <a:r>
              <a:rPr lang="en-GB" dirty="0"/>
              <a:t>reflection on conservation values within organisations.</a:t>
            </a:r>
          </a:p>
          <a:p>
            <a:pPr lvl="1"/>
            <a:r>
              <a:rPr lang="en-GB" dirty="0" smtClean="0"/>
              <a:t>teach </a:t>
            </a:r>
            <a:r>
              <a:rPr lang="en-GB" dirty="0"/>
              <a:t>debates over what, why and how to </a:t>
            </a:r>
            <a:r>
              <a:rPr lang="en-GB" dirty="0" smtClean="0"/>
              <a:t>conserve and encourage reflection among students.</a:t>
            </a:r>
          </a:p>
          <a:p>
            <a:r>
              <a:rPr lang="en-GB" dirty="0" smtClean="0"/>
              <a:t>We hope you will the tool useful and we welcome </a:t>
            </a:r>
            <a:r>
              <a:rPr lang="en-GB" dirty="0"/>
              <a:t>your feedback to </a:t>
            </a:r>
            <a:r>
              <a:rPr lang="en-GB" dirty="0" smtClean="0">
                <a:hlinkClick r:id="rId2"/>
              </a:rPr>
              <a:t>futureofconservation@gmail.com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704976"/>
            <a:ext cx="8042276" cy="4343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‘new </a:t>
            </a:r>
            <a:r>
              <a:rPr lang="es-ES" dirty="0" err="1"/>
              <a:t>conservation</a:t>
            </a:r>
            <a:r>
              <a:rPr lang="es-ES" dirty="0"/>
              <a:t>’ debate.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r>
              <a:rPr lang="es-ES" dirty="0"/>
              <a:t> of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Survey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Results</a:t>
            </a:r>
            <a:r>
              <a:rPr lang="es-ES" dirty="0"/>
              <a:t> so </a:t>
            </a:r>
            <a:r>
              <a:rPr lang="es-ES" dirty="0" err="1"/>
              <a:t>far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and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Future</a:t>
            </a:r>
            <a:r>
              <a:rPr lang="es-ES" dirty="0"/>
              <a:t> of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Survey</a:t>
            </a:r>
            <a:r>
              <a:rPr lang="es-ES" dirty="0"/>
              <a:t> (GO-FOX).</a:t>
            </a:r>
          </a:p>
        </p:txBody>
      </p:sp>
    </p:spTree>
    <p:extLst>
      <p:ext uri="{BB962C8B-B14F-4D97-AF65-F5344CB8AC3E}">
        <p14:creationId xmlns:p14="http://schemas.microsoft.com/office/powerpoint/2010/main" val="22573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917009"/>
            <a:ext cx="6733782" cy="1336956"/>
          </a:xfrm>
        </p:spPr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The</a:t>
            </a:r>
            <a:r>
              <a:rPr lang="es-ES" dirty="0"/>
              <a:t> ‘new </a:t>
            </a:r>
            <a:r>
              <a:rPr lang="es-ES" dirty="0" err="1"/>
              <a:t>conservation</a:t>
            </a:r>
            <a:r>
              <a:rPr lang="es-ES" dirty="0"/>
              <a:t>’ debate</a:t>
            </a:r>
          </a:p>
        </p:txBody>
      </p:sp>
    </p:spTree>
    <p:extLst>
      <p:ext uri="{BB962C8B-B14F-4D97-AF65-F5344CB8AC3E}">
        <p14:creationId xmlns:p14="http://schemas.microsoft.com/office/powerpoint/2010/main" val="5143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7448550" cy="1054474"/>
          </a:xfrm>
        </p:spPr>
        <p:txBody>
          <a:bodyPr/>
          <a:lstStyle/>
          <a:p>
            <a:r>
              <a:rPr lang="en-GB" sz="4000" dirty="0"/>
              <a:t>The new conservation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47851"/>
            <a:ext cx="5232399" cy="4343400"/>
          </a:xfrm>
        </p:spPr>
        <p:txBody>
          <a:bodyPr/>
          <a:lstStyle/>
          <a:p>
            <a:r>
              <a:rPr lang="en-GB" dirty="0" smtClean="0"/>
              <a:t>Longstanding </a:t>
            </a:r>
            <a:r>
              <a:rPr lang="en-GB" dirty="0"/>
              <a:t>debates over what, why, and how to conserve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Main </a:t>
            </a:r>
            <a:r>
              <a:rPr lang="en-GB" dirty="0"/>
              <a:t>themes include:</a:t>
            </a:r>
          </a:p>
          <a:p>
            <a:pPr lvl="1"/>
            <a:r>
              <a:rPr lang="en-GB" dirty="0"/>
              <a:t>Anthropocentrism vs </a:t>
            </a:r>
            <a:r>
              <a:rPr lang="en-GB" dirty="0" err="1"/>
              <a:t>ecocentrism</a:t>
            </a:r>
            <a:endParaRPr lang="en-GB" dirty="0"/>
          </a:p>
          <a:p>
            <a:pPr lvl="1"/>
            <a:r>
              <a:rPr lang="en-GB" dirty="0"/>
              <a:t>The role of markets and capitalism in conservation</a:t>
            </a:r>
          </a:p>
          <a:p>
            <a:pPr lvl="1"/>
            <a:r>
              <a:rPr lang="en-GB" dirty="0"/>
              <a:t>The value of pristine </a:t>
            </a:r>
            <a:r>
              <a:rPr lang="en-GB" dirty="0" smtClean="0"/>
              <a:t>nature</a:t>
            </a:r>
          </a:p>
          <a:p>
            <a:r>
              <a:rPr lang="en-GB" dirty="0" smtClean="0"/>
              <a:t>Recent intensive debate triggered by ‘new conservation’ thinking</a:t>
            </a:r>
            <a:endParaRPr lang="en-GB" dirty="0"/>
          </a:p>
        </p:txBody>
      </p:sp>
      <p:pic>
        <p:nvPicPr>
          <p:cNvPr id="6" name="Picture 2" descr="Image result for pristine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03" y="2134684"/>
            <a:ext cx="2974293" cy="22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733782" cy="967476"/>
          </a:xfrm>
        </p:spPr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conservation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217" y="1552747"/>
            <a:ext cx="2082347" cy="7150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Peter </a:t>
            </a:r>
            <a:r>
              <a:rPr lang="es-ES" dirty="0" err="1"/>
              <a:t>Kareiva</a:t>
            </a:r>
            <a:endParaRPr lang="es-ES" dirty="0"/>
          </a:p>
          <a:p>
            <a:r>
              <a:rPr lang="es-ES" dirty="0"/>
              <a:t>TNC, UCLA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5217" y="2803966"/>
            <a:ext cx="2082347" cy="7150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Michelle </a:t>
            </a:r>
            <a:r>
              <a:rPr lang="es-ES" dirty="0" err="1"/>
              <a:t>Marvier</a:t>
            </a:r>
            <a:endParaRPr lang="es-ES" dirty="0"/>
          </a:p>
          <a:p>
            <a:r>
              <a:rPr lang="es-ES" dirty="0"/>
              <a:t>U. Santa Clara </a:t>
            </a:r>
          </a:p>
        </p:txBody>
      </p:sp>
      <p:sp>
        <p:nvSpPr>
          <p:cNvPr id="23" name="Marcador de contenido 22"/>
          <p:cNvSpPr>
            <a:spLocks noGrp="1"/>
          </p:cNvSpPr>
          <p:nvPr>
            <p:ph idx="1"/>
          </p:nvPr>
        </p:nvSpPr>
        <p:spPr>
          <a:xfrm>
            <a:off x="2498439" y="1364444"/>
            <a:ext cx="6093111" cy="5066206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Pristine</a:t>
            </a:r>
            <a:r>
              <a:rPr lang="es-ES" dirty="0"/>
              <a:t> </a:t>
            </a:r>
            <a:r>
              <a:rPr lang="es-ES" dirty="0" err="1"/>
              <a:t>nature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exist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anthropocene</a:t>
            </a:r>
            <a:r>
              <a:rPr lang="es-ES" dirty="0"/>
              <a:t>.</a:t>
            </a:r>
          </a:p>
          <a:p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occur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human-</a:t>
            </a:r>
            <a:r>
              <a:rPr lang="es-ES" dirty="0" err="1"/>
              <a:t>altered</a:t>
            </a:r>
            <a:r>
              <a:rPr lang="es-ES" dirty="0"/>
              <a:t> </a:t>
            </a:r>
            <a:r>
              <a:rPr lang="es-ES" dirty="0" err="1"/>
              <a:t>landscapes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fates</a:t>
            </a:r>
            <a:r>
              <a:rPr lang="es-ES" dirty="0"/>
              <a:t> of </a:t>
            </a:r>
            <a:r>
              <a:rPr lang="es-ES" dirty="0" err="1"/>
              <a:t>nature</a:t>
            </a:r>
            <a:r>
              <a:rPr lang="es-ES" dirty="0"/>
              <a:t> and </a:t>
            </a:r>
            <a:r>
              <a:rPr lang="es-ES" dirty="0" err="1"/>
              <a:t>people</a:t>
            </a:r>
            <a:r>
              <a:rPr lang="es-ES" dirty="0"/>
              <a:t> are </a:t>
            </a:r>
            <a:r>
              <a:rPr lang="es-ES" dirty="0" err="1"/>
              <a:t>profoundly</a:t>
            </a:r>
            <a:r>
              <a:rPr lang="es-ES" dirty="0"/>
              <a:t> </a:t>
            </a:r>
            <a:r>
              <a:rPr lang="es-ES" dirty="0" err="1"/>
              <a:t>intertwined</a:t>
            </a:r>
            <a:r>
              <a:rPr lang="es-ES" dirty="0"/>
              <a:t>.</a:t>
            </a:r>
          </a:p>
          <a:p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be a durable </a:t>
            </a:r>
            <a:r>
              <a:rPr lang="es-ES" dirty="0" err="1"/>
              <a:t>success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ought</a:t>
            </a:r>
            <a:r>
              <a:rPr lang="es-ES" dirty="0"/>
              <a:t> to </a:t>
            </a:r>
            <a:r>
              <a:rPr lang="es-ES" dirty="0" err="1"/>
              <a:t>jointly</a:t>
            </a:r>
            <a:r>
              <a:rPr lang="es-ES" dirty="0"/>
              <a:t> </a:t>
            </a:r>
            <a:r>
              <a:rPr lang="es-ES" dirty="0" err="1"/>
              <a:t>maximise</a:t>
            </a:r>
            <a:r>
              <a:rPr lang="es-ES" dirty="0"/>
              <a:t> </a:t>
            </a:r>
            <a:r>
              <a:rPr lang="es-ES" dirty="0" err="1"/>
              <a:t>environmental</a:t>
            </a:r>
            <a:r>
              <a:rPr lang="es-ES" dirty="0"/>
              <a:t> and </a:t>
            </a:r>
            <a:r>
              <a:rPr lang="es-ES" dirty="0" err="1"/>
              <a:t>economic</a:t>
            </a:r>
            <a:r>
              <a:rPr lang="es-ES" dirty="0"/>
              <a:t> outputs.</a:t>
            </a:r>
          </a:p>
          <a:p>
            <a:r>
              <a:rPr lang="es-ES" dirty="0" err="1"/>
              <a:t>Conservationists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corporations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>
          <a:xfrm>
            <a:off x="3203978" y="6468750"/>
            <a:ext cx="6533080" cy="365125"/>
          </a:xfrm>
        </p:spPr>
        <p:txBody>
          <a:bodyPr/>
          <a:lstStyle/>
          <a:p>
            <a:r>
              <a:rPr lang="es-ES" sz="1400" dirty="0" err="1"/>
              <a:t>Kareiva</a:t>
            </a:r>
            <a:r>
              <a:rPr lang="es-ES" sz="1400" dirty="0"/>
              <a:t> &amp; </a:t>
            </a:r>
            <a:r>
              <a:rPr lang="es-ES" sz="1400" dirty="0" err="1"/>
              <a:t>Marvier</a:t>
            </a:r>
            <a:r>
              <a:rPr lang="es-ES" sz="1400" dirty="0"/>
              <a:t> 2012, </a:t>
            </a:r>
            <a:r>
              <a:rPr lang="es-ES" sz="1400" dirty="0" err="1"/>
              <a:t>What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Conservation</a:t>
            </a:r>
            <a:r>
              <a:rPr lang="es-ES" sz="1400" dirty="0"/>
              <a:t> </a:t>
            </a:r>
            <a:r>
              <a:rPr lang="es-ES" sz="1400" dirty="0" err="1"/>
              <a:t>Science</a:t>
            </a:r>
            <a:r>
              <a:rPr lang="es-ES" sz="1400" dirty="0"/>
              <a:t>?, </a:t>
            </a:r>
            <a:r>
              <a:rPr lang="es-ES" sz="1400" dirty="0" err="1"/>
              <a:t>BioScience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635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7576"/>
            <a:ext cx="7362825" cy="967476"/>
          </a:xfrm>
        </p:spPr>
        <p:txBody>
          <a:bodyPr/>
          <a:lstStyle/>
          <a:p>
            <a:r>
              <a:rPr lang="es-ES" sz="3600" dirty="0"/>
              <a:t>‘</a:t>
            </a:r>
            <a:r>
              <a:rPr lang="es-ES" sz="3600" dirty="0" err="1"/>
              <a:t>Traditional</a:t>
            </a:r>
            <a:r>
              <a:rPr lang="es-ES" sz="3600" dirty="0"/>
              <a:t> </a:t>
            </a:r>
            <a:r>
              <a:rPr lang="es-ES" sz="3600" dirty="0" err="1"/>
              <a:t>conservation</a:t>
            </a:r>
            <a:r>
              <a:rPr lang="es-ES" sz="3600" dirty="0"/>
              <a:t>’ response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30830" y="2964062"/>
            <a:ext cx="2076271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Eileen</a:t>
            </a:r>
            <a:r>
              <a:rPr lang="es-ES" dirty="0"/>
              <a:t> </a:t>
            </a:r>
            <a:r>
              <a:rPr lang="es-ES" dirty="0" err="1"/>
              <a:t>Christ</a:t>
            </a:r>
            <a:endParaRPr lang="es-ES" dirty="0"/>
          </a:p>
        </p:txBody>
      </p:sp>
      <p:sp>
        <p:nvSpPr>
          <p:cNvPr id="23" name="Marcador de contenido 22"/>
          <p:cNvSpPr>
            <a:spLocks noGrp="1"/>
          </p:cNvSpPr>
          <p:nvPr>
            <p:ph idx="1"/>
          </p:nvPr>
        </p:nvSpPr>
        <p:spPr>
          <a:xfrm>
            <a:off x="2498439" y="1600201"/>
            <a:ext cx="6093111" cy="4343400"/>
          </a:xfrm>
        </p:spPr>
        <p:txBody>
          <a:bodyPr>
            <a:normAutofit/>
          </a:bodyPr>
          <a:lstStyle/>
          <a:p>
            <a:r>
              <a:rPr lang="en-GB" dirty="0"/>
              <a:t>There are important near-pristine areas</a:t>
            </a:r>
          </a:p>
          <a:p>
            <a:r>
              <a:rPr lang="en-GB" dirty="0"/>
              <a:t>Capitalism ignores planetary limits</a:t>
            </a:r>
          </a:p>
          <a:p>
            <a:r>
              <a:rPr lang="en-GB" dirty="0"/>
              <a:t>Nature’s resilience is over-exaggerated</a:t>
            </a:r>
          </a:p>
          <a:p>
            <a:r>
              <a:rPr lang="en-GB" dirty="0"/>
              <a:t>Conservation should focus on protecting nature for nature’s sake</a:t>
            </a:r>
          </a:p>
        </p:txBody>
      </p:sp>
      <p:sp>
        <p:nvSpPr>
          <p:cNvPr id="8" name="Marcador de pie de página 23"/>
          <p:cNvSpPr>
            <a:spLocks noGrp="1"/>
          </p:cNvSpPr>
          <p:nvPr>
            <p:ph type="ftr" sz="quarter" idx="11"/>
          </p:nvPr>
        </p:nvSpPr>
        <p:spPr>
          <a:xfrm>
            <a:off x="3203978" y="6468750"/>
            <a:ext cx="6533080" cy="365125"/>
          </a:xfrm>
        </p:spPr>
        <p:txBody>
          <a:bodyPr/>
          <a:lstStyle/>
          <a:p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831" y="4213654"/>
            <a:ext cx="1020115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Others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0831" y="3588858"/>
            <a:ext cx="1780545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John </a:t>
            </a:r>
            <a:r>
              <a:rPr lang="es-ES" dirty="0" err="1"/>
              <a:t>Terborgh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0831" y="2339266"/>
            <a:ext cx="2267607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George </a:t>
            </a:r>
            <a:r>
              <a:rPr lang="es-ES" dirty="0" err="1"/>
              <a:t>Wuerthner</a:t>
            </a:r>
            <a:endParaRPr lang="es-ES" dirty="0"/>
          </a:p>
        </p:txBody>
      </p:sp>
      <p:sp>
        <p:nvSpPr>
          <p:cNvPr id="16" name="CuadroTexto 5"/>
          <p:cNvSpPr txBox="1"/>
          <p:nvPr/>
        </p:nvSpPr>
        <p:spPr>
          <a:xfrm>
            <a:off x="230831" y="1731822"/>
            <a:ext cx="1916623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Michael </a:t>
            </a:r>
            <a:r>
              <a:rPr lang="es-ES" dirty="0" err="1"/>
              <a:t>Soulé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2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217" y="487749"/>
            <a:ext cx="6733782" cy="996324"/>
          </a:xfrm>
        </p:spPr>
        <p:txBody>
          <a:bodyPr/>
          <a:lstStyle/>
          <a:p>
            <a:r>
              <a:rPr lang="es-ES" dirty="0" err="1"/>
              <a:t>Reply</a:t>
            </a:r>
            <a:r>
              <a:rPr lang="es-ES" dirty="0"/>
              <a:t> to ‘</a:t>
            </a:r>
            <a:r>
              <a:rPr lang="es-ES" dirty="0" err="1"/>
              <a:t>traditional</a:t>
            </a:r>
            <a:r>
              <a:rPr lang="es-ES" dirty="0"/>
              <a:t> </a:t>
            </a:r>
            <a:r>
              <a:rPr lang="es-ES" dirty="0" err="1"/>
              <a:t>conservation</a:t>
            </a:r>
            <a:r>
              <a:rPr lang="es-ES" dirty="0"/>
              <a:t>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5217" y="3763312"/>
            <a:ext cx="1698985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Phillip</a:t>
            </a:r>
            <a:r>
              <a:rPr lang="es-ES" dirty="0"/>
              <a:t> </a:t>
            </a:r>
            <a:r>
              <a:rPr lang="es-ES" dirty="0" err="1"/>
              <a:t>Levin</a:t>
            </a:r>
            <a:endParaRPr lang="es-ES" dirty="0"/>
          </a:p>
        </p:txBody>
      </p:sp>
      <p:sp>
        <p:nvSpPr>
          <p:cNvPr id="23" name="Marcador de contenido 22"/>
          <p:cNvSpPr>
            <a:spLocks noGrp="1"/>
          </p:cNvSpPr>
          <p:nvPr>
            <p:ph idx="1"/>
          </p:nvPr>
        </p:nvSpPr>
        <p:spPr>
          <a:xfrm>
            <a:off x="2498439" y="1924051"/>
            <a:ext cx="6093111" cy="4343400"/>
          </a:xfrm>
        </p:spPr>
        <p:txBody>
          <a:bodyPr>
            <a:normAutofit/>
          </a:bodyPr>
          <a:lstStyle/>
          <a:p>
            <a:r>
              <a:rPr lang="es-ES" dirty="0"/>
              <a:t>New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expansion</a:t>
            </a:r>
            <a:r>
              <a:rPr lang="es-ES" dirty="0"/>
              <a:t> of </a:t>
            </a:r>
            <a:r>
              <a:rPr lang="es-ES" dirty="0" err="1"/>
              <a:t>approaches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.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strategy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ethical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.</a:t>
            </a:r>
          </a:p>
          <a:p>
            <a:r>
              <a:rPr lang="es-ES" dirty="0" err="1"/>
              <a:t>Inclusion</a:t>
            </a:r>
            <a:r>
              <a:rPr lang="es-ES" dirty="0"/>
              <a:t> of human-</a:t>
            </a:r>
            <a:r>
              <a:rPr lang="es-ES" dirty="0" err="1"/>
              <a:t>centred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enhances</a:t>
            </a:r>
            <a:r>
              <a:rPr lang="es-ES" dirty="0"/>
              <a:t> </a:t>
            </a:r>
            <a:r>
              <a:rPr lang="es-ES" dirty="0" err="1"/>
              <a:t>conservation</a:t>
            </a:r>
            <a:r>
              <a:rPr lang="es-ES" dirty="0"/>
              <a:t>. </a:t>
            </a:r>
          </a:p>
        </p:txBody>
      </p:sp>
      <p:sp>
        <p:nvSpPr>
          <p:cNvPr id="8" name="Marcador de pie de página 23"/>
          <p:cNvSpPr>
            <a:spLocks noGrp="1"/>
          </p:cNvSpPr>
          <p:nvPr>
            <p:ph type="ftr" sz="quarter" idx="11"/>
          </p:nvPr>
        </p:nvSpPr>
        <p:spPr>
          <a:xfrm>
            <a:off x="3203978" y="6468750"/>
            <a:ext cx="6533080" cy="365125"/>
          </a:xfrm>
        </p:spPr>
        <p:txBody>
          <a:bodyPr/>
          <a:lstStyle/>
          <a:p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45217" y="4366071"/>
            <a:ext cx="982108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Others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5217" y="3128027"/>
            <a:ext cx="1698985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Emma </a:t>
            </a:r>
            <a:r>
              <a:rPr lang="es-ES" dirty="0" err="1"/>
              <a:t>Marris</a:t>
            </a:r>
            <a:endParaRPr lang="es-ES" dirty="0"/>
          </a:p>
        </p:txBody>
      </p:sp>
      <p:sp>
        <p:nvSpPr>
          <p:cNvPr id="14" name="CuadroTexto 5"/>
          <p:cNvSpPr txBox="1"/>
          <p:nvPr/>
        </p:nvSpPr>
        <p:spPr>
          <a:xfrm>
            <a:off x="245217" y="1757057"/>
            <a:ext cx="2082347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Peter </a:t>
            </a:r>
            <a:r>
              <a:rPr lang="es-ES" dirty="0" err="1"/>
              <a:t>Kareiva</a:t>
            </a:r>
            <a:endParaRPr lang="es-ES" dirty="0"/>
          </a:p>
        </p:txBody>
      </p:sp>
      <p:sp>
        <p:nvSpPr>
          <p:cNvPr id="15" name="CuadroTexto 6"/>
          <p:cNvSpPr txBox="1"/>
          <p:nvPr/>
        </p:nvSpPr>
        <p:spPr>
          <a:xfrm>
            <a:off x="245217" y="2446420"/>
            <a:ext cx="2082347" cy="408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Michelle </a:t>
            </a:r>
            <a:r>
              <a:rPr lang="es-ES" dirty="0" err="1"/>
              <a:t>Marvier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273579"/>
            <a:ext cx="6733782" cy="1336956"/>
          </a:xfrm>
        </p:spPr>
        <p:txBody>
          <a:bodyPr/>
          <a:lstStyle/>
          <a:p>
            <a:r>
              <a:rPr lang="es-ES" dirty="0" err="1"/>
              <a:t>Criticisms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debate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816005"/>
            <a:ext cx="8042276" cy="4343400"/>
          </a:xfrm>
        </p:spPr>
        <p:txBody>
          <a:bodyPr/>
          <a:lstStyle/>
          <a:p>
            <a:r>
              <a:rPr lang="es-ES" dirty="0" err="1"/>
              <a:t>Repeats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-standing disputes in </a:t>
            </a:r>
            <a:r>
              <a:rPr lang="es-ES" dirty="0" err="1"/>
              <a:t>conservation</a:t>
            </a:r>
            <a:r>
              <a:rPr lang="es-ES" dirty="0"/>
              <a:t>.</a:t>
            </a:r>
          </a:p>
          <a:p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appearance</a:t>
            </a:r>
            <a:r>
              <a:rPr lang="es-ES" dirty="0"/>
              <a:t> </a:t>
            </a:r>
            <a:r>
              <a:rPr lang="es-ES" dirty="0" err="1"/>
              <a:t>leaves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viewpoints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Narrow </a:t>
            </a:r>
            <a:r>
              <a:rPr lang="es-ES" dirty="0" err="1"/>
              <a:t>demographics</a:t>
            </a:r>
            <a:r>
              <a:rPr lang="es-ES" dirty="0"/>
              <a:t> of </a:t>
            </a:r>
            <a:r>
              <a:rPr lang="es-ES" dirty="0" err="1"/>
              <a:t>participants</a:t>
            </a:r>
            <a:r>
              <a:rPr lang="es-ES" dirty="0"/>
              <a:t>: </a:t>
            </a:r>
            <a:r>
              <a:rPr lang="es-ES" dirty="0" err="1"/>
              <a:t>mostly</a:t>
            </a:r>
            <a:r>
              <a:rPr lang="es-ES" dirty="0"/>
              <a:t> </a:t>
            </a:r>
            <a:r>
              <a:rPr lang="es-ES" dirty="0" err="1"/>
              <a:t>white</a:t>
            </a:r>
            <a:r>
              <a:rPr lang="es-ES" dirty="0"/>
              <a:t>, North American, senior positions.</a:t>
            </a:r>
          </a:p>
          <a:p>
            <a:r>
              <a:rPr lang="es-ES" dirty="0" err="1"/>
              <a:t>Excessively</a:t>
            </a:r>
            <a:r>
              <a:rPr lang="es-ES" dirty="0"/>
              <a:t> </a:t>
            </a:r>
            <a:r>
              <a:rPr lang="es-ES" dirty="0" err="1"/>
              <a:t>acrimonious</a:t>
            </a:r>
            <a:r>
              <a:rPr lang="es-ES" dirty="0"/>
              <a:t> and </a:t>
            </a:r>
            <a:r>
              <a:rPr lang="es-ES" dirty="0" err="1"/>
              <a:t>hostile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5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966810"/>
            <a:ext cx="6733782" cy="1336956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r>
              <a:rPr lang="es-ES" dirty="0"/>
              <a:t> of </a:t>
            </a:r>
            <a:r>
              <a:rPr lang="es-ES" dirty="0" err="1"/>
              <a:t>Conservation</a:t>
            </a:r>
            <a:r>
              <a:rPr lang="es-ES" dirty="0"/>
              <a:t> </a:t>
            </a:r>
            <a:r>
              <a:rPr lang="es-ES" dirty="0" err="1"/>
              <a:t>Survey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1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FOX slide decks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risa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636</Words>
  <Application>Microsoft Office PowerPoint</Application>
  <PresentationFormat>On-screen Show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News Gothic MT</vt:lpstr>
      <vt:lpstr>Wingdings 2</vt:lpstr>
      <vt:lpstr>GOFOX slide decks</vt:lpstr>
      <vt:lpstr>Introducing the Future of Conservation project </vt:lpstr>
      <vt:lpstr>Content</vt:lpstr>
      <vt:lpstr>1. The ‘new conservation’ debate</vt:lpstr>
      <vt:lpstr>The new conservation debate</vt:lpstr>
      <vt:lpstr>New conservation</vt:lpstr>
      <vt:lpstr>‘Traditional conservation’ response</vt:lpstr>
      <vt:lpstr>Reply to ‘traditional conservation’</vt:lpstr>
      <vt:lpstr>Criticisms of the debate</vt:lpstr>
      <vt:lpstr>2. The Future of Conservation Survey</vt:lpstr>
      <vt:lpstr>Aims</vt:lpstr>
      <vt:lpstr>The survey</vt:lpstr>
      <vt:lpstr>PowerPoint Presentation</vt:lpstr>
      <vt:lpstr>3. Results so far</vt:lpstr>
      <vt:lpstr>PowerPoint Presentation</vt:lpstr>
      <vt:lpstr>Three dimensions  in the data</vt:lpstr>
      <vt:lpstr>PowerPoint Presentation</vt:lpstr>
      <vt:lpstr>Links to personal characteristics</vt:lpstr>
      <vt:lpstr>4. The Group and Organisation Future of Conservation Survey  (GO-FOX)</vt:lpstr>
      <vt:lpstr>GO-FOX</vt:lpstr>
    </vt:vector>
  </TitlesOfParts>
  <Company>jorge alvarado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Rogelio Luque-Lora</dc:creator>
  <cp:lastModifiedBy>Chris Sandbrook</cp:lastModifiedBy>
  <cp:revision>80</cp:revision>
  <dcterms:created xsi:type="dcterms:W3CDTF">2018-05-21T17:45:08Z</dcterms:created>
  <dcterms:modified xsi:type="dcterms:W3CDTF">2019-02-26T14:39:31Z</dcterms:modified>
</cp:coreProperties>
</file>