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5" r:id="rId2"/>
    <p:sldId id="261" r:id="rId3"/>
    <p:sldId id="26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66" d="100"/>
          <a:sy n="66" d="100"/>
        </p:scale>
        <p:origin x="121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17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26A64CD-7120-C04D-A680-7EB7AC053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38358" y="-130628"/>
            <a:ext cx="12468716" cy="7119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2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D42DE7AD-3D27-114A-B66E-99F92A2F54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93681" y="2683564"/>
            <a:ext cx="3698319" cy="4174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718032-FC48-504D-AB29-6431726F0C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95361" y="0"/>
            <a:ext cx="3698319" cy="4174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3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74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5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50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1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2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11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34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E9CA-3FF2-4D8F-A777-469B6607FC8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E661-92A0-4600-B89A-0CB92735F3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3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57D21349-39FA-A248-8391-54AA901922B3}"/>
              </a:ext>
            </a:extLst>
          </p:cNvPr>
          <p:cNvSpPr/>
          <p:nvPr/>
        </p:nvSpPr>
        <p:spPr>
          <a:xfrm>
            <a:off x="4795700" y="1"/>
            <a:ext cx="739471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>
              <a:solidFill>
                <a:srgbClr val="FF0000"/>
              </a:solidFill>
            </a:endParaRP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6F22837B-4ECF-45BA-8D18-68429E6D8E78}"/>
              </a:ext>
            </a:extLst>
          </p:cNvPr>
          <p:cNvSpPr txBox="1"/>
          <p:nvPr/>
        </p:nvSpPr>
        <p:spPr>
          <a:xfrm>
            <a:off x="5589105" y="1821569"/>
            <a:ext cx="5476292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Styrene A LC Light" pitchFamily="50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Проект финансового </a:t>
            </a:r>
          </a:p>
          <a:p>
            <a:r>
              <a:rPr lang="ru-RU" sz="4400" b="1" dirty="0">
                <a:solidFill>
                  <a:schemeClr val="bg1"/>
                </a:solidFill>
                <a:latin typeface="Styrene A LC Light" pitchFamily="50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веб-приложения </a:t>
            </a:r>
            <a:r>
              <a:rPr lang="en-US" sz="4400" b="1" dirty="0">
                <a:solidFill>
                  <a:schemeClr val="bg1"/>
                </a:solidFill>
                <a:latin typeface="Styrene A LC Light" pitchFamily="50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“SuperFinance”</a:t>
            </a:r>
            <a:r>
              <a:rPr lang="ru-RU" sz="4400" b="1" dirty="0">
                <a:solidFill>
                  <a:schemeClr val="bg1"/>
                </a:solidFill>
                <a:latin typeface="Styrene A LC Light" pitchFamily="50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на </a:t>
            </a:r>
            <a:r>
              <a:rPr lang="en-US" sz="4400" b="1" dirty="0">
                <a:solidFill>
                  <a:schemeClr val="bg1"/>
                </a:solidFill>
                <a:latin typeface="Styrene A LC Light" pitchFamily="50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8DFD038-F38B-4F90-8169-8E628866E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7" y="1263097"/>
            <a:ext cx="4127300" cy="4331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B1612E-5593-4730-84B3-26CF8BC9C7F4}"/>
              </a:ext>
            </a:extLst>
          </p:cNvPr>
          <p:cNvSpPr txBox="1"/>
          <p:nvPr/>
        </p:nvSpPr>
        <p:spPr>
          <a:xfrm>
            <a:off x="9274797" y="6420679"/>
            <a:ext cx="2574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Styrene A LC Light" pitchFamily="50" charset="0"/>
              </a:rPr>
              <a:t>Выполнил Демидов Арсений</a:t>
            </a:r>
          </a:p>
        </p:txBody>
      </p:sp>
    </p:spTree>
    <p:extLst>
      <p:ext uri="{BB962C8B-B14F-4D97-AF65-F5344CB8AC3E}">
        <p14:creationId xmlns:p14="http://schemas.microsoft.com/office/powerpoint/2010/main" val="21414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11">
            <a:extLst>
              <a:ext uri="{FF2B5EF4-FFF2-40B4-BE49-F238E27FC236}">
                <a16:creationId xmlns:a16="http://schemas.microsoft.com/office/drawing/2014/main" id="{35C1A7DF-D6C7-4814-9D3F-4F7F42C0F4A1}"/>
              </a:ext>
            </a:extLst>
          </p:cNvPr>
          <p:cNvSpPr/>
          <p:nvPr/>
        </p:nvSpPr>
        <p:spPr>
          <a:xfrm>
            <a:off x="7030720" y="0"/>
            <a:ext cx="5161280" cy="6869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400" dirty="0">
              <a:latin typeface="Styrene B LC Regular" pitchFamily="50" charset="0"/>
            </a:endParaRPr>
          </a:p>
        </p:txBody>
      </p:sp>
      <p:sp>
        <p:nvSpPr>
          <p:cNvPr id="15" name="Заголовок Verdana Bold не более 2-х строк 48 pt">
            <a:extLst>
              <a:ext uri="{FF2B5EF4-FFF2-40B4-BE49-F238E27FC236}">
                <a16:creationId xmlns:a16="http://schemas.microsoft.com/office/drawing/2014/main" id="{5158E719-2D24-4687-A34A-339DE9808C6F}"/>
              </a:ext>
            </a:extLst>
          </p:cNvPr>
          <p:cNvSpPr txBox="1"/>
          <p:nvPr/>
        </p:nvSpPr>
        <p:spPr>
          <a:xfrm>
            <a:off x="2103333" y="4578570"/>
            <a:ext cx="3847383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b">
            <a:spAutoFit/>
          </a:bodyPr>
          <a:lstStyle/>
          <a:p>
            <a:r>
              <a:rPr lang="ru-RU" sz="1600" dirty="0">
                <a:latin typeface="Styrene A LC Light" pitchFamily="50" charset="0"/>
              </a:rPr>
              <a:t>Построить инфраструктуру проекта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60EC7BB-F917-4626-A78D-9CD1ACE18298}"/>
              </a:ext>
            </a:extLst>
          </p:cNvPr>
          <p:cNvSpPr txBox="1">
            <a:spLocks/>
          </p:cNvSpPr>
          <p:nvPr/>
        </p:nvSpPr>
        <p:spPr>
          <a:xfrm>
            <a:off x="736493" y="1101974"/>
            <a:ext cx="5850760" cy="33953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latin typeface="Styrene A LC Light" pitchFamily="50" charset="0"/>
              </a:rPr>
              <a:t>разработка веб-приложения на </a:t>
            </a:r>
            <a:r>
              <a:rPr lang="ru-RU" sz="2000" dirty="0" err="1">
                <a:latin typeface="Styrene A LC Light" pitchFamily="50" charset="0"/>
              </a:rPr>
              <a:t>Python</a:t>
            </a:r>
            <a:r>
              <a:rPr lang="ru-RU" sz="2000" dirty="0">
                <a:latin typeface="Styrene A LC Light" pitchFamily="50" charset="0"/>
              </a:rPr>
              <a:t> с использованием </a:t>
            </a:r>
            <a:r>
              <a:rPr lang="ru-RU" sz="2000" dirty="0" err="1">
                <a:latin typeface="Styrene A LC Light" pitchFamily="50" charset="0"/>
              </a:rPr>
              <a:t>Flask</a:t>
            </a:r>
            <a:r>
              <a:rPr lang="ru-RU" sz="2000" dirty="0">
                <a:latin typeface="Styrene A LC Light" pitchFamily="50" charset="0"/>
              </a:rPr>
              <a:t>, которое позволит пользователям контролировать свои расходы, визуализировать данные в виде графиков, помогут упорядочить финансы и лучше прогнозировать свои траты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553925-35C9-475F-A4F8-F840C9CB5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95" y="4472179"/>
            <a:ext cx="797576" cy="797576"/>
          </a:xfrm>
          <a:prstGeom prst="rect">
            <a:avLst/>
          </a:prstGeom>
        </p:spPr>
      </p:pic>
      <p:sp>
        <p:nvSpPr>
          <p:cNvPr id="20" name="Заголовок Verdana Bold не более 2-х строк 48 pt">
            <a:extLst>
              <a:ext uri="{FF2B5EF4-FFF2-40B4-BE49-F238E27FC236}">
                <a16:creationId xmlns:a16="http://schemas.microsoft.com/office/drawing/2014/main" id="{958DF27D-AD44-48A1-99E8-C876FB64FD11}"/>
              </a:ext>
            </a:extLst>
          </p:cNvPr>
          <p:cNvSpPr txBox="1"/>
          <p:nvPr/>
        </p:nvSpPr>
        <p:spPr>
          <a:xfrm>
            <a:off x="2103333" y="5641807"/>
            <a:ext cx="427986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b">
            <a:spAutoFit/>
          </a:bodyPr>
          <a:lstStyle/>
          <a:p>
            <a:r>
              <a:rPr lang="ru-RU" sz="1600" dirty="0">
                <a:latin typeface="Styrene A LC Light" pitchFamily="50" charset="0"/>
              </a:rPr>
              <a:t>Применить полученные в ходе обучения навыки и технологии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4AECCB-11D6-4238-8350-A78DE827A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17" y="5503314"/>
            <a:ext cx="797576" cy="797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1A2115-C44F-414E-A63A-6DF3B92C041D}"/>
              </a:ext>
            </a:extLst>
          </p:cNvPr>
          <p:cNvSpPr txBox="1"/>
          <p:nvPr/>
        </p:nvSpPr>
        <p:spPr>
          <a:xfrm>
            <a:off x="841544" y="3571527"/>
            <a:ext cx="1773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Styrene B LC Regular" pitchFamily="50" charset="0"/>
              </a:rPr>
              <a:t>Задачи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263DD-F33A-4D20-8F2D-68D73C255A37}"/>
              </a:ext>
            </a:extLst>
          </p:cNvPr>
          <p:cNvSpPr txBox="1"/>
          <p:nvPr/>
        </p:nvSpPr>
        <p:spPr>
          <a:xfrm>
            <a:off x="736493" y="432677"/>
            <a:ext cx="351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Styrene B LC Regular" pitchFamily="50" charset="0"/>
              </a:rPr>
              <a:t>Цель проекта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36D3137-B578-4621-9CCF-24003EA1F0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499" y="1101974"/>
            <a:ext cx="1295721" cy="1295721"/>
          </a:xfrm>
          <a:prstGeom prst="rect">
            <a:avLst/>
          </a:prstGeom>
        </p:spPr>
      </p:pic>
      <p:sp>
        <p:nvSpPr>
          <p:cNvPr id="27" name="Объект 2">
            <a:extLst>
              <a:ext uri="{FF2B5EF4-FFF2-40B4-BE49-F238E27FC236}">
                <a16:creationId xmlns:a16="http://schemas.microsoft.com/office/drawing/2014/main" id="{EDA694FD-46E9-403C-89C3-0B9EB4958162}"/>
              </a:ext>
            </a:extLst>
          </p:cNvPr>
          <p:cNvSpPr txBox="1">
            <a:spLocks/>
          </p:cNvSpPr>
          <p:nvPr/>
        </p:nvSpPr>
        <p:spPr>
          <a:xfrm>
            <a:off x="7524170" y="3352800"/>
            <a:ext cx="4524025" cy="370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ru-RU" sz="1400" dirty="0">
                <a:latin typeface="Styrene A LC Light" pitchFamily="50" charset="0"/>
              </a:rPr>
              <a:t>Язык программирования </a:t>
            </a:r>
            <a:r>
              <a:rPr lang="en-US" sz="1400" dirty="0">
                <a:latin typeface="Styrene A LC Light" pitchFamily="50" charset="0"/>
              </a:rPr>
              <a:t>Python; </a:t>
            </a:r>
            <a:r>
              <a:rPr lang="ru-RU" sz="1400" dirty="0">
                <a:latin typeface="Styrene A LC Light" pitchFamily="50" charset="0"/>
              </a:rPr>
              <a:t>библиотека </a:t>
            </a:r>
            <a:r>
              <a:rPr lang="en-US" sz="1400" dirty="0">
                <a:latin typeface="Styrene A LC Light" pitchFamily="50" charset="0"/>
              </a:rPr>
              <a:t>Flask </a:t>
            </a:r>
            <a:r>
              <a:rPr lang="ru-RU" sz="1400" dirty="0">
                <a:latin typeface="Styrene A LC Light" pitchFamily="50" charset="0"/>
              </a:rPr>
              <a:t>и её модули (</a:t>
            </a:r>
            <a:r>
              <a:rPr lang="en-US" sz="1400" dirty="0">
                <a:latin typeface="Styrene A LC Light" pitchFamily="50" charset="0"/>
              </a:rPr>
              <a:t>Flask-SQLAlchemy, Flask-WTF</a:t>
            </a:r>
            <a:r>
              <a:rPr lang="ru-RU" sz="1400" dirty="0">
                <a:latin typeface="Styrene A LC Light" pitchFamily="50" charset="0"/>
              </a:rPr>
              <a:t>)</a:t>
            </a:r>
            <a:r>
              <a:rPr lang="en-US" sz="1400" dirty="0">
                <a:latin typeface="Styrene A LC Light" pitchFamily="50" charset="0"/>
              </a:rPr>
              <a:t>, </a:t>
            </a:r>
            <a:r>
              <a:rPr lang="ru-RU" sz="1400" dirty="0">
                <a:latin typeface="Styrene A LC Light" pitchFamily="50" charset="0"/>
              </a:rPr>
              <a:t>а также </a:t>
            </a:r>
            <a:r>
              <a:rPr lang="en-US" sz="1400" dirty="0">
                <a:latin typeface="Styrene A LC Light" pitchFamily="50" charset="0"/>
              </a:rPr>
              <a:t>Matplotlib </a:t>
            </a:r>
            <a:r>
              <a:rPr lang="ru-RU" sz="1400" dirty="0">
                <a:latin typeface="Styrene A LC Light" pitchFamily="50" charset="0"/>
              </a:rPr>
              <a:t>для визуализации данных</a:t>
            </a:r>
          </a:p>
          <a:p>
            <a:pPr>
              <a:lnSpc>
                <a:spcPct val="160000"/>
              </a:lnSpc>
            </a:pPr>
            <a:r>
              <a:rPr lang="ru-RU" sz="1400" dirty="0">
                <a:latin typeface="Styrene A LC Light" pitchFamily="50" charset="0"/>
              </a:rPr>
              <a:t>База данных </a:t>
            </a:r>
            <a:r>
              <a:rPr lang="en-US" sz="1400" dirty="0">
                <a:latin typeface="Styrene A LC Light" pitchFamily="50" charset="0"/>
              </a:rPr>
              <a:t>SQLite</a:t>
            </a:r>
          </a:p>
          <a:p>
            <a:pPr>
              <a:lnSpc>
                <a:spcPct val="160000"/>
              </a:lnSpc>
            </a:pPr>
            <a:r>
              <a:rPr lang="ru-RU" sz="1400" dirty="0">
                <a:latin typeface="Styrene A LC Light" pitchFamily="50" charset="0"/>
              </a:rPr>
              <a:t>Почтовые технологии Яндекса для отправки электронных писем</a:t>
            </a:r>
            <a:endParaRPr lang="ru-RU" sz="1200" dirty="0">
              <a:latin typeface="Styrene A LC Light" pitchFamily="50" charset="0"/>
            </a:endParaRP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AF2AD74-87BB-4577-8BEF-1A7CF91904F3}"/>
              </a:ext>
            </a:extLst>
          </p:cNvPr>
          <p:cNvCxnSpPr/>
          <p:nvPr/>
        </p:nvCxnSpPr>
        <p:spPr>
          <a:xfrm>
            <a:off x="841544" y="3352800"/>
            <a:ext cx="565069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1FDB84-49D3-4D95-B496-C3A76D52698D}"/>
              </a:ext>
            </a:extLst>
          </p:cNvPr>
          <p:cNvSpPr txBox="1"/>
          <p:nvPr/>
        </p:nvSpPr>
        <p:spPr>
          <a:xfrm>
            <a:off x="7667257" y="2844225"/>
            <a:ext cx="472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FF0000"/>
                </a:solidFill>
                <a:latin typeface="Styrene B LC Regular" pitchFamily="50" charset="0"/>
              </a:rPr>
              <a:t>Стек технологий для решения задачи</a:t>
            </a:r>
          </a:p>
          <a:p>
            <a:endParaRPr lang="ru-RU" sz="1600" b="1" dirty="0">
              <a:solidFill>
                <a:srgbClr val="FF0000"/>
              </a:solidFill>
              <a:latin typeface="Styrene B LC Regula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88BD6C-E2C4-4563-A4C2-5CF1274146E8}"/>
              </a:ext>
            </a:extLst>
          </p:cNvPr>
          <p:cNvSpPr txBox="1"/>
          <p:nvPr/>
        </p:nvSpPr>
        <p:spPr>
          <a:xfrm>
            <a:off x="729205" y="2704307"/>
            <a:ext cx="275477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tyrene B LC Regular" pitchFamily="50" charset="0"/>
              </a:rPr>
              <a:t>Регистрация и аутентификация пользователей</a:t>
            </a:r>
          </a:p>
          <a:p>
            <a:endParaRPr lang="ru-RU" b="1" dirty="0">
              <a:latin typeface="Styrene B LC Regular" pitchFamily="50" charset="0"/>
            </a:endParaRPr>
          </a:p>
          <a:p>
            <a:r>
              <a:rPr lang="ru-RU" sz="1600" dirty="0">
                <a:latin typeface="Styrene A LC Light" pitchFamily="50" charset="0"/>
              </a:rPr>
              <a:t>регистрация нового пользователя с минимальными данными (имя, </a:t>
            </a:r>
            <a:r>
              <a:rPr lang="ru-RU" sz="1600" dirty="0" err="1">
                <a:latin typeface="Styrene A LC Light" pitchFamily="50" charset="0"/>
              </a:rPr>
              <a:t>email</a:t>
            </a:r>
            <a:r>
              <a:rPr lang="ru-RU" sz="1600" dirty="0">
                <a:latin typeface="Styrene A LC Light" pitchFamily="50" charset="0"/>
              </a:rPr>
              <a:t>)</a:t>
            </a:r>
          </a:p>
          <a:p>
            <a:r>
              <a:rPr lang="ru-RU" sz="1600" dirty="0">
                <a:latin typeface="Styrene A LC Light" pitchFamily="50" charset="0"/>
              </a:rPr>
              <a:t>Проверка электронной почты пользователей</a:t>
            </a:r>
          </a:p>
          <a:p>
            <a:endParaRPr lang="ru-RU" dirty="0">
              <a:latin typeface="Styrene A LC Light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260B7-0615-4A98-A9C8-1050B9C5B451}"/>
              </a:ext>
            </a:extLst>
          </p:cNvPr>
          <p:cNvSpPr txBox="1"/>
          <p:nvPr/>
        </p:nvSpPr>
        <p:spPr>
          <a:xfrm>
            <a:off x="4309487" y="2704307"/>
            <a:ext cx="305201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tyrene B LC Regular" pitchFamily="50" charset="0"/>
              </a:rPr>
              <a:t>Управление расходами и доходами</a:t>
            </a:r>
          </a:p>
          <a:p>
            <a:endParaRPr lang="ru-RU" b="1" dirty="0">
              <a:latin typeface="Styrene B LC Regular" pitchFamily="50" charset="0"/>
            </a:endParaRPr>
          </a:p>
          <a:p>
            <a:r>
              <a:rPr lang="ru-RU" sz="1600" dirty="0">
                <a:latin typeface="Styrene A LC Light" pitchFamily="50" charset="0"/>
              </a:rPr>
              <a:t>возможность внесения, редактирования, удаления расходов и доходов, формирование бюджета по категориям, </a:t>
            </a:r>
          </a:p>
          <a:p>
            <a:r>
              <a:rPr lang="ru-RU" sz="1600" dirty="0">
                <a:latin typeface="Styrene A LC Light" pitchFamily="50" charset="0"/>
              </a:rPr>
              <a:t>установка лимитов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0B49C1-BB8D-49C4-BC75-BC13B098CAEA}"/>
              </a:ext>
            </a:extLst>
          </p:cNvPr>
          <p:cNvSpPr txBox="1"/>
          <p:nvPr/>
        </p:nvSpPr>
        <p:spPr>
          <a:xfrm>
            <a:off x="8121416" y="2750473"/>
            <a:ext cx="3198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Styrene B LC Regular" pitchFamily="50" charset="0"/>
              </a:rPr>
              <a:t>Отображение графиков</a:t>
            </a:r>
          </a:p>
          <a:p>
            <a:endParaRPr lang="ru-RU" b="1" dirty="0">
              <a:latin typeface="Styrene B LC Regular" pitchFamily="50" charset="0"/>
            </a:endParaRPr>
          </a:p>
          <a:p>
            <a:r>
              <a:rPr lang="ru-RU" sz="1600" dirty="0">
                <a:latin typeface="Styrene A LC Light" pitchFamily="50" charset="0"/>
              </a:rPr>
              <a:t>использование библиотеки </a:t>
            </a:r>
            <a:r>
              <a:rPr lang="ru-RU" sz="1600" dirty="0" err="1">
                <a:latin typeface="Styrene A LC Light" pitchFamily="50" charset="0"/>
              </a:rPr>
              <a:t>Matplotlib</a:t>
            </a:r>
            <a:r>
              <a:rPr lang="ru-RU" sz="1600" dirty="0">
                <a:latin typeface="Styrene A LC Light" pitchFamily="50" charset="0"/>
              </a:rPr>
              <a:t> для построения графиков. Визуализация данных о расходах по категориям.</a:t>
            </a:r>
          </a:p>
          <a:p>
            <a:r>
              <a:rPr lang="ru-RU" sz="1600" dirty="0">
                <a:latin typeface="Styrene A LC Light" pitchFamily="50" charset="0"/>
              </a:rPr>
              <a:t>Динамическое отображение расходов за выбранные периоды (день, неделя, месяц, год)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1A58E-EC68-4EAA-8F69-1AA0139C92CB}"/>
              </a:ext>
            </a:extLst>
          </p:cNvPr>
          <p:cNvSpPr txBox="1"/>
          <p:nvPr/>
        </p:nvSpPr>
        <p:spPr>
          <a:xfrm>
            <a:off x="876268" y="1045150"/>
            <a:ext cx="6354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FF0000"/>
                </a:solidFill>
                <a:latin typeface="Styrene B LC Regular" pitchFamily="50" charset="0"/>
              </a:rPr>
              <a:t>Основные функции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9DB2910-D2EB-44BB-B37F-20A0360613AD}"/>
              </a:ext>
            </a:extLst>
          </p:cNvPr>
          <p:cNvCxnSpPr>
            <a:cxnSpLocks/>
          </p:cNvCxnSpPr>
          <p:nvPr/>
        </p:nvCxnSpPr>
        <p:spPr>
          <a:xfrm>
            <a:off x="876268" y="2191909"/>
            <a:ext cx="10258578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352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163</Words>
  <Application>Microsoft Office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 Historic</vt:lpstr>
      <vt:lpstr>Styrene A LC Light</vt:lpstr>
      <vt:lpstr>Styrene B LC Regular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финансового веб-приложения на Python</dc:title>
  <dc:creator>Арсений Демидов</dc:creator>
  <cp:lastModifiedBy>Демидова Гузель Фаилевна</cp:lastModifiedBy>
  <cp:revision>79</cp:revision>
  <dcterms:created xsi:type="dcterms:W3CDTF">2025-05-13T19:11:53Z</dcterms:created>
  <dcterms:modified xsi:type="dcterms:W3CDTF">2025-05-13T23:40:33Z</dcterms:modified>
</cp:coreProperties>
</file>