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4" r:id="rId2"/>
    <p:sldId id="256" r:id="rId3"/>
    <p:sldId id="257" r:id="rId4"/>
    <p:sldId id="267" r:id="rId5"/>
    <p:sldId id="268" r:id="rId6"/>
    <p:sldId id="269" r:id="rId7"/>
    <p:sldId id="270" r:id="rId8"/>
    <p:sldId id="273" r:id="rId9"/>
    <p:sldId id="271" r:id="rId10"/>
    <p:sldId id="272" r:id="rId11"/>
    <p:sldId id="275" r:id="rId12"/>
    <p:sldId id="258" r:id="rId13"/>
    <p:sldId id="260" r:id="rId14"/>
    <p:sldId id="259" r:id="rId15"/>
    <p:sldId id="261" r:id="rId16"/>
    <p:sldId id="262" r:id="rId17"/>
    <p:sldId id="263" r:id="rId18"/>
    <p:sldId id="264" r:id="rId19"/>
    <p:sldId id="265" r:id="rId20"/>
    <p:sldId id="266"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387" autoAdjust="0"/>
  </p:normalViewPr>
  <p:slideViewPr>
    <p:cSldViewPr>
      <p:cViewPr varScale="1">
        <p:scale>
          <a:sx n="49" d="100"/>
          <a:sy n="49" d="100"/>
        </p:scale>
        <p:origin x="1336"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043B725B-653D-4166-A8E9-72A38A1847CF}" type="datetimeFigureOut">
              <a:rPr lang="en-US"/>
              <a:t>1/26/2019</a:t>
            </a:fld>
            <a:endParaRPr/>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83F64CD-0576-4A9A-BD06-7889D6E60BDC}" type="datetimeFigureOut">
              <a:rPr lang="en-US"/>
              <a:t>1/26/2019</a:t>
            </a:fld>
            <a:endParaRPr/>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ature.com/articles/jes201013#f1"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nature.com/articles/jes201013#ref1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1310914/#b2-ehp0113-001530" TargetMode="External"/><Relationship Id="rId7" Type="http://schemas.openxmlformats.org/officeDocument/2006/relationships/hyperlink" Target="https://www.ncbi.nlm.nih.gov/pmc/articles/PMC1310914/#b14-ehp0113-001530"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ncbi.nlm.nih.gov/pmc/articles/PMC1310914/#b13-ehp0113-001530" TargetMode="External"/><Relationship Id="rId5" Type="http://schemas.openxmlformats.org/officeDocument/2006/relationships/hyperlink" Target="https://www.ncbi.nlm.nih.gov/pmc/articles/PMC1310914/#b4-ehp0113-001530" TargetMode="External"/><Relationship Id="rId4" Type="http://schemas.openxmlformats.org/officeDocument/2006/relationships/hyperlink" Target="https://www.ncbi.nlm.nih.gov/pmc/articles/PMC1310914/#b3-ehp0113-00153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SICKER, FATTER, POORER… These were the words that I heard one day that jolted me to my TV screen.  Oddly enough, it was an answer to a prayer.  Why you ask, let me explain…</a:t>
            </a:r>
          </a:p>
        </p:txBody>
      </p:sp>
      <p:sp>
        <p:nvSpPr>
          <p:cNvPr id="4" name="Slide Number Placeholder 3"/>
          <p:cNvSpPr>
            <a:spLocks noGrp="1"/>
          </p:cNvSpPr>
          <p:nvPr>
            <p:ph type="sldNum" sz="quarter" idx="5"/>
          </p:nvPr>
        </p:nvSpPr>
        <p:spPr/>
        <p:txBody>
          <a:bodyPr/>
          <a:lstStyle/>
          <a:p>
            <a:fld id="{9555D449-B875-4B8D-8E66-224D27E54C9A}" type="slidenum">
              <a:rPr lang="en-US" smtClean="0"/>
              <a:t>1</a:t>
            </a:fld>
            <a:endParaRPr lang="en-US"/>
          </a:p>
        </p:txBody>
      </p:sp>
    </p:spTree>
    <p:extLst>
      <p:ext uri="{BB962C8B-B14F-4D97-AF65-F5344CB8AC3E}">
        <p14:creationId xmlns:p14="http://schemas.microsoft.com/office/powerpoint/2010/main" val="488954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show you the extent of this program, I did a quick google scholar search and you can see….</a:t>
            </a:r>
          </a:p>
          <a:p>
            <a:endParaRPr lang="en-US" dirty="0"/>
          </a:p>
          <a:p>
            <a:r>
              <a:rPr lang="en-US" dirty="0"/>
              <a:t>It’s well documented</a:t>
            </a:r>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175335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11</a:t>
            </a:fld>
            <a:endParaRPr lang="en-US"/>
          </a:p>
        </p:txBody>
      </p:sp>
    </p:spTree>
    <p:extLst>
      <p:ext uri="{BB962C8B-B14F-4D97-AF65-F5344CB8AC3E}">
        <p14:creationId xmlns:p14="http://schemas.microsoft.com/office/powerpoint/2010/main" val="247074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180427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53020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426377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126392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16</a:t>
            </a:fld>
            <a:endParaRPr lang="en-US"/>
          </a:p>
        </p:txBody>
      </p:sp>
    </p:spTree>
    <p:extLst>
      <p:ext uri="{BB962C8B-B14F-4D97-AF65-F5344CB8AC3E}">
        <p14:creationId xmlns:p14="http://schemas.microsoft.com/office/powerpoint/2010/main" val="2699673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17</a:t>
            </a:fld>
            <a:endParaRPr lang="en-US"/>
          </a:p>
        </p:txBody>
      </p:sp>
    </p:spTree>
    <p:extLst>
      <p:ext uri="{BB962C8B-B14F-4D97-AF65-F5344CB8AC3E}">
        <p14:creationId xmlns:p14="http://schemas.microsoft.com/office/powerpoint/2010/main" val="3324963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18</a:t>
            </a:fld>
            <a:endParaRPr lang="en-US"/>
          </a:p>
        </p:txBody>
      </p:sp>
    </p:spTree>
    <p:extLst>
      <p:ext uri="{BB962C8B-B14F-4D97-AF65-F5344CB8AC3E}">
        <p14:creationId xmlns:p14="http://schemas.microsoft.com/office/powerpoint/2010/main" val="1856163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19</a:t>
            </a:fld>
            <a:endParaRPr lang="en-US"/>
          </a:p>
        </p:txBody>
      </p:sp>
    </p:spTree>
    <p:extLst>
      <p:ext uri="{BB962C8B-B14F-4D97-AF65-F5344CB8AC3E}">
        <p14:creationId xmlns:p14="http://schemas.microsoft.com/office/powerpoint/2010/main" val="243731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UrLeaka Newsome and today I’m going to talk with you about my research and app in exploring phthalate exposure amongst various populations.</a:t>
            </a:r>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80508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20</a:t>
            </a:fld>
            <a:endParaRPr lang="en-US"/>
          </a:p>
        </p:txBody>
      </p:sp>
    </p:spTree>
    <p:extLst>
      <p:ext uri="{BB962C8B-B14F-4D97-AF65-F5344CB8AC3E}">
        <p14:creationId xmlns:p14="http://schemas.microsoft.com/office/powerpoint/2010/main" val="82074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105243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honest with you, I went back and forth debating what I’d like my </a:t>
            </a:r>
            <a:r>
              <a:rPr lang="en-US" dirty="0" err="1"/>
              <a:t>midstone</a:t>
            </a:r>
            <a:r>
              <a:rPr lang="en-US" dirty="0"/>
              <a:t> project to be about… STEM education or biomedical research.  I’m interested in both… As I sought to allow my ability to find an adequate dataset to help me make my decision, I had a hard time finding a set that would help me answer one of two questions.</a:t>
            </a:r>
          </a:p>
          <a:p>
            <a:endParaRPr lang="en-US" dirty="0"/>
          </a:p>
          <a:p>
            <a:endParaRPr lang="en-US" dirty="0"/>
          </a:p>
          <a:p>
            <a:r>
              <a:rPr lang="en-US" dirty="0"/>
              <a:t>I recently viewed a podcast of sorts where a prominent member of my community briefly mentioned a comparison between consumer spending and health disparities for certain groups.  She stated that certain groups have a higher rate of health issues and disease, yet are one of the leading consumers of health and beauty aid products.  </a:t>
            </a:r>
          </a:p>
          <a:p>
            <a:endParaRPr lang="en-US" dirty="0"/>
          </a:p>
          <a:p>
            <a:r>
              <a:rPr lang="en-US" dirty="0"/>
              <a:t>This peaked my interest and became the premise for my concern… My question was why is this?  Why do I talk to my parents and grieve when I hear of their latest health concerns.  Wondering what I can do to help.  Why do I look out at random people in the grocery store and see people that look like me have an oddly familiar body type.  Are we just “big boned”?  Why do we obsess about our appearance or hair… Why?</a:t>
            </a:r>
          </a:p>
          <a:p>
            <a:endParaRPr lang="en-US" dirty="0"/>
          </a:p>
          <a:p>
            <a:r>
              <a:rPr lang="en-US" dirty="0"/>
              <a:t>So many questions…. But the answers expand farther than the basis of this research project.  Yet I was till intrigued with the prospect of a possible relationship between health and beauty aid consumer products and the overall health of people.  Was their a direct connection especially since  industry is not regulated by formal organizations such as the FDA.  https://www.fda.gov/cosmetics/productsingredients/ingredients/ucm128250.htm.  More importantly, how can I find this information…</a:t>
            </a:r>
          </a:p>
          <a:p>
            <a:endParaRPr lang="en-US" dirty="0"/>
          </a:p>
          <a:p>
            <a:r>
              <a:rPr lang="en-US" dirty="0"/>
              <a:t>And then I saw this… CBS </a:t>
            </a:r>
            <a:r>
              <a:rPr lang="en-US" dirty="0" err="1"/>
              <a:t>intereviewed</a:t>
            </a:r>
            <a:r>
              <a:rPr lang="en-US" dirty="0"/>
              <a:t> Dr. Leonardo </a:t>
            </a:r>
            <a:r>
              <a:rPr lang="en-US" dirty="0" err="1"/>
              <a:t>Trasande</a:t>
            </a:r>
            <a:r>
              <a:rPr lang="en-US" dirty="0"/>
              <a:t> a leading researcher in pediatrics and  public health.  Based on his research, he discovered…</a:t>
            </a:r>
          </a:p>
          <a:p>
            <a:endParaRPr lang="en-US" dirty="0"/>
          </a:p>
          <a:p>
            <a:r>
              <a:rPr lang="en-US" dirty="0"/>
              <a:t>The idea is based on this… We are exposed to various chemicals found in our environment.  These chemicals have been understood to cause disruptions in our endocrine or hormone system which has a direct connection to more chronic and serious health conditions.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52205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One of the chemicals studied are “Phthalates”</a:t>
            </a:r>
          </a:p>
          <a:p>
            <a:pPr defTabSz="942289">
              <a:defRPr/>
            </a:pPr>
            <a:endParaRPr lang="en-US" dirty="0"/>
          </a:p>
          <a:p>
            <a:pPr defTabSz="942289">
              <a:defRPr/>
            </a:pPr>
            <a:r>
              <a:rPr lang="en-US" dirty="0"/>
              <a:t>Among personal care products, DEP and </a:t>
            </a:r>
            <a:r>
              <a:rPr lang="en-US" dirty="0" err="1"/>
              <a:t>DnBP</a:t>
            </a:r>
            <a:r>
              <a:rPr lang="en-US" dirty="0"/>
              <a:t> have been found at the highest concentrations in fragrance products, including perfume (DEP), and in nail polishes (</a:t>
            </a:r>
            <a:r>
              <a:rPr lang="en-US" dirty="0" err="1"/>
              <a:t>DnBP</a:t>
            </a:r>
            <a:r>
              <a:rPr lang="en-US" dirty="0"/>
              <a:t>). </a:t>
            </a:r>
            <a:r>
              <a:rPr lang="en-US" dirty="0">
                <a:hlinkClick r:id="rId3"/>
              </a:rPr>
              <a:t>Figure 1</a:t>
            </a:r>
            <a:r>
              <a:rPr lang="en-US" dirty="0"/>
              <a:t> shows an adaptation of results from the analysis of DEP in 48 personal care products in the United States (</a:t>
            </a:r>
            <a:r>
              <a:rPr lang="en-US" dirty="0" err="1">
                <a:hlinkClick r:id="rId4" tooltip="Hubinger J.C., and Havery D.C. Analysis of consumer cosmetic products for phthalate esters. J Cosmet Sci 2006: 57(2): 127–137."/>
              </a:rPr>
              <a:t>Hubinger</a:t>
            </a:r>
            <a:r>
              <a:rPr lang="en-US" dirty="0">
                <a:hlinkClick r:id="rId4" tooltip="Hubinger J.C., and Havery D.C. Analysis of consumer cosmetic products for phthalate esters. J Cosmet Sci 2006: 57(2): 127–137."/>
              </a:rPr>
              <a:t> and </a:t>
            </a:r>
            <a:r>
              <a:rPr lang="en-US" dirty="0" err="1">
                <a:hlinkClick r:id="rId4" tooltip="Hubinger J.C., and Havery D.C. Analysis of consumer cosmetic products for phthalate esters. J Cosmet Sci 2006: 57(2): 127–137."/>
              </a:rPr>
              <a:t>Havery</a:t>
            </a:r>
            <a:r>
              <a:rPr lang="en-US" dirty="0">
                <a:hlinkClick r:id="rId4" tooltip="Hubinger J.C., and Havery D.C. Analysis of consumer cosmetic products for phthalate esters. J Cosmet Sci 2006: 57(2): 127–137."/>
              </a:rPr>
              <a:t>, 2006</a:t>
            </a:r>
            <a:r>
              <a:rPr lang="en-US" dirty="0"/>
              <a:t>). The five fragrance products tested had concentrations of DEP ranging from 5486 to 38,663 </a:t>
            </a:r>
            <a:r>
              <a:rPr lang="en-US" dirty="0" err="1"/>
              <a:t>p.p.m.</a:t>
            </a:r>
            <a:r>
              <a:rPr lang="en-US" dirty="0"/>
              <a:t>, and the next highest DEP concentration of any other product tested was in a deodorant with 2933 </a:t>
            </a:r>
            <a:r>
              <a:rPr lang="en-US" dirty="0" err="1"/>
              <a:t>p.p.m.</a:t>
            </a:r>
            <a:r>
              <a:rPr lang="en-US" dirty="0"/>
              <a:t> (</a:t>
            </a:r>
            <a:r>
              <a:rPr lang="en-US" dirty="0" err="1">
                <a:hlinkClick r:id="rId4" tooltip="Hubinger J.C., and Havery D.C. Analysis of consumer cosmetic products for phthalate esters. J Cosmet Sci 2006: 57(2): 127–137."/>
              </a:rPr>
              <a:t>Hubinger</a:t>
            </a:r>
            <a:r>
              <a:rPr lang="en-US" dirty="0">
                <a:hlinkClick r:id="rId4" tooltip="Hubinger J.C., and Havery D.C. Analysis of consumer cosmetic products for phthalate esters. J Cosmet Sci 2006: 57(2): 127–137."/>
              </a:rPr>
              <a:t> and </a:t>
            </a:r>
            <a:r>
              <a:rPr lang="en-US" dirty="0" err="1">
                <a:hlinkClick r:id="rId4" tooltip="Hubinger J.C., and Havery D.C. Analysis of consumer cosmetic products for phthalate esters. J Cosmet Sci 2006: 57(2): 127–137."/>
              </a:rPr>
              <a:t>Havery</a:t>
            </a:r>
            <a:r>
              <a:rPr lang="en-US" dirty="0">
                <a:hlinkClick r:id="rId4" tooltip="Hubinger J.C., and Havery D.C. Analysis of consumer cosmetic products for phthalate esters. J Cosmet Sci 2006: 57(2): 127–137."/>
              </a:rPr>
              <a:t>, 2006</a:t>
            </a:r>
            <a:r>
              <a:rPr lang="en-US" dirty="0"/>
              <a:t>). https://www.nature.com/articles/jes201013#ref10</a:t>
            </a:r>
          </a:p>
          <a:p>
            <a:pPr defTabSz="942289">
              <a:defRPr/>
            </a:pP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5</a:t>
            </a:fld>
            <a:endParaRPr lang="en-US"/>
          </a:p>
        </p:txBody>
      </p:sp>
    </p:spTree>
    <p:extLst>
      <p:ext uri="{BB962C8B-B14F-4D97-AF65-F5344CB8AC3E}">
        <p14:creationId xmlns:p14="http://schemas.microsoft.com/office/powerpoint/2010/main" val="18701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Indirect relationship… measure metabolite is a measurement of phthalate absorbed.</a:t>
            </a:r>
          </a:p>
          <a:p>
            <a:endParaRPr lang="en-US" dirty="0"/>
          </a:p>
          <a:p>
            <a:r>
              <a:rPr lang="en-US" dirty="0"/>
              <a:t>Men who used cologne or aftershave within 48 </a:t>
            </a:r>
            <a:r>
              <a:rPr lang="en-US" dirty="0" err="1"/>
              <a:t>hr</a:t>
            </a:r>
            <a:r>
              <a:rPr lang="en-US" dirty="0"/>
              <a:t> before urine collection had higher median levels of </a:t>
            </a:r>
            <a:r>
              <a:rPr lang="en-US" dirty="0" err="1"/>
              <a:t>monoethyl</a:t>
            </a:r>
            <a:r>
              <a:rPr lang="en-US" dirty="0"/>
              <a:t> phthalate (MEP) (265 and 266 ng/mL, respectively) than those who did not use cologne or aftershave (108 and 133 ng/mL, respectively).</a:t>
            </a:r>
          </a:p>
          <a:p>
            <a:endParaRPr lang="en-US" dirty="0"/>
          </a:p>
          <a:p>
            <a:r>
              <a:rPr lang="en-US" b="1" dirty="0"/>
              <a:t>Although diester and monoester phthalates have short biologic half-lives of approximately 6–12 </a:t>
            </a:r>
            <a:r>
              <a:rPr lang="en-US" b="1" dirty="0" err="1"/>
              <a:t>hr</a:t>
            </a:r>
            <a:r>
              <a:rPr lang="en-US" b="1" dirty="0"/>
              <a:t> and do not accumulate (</a:t>
            </a:r>
            <a:r>
              <a:rPr lang="en-US" b="1" dirty="0">
                <a:hlinkClick r:id="rId3"/>
              </a:rPr>
              <a:t>ATSDR 1995</a:t>
            </a:r>
            <a:r>
              <a:rPr lang="en-US" b="1" dirty="0"/>
              <a:t>, </a:t>
            </a:r>
            <a:r>
              <a:rPr lang="en-US" b="1" dirty="0">
                <a:hlinkClick r:id="rId4"/>
              </a:rPr>
              <a:t>2001</a:t>
            </a:r>
            <a:r>
              <a:rPr lang="en-US" b="1" dirty="0"/>
              <a:t>, </a:t>
            </a:r>
            <a:r>
              <a:rPr lang="en-US" b="1" dirty="0">
                <a:hlinkClick r:id="rId5"/>
              </a:rPr>
              <a:t>2003</a:t>
            </a:r>
            <a:r>
              <a:rPr lang="en-US" b="1" dirty="0"/>
              <a:t>), the frequent application of personal care products may result in semi-steady-state levels, making it possible to estimate typical phthalate body burden from a single urine sample </a:t>
            </a:r>
            <a:r>
              <a:rPr lang="en-US" dirty="0"/>
              <a:t>(</a:t>
            </a:r>
            <a:r>
              <a:rPr lang="en-US" dirty="0">
                <a:hlinkClick r:id="rId6"/>
              </a:rPr>
              <a:t>Hauser et al. 2004</a:t>
            </a:r>
            <a:r>
              <a:rPr lang="en-US" dirty="0"/>
              <a:t>; </a:t>
            </a:r>
            <a:r>
              <a:rPr lang="en-US" dirty="0" err="1">
                <a:hlinkClick r:id="rId7"/>
              </a:rPr>
              <a:t>Hoppin</a:t>
            </a:r>
            <a:r>
              <a:rPr lang="en-US" dirty="0">
                <a:hlinkClick r:id="rId7"/>
              </a:rPr>
              <a:t> et al. 2002</a:t>
            </a:r>
            <a:r>
              <a:rPr lang="en-US" dirty="0"/>
              <a:t>)…. The percentage of African-American (59%) and Hispanic (53%) men who reported using cologne within 48 </a:t>
            </a:r>
            <a:r>
              <a:rPr lang="en-US" dirty="0" err="1"/>
              <a:t>hr</a:t>
            </a:r>
            <a:r>
              <a:rPr lang="en-US" dirty="0"/>
              <a:t> of urine collection was higher the percentage of Caucasian men (25%) or men of other races (25%). Additionally, African-American men (65%) were more likely than Hispanic (44%), Caucasian (30%), or men of other races (43%) to use lotion.  https://www.ncbi.nlm.nih.gov/pmc/articles/PMC1310914/</a:t>
            </a:r>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398071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Stalhut</a:t>
            </a:r>
            <a:r>
              <a:rPr lang="en-US" dirty="0"/>
              <a:t>, 2007</a:t>
            </a:r>
          </a:p>
          <a:p>
            <a:endParaRPr lang="en-US" dirty="0"/>
          </a:p>
          <a:p>
            <a:r>
              <a:rPr lang="en-US" dirty="0"/>
              <a:t>According to the CDC, certain demographic groups have a higher rate of cancer and other health disparities than other groups.  Even in the state of California, extensive efforts have been made to clearly assess carcinogenic chemicals and their impact on communities.  Consequently, many consumer products are not regulated by the Food and Drug Administration and one must wonder if the lack of regulation and extensive use of products are linked to long term indirect health problems.  This study will seek to investigate the potential relationship between chemicals found in health and beauty aid consumer products and possible health disparities amongst varying demographic populations in the United States.  Ultimately, if there is a relationship this may elicit questions concerning “ecojustice”.</a:t>
            </a:r>
          </a:p>
          <a:p>
            <a:r>
              <a:rPr lang="en-US" dirty="0"/>
              <a:t>https://auditor-ca.demo.socrata.com/dataset/Chemicals-in-Cosmetics/ebsf-jhkt</a:t>
            </a:r>
          </a:p>
          <a:p>
            <a:endParaRPr lang="en-US" dirty="0"/>
          </a:p>
          <a:p>
            <a:endParaRPr lang="en-US" dirty="0"/>
          </a:p>
          <a:p>
            <a:r>
              <a:rPr lang="en-US" dirty="0"/>
              <a:t>As of right now, there haven’t been any determined threshold levels yet…  the research is new.</a:t>
            </a:r>
          </a:p>
        </p:txBody>
      </p:sp>
      <p:sp>
        <p:nvSpPr>
          <p:cNvPr id="4" name="Slide Number Placeholder 3"/>
          <p:cNvSpPr>
            <a:spLocks noGrp="1"/>
          </p:cNvSpPr>
          <p:nvPr>
            <p:ph type="sldNum" sz="quarter" idx="5"/>
          </p:nvPr>
        </p:nvSpPr>
        <p:spPr/>
        <p:txBody>
          <a:bodyPr/>
          <a:lstStyle/>
          <a:p>
            <a:fld id="{9555D449-B875-4B8D-8E66-224D27E54C9A}" type="slidenum">
              <a:rPr lang="en-US" smtClean="0"/>
              <a:t>7</a:t>
            </a:fld>
            <a:endParaRPr lang="en-US"/>
          </a:p>
        </p:txBody>
      </p:sp>
    </p:spTree>
    <p:extLst>
      <p:ext uri="{BB962C8B-B14F-4D97-AF65-F5344CB8AC3E}">
        <p14:creationId xmlns:p14="http://schemas.microsoft.com/office/powerpoint/2010/main" val="284509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345981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NHANES program began in the early 1960s, the survey became a continuous program in 1999</a:t>
            </a:r>
          </a:p>
          <a:p>
            <a:endParaRPr lang="en-US" dirty="0"/>
          </a:p>
          <a:p>
            <a:r>
              <a:rPr lang="en-US" dirty="0"/>
              <a:t>This is a long term or longitudinal study in which health and nutritional information for adults and children have been examined and surveyed since 1999 and examines a sample of about 5000 people each year.</a:t>
            </a:r>
          </a:p>
          <a:p>
            <a:endParaRPr lang="en-US" dirty="0"/>
          </a:p>
          <a:p>
            <a:r>
              <a:rPr lang="en-US" dirty="0"/>
              <a:t>The survey is unique in which it combines interviews, physical exams, and laboratory results.</a:t>
            </a:r>
          </a:p>
          <a:p>
            <a:endParaRPr lang="en-US" dirty="0"/>
          </a:p>
          <a:p>
            <a:r>
              <a:rPr lang="en-US" dirty="0"/>
              <a:t>“NHANES is a major program of the National Center for Health Statistics which is a part of the Center for Disease Control (CDC)</a:t>
            </a:r>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2920536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1/26/2019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1/26/2019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1/26/2019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1/26/2019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1/26/2019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1/26/2019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1/26/2019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1/26/2019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pulsk.com/muri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6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0DE2-E00A-4D7F-AFE9-FB227928B2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5FFD60-92FA-4A03-B6E5-AEC7A51CA8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AD0521E-32FF-436A-A0F8-00132BE8ACE3}"/>
              </a:ext>
            </a:extLst>
          </p:cNvPr>
          <p:cNvPicPr>
            <a:picLocks noChangeAspect="1"/>
          </p:cNvPicPr>
          <p:nvPr/>
        </p:nvPicPr>
        <p:blipFill>
          <a:blip r:embed="rId3"/>
          <a:stretch>
            <a:fillRect/>
          </a:stretch>
        </p:blipFill>
        <p:spPr>
          <a:xfrm>
            <a:off x="871537" y="219075"/>
            <a:ext cx="10448925" cy="6419850"/>
          </a:xfrm>
          <a:prstGeom prst="rect">
            <a:avLst/>
          </a:prstGeom>
        </p:spPr>
      </p:pic>
      <p:sp>
        <p:nvSpPr>
          <p:cNvPr id="5" name="Oval 4">
            <a:extLst>
              <a:ext uri="{FF2B5EF4-FFF2-40B4-BE49-F238E27FC236}">
                <a16:creationId xmlns:a16="http://schemas.microsoft.com/office/drawing/2014/main" id="{58DF7B6B-2B8A-4186-B39A-6562BC85649E}"/>
              </a:ext>
            </a:extLst>
          </p:cNvPr>
          <p:cNvSpPr/>
          <p:nvPr/>
        </p:nvSpPr>
        <p:spPr>
          <a:xfrm flipH="1">
            <a:off x="4419600" y="1097124"/>
            <a:ext cx="1402081" cy="6553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812F4C-5837-40C2-9E59-51FF2AD2F3CB}"/>
              </a:ext>
            </a:extLst>
          </p:cNvPr>
          <p:cNvPicPr>
            <a:picLocks noChangeAspect="1"/>
          </p:cNvPicPr>
          <p:nvPr/>
        </p:nvPicPr>
        <p:blipFill rotWithShape="1">
          <a:blip r:embed="rId4"/>
          <a:srcRect b="6388"/>
          <a:stretch/>
        </p:blipFill>
        <p:spPr>
          <a:xfrm>
            <a:off x="18393" y="219075"/>
            <a:ext cx="12192000" cy="6419850"/>
          </a:xfrm>
          <a:prstGeom prst="rect">
            <a:avLst/>
          </a:prstGeom>
        </p:spPr>
      </p:pic>
      <p:sp>
        <p:nvSpPr>
          <p:cNvPr id="7" name="Oval 6">
            <a:extLst>
              <a:ext uri="{FF2B5EF4-FFF2-40B4-BE49-F238E27FC236}">
                <a16:creationId xmlns:a16="http://schemas.microsoft.com/office/drawing/2014/main" id="{AD4270E5-6987-43B6-A8FC-A0F3E0C9438F}"/>
              </a:ext>
            </a:extLst>
          </p:cNvPr>
          <p:cNvSpPr/>
          <p:nvPr/>
        </p:nvSpPr>
        <p:spPr>
          <a:xfrm>
            <a:off x="2209800" y="1424783"/>
            <a:ext cx="1295400" cy="4802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60F9-BF3B-478A-8705-CA2D8A21D7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10EC7-DAEB-4AF2-BC20-0E6DB2C8673F}"/>
              </a:ext>
            </a:extLst>
          </p:cNvPr>
          <p:cNvSpPr>
            <a:spLocks noGrp="1"/>
          </p:cNvSpPr>
          <p:nvPr>
            <p:ph idx="1"/>
          </p:nvPr>
        </p:nvSpPr>
        <p:spPr>
          <a:xfrm>
            <a:off x="609600" y="1676401"/>
            <a:ext cx="10058400" cy="4724400"/>
          </a:xfrm>
        </p:spPr>
        <p:txBody>
          <a:bodyPr/>
          <a:lstStyle/>
          <a:p>
            <a:pPr marL="0" indent="0">
              <a:buNone/>
            </a:pPr>
            <a:r>
              <a:rPr lang="en-US" dirty="0"/>
              <a:t>Because of the wide scope of data available, I narrowed my research to the following parameters:</a:t>
            </a:r>
          </a:p>
          <a:p>
            <a:r>
              <a:rPr lang="en-US" dirty="0"/>
              <a:t>Adults only</a:t>
            </a:r>
          </a:p>
          <a:p>
            <a:r>
              <a:rPr lang="en-US" dirty="0"/>
              <a:t>2015 – 2016</a:t>
            </a:r>
          </a:p>
          <a:p>
            <a:r>
              <a:rPr lang="en-US" dirty="0"/>
              <a:t>Basic demographics (age, gender, race/ethnicity)</a:t>
            </a:r>
          </a:p>
          <a:p>
            <a:r>
              <a:rPr lang="en-US" dirty="0"/>
              <a:t>Medical Conditions – any cancer, thyroid issues, or diabetes</a:t>
            </a:r>
          </a:p>
        </p:txBody>
      </p:sp>
    </p:spTree>
    <p:extLst>
      <p:ext uri="{BB962C8B-B14F-4D97-AF65-F5344CB8AC3E}">
        <p14:creationId xmlns:p14="http://schemas.microsoft.com/office/powerpoint/2010/main" val="105171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explore the data?</a:t>
            </a:r>
          </a:p>
        </p:txBody>
      </p:sp>
      <p:sp>
        <p:nvSpPr>
          <p:cNvPr id="3" name="Text Placeholder 2"/>
          <p:cNvSpPr>
            <a:spLocks noGrp="1"/>
          </p:cNvSpPr>
          <p:nvPr>
            <p:ph type="body" idx="1"/>
          </p:nvPr>
        </p:nvSpPr>
        <p:spPr/>
        <p:txBody>
          <a:bodyPr/>
          <a:lstStyle/>
          <a:p>
            <a:r>
              <a:rPr lang="en-US"/>
              <a:t>Let’s Take a Look at the APP</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52B-672A-4B09-8EF5-D9E38F14CCA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BC399E0-8766-4037-BC17-0A50DA0268CD}"/>
              </a:ext>
            </a:extLst>
          </p:cNvPr>
          <p:cNvSpPr>
            <a:spLocks noGrp="1"/>
          </p:cNvSpPr>
          <p:nvPr>
            <p:ph idx="1"/>
          </p:nvPr>
        </p:nvSpPr>
        <p:spPr>
          <a:xfrm>
            <a:off x="152400" y="1600200"/>
            <a:ext cx="12039600" cy="4800600"/>
          </a:xfrm>
        </p:spPr>
        <p:txBody>
          <a:bodyPr>
            <a:normAutofit fontScale="92500" lnSpcReduction="20000"/>
          </a:bodyPr>
          <a:lstStyle/>
          <a:p>
            <a:pPr marL="0" indent="0">
              <a:buNone/>
            </a:pPr>
            <a:r>
              <a:rPr lang="en-US" dirty="0"/>
              <a:t>Duty, S. M., Ackerman, R. M., Calafat, A. M., &amp; Hauser, R. (2005). Personal care product use predicts urinary concentrations of some phthalate monoesters. </a:t>
            </a:r>
            <a:r>
              <a:rPr lang="en-US" i="1" dirty="0"/>
              <a:t>Environmental health perspectives</a:t>
            </a:r>
            <a:r>
              <a:rPr lang="en-US" dirty="0"/>
              <a:t>, </a:t>
            </a:r>
            <a:r>
              <a:rPr lang="en-US" i="1" dirty="0"/>
              <a:t>113</a:t>
            </a:r>
            <a:r>
              <a:rPr lang="en-US" dirty="0"/>
              <a:t>(11), 1530.</a:t>
            </a:r>
          </a:p>
          <a:p>
            <a:pPr marL="0" indent="0">
              <a:buNone/>
            </a:pPr>
            <a:r>
              <a:rPr lang="en-US" dirty="0"/>
              <a:t>Green R, Hauser R, Calafat AM, </a:t>
            </a:r>
            <a:r>
              <a:rPr lang="en-US" dirty="0" err="1"/>
              <a:t>Weuve</a:t>
            </a:r>
            <a:r>
              <a:rPr lang="en-US" dirty="0"/>
              <a:t> J, </a:t>
            </a:r>
            <a:r>
              <a:rPr lang="en-US" dirty="0" err="1"/>
              <a:t>Schettler</a:t>
            </a:r>
            <a:r>
              <a:rPr lang="en-US" dirty="0"/>
              <a:t> T, Ringer S, et al. Use of di(2-ethylhexyl) phthalate-containing medical products and urinary levels of mono(2-ethylhexyl) phthalate in neonatal intensive care unit infants. Environ Health </a:t>
            </a:r>
            <a:r>
              <a:rPr lang="en-US" dirty="0" err="1"/>
              <a:t>Perspect</a:t>
            </a:r>
            <a:r>
              <a:rPr lang="en-US" dirty="0"/>
              <a:t>. 2005;113:1222–1225.</a:t>
            </a:r>
          </a:p>
          <a:p>
            <a:pPr marL="0" indent="0">
              <a:buNone/>
            </a:pPr>
            <a:r>
              <a:rPr lang="en-US" dirty="0"/>
              <a:t>Just, A. C., </a:t>
            </a:r>
            <a:r>
              <a:rPr lang="en-US" dirty="0" err="1"/>
              <a:t>Adibi</a:t>
            </a:r>
            <a:r>
              <a:rPr lang="en-US" dirty="0"/>
              <a:t>, J. J., Rundle, A. G., Calafat, A. M., </a:t>
            </a:r>
            <a:r>
              <a:rPr lang="en-US" dirty="0" err="1"/>
              <a:t>Camann</a:t>
            </a:r>
            <a:r>
              <a:rPr lang="en-US" dirty="0"/>
              <a:t>, D. E., Hauser, R., ... &amp; </a:t>
            </a:r>
            <a:r>
              <a:rPr lang="en-US" dirty="0" err="1"/>
              <a:t>Whyatt</a:t>
            </a:r>
            <a:r>
              <a:rPr lang="en-US" dirty="0"/>
              <a:t>, R. M. (2010). Urinary and air phthalate concentrations and self-reported use of personal care products among minority pregnant women in New York city. </a:t>
            </a:r>
            <a:r>
              <a:rPr lang="en-US" i="1" dirty="0"/>
              <a:t>Journal of Exposure Science and Environmental Epidemiology</a:t>
            </a:r>
            <a:r>
              <a:rPr lang="en-US" dirty="0"/>
              <a:t>, </a:t>
            </a:r>
            <a:r>
              <a:rPr lang="en-US" i="1" dirty="0"/>
              <a:t>20</a:t>
            </a:r>
            <a:r>
              <a:rPr lang="en-US" dirty="0"/>
              <a:t>(7), 625.</a:t>
            </a:r>
          </a:p>
          <a:p>
            <a:pPr marL="0" indent="0">
              <a:buNone/>
            </a:pPr>
            <a:r>
              <a:rPr lang="en-US" dirty="0" err="1"/>
              <a:t>Schecter</a:t>
            </a:r>
            <a:r>
              <a:rPr lang="en-US" dirty="0"/>
              <a:t>, A., Lorber, M., Guo, Y., Wu, Q., Yun, S. H., Kannan, K., </a:t>
            </a:r>
            <a:r>
              <a:rPr lang="en-US" dirty="0" err="1"/>
              <a:t>Hommel</a:t>
            </a:r>
            <a:r>
              <a:rPr lang="en-US" dirty="0"/>
              <a:t>, M., Imran, N., </a:t>
            </a:r>
            <a:r>
              <a:rPr lang="en-US" dirty="0" err="1"/>
              <a:t>Hynan</a:t>
            </a:r>
            <a:r>
              <a:rPr lang="en-US" dirty="0"/>
              <a:t>, L. S., Cheng, D., </a:t>
            </a:r>
            <a:r>
              <a:rPr lang="en-US" dirty="0" err="1"/>
              <a:t>Colacino</a:t>
            </a:r>
            <a:r>
              <a:rPr lang="en-US" dirty="0"/>
              <a:t>, J. A., … Birnbaum, L. S. (2013). Phthalate concentrations and dietary exposure from food purchased in New York State. Environmental health perspectives, 121(4), 473-94. </a:t>
            </a:r>
          </a:p>
          <a:p>
            <a:pPr marL="0" indent="0">
              <a:buNone/>
            </a:pPr>
            <a:r>
              <a:rPr lang="en-US" dirty="0" err="1"/>
              <a:t>Stahlhut</a:t>
            </a:r>
            <a:r>
              <a:rPr lang="en-US" dirty="0"/>
              <a:t>, R. W., van </a:t>
            </a:r>
            <a:r>
              <a:rPr lang="en-US" dirty="0" err="1"/>
              <a:t>Wijngaarden</a:t>
            </a:r>
            <a:r>
              <a:rPr lang="en-US" dirty="0"/>
              <a:t>, E., Dye, T. D., Cook, S., &amp; Swan, S. H. (2007). Concentrations of urinary phthalate metabolites are associated with increased waist circumference and insulin resistance in adult US males. </a:t>
            </a:r>
            <a:r>
              <a:rPr lang="en-US" i="1" dirty="0"/>
              <a:t>Environmental health perspectives</a:t>
            </a:r>
            <a:r>
              <a:rPr lang="en-US" dirty="0"/>
              <a:t>, </a:t>
            </a:r>
            <a:r>
              <a:rPr lang="en-US" i="1" dirty="0"/>
              <a:t>115</a:t>
            </a:r>
            <a:r>
              <a:rPr lang="en-US" dirty="0"/>
              <a:t>(6), 876.</a:t>
            </a:r>
          </a:p>
          <a:p>
            <a:pPr marL="0" indent="0">
              <a:buNone/>
            </a:pPr>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Sicker, Fatter, Poorer!</a:t>
            </a:r>
            <a:br>
              <a:rPr lang="en-US" dirty="0"/>
            </a:br>
            <a:r>
              <a:rPr lang="en-US" sz="3100" dirty="0"/>
              <a:t>Exploration of Phthalate Exposure Amongst Various Populations</a:t>
            </a:r>
            <a:endParaRPr lang="en-US" dirty="0"/>
          </a:p>
        </p:txBody>
      </p:sp>
      <p:sp>
        <p:nvSpPr>
          <p:cNvPr id="3" name="Subtitle 2"/>
          <p:cNvSpPr>
            <a:spLocks noGrp="1"/>
          </p:cNvSpPr>
          <p:nvPr>
            <p:ph type="subTitle" idx="1"/>
          </p:nvPr>
        </p:nvSpPr>
        <p:spPr/>
        <p:txBody>
          <a:bodyPr/>
          <a:lstStyle/>
          <a:p>
            <a:r>
              <a:rPr lang="en-US" dirty="0"/>
              <a:t>By UrLeaka Newsome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Motivation</a:t>
            </a:r>
          </a:p>
          <a:p>
            <a:r>
              <a:rPr lang="en-US" dirty="0"/>
              <a:t>What are “phthalates” and what’s the big deal?</a:t>
            </a:r>
          </a:p>
          <a:p>
            <a:r>
              <a:rPr lang="en-US" dirty="0"/>
              <a:t>Current Research</a:t>
            </a:r>
          </a:p>
          <a:p>
            <a:r>
              <a:rPr lang="en-US" dirty="0"/>
              <a:t>Current Data Exploration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CA80-47E6-49CE-91E9-F266A8A805DA}"/>
              </a:ext>
            </a:extLst>
          </p:cNvPr>
          <p:cNvSpPr>
            <a:spLocks noGrp="1"/>
          </p:cNvSpPr>
          <p:nvPr>
            <p:ph type="title"/>
          </p:nvPr>
        </p:nvSpPr>
        <p:spPr/>
        <p:txBody>
          <a:bodyPr/>
          <a:lstStyle/>
          <a:p>
            <a:r>
              <a:rPr lang="en-US" dirty="0"/>
              <a:t>Motivation… a tale of two woes</a:t>
            </a:r>
          </a:p>
        </p:txBody>
      </p:sp>
      <p:pic>
        <p:nvPicPr>
          <p:cNvPr id="6" name="Picture 5">
            <a:extLst>
              <a:ext uri="{FF2B5EF4-FFF2-40B4-BE49-F238E27FC236}">
                <a16:creationId xmlns:a16="http://schemas.microsoft.com/office/drawing/2014/main" id="{708E32B7-37BD-49BD-B00C-DEEF937F40EB}"/>
              </a:ext>
            </a:extLst>
          </p:cNvPr>
          <p:cNvPicPr>
            <a:picLocks noChangeAspect="1"/>
          </p:cNvPicPr>
          <p:nvPr/>
        </p:nvPicPr>
        <p:blipFill>
          <a:blip r:embed="rId3"/>
          <a:stretch>
            <a:fillRect/>
          </a:stretch>
        </p:blipFill>
        <p:spPr>
          <a:xfrm>
            <a:off x="2354544" y="82287"/>
            <a:ext cx="7482911" cy="6858000"/>
          </a:xfrm>
          <a:prstGeom prst="rect">
            <a:avLst/>
          </a:prstGeom>
        </p:spPr>
      </p:pic>
      <p:pic>
        <p:nvPicPr>
          <p:cNvPr id="7" name="Picture 6">
            <a:extLst>
              <a:ext uri="{FF2B5EF4-FFF2-40B4-BE49-F238E27FC236}">
                <a16:creationId xmlns:a16="http://schemas.microsoft.com/office/drawing/2014/main" id="{865586F4-38A0-4792-BA46-23666D548D08}"/>
              </a:ext>
            </a:extLst>
          </p:cNvPr>
          <p:cNvPicPr>
            <a:picLocks noChangeAspect="1"/>
          </p:cNvPicPr>
          <p:nvPr/>
        </p:nvPicPr>
        <p:blipFill>
          <a:blip r:embed="rId4"/>
          <a:stretch>
            <a:fillRect/>
          </a:stretch>
        </p:blipFill>
        <p:spPr>
          <a:xfrm>
            <a:off x="-300126" y="73820"/>
            <a:ext cx="12458259" cy="6858000"/>
          </a:xfrm>
          <a:prstGeom prst="rect">
            <a:avLst/>
          </a:prstGeom>
        </p:spPr>
      </p:pic>
      <p:pic>
        <p:nvPicPr>
          <p:cNvPr id="5" name="Content Placeholder 4" descr="A close up of a sign&#10;&#10;Description automatically generated">
            <a:extLst>
              <a:ext uri="{FF2B5EF4-FFF2-40B4-BE49-F238E27FC236}">
                <a16:creationId xmlns:a16="http://schemas.microsoft.com/office/drawing/2014/main" id="{5C28D27C-1D03-44CE-A01B-335605822A7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0236" y="138663"/>
            <a:ext cx="4429124" cy="6685470"/>
          </a:xfrm>
        </p:spPr>
      </p:pic>
    </p:spTree>
    <p:extLst>
      <p:ext uri="{BB962C8B-B14F-4D97-AF65-F5344CB8AC3E}">
        <p14:creationId xmlns:p14="http://schemas.microsoft.com/office/powerpoint/2010/main" val="31430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7"/>
                                        </p:tgtEl>
                                        <p:attrNameLst>
                                          <p:attrName>ppt_w</p:attrName>
                                        </p:attrNameLst>
                                      </p:cBhvr>
                                      <p:tavLst>
                                        <p:tav tm="0">
                                          <p:val>
                                            <p:strVal val="ppt_w"/>
                                          </p:val>
                                        </p:tav>
                                        <p:tav tm="100000">
                                          <p:val>
                                            <p:fltVal val="0"/>
                                          </p:val>
                                        </p:tav>
                                      </p:tavLst>
                                    </p:anim>
                                    <p:anim calcmode="lin" valueType="num">
                                      <p:cBhvr>
                                        <p:cTn id="28" dur="500"/>
                                        <p:tgtEl>
                                          <p:spTgt spid="7"/>
                                        </p:tgtEl>
                                        <p:attrNameLst>
                                          <p:attrName>ppt_h</p:attrName>
                                        </p:attrNameLst>
                                      </p:cBhvr>
                                      <p:tavLst>
                                        <p:tav tm="0">
                                          <p:val>
                                            <p:strVal val="ppt_h"/>
                                          </p:val>
                                        </p:tav>
                                        <p:tav tm="100000">
                                          <p:val>
                                            <p:fltVal val="0"/>
                                          </p:val>
                                        </p:tav>
                                      </p:tavLst>
                                    </p:anim>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BA81-BB45-4090-B895-3F25A10534BF}"/>
              </a:ext>
            </a:extLst>
          </p:cNvPr>
          <p:cNvSpPr>
            <a:spLocks noGrp="1"/>
          </p:cNvSpPr>
          <p:nvPr>
            <p:ph type="title"/>
          </p:nvPr>
        </p:nvSpPr>
        <p:spPr/>
        <p:txBody>
          <a:bodyPr/>
          <a:lstStyle/>
          <a:p>
            <a:r>
              <a:rPr lang="en-US" dirty="0"/>
              <a:t>What are “phthalates”?</a:t>
            </a:r>
          </a:p>
        </p:txBody>
      </p:sp>
      <p:sp>
        <p:nvSpPr>
          <p:cNvPr id="3" name="Content Placeholder 2">
            <a:extLst>
              <a:ext uri="{FF2B5EF4-FFF2-40B4-BE49-F238E27FC236}">
                <a16:creationId xmlns:a16="http://schemas.microsoft.com/office/drawing/2014/main" id="{A464F7C1-768D-42D4-AB86-A9B69E91F090}"/>
              </a:ext>
            </a:extLst>
          </p:cNvPr>
          <p:cNvSpPr>
            <a:spLocks noGrp="1"/>
          </p:cNvSpPr>
          <p:nvPr>
            <p:ph idx="1"/>
          </p:nvPr>
        </p:nvSpPr>
        <p:spPr>
          <a:xfrm>
            <a:off x="609600" y="1828799"/>
            <a:ext cx="11201400" cy="4572001"/>
          </a:xfrm>
        </p:spPr>
        <p:txBody>
          <a:bodyPr>
            <a:normAutofit fontScale="92500" lnSpcReduction="20000"/>
          </a:bodyPr>
          <a:lstStyle/>
          <a:p>
            <a:r>
              <a:rPr lang="en-US" dirty="0"/>
              <a:t>“Phthalates are diesters of phthalic acids, a class of industrial chemicals extensively used since the early 20th century as softeners of plastics, solvents in perfumes, and additives to hairsprays and lubricants and as insect repellents.”  (</a:t>
            </a:r>
            <a:r>
              <a:rPr lang="en-US" dirty="0" err="1"/>
              <a:t>Schecter</a:t>
            </a:r>
            <a:r>
              <a:rPr lang="en-US" dirty="0"/>
              <a:t>, et. al, 2013)</a:t>
            </a:r>
          </a:p>
          <a:p>
            <a:r>
              <a:rPr lang="en-US" dirty="0"/>
              <a:t>Phthalates can enter the body through ingestion, dermal absorption, parenteral intake from medical devices, and inhalation. (Just, et.al, 2010)</a:t>
            </a:r>
          </a:p>
          <a:p>
            <a:r>
              <a:rPr lang="en-US" dirty="0"/>
              <a:t>These chemicals are found in items such as:</a:t>
            </a:r>
          </a:p>
          <a:p>
            <a:pPr lvl="1"/>
            <a:r>
              <a:rPr lang="en-US" dirty="0"/>
              <a:t>PVC (i.e. plasticizer)</a:t>
            </a:r>
          </a:p>
          <a:p>
            <a:pPr lvl="1"/>
            <a:r>
              <a:rPr lang="en-US" dirty="0"/>
              <a:t>Wall coverings</a:t>
            </a:r>
          </a:p>
          <a:p>
            <a:pPr lvl="1"/>
            <a:r>
              <a:rPr lang="en-US" dirty="0"/>
              <a:t>Vinyl gloves</a:t>
            </a:r>
          </a:p>
          <a:p>
            <a:pPr lvl="1"/>
            <a:r>
              <a:rPr lang="en-US" dirty="0"/>
              <a:t>Toys </a:t>
            </a:r>
          </a:p>
          <a:p>
            <a:pPr lvl="1"/>
            <a:r>
              <a:rPr lang="en-US" dirty="0"/>
              <a:t>Child care articles</a:t>
            </a:r>
          </a:p>
          <a:p>
            <a:pPr lvl="1"/>
            <a:r>
              <a:rPr lang="en-US" dirty="0"/>
              <a:t>Food packaging materials</a:t>
            </a:r>
          </a:p>
          <a:p>
            <a:pPr lvl="1"/>
            <a:r>
              <a:rPr lang="en-US" dirty="0"/>
              <a:t>Medical devices</a:t>
            </a:r>
          </a:p>
          <a:p>
            <a:pPr lvl="1"/>
            <a:r>
              <a:rPr lang="en-US" dirty="0"/>
              <a:t>Personal care items (perfumes) (i.e. stabilizer) (Green, et. al., 2005)</a:t>
            </a:r>
          </a:p>
        </p:txBody>
      </p:sp>
    </p:spTree>
    <p:extLst>
      <p:ext uri="{BB962C8B-B14F-4D97-AF65-F5344CB8AC3E}">
        <p14:creationId xmlns:p14="http://schemas.microsoft.com/office/powerpoint/2010/main" val="3523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7067F7-AE22-4C05-B3AE-32B18200B8E6}"/>
              </a:ext>
            </a:extLst>
          </p:cNvPr>
          <p:cNvSpPr>
            <a:spLocks noGrp="1"/>
          </p:cNvSpPr>
          <p:nvPr>
            <p:ph type="title"/>
          </p:nvPr>
        </p:nvSpPr>
        <p:spPr/>
        <p:txBody>
          <a:bodyPr/>
          <a:lstStyle/>
          <a:p>
            <a:r>
              <a:rPr lang="en-US" dirty="0"/>
              <a:t>How are phthalates measured?</a:t>
            </a:r>
          </a:p>
        </p:txBody>
      </p:sp>
      <p:sp>
        <p:nvSpPr>
          <p:cNvPr id="3" name="Content Placeholder 2">
            <a:extLst>
              <a:ext uri="{FF2B5EF4-FFF2-40B4-BE49-F238E27FC236}">
                <a16:creationId xmlns:a16="http://schemas.microsoft.com/office/drawing/2014/main" id="{703A2F12-3660-4921-869D-82C446618FC6}"/>
              </a:ext>
            </a:extLst>
          </p:cNvPr>
          <p:cNvSpPr>
            <a:spLocks noGrp="1"/>
          </p:cNvSpPr>
          <p:nvPr>
            <p:ph sz="half" idx="1"/>
          </p:nvPr>
        </p:nvSpPr>
        <p:spPr/>
        <p:txBody>
          <a:bodyPr/>
          <a:lstStyle/>
          <a:p>
            <a:r>
              <a:rPr lang="en-US" dirty="0"/>
              <a:t>As a result, phthalates are metabolized and excreted in urine and feces and often metabolized within hours and complete by day 2.</a:t>
            </a:r>
          </a:p>
          <a:p>
            <a:endParaRPr lang="en-US" dirty="0"/>
          </a:p>
          <a:p>
            <a:r>
              <a:rPr lang="en-US" dirty="0"/>
              <a:t>Measurements can be taken by:</a:t>
            </a:r>
          </a:p>
          <a:p>
            <a:pPr lvl="1"/>
            <a:r>
              <a:rPr lang="en-US" dirty="0"/>
              <a:t>Blood Sample (Serum)</a:t>
            </a:r>
          </a:p>
          <a:p>
            <a:pPr lvl="1"/>
            <a:r>
              <a:rPr lang="en-US" dirty="0"/>
              <a:t>Urine Sample</a:t>
            </a:r>
          </a:p>
          <a:p>
            <a:pPr marL="0" indent="0">
              <a:buNone/>
            </a:pPr>
            <a:endParaRPr lang="en-US" dirty="0"/>
          </a:p>
        </p:txBody>
      </p:sp>
      <p:pic>
        <p:nvPicPr>
          <p:cNvPr id="7" name="Content Placeholder 6" descr="A picture containing wooden, cabinet, outdoor&#10;&#10;Description automatically generated">
            <a:extLst>
              <a:ext uri="{FF2B5EF4-FFF2-40B4-BE49-F238E27FC236}">
                <a16:creationId xmlns:a16="http://schemas.microsoft.com/office/drawing/2014/main" id="{7CEEDE41-CA6B-490B-8E80-675CA0F9A461}"/>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87533" y="1981200"/>
            <a:ext cx="5710468" cy="3152178"/>
          </a:xfrm>
        </p:spPr>
      </p:pic>
      <p:sp>
        <p:nvSpPr>
          <p:cNvPr id="8" name="TextBox 7">
            <a:extLst>
              <a:ext uri="{FF2B5EF4-FFF2-40B4-BE49-F238E27FC236}">
                <a16:creationId xmlns:a16="http://schemas.microsoft.com/office/drawing/2014/main" id="{FE4E3CA1-4781-4616-87D1-B337D2E51D36}"/>
              </a:ext>
            </a:extLst>
          </p:cNvPr>
          <p:cNvSpPr txBox="1"/>
          <p:nvPr/>
        </p:nvSpPr>
        <p:spPr>
          <a:xfrm>
            <a:off x="6324600" y="5438178"/>
            <a:ext cx="4800600" cy="230832"/>
          </a:xfrm>
          <a:prstGeom prst="rect">
            <a:avLst/>
          </a:prstGeom>
          <a:noFill/>
        </p:spPr>
        <p:txBody>
          <a:bodyPr wrap="square" rtlCol="0">
            <a:spAutoFit/>
          </a:bodyPr>
          <a:lstStyle/>
          <a:p>
            <a:r>
              <a:rPr lang="en-US" sz="900">
                <a:hlinkClick r:id="rId4" tooltip="http://pulsk.com/murid"/>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253457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7EA8-BD48-48E0-B15A-020EFA2AF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13913-E345-479F-8FE5-24CD1523B984}"/>
              </a:ext>
            </a:extLst>
          </p:cNvPr>
          <p:cNvSpPr>
            <a:spLocks noGrp="1"/>
          </p:cNvSpPr>
          <p:nvPr>
            <p:ph idx="1"/>
          </p:nvPr>
        </p:nvSpPr>
        <p:spPr>
          <a:xfrm>
            <a:off x="609600" y="1828800"/>
            <a:ext cx="10972800" cy="4572001"/>
          </a:xfrm>
        </p:spPr>
        <p:txBody>
          <a:bodyPr/>
          <a:lstStyle/>
          <a:p>
            <a:r>
              <a:rPr lang="en-US" dirty="0"/>
              <a:t>Effects of increased phthalate metabolite </a:t>
            </a:r>
          </a:p>
          <a:p>
            <a:pPr lvl="1"/>
            <a:r>
              <a:rPr lang="en-US" dirty="0"/>
              <a:t>Insulin resistance/Diabetes &amp; obesity</a:t>
            </a:r>
          </a:p>
          <a:p>
            <a:pPr lvl="1"/>
            <a:r>
              <a:rPr lang="en-US" dirty="0"/>
              <a:t>Adverse effects in the adult male reproductive system</a:t>
            </a:r>
          </a:p>
          <a:p>
            <a:pPr lvl="1"/>
            <a:r>
              <a:rPr lang="en-US" dirty="0"/>
              <a:t>Early puberty in female and shortened pregnancies</a:t>
            </a:r>
          </a:p>
          <a:p>
            <a:pPr lvl="1"/>
            <a:endParaRPr lang="en-US" dirty="0"/>
          </a:p>
          <a:p>
            <a:pPr marL="228600" lvl="1" indent="0">
              <a:buNone/>
            </a:pPr>
            <a:endParaRPr lang="en-US" dirty="0"/>
          </a:p>
          <a:p>
            <a:pPr marL="228600" lvl="1" indent="0">
              <a:buNone/>
            </a:pPr>
            <a:endParaRPr lang="en-US" dirty="0"/>
          </a:p>
        </p:txBody>
      </p:sp>
      <p:sp>
        <p:nvSpPr>
          <p:cNvPr id="4" name="Rectangle 3">
            <a:extLst>
              <a:ext uri="{FF2B5EF4-FFF2-40B4-BE49-F238E27FC236}">
                <a16:creationId xmlns:a16="http://schemas.microsoft.com/office/drawing/2014/main" id="{A983CB24-EC92-4FBC-9B10-7C7C27F3048D}"/>
              </a:ext>
            </a:extLst>
          </p:cNvPr>
          <p:cNvSpPr/>
          <p:nvPr/>
        </p:nvSpPr>
        <p:spPr>
          <a:xfrm>
            <a:off x="-952500" y="3810000"/>
            <a:ext cx="14097000" cy="1631216"/>
          </a:xfrm>
          <a:prstGeom prst="rect">
            <a:avLst/>
          </a:prstGeom>
          <a:noFill/>
        </p:spPr>
        <p:txBody>
          <a:bodyPr wrap="square" lIns="91440" tIns="45720" rIns="91440" bIns="45720">
            <a:spAutoFit/>
          </a:bodyPr>
          <a:lstStyle/>
          <a:p>
            <a:pPr marL="228600" lvl="1" indent="0" algn="ctr">
              <a:buNone/>
            </a:pPr>
            <a:r>
              <a:rPr lang="en-US" sz="10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Endocrine Disruptors</a:t>
            </a:r>
          </a:p>
        </p:txBody>
      </p:sp>
    </p:spTree>
    <p:extLst>
      <p:ext uri="{BB962C8B-B14F-4D97-AF65-F5344CB8AC3E}">
        <p14:creationId xmlns:p14="http://schemas.microsoft.com/office/powerpoint/2010/main" val="368221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DAEC-6B45-49AE-8DCB-18AA94B2D26F}"/>
              </a:ext>
            </a:extLst>
          </p:cNvPr>
          <p:cNvSpPr>
            <a:spLocks noGrp="1"/>
          </p:cNvSpPr>
          <p:nvPr>
            <p:ph type="title"/>
          </p:nvPr>
        </p:nvSpPr>
        <p:spPr/>
        <p:txBody>
          <a:bodyPr/>
          <a:lstStyle/>
          <a:p>
            <a:r>
              <a:rPr lang="en-US" dirty="0"/>
              <a:t>Data Question</a:t>
            </a:r>
          </a:p>
        </p:txBody>
      </p:sp>
      <p:sp>
        <p:nvSpPr>
          <p:cNvPr id="3" name="Content Placeholder 2">
            <a:extLst>
              <a:ext uri="{FF2B5EF4-FFF2-40B4-BE49-F238E27FC236}">
                <a16:creationId xmlns:a16="http://schemas.microsoft.com/office/drawing/2014/main" id="{F144A1EA-26F0-4072-8F9F-7B06FB64EDFC}"/>
              </a:ext>
            </a:extLst>
          </p:cNvPr>
          <p:cNvSpPr>
            <a:spLocks noGrp="1"/>
          </p:cNvSpPr>
          <p:nvPr>
            <p:ph idx="1"/>
          </p:nvPr>
        </p:nvSpPr>
        <p:spPr>
          <a:xfrm>
            <a:off x="762000" y="1676401"/>
            <a:ext cx="9906000" cy="4724400"/>
          </a:xfrm>
        </p:spPr>
        <p:txBody>
          <a:bodyPr/>
          <a:lstStyle/>
          <a:p>
            <a:r>
              <a:rPr lang="en-US" dirty="0"/>
              <a:t>Question: Are there observable differences for phthalate intake amongst varying populations? </a:t>
            </a:r>
          </a:p>
          <a:p>
            <a:r>
              <a:rPr lang="en-US" dirty="0"/>
              <a:t>Hypothesis:  There are significant differences for phthalate intake amongst varying populations? </a:t>
            </a:r>
          </a:p>
          <a:p>
            <a:endParaRPr lang="en-US" dirty="0"/>
          </a:p>
        </p:txBody>
      </p:sp>
    </p:spTree>
    <p:extLst>
      <p:ext uri="{BB962C8B-B14F-4D97-AF65-F5344CB8AC3E}">
        <p14:creationId xmlns:p14="http://schemas.microsoft.com/office/powerpoint/2010/main" val="11785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C232-FC4A-4787-AD42-983257C5A804}"/>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EEF57036-C8BB-49C9-89CF-7079951128E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BFA52C-5327-458A-8706-44C109C231D3}"/>
              </a:ext>
            </a:extLst>
          </p:cNvPr>
          <p:cNvPicPr>
            <a:picLocks noChangeAspect="1"/>
          </p:cNvPicPr>
          <p:nvPr/>
        </p:nvPicPr>
        <p:blipFill rotWithShape="1">
          <a:blip r:embed="rId3"/>
          <a:srcRect t="-1" b="6635"/>
          <a:stretch/>
        </p:blipFill>
        <p:spPr>
          <a:xfrm>
            <a:off x="838200" y="1219201"/>
            <a:ext cx="10093487" cy="5424884"/>
          </a:xfrm>
          <a:prstGeom prst="rect">
            <a:avLst/>
          </a:prstGeom>
        </p:spPr>
      </p:pic>
    </p:spTree>
    <p:extLst>
      <p:ext uri="{BB962C8B-B14F-4D97-AF65-F5344CB8AC3E}">
        <p14:creationId xmlns:p14="http://schemas.microsoft.com/office/powerpoint/2010/main" val="271936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2784</TotalTime>
  <Words>1810</Words>
  <Application>Microsoft Office PowerPoint</Application>
  <PresentationFormat>Widescreen</PresentationFormat>
  <Paragraphs>144</Paragraphs>
  <Slides>20</Slides>
  <Notes>20</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Franklin Gothic Medium</vt:lpstr>
      <vt:lpstr>Medical Design 16x9</vt:lpstr>
      <vt:lpstr>PowerPoint Presentation</vt:lpstr>
      <vt:lpstr>Sicker, Fatter, Poorer! Exploration of Phthalate Exposure Amongst Various Populations</vt:lpstr>
      <vt:lpstr>Agenda</vt:lpstr>
      <vt:lpstr>Motivation… a tale of two woes</vt:lpstr>
      <vt:lpstr>What are “phthalates”?</vt:lpstr>
      <vt:lpstr>How are phthalates measured?</vt:lpstr>
      <vt:lpstr>PowerPoint Presentation</vt:lpstr>
      <vt:lpstr>Data Question</vt:lpstr>
      <vt:lpstr>Source of Data</vt:lpstr>
      <vt:lpstr>PowerPoint Presentation</vt:lpstr>
      <vt:lpstr>PowerPoint Presentation</vt:lpstr>
      <vt:lpstr>Title and Content Layout with Chart</vt:lpstr>
      <vt:lpstr>Two Content Layout with Table</vt:lpstr>
      <vt:lpstr>Two Content Layout with SmartArt</vt:lpstr>
      <vt:lpstr>How can we explore the data?</vt:lpstr>
      <vt:lpstr>Add a Slide Title - 2</vt:lpstr>
      <vt:lpstr>Add a Slide Title - 3</vt:lpstr>
      <vt:lpstr>References</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Phthalate Exposure Amongst Various Populations</dc:title>
  <dc:creator>UrLeaka Newsome</dc:creator>
  <cp:lastModifiedBy>UrLeaka Newsome</cp:lastModifiedBy>
  <cp:revision>24</cp:revision>
  <cp:lastPrinted>2019-01-26T08:37:13Z</cp:lastPrinted>
  <dcterms:created xsi:type="dcterms:W3CDTF">2019-01-23T00:02:28Z</dcterms:created>
  <dcterms:modified xsi:type="dcterms:W3CDTF">2019-01-26T08:38:11Z</dcterms:modified>
</cp:coreProperties>
</file>