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handoutMasterIdLst>
    <p:handoutMasterId r:id="rId23"/>
  </p:handoutMasterIdLst>
  <p:sldIdLst>
    <p:sldId id="274" r:id="rId2"/>
    <p:sldId id="256" r:id="rId3"/>
    <p:sldId id="257" r:id="rId4"/>
    <p:sldId id="267" r:id="rId5"/>
    <p:sldId id="268" r:id="rId6"/>
    <p:sldId id="269" r:id="rId7"/>
    <p:sldId id="270" r:id="rId8"/>
    <p:sldId id="273" r:id="rId9"/>
    <p:sldId id="271" r:id="rId10"/>
    <p:sldId id="272" r:id="rId11"/>
    <p:sldId id="275" r:id="rId12"/>
    <p:sldId id="258" r:id="rId13"/>
    <p:sldId id="260" r:id="rId14"/>
    <p:sldId id="259" r:id="rId15"/>
    <p:sldId id="261" r:id="rId16"/>
    <p:sldId id="262" r:id="rId17"/>
    <p:sldId id="263" r:id="rId18"/>
    <p:sldId id="264" r:id="rId19"/>
    <p:sldId id="265" r:id="rId20"/>
    <p:sldId id="266" r:id="rId21"/>
  </p:sldIdLst>
  <p:sldSz cx="12192000" cy="6858000"/>
  <p:notesSz cx="7102475" cy="93884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3387" autoAdjust="0"/>
  </p:normalViewPr>
  <p:slideViewPr>
    <p:cSldViewPr>
      <p:cViewPr varScale="1">
        <p:scale>
          <a:sx n="49" d="100"/>
          <a:sy n="49" d="100"/>
        </p:scale>
        <p:origin x="656" y="44"/>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dLbls>
            <c:spPr>
              <a:noFill/>
              <a:ln>
                <a:noFill/>
              </a:ln>
              <a:effectLst/>
            </c:spPr>
            <c:txPr>
              <a:bodyPr rot="-5400000" spcFirstLastPara="1" vertOverflow="clip" horzOverflow="clip"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a:noFill/>
                  <a:ln>
                    <a:noFill/>
                  </a:ln>
                </c15:spPr>
                <c15:showLeaderLines val="1"/>
                <c15:leaderLines>
                  <c:spPr>
                    <a:ln w="9525">
                      <a:solidFill>
                        <a:schemeClr val="tx1">
                          <a:lumMod val="35000"/>
                          <a:lumOff val="65000"/>
                        </a:schemeClr>
                      </a:solidFill>
                    </a:ln>
                    <a:effectLst/>
                  </c:spPr>
                </c15:leaderLines>
              </c:ext>
            </c:extLst>
          </c:dLbls>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9D88-48A0-A4D9-8D3B011BD900}"/>
            </c:ext>
          </c:extLst>
        </c:ser>
        <c:ser>
          <c:idx val="1"/>
          <c:order val="1"/>
          <c:tx>
            <c:strRef>
              <c:f>Sheet1!$C$1</c:f>
              <c:strCache>
                <c:ptCount val="1"/>
                <c:pt idx="0">
                  <c:v>Series 2</c:v>
                </c:pt>
              </c:strCache>
            </c:strRef>
          </c:tx>
          <c:spPr>
            <a:solidFill>
              <a:schemeClr val="accent2"/>
            </a:solidFill>
            <a:ln>
              <a:noFill/>
            </a:ln>
            <a:effectLst/>
          </c:spPr>
          <c:invertIfNegative val="0"/>
          <c:dLbls>
            <c:spPr>
              <a:noFill/>
              <a:ln>
                <a:noFill/>
              </a:ln>
              <a:effectLst/>
            </c:spPr>
            <c:txPr>
              <a:bodyPr rot="-5400000" spcFirstLastPara="1" vertOverflow="clip" horzOverflow="clip"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a:noFill/>
                  <a:ln>
                    <a:noFill/>
                  </a:ln>
                </c15:spPr>
                <c15:showLeaderLines val="1"/>
                <c15:leaderLines>
                  <c:spPr>
                    <a:ln w="9525">
                      <a:solidFill>
                        <a:schemeClr val="tx1">
                          <a:lumMod val="35000"/>
                          <a:lumOff val="65000"/>
                        </a:schemeClr>
                      </a:solidFill>
                    </a:ln>
                    <a:effectLst/>
                  </c:spPr>
                </c15:leaderLines>
              </c:ext>
            </c:extLst>
          </c:dLbls>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9D88-48A0-A4D9-8D3B011BD900}"/>
            </c:ext>
          </c:extLst>
        </c:ser>
        <c:ser>
          <c:idx val="2"/>
          <c:order val="2"/>
          <c:tx>
            <c:strRef>
              <c:f>Sheet1!$D$1</c:f>
              <c:strCache>
                <c:ptCount val="1"/>
                <c:pt idx="0">
                  <c:v>Series 3</c:v>
                </c:pt>
              </c:strCache>
            </c:strRef>
          </c:tx>
          <c:spPr>
            <a:solidFill>
              <a:schemeClr val="accent3"/>
            </a:solidFill>
            <a:ln>
              <a:noFill/>
            </a:ln>
            <a:effectLst/>
          </c:spPr>
          <c:invertIfNegative val="0"/>
          <c:dLbls>
            <c:spPr>
              <a:noFill/>
              <a:ln>
                <a:noFill/>
              </a:ln>
              <a:effectLst/>
            </c:spPr>
            <c:txPr>
              <a:bodyPr rot="-5400000" spcFirstLastPara="1" vertOverflow="clip" horzOverflow="clip"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a:noFill/>
                  <a:ln>
                    <a:noFill/>
                  </a:ln>
                </c15:spPr>
                <c15:showLeaderLines val="1"/>
                <c15:leaderLines>
                  <c:spPr>
                    <a:ln w="9525">
                      <a:solidFill>
                        <a:schemeClr val="tx1">
                          <a:lumMod val="35000"/>
                          <a:lumOff val="65000"/>
                        </a:schemeClr>
                      </a:solidFill>
                    </a:ln>
                    <a:effectLst/>
                  </c:spPr>
                </c15:leaderLines>
              </c:ext>
            </c:extLst>
          </c:dLbls>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9D88-48A0-A4D9-8D3B011BD900}"/>
            </c:ext>
          </c:extLst>
        </c:ser>
        <c:dLbls>
          <c:dLblPos val="outEnd"/>
          <c:showLegendKey val="0"/>
          <c:showVal val="1"/>
          <c:showCatName val="0"/>
          <c:showSerName val="0"/>
          <c:showPercent val="0"/>
          <c:showBubbleSize val="0"/>
        </c:dLbls>
        <c:gapWidth val="444"/>
        <c:overlap val="-90"/>
        <c:axId val="888359400"/>
        <c:axId val="888367240"/>
      </c:barChart>
      <c:catAx>
        <c:axId val="888359400"/>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64" b="0" i="0" u="none" strike="noStrike" kern="1200" cap="all" spc="120" normalizeH="0" baseline="0">
                <a:solidFill>
                  <a:schemeClr val="tx1">
                    <a:lumMod val="65000"/>
                    <a:lumOff val="35000"/>
                  </a:schemeClr>
                </a:solidFill>
                <a:latin typeface="+mn-lt"/>
                <a:ea typeface="+mn-ea"/>
                <a:cs typeface="+mn-cs"/>
              </a:defRPr>
            </a:pPr>
            <a:endParaRPr lang="en-US"/>
          </a:p>
        </c:txPr>
        <c:crossAx val="888367240"/>
        <c:crosses val="autoZero"/>
        <c:auto val="1"/>
        <c:lblAlgn val="ctr"/>
        <c:lblOffset val="100"/>
        <c:noMultiLvlLbl val="0"/>
      </c:catAx>
      <c:valAx>
        <c:axId val="888367240"/>
        <c:scaling>
          <c:orientation val="minMax"/>
        </c:scaling>
        <c:delete val="1"/>
        <c:axPos val="l"/>
        <c:numFmt formatCode="General" sourceLinked="1"/>
        <c:majorTickMark val="none"/>
        <c:minorTickMark val="none"/>
        <c:tickLblPos val="nextTo"/>
        <c:crossAx val="888359400"/>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spPr>
      <a:prstGeom prst="rect">
        <a:avLst/>
      </a:prstGeom>
    </cs:spPr>
    <cs:defRPr sz="1064"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D5204CD-6958-4A55-82AA-4AD73B3B6A19}" type="doc">
      <dgm:prSet loTypeId="urn:microsoft.com/office/officeart/2005/8/layout/process4" loCatId="list" qsTypeId="urn:microsoft.com/office/officeart/2005/8/quickstyle/simple1" qsCatId="simple" csTypeId="urn:microsoft.com/office/officeart/2005/8/colors/colorful3" csCatId="colorful" phldr="1"/>
      <dgm:spPr/>
      <dgm:t>
        <a:bodyPr/>
        <a:lstStyle/>
        <a:p>
          <a:endParaRPr lang="en-US"/>
        </a:p>
      </dgm:t>
    </dgm:pt>
    <dgm:pt modelId="{C712D637-7FF1-401C-9304-F85D1B95B226}">
      <dgm:prSet phldrT="[Text]"/>
      <dgm:spPr/>
      <dgm:t>
        <a:bodyPr/>
        <a:lstStyle/>
        <a:p>
          <a:r>
            <a:rPr lang="en-US" dirty="0"/>
            <a:t>Step 1</a:t>
          </a:r>
        </a:p>
      </dgm:t>
      <dgm:extLst/>
    </dgm:pt>
    <dgm:pt modelId="{05E1DD5C-7FEF-48F0-9651-C74D082ACBA9}" type="parTrans" cxnId="{9653D664-EC18-40D7-9F5E-3B27A70DCA4D}">
      <dgm:prSet/>
      <dgm:spPr/>
      <dgm:t>
        <a:bodyPr/>
        <a:lstStyle/>
        <a:p>
          <a:endParaRPr lang="en-US"/>
        </a:p>
      </dgm:t>
    </dgm:pt>
    <dgm:pt modelId="{F14B97BF-E90F-4D5A-A42B-6364BCB81249}" type="sibTrans" cxnId="{9653D664-EC18-40D7-9F5E-3B27A70DCA4D}">
      <dgm:prSet/>
      <dgm:spPr/>
      <dgm:t>
        <a:bodyPr/>
        <a:lstStyle/>
        <a:p>
          <a:endParaRPr lang="en-US"/>
        </a:p>
      </dgm:t>
    </dgm:pt>
    <dgm:pt modelId="{743FE7B1-011B-42E6-8768-1EB3E95741FA}">
      <dgm:prSet phldrT="[Text]"/>
      <dgm:spPr/>
      <dgm:t>
        <a:bodyPr/>
        <a:lstStyle/>
        <a:p>
          <a:r>
            <a:rPr lang="en-US" dirty="0"/>
            <a:t>Task Description</a:t>
          </a:r>
        </a:p>
      </dgm:t>
    </dgm:pt>
    <dgm:pt modelId="{921AFB12-2D70-40FB-8AB1-299E0FF2C5A6}" type="parTrans" cxnId="{6D29C741-1B1E-4EBC-A0C7-F287A8ED285A}">
      <dgm:prSet/>
      <dgm:spPr/>
      <dgm:t>
        <a:bodyPr/>
        <a:lstStyle/>
        <a:p>
          <a:endParaRPr lang="en-US"/>
        </a:p>
      </dgm:t>
    </dgm:pt>
    <dgm:pt modelId="{FFAF77DD-A644-4C36-8908-6204BB0D9268}" type="sibTrans" cxnId="{6D29C741-1B1E-4EBC-A0C7-F287A8ED285A}">
      <dgm:prSet/>
      <dgm:spPr/>
      <dgm:t>
        <a:bodyPr/>
        <a:lstStyle/>
        <a:p>
          <a:endParaRPr lang="en-US"/>
        </a:p>
      </dgm:t>
    </dgm:pt>
    <dgm:pt modelId="{DA33CDF4-5B94-4B92-9E0A-4DFD4CBFAF2D}">
      <dgm:prSet phldrT="[Text]"/>
      <dgm:spPr/>
      <dgm:t>
        <a:bodyPr/>
        <a:lstStyle/>
        <a:p>
          <a:r>
            <a:rPr lang="en-US" dirty="0"/>
            <a:t>Task Description</a:t>
          </a:r>
        </a:p>
      </dgm:t>
    </dgm:pt>
    <dgm:pt modelId="{B7ECB8E0-4CD3-4804-BE8C-5260A5083C57}" type="parTrans" cxnId="{88A87FA6-C1EB-4109-9B9E-2FE10DE80F14}">
      <dgm:prSet/>
      <dgm:spPr/>
      <dgm:t>
        <a:bodyPr/>
        <a:lstStyle/>
        <a:p>
          <a:endParaRPr lang="en-US"/>
        </a:p>
      </dgm:t>
    </dgm:pt>
    <dgm:pt modelId="{D3EF4DE2-351E-4A5C-980A-1BBDC899AAC2}" type="sibTrans" cxnId="{88A87FA6-C1EB-4109-9B9E-2FE10DE80F14}">
      <dgm:prSet/>
      <dgm:spPr/>
      <dgm:t>
        <a:bodyPr/>
        <a:lstStyle/>
        <a:p>
          <a:endParaRPr lang="en-US"/>
        </a:p>
      </dgm:t>
    </dgm:pt>
    <dgm:pt modelId="{DB6AA457-F75F-415D-BDD5-92045774FE4B}">
      <dgm:prSet phldrT="[Text]"/>
      <dgm:spPr/>
      <dgm:t>
        <a:bodyPr/>
        <a:lstStyle/>
        <a:p>
          <a:r>
            <a:rPr lang="en-US" dirty="0"/>
            <a:t>Step 2</a:t>
          </a:r>
        </a:p>
      </dgm:t>
    </dgm:pt>
    <dgm:pt modelId="{195DBB62-3C1E-4BED-ADB6-6E31CA6ABD63}" type="parTrans" cxnId="{93F76B4F-907D-4630-B1A9-C3BE3C102DFF}">
      <dgm:prSet/>
      <dgm:spPr/>
      <dgm:t>
        <a:bodyPr/>
        <a:lstStyle/>
        <a:p>
          <a:endParaRPr lang="en-US"/>
        </a:p>
      </dgm:t>
    </dgm:pt>
    <dgm:pt modelId="{C684833D-85CC-4010-A138-ABC65E139C69}" type="sibTrans" cxnId="{93F76B4F-907D-4630-B1A9-C3BE3C102DFF}">
      <dgm:prSet/>
      <dgm:spPr/>
      <dgm:t>
        <a:bodyPr/>
        <a:lstStyle/>
        <a:p>
          <a:endParaRPr lang="en-US"/>
        </a:p>
      </dgm:t>
    </dgm:pt>
    <dgm:pt modelId="{99C943DF-AAA4-4E2C-A283-FA2BF761F447}">
      <dgm:prSet phldrT="[Text]"/>
      <dgm:spPr/>
      <dgm:t>
        <a:bodyPr/>
        <a:lstStyle/>
        <a:p>
          <a:r>
            <a:rPr lang="en-US" dirty="0"/>
            <a:t>Task Description</a:t>
          </a:r>
        </a:p>
      </dgm:t>
    </dgm:pt>
    <dgm:pt modelId="{20F107AF-35DA-4D25-AB35-B8AD821D3FE7}" type="parTrans" cxnId="{F9232B4D-645E-4C93-A5D6-A89B30504327}">
      <dgm:prSet/>
      <dgm:spPr/>
      <dgm:t>
        <a:bodyPr/>
        <a:lstStyle/>
        <a:p>
          <a:endParaRPr lang="en-US"/>
        </a:p>
      </dgm:t>
    </dgm:pt>
    <dgm:pt modelId="{4802CB64-7B32-458C-A9FF-C35C0A51E69A}" type="sibTrans" cxnId="{F9232B4D-645E-4C93-A5D6-A89B30504327}">
      <dgm:prSet/>
      <dgm:spPr/>
      <dgm:t>
        <a:bodyPr/>
        <a:lstStyle/>
        <a:p>
          <a:endParaRPr lang="en-US"/>
        </a:p>
      </dgm:t>
    </dgm:pt>
    <dgm:pt modelId="{3FE03ED9-3066-4E28-8291-0B1764DC85D6}">
      <dgm:prSet phldrT="[Text]"/>
      <dgm:spPr/>
      <dgm:t>
        <a:bodyPr/>
        <a:lstStyle/>
        <a:p>
          <a:r>
            <a:rPr lang="en-US" dirty="0"/>
            <a:t>Task Description</a:t>
          </a:r>
        </a:p>
      </dgm:t>
    </dgm:pt>
    <dgm:pt modelId="{70F79093-990B-4C69-A0BC-6E28D692D24F}" type="parTrans" cxnId="{EF7A2011-FCAC-41A8-A305-634BF780B59D}">
      <dgm:prSet/>
      <dgm:spPr/>
      <dgm:t>
        <a:bodyPr/>
        <a:lstStyle/>
        <a:p>
          <a:endParaRPr lang="en-US"/>
        </a:p>
      </dgm:t>
    </dgm:pt>
    <dgm:pt modelId="{2D17DCF5-1F10-4F99-AFA5-9D17F12D0A73}" type="sibTrans" cxnId="{EF7A2011-FCAC-41A8-A305-634BF780B59D}">
      <dgm:prSet/>
      <dgm:spPr/>
      <dgm:t>
        <a:bodyPr/>
        <a:lstStyle/>
        <a:p>
          <a:endParaRPr lang="en-US"/>
        </a:p>
      </dgm:t>
    </dgm:pt>
    <dgm:pt modelId="{C3DC95A2-4D92-42C5-966E-8600E4BA31BD}">
      <dgm:prSet phldrT="[Text]"/>
      <dgm:spPr/>
      <dgm:t>
        <a:bodyPr/>
        <a:lstStyle/>
        <a:p>
          <a:r>
            <a:rPr lang="en-US" dirty="0"/>
            <a:t>Step 3</a:t>
          </a:r>
        </a:p>
      </dgm:t>
    </dgm:pt>
    <dgm:pt modelId="{F9D94033-59E5-4228-A5F3-6CB272E77E3B}" type="parTrans" cxnId="{8A476EEB-6A39-4004-AD8C-BD56913E7B26}">
      <dgm:prSet/>
      <dgm:spPr/>
      <dgm:t>
        <a:bodyPr/>
        <a:lstStyle/>
        <a:p>
          <a:endParaRPr lang="en-US"/>
        </a:p>
      </dgm:t>
    </dgm:pt>
    <dgm:pt modelId="{A43E3114-C8AC-4F44-952D-8A0D6A8A6B45}" type="sibTrans" cxnId="{8A476EEB-6A39-4004-AD8C-BD56913E7B26}">
      <dgm:prSet/>
      <dgm:spPr/>
      <dgm:t>
        <a:bodyPr/>
        <a:lstStyle/>
        <a:p>
          <a:endParaRPr lang="en-US"/>
        </a:p>
      </dgm:t>
    </dgm:pt>
    <dgm:pt modelId="{17ACD041-408C-4E7D-B463-7267D32756A1}">
      <dgm:prSet phldrT="[Text]"/>
      <dgm:spPr/>
      <dgm:t>
        <a:bodyPr/>
        <a:lstStyle/>
        <a:p>
          <a:r>
            <a:rPr lang="en-US" dirty="0"/>
            <a:t>Task Description</a:t>
          </a:r>
        </a:p>
      </dgm:t>
    </dgm:pt>
    <dgm:pt modelId="{209FC651-3F8E-4BF8-8C06-328027667041}" type="parTrans" cxnId="{EBCDDEFB-4955-4864-90AB-7D693BE5DA0A}">
      <dgm:prSet/>
      <dgm:spPr/>
      <dgm:t>
        <a:bodyPr/>
        <a:lstStyle/>
        <a:p>
          <a:endParaRPr lang="en-US"/>
        </a:p>
      </dgm:t>
    </dgm:pt>
    <dgm:pt modelId="{A6AA8096-532A-4378-9BB6-B585B46357E5}" type="sibTrans" cxnId="{EBCDDEFB-4955-4864-90AB-7D693BE5DA0A}">
      <dgm:prSet/>
      <dgm:spPr/>
      <dgm:t>
        <a:bodyPr/>
        <a:lstStyle/>
        <a:p>
          <a:endParaRPr lang="en-US"/>
        </a:p>
      </dgm:t>
    </dgm:pt>
    <dgm:pt modelId="{B5387FF0-0982-441E-9F8E-19335142671C}">
      <dgm:prSet phldrT="[Text]"/>
      <dgm:spPr/>
      <dgm:t>
        <a:bodyPr/>
        <a:lstStyle/>
        <a:p>
          <a:r>
            <a:rPr lang="en-US" dirty="0"/>
            <a:t>Task Description</a:t>
          </a:r>
        </a:p>
      </dgm:t>
    </dgm:pt>
    <dgm:pt modelId="{FE9534D2-E5E4-4494-A37E-5724362DB3AC}" type="parTrans" cxnId="{7F70C7BE-72E8-441E-B7CF-522ADEA91ECB}">
      <dgm:prSet/>
      <dgm:spPr/>
      <dgm:t>
        <a:bodyPr/>
        <a:lstStyle/>
        <a:p>
          <a:endParaRPr lang="en-US"/>
        </a:p>
      </dgm:t>
    </dgm:pt>
    <dgm:pt modelId="{0DB486FB-DB2E-4894-89D1-AA4679580390}" type="sibTrans" cxnId="{7F70C7BE-72E8-441E-B7CF-522ADEA91ECB}">
      <dgm:prSet/>
      <dgm:spPr/>
      <dgm:t>
        <a:bodyPr/>
        <a:lstStyle/>
        <a:p>
          <a:endParaRPr lang="en-US"/>
        </a:p>
      </dgm:t>
    </dgm:pt>
    <dgm:pt modelId="{31D3AE5D-DA06-4E2D-9D68-F5531DFE7C2B}" type="pres">
      <dgm:prSet presAssocID="{CD5204CD-6958-4A55-82AA-4AD73B3B6A19}" presName="Name0" presStyleCnt="0">
        <dgm:presLayoutVars>
          <dgm:dir/>
          <dgm:animLvl val="lvl"/>
          <dgm:resizeHandles val="exact"/>
        </dgm:presLayoutVars>
      </dgm:prSet>
      <dgm:spPr/>
    </dgm:pt>
    <dgm:pt modelId="{127AFF01-F37D-42CC-8885-1689151201CD}" type="pres">
      <dgm:prSet presAssocID="{C3DC95A2-4D92-42C5-966E-8600E4BA31BD}" presName="boxAndChildren" presStyleCnt="0"/>
      <dgm:spPr/>
    </dgm:pt>
    <dgm:pt modelId="{588D9B7D-EC68-4FB0-96F2-2E47AC868059}" type="pres">
      <dgm:prSet presAssocID="{C3DC95A2-4D92-42C5-966E-8600E4BA31BD}" presName="parentTextBox" presStyleLbl="node1" presStyleIdx="0" presStyleCnt="3"/>
      <dgm:spPr/>
    </dgm:pt>
    <dgm:pt modelId="{B752F9F5-2482-4D52-A33E-BE0263F4B0EA}" type="pres">
      <dgm:prSet presAssocID="{C3DC95A2-4D92-42C5-966E-8600E4BA31BD}" presName="entireBox" presStyleLbl="node1" presStyleIdx="0" presStyleCnt="3"/>
      <dgm:spPr/>
    </dgm:pt>
    <dgm:pt modelId="{2DA8AD2F-BF50-4911-9A17-8274766C00A6}" type="pres">
      <dgm:prSet presAssocID="{C3DC95A2-4D92-42C5-966E-8600E4BA31BD}" presName="descendantBox" presStyleCnt="0"/>
      <dgm:spPr/>
    </dgm:pt>
    <dgm:pt modelId="{C4F2ADBF-C592-483D-A6FF-5DB9D2A90309}" type="pres">
      <dgm:prSet presAssocID="{17ACD041-408C-4E7D-B463-7267D32756A1}" presName="childTextBox" presStyleLbl="fgAccFollowNode1" presStyleIdx="0" presStyleCnt="6">
        <dgm:presLayoutVars>
          <dgm:bulletEnabled val="1"/>
        </dgm:presLayoutVars>
      </dgm:prSet>
      <dgm:spPr/>
    </dgm:pt>
    <dgm:pt modelId="{0F0AC827-ACAE-4C23-875D-A4B53006A73F}" type="pres">
      <dgm:prSet presAssocID="{B5387FF0-0982-441E-9F8E-19335142671C}" presName="childTextBox" presStyleLbl="fgAccFollowNode1" presStyleIdx="1" presStyleCnt="6">
        <dgm:presLayoutVars>
          <dgm:bulletEnabled val="1"/>
        </dgm:presLayoutVars>
      </dgm:prSet>
      <dgm:spPr/>
    </dgm:pt>
    <dgm:pt modelId="{7F8DEC81-0DCB-4545-8129-1A1632B41B5E}" type="pres">
      <dgm:prSet presAssocID="{C684833D-85CC-4010-A138-ABC65E139C69}" presName="sp" presStyleCnt="0"/>
      <dgm:spPr/>
    </dgm:pt>
    <dgm:pt modelId="{33200553-5A1C-45F1-A422-26ECCEDBD439}" type="pres">
      <dgm:prSet presAssocID="{DB6AA457-F75F-415D-BDD5-92045774FE4B}" presName="arrowAndChildren" presStyleCnt="0"/>
      <dgm:spPr/>
    </dgm:pt>
    <dgm:pt modelId="{7371425A-4D37-4FA7-A21E-1529F4324E45}" type="pres">
      <dgm:prSet presAssocID="{DB6AA457-F75F-415D-BDD5-92045774FE4B}" presName="parentTextArrow" presStyleLbl="node1" presStyleIdx="0" presStyleCnt="3"/>
      <dgm:spPr/>
    </dgm:pt>
    <dgm:pt modelId="{80AD606B-F25E-46DF-B405-18F7D2EAE74A}" type="pres">
      <dgm:prSet presAssocID="{DB6AA457-F75F-415D-BDD5-92045774FE4B}" presName="arrow" presStyleLbl="node1" presStyleIdx="1" presStyleCnt="3"/>
      <dgm:spPr/>
    </dgm:pt>
    <dgm:pt modelId="{72E9B7A5-E5DC-46EA-A30C-DAC09ADD2BF7}" type="pres">
      <dgm:prSet presAssocID="{DB6AA457-F75F-415D-BDD5-92045774FE4B}" presName="descendantArrow" presStyleCnt="0"/>
      <dgm:spPr/>
    </dgm:pt>
    <dgm:pt modelId="{A8E0F749-66B2-490B-99E9-CC106B163B16}" type="pres">
      <dgm:prSet presAssocID="{99C943DF-AAA4-4E2C-A283-FA2BF761F447}" presName="childTextArrow" presStyleLbl="fgAccFollowNode1" presStyleIdx="2" presStyleCnt="6">
        <dgm:presLayoutVars>
          <dgm:bulletEnabled val="1"/>
        </dgm:presLayoutVars>
      </dgm:prSet>
      <dgm:spPr/>
    </dgm:pt>
    <dgm:pt modelId="{A6EE397C-6C28-4128-BFFE-CFF44F70153F}" type="pres">
      <dgm:prSet presAssocID="{3FE03ED9-3066-4E28-8291-0B1764DC85D6}" presName="childTextArrow" presStyleLbl="fgAccFollowNode1" presStyleIdx="3" presStyleCnt="6">
        <dgm:presLayoutVars>
          <dgm:bulletEnabled val="1"/>
        </dgm:presLayoutVars>
      </dgm:prSet>
      <dgm:spPr/>
    </dgm:pt>
    <dgm:pt modelId="{0226793B-92A0-4530-A8D1-D80AF6A16C31}" type="pres">
      <dgm:prSet presAssocID="{F14B97BF-E90F-4D5A-A42B-6364BCB81249}" presName="sp" presStyleCnt="0"/>
      <dgm:spPr/>
    </dgm:pt>
    <dgm:pt modelId="{1A669411-1539-46A4-9D6E-2C85E15B0FA6}" type="pres">
      <dgm:prSet presAssocID="{C712D637-7FF1-401C-9304-F85D1B95B226}" presName="arrowAndChildren" presStyleCnt="0"/>
      <dgm:spPr/>
    </dgm:pt>
    <dgm:pt modelId="{859CA2CA-8A33-4975-9F01-7A3C8BB729DE}" type="pres">
      <dgm:prSet presAssocID="{C712D637-7FF1-401C-9304-F85D1B95B226}" presName="parentTextArrow" presStyleLbl="node1" presStyleIdx="1" presStyleCnt="3"/>
      <dgm:spPr/>
    </dgm:pt>
    <dgm:pt modelId="{A48265CE-F3A3-46DB-9DD2-97590B4DBB84}" type="pres">
      <dgm:prSet presAssocID="{C712D637-7FF1-401C-9304-F85D1B95B226}" presName="arrow" presStyleLbl="node1" presStyleIdx="2" presStyleCnt="3"/>
      <dgm:spPr/>
    </dgm:pt>
    <dgm:pt modelId="{DB89CC08-BF2F-4B2E-B88D-22F7BE6ECA5F}" type="pres">
      <dgm:prSet presAssocID="{C712D637-7FF1-401C-9304-F85D1B95B226}" presName="descendantArrow" presStyleCnt="0"/>
      <dgm:spPr/>
    </dgm:pt>
    <dgm:pt modelId="{59FFE57C-E5F2-4FBD-AA4D-8DB27381892F}" type="pres">
      <dgm:prSet presAssocID="{743FE7B1-011B-42E6-8768-1EB3E95741FA}" presName="childTextArrow" presStyleLbl="fgAccFollowNode1" presStyleIdx="4" presStyleCnt="6">
        <dgm:presLayoutVars>
          <dgm:bulletEnabled val="1"/>
        </dgm:presLayoutVars>
      </dgm:prSet>
      <dgm:spPr/>
    </dgm:pt>
    <dgm:pt modelId="{3EC7D028-ECEA-492B-A6F1-68E9B57B69C6}" type="pres">
      <dgm:prSet presAssocID="{DA33CDF4-5B94-4B92-9E0A-4DFD4CBFAF2D}" presName="childTextArrow" presStyleLbl="fgAccFollowNode1" presStyleIdx="5" presStyleCnt="6">
        <dgm:presLayoutVars>
          <dgm:bulletEnabled val="1"/>
        </dgm:presLayoutVars>
      </dgm:prSet>
      <dgm:spPr/>
    </dgm:pt>
  </dgm:ptLst>
  <dgm:cxnLst>
    <dgm:cxn modelId="{9316510D-13B4-4805-A422-3ADE472E3CED}" type="presOf" srcId="{17ACD041-408C-4E7D-B463-7267D32756A1}" destId="{C4F2ADBF-C592-483D-A6FF-5DB9D2A90309}" srcOrd="0" destOrd="0" presId="urn:microsoft.com/office/officeart/2005/8/layout/process4"/>
    <dgm:cxn modelId="{EF7A2011-FCAC-41A8-A305-634BF780B59D}" srcId="{DB6AA457-F75F-415D-BDD5-92045774FE4B}" destId="{3FE03ED9-3066-4E28-8291-0B1764DC85D6}" srcOrd="1" destOrd="0" parTransId="{70F79093-990B-4C69-A0BC-6E28D692D24F}" sibTransId="{2D17DCF5-1F10-4F99-AFA5-9D17F12D0A73}"/>
    <dgm:cxn modelId="{1D511413-BA69-4C30-A06E-819D3DD30080}" type="presOf" srcId="{743FE7B1-011B-42E6-8768-1EB3E95741FA}" destId="{59FFE57C-E5F2-4FBD-AA4D-8DB27381892F}" srcOrd="0" destOrd="0" presId="urn:microsoft.com/office/officeart/2005/8/layout/process4"/>
    <dgm:cxn modelId="{0ED8DE1E-44AE-4D6E-B272-36A837D116F5}" type="presOf" srcId="{DB6AA457-F75F-415D-BDD5-92045774FE4B}" destId="{80AD606B-F25E-46DF-B405-18F7D2EAE74A}" srcOrd="1" destOrd="0" presId="urn:microsoft.com/office/officeart/2005/8/layout/process4"/>
    <dgm:cxn modelId="{6D29C741-1B1E-4EBC-A0C7-F287A8ED285A}" srcId="{C712D637-7FF1-401C-9304-F85D1B95B226}" destId="{743FE7B1-011B-42E6-8768-1EB3E95741FA}" srcOrd="0" destOrd="0" parTransId="{921AFB12-2D70-40FB-8AB1-299E0FF2C5A6}" sibTransId="{FFAF77DD-A644-4C36-8908-6204BB0D9268}"/>
    <dgm:cxn modelId="{9653D664-EC18-40D7-9F5E-3B27A70DCA4D}" srcId="{CD5204CD-6958-4A55-82AA-4AD73B3B6A19}" destId="{C712D637-7FF1-401C-9304-F85D1B95B226}" srcOrd="0" destOrd="0" parTransId="{05E1DD5C-7FEF-48F0-9651-C74D082ACBA9}" sibTransId="{F14B97BF-E90F-4D5A-A42B-6364BCB81249}"/>
    <dgm:cxn modelId="{2F493247-DD71-42E2-BA13-315F9C6D9D25}" type="presOf" srcId="{C712D637-7FF1-401C-9304-F85D1B95B226}" destId="{A48265CE-F3A3-46DB-9DD2-97590B4DBB84}" srcOrd="1" destOrd="0" presId="urn:microsoft.com/office/officeart/2005/8/layout/process4"/>
    <dgm:cxn modelId="{F9232B4D-645E-4C93-A5D6-A89B30504327}" srcId="{DB6AA457-F75F-415D-BDD5-92045774FE4B}" destId="{99C943DF-AAA4-4E2C-A283-FA2BF761F447}" srcOrd="0" destOrd="0" parTransId="{20F107AF-35DA-4D25-AB35-B8AD821D3FE7}" sibTransId="{4802CB64-7B32-458C-A9FF-C35C0A51E69A}"/>
    <dgm:cxn modelId="{93F76B4F-907D-4630-B1A9-C3BE3C102DFF}" srcId="{CD5204CD-6958-4A55-82AA-4AD73B3B6A19}" destId="{DB6AA457-F75F-415D-BDD5-92045774FE4B}" srcOrd="1" destOrd="0" parTransId="{195DBB62-3C1E-4BED-ADB6-6E31CA6ABD63}" sibTransId="{C684833D-85CC-4010-A138-ABC65E139C69}"/>
    <dgm:cxn modelId="{8C9BD688-12E5-4F5A-8BDA-E772A4740AB3}" type="presOf" srcId="{C712D637-7FF1-401C-9304-F85D1B95B226}" destId="{859CA2CA-8A33-4975-9F01-7A3C8BB729DE}" srcOrd="0" destOrd="0" presId="urn:microsoft.com/office/officeart/2005/8/layout/process4"/>
    <dgm:cxn modelId="{6E6CA696-8B54-476F-8D51-CE9ECC050E3A}" type="presOf" srcId="{DA33CDF4-5B94-4B92-9E0A-4DFD4CBFAF2D}" destId="{3EC7D028-ECEA-492B-A6F1-68E9B57B69C6}" srcOrd="0" destOrd="0" presId="urn:microsoft.com/office/officeart/2005/8/layout/process4"/>
    <dgm:cxn modelId="{4BC4F29C-6AF5-4F17-9CDA-1468FA88B1A3}" type="presOf" srcId="{B5387FF0-0982-441E-9F8E-19335142671C}" destId="{0F0AC827-ACAE-4C23-875D-A4B53006A73F}" srcOrd="0" destOrd="0" presId="urn:microsoft.com/office/officeart/2005/8/layout/process4"/>
    <dgm:cxn modelId="{88A87FA6-C1EB-4109-9B9E-2FE10DE80F14}" srcId="{C712D637-7FF1-401C-9304-F85D1B95B226}" destId="{DA33CDF4-5B94-4B92-9E0A-4DFD4CBFAF2D}" srcOrd="1" destOrd="0" parTransId="{B7ECB8E0-4CD3-4804-BE8C-5260A5083C57}" sibTransId="{D3EF4DE2-351E-4A5C-980A-1BBDC899AAC2}"/>
    <dgm:cxn modelId="{C5225FAC-9385-411A-BFDD-CA9618BF9F59}" type="presOf" srcId="{C3DC95A2-4D92-42C5-966E-8600E4BA31BD}" destId="{588D9B7D-EC68-4FB0-96F2-2E47AC868059}" srcOrd="0" destOrd="0" presId="urn:microsoft.com/office/officeart/2005/8/layout/process4"/>
    <dgm:cxn modelId="{0CE79BAC-C717-4253-9B80-C8A96B03C6F6}" type="presOf" srcId="{DB6AA457-F75F-415D-BDD5-92045774FE4B}" destId="{7371425A-4D37-4FA7-A21E-1529F4324E45}" srcOrd="0" destOrd="0" presId="urn:microsoft.com/office/officeart/2005/8/layout/process4"/>
    <dgm:cxn modelId="{0203F2AF-F4DC-42DB-872C-0270CF20114A}" type="presOf" srcId="{C3DC95A2-4D92-42C5-966E-8600E4BA31BD}" destId="{B752F9F5-2482-4D52-A33E-BE0263F4B0EA}" srcOrd="1" destOrd="0" presId="urn:microsoft.com/office/officeart/2005/8/layout/process4"/>
    <dgm:cxn modelId="{8F9C94B8-2722-4DFB-8419-922357272B6B}" type="presOf" srcId="{CD5204CD-6958-4A55-82AA-4AD73B3B6A19}" destId="{31D3AE5D-DA06-4E2D-9D68-F5531DFE7C2B}" srcOrd="0" destOrd="0" presId="urn:microsoft.com/office/officeart/2005/8/layout/process4"/>
    <dgm:cxn modelId="{475DCDBB-49D7-4466-968D-3F0CC3924852}" type="presOf" srcId="{99C943DF-AAA4-4E2C-A283-FA2BF761F447}" destId="{A8E0F749-66B2-490B-99E9-CC106B163B16}" srcOrd="0" destOrd="0" presId="urn:microsoft.com/office/officeart/2005/8/layout/process4"/>
    <dgm:cxn modelId="{7F70C7BE-72E8-441E-B7CF-522ADEA91ECB}" srcId="{C3DC95A2-4D92-42C5-966E-8600E4BA31BD}" destId="{B5387FF0-0982-441E-9F8E-19335142671C}" srcOrd="1" destOrd="0" parTransId="{FE9534D2-E5E4-4494-A37E-5724362DB3AC}" sibTransId="{0DB486FB-DB2E-4894-89D1-AA4679580390}"/>
    <dgm:cxn modelId="{CAE3D8D7-871D-4B8C-B4F6-79D747E55EE8}" type="presOf" srcId="{3FE03ED9-3066-4E28-8291-0B1764DC85D6}" destId="{A6EE397C-6C28-4128-BFFE-CFF44F70153F}" srcOrd="0" destOrd="0" presId="urn:microsoft.com/office/officeart/2005/8/layout/process4"/>
    <dgm:cxn modelId="{8A476EEB-6A39-4004-AD8C-BD56913E7B26}" srcId="{CD5204CD-6958-4A55-82AA-4AD73B3B6A19}" destId="{C3DC95A2-4D92-42C5-966E-8600E4BA31BD}" srcOrd="2" destOrd="0" parTransId="{F9D94033-59E5-4228-A5F3-6CB272E77E3B}" sibTransId="{A43E3114-C8AC-4F44-952D-8A0D6A8A6B45}"/>
    <dgm:cxn modelId="{EBCDDEFB-4955-4864-90AB-7D693BE5DA0A}" srcId="{C3DC95A2-4D92-42C5-966E-8600E4BA31BD}" destId="{17ACD041-408C-4E7D-B463-7267D32756A1}" srcOrd="0" destOrd="0" parTransId="{209FC651-3F8E-4BF8-8C06-328027667041}" sibTransId="{A6AA8096-532A-4378-9BB6-B585B46357E5}"/>
    <dgm:cxn modelId="{598A8450-75AF-481D-9841-1D23F9884FD1}" type="presParOf" srcId="{31D3AE5D-DA06-4E2D-9D68-F5531DFE7C2B}" destId="{127AFF01-F37D-42CC-8885-1689151201CD}" srcOrd="0" destOrd="0" presId="urn:microsoft.com/office/officeart/2005/8/layout/process4"/>
    <dgm:cxn modelId="{DA7B1C90-E6CA-4055-851A-0557606EBDAC}" type="presParOf" srcId="{127AFF01-F37D-42CC-8885-1689151201CD}" destId="{588D9B7D-EC68-4FB0-96F2-2E47AC868059}" srcOrd="0" destOrd="0" presId="urn:microsoft.com/office/officeart/2005/8/layout/process4"/>
    <dgm:cxn modelId="{0E7073F3-923D-4ED6-B41B-384A82C8C200}" type="presParOf" srcId="{127AFF01-F37D-42CC-8885-1689151201CD}" destId="{B752F9F5-2482-4D52-A33E-BE0263F4B0EA}" srcOrd="1" destOrd="0" presId="urn:microsoft.com/office/officeart/2005/8/layout/process4"/>
    <dgm:cxn modelId="{34DACDD9-579D-484A-A6CA-92F20AC63C35}" type="presParOf" srcId="{127AFF01-F37D-42CC-8885-1689151201CD}" destId="{2DA8AD2F-BF50-4911-9A17-8274766C00A6}" srcOrd="2" destOrd="0" presId="urn:microsoft.com/office/officeart/2005/8/layout/process4"/>
    <dgm:cxn modelId="{CE9F8C4F-B92C-4259-B12C-1B419BF89D38}" type="presParOf" srcId="{2DA8AD2F-BF50-4911-9A17-8274766C00A6}" destId="{C4F2ADBF-C592-483D-A6FF-5DB9D2A90309}" srcOrd="0" destOrd="0" presId="urn:microsoft.com/office/officeart/2005/8/layout/process4"/>
    <dgm:cxn modelId="{02D123F8-1DC9-4E29-B79E-8AF74BABCE28}" type="presParOf" srcId="{2DA8AD2F-BF50-4911-9A17-8274766C00A6}" destId="{0F0AC827-ACAE-4C23-875D-A4B53006A73F}" srcOrd="1" destOrd="0" presId="urn:microsoft.com/office/officeart/2005/8/layout/process4"/>
    <dgm:cxn modelId="{47EA5B00-FECA-4EA3-8858-020831D68EBC}" type="presParOf" srcId="{31D3AE5D-DA06-4E2D-9D68-F5531DFE7C2B}" destId="{7F8DEC81-0DCB-4545-8129-1A1632B41B5E}" srcOrd="1" destOrd="0" presId="urn:microsoft.com/office/officeart/2005/8/layout/process4"/>
    <dgm:cxn modelId="{F9086655-70F6-4D62-803D-9FB2B9CECBD7}" type="presParOf" srcId="{31D3AE5D-DA06-4E2D-9D68-F5531DFE7C2B}" destId="{33200553-5A1C-45F1-A422-26ECCEDBD439}" srcOrd="2" destOrd="0" presId="urn:microsoft.com/office/officeart/2005/8/layout/process4"/>
    <dgm:cxn modelId="{F9C4E479-1A12-49B4-840E-90ED42B6D93D}" type="presParOf" srcId="{33200553-5A1C-45F1-A422-26ECCEDBD439}" destId="{7371425A-4D37-4FA7-A21E-1529F4324E45}" srcOrd="0" destOrd="0" presId="urn:microsoft.com/office/officeart/2005/8/layout/process4"/>
    <dgm:cxn modelId="{48F1D443-1A01-4371-8854-D60E466CE0B6}" type="presParOf" srcId="{33200553-5A1C-45F1-A422-26ECCEDBD439}" destId="{80AD606B-F25E-46DF-B405-18F7D2EAE74A}" srcOrd="1" destOrd="0" presId="urn:microsoft.com/office/officeart/2005/8/layout/process4"/>
    <dgm:cxn modelId="{BAD9D01B-996C-4986-8FD9-37049CDB92B5}" type="presParOf" srcId="{33200553-5A1C-45F1-A422-26ECCEDBD439}" destId="{72E9B7A5-E5DC-46EA-A30C-DAC09ADD2BF7}" srcOrd="2" destOrd="0" presId="urn:microsoft.com/office/officeart/2005/8/layout/process4"/>
    <dgm:cxn modelId="{C3CD8C6F-29BD-4ADE-A6A3-584D41BCA136}" type="presParOf" srcId="{72E9B7A5-E5DC-46EA-A30C-DAC09ADD2BF7}" destId="{A8E0F749-66B2-490B-99E9-CC106B163B16}" srcOrd="0" destOrd="0" presId="urn:microsoft.com/office/officeart/2005/8/layout/process4"/>
    <dgm:cxn modelId="{3F8AE4D0-C1B9-49A3-9D85-FA13C986C03B}" type="presParOf" srcId="{72E9B7A5-E5DC-46EA-A30C-DAC09ADD2BF7}" destId="{A6EE397C-6C28-4128-BFFE-CFF44F70153F}" srcOrd="1" destOrd="0" presId="urn:microsoft.com/office/officeart/2005/8/layout/process4"/>
    <dgm:cxn modelId="{DF157FA0-6CFF-475F-B2C1-C14A30CA284D}" type="presParOf" srcId="{31D3AE5D-DA06-4E2D-9D68-F5531DFE7C2B}" destId="{0226793B-92A0-4530-A8D1-D80AF6A16C31}" srcOrd="3" destOrd="0" presId="urn:microsoft.com/office/officeart/2005/8/layout/process4"/>
    <dgm:cxn modelId="{D9B8890F-622F-4EF7-B8C9-501999392107}" type="presParOf" srcId="{31D3AE5D-DA06-4E2D-9D68-F5531DFE7C2B}" destId="{1A669411-1539-46A4-9D6E-2C85E15B0FA6}" srcOrd="4" destOrd="0" presId="urn:microsoft.com/office/officeart/2005/8/layout/process4"/>
    <dgm:cxn modelId="{CF2E4F72-F757-4A14-BF45-750381229016}" type="presParOf" srcId="{1A669411-1539-46A4-9D6E-2C85E15B0FA6}" destId="{859CA2CA-8A33-4975-9F01-7A3C8BB729DE}" srcOrd="0" destOrd="0" presId="urn:microsoft.com/office/officeart/2005/8/layout/process4"/>
    <dgm:cxn modelId="{4476044B-B0FF-4572-BB01-9732B848392A}" type="presParOf" srcId="{1A669411-1539-46A4-9D6E-2C85E15B0FA6}" destId="{A48265CE-F3A3-46DB-9DD2-97590B4DBB84}" srcOrd="1" destOrd="0" presId="urn:microsoft.com/office/officeart/2005/8/layout/process4"/>
    <dgm:cxn modelId="{108CBA6F-ABE6-49B0-8D57-CCB454AC970F}" type="presParOf" srcId="{1A669411-1539-46A4-9D6E-2C85E15B0FA6}" destId="{DB89CC08-BF2F-4B2E-B88D-22F7BE6ECA5F}" srcOrd="2" destOrd="0" presId="urn:microsoft.com/office/officeart/2005/8/layout/process4"/>
    <dgm:cxn modelId="{C675B826-3900-4575-89A0-DB78CA5B441C}" type="presParOf" srcId="{DB89CC08-BF2F-4B2E-B88D-22F7BE6ECA5F}" destId="{59FFE57C-E5F2-4FBD-AA4D-8DB27381892F}" srcOrd="0" destOrd="0" presId="urn:microsoft.com/office/officeart/2005/8/layout/process4"/>
    <dgm:cxn modelId="{5D529EFA-23A6-4C03-8BAF-B0DDF673418B}" type="presParOf" srcId="{DB89CC08-BF2F-4B2E-B88D-22F7BE6ECA5F}" destId="{3EC7D028-ECEA-492B-A6F1-68E9B57B69C6}" srcOrd="1"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52F9F5-2482-4D52-A33E-BE0263F4B0EA}">
      <dsp:nvSpPr>
        <dsp:cNvPr id="0" name=""/>
        <dsp:cNvSpPr/>
      </dsp:nvSpPr>
      <dsp:spPr>
        <a:xfrm>
          <a:off x="0" y="3443976"/>
          <a:ext cx="4800600" cy="1130389"/>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US" sz="2200" kern="1200" dirty="0"/>
            <a:t>Step 3</a:t>
          </a:r>
        </a:p>
      </dsp:txBody>
      <dsp:txXfrm>
        <a:off x="0" y="3443976"/>
        <a:ext cx="4800600" cy="610410"/>
      </dsp:txXfrm>
    </dsp:sp>
    <dsp:sp modelId="{C4F2ADBF-C592-483D-A6FF-5DB9D2A90309}">
      <dsp:nvSpPr>
        <dsp:cNvPr id="0" name=""/>
        <dsp:cNvSpPr/>
      </dsp:nvSpPr>
      <dsp:spPr>
        <a:xfrm>
          <a:off x="0" y="4031779"/>
          <a:ext cx="2400300" cy="519979"/>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3576" tIns="29210" rIns="163576" bIns="29210" numCol="1" spcCol="1270" anchor="ctr" anchorCtr="0">
          <a:noAutofit/>
        </a:bodyPr>
        <a:lstStyle/>
        <a:p>
          <a:pPr marL="0" lvl="0" indent="0" algn="ctr" defTabSz="1022350">
            <a:lnSpc>
              <a:spcPct val="90000"/>
            </a:lnSpc>
            <a:spcBef>
              <a:spcPct val="0"/>
            </a:spcBef>
            <a:spcAft>
              <a:spcPct val="35000"/>
            </a:spcAft>
            <a:buNone/>
          </a:pPr>
          <a:r>
            <a:rPr lang="en-US" sz="2300" kern="1200" dirty="0"/>
            <a:t>Task Description</a:t>
          </a:r>
        </a:p>
      </dsp:txBody>
      <dsp:txXfrm>
        <a:off x="0" y="4031779"/>
        <a:ext cx="2400300" cy="519979"/>
      </dsp:txXfrm>
    </dsp:sp>
    <dsp:sp modelId="{0F0AC827-ACAE-4C23-875D-A4B53006A73F}">
      <dsp:nvSpPr>
        <dsp:cNvPr id="0" name=""/>
        <dsp:cNvSpPr/>
      </dsp:nvSpPr>
      <dsp:spPr>
        <a:xfrm>
          <a:off x="2400300" y="4031779"/>
          <a:ext cx="2400300" cy="519979"/>
        </a:xfrm>
        <a:prstGeom prst="rect">
          <a:avLst/>
        </a:prstGeom>
        <a:solidFill>
          <a:schemeClr val="accent3">
            <a:tint val="40000"/>
            <a:alpha val="90000"/>
            <a:hueOff val="-1096691"/>
            <a:satOff val="-573"/>
            <a:lumOff val="49"/>
            <a:alphaOff val="0"/>
          </a:schemeClr>
        </a:solidFill>
        <a:ln w="12700" cap="flat" cmpd="sng" algn="ctr">
          <a:solidFill>
            <a:schemeClr val="accent3">
              <a:tint val="40000"/>
              <a:alpha val="90000"/>
              <a:hueOff val="-1096691"/>
              <a:satOff val="-573"/>
              <a:lumOff val="4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3576" tIns="29210" rIns="163576" bIns="29210" numCol="1" spcCol="1270" anchor="ctr" anchorCtr="0">
          <a:noAutofit/>
        </a:bodyPr>
        <a:lstStyle/>
        <a:p>
          <a:pPr marL="0" lvl="0" indent="0" algn="ctr" defTabSz="1022350">
            <a:lnSpc>
              <a:spcPct val="90000"/>
            </a:lnSpc>
            <a:spcBef>
              <a:spcPct val="0"/>
            </a:spcBef>
            <a:spcAft>
              <a:spcPct val="35000"/>
            </a:spcAft>
            <a:buNone/>
          </a:pPr>
          <a:r>
            <a:rPr lang="en-US" sz="2300" kern="1200" dirty="0"/>
            <a:t>Task Description</a:t>
          </a:r>
        </a:p>
      </dsp:txBody>
      <dsp:txXfrm>
        <a:off x="2400300" y="4031779"/>
        <a:ext cx="2400300" cy="519979"/>
      </dsp:txXfrm>
    </dsp:sp>
    <dsp:sp modelId="{80AD606B-F25E-46DF-B405-18F7D2EAE74A}">
      <dsp:nvSpPr>
        <dsp:cNvPr id="0" name=""/>
        <dsp:cNvSpPr/>
      </dsp:nvSpPr>
      <dsp:spPr>
        <a:xfrm rot="10800000">
          <a:off x="0" y="1722392"/>
          <a:ext cx="4800600" cy="1738539"/>
        </a:xfrm>
        <a:prstGeom prst="upArrowCallout">
          <a:avLst/>
        </a:prstGeom>
        <a:solidFill>
          <a:schemeClr val="accent3">
            <a:hueOff val="-2534557"/>
            <a:satOff val="-11694"/>
            <a:lumOff val="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US" sz="2200" kern="1200" dirty="0"/>
            <a:t>Step 2</a:t>
          </a:r>
        </a:p>
      </dsp:txBody>
      <dsp:txXfrm rot="-10800000">
        <a:off x="0" y="1722392"/>
        <a:ext cx="4800600" cy="610227"/>
      </dsp:txXfrm>
    </dsp:sp>
    <dsp:sp modelId="{A8E0F749-66B2-490B-99E9-CC106B163B16}">
      <dsp:nvSpPr>
        <dsp:cNvPr id="0" name=""/>
        <dsp:cNvSpPr/>
      </dsp:nvSpPr>
      <dsp:spPr>
        <a:xfrm>
          <a:off x="0" y="2332619"/>
          <a:ext cx="2400300" cy="519823"/>
        </a:xfrm>
        <a:prstGeom prst="rect">
          <a:avLst/>
        </a:prstGeom>
        <a:solidFill>
          <a:schemeClr val="accent3">
            <a:tint val="40000"/>
            <a:alpha val="90000"/>
            <a:hueOff val="-2193382"/>
            <a:satOff val="-1145"/>
            <a:lumOff val="99"/>
            <a:alphaOff val="0"/>
          </a:schemeClr>
        </a:solidFill>
        <a:ln w="12700" cap="flat" cmpd="sng" algn="ctr">
          <a:solidFill>
            <a:schemeClr val="accent3">
              <a:tint val="40000"/>
              <a:alpha val="90000"/>
              <a:hueOff val="-2193382"/>
              <a:satOff val="-1145"/>
              <a:lumOff val="9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3576" tIns="29210" rIns="163576" bIns="29210" numCol="1" spcCol="1270" anchor="ctr" anchorCtr="0">
          <a:noAutofit/>
        </a:bodyPr>
        <a:lstStyle/>
        <a:p>
          <a:pPr marL="0" lvl="0" indent="0" algn="ctr" defTabSz="1022350">
            <a:lnSpc>
              <a:spcPct val="90000"/>
            </a:lnSpc>
            <a:spcBef>
              <a:spcPct val="0"/>
            </a:spcBef>
            <a:spcAft>
              <a:spcPct val="35000"/>
            </a:spcAft>
            <a:buNone/>
          </a:pPr>
          <a:r>
            <a:rPr lang="en-US" sz="2300" kern="1200" dirty="0"/>
            <a:t>Task Description</a:t>
          </a:r>
        </a:p>
      </dsp:txBody>
      <dsp:txXfrm>
        <a:off x="0" y="2332619"/>
        <a:ext cx="2400300" cy="519823"/>
      </dsp:txXfrm>
    </dsp:sp>
    <dsp:sp modelId="{A6EE397C-6C28-4128-BFFE-CFF44F70153F}">
      <dsp:nvSpPr>
        <dsp:cNvPr id="0" name=""/>
        <dsp:cNvSpPr/>
      </dsp:nvSpPr>
      <dsp:spPr>
        <a:xfrm>
          <a:off x="2400300" y="2332619"/>
          <a:ext cx="2400300" cy="519823"/>
        </a:xfrm>
        <a:prstGeom prst="rect">
          <a:avLst/>
        </a:prstGeom>
        <a:solidFill>
          <a:schemeClr val="accent3">
            <a:tint val="40000"/>
            <a:alpha val="90000"/>
            <a:hueOff val="-3290073"/>
            <a:satOff val="-1718"/>
            <a:lumOff val="148"/>
            <a:alphaOff val="0"/>
          </a:schemeClr>
        </a:solidFill>
        <a:ln w="12700" cap="flat" cmpd="sng" algn="ctr">
          <a:solidFill>
            <a:schemeClr val="accent3">
              <a:tint val="40000"/>
              <a:alpha val="90000"/>
              <a:hueOff val="-3290073"/>
              <a:satOff val="-1718"/>
              <a:lumOff val="14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3576" tIns="29210" rIns="163576" bIns="29210" numCol="1" spcCol="1270" anchor="ctr" anchorCtr="0">
          <a:noAutofit/>
        </a:bodyPr>
        <a:lstStyle/>
        <a:p>
          <a:pPr marL="0" lvl="0" indent="0" algn="ctr" defTabSz="1022350">
            <a:lnSpc>
              <a:spcPct val="90000"/>
            </a:lnSpc>
            <a:spcBef>
              <a:spcPct val="0"/>
            </a:spcBef>
            <a:spcAft>
              <a:spcPct val="35000"/>
            </a:spcAft>
            <a:buNone/>
          </a:pPr>
          <a:r>
            <a:rPr lang="en-US" sz="2300" kern="1200" dirty="0"/>
            <a:t>Task Description</a:t>
          </a:r>
        </a:p>
      </dsp:txBody>
      <dsp:txXfrm>
        <a:off x="2400300" y="2332619"/>
        <a:ext cx="2400300" cy="519823"/>
      </dsp:txXfrm>
    </dsp:sp>
    <dsp:sp modelId="{A48265CE-F3A3-46DB-9DD2-97590B4DBB84}">
      <dsp:nvSpPr>
        <dsp:cNvPr id="0" name=""/>
        <dsp:cNvSpPr/>
      </dsp:nvSpPr>
      <dsp:spPr>
        <a:xfrm rot="10800000">
          <a:off x="0" y="808"/>
          <a:ext cx="4800600" cy="1738539"/>
        </a:xfrm>
        <a:prstGeom prst="upArrowCallout">
          <a:avLst/>
        </a:prstGeom>
        <a:solidFill>
          <a:schemeClr val="accent3">
            <a:hueOff val="-5069114"/>
            <a:satOff val="-23387"/>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US" sz="2200" kern="1200" dirty="0"/>
            <a:t>Step 1</a:t>
          </a:r>
        </a:p>
      </dsp:txBody>
      <dsp:txXfrm rot="-10800000">
        <a:off x="0" y="808"/>
        <a:ext cx="4800600" cy="610227"/>
      </dsp:txXfrm>
    </dsp:sp>
    <dsp:sp modelId="{59FFE57C-E5F2-4FBD-AA4D-8DB27381892F}">
      <dsp:nvSpPr>
        <dsp:cNvPr id="0" name=""/>
        <dsp:cNvSpPr/>
      </dsp:nvSpPr>
      <dsp:spPr>
        <a:xfrm>
          <a:off x="0" y="611036"/>
          <a:ext cx="2400300" cy="519823"/>
        </a:xfrm>
        <a:prstGeom prst="rect">
          <a:avLst/>
        </a:prstGeom>
        <a:solidFill>
          <a:schemeClr val="accent3">
            <a:tint val="40000"/>
            <a:alpha val="90000"/>
            <a:hueOff val="-4386764"/>
            <a:satOff val="-2290"/>
            <a:lumOff val="198"/>
            <a:alphaOff val="0"/>
          </a:schemeClr>
        </a:solidFill>
        <a:ln w="12700" cap="flat" cmpd="sng" algn="ctr">
          <a:solidFill>
            <a:schemeClr val="accent3">
              <a:tint val="40000"/>
              <a:alpha val="90000"/>
              <a:hueOff val="-4386764"/>
              <a:satOff val="-2290"/>
              <a:lumOff val="19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3576" tIns="29210" rIns="163576" bIns="29210" numCol="1" spcCol="1270" anchor="ctr" anchorCtr="0">
          <a:noAutofit/>
        </a:bodyPr>
        <a:lstStyle/>
        <a:p>
          <a:pPr marL="0" lvl="0" indent="0" algn="ctr" defTabSz="1022350">
            <a:lnSpc>
              <a:spcPct val="90000"/>
            </a:lnSpc>
            <a:spcBef>
              <a:spcPct val="0"/>
            </a:spcBef>
            <a:spcAft>
              <a:spcPct val="35000"/>
            </a:spcAft>
            <a:buNone/>
          </a:pPr>
          <a:r>
            <a:rPr lang="en-US" sz="2300" kern="1200" dirty="0"/>
            <a:t>Task Description</a:t>
          </a:r>
        </a:p>
      </dsp:txBody>
      <dsp:txXfrm>
        <a:off x="0" y="611036"/>
        <a:ext cx="2400300" cy="519823"/>
      </dsp:txXfrm>
    </dsp:sp>
    <dsp:sp modelId="{3EC7D028-ECEA-492B-A6F1-68E9B57B69C6}">
      <dsp:nvSpPr>
        <dsp:cNvPr id="0" name=""/>
        <dsp:cNvSpPr/>
      </dsp:nvSpPr>
      <dsp:spPr>
        <a:xfrm>
          <a:off x="2400300" y="611036"/>
          <a:ext cx="2400300" cy="519823"/>
        </a:xfrm>
        <a:prstGeom prst="rect">
          <a:avLst/>
        </a:prstGeom>
        <a:solidFill>
          <a:schemeClr val="accent3">
            <a:tint val="40000"/>
            <a:alpha val="90000"/>
            <a:hueOff val="-5483455"/>
            <a:satOff val="-2863"/>
            <a:lumOff val="247"/>
            <a:alphaOff val="0"/>
          </a:schemeClr>
        </a:solidFill>
        <a:ln w="12700" cap="flat" cmpd="sng" algn="ctr">
          <a:solidFill>
            <a:schemeClr val="accent3">
              <a:tint val="40000"/>
              <a:alpha val="90000"/>
              <a:hueOff val="-5483455"/>
              <a:satOff val="-2863"/>
              <a:lumOff val="24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3576" tIns="29210" rIns="163576" bIns="29210" numCol="1" spcCol="1270" anchor="ctr" anchorCtr="0">
          <a:noAutofit/>
        </a:bodyPr>
        <a:lstStyle/>
        <a:p>
          <a:pPr marL="0" lvl="0" indent="0" algn="ctr" defTabSz="1022350">
            <a:lnSpc>
              <a:spcPct val="90000"/>
            </a:lnSpc>
            <a:spcBef>
              <a:spcPct val="0"/>
            </a:spcBef>
            <a:spcAft>
              <a:spcPct val="35000"/>
            </a:spcAft>
            <a:buNone/>
          </a:pPr>
          <a:r>
            <a:rPr lang="en-US" sz="2300" kern="1200" dirty="0"/>
            <a:t>Task Description</a:t>
          </a:r>
        </a:p>
      </dsp:txBody>
      <dsp:txXfrm>
        <a:off x="2400300" y="611036"/>
        <a:ext cx="2400300" cy="519823"/>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7739" cy="471054"/>
          </a:xfrm>
          <a:prstGeom prst="rect">
            <a:avLst/>
          </a:prstGeom>
        </p:spPr>
        <p:txBody>
          <a:bodyPr vert="horz" lIns="94229" tIns="47114" rIns="94229" bIns="47114" rtlCol="0"/>
          <a:lstStyle>
            <a:lvl1pPr algn="l">
              <a:defRPr sz="1200"/>
            </a:lvl1pPr>
          </a:lstStyle>
          <a:p>
            <a:endParaRPr/>
          </a:p>
        </p:txBody>
      </p:sp>
      <p:sp>
        <p:nvSpPr>
          <p:cNvPr id="3" name="Date Placeholder 2"/>
          <p:cNvSpPr>
            <a:spLocks noGrp="1"/>
          </p:cNvSpPr>
          <p:nvPr>
            <p:ph type="dt" sz="quarter" idx="1"/>
          </p:nvPr>
        </p:nvSpPr>
        <p:spPr>
          <a:xfrm>
            <a:off x="4023092" y="0"/>
            <a:ext cx="3077739" cy="471054"/>
          </a:xfrm>
          <a:prstGeom prst="rect">
            <a:avLst/>
          </a:prstGeom>
        </p:spPr>
        <p:txBody>
          <a:bodyPr vert="horz" lIns="94229" tIns="47114" rIns="94229" bIns="47114" rtlCol="0"/>
          <a:lstStyle>
            <a:lvl1pPr algn="r">
              <a:defRPr sz="1200"/>
            </a:lvl1pPr>
          </a:lstStyle>
          <a:p>
            <a:fld id="{043B725B-653D-4166-A8E9-72A38A1847CF}" type="datetimeFigureOut">
              <a:rPr lang="en-US"/>
              <a:t>1/26/2019</a:t>
            </a:fld>
            <a:endParaRPr/>
          </a:p>
        </p:txBody>
      </p:sp>
      <p:sp>
        <p:nvSpPr>
          <p:cNvPr id="4" name="Footer Placeholder 3"/>
          <p:cNvSpPr>
            <a:spLocks noGrp="1"/>
          </p:cNvSpPr>
          <p:nvPr>
            <p:ph type="ftr" sz="quarter" idx="2"/>
          </p:nvPr>
        </p:nvSpPr>
        <p:spPr>
          <a:xfrm>
            <a:off x="0" y="8917422"/>
            <a:ext cx="3077739" cy="471053"/>
          </a:xfrm>
          <a:prstGeom prst="rect">
            <a:avLst/>
          </a:prstGeom>
        </p:spPr>
        <p:txBody>
          <a:bodyPr vert="horz" lIns="94229" tIns="47114" rIns="94229" bIns="47114" rtlCol="0" anchor="b"/>
          <a:lstStyle>
            <a:lvl1pPr algn="l">
              <a:defRPr sz="1200"/>
            </a:lvl1pPr>
          </a:lstStyle>
          <a:p>
            <a:endParaRPr/>
          </a:p>
        </p:txBody>
      </p:sp>
      <p:sp>
        <p:nvSpPr>
          <p:cNvPr id="5" name="Slide Number Placeholder 4"/>
          <p:cNvSpPr>
            <a:spLocks noGrp="1"/>
          </p:cNvSpPr>
          <p:nvPr>
            <p:ph type="sldNum" sz="quarter" idx="3"/>
          </p:nvPr>
        </p:nvSpPr>
        <p:spPr>
          <a:xfrm>
            <a:off x="4023092" y="8917422"/>
            <a:ext cx="3077739" cy="471053"/>
          </a:xfrm>
          <a:prstGeom prst="rect">
            <a:avLst/>
          </a:prstGeom>
        </p:spPr>
        <p:txBody>
          <a:bodyPr vert="horz" lIns="94229" tIns="47114" rIns="94229" bIns="47114" rtlCol="0" anchor="b"/>
          <a:lstStyle>
            <a:lvl1pPr algn="r">
              <a:defRPr sz="1200"/>
            </a:lvl1pPr>
          </a:lstStyle>
          <a:p>
            <a:fld id="{9E861E8E-D392-497B-BB21-122DD7C27CF3}" type="slidenum">
              <a:rPr/>
              <a:t>‹#›</a:t>
            </a:fld>
            <a:endParaRPr/>
          </a:p>
        </p:txBody>
      </p:sp>
    </p:spTree>
    <p:extLst>
      <p:ext uri="{BB962C8B-B14F-4D97-AF65-F5344CB8AC3E}">
        <p14:creationId xmlns:p14="http://schemas.microsoft.com/office/powerpoint/2010/main" val="1208353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7739" cy="471054"/>
          </a:xfrm>
          <a:prstGeom prst="rect">
            <a:avLst/>
          </a:prstGeom>
        </p:spPr>
        <p:txBody>
          <a:bodyPr vert="horz" lIns="94229" tIns="47114" rIns="94229" bIns="47114" rtlCol="0"/>
          <a:lstStyle>
            <a:lvl1pPr algn="l">
              <a:defRPr sz="1200"/>
            </a:lvl1pPr>
          </a:lstStyle>
          <a:p>
            <a:endParaRPr/>
          </a:p>
        </p:txBody>
      </p:sp>
      <p:sp>
        <p:nvSpPr>
          <p:cNvPr id="3" name="Date Placeholder 2"/>
          <p:cNvSpPr>
            <a:spLocks noGrp="1"/>
          </p:cNvSpPr>
          <p:nvPr>
            <p:ph type="dt" idx="1"/>
          </p:nvPr>
        </p:nvSpPr>
        <p:spPr>
          <a:xfrm>
            <a:off x="4023092" y="0"/>
            <a:ext cx="3077739" cy="471054"/>
          </a:xfrm>
          <a:prstGeom prst="rect">
            <a:avLst/>
          </a:prstGeom>
        </p:spPr>
        <p:txBody>
          <a:bodyPr vert="horz" lIns="94229" tIns="47114" rIns="94229" bIns="47114" rtlCol="0"/>
          <a:lstStyle>
            <a:lvl1pPr algn="r">
              <a:defRPr sz="1200"/>
            </a:lvl1pPr>
          </a:lstStyle>
          <a:p>
            <a:fld id="{783F64CD-0576-4A9A-BD06-7889D6E60BDC}" type="datetimeFigureOut">
              <a:rPr lang="en-US"/>
              <a:t>1/26/2019</a:t>
            </a:fld>
            <a:endParaRPr/>
          </a:p>
        </p:txBody>
      </p:sp>
      <p:sp>
        <p:nvSpPr>
          <p:cNvPr id="4" name="Slide Image Placeholder 3"/>
          <p:cNvSpPr>
            <a:spLocks noGrp="1" noRot="1" noChangeAspect="1"/>
          </p:cNvSpPr>
          <p:nvPr>
            <p:ph type="sldImg" idx="2"/>
          </p:nvPr>
        </p:nvSpPr>
        <p:spPr>
          <a:xfrm>
            <a:off x="735013" y="1173163"/>
            <a:ext cx="5632450" cy="3168650"/>
          </a:xfrm>
          <a:prstGeom prst="rect">
            <a:avLst/>
          </a:prstGeom>
          <a:noFill/>
          <a:ln w="12700">
            <a:solidFill>
              <a:prstClr val="black"/>
            </a:solidFill>
          </a:ln>
        </p:spPr>
        <p:txBody>
          <a:bodyPr vert="horz" lIns="94229" tIns="47114" rIns="94229" bIns="47114" rtlCol="0" anchor="ctr"/>
          <a:lstStyle/>
          <a:p>
            <a:endParaRPr/>
          </a:p>
        </p:txBody>
      </p:sp>
      <p:sp>
        <p:nvSpPr>
          <p:cNvPr id="5" name="Notes Placeholder 4"/>
          <p:cNvSpPr>
            <a:spLocks noGrp="1"/>
          </p:cNvSpPr>
          <p:nvPr>
            <p:ph type="body" sz="quarter" idx="3"/>
          </p:nvPr>
        </p:nvSpPr>
        <p:spPr>
          <a:xfrm>
            <a:off x="710248" y="4518204"/>
            <a:ext cx="5681980" cy="3696712"/>
          </a:xfrm>
          <a:prstGeom prst="rect">
            <a:avLst/>
          </a:prstGeom>
        </p:spPr>
        <p:txBody>
          <a:bodyPr vert="horz" lIns="94229" tIns="47114" rIns="94229" bIns="47114"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917422"/>
            <a:ext cx="3077739" cy="471053"/>
          </a:xfrm>
          <a:prstGeom prst="rect">
            <a:avLst/>
          </a:prstGeom>
        </p:spPr>
        <p:txBody>
          <a:bodyPr vert="horz" lIns="94229" tIns="47114" rIns="94229" bIns="47114" rtlCol="0" anchor="b"/>
          <a:lstStyle>
            <a:lvl1pPr algn="l">
              <a:defRPr sz="1200"/>
            </a:lvl1pPr>
          </a:lstStyle>
          <a:p>
            <a:endParaRPr/>
          </a:p>
        </p:txBody>
      </p:sp>
      <p:sp>
        <p:nvSpPr>
          <p:cNvPr id="7" name="Slide Number Placeholder 6"/>
          <p:cNvSpPr>
            <a:spLocks noGrp="1"/>
          </p:cNvSpPr>
          <p:nvPr>
            <p:ph type="sldNum" sz="quarter" idx="5"/>
          </p:nvPr>
        </p:nvSpPr>
        <p:spPr>
          <a:xfrm>
            <a:off x="4023092" y="8917422"/>
            <a:ext cx="3077739" cy="471053"/>
          </a:xfrm>
          <a:prstGeom prst="rect">
            <a:avLst/>
          </a:prstGeom>
        </p:spPr>
        <p:txBody>
          <a:bodyPr vert="horz" lIns="94229" tIns="47114" rIns="94229" bIns="47114" rtlCol="0" anchor="b"/>
          <a:lstStyle>
            <a:lvl1pPr algn="r">
              <a:defRPr sz="1200"/>
            </a:lvl1pPr>
          </a:lstStyle>
          <a:p>
            <a:fld id="{9555D449-B875-4B8D-8E66-224D27E54C9A}" type="slidenum">
              <a:rPr/>
              <a:t>‹#›</a:t>
            </a:fld>
            <a:endParaRPr/>
          </a:p>
        </p:txBody>
      </p:sp>
    </p:spTree>
    <p:extLst>
      <p:ext uri="{BB962C8B-B14F-4D97-AF65-F5344CB8AC3E}">
        <p14:creationId xmlns:p14="http://schemas.microsoft.com/office/powerpoint/2010/main" val="13499799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nature.com/articles/jes201013#f1" TargetMode="External"/><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hyperlink" Target="https://www.nature.com/articles/jes201013#ref10" TargetMode="Externa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ncbi.nlm.nih.gov/pmc/articles/PMC1310914/#b2-ehp0113-001530" TargetMode="External"/><Relationship Id="rId7" Type="http://schemas.openxmlformats.org/officeDocument/2006/relationships/hyperlink" Target="https://www.ncbi.nlm.nih.gov/pmc/articles/PMC1310914/#b14-ehp0113-001530" TargetMode="External"/><Relationship Id="rId2" Type="http://schemas.openxmlformats.org/officeDocument/2006/relationships/slide" Target="../slides/slide6.xml"/><Relationship Id="rId1" Type="http://schemas.openxmlformats.org/officeDocument/2006/relationships/notesMaster" Target="../notesMasters/notesMaster1.xml"/><Relationship Id="rId6" Type="http://schemas.openxmlformats.org/officeDocument/2006/relationships/hyperlink" Target="https://www.ncbi.nlm.nih.gov/pmc/articles/PMC1310914/#b13-ehp0113-001530" TargetMode="External"/><Relationship Id="rId5" Type="http://schemas.openxmlformats.org/officeDocument/2006/relationships/hyperlink" Target="https://www.ncbi.nlm.nih.gov/pmc/articles/PMC1310914/#b4-ehp0113-001530" TargetMode="External"/><Relationship Id="rId4" Type="http://schemas.openxmlformats.org/officeDocument/2006/relationships/hyperlink" Target="https://www.ncbi.nlm.nih.gov/pmc/articles/PMC1310914/#b3-ehp0113-001530"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SICKER, FATTER, POORER… These were the words that I heard one day that jolted me to my TV screen.  Oddly enough, it was an answer to a prayer.  Why you ask, let me explain…</a:t>
            </a:r>
          </a:p>
        </p:txBody>
      </p:sp>
      <p:sp>
        <p:nvSpPr>
          <p:cNvPr id="4" name="Slide Number Placeholder 3"/>
          <p:cNvSpPr>
            <a:spLocks noGrp="1"/>
          </p:cNvSpPr>
          <p:nvPr>
            <p:ph type="sldNum" sz="quarter" idx="5"/>
          </p:nvPr>
        </p:nvSpPr>
        <p:spPr/>
        <p:txBody>
          <a:bodyPr/>
          <a:lstStyle/>
          <a:p>
            <a:fld id="{9555D449-B875-4B8D-8E66-224D27E54C9A}" type="slidenum">
              <a:rPr lang="en-US" smtClean="0"/>
              <a:t>1</a:t>
            </a:fld>
            <a:endParaRPr lang="en-US"/>
          </a:p>
        </p:txBody>
      </p:sp>
    </p:spTree>
    <p:extLst>
      <p:ext uri="{BB962C8B-B14F-4D97-AF65-F5344CB8AC3E}">
        <p14:creationId xmlns:p14="http://schemas.microsoft.com/office/powerpoint/2010/main" val="4889542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show you the extent of this program, I did a quick google scholar search and you can see….</a:t>
            </a:r>
          </a:p>
          <a:p>
            <a:endParaRPr lang="en-US" dirty="0"/>
          </a:p>
          <a:p>
            <a:r>
              <a:rPr lang="en-US" dirty="0"/>
              <a:t>It’s well documented</a:t>
            </a:r>
          </a:p>
        </p:txBody>
      </p:sp>
      <p:sp>
        <p:nvSpPr>
          <p:cNvPr id="4" name="Slide Number Placeholder 3"/>
          <p:cNvSpPr>
            <a:spLocks noGrp="1"/>
          </p:cNvSpPr>
          <p:nvPr>
            <p:ph type="sldNum" sz="quarter" idx="5"/>
          </p:nvPr>
        </p:nvSpPr>
        <p:spPr/>
        <p:txBody>
          <a:bodyPr/>
          <a:lstStyle/>
          <a:p>
            <a:fld id="{9555D449-B875-4B8D-8E66-224D27E54C9A}" type="slidenum">
              <a:rPr lang="en-US" smtClean="0"/>
              <a:t>10</a:t>
            </a:fld>
            <a:endParaRPr lang="en-US"/>
          </a:p>
        </p:txBody>
      </p:sp>
    </p:spTree>
    <p:extLst>
      <p:ext uri="{BB962C8B-B14F-4D97-AF65-F5344CB8AC3E}">
        <p14:creationId xmlns:p14="http://schemas.microsoft.com/office/powerpoint/2010/main" val="17533595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555D449-B875-4B8D-8E66-224D27E54C9A}" type="slidenum">
              <a:rPr lang="en-US" smtClean="0"/>
              <a:t>11</a:t>
            </a:fld>
            <a:endParaRPr lang="en-US"/>
          </a:p>
        </p:txBody>
      </p:sp>
    </p:spTree>
    <p:extLst>
      <p:ext uri="{BB962C8B-B14F-4D97-AF65-F5344CB8AC3E}">
        <p14:creationId xmlns:p14="http://schemas.microsoft.com/office/powerpoint/2010/main" val="24707432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555D449-B875-4B8D-8E66-224D27E54C9A}" type="slidenum">
              <a:rPr lang="en-US" smtClean="0"/>
              <a:t>12</a:t>
            </a:fld>
            <a:endParaRPr lang="en-US"/>
          </a:p>
        </p:txBody>
      </p:sp>
    </p:spTree>
    <p:extLst>
      <p:ext uri="{BB962C8B-B14F-4D97-AF65-F5344CB8AC3E}">
        <p14:creationId xmlns:p14="http://schemas.microsoft.com/office/powerpoint/2010/main" val="18042792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555D449-B875-4B8D-8E66-224D27E54C9A}" type="slidenum">
              <a:rPr lang="en-US" smtClean="0"/>
              <a:t>13</a:t>
            </a:fld>
            <a:endParaRPr lang="en-US"/>
          </a:p>
        </p:txBody>
      </p:sp>
    </p:spTree>
    <p:extLst>
      <p:ext uri="{BB962C8B-B14F-4D97-AF65-F5344CB8AC3E}">
        <p14:creationId xmlns:p14="http://schemas.microsoft.com/office/powerpoint/2010/main" val="5302038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555D449-B875-4B8D-8E66-224D27E54C9A}" type="slidenum">
              <a:rPr lang="en-US" smtClean="0"/>
              <a:t>14</a:t>
            </a:fld>
            <a:endParaRPr lang="en-US"/>
          </a:p>
        </p:txBody>
      </p:sp>
    </p:spTree>
    <p:extLst>
      <p:ext uri="{BB962C8B-B14F-4D97-AF65-F5344CB8AC3E}">
        <p14:creationId xmlns:p14="http://schemas.microsoft.com/office/powerpoint/2010/main" val="42637716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555D449-B875-4B8D-8E66-224D27E54C9A}" type="slidenum">
              <a:rPr lang="en-US" smtClean="0"/>
              <a:t>15</a:t>
            </a:fld>
            <a:endParaRPr lang="en-US"/>
          </a:p>
        </p:txBody>
      </p:sp>
    </p:spTree>
    <p:extLst>
      <p:ext uri="{BB962C8B-B14F-4D97-AF65-F5344CB8AC3E}">
        <p14:creationId xmlns:p14="http://schemas.microsoft.com/office/powerpoint/2010/main" val="12639294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555D449-B875-4B8D-8E66-224D27E54C9A}" type="slidenum">
              <a:rPr lang="en-US" smtClean="0"/>
              <a:t>16</a:t>
            </a:fld>
            <a:endParaRPr lang="en-US"/>
          </a:p>
        </p:txBody>
      </p:sp>
    </p:spTree>
    <p:extLst>
      <p:ext uri="{BB962C8B-B14F-4D97-AF65-F5344CB8AC3E}">
        <p14:creationId xmlns:p14="http://schemas.microsoft.com/office/powerpoint/2010/main" val="26996735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555D449-B875-4B8D-8E66-224D27E54C9A}" type="slidenum">
              <a:rPr lang="en-US" smtClean="0"/>
              <a:t>17</a:t>
            </a:fld>
            <a:endParaRPr lang="en-US"/>
          </a:p>
        </p:txBody>
      </p:sp>
    </p:spTree>
    <p:extLst>
      <p:ext uri="{BB962C8B-B14F-4D97-AF65-F5344CB8AC3E}">
        <p14:creationId xmlns:p14="http://schemas.microsoft.com/office/powerpoint/2010/main" val="33249634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555D449-B875-4B8D-8E66-224D27E54C9A}" type="slidenum">
              <a:rPr lang="en-US" smtClean="0"/>
              <a:t>18</a:t>
            </a:fld>
            <a:endParaRPr lang="en-US"/>
          </a:p>
        </p:txBody>
      </p:sp>
    </p:spTree>
    <p:extLst>
      <p:ext uri="{BB962C8B-B14F-4D97-AF65-F5344CB8AC3E}">
        <p14:creationId xmlns:p14="http://schemas.microsoft.com/office/powerpoint/2010/main" val="18561637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555D449-B875-4B8D-8E66-224D27E54C9A}" type="slidenum">
              <a:rPr lang="en-US" smtClean="0"/>
              <a:t>19</a:t>
            </a:fld>
            <a:endParaRPr lang="en-US"/>
          </a:p>
        </p:txBody>
      </p:sp>
    </p:spTree>
    <p:extLst>
      <p:ext uri="{BB962C8B-B14F-4D97-AF65-F5344CB8AC3E}">
        <p14:creationId xmlns:p14="http://schemas.microsoft.com/office/powerpoint/2010/main" val="24373189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My name is UrLeaka Newsome and today I’m going to talk with you about my research and app in exploring phthalate exposure amongst various populations.</a:t>
            </a:r>
          </a:p>
        </p:txBody>
      </p:sp>
      <p:sp>
        <p:nvSpPr>
          <p:cNvPr id="4" name="Slide Number Placeholder 3"/>
          <p:cNvSpPr>
            <a:spLocks noGrp="1"/>
          </p:cNvSpPr>
          <p:nvPr>
            <p:ph type="sldNum" sz="quarter" idx="5"/>
          </p:nvPr>
        </p:nvSpPr>
        <p:spPr/>
        <p:txBody>
          <a:bodyPr/>
          <a:lstStyle/>
          <a:p>
            <a:fld id="{9555D449-B875-4B8D-8E66-224D27E54C9A}" type="slidenum">
              <a:rPr lang="en-US" smtClean="0"/>
              <a:t>2</a:t>
            </a:fld>
            <a:endParaRPr lang="en-US"/>
          </a:p>
        </p:txBody>
      </p:sp>
    </p:spTree>
    <p:extLst>
      <p:ext uri="{BB962C8B-B14F-4D97-AF65-F5344CB8AC3E}">
        <p14:creationId xmlns:p14="http://schemas.microsoft.com/office/powerpoint/2010/main" val="18050826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555D449-B875-4B8D-8E66-224D27E54C9A}" type="slidenum">
              <a:rPr lang="en-US" smtClean="0"/>
              <a:t>20</a:t>
            </a:fld>
            <a:endParaRPr lang="en-US"/>
          </a:p>
        </p:txBody>
      </p:sp>
    </p:spTree>
    <p:extLst>
      <p:ext uri="{BB962C8B-B14F-4D97-AF65-F5344CB8AC3E}">
        <p14:creationId xmlns:p14="http://schemas.microsoft.com/office/powerpoint/2010/main" val="8207493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555D449-B875-4B8D-8E66-224D27E54C9A}" type="slidenum">
              <a:rPr lang="en-US" smtClean="0"/>
              <a:t>3</a:t>
            </a:fld>
            <a:endParaRPr lang="en-US"/>
          </a:p>
        </p:txBody>
      </p:sp>
    </p:spTree>
    <p:extLst>
      <p:ext uri="{BB962C8B-B14F-4D97-AF65-F5344CB8AC3E}">
        <p14:creationId xmlns:p14="http://schemas.microsoft.com/office/powerpoint/2010/main" val="10524389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be honest with you, I went back and forth debating what I’d like my </a:t>
            </a:r>
            <a:r>
              <a:rPr lang="en-US" dirty="0" err="1"/>
              <a:t>midstone</a:t>
            </a:r>
            <a:r>
              <a:rPr lang="en-US" dirty="0"/>
              <a:t> project to be about… STEM education or biomedical research.  I’m interested in both… As I sought to allow my ability to find an adequate dataset to help me make my decision, I had a hard time finding a set that would help me answer one of two questions.</a:t>
            </a:r>
          </a:p>
          <a:p>
            <a:endParaRPr lang="en-US" dirty="0"/>
          </a:p>
          <a:p>
            <a:endParaRPr lang="en-US" dirty="0"/>
          </a:p>
          <a:p>
            <a:r>
              <a:rPr lang="en-US" dirty="0"/>
              <a:t>I recently viewed a podcast of sorts where a prominent member of my community briefly mentioned a comparison between consumer spending and health disparities for certain groups.  She stated that certain groups have a higher rate of health issues and disease, yet are one of the leading consumers of health and beauty aid products.  </a:t>
            </a:r>
          </a:p>
          <a:p>
            <a:endParaRPr lang="en-US" dirty="0"/>
          </a:p>
          <a:p>
            <a:r>
              <a:rPr lang="en-US" dirty="0"/>
              <a:t>This peaked my interest and became the premise for my concern… My question was why is this?  Why do I talk to my parents and grieve when I hear of their latest health concerns.  Wondering what I can do to help.  Why do I look out at random people in the grocery store and see people that look like me have an oddly familiar body type.  Are we just “big boned”?  Why do we obsess about our appearance or hair… Why?</a:t>
            </a:r>
          </a:p>
          <a:p>
            <a:endParaRPr lang="en-US" dirty="0"/>
          </a:p>
          <a:p>
            <a:r>
              <a:rPr lang="en-US" dirty="0"/>
              <a:t>So many questions…. But the answers expand farther than the basis of this research project.  Yet I was till intrigued with the prospect of a possible relationship between health and beauty aid consumer products and the overall health of people.  Was their a direct connection especially since  industry is not regulated by formal organizations such as the FDA.  https://www.fda.gov/cosmetics/productsingredients/ingredients/ucm128250.htm.  More importantly, how can I find this information…</a:t>
            </a:r>
          </a:p>
          <a:p>
            <a:endParaRPr lang="en-US" dirty="0"/>
          </a:p>
          <a:p>
            <a:r>
              <a:rPr lang="en-US" dirty="0"/>
              <a:t>And then I saw this… CBS </a:t>
            </a:r>
            <a:r>
              <a:rPr lang="en-US" dirty="0" err="1"/>
              <a:t>intereviewed</a:t>
            </a:r>
            <a:r>
              <a:rPr lang="en-US" dirty="0"/>
              <a:t> Dr. Leonardo </a:t>
            </a:r>
            <a:r>
              <a:rPr lang="en-US" dirty="0" err="1"/>
              <a:t>Trasande</a:t>
            </a:r>
            <a:r>
              <a:rPr lang="en-US" dirty="0"/>
              <a:t> a leading researcher in pediatrics and  public health.  Based on his research, he discovered…</a:t>
            </a:r>
          </a:p>
          <a:p>
            <a:endParaRPr lang="en-US" dirty="0"/>
          </a:p>
          <a:p>
            <a:r>
              <a:rPr lang="en-US" dirty="0"/>
              <a:t>The idea is based on this… We are exposed to various chemicals found in our environment.  These chemicals have been understood to cause disruptions in our endocrine or hormone system which has a direct connection to more chronic and serious health conditions.  </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9555D449-B875-4B8D-8E66-224D27E54C9A}" type="slidenum">
              <a:rPr lang="en-US" smtClean="0"/>
              <a:t>4</a:t>
            </a:fld>
            <a:endParaRPr lang="en-US"/>
          </a:p>
        </p:txBody>
      </p:sp>
    </p:spTree>
    <p:extLst>
      <p:ext uri="{BB962C8B-B14F-4D97-AF65-F5344CB8AC3E}">
        <p14:creationId xmlns:p14="http://schemas.microsoft.com/office/powerpoint/2010/main" val="25220582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42289">
              <a:defRPr/>
            </a:pPr>
            <a:r>
              <a:rPr lang="en-US" dirty="0"/>
              <a:t>One of the chemicals studied are “Phthalates”</a:t>
            </a:r>
          </a:p>
          <a:p>
            <a:pPr defTabSz="942289">
              <a:defRPr/>
            </a:pPr>
            <a:endParaRPr lang="en-US" dirty="0"/>
          </a:p>
          <a:p>
            <a:pPr defTabSz="942289">
              <a:defRPr/>
            </a:pPr>
            <a:r>
              <a:rPr lang="en-US" dirty="0"/>
              <a:t>Among personal care products, DEP and </a:t>
            </a:r>
            <a:r>
              <a:rPr lang="en-US" dirty="0" err="1"/>
              <a:t>DnBP</a:t>
            </a:r>
            <a:r>
              <a:rPr lang="en-US" dirty="0"/>
              <a:t> have been found at the highest concentrations in fragrance products, including perfume (DEP), and in nail polishes (</a:t>
            </a:r>
            <a:r>
              <a:rPr lang="en-US" dirty="0" err="1"/>
              <a:t>DnBP</a:t>
            </a:r>
            <a:r>
              <a:rPr lang="en-US" dirty="0"/>
              <a:t>). </a:t>
            </a:r>
            <a:r>
              <a:rPr lang="en-US" dirty="0">
                <a:hlinkClick r:id="rId3"/>
              </a:rPr>
              <a:t>Figure 1</a:t>
            </a:r>
            <a:r>
              <a:rPr lang="en-US" dirty="0"/>
              <a:t> shows an adaptation of results from the analysis of DEP in 48 personal care products in the United States (</a:t>
            </a:r>
            <a:r>
              <a:rPr lang="en-US" dirty="0" err="1">
                <a:hlinkClick r:id="rId4" tooltip="Hubinger J.C., and Havery D.C. Analysis of consumer cosmetic products for phthalate esters. J Cosmet Sci 2006: 57(2): 127–137."/>
              </a:rPr>
              <a:t>Hubinger</a:t>
            </a:r>
            <a:r>
              <a:rPr lang="en-US" dirty="0">
                <a:hlinkClick r:id="rId4" tooltip="Hubinger J.C., and Havery D.C. Analysis of consumer cosmetic products for phthalate esters. J Cosmet Sci 2006: 57(2): 127–137."/>
              </a:rPr>
              <a:t> and </a:t>
            </a:r>
            <a:r>
              <a:rPr lang="en-US" dirty="0" err="1">
                <a:hlinkClick r:id="rId4" tooltip="Hubinger J.C., and Havery D.C. Analysis of consumer cosmetic products for phthalate esters. J Cosmet Sci 2006: 57(2): 127–137."/>
              </a:rPr>
              <a:t>Havery</a:t>
            </a:r>
            <a:r>
              <a:rPr lang="en-US" dirty="0">
                <a:hlinkClick r:id="rId4" tooltip="Hubinger J.C., and Havery D.C. Analysis of consumer cosmetic products for phthalate esters. J Cosmet Sci 2006: 57(2): 127–137."/>
              </a:rPr>
              <a:t>, 2006</a:t>
            </a:r>
            <a:r>
              <a:rPr lang="en-US" dirty="0"/>
              <a:t>). The five fragrance products tested had concentrations of DEP ranging from 5486 to 38,663 </a:t>
            </a:r>
            <a:r>
              <a:rPr lang="en-US" dirty="0" err="1"/>
              <a:t>p.p.m.</a:t>
            </a:r>
            <a:r>
              <a:rPr lang="en-US" dirty="0"/>
              <a:t>, and the next highest DEP concentration of any other product tested was in a deodorant with 2933 </a:t>
            </a:r>
            <a:r>
              <a:rPr lang="en-US" dirty="0" err="1"/>
              <a:t>p.p.m.</a:t>
            </a:r>
            <a:r>
              <a:rPr lang="en-US" dirty="0"/>
              <a:t> (</a:t>
            </a:r>
            <a:r>
              <a:rPr lang="en-US" dirty="0" err="1">
                <a:hlinkClick r:id="rId4" tooltip="Hubinger J.C., and Havery D.C. Analysis of consumer cosmetic products for phthalate esters. J Cosmet Sci 2006: 57(2): 127–137."/>
              </a:rPr>
              <a:t>Hubinger</a:t>
            </a:r>
            <a:r>
              <a:rPr lang="en-US" dirty="0">
                <a:hlinkClick r:id="rId4" tooltip="Hubinger J.C., and Havery D.C. Analysis of consumer cosmetic products for phthalate esters. J Cosmet Sci 2006: 57(2): 127–137."/>
              </a:rPr>
              <a:t> and </a:t>
            </a:r>
            <a:r>
              <a:rPr lang="en-US" dirty="0" err="1">
                <a:hlinkClick r:id="rId4" tooltip="Hubinger J.C., and Havery D.C. Analysis of consumer cosmetic products for phthalate esters. J Cosmet Sci 2006: 57(2): 127–137."/>
              </a:rPr>
              <a:t>Havery</a:t>
            </a:r>
            <a:r>
              <a:rPr lang="en-US" dirty="0">
                <a:hlinkClick r:id="rId4" tooltip="Hubinger J.C., and Havery D.C. Analysis of consumer cosmetic products for phthalate esters. J Cosmet Sci 2006: 57(2): 127–137."/>
              </a:rPr>
              <a:t>, 2006</a:t>
            </a:r>
            <a:r>
              <a:rPr lang="en-US" dirty="0"/>
              <a:t>). https://www.nature.com/articles/jes201013#ref10</a:t>
            </a:r>
          </a:p>
          <a:p>
            <a:pPr defTabSz="942289">
              <a:defRPr/>
            </a:pPr>
            <a:endParaRPr lang="en-US" dirty="0"/>
          </a:p>
          <a:p>
            <a:endParaRPr lang="en-US" dirty="0"/>
          </a:p>
        </p:txBody>
      </p:sp>
      <p:sp>
        <p:nvSpPr>
          <p:cNvPr id="4" name="Slide Number Placeholder 3"/>
          <p:cNvSpPr>
            <a:spLocks noGrp="1"/>
          </p:cNvSpPr>
          <p:nvPr>
            <p:ph type="sldNum" sz="quarter" idx="5"/>
          </p:nvPr>
        </p:nvSpPr>
        <p:spPr/>
        <p:txBody>
          <a:bodyPr/>
          <a:lstStyle/>
          <a:p>
            <a:fld id="{9555D449-B875-4B8D-8E66-224D27E54C9A}" type="slidenum">
              <a:rPr lang="en-US" smtClean="0"/>
              <a:t>5</a:t>
            </a:fld>
            <a:endParaRPr lang="en-US"/>
          </a:p>
        </p:txBody>
      </p:sp>
    </p:spTree>
    <p:extLst>
      <p:ext uri="{BB962C8B-B14F-4D97-AF65-F5344CB8AC3E}">
        <p14:creationId xmlns:p14="http://schemas.microsoft.com/office/powerpoint/2010/main" val="18701873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Indirect relationship… measure metabolite is a measurement of phthalate absorbed.</a:t>
            </a:r>
          </a:p>
          <a:p>
            <a:endParaRPr lang="en-US" dirty="0"/>
          </a:p>
          <a:p>
            <a:r>
              <a:rPr lang="en-US" dirty="0"/>
              <a:t>Men who used cologne or aftershave within 48 </a:t>
            </a:r>
            <a:r>
              <a:rPr lang="en-US" dirty="0" err="1"/>
              <a:t>hr</a:t>
            </a:r>
            <a:r>
              <a:rPr lang="en-US" dirty="0"/>
              <a:t> before urine collection had higher median levels of </a:t>
            </a:r>
            <a:r>
              <a:rPr lang="en-US" dirty="0" err="1"/>
              <a:t>monoethyl</a:t>
            </a:r>
            <a:r>
              <a:rPr lang="en-US" dirty="0"/>
              <a:t> phthalate (MEP) (265 and 266 ng/mL, respectively) than those who did not use cologne or aftershave (108 and 133 ng/mL, respectively).</a:t>
            </a:r>
          </a:p>
          <a:p>
            <a:endParaRPr lang="en-US" dirty="0"/>
          </a:p>
          <a:p>
            <a:r>
              <a:rPr lang="en-US" b="1" dirty="0"/>
              <a:t>Although diester and monoester phthalates have short biologic half-lives of approximately 6–12 </a:t>
            </a:r>
            <a:r>
              <a:rPr lang="en-US" b="1" dirty="0" err="1"/>
              <a:t>hr</a:t>
            </a:r>
            <a:r>
              <a:rPr lang="en-US" b="1" dirty="0"/>
              <a:t> and do not accumulate (</a:t>
            </a:r>
            <a:r>
              <a:rPr lang="en-US" b="1" dirty="0">
                <a:hlinkClick r:id="rId3"/>
              </a:rPr>
              <a:t>ATSDR 1995</a:t>
            </a:r>
            <a:r>
              <a:rPr lang="en-US" b="1" dirty="0"/>
              <a:t>, </a:t>
            </a:r>
            <a:r>
              <a:rPr lang="en-US" b="1" dirty="0">
                <a:hlinkClick r:id="rId4"/>
              </a:rPr>
              <a:t>2001</a:t>
            </a:r>
            <a:r>
              <a:rPr lang="en-US" b="1" dirty="0"/>
              <a:t>, </a:t>
            </a:r>
            <a:r>
              <a:rPr lang="en-US" b="1" dirty="0">
                <a:hlinkClick r:id="rId5"/>
              </a:rPr>
              <a:t>2003</a:t>
            </a:r>
            <a:r>
              <a:rPr lang="en-US" b="1" dirty="0"/>
              <a:t>), the frequent application of personal care products may result in semi-steady-state levels, making it possible to estimate typical phthalate body burden from a single urine sample </a:t>
            </a:r>
            <a:r>
              <a:rPr lang="en-US" dirty="0"/>
              <a:t>(</a:t>
            </a:r>
            <a:r>
              <a:rPr lang="en-US" dirty="0">
                <a:hlinkClick r:id="rId6"/>
              </a:rPr>
              <a:t>Hauser et al. 2004</a:t>
            </a:r>
            <a:r>
              <a:rPr lang="en-US" dirty="0"/>
              <a:t>; </a:t>
            </a:r>
            <a:r>
              <a:rPr lang="en-US" dirty="0" err="1">
                <a:hlinkClick r:id="rId7"/>
              </a:rPr>
              <a:t>Hoppin</a:t>
            </a:r>
            <a:r>
              <a:rPr lang="en-US" dirty="0">
                <a:hlinkClick r:id="rId7"/>
              </a:rPr>
              <a:t> et al. 2002</a:t>
            </a:r>
            <a:r>
              <a:rPr lang="en-US" dirty="0"/>
              <a:t>)…. The percentage of African-American (59%) and Hispanic (53%) men who reported using cologne within 48 </a:t>
            </a:r>
            <a:r>
              <a:rPr lang="en-US" dirty="0" err="1"/>
              <a:t>hr</a:t>
            </a:r>
            <a:r>
              <a:rPr lang="en-US" dirty="0"/>
              <a:t> of urine collection was higher the percentage of Caucasian men (25%) or men of other races (25%). Additionally, African-American men (65%) were more likely than Hispanic (44%), Caucasian (30%), or men of other races (43%) to use lotion.  https://www.ncbi.nlm.nih.gov/pmc/articles/PMC1310914/</a:t>
            </a:r>
          </a:p>
        </p:txBody>
      </p:sp>
      <p:sp>
        <p:nvSpPr>
          <p:cNvPr id="4" name="Slide Number Placeholder 3"/>
          <p:cNvSpPr>
            <a:spLocks noGrp="1"/>
          </p:cNvSpPr>
          <p:nvPr>
            <p:ph type="sldNum" sz="quarter" idx="5"/>
          </p:nvPr>
        </p:nvSpPr>
        <p:spPr/>
        <p:txBody>
          <a:bodyPr/>
          <a:lstStyle/>
          <a:p>
            <a:fld id="{9555D449-B875-4B8D-8E66-224D27E54C9A}" type="slidenum">
              <a:rPr lang="en-US" smtClean="0"/>
              <a:t>6</a:t>
            </a:fld>
            <a:endParaRPr lang="en-US"/>
          </a:p>
        </p:txBody>
      </p:sp>
    </p:spTree>
    <p:extLst>
      <p:ext uri="{BB962C8B-B14F-4D97-AF65-F5344CB8AC3E}">
        <p14:creationId xmlns:p14="http://schemas.microsoft.com/office/powerpoint/2010/main" val="39807118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Stalhut</a:t>
            </a:r>
            <a:r>
              <a:rPr lang="en-US" dirty="0"/>
              <a:t>, 2007</a:t>
            </a:r>
          </a:p>
          <a:p>
            <a:endParaRPr lang="en-US" dirty="0"/>
          </a:p>
          <a:p>
            <a:r>
              <a:rPr lang="en-US" dirty="0"/>
              <a:t>According to the CDC, certain demographic groups have a higher rate of cancer and other health disparities than other groups.  Even in the state of California, extensive efforts have been made to clearly assess carcinogenic chemicals and their impact on communities.  Consequently, many consumer products are not regulated by the Food and Drug Administration and one must wonder if the lack of regulation and extensive use of products are linked to long term indirect health problems.  This study will seek to investigate the potential relationship between chemicals found in health and beauty aid consumer products and possible health disparities amongst varying demographic populations in the United States.  Ultimately, if there is a relationship this may elicit questions concerning “ecojustice”.</a:t>
            </a:r>
          </a:p>
          <a:p>
            <a:r>
              <a:rPr lang="en-US" dirty="0"/>
              <a:t>https://auditor-ca.demo.socrata.com/dataset/Chemicals-in-Cosmetics/ebsf-jhkt</a:t>
            </a:r>
          </a:p>
          <a:p>
            <a:endParaRPr lang="en-US" dirty="0"/>
          </a:p>
          <a:p>
            <a:endParaRPr lang="en-US" dirty="0"/>
          </a:p>
          <a:p>
            <a:r>
              <a:rPr lang="en-US" dirty="0"/>
              <a:t>As of right now, there haven’t been any determined threshold levels yet…  the research is new.</a:t>
            </a:r>
          </a:p>
        </p:txBody>
      </p:sp>
      <p:sp>
        <p:nvSpPr>
          <p:cNvPr id="4" name="Slide Number Placeholder 3"/>
          <p:cNvSpPr>
            <a:spLocks noGrp="1"/>
          </p:cNvSpPr>
          <p:nvPr>
            <p:ph type="sldNum" sz="quarter" idx="5"/>
          </p:nvPr>
        </p:nvSpPr>
        <p:spPr/>
        <p:txBody>
          <a:bodyPr/>
          <a:lstStyle/>
          <a:p>
            <a:fld id="{9555D449-B875-4B8D-8E66-224D27E54C9A}" type="slidenum">
              <a:rPr lang="en-US" smtClean="0"/>
              <a:t>7</a:t>
            </a:fld>
            <a:endParaRPr lang="en-US"/>
          </a:p>
        </p:txBody>
      </p:sp>
    </p:spTree>
    <p:extLst>
      <p:ext uri="{BB962C8B-B14F-4D97-AF65-F5344CB8AC3E}">
        <p14:creationId xmlns:p14="http://schemas.microsoft.com/office/powerpoint/2010/main" val="28450968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555D449-B875-4B8D-8E66-224D27E54C9A}" type="slidenum">
              <a:rPr lang="en-US" smtClean="0"/>
              <a:t>8</a:t>
            </a:fld>
            <a:endParaRPr lang="en-US"/>
          </a:p>
        </p:txBody>
      </p:sp>
    </p:spTree>
    <p:extLst>
      <p:ext uri="{BB962C8B-B14F-4D97-AF65-F5344CB8AC3E}">
        <p14:creationId xmlns:p14="http://schemas.microsoft.com/office/powerpoint/2010/main" val="34598101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While the NHANES program began in the early 1960s, the survey became a continuous program in 1999</a:t>
            </a:r>
          </a:p>
          <a:p>
            <a:endParaRPr lang="en-US" dirty="0"/>
          </a:p>
          <a:p>
            <a:r>
              <a:rPr lang="en-US" dirty="0"/>
              <a:t>This is a long term or longitudinal study in which health and nutritional information for adults and children have been examined and surveyed since 1999 and examines a sample of about 5000 people each year.</a:t>
            </a:r>
          </a:p>
          <a:p>
            <a:endParaRPr lang="en-US" dirty="0"/>
          </a:p>
          <a:p>
            <a:r>
              <a:rPr lang="en-US" dirty="0"/>
              <a:t>The survey is unique in which it combines interviews, physical exams, and laboratory results.</a:t>
            </a:r>
          </a:p>
          <a:p>
            <a:endParaRPr lang="en-US" dirty="0"/>
          </a:p>
          <a:p>
            <a:r>
              <a:rPr lang="en-US" dirty="0"/>
              <a:t>“NHANES is a major program of the National Center for Health Statistics which is a part of the Center for Disease Control (CDC)</a:t>
            </a:r>
          </a:p>
        </p:txBody>
      </p:sp>
      <p:sp>
        <p:nvSpPr>
          <p:cNvPr id="4" name="Slide Number Placeholder 3"/>
          <p:cNvSpPr>
            <a:spLocks noGrp="1"/>
          </p:cNvSpPr>
          <p:nvPr>
            <p:ph type="sldNum" sz="quarter" idx="5"/>
          </p:nvPr>
        </p:nvSpPr>
        <p:spPr/>
        <p:txBody>
          <a:bodyPr/>
          <a:lstStyle/>
          <a:p>
            <a:fld id="{9555D449-B875-4B8D-8E66-224D27E54C9A}" type="slidenum">
              <a:rPr lang="en-US" smtClean="0"/>
              <a:t>9</a:t>
            </a:fld>
            <a:endParaRPr lang="en-US"/>
          </a:p>
        </p:txBody>
      </p:sp>
    </p:spTree>
    <p:extLst>
      <p:ext uri="{BB962C8B-B14F-4D97-AF65-F5344CB8AC3E}">
        <p14:creationId xmlns:p14="http://schemas.microsoft.com/office/powerpoint/2010/main" val="292053622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flip="none" rotWithShape="1">
          <a:gsLst>
            <a:gs pos="0">
              <a:srgbClr val="D9D9D9"/>
            </a:gs>
            <a:gs pos="100000">
              <a:schemeClr val="bg1"/>
            </a:gs>
          </a:gsLst>
          <a:lin ang="81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26225" y="1828800"/>
            <a:ext cx="4098175" cy="3177380"/>
          </a:xfrm>
        </p:spPr>
        <p:txBody>
          <a:bodyPr anchor="b">
            <a:normAutofit/>
          </a:bodyPr>
          <a:lstStyle>
            <a:lvl1pPr algn="l">
              <a:lnSpc>
                <a:spcPct val="80000"/>
              </a:lnSpc>
              <a:defRPr sz="5400">
                <a:solidFill>
                  <a:schemeClr val="accent1"/>
                </a:solidFill>
              </a:defRPr>
            </a:lvl1pPr>
          </a:lstStyle>
          <a:p>
            <a:r>
              <a:rPr lang="en-US"/>
              <a:t>Click to edit Master title style</a:t>
            </a:r>
            <a:endParaRPr/>
          </a:p>
        </p:txBody>
      </p:sp>
      <p:sp>
        <p:nvSpPr>
          <p:cNvPr id="3" name="Subtitle 2"/>
          <p:cNvSpPr>
            <a:spLocks noGrp="1"/>
          </p:cNvSpPr>
          <p:nvPr>
            <p:ph type="subTitle" idx="1"/>
          </p:nvPr>
        </p:nvSpPr>
        <p:spPr>
          <a:xfrm>
            <a:off x="626225" y="5181600"/>
            <a:ext cx="4098175" cy="685800"/>
          </a:xfrm>
        </p:spPr>
        <p:txBody>
          <a:bodyPr>
            <a:normAutofit/>
          </a:bodyPr>
          <a:lstStyle>
            <a:lvl1pPr marL="0" indent="0" algn="l">
              <a:buNone/>
              <a:defRPr sz="2000" cap="all" baseline="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pic>
        <p:nvPicPr>
          <p:cNvPr id="7" name="Picture 6" descr="EKG line"/>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5188688" y="-1"/>
            <a:ext cx="7000137" cy="6858001"/>
          </a:xfrm>
          <a:prstGeom prst="rect">
            <a:avLst/>
          </a:prstGeom>
        </p:spPr>
      </p:pic>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1/26/2019</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descr="Rectangle"/>
          <p:cNvSpPr/>
          <p:nvPr/>
        </p:nvSpPr>
        <p:spPr>
          <a:xfrm>
            <a:off x="9982200" y="0"/>
            <a:ext cx="2209800" cy="6858000"/>
          </a:xfrm>
          <a:prstGeom prst="rect">
            <a:avLst/>
          </a:prstGeom>
          <a:gradFill flip="none" rotWithShape="1">
            <a:gsLst>
              <a:gs pos="0">
                <a:schemeClr val="accent1"/>
              </a:gs>
              <a:gs pos="100000">
                <a:schemeClr val="accent1">
                  <a:lumMod val="7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10058399" y="457201"/>
            <a:ext cx="2057401" cy="59436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609600" y="457200"/>
            <a:ext cx="9067800" cy="594359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1/26/2019</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1/26/2019</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bg>
      <p:bgPr>
        <a:gradFill flip="none" rotWithShape="1">
          <a:gsLst>
            <a:gs pos="0">
              <a:schemeClr val="accent1"/>
            </a:gs>
            <a:gs pos="100000">
              <a:schemeClr val="accent1">
                <a:lumMod val="75000"/>
              </a:schemeClr>
            </a:gs>
          </a:gsLst>
          <a:lin ang="5400000" scaled="0"/>
          <a:tileRect/>
        </a:gradFill>
        <a:effectLst/>
      </p:bgPr>
    </p:bg>
    <p:spTree>
      <p:nvGrpSpPr>
        <p:cNvPr id="1" name=""/>
        <p:cNvGrpSpPr/>
        <p:nvPr/>
      </p:nvGrpSpPr>
      <p:grpSpPr>
        <a:xfrm>
          <a:off x="0" y="0"/>
          <a:ext cx="0" cy="0"/>
          <a:chOff x="0" y="0"/>
          <a:chExt cx="0" cy="0"/>
        </a:xfrm>
      </p:grpSpPr>
      <p:sp>
        <p:nvSpPr>
          <p:cNvPr id="7" name="Rectangle 6" descr="Rectangle"/>
          <p:cNvSpPr/>
          <p:nvPr/>
        </p:nvSpPr>
        <p:spPr>
          <a:xfrm>
            <a:off x="265112" y="228600"/>
            <a:ext cx="11658600" cy="6400800"/>
          </a:xfrm>
          <a:prstGeom prst="rect">
            <a:avLst/>
          </a:prstGeom>
          <a:noFill/>
          <a:ln w="15875">
            <a:gradFill flip="none" rotWithShape="1">
              <a:gsLst>
                <a:gs pos="0">
                  <a:schemeClr val="bg1">
                    <a:lumMod val="75000"/>
                  </a:schemeClr>
                </a:gs>
                <a:gs pos="100000">
                  <a:schemeClr val="bg1"/>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1066800" y="1828800"/>
            <a:ext cx="7772400" cy="3177380"/>
          </a:xfrm>
        </p:spPr>
        <p:txBody>
          <a:bodyPr anchor="b">
            <a:normAutofit/>
          </a:bodyPr>
          <a:lstStyle>
            <a:lvl1pPr>
              <a:lnSpc>
                <a:spcPct val="80000"/>
              </a:lnSpc>
              <a:defRPr sz="5400"/>
            </a:lvl1pPr>
          </a:lstStyle>
          <a:p>
            <a:r>
              <a:rPr lang="en-US"/>
              <a:t>Click to edit Master title style</a:t>
            </a:r>
            <a:endParaRPr/>
          </a:p>
        </p:txBody>
      </p:sp>
      <p:sp>
        <p:nvSpPr>
          <p:cNvPr id="3" name="Text Placeholder 2"/>
          <p:cNvSpPr>
            <a:spLocks noGrp="1"/>
          </p:cNvSpPr>
          <p:nvPr>
            <p:ph type="body" idx="1"/>
          </p:nvPr>
        </p:nvSpPr>
        <p:spPr>
          <a:xfrm>
            <a:off x="1066800" y="5181600"/>
            <a:ext cx="7772400" cy="685800"/>
          </a:xfrm>
        </p:spPr>
        <p:txBody>
          <a:bodyPr>
            <a:normAutofit/>
          </a:bodyPr>
          <a:lstStyle>
            <a:lvl1pPr marL="0" indent="0">
              <a:buNone/>
              <a:defRPr sz="2000" cap="all" baseline="0">
                <a:solidFill>
                  <a:schemeClr val="bg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Tree>
    <p:extLst>
      <p:ext uri="{BB962C8B-B14F-4D97-AF65-F5344CB8AC3E}">
        <p14:creationId xmlns:p14="http://schemas.microsoft.com/office/powerpoint/2010/main" val="3506778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066800" y="1825624"/>
            <a:ext cx="4800600" cy="457517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324600" y="1825624"/>
            <a:ext cx="4800600" cy="457517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37CC0096-1860-4642-9CD2-0079EA5E7CD1}" type="datetimeFigureOut">
              <a:rPr lang="en-US"/>
              <a:t>1/26/2019</a:t>
            </a:fld>
            <a:endParaRPr/>
          </a:p>
        </p:txBody>
      </p:sp>
      <p:sp>
        <p:nvSpPr>
          <p:cNvPr id="7" name="Slide Number Placeholder 6"/>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066800" y="1828799"/>
            <a:ext cx="4800600" cy="762000"/>
          </a:xfrm>
        </p:spPr>
        <p:txBody>
          <a:bodyPr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66800" y="2590799"/>
            <a:ext cx="4800600" cy="381003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324600" y="1828799"/>
            <a:ext cx="4800600" cy="762000"/>
          </a:xfrm>
        </p:spPr>
        <p:txBody>
          <a:bodyPr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24600" y="2590799"/>
            <a:ext cx="4800600" cy="381003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37CC0096-1860-4642-9CD2-0079EA5E7CD1}" type="datetimeFigureOut">
              <a:rPr lang="en-US"/>
              <a:t>1/26/2019</a:t>
            </a:fld>
            <a:endParaRPr/>
          </a:p>
        </p:txBody>
      </p:sp>
      <p:sp>
        <p:nvSpPr>
          <p:cNvPr id="9" name="Slide Number Placeholder 8"/>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37CC0096-1860-4642-9CD2-0079EA5E7CD1}" type="datetimeFigureOut">
              <a:rPr lang="en-US"/>
              <a:t>1/26/2019</a:t>
            </a:fld>
            <a:endParaRPr/>
          </a:p>
        </p:txBody>
      </p:sp>
      <p:sp>
        <p:nvSpPr>
          <p:cNvPr id="5" name="Slide Number Placeholder 4"/>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37CC0096-1860-4642-9CD2-0079EA5E7CD1}" type="datetimeFigureOut">
              <a:rPr lang="en-US"/>
              <a:t>1/26/2019</a:t>
            </a:fld>
            <a:endParaRPr/>
          </a:p>
        </p:txBody>
      </p:sp>
      <p:sp>
        <p:nvSpPr>
          <p:cNvPr id="4" name="Slide Number Placeholder 3"/>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descr="Rectangle"/>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descr="Rectangle"/>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632700" y="3200400"/>
            <a:ext cx="3932237" cy="1752600"/>
          </a:xfrm>
        </p:spPr>
        <p:txBody>
          <a:bodyPr anchor="b">
            <a:normAutofit/>
          </a:bodyPr>
          <a:lstStyle>
            <a:lvl1pPr>
              <a:defRPr sz="3600"/>
            </a:lvl1pPr>
          </a:lstStyle>
          <a:p>
            <a:r>
              <a:rPr lang="en-US"/>
              <a:t>Click to edit Master title style</a:t>
            </a:r>
            <a:endParaRPr/>
          </a:p>
        </p:txBody>
      </p:sp>
      <p:sp>
        <p:nvSpPr>
          <p:cNvPr id="3" name="Content Placeholder 2"/>
          <p:cNvSpPr>
            <a:spLocks noGrp="1"/>
          </p:cNvSpPr>
          <p:nvPr>
            <p:ph idx="1"/>
          </p:nvPr>
        </p:nvSpPr>
        <p:spPr>
          <a:xfrm>
            <a:off x="609600" y="457201"/>
            <a:ext cx="5943600" cy="5943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7632699" y="5029200"/>
            <a:ext cx="3932237" cy="1371600"/>
          </a:xfrm>
        </p:spPr>
        <p:txBody>
          <a:bodyPr>
            <a:normAutofit/>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descr="Rectangle"/>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descr="Rectangle"/>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635240" y="3200400"/>
            <a:ext cx="3932237" cy="1752600"/>
          </a:xfrm>
        </p:spPr>
        <p:txBody>
          <a:bodyPr anchor="b">
            <a:normAutofit/>
          </a:bodyPr>
          <a:lstStyle>
            <a:lvl1pPr>
              <a:defRPr sz="360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 y="0"/>
            <a:ext cx="7008810" cy="6857999"/>
          </a:xfrm>
        </p:spPr>
        <p:txBody>
          <a:bodyPr tIns="4572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7635240" y="5029200"/>
            <a:ext cx="3932237" cy="1374648"/>
          </a:xfrm>
        </p:spPr>
        <p:txBody>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2977249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D9D9D9"/>
            </a:gs>
            <a:gs pos="100000">
              <a:schemeClr val="bg1"/>
            </a:gs>
          </a:gsLst>
          <a:lin ang="16200000" scaled="1"/>
          <a:tileRect/>
        </a:gradFill>
        <a:effectLst/>
      </p:bgPr>
    </p:bg>
    <p:spTree>
      <p:nvGrpSpPr>
        <p:cNvPr id="1" name=""/>
        <p:cNvGrpSpPr/>
        <p:nvPr/>
      </p:nvGrpSpPr>
      <p:grpSpPr>
        <a:xfrm>
          <a:off x="0" y="0"/>
          <a:ext cx="0" cy="0"/>
          <a:chOff x="0" y="0"/>
          <a:chExt cx="0" cy="0"/>
        </a:xfrm>
      </p:grpSpPr>
      <p:sp>
        <p:nvSpPr>
          <p:cNvPr id="7" name="red bar" descr="Red bar"/>
          <p:cNvSpPr/>
          <p:nvPr/>
        </p:nvSpPr>
        <p:spPr>
          <a:xfrm>
            <a:off x="1" y="1"/>
            <a:ext cx="12188824" cy="1524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Placeholder 1"/>
          <p:cNvSpPr>
            <a:spLocks noGrp="1"/>
          </p:cNvSpPr>
          <p:nvPr>
            <p:ph type="title"/>
          </p:nvPr>
        </p:nvSpPr>
        <p:spPr>
          <a:xfrm>
            <a:off x="1066800" y="99220"/>
            <a:ext cx="10058400" cy="1325563"/>
          </a:xfrm>
          <a:prstGeom prst="rect">
            <a:avLst/>
          </a:prstGeom>
        </p:spPr>
        <p:txBody>
          <a:bodyPr vert="horz" lIns="91440" tIns="45720" rIns="91440" bIns="45720" rtlCol="0" anchor="ctr">
            <a:normAutofit/>
          </a:bodyPr>
          <a:lstStyle/>
          <a:p>
            <a:r>
              <a:rPr lang="en-US"/>
              <a:t>Click to edit Master title style</a:t>
            </a:r>
            <a:endParaRPr dirty="0"/>
          </a:p>
        </p:txBody>
      </p:sp>
      <p:sp>
        <p:nvSpPr>
          <p:cNvPr id="3" name="Text Placeholder 2"/>
          <p:cNvSpPr>
            <a:spLocks noGrp="1"/>
          </p:cNvSpPr>
          <p:nvPr>
            <p:ph type="body" idx="1"/>
          </p:nvPr>
        </p:nvSpPr>
        <p:spPr>
          <a:xfrm>
            <a:off x="1524000" y="1828799"/>
            <a:ext cx="9144000" cy="457200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066800" y="6481760"/>
            <a:ext cx="7848600" cy="239715"/>
          </a:xfrm>
          <a:prstGeom prst="rect">
            <a:avLst/>
          </a:prstGeom>
        </p:spPr>
        <p:txBody>
          <a:bodyPr vert="horz" lIns="91440" tIns="45720" rIns="91440" bIns="45720" rtlCol="0" anchor="ctr"/>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9067800" y="6465885"/>
            <a:ext cx="1066800" cy="239715"/>
          </a:xfrm>
          <a:prstGeom prst="rect">
            <a:avLst/>
          </a:prstGeom>
        </p:spPr>
        <p:txBody>
          <a:bodyPr vert="horz" lIns="91440" tIns="45720" rIns="91440" bIns="45720" rtlCol="0" anchor="ctr"/>
          <a:lstStyle>
            <a:lvl1pPr algn="r">
              <a:defRPr sz="1100">
                <a:solidFill>
                  <a:schemeClr val="tx1"/>
                </a:solidFill>
              </a:defRPr>
            </a:lvl1pPr>
          </a:lstStyle>
          <a:p>
            <a:fld id="{37CC0096-1860-4642-9CD2-0079EA5E7CD1}" type="datetimeFigureOut">
              <a:rPr lang="en-US" smtClean="0"/>
              <a:pPr/>
              <a:t>1/26/2019</a:t>
            </a:fld>
            <a:endParaRPr lang="en-US" dirty="0"/>
          </a:p>
        </p:txBody>
      </p:sp>
      <p:sp>
        <p:nvSpPr>
          <p:cNvPr id="6" name="Slide Number Placeholder 5"/>
          <p:cNvSpPr>
            <a:spLocks noGrp="1"/>
          </p:cNvSpPr>
          <p:nvPr>
            <p:ph type="sldNum" sz="quarter" idx="4"/>
          </p:nvPr>
        </p:nvSpPr>
        <p:spPr>
          <a:xfrm>
            <a:off x="10287000" y="6481760"/>
            <a:ext cx="838200" cy="239715"/>
          </a:xfrm>
          <a:prstGeom prst="rect">
            <a:avLst/>
          </a:prstGeom>
        </p:spPr>
        <p:txBody>
          <a:bodyPr vert="horz" lIns="91440" tIns="45720" rIns="91440" bIns="45720" rtlCol="0" anchor="ctr"/>
          <a:lstStyle>
            <a:lvl1pPr algn="r">
              <a:defRPr sz="1100">
                <a:solidFill>
                  <a:schemeClr val="tx1"/>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800"/>
        </a:spcBef>
        <a:buSzPct val="100000"/>
        <a:buFont typeface="Arial" pitchFamily="34" charset="0"/>
        <a:buChar char="▪"/>
        <a:defRPr sz="24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600"/>
        </a:spcBef>
        <a:buSzPct val="100000"/>
        <a:buFont typeface="Arial" pitchFamily="34" charset="0"/>
        <a:buChar char="▪"/>
        <a:defRPr sz="2200" kern="1200">
          <a:solidFill>
            <a:schemeClr val="tx1">
              <a:lumMod val="75000"/>
              <a:lumOff val="25000"/>
            </a:schemeClr>
          </a:solidFill>
          <a:latin typeface="+mn-lt"/>
          <a:ea typeface="+mn-ea"/>
          <a:cs typeface="+mn-cs"/>
        </a:defRPr>
      </a:lvl2pPr>
      <a:lvl3pPr marL="685800" indent="-182880" algn="l" defTabSz="914400" rtl="0" eaLnBrk="1" latinLnBrk="0" hangingPunct="1">
        <a:lnSpc>
          <a:spcPct val="90000"/>
        </a:lnSpc>
        <a:spcBef>
          <a:spcPts val="600"/>
        </a:spcBef>
        <a:buSzPct val="100000"/>
        <a:buFont typeface="Arial" pitchFamily="34" charset="0"/>
        <a:buChar char="▪"/>
        <a:defRPr sz="2000" kern="1200">
          <a:solidFill>
            <a:schemeClr val="tx1">
              <a:lumMod val="75000"/>
              <a:lumOff val="25000"/>
            </a:schemeClr>
          </a:solidFill>
          <a:latin typeface="+mn-lt"/>
          <a:ea typeface="+mn-ea"/>
          <a:cs typeface="+mn-cs"/>
        </a:defRPr>
      </a:lvl3pPr>
      <a:lvl4pPr marL="868680" indent="-182563" algn="l" defTabSz="914400" rtl="0" eaLnBrk="1" latinLnBrk="0" hangingPunct="1">
        <a:lnSpc>
          <a:spcPct val="90000"/>
        </a:lnSpc>
        <a:spcBef>
          <a:spcPts val="600"/>
        </a:spcBef>
        <a:buSzPct val="100000"/>
        <a:buFont typeface="Arial" pitchFamily="34" charset="0"/>
        <a:buChar char="▪"/>
        <a:defRPr sz="1800" kern="1200">
          <a:solidFill>
            <a:schemeClr val="tx1">
              <a:lumMod val="75000"/>
              <a:lumOff val="25000"/>
            </a:schemeClr>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600" kern="1200">
          <a:solidFill>
            <a:schemeClr val="tx1">
              <a:lumMod val="75000"/>
              <a:lumOff val="25000"/>
            </a:schemeClr>
          </a:solidFill>
          <a:latin typeface="+mn-lt"/>
          <a:ea typeface="+mn-ea"/>
          <a:cs typeface="+mn-cs"/>
        </a:defRPr>
      </a:lvl5pPr>
      <a:lvl6pPr marL="123444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6pPr>
      <a:lvl7pPr marL="141732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7pPr>
      <a:lvl8pPr marL="160020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8pPr>
      <a:lvl9pPr marL="178308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4.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4.jp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6.xml"/><Relationship Id="rId1" Type="http://schemas.openxmlformats.org/officeDocument/2006/relationships/slideLayout" Target="../slideLayouts/slideLayout4.xml"/><Relationship Id="rId5" Type="http://schemas.openxmlformats.org/officeDocument/2006/relationships/hyperlink" Target="https://creativecommons.org/licenses/by/3.0/" TargetMode="External"/><Relationship Id="rId4" Type="http://schemas.openxmlformats.org/officeDocument/2006/relationships/hyperlink" Target="http://pulsk.com/murid"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94066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20DE2-E00A-4D7F-AFE9-FB227928B20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25FFD60-92FA-4A03-B6E5-AEC7A51CA887}"/>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7AD0521E-32FF-436A-A0F8-00132BE8ACE3}"/>
              </a:ext>
            </a:extLst>
          </p:cNvPr>
          <p:cNvPicPr>
            <a:picLocks noChangeAspect="1"/>
          </p:cNvPicPr>
          <p:nvPr/>
        </p:nvPicPr>
        <p:blipFill>
          <a:blip r:embed="rId3"/>
          <a:stretch>
            <a:fillRect/>
          </a:stretch>
        </p:blipFill>
        <p:spPr>
          <a:xfrm>
            <a:off x="871537" y="219075"/>
            <a:ext cx="10448925" cy="6419850"/>
          </a:xfrm>
          <a:prstGeom prst="rect">
            <a:avLst/>
          </a:prstGeom>
        </p:spPr>
      </p:pic>
      <p:sp>
        <p:nvSpPr>
          <p:cNvPr id="5" name="Oval 4">
            <a:extLst>
              <a:ext uri="{FF2B5EF4-FFF2-40B4-BE49-F238E27FC236}">
                <a16:creationId xmlns:a16="http://schemas.microsoft.com/office/drawing/2014/main" id="{58DF7B6B-2B8A-4186-B39A-6562BC85649E}"/>
              </a:ext>
            </a:extLst>
          </p:cNvPr>
          <p:cNvSpPr/>
          <p:nvPr/>
        </p:nvSpPr>
        <p:spPr>
          <a:xfrm flipH="1">
            <a:off x="4419600" y="1097124"/>
            <a:ext cx="1402081" cy="65531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0A812F4C-5837-40C2-9E59-51FF2AD2F3CB}"/>
              </a:ext>
            </a:extLst>
          </p:cNvPr>
          <p:cNvPicPr>
            <a:picLocks noChangeAspect="1"/>
          </p:cNvPicPr>
          <p:nvPr/>
        </p:nvPicPr>
        <p:blipFill rotWithShape="1">
          <a:blip r:embed="rId4"/>
          <a:srcRect b="6388"/>
          <a:stretch/>
        </p:blipFill>
        <p:spPr>
          <a:xfrm>
            <a:off x="18393" y="219075"/>
            <a:ext cx="12192000" cy="6419850"/>
          </a:xfrm>
          <a:prstGeom prst="rect">
            <a:avLst/>
          </a:prstGeom>
        </p:spPr>
      </p:pic>
      <p:sp>
        <p:nvSpPr>
          <p:cNvPr id="7" name="Oval 6">
            <a:extLst>
              <a:ext uri="{FF2B5EF4-FFF2-40B4-BE49-F238E27FC236}">
                <a16:creationId xmlns:a16="http://schemas.microsoft.com/office/drawing/2014/main" id="{AD4270E5-6987-43B6-A8FC-A0F3E0C9438F}"/>
              </a:ext>
            </a:extLst>
          </p:cNvPr>
          <p:cNvSpPr/>
          <p:nvPr/>
        </p:nvSpPr>
        <p:spPr>
          <a:xfrm>
            <a:off x="2209800" y="1424783"/>
            <a:ext cx="1295400" cy="48021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2242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2" presetClass="entr" presetSubtype="4"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p:tgtEl>
                                          <p:spTgt spid="6"/>
                                        </p:tgtEl>
                                        <p:attrNameLst>
                                          <p:attrName>ppt_y</p:attrName>
                                        </p:attrNameLst>
                                      </p:cBhvr>
                                      <p:tavLst>
                                        <p:tav tm="0">
                                          <p:val>
                                            <p:strVal val="#ppt_y+#ppt_h*1.125000"/>
                                          </p:val>
                                        </p:tav>
                                        <p:tav tm="100000">
                                          <p:val>
                                            <p:strVal val="#ppt_y"/>
                                          </p:val>
                                        </p:tav>
                                      </p:tavLst>
                                    </p:anim>
                                    <p:animEffect transition="in" filter="wipe(up)">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A60F9-BF3B-478A-8705-CA2D8A21D71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4910EC7-DAEB-4AF2-BC20-0E6DB2C8673F}"/>
              </a:ext>
            </a:extLst>
          </p:cNvPr>
          <p:cNvSpPr>
            <a:spLocks noGrp="1"/>
          </p:cNvSpPr>
          <p:nvPr>
            <p:ph idx="1"/>
          </p:nvPr>
        </p:nvSpPr>
        <p:spPr>
          <a:xfrm>
            <a:off x="609600" y="1676401"/>
            <a:ext cx="10058400" cy="4724400"/>
          </a:xfrm>
        </p:spPr>
        <p:txBody>
          <a:bodyPr/>
          <a:lstStyle/>
          <a:p>
            <a:pPr marL="0" indent="0">
              <a:buNone/>
            </a:pPr>
            <a:r>
              <a:rPr lang="en-US" dirty="0"/>
              <a:t>Because of the wide scope of data available, I narrowed my research to the following parameters:</a:t>
            </a:r>
          </a:p>
          <a:p>
            <a:r>
              <a:rPr lang="en-US" dirty="0"/>
              <a:t>Adults only</a:t>
            </a:r>
          </a:p>
          <a:p>
            <a:r>
              <a:rPr lang="en-US" dirty="0"/>
              <a:t>2015 – 2016</a:t>
            </a:r>
          </a:p>
          <a:p>
            <a:r>
              <a:rPr lang="en-US" dirty="0"/>
              <a:t>Basic demographics (age, gender, race/ethnicity)</a:t>
            </a:r>
          </a:p>
          <a:p>
            <a:r>
              <a:rPr lang="en-US" dirty="0"/>
              <a:t>Medical Conditions – any cancer, thyroid issues, or diabetes</a:t>
            </a:r>
          </a:p>
        </p:txBody>
      </p:sp>
    </p:spTree>
    <p:extLst>
      <p:ext uri="{BB962C8B-B14F-4D97-AF65-F5344CB8AC3E}">
        <p14:creationId xmlns:p14="http://schemas.microsoft.com/office/powerpoint/2010/main" val="10517151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Title and Content Layout with Chart</a:t>
            </a:r>
          </a:p>
        </p:txBody>
      </p:sp>
      <p:graphicFrame>
        <p:nvGraphicFramePr>
          <p:cNvPr id="6" name="Content Placeholder 5" descr="Clustered column chart showing the values of 3 series for 4 categories. Vertical major axis gridlines are present for each of the 4 categories."/>
          <p:cNvGraphicFramePr>
            <a:graphicFrameLocks noGrp="1"/>
          </p:cNvGraphicFramePr>
          <p:nvPr>
            <p:ph idx="1"/>
            <p:extLst>
              <p:ext uri="{D42A27DB-BD31-4B8C-83A1-F6EECF244321}">
                <p14:modId xmlns:p14="http://schemas.microsoft.com/office/powerpoint/2010/main" val="2504373538"/>
              </p:ext>
            </p:extLst>
          </p:nvPr>
        </p:nvGraphicFramePr>
        <p:xfrm>
          <a:off x="1524000" y="1828800"/>
          <a:ext cx="9144000" cy="4572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928620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 Content Layout with Table</a:t>
            </a:r>
          </a:p>
        </p:txBody>
      </p:sp>
      <p:sp>
        <p:nvSpPr>
          <p:cNvPr id="3" name="Content Placeholder 2"/>
          <p:cNvSpPr>
            <a:spLocks noGrp="1"/>
          </p:cNvSpPr>
          <p:nvPr>
            <p:ph sz="half" idx="1"/>
          </p:nvPr>
        </p:nvSpPr>
        <p:spPr/>
        <p:txBody>
          <a:bodyPr/>
          <a:lstStyle/>
          <a:p>
            <a:r>
              <a:rPr lang="en-US" dirty="0"/>
              <a:t>First bullet point here</a:t>
            </a:r>
          </a:p>
          <a:p>
            <a:r>
              <a:rPr lang="en-US" dirty="0"/>
              <a:t>Second bullet point here</a:t>
            </a:r>
          </a:p>
          <a:p>
            <a:r>
              <a:rPr lang="en-US" dirty="0"/>
              <a:t>Third bullet point here</a:t>
            </a:r>
          </a:p>
        </p:txBody>
      </p:sp>
      <p:graphicFrame>
        <p:nvGraphicFramePr>
          <p:cNvPr id="5" name="Content Placeholder 4"/>
          <p:cNvGraphicFramePr>
            <a:graphicFrameLocks noGrp="1"/>
          </p:cNvGraphicFramePr>
          <p:nvPr>
            <p:ph sz="half" idx="2"/>
            <p:extLst>
              <p:ext uri="{D42A27DB-BD31-4B8C-83A1-F6EECF244321}">
                <p14:modId xmlns:p14="http://schemas.microsoft.com/office/powerpoint/2010/main" val="3754893533"/>
              </p:ext>
            </p:extLst>
          </p:nvPr>
        </p:nvGraphicFramePr>
        <p:xfrm>
          <a:off x="6324600" y="1825623"/>
          <a:ext cx="4800600" cy="2289176"/>
        </p:xfrm>
        <a:graphic>
          <a:graphicData uri="http://schemas.openxmlformats.org/drawingml/2006/table">
            <a:tbl>
              <a:tblPr firstRow="1" bandRow="1">
                <a:tableStyleId>{21E4AEA4-8DFA-4A89-87EB-49C32662AFE0}</a:tableStyleId>
              </a:tblPr>
              <a:tblGrid>
                <a:gridCol w="1600200">
                  <a:extLst>
                    <a:ext uri="{9D8B030D-6E8A-4147-A177-3AD203B41FA5}">
                      <a16:colId xmlns:a16="http://schemas.microsoft.com/office/drawing/2014/main" val="20000"/>
                    </a:ext>
                  </a:extLst>
                </a:gridCol>
                <a:gridCol w="1600200">
                  <a:extLst>
                    <a:ext uri="{9D8B030D-6E8A-4147-A177-3AD203B41FA5}">
                      <a16:colId xmlns:a16="http://schemas.microsoft.com/office/drawing/2014/main" val="20001"/>
                    </a:ext>
                  </a:extLst>
                </a:gridCol>
                <a:gridCol w="1600200">
                  <a:extLst>
                    <a:ext uri="{9D8B030D-6E8A-4147-A177-3AD203B41FA5}">
                      <a16:colId xmlns:a16="http://schemas.microsoft.com/office/drawing/2014/main" val="20002"/>
                    </a:ext>
                  </a:extLst>
                </a:gridCol>
              </a:tblGrid>
              <a:tr h="572294">
                <a:tc>
                  <a:txBody>
                    <a:bodyPr/>
                    <a:lstStyle/>
                    <a:p>
                      <a:pPr algn="ctr"/>
                      <a:r>
                        <a:rPr lang="en-US" b="0" dirty="0"/>
                        <a:t>Class</a:t>
                      </a:r>
                    </a:p>
                  </a:txBody>
                  <a:tcPr anchor="ctr"/>
                </a:tc>
                <a:tc>
                  <a:txBody>
                    <a:bodyPr/>
                    <a:lstStyle/>
                    <a:p>
                      <a:pPr algn="ctr"/>
                      <a:r>
                        <a:rPr lang="en-US" b="0" dirty="0"/>
                        <a:t>Group A</a:t>
                      </a:r>
                    </a:p>
                  </a:txBody>
                  <a:tcPr anchor="ctr"/>
                </a:tc>
                <a:tc>
                  <a:txBody>
                    <a:bodyPr/>
                    <a:lstStyle/>
                    <a:p>
                      <a:pPr algn="ctr"/>
                      <a:r>
                        <a:rPr lang="en-US" b="0" dirty="0"/>
                        <a:t>Group B</a:t>
                      </a:r>
                    </a:p>
                  </a:txBody>
                  <a:tcPr anchor="ctr"/>
                </a:tc>
                <a:extLst>
                  <a:ext uri="{0D108BD9-81ED-4DB2-BD59-A6C34878D82A}">
                    <a16:rowId xmlns:a16="http://schemas.microsoft.com/office/drawing/2014/main" val="10000"/>
                  </a:ext>
                </a:extLst>
              </a:tr>
              <a:tr h="572294">
                <a:tc>
                  <a:txBody>
                    <a:bodyPr/>
                    <a:lstStyle/>
                    <a:p>
                      <a:pPr algn="ctr"/>
                      <a:r>
                        <a:rPr lang="en-US" dirty="0"/>
                        <a:t>Class 1</a:t>
                      </a:r>
                    </a:p>
                  </a:txBody>
                  <a:tcPr anchor="ctr"/>
                </a:tc>
                <a:tc>
                  <a:txBody>
                    <a:bodyPr/>
                    <a:lstStyle/>
                    <a:p>
                      <a:pPr algn="ctr"/>
                      <a:r>
                        <a:rPr lang="en-US" dirty="0"/>
                        <a:t>82</a:t>
                      </a:r>
                    </a:p>
                  </a:txBody>
                  <a:tcPr anchor="ctr"/>
                </a:tc>
                <a:tc>
                  <a:txBody>
                    <a:bodyPr/>
                    <a:lstStyle/>
                    <a:p>
                      <a:pPr algn="ctr"/>
                      <a:r>
                        <a:rPr lang="en-US" dirty="0"/>
                        <a:t>95</a:t>
                      </a:r>
                    </a:p>
                  </a:txBody>
                  <a:tcPr anchor="ctr"/>
                </a:tc>
                <a:extLst>
                  <a:ext uri="{0D108BD9-81ED-4DB2-BD59-A6C34878D82A}">
                    <a16:rowId xmlns:a16="http://schemas.microsoft.com/office/drawing/2014/main" val="10001"/>
                  </a:ext>
                </a:extLst>
              </a:tr>
              <a:tr h="572294">
                <a:tc>
                  <a:txBody>
                    <a:bodyPr/>
                    <a:lstStyle/>
                    <a:p>
                      <a:pPr algn="ctr"/>
                      <a:r>
                        <a:rPr lang="en-US" dirty="0"/>
                        <a:t>Class 2</a:t>
                      </a:r>
                    </a:p>
                  </a:txBody>
                  <a:tcPr anchor="ctr"/>
                </a:tc>
                <a:tc>
                  <a:txBody>
                    <a:bodyPr/>
                    <a:lstStyle/>
                    <a:p>
                      <a:pPr algn="ctr"/>
                      <a:r>
                        <a:rPr lang="en-US" dirty="0"/>
                        <a:t>76</a:t>
                      </a:r>
                    </a:p>
                  </a:txBody>
                  <a:tcPr anchor="ctr"/>
                </a:tc>
                <a:tc>
                  <a:txBody>
                    <a:bodyPr/>
                    <a:lstStyle/>
                    <a:p>
                      <a:pPr algn="ctr"/>
                      <a:r>
                        <a:rPr lang="en-US" dirty="0"/>
                        <a:t>88</a:t>
                      </a:r>
                    </a:p>
                  </a:txBody>
                  <a:tcPr anchor="ctr"/>
                </a:tc>
                <a:extLst>
                  <a:ext uri="{0D108BD9-81ED-4DB2-BD59-A6C34878D82A}">
                    <a16:rowId xmlns:a16="http://schemas.microsoft.com/office/drawing/2014/main" val="10002"/>
                  </a:ext>
                </a:extLst>
              </a:tr>
              <a:tr h="572294">
                <a:tc>
                  <a:txBody>
                    <a:bodyPr/>
                    <a:lstStyle/>
                    <a:p>
                      <a:pPr algn="ctr"/>
                      <a:r>
                        <a:rPr lang="en-US" dirty="0"/>
                        <a:t>Class 3</a:t>
                      </a:r>
                    </a:p>
                  </a:txBody>
                  <a:tcPr anchor="ctr"/>
                </a:tc>
                <a:tc>
                  <a:txBody>
                    <a:bodyPr/>
                    <a:lstStyle/>
                    <a:p>
                      <a:pPr algn="ctr"/>
                      <a:r>
                        <a:rPr lang="en-US" dirty="0"/>
                        <a:t>84</a:t>
                      </a:r>
                    </a:p>
                  </a:txBody>
                  <a:tcPr anchor="ctr"/>
                </a:tc>
                <a:tc>
                  <a:txBody>
                    <a:bodyPr/>
                    <a:lstStyle/>
                    <a:p>
                      <a:pPr algn="ctr"/>
                      <a:r>
                        <a:rPr lang="en-US" dirty="0"/>
                        <a:t>90</a:t>
                      </a:r>
                    </a:p>
                  </a:txBody>
                  <a:tcPr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738627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 Content Layout with SmartArt</a:t>
            </a:r>
          </a:p>
        </p:txBody>
      </p:sp>
      <p:sp>
        <p:nvSpPr>
          <p:cNvPr id="3" name="Content Placeholder 2"/>
          <p:cNvSpPr>
            <a:spLocks noGrp="1"/>
          </p:cNvSpPr>
          <p:nvPr>
            <p:ph sz="half" idx="1"/>
          </p:nvPr>
        </p:nvSpPr>
        <p:spPr/>
        <p:txBody>
          <a:bodyPr/>
          <a:lstStyle/>
          <a:p>
            <a:r>
              <a:rPr lang="en-US" dirty="0"/>
              <a:t>First bullet point here</a:t>
            </a:r>
          </a:p>
          <a:p>
            <a:r>
              <a:rPr lang="en-US" dirty="0"/>
              <a:t>Second bullet point here</a:t>
            </a:r>
          </a:p>
          <a:p>
            <a:r>
              <a:rPr lang="en-US" dirty="0"/>
              <a:t>Third bullet point here</a:t>
            </a:r>
          </a:p>
        </p:txBody>
      </p:sp>
      <p:graphicFrame>
        <p:nvGraphicFramePr>
          <p:cNvPr id="7" name="Content Placeholder 6" descr="Segmented process showing 3 tasks arranged one below the other with downward pointing arrows to indicate progression from first task to second task and second task to third task. Placeholder text for task description   present under each group."/>
          <p:cNvGraphicFramePr>
            <a:graphicFrameLocks noGrp="1"/>
          </p:cNvGraphicFramePr>
          <p:nvPr>
            <p:ph sz="half" idx="2"/>
            <p:extLst>
              <p:ext uri="{D42A27DB-BD31-4B8C-83A1-F6EECF244321}">
                <p14:modId xmlns:p14="http://schemas.microsoft.com/office/powerpoint/2010/main" val="2057455494"/>
              </p:ext>
            </p:extLst>
          </p:nvPr>
        </p:nvGraphicFramePr>
        <p:xfrm>
          <a:off x="6324600" y="1825625"/>
          <a:ext cx="4800600" cy="45751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48826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can we explore the data?</a:t>
            </a:r>
          </a:p>
        </p:txBody>
      </p:sp>
      <p:sp>
        <p:nvSpPr>
          <p:cNvPr id="3" name="Text Placeholder 2"/>
          <p:cNvSpPr>
            <a:spLocks noGrp="1"/>
          </p:cNvSpPr>
          <p:nvPr>
            <p:ph type="body" idx="1"/>
          </p:nvPr>
        </p:nvSpPr>
        <p:spPr/>
        <p:txBody>
          <a:bodyPr/>
          <a:lstStyle/>
          <a:p>
            <a:r>
              <a:rPr lang="en-US"/>
              <a:t>Let’s Take a Look at the APP</a:t>
            </a:r>
          </a:p>
        </p:txBody>
      </p:sp>
    </p:spTree>
    <p:extLst>
      <p:ext uri="{BB962C8B-B14F-4D97-AF65-F5344CB8AC3E}">
        <p14:creationId xmlns:p14="http://schemas.microsoft.com/office/powerpoint/2010/main" val="3537718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 Slide Title - 2</a:t>
            </a:r>
          </a:p>
        </p:txBody>
      </p:sp>
      <p:sp>
        <p:nvSpPr>
          <p:cNvPr id="3" name="Text Placeholder 2"/>
          <p:cNvSpPr>
            <a:spLocks noGrp="1"/>
          </p:cNvSpPr>
          <p:nvPr>
            <p:ph type="body" idx="1"/>
          </p:nvPr>
        </p:nvSpPr>
        <p:spPr/>
        <p:txBody>
          <a:bodyPr/>
          <a:lstStyle/>
          <a:p>
            <a:endParaRPr lang="en-US"/>
          </a:p>
        </p:txBody>
      </p:sp>
      <p:sp>
        <p:nvSpPr>
          <p:cNvPr id="4" name="Content Placeholder 3"/>
          <p:cNvSpPr>
            <a:spLocks noGrp="1"/>
          </p:cNvSpPr>
          <p:nvPr>
            <p:ph sz="half" idx="2"/>
          </p:nvPr>
        </p:nvSpPr>
        <p:spPr/>
        <p:txBody>
          <a:bodyPr/>
          <a:lstStyle/>
          <a:p>
            <a:endParaRPr lang="en-US"/>
          </a:p>
        </p:txBody>
      </p:sp>
      <p:sp>
        <p:nvSpPr>
          <p:cNvPr id="5" name="Text Placeholder 4"/>
          <p:cNvSpPr>
            <a:spLocks noGrp="1"/>
          </p:cNvSpPr>
          <p:nvPr>
            <p:ph type="body" sz="quarter" idx="3"/>
          </p:nvPr>
        </p:nvSpPr>
        <p:spPr/>
        <p:txBody>
          <a:bodyPr/>
          <a:lstStyle/>
          <a:p>
            <a:endParaRPr lang="en-US"/>
          </a:p>
        </p:txBody>
      </p:sp>
      <p:sp>
        <p:nvSpPr>
          <p:cNvPr id="6" name="Content Placeholder 5"/>
          <p:cNvSpPr>
            <a:spLocks noGrp="1"/>
          </p:cNvSpPr>
          <p:nvPr>
            <p:ph sz="quarter" idx="4"/>
          </p:nvPr>
        </p:nvSpPr>
        <p:spPr/>
        <p:txBody>
          <a:bodyPr/>
          <a:lstStyle/>
          <a:p>
            <a:endParaRPr lang="en-US"/>
          </a:p>
        </p:txBody>
      </p:sp>
    </p:spTree>
    <p:extLst>
      <p:ext uri="{BB962C8B-B14F-4D97-AF65-F5344CB8AC3E}">
        <p14:creationId xmlns:p14="http://schemas.microsoft.com/office/powerpoint/2010/main" val="2637673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 Slide Title - 3</a:t>
            </a:r>
          </a:p>
        </p:txBody>
      </p:sp>
    </p:spTree>
    <p:extLst>
      <p:ext uri="{BB962C8B-B14F-4D97-AF65-F5344CB8AC3E}">
        <p14:creationId xmlns:p14="http://schemas.microsoft.com/office/powerpoint/2010/main" val="547100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9252B-672A-4B09-8EF5-D9E38F14CCA2}"/>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0BC399E0-8766-4037-BC17-0A50DA0268CD}"/>
              </a:ext>
            </a:extLst>
          </p:cNvPr>
          <p:cNvSpPr>
            <a:spLocks noGrp="1"/>
          </p:cNvSpPr>
          <p:nvPr>
            <p:ph idx="1"/>
          </p:nvPr>
        </p:nvSpPr>
        <p:spPr>
          <a:xfrm>
            <a:off x="152400" y="1600200"/>
            <a:ext cx="12039600" cy="4800600"/>
          </a:xfrm>
        </p:spPr>
        <p:txBody>
          <a:bodyPr>
            <a:normAutofit fontScale="92500" lnSpcReduction="20000"/>
          </a:bodyPr>
          <a:lstStyle/>
          <a:p>
            <a:pPr marL="0" indent="0">
              <a:buNone/>
            </a:pPr>
            <a:r>
              <a:rPr lang="en-US" dirty="0"/>
              <a:t>Duty, S. M., Ackerman, R. M., Calafat, A. M., &amp; Hauser, R. (2005). Personal care product use predicts urinary concentrations of some phthalate monoesters. </a:t>
            </a:r>
            <a:r>
              <a:rPr lang="en-US" i="1" dirty="0"/>
              <a:t>Environmental health perspectives</a:t>
            </a:r>
            <a:r>
              <a:rPr lang="en-US" dirty="0"/>
              <a:t>, </a:t>
            </a:r>
            <a:r>
              <a:rPr lang="en-US" i="1" dirty="0"/>
              <a:t>113</a:t>
            </a:r>
            <a:r>
              <a:rPr lang="en-US" dirty="0"/>
              <a:t>(11), 1530.</a:t>
            </a:r>
          </a:p>
          <a:p>
            <a:pPr marL="0" indent="0">
              <a:buNone/>
            </a:pPr>
            <a:r>
              <a:rPr lang="en-US" dirty="0"/>
              <a:t>Green R, Hauser R, Calafat AM, </a:t>
            </a:r>
            <a:r>
              <a:rPr lang="en-US" dirty="0" err="1"/>
              <a:t>Weuve</a:t>
            </a:r>
            <a:r>
              <a:rPr lang="en-US" dirty="0"/>
              <a:t> J, </a:t>
            </a:r>
            <a:r>
              <a:rPr lang="en-US" dirty="0" err="1"/>
              <a:t>Schettler</a:t>
            </a:r>
            <a:r>
              <a:rPr lang="en-US" dirty="0"/>
              <a:t> T, Ringer S, et al. Use of di(2-ethylhexyl) phthalate-containing medical products and urinary levels of mono(2-ethylhexyl) phthalate in neonatal intensive care unit infants. Environ Health </a:t>
            </a:r>
            <a:r>
              <a:rPr lang="en-US" dirty="0" err="1"/>
              <a:t>Perspect</a:t>
            </a:r>
            <a:r>
              <a:rPr lang="en-US" dirty="0"/>
              <a:t>. 2005;113:1222–1225.</a:t>
            </a:r>
          </a:p>
          <a:p>
            <a:pPr marL="0" indent="0">
              <a:buNone/>
            </a:pPr>
            <a:r>
              <a:rPr lang="en-US" dirty="0"/>
              <a:t>Just, A. C., </a:t>
            </a:r>
            <a:r>
              <a:rPr lang="en-US" dirty="0" err="1"/>
              <a:t>Adibi</a:t>
            </a:r>
            <a:r>
              <a:rPr lang="en-US" dirty="0"/>
              <a:t>, J. J., Rundle, A. G., Calafat, A. M., </a:t>
            </a:r>
            <a:r>
              <a:rPr lang="en-US" dirty="0" err="1"/>
              <a:t>Camann</a:t>
            </a:r>
            <a:r>
              <a:rPr lang="en-US" dirty="0"/>
              <a:t>, D. E., Hauser, R., ... &amp; </a:t>
            </a:r>
            <a:r>
              <a:rPr lang="en-US" dirty="0" err="1"/>
              <a:t>Whyatt</a:t>
            </a:r>
            <a:r>
              <a:rPr lang="en-US" dirty="0"/>
              <a:t>, R. M. (2010). Urinary and air phthalate concentrations and self-reported use of personal care products among minority pregnant women in New York city. </a:t>
            </a:r>
            <a:r>
              <a:rPr lang="en-US" i="1" dirty="0"/>
              <a:t>Journal of Exposure Science and Environmental Epidemiology</a:t>
            </a:r>
            <a:r>
              <a:rPr lang="en-US" dirty="0"/>
              <a:t>, </a:t>
            </a:r>
            <a:r>
              <a:rPr lang="en-US" i="1" dirty="0"/>
              <a:t>20</a:t>
            </a:r>
            <a:r>
              <a:rPr lang="en-US" dirty="0"/>
              <a:t>(7), 625.</a:t>
            </a:r>
          </a:p>
          <a:p>
            <a:pPr marL="0" indent="0">
              <a:buNone/>
            </a:pPr>
            <a:r>
              <a:rPr lang="en-US" dirty="0" err="1"/>
              <a:t>Schecter</a:t>
            </a:r>
            <a:r>
              <a:rPr lang="en-US" dirty="0"/>
              <a:t>, A., Lorber, M., Guo, Y., Wu, Q., Yun, S. H., Kannan, K., </a:t>
            </a:r>
            <a:r>
              <a:rPr lang="en-US" dirty="0" err="1"/>
              <a:t>Hommel</a:t>
            </a:r>
            <a:r>
              <a:rPr lang="en-US" dirty="0"/>
              <a:t>, M., Imran, N., </a:t>
            </a:r>
            <a:r>
              <a:rPr lang="en-US" dirty="0" err="1"/>
              <a:t>Hynan</a:t>
            </a:r>
            <a:r>
              <a:rPr lang="en-US" dirty="0"/>
              <a:t>, L. S., Cheng, D., </a:t>
            </a:r>
            <a:r>
              <a:rPr lang="en-US" dirty="0" err="1"/>
              <a:t>Colacino</a:t>
            </a:r>
            <a:r>
              <a:rPr lang="en-US" dirty="0"/>
              <a:t>, J. A., … Birnbaum, L. S. (2013). Phthalate concentrations and dietary exposure from food purchased in New York State. Environmental health perspectives, 121(4), 473-94. </a:t>
            </a:r>
          </a:p>
          <a:p>
            <a:pPr marL="0" indent="0">
              <a:buNone/>
            </a:pPr>
            <a:r>
              <a:rPr lang="en-US" dirty="0" err="1"/>
              <a:t>Stahlhut</a:t>
            </a:r>
            <a:r>
              <a:rPr lang="en-US" dirty="0"/>
              <a:t>, R. W., van </a:t>
            </a:r>
            <a:r>
              <a:rPr lang="en-US" dirty="0" err="1"/>
              <a:t>Wijngaarden</a:t>
            </a:r>
            <a:r>
              <a:rPr lang="en-US" dirty="0"/>
              <a:t>, E., Dye, T. D., Cook, S., &amp; Swan, S. H. (2007). Concentrations of urinary phthalate metabolites are associated with increased waist circumference and insulin resistance in adult US males. </a:t>
            </a:r>
            <a:r>
              <a:rPr lang="en-US" i="1" dirty="0"/>
              <a:t>Environmental health perspectives</a:t>
            </a:r>
            <a:r>
              <a:rPr lang="en-US" dirty="0"/>
              <a:t>, </a:t>
            </a:r>
            <a:r>
              <a:rPr lang="en-US" i="1" dirty="0"/>
              <a:t>115</a:t>
            </a:r>
            <a:r>
              <a:rPr lang="en-US" dirty="0"/>
              <a:t>(6), 876.</a:t>
            </a:r>
          </a:p>
          <a:p>
            <a:pPr marL="0" indent="0">
              <a:buNone/>
            </a:pPr>
            <a:endParaRPr lang="en-US" dirty="0"/>
          </a:p>
        </p:txBody>
      </p:sp>
    </p:spTree>
    <p:extLst>
      <p:ext uri="{BB962C8B-B14F-4D97-AF65-F5344CB8AC3E}">
        <p14:creationId xmlns:p14="http://schemas.microsoft.com/office/powerpoint/2010/main" val="10018656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 Slide Title - 4</a:t>
            </a:r>
          </a:p>
        </p:txBody>
      </p:sp>
      <p:sp>
        <p:nvSpPr>
          <p:cNvPr id="3" name="Content Placeholder 2"/>
          <p:cNvSpPr>
            <a:spLocks noGrp="1"/>
          </p:cNvSpPr>
          <p:nvPr>
            <p:ph idx="1"/>
          </p:nvPr>
        </p:nvSpPr>
        <p:spPr/>
        <p:txBody>
          <a:bodyPr/>
          <a:lstStyle/>
          <a:p>
            <a:endParaRPr lang="en-US"/>
          </a:p>
        </p:txBody>
      </p:sp>
      <p:sp>
        <p:nvSpPr>
          <p:cNvPr id="4" name="Text Placeholder 3"/>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2914748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Sicker, Fatter, Poorer!</a:t>
            </a:r>
            <a:br>
              <a:rPr lang="en-US" dirty="0"/>
            </a:br>
            <a:r>
              <a:rPr lang="en-US" sz="3100" dirty="0"/>
              <a:t>Exploration of Phthalate Exposure Amongst Various Populations</a:t>
            </a:r>
            <a:endParaRPr lang="en-US" dirty="0"/>
          </a:p>
        </p:txBody>
      </p:sp>
      <p:sp>
        <p:nvSpPr>
          <p:cNvPr id="3" name="Subtitle 2"/>
          <p:cNvSpPr>
            <a:spLocks noGrp="1"/>
          </p:cNvSpPr>
          <p:nvPr>
            <p:ph type="subTitle" idx="1"/>
          </p:nvPr>
        </p:nvSpPr>
        <p:spPr/>
        <p:txBody>
          <a:bodyPr/>
          <a:lstStyle/>
          <a:p>
            <a:r>
              <a:rPr lang="en-US" dirty="0"/>
              <a:t>By UrLeaka Newsome</a:t>
            </a:r>
          </a:p>
        </p:txBody>
      </p:sp>
    </p:spTree>
    <p:extLst>
      <p:ext uri="{BB962C8B-B14F-4D97-AF65-F5344CB8AC3E}">
        <p14:creationId xmlns:p14="http://schemas.microsoft.com/office/powerpoint/2010/main" val="435141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 Slide Title - 5</a:t>
            </a:r>
          </a:p>
        </p:txBody>
      </p:sp>
      <p:sp>
        <p:nvSpPr>
          <p:cNvPr id="3" name="Picture Placeholder 2" descr="An empty placeholder to add an image. Click on the placeholder and select the image that you wish to add."/>
          <p:cNvSpPr>
            <a:spLocks noGrp="1"/>
          </p:cNvSpPr>
          <p:nvPr>
            <p:ph type="pic" idx="1"/>
          </p:nvPr>
        </p:nvSpPr>
        <p:spPr/>
      </p:sp>
      <p:sp>
        <p:nvSpPr>
          <p:cNvPr id="4" name="Text Placeholder 3"/>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3049232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lstStyle/>
          <a:p>
            <a:r>
              <a:rPr lang="en-US" dirty="0"/>
              <a:t>Motivation</a:t>
            </a:r>
          </a:p>
          <a:p>
            <a:r>
              <a:rPr lang="en-US" dirty="0"/>
              <a:t>What are “phthalates” and what’s the big deal?</a:t>
            </a:r>
          </a:p>
          <a:p>
            <a:r>
              <a:rPr lang="en-US" dirty="0"/>
              <a:t>Current Research</a:t>
            </a:r>
          </a:p>
          <a:p>
            <a:r>
              <a:rPr lang="en-US" dirty="0"/>
              <a:t>Current Data Exploration</a:t>
            </a:r>
          </a:p>
        </p:txBody>
      </p:sp>
    </p:spTree>
    <p:extLst>
      <p:ext uri="{BB962C8B-B14F-4D97-AF65-F5344CB8AC3E}">
        <p14:creationId xmlns:p14="http://schemas.microsoft.com/office/powerpoint/2010/main" val="1772969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5CA80-47E6-49CE-91E9-F266A8A805DA}"/>
              </a:ext>
            </a:extLst>
          </p:cNvPr>
          <p:cNvSpPr>
            <a:spLocks noGrp="1"/>
          </p:cNvSpPr>
          <p:nvPr>
            <p:ph type="title"/>
          </p:nvPr>
        </p:nvSpPr>
        <p:spPr/>
        <p:txBody>
          <a:bodyPr/>
          <a:lstStyle/>
          <a:p>
            <a:r>
              <a:rPr lang="en-US" dirty="0"/>
              <a:t>Motivation… a tale of two woes</a:t>
            </a:r>
          </a:p>
        </p:txBody>
      </p:sp>
      <p:pic>
        <p:nvPicPr>
          <p:cNvPr id="6" name="Picture 5">
            <a:extLst>
              <a:ext uri="{FF2B5EF4-FFF2-40B4-BE49-F238E27FC236}">
                <a16:creationId xmlns:a16="http://schemas.microsoft.com/office/drawing/2014/main" id="{708E32B7-37BD-49BD-B00C-DEEF937F40EB}"/>
              </a:ext>
            </a:extLst>
          </p:cNvPr>
          <p:cNvPicPr>
            <a:picLocks noChangeAspect="1"/>
          </p:cNvPicPr>
          <p:nvPr/>
        </p:nvPicPr>
        <p:blipFill>
          <a:blip r:embed="rId3"/>
          <a:stretch>
            <a:fillRect/>
          </a:stretch>
        </p:blipFill>
        <p:spPr>
          <a:xfrm>
            <a:off x="2354544" y="82287"/>
            <a:ext cx="7482911" cy="6858000"/>
          </a:xfrm>
          <a:prstGeom prst="rect">
            <a:avLst/>
          </a:prstGeom>
        </p:spPr>
      </p:pic>
      <p:pic>
        <p:nvPicPr>
          <p:cNvPr id="7" name="Picture 6">
            <a:extLst>
              <a:ext uri="{FF2B5EF4-FFF2-40B4-BE49-F238E27FC236}">
                <a16:creationId xmlns:a16="http://schemas.microsoft.com/office/drawing/2014/main" id="{865586F4-38A0-4792-BA46-23666D548D08}"/>
              </a:ext>
            </a:extLst>
          </p:cNvPr>
          <p:cNvPicPr>
            <a:picLocks noChangeAspect="1"/>
          </p:cNvPicPr>
          <p:nvPr/>
        </p:nvPicPr>
        <p:blipFill>
          <a:blip r:embed="rId4"/>
          <a:stretch>
            <a:fillRect/>
          </a:stretch>
        </p:blipFill>
        <p:spPr>
          <a:xfrm>
            <a:off x="-300126" y="73820"/>
            <a:ext cx="12458259" cy="6858000"/>
          </a:xfrm>
          <a:prstGeom prst="rect">
            <a:avLst/>
          </a:prstGeom>
        </p:spPr>
      </p:pic>
      <p:pic>
        <p:nvPicPr>
          <p:cNvPr id="5" name="Content Placeholder 4" descr="A close up of a sign&#10;&#10;Description automatically generated">
            <a:extLst>
              <a:ext uri="{FF2B5EF4-FFF2-40B4-BE49-F238E27FC236}">
                <a16:creationId xmlns:a16="http://schemas.microsoft.com/office/drawing/2014/main" id="{5C28D27C-1D03-44CE-A01B-335605822A76}"/>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3710236" y="138663"/>
            <a:ext cx="4429124" cy="6685470"/>
          </a:xfrm>
        </p:spPr>
      </p:pic>
    </p:spTree>
    <p:extLst>
      <p:ext uri="{BB962C8B-B14F-4D97-AF65-F5344CB8AC3E}">
        <p14:creationId xmlns:p14="http://schemas.microsoft.com/office/powerpoint/2010/main" val="31430591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xit" presetSubtype="32" fill="hold" nodeType="clickEffect">
                                  <p:stCondLst>
                                    <p:cond delay="0"/>
                                  </p:stCondLst>
                                  <p:childTnLst>
                                    <p:anim calcmode="lin" valueType="num">
                                      <p:cBhvr>
                                        <p:cTn id="13" dur="500"/>
                                        <p:tgtEl>
                                          <p:spTgt spid="6"/>
                                        </p:tgtEl>
                                        <p:attrNameLst>
                                          <p:attrName>ppt_w</p:attrName>
                                        </p:attrNameLst>
                                      </p:cBhvr>
                                      <p:tavLst>
                                        <p:tav tm="0">
                                          <p:val>
                                            <p:strVal val="ppt_w"/>
                                          </p:val>
                                        </p:tav>
                                        <p:tav tm="100000">
                                          <p:val>
                                            <p:fltVal val="0"/>
                                          </p:val>
                                        </p:tav>
                                      </p:tavLst>
                                    </p:anim>
                                    <p:anim calcmode="lin" valueType="num">
                                      <p:cBhvr>
                                        <p:cTn id="14" dur="500"/>
                                        <p:tgtEl>
                                          <p:spTgt spid="6"/>
                                        </p:tgtEl>
                                        <p:attrNameLst>
                                          <p:attrName>ppt_h</p:attrName>
                                        </p:attrNameLst>
                                      </p:cBhvr>
                                      <p:tavLst>
                                        <p:tav tm="0">
                                          <p:val>
                                            <p:strVal val="ppt_h"/>
                                          </p:val>
                                        </p:tav>
                                        <p:tav tm="100000">
                                          <p:val>
                                            <p:fltVal val="0"/>
                                          </p:val>
                                        </p:tav>
                                      </p:tavLst>
                                    </p:anim>
                                    <p:animEffect transition="out" filter="fade">
                                      <p:cBhvr>
                                        <p:cTn id="15" dur="500"/>
                                        <p:tgtEl>
                                          <p:spTgt spid="6"/>
                                        </p:tgtEl>
                                      </p:cBhvr>
                                    </p:animEffect>
                                    <p:set>
                                      <p:cBhvr>
                                        <p:cTn id="16" dur="1" fill="hold">
                                          <p:stCondLst>
                                            <p:cond delay="499"/>
                                          </p:stCondLst>
                                        </p:cTn>
                                        <p:tgtEl>
                                          <p:spTgt spid="6"/>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p:cTn id="21" dur="500" fill="hold"/>
                                        <p:tgtEl>
                                          <p:spTgt spid="7"/>
                                        </p:tgtEl>
                                        <p:attrNameLst>
                                          <p:attrName>ppt_w</p:attrName>
                                        </p:attrNameLst>
                                      </p:cBhvr>
                                      <p:tavLst>
                                        <p:tav tm="0">
                                          <p:val>
                                            <p:fltVal val="0"/>
                                          </p:val>
                                        </p:tav>
                                        <p:tav tm="100000">
                                          <p:val>
                                            <p:strVal val="#ppt_w"/>
                                          </p:val>
                                        </p:tav>
                                      </p:tavLst>
                                    </p:anim>
                                    <p:anim calcmode="lin" valueType="num">
                                      <p:cBhvr>
                                        <p:cTn id="22" dur="500" fill="hold"/>
                                        <p:tgtEl>
                                          <p:spTgt spid="7"/>
                                        </p:tgtEl>
                                        <p:attrNameLst>
                                          <p:attrName>ppt_h</p:attrName>
                                        </p:attrNameLst>
                                      </p:cBhvr>
                                      <p:tavLst>
                                        <p:tav tm="0">
                                          <p:val>
                                            <p:fltVal val="0"/>
                                          </p:val>
                                        </p:tav>
                                        <p:tav tm="100000">
                                          <p:val>
                                            <p:strVal val="#ppt_h"/>
                                          </p:val>
                                        </p:tav>
                                      </p:tavLst>
                                    </p:anim>
                                    <p:animEffect transition="in" filter="fade">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xit" presetSubtype="32" fill="hold" nodeType="clickEffect">
                                  <p:stCondLst>
                                    <p:cond delay="0"/>
                                  </p:stCondLst>
                                  <p:childTnLst>
                                    <p:anim calcmode="lin" valueType="num">
                                      <p:cBhvr>
                                        <p:cTn id="27" dur="500"/>
                                        <p:tgtEl>
                                          <p:spTgt spid="7"/>
                                        </p:tgtEl>
                                        <p:attrNameLst>
                                          <p:attrName>ppt_w</p:attrName>
                                        </p:attrNameLst>
                                      </p:cBhvr>
                                      <p:tavLst>
                                        <p:tav tm="0">
                                          <p:val>
                                            <p:strVal val="ppt_w"/>
                                          </p:val>
                                        </p:tav>
                                        <p:tav tm="100000">
                                          <p:val>
                                            <p:fltVal val="0"/>
                                          </p:val>
                                        </p:tav>
                                      </p:tavLst>
                                    </p:anim>
                                    <p:anim calcmode="lin" valueType="num">
                                      <p:cBhvr>
                                        <p:cTn id="28" dur="500"/>
                                        <p:tgtEl>
                                          <p:spTgt spid="7"/>
                                        </p:tgtEl>
                                        <p:attrNameLst>
                                          <p:attrName>ppt_h</p:attrName>
                                        </p:attrNameLst>
                                      </p:cBhvr>
                                      <p:tavLst>
                                        <p:tav tm="0">
                                          <p:val>
                                            <p:strVal val="ppt_h"/>
                                          </p:val>
                                        </p:tav>
                                        <p:tav tm="100000">
                                          <p:val>
                                            <p:fltVal val="0"/>
                                          </p:val>
                                        </p:tav>
                                      </p:tavLst>
                                    </p:anim>
                                    <p:animEffect transition="out" filter="fade">
                                      <p:cBhvr>
                                        <p:cTn id="29" dur="500"/>
                                        <p:tgtEl>
                                          <p:spTgt spid="7"/>
                                        </p:tgtEl>
                                      </p:cBhvr>
                                    </p:animEffect>
                                    <p:set>
                                      <p:cBhvr>
                                        <p:cTn id="30" dur="1" fill="hold">
                                          <p:stCondLst>
                                            <p:cond delay="499"/>
                                          </p:stCondLst>
                                        </p:cTn>
                                        <p:tgtEl>
                                          <p:spTgt spid="7"/>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nodeType="clickEffect">
                                  <p:stCondLst>
                                    <p:cond delay="0"/>
                                  </p:stCondLst>
                                  <p:childTnLst>
                                    <p:set>
                                      <p:cBhvr>
                                        <p:cTn id="34" dur="1" fill="hold">
                                          <p:stCondLst>
                                            <p:cond delay="0"/>
                                          </p:stCondLst>
                                        </p:cTn>
                                        <p:tgtEl>
                                          <p:spTgt spid="5"/>
                                        </p:tgtEl>
                                        <p:attrNameLst>
                                          <p:attrName>style.visibility</p:attrName>
                                        </p:attrNameLst>
                                      </p:cBhvr>
                                      <p:to>
                                        <p:strVal val="visible"/>
                                      </p:to>
                                    </p:set>
                                    <p:anim calcmode="lin" valueType="num">
                                      <p:cBhvr>
                                        <p:cTn id="35" dur="500" fill="hold"/>
                                        <p:tgtEl>
                                          <p:spTgt spid="5"/>
                                        </p:tgtEl>
                                        <p:attrNameLst>
                                          <p:attrName>ppt_w</p:attrName>
                                        </p:attrNameLst>
                                      </p:cBhvr>
                                      <p:tavLst>
                                        <p:tav tm="0">
                                          <p:val>
                                            <p:fltVal val="0"/>
                                          </p:val>
                                        </p:tav>
                                        <p:tav tm="100000">
                                          <p:val>
                                            <p:strVal val="#ppt_w"/>
                                          </p:val>
                                        </p:tav>
                                      </p:tavLst>
                                    </p:anim>
                                    <p:anim calcmode="lin" valueType="num">
                                      <p:cBhvr>
                                        <p:cTn id="36" dur="500" fill="hold"/>
                                        <p:tgtEl>
                                          <p:spTgt spid="5"/>
                                        </p:tgtEl>
                                        <p:attrNameLst>
                                          <p:attrName>ppt_h</p:attrName>
                                        </p:attrNameLst>
                                      </p:cBhvr>
                                      <p:tavLst>
                                        <p:tav tm="0">
                                          <p:val>
                                            <p:fltVal val="0"/>
                                          </p:val>
                                        </p:tav>
                                        <p:tav tm="100000">
                                          <p:val>
                                            <p:strVal val="#ppt_h"/>
                                          </p:val>
                                        </p:tav>
                                      </p:tavLst>
                                    </p:anim>
                                    <p:animEffect transition="in" filter="fade">
                                      <p:cBhvr>
                                        <p:cTn id="3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DBA81-BB45-4090-B895-3F25A10534BF}"/>
              </a:ext>
            </a:extLst>
          </p:cNvPr>
          <p:cNvSpPr>
            <a:spLocks noGrp="1"/>
          </p:cNvSpPr>
          <p:nvPr>
            <p:ph type="title"/>
          </p:nvPr>
        </p:nvSpPr>
        <p:spPr/>
        <p:txBody>
          <a:bodyPr/>
          <a:lstStyle/>
          <a:p>
            <a:r>
              <a:rPr lang="en-US" dirty="0"/>
              <a:t>What are “phthalates”?</a:t>
            </a:r>
          </a:p>
        </p:txBody>
      </p:sp>
      <p:sp>
        <p:nvSpPr>
          <p:cNvPr id="3" name="Content Placeholder 2">
            <a:extLst>
              <a:ext uri="{FF2B5EF4-FFF2-40B4-BE49-F238E27FC236}">
                <a16:creationId xmlns:a16="http://schemas.microsoft.com/office/drawing/2014/main" id="{A464F7C1-768D-42D4-AB86-A9B69E91F090}"/>
              </a:ext>
            </a:extLst>
          </p:cNvPr>
          <p:cNvSpPr>
            <a:spLocks noGrp="1"/>
          </p:cNvSpPr>
          <p:nvPr>
            <p:ph idx="1"/>
          </p:nvPr>
        </p:nvSpPr>
        <p:spPr>
          <a:xfrm>
            <a:off x="609600" y="1828799"/>
            <a:ext cx="11201400" cy="4572001"/>
          </a:xfrm>
        </p:spPr>
        <p:txBody>
          <a:bodyPr>
            <a:normAutofit fontScale="92500" lnSpcReduction="20000"/>
          </a:bodyPr>
          <a:lstStyle/>
          <a:p>
            <a:r>
              <a:rPr lang="en-US" dirty="0"/>
              <a:t>“Phthalates are diesters of phthalic acids, a class of industrial chemicals extensively used since the early 20th century as softeners of plastics, solvents in perfumes, and additives to hairsprays and lubricants and as insect repellents.”  (</a:t>
            </a:r>
            <a:r>
              <a:rPr lang="en-US" dirty="0" err="1"/>
              <a:t>Schecter</a:t>
            </a:r>
            <a:r>
              <a:rPr lang="en-US" dirty="0"/>
              <a:t>, et. al, 2013)</a:t>
            </a:r>
          </a:p>
          <a:p>
            <a:r>
              <a:rPr lang="en-US" dirty="0"/>
              <a:t>Phthalates can enter the body through ingestion, dermal absorption, parenteral intake from medical devices, and inhalation. (Just, et.al, 2010)</a:t>
            </a:r>
          </a:p>
          <a:p>
            <a:r>
              <a:rPr lang="en-US" dirty="0"/>
              <a:t>These chemicals are found in items such as:</a:t>
            </a:r>
          </a:p>
          <a:p>
            <a:pPr lvl="1"/>
            <a:r>
              <a:rPr lang="en-US" dirty="0"/>
              <a:t>PVC (i.e. plasticizer)</a:t>
            </a:r>
          </a:p>
          <a:p>
            <a:pPr lvl="1"/>
            <a:r>
              <a:rPr lang="en-US" dirty="0"/>
              <a:t>Wall coverings</a:t>
            </a:r>
          </a:p>
          <a:p>
            <a:pPr lvl="1"/>
            <a:r>
              <a:rPr lang="en-US" dirty="0"/>
              <a:t>Vinyl gloves</a:t>
            </a:r>
          </a:p>
          <a:p>
            <a:pPr lvl="1"/>
            <a:r>
              <a:rPr lang="en-US" dirty="0"/>
              <a:t>Toys </a:t>
            </a:r>
          </a:p>
          <a:p>
            <a:pPr lvl="1"/>
            <a:r>
              <a:rPr lang="en-US" dirty="0"/>
              <a:t>Child care articles</a:t>
            </a:r>
          </a:p>
          <a:p>
            <a:pPr lvl="1"/>
            <a:r>
              <a:rPr lang="en-US" dirty="0"/>
              <a:t>Food packaging materials</a:t>
            </a:r>
          </a:p>
          <a:p>
            <a:pPr lvl="1"/>
            <a:r>
              <a:rPr lang="en-US" dirty="0"/>
              <a:t>Medical devices</a:t>
            </a:r>
          </a:p>
          <a:p>
            <a:pPr lvl="1"/>
            <a:r>
              <a:rPr lang="en-US" dirty="0"/>
              <a:t>Personal care items (perfumes) (i.e. stabilizer) (Green, et. al., 2005)</a:t>
            </a:r>
          </a:p>
        </p:txBody>
      </p:sp>
    </p:spTree>
    <p:extLst>
      <p:ext uri="{BB962C8B-B14F-4D97-AF65-F5344CB8AC3E}">
        <p14:creationId xmlns:p14="http://schemas.microsoft.com/office/powerpoint/2010/main" val="35232278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7067F7-AE22-4C05-B3AE-32B18200B8E6}"/>
              </a:ext>
            </a:extLst>
          </p:cNvPr>
          <p:cNvSpPr>
            <a:spLocks noGrp="1"/>
          </p:cNvSpPr>
          <p:nvPr>
            <p:ph type="title"/>
          </p:nvPr>
        </p:nvSpPr>
        <p:spPr/>
        <p:txBody>
          <a:bodyPr/>
          <a:lstStyle/>
          <a:p>
            <a:r>
              <a:rPr lang="en-US" dirty="0"/>
              <a:t>How are phthalates measured?</a:t>
            </a:r>
          </a:p>
        </p:txBody>
      </p:sp>
      <p:sp>
        <p:nvSpPr>
          <p:cNvPr id="3" name="Content Placeholder 2">
            <a:extLst>
              <a:ext uri="{FF2B5EF4-FFF2-40B4-BE49-F238E27FC236}">
                <a16:creationId xmlns:a16="http://schemas.microsoft.com/office/drawing/2014/main" id="{703A2F12-3660-4921-869D-82C446618FC6}"/>
              </a:ext>
            </a:extLst>
          </p:cNvPr>
          <p:cNvSpPr>
            <a:spLocks noGrp="1"/>
          </p:cNvSpPr>
          <p:nvPr>
            <p:ph sz="half" idx="1"/>
          </p:nvPr>
        </p:nvSpPr>
        <p:spPr/>
        <p:txBody>
          <a:bodyPr>
            <a:normAutofit/>
          </a:bodyPr>
          <a:lstStyle/>
          <a:p>
            <a:endParaRPr lang="en-US" dirty="0"/>
          </a:p>
          <a:p>
            <a:r>
              <a:rPr lang="en-US" dirty="0"/>
              <a:t>Measurements can be taken by:</a:t>
            </a:r>
          </a:p>
          <a:p>
            <a:pPr lvl="1"/>
            <a:r>
              <a:rPr lang="en-US" dirty="0"/>
              <a:t>Blood Sample (Serum)</a:t>
            </a:r>
          </a:p>
          <a:p>
            <a:pPr lvl="1"/>
            <a:r>
              <a:rPr lang="en-US" dirty="0"/>
              <a:t>Urine Sample</a:t>
            </a:r>
          </a:p>
          <a:p>
            <a:pPr marL="228600" lvl="1" indent="0">
              <a:buNone/>
            </a:pPr>
            <a:endParaRPr lang="en-US" dirty="0"/>
          </a:p>
          <a:p>
            <a:r>
              <a:rPr lang="en-US" dirty="0"/>
              <a:t>As a result, phthalates are metabolized and excreted in urine and feces and often metabolized within hours and complete by day 2.</a:t>
            </a:r>
          </a:p>
          <a:p>
            <a:endParaRPr lang="en-US" dirty="0"/>
          </a:p>
          <a:p>
            <a:pPr marL="0" indent="0">
              <a:buNone/>
            </a:pPr>
            <a:endParaRPr lang="en-US" dirty="0"/>
          </a:p>
        </p:txBody>
      </p:sp>
      <p:pic>
        <p:nvPicPr>
          <p:cNvPr id="7" name="Content Placeholder 6" descr="A picture containing wooden, cabinet, outdoor&#10;&#10;Description automatically generated">
            <a:extLst>
              <a:ext uri="{FF2B5EF4-FFF2-40B4-BE49-F238E27FC236}">
                <a16:creationId xmlns:a16="http://schemas.microsoft.com/office/drawing/2014/main" id="{7CEEDE41-CA6B-490B-8E80-675CA0F9A461}"/>
              </a:ext>
            </a:extLst>
          </p:cNvPr>
          <p:cNvPicPr>
            <a:picLocks noGrp="1" noChangeAspect="1"/>
          </p:cNvPicPr>
          <p:nvPr>
            <p:ph sz="half" idx="2"/>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6087533" y="1981200"/>
            <a:ext cx="5710468" cy="3152178"/>
          </a:xfrm>
        </p:spPr>
      </p:pic>
      <p:sp>
        <p:nvSpPr>
          <p:cNvPr id="8" name="TextBox 7">
            <a:extLst>
              <a:ext uri="{FF2B5EF4-FFF2-40B4-BE49-F238E27FC236}">
                <a16:creationId xmlns:a16="http://schemas.microsoft.com/office/drawing/2014/main" id="{FE4E3CA1-4781-4616-87D1-B337D2E51D36}"/>
              </a:ext>
            </a:extLst>
          </p:cNvPr>
          <p:cNvSpPr txBox="1"/>
          <p:nvPr/>
        </p:nvSpPr>
        <p:spPr>
          <a:xfrm>
            <a:off x="6324600" y="5438178"/>
            <a:ext cx="4800600" cy="230832"/>
          </a:xfrm>
          <a:prstGeom prst="rect">
            <a:avLst/>
          </a:prstGeom>
          <a:noFill/>
        </p:spPr>
        <p:txBody>
          <a:bodyPr wrap="square" rtlCol="0">
            <a:spAutoFit/>
          </a:bodyPr>
          <a:lstStyle/>
          <a:p>
            <a:r>
              <a:rPr lang="en-US" sz="900">
                <a:hlinkClick r:id="rId4" tooltip="http://pulsk.com/murid"/>
              </a:rPr>
              <a:t>This Photo</a:t>
            </a:r>
            <a:r>
              <a:rPr lang="en-US" sz="900"/>
              <a:t> by Unknown Author is licensed under </a:t>
            </a:r>
            <a:r>
              <a:rPr lang="en-US" sz="900">
                <a:hlinkClick r:id="rId5" tooltip="https://creativecommons.org/licenses/by/3.0/"/>
              </a:rPr>
              <a:t>CC BY</a:t>
            </a:r>
            <a:endParaRPr lang="en-US" sz="900"/>
          </a:p>
        </p:txBody>
      </p:sp>
    </p:spTree>
    <p:extLst>
      <p:ext uri="{BB962C8B-B14F-4D97-AF65-F5344CB8AC3E}">
        <p14:creationId xmlns:p14="http://schemas.microsoft.com/office/powerpoint/2010/main" val="25345735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97EA8-BD48-48E0-B15A-020EFA2AF2A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8813913-E345-479F-8FE5-24CD1523B984}"/>
              </a:ext>
            </a:extLst>
          </p:cNvPr>
          <p:cNvSpPr>
            <a:spLocks noGrp="1"/>
          </p:cNvSpPr>
          <p:nvPr>
            <p:ph idx="1"/>
          </p:nvPr>
        </p:nvSpPr>
        <p:spPr>
          <a:xfrm>
            <a:off x="609600" y="1828800"/>
            <a:ext cx="10972800" cy="4572001"/>
          </a:xfrm>
        </p:spPr>
        <p:txBody>
          <a:bodyPr/>
          <a:lstStyle/>
          <a:p>
            <a:r>
              <a:rPr lang="en-US" dirty="0"/>
              <a:t>Effects of increased phthalate metabolite </a:t>
            </a:r>
          </a:p>
          <a:p>
            <a:pPr lvl="1"/>
            <a:r>
              <a:rPr lang="en-US" dirty="0"/>
              <a:t>Insulin resistance/Diabetes &amp; obesity</a:t>
            </a:r>
          </a:p>
          <a:p>
            <a:pPr lvl="1"/>
            <a:r>
              <a:rPr lang="en-US" dirty="0"/>
              <a:t>Adverse effects in the adult male reproductive system</a:t>
            </a:r>
          </a:p>
          <a:p>
            <a:pPr lvl="1"/>
            <a:r>
              <a:rPr lang="en-US" dirty="0"/>
              <a:t>Early puberty in females and shortened pregnancies</a:t>
            </a:r>
          </a:p>
          <a:p>
            <a:pPr lvl="1"/>
            <a:endParaRPr lang="en-US" dirty="0"/>
          </a:p>
          <a:p>
            <a:pPr marL="228600" lvl="1" indent="0">
              <a:buNone/>
            </a:pPr>
            <a:endParaRPr lang="en-US" dirty="0"/>
          </a:p>
          <a:p>
            <a:pPr marL="228600" lvl="1" indent="0">
              <a:buNone/>
            </a:pPr>
            <a:endParaRPr lang="en-US" dirty="0"/>
          </a:p>
        </p:txBody>
      </p:sp>
      <p:sp>
        <p:nvSpPr>
          <p:cNvPr id="4" name="Rectangle 3">
            <a:extLst>
              <a:ext uri="{FF2B5EF4-FFF2-40B4-BE49-F238E27FC236}">
                <a16:creationId xmlns:a16="http://schemas.microsoft.com/office/drawing/2014/main" id="{A983CB24-EC92-4FBC-9B10-7C7C27F3048D}"/>
              </a:ext>
            </a:extLst>
          </p:cNvPr>
          <p:cNvSpPr/>
          <p:nvPr/>
        </p:nvSpPr>
        <p:spPr>
          <a:xfrm>
            <a:off x="-952500" y="3810000"/>
            <a:ext cx="14097000" cy="1631216"/>
          </a:xfrm>
          <a:prstGeom prst="rect">
            <a:avLst/>
          </a:prstGeom>
          <a:noFill/>
        </p:spPr>
        <p:txBody>
          <a:bodyPr wrap="square" lIns="91440" tIns="45720" rIns="91440" bIns="45720">
            <a:spAutoFit/>
          </a:bodyPr>
          <a:lstStyle/>
          <a:p>
            <a:pPr marL="228600" lvl="1" indent="0" algn="ctr">
              <a:buNone/>
            </a:pPr>
            <a:r>
              <a:rPr lang="en-US" sz="100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Endocrine Disruptors</a:t>
            </a:r>
          </a:p>
        </p:txBody>
      </p:sp>
    </p:spTree>
    <p:extLst>
      <p:ext uri="{BB962C8B-B14F-4D97-AF65-F5344CB8AC3E}">
        <p14:creationId xmlns:p14="http://schemas.microsoft.com/office/powerpoint/2010/main" val="3682214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9" presetClass="entr" presetSubtype="0" decel="10000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 calcmode="lin" valueType="num">
                                      <p:cBhvr>
                                        <p:cTn id="9" dur="500" fill="hold"/>
                                        <p:tgtEl>
                                          <p:spTgt spid="4"/>
                                        </p:tgtEl>
                                        <p:attrNameLst>
                                          <p:attrName>style.rotation</p:attrName>
                                        </p:attrNameLst>
                                      </p:cBhvr>
                                      <p:tavLst>
                                        <p:tav tm="0">
                                          <p:val>
                                            <p:fltVal val="360"/>
                                          </p:val>
                                        </p:tav>
                                        <p:tav tm="100000">
                                          <p:val>
                                            <p:fltVal val="0"/>
                                          </p:val>
                                        </p:tav>
                                      </p:tavLst>
                                    </p:anim>
                                    <p:animEffect transition="in" filter="fade">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BDAEC-6B45-49AE-8DCB-18AA94B2D26F}"/>
              </a:ext>
            </a:extLst>
          </p:cNvPr>
          <p:cNvSpPr>
            <a:spLocks noGrp="1"/>
          </p:cNvSpPr>
          <p:nvPr>
            <p:ph type="title"/>
          </p:nvPr>
        </p:nvSpPr>
        <p:spPr/>
        <p:txBody>
          <a:bodyPr/>
          <a:lstStyle/>
          <a:p>
            <a:r>
              <a:rPr lang="en-US" dirty="0"/>
              <a:t>Data Question</a:t>
            </a:r>
          </a:p>
        </p:txBody>
      </p:sp>
      <p:sp>
        <p:nvSpPr>
          <p:cNvPr id="3" name="Content Placeholder 2">
            <a:extLst>
              <a:ext uri="{FF2B5EF4-FFF2-40B4-BE49-F238E27FC236}">
                <a16:creationId xmlns:a16="http://schemas.microsoft.com/office/drawing/2014/main" id="{F144A1EA-26F0-4072-8F9F-7B06FB64EDFC}"/>
              </a:ext>
            </a:extLst>
          </p:cNvPr>
          <p:cNvSpPr>
            <a:spLocks noGrp="1"/>
          </p:cNvSpPr>
          <p:nvPr>
            <p:ph idx="1"/>
          </p:nvPr>
        </p:nvSpPr>
        <p:spPr>
          <a:xfrm>
            <a:off x="762000" y="1676401"/>
            <a:ext cx="9906000" cy="4724400"/>
          </a:xfrm>
        </p:spPr>
        <p:txBody>
          <a:bodyPr/>
          <a:lstStyle/>
          <a:p>
            <a:r>
              <a:rPr lang="en-US" dirty="0"/>
              <a:t>Question: Are there observable differences for phthalate intake amongst varying populations? </a:t>
            </a:r>
          </a:p>
          <a:p>
            <a:r>
              <a:rPr lang="en-US" dirty="0"/>
              <a:t>Hypothesis:  There are significant differences for phthalate intake amongst varying populations? </a:t>
            </a:r>
          </a:p>
          <a:p>
            <a:endParaRPr lang="en-US" dirty="0"/>
          </a:p>
        </p:txBody>
      </p:sp>
    </p:spTree>
    <p:extLst>
      <p:ext uri="{BB962C8B-B14F-4D97-AF65-F5344CB8AC3E}">
        <p14:creationId xmlns:p14="http://schemas.microsoft.com/office/powerpoint/2010/main" val="1178523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7FC232-FC4A-4787-AD42-983257C5A804}"/>
              </a:ext>
            </a:extLst>
          </p:cNvPr>
          <p:cNvSpPr>
            <a:spLocks noGrp="1"/>
          </p:cNvSpPr>
          <p:nvPr>
            <p:ph type="title"/>
          </p:nvPr>
        </p:nvSpPr>
        <p:spPr/>
        <p:txBody>
          <a:bodyPr/>
          <a:lstStyle/>
          <a:p>
            <a:r>
              <a:rPr lang="en-US" dirty="0"/>
              <a:t>Source of Data</a:t>
            </a:r>
          </a:p>
        </p:txBody>
      </p:sp>
      <p:sp>
        <p:nvSpPr>
          <p:cNvPr id="3" name="Content Placeholder 2">
            <a:extLst>
              <a:ext uri="{FF2B5EF4-FFF2-40B4-BE49-F238E27FC236}">
                <a16:creationId xmlns:a16="http://schemas.microsoft.com/office/drawing/2014/main" id="{EEF57036-C8BB-49C9-89CF-7079951128E1}"/>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9EBFA52C-5327-458A-8706-44C109C231D3}"/>
              </a:ext>
            </a:extLst>
          </p:cNvPr>
          <p:cNvPicPr>
            <a:picLocks noChangeAspect="1"/>
          </p:cNvPicPr>
          <p:nvPr/>
        </p:nvPicPr>
        <p:blipFill rotWithShape="1">
          <a:blip r:embed="rId3"/>
          <a:srcRect t="-1" b="6635"/>
          <a:stretch/>
        </p:blipFill>
        <p:spPr>
          <a:xfrm>
            <a:off x="838200" y="1219201"/>
            <a:ext cx="10093487" cy="5424884"/>
          </a:xfrm>
          <a:prstGeom prst="rect">
            <a:avLst/>
          </a:prstGeom>
        </p:spPr>
      </p:pic>
    </p:spTree>
    <p:extLst>
      <p:ext uri="{BB962C8B-B14F-4D97-AF65-F5344CB8AC3E}">
        <p14:creationId xmlns:p14="http://schemas.microsoft.com/office/powerpoint/2010/main" val="27193697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Medical Design 16x9">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001141.potx" id="{D7485564-6666-4DDB-B0D3-55F6E694D6E5}" vid="{6E950D30-6FC6-4411-BCFF-468AD9ECA787}"/>
    </a:ext>
  </a:extLst>
</a:theme>
</file>

<file path=ppt/theme/theme2.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Medical design presentation (widescreen)</Template>
  <TotalTime>2836</TotalTime>
  <Words>1810</Words>
  <Application>Microsoft Office PowerPoint</Application>
  <PresentationFormat>Widescreen</PresentationFormat>
  <Paragraphs>145</Paragraphs>
  <Slides>20</Slides>
  <Notes>20</Notes>
  <HiddenSlides>7</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20</vt:i4>
      </vt:variant>
    </vt:vector>
  </HeadingPairs>
  <TitlesOfParts>
    <vt:vector size="23" baseType="lpstr">
      <vt:lpstr>Arial</vt:lpstr>
      <vt:lpstr>Franklin Gothic Medium</vt:lpstr>
      <vt:lpstr>Medical Design 16x9</vt:lpstr>
      <vt:lpstr>PowerPoint Presentation</vt:lpstr>
      <vt:lpstr>Sicker, Fatter, Poorer! Exploration of Phthalate Exposure Amongst Various Populations</vt:lpstr>
      <vt:lpstr>Agenda</vt:lpstr>
      <vt:lpstr>Motivation… a tale of two woes</vt:lpstr>
      <vt:lpstr>What are “phthalates”?</vt:lpstr>
      <vt:lpstr>How are phthalates measured?</vt:lpstr>
      <vt:lpstr>PowerPoint Presentation</vt:lpstr>
      <vt:lpstr>Data Question</vt:lpstr>
      <vt:lpstr>Source of Data</vt:lpstr>
      <vt:lpstr>PowerPoint Presentation</vt:lpstr>
      <vt:lpstr>PowerPoint Presentation</vt:lpstr>
      <vt:lpstr>Title and Content Layout with Chart</vt:lpstr>
      <vt:lpstr>Two Content Layout with Table</vt:lpstr>
      <vt:lpstr>Two Content Layout with SmartArt</vt:lpstr>
      <vt:lpstr>How can we explore the data?</vt:lpstr>
      <vt:lpstr>Add a Slide Title - 2</vt:lpstr>
      <vt:lpstr>Add a Slide Title - 3</vt:lpstr>
      <vt:lpstr>References</vt:lpstr>
      <vt:lpstr>Add a Slide Title - 4</vt:lpstr>
      <vt:lpstr>Add a Slide Title - 5</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Exploration of Phthalate Exposure Amongst Various Populations</dc:title>
  <dc:creator>UrLeaka Newsome</dc:creator>
  <cp:lastModifiedBy>UrLeaka Newsome</cp:lastModifiedBy>
  <cp:revision>26</cp:revision>
  <cp:lastPrinted>2019-01-26T08:37:13Z</cp:lastPrinted>
  <dcterms:created xsi:type="dcterms:W3CDTF">2019-01-23T00:02:28Z</dcterms:created>
  <dcterms:modified xsi:type="dcterms:W3CDTF">2019-01-26T16:29:20Z</dcterms:modified>
</cp:coreProperties>
</file>