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10" r:id="rId4"/>
    <p:sldId id="311" r:id="rId5"/>
    <p:sldId id="312" r:id="rId6"/>
    <p:sldId id="313" r:id="rId7"/>
    <p:sldId id="260" r:id="rId8"/>
    <p:sldId id="262" r:id="rId9"/>
    <p:sldId id="264" r:id="rId10"/>
    <p:sldId id="307" r:id="rId11"/>
    <p:sldId id="315" r:id="rId12"/>
    <p:sldId id="308" r:id="rId13"/>
    <p:sldId id="309" r:id="rId14"/>
    <p:sldId id="314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芝" initials="张" lastIdx="1" clrIdx="0">
    <p:extLst>
      <p:ext uri="{19B8F6BF-5375-455C-9EA6-DF929625EA0E}">
        <p15:presenceInfo xmlns:p15="http://schemas.microsoft.com/office/powerpoint/2012/main" userId="bfe4d099f448ff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D92F-361E-4F15-8AA0-14BEBCFD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2E1B6-366D-45C8-8837-E7BAF5E8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F2797-9F7C-4146-B391-559313DE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5E9B8-D576-4470-A37F-5BEF06C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A9D3-C052-461B-AC9D-A8027F71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6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C3BB4-CFBF-452D-BF15-8D3F6764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E632F-D680-4379-94C7-7099E379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12332-0A07-46BE-BAA3-E19A98BA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DBA22-C05B-4874-9EFE-6D50EE4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1297A-FC8F-4EBE-A445-FD2AED8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3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C14D1-454B-49AE-99B0-04995D93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DCA2B-9F06-46B8-BF16-1FEBA542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66327-7C92-4675-BD55-CEFD2C8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35C32-086B-4920-9FDA-01B470CE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CEACB-EDEF-4EAA-A450-66BAEF5E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0BD7-A8EA-4878-8F71-C6611021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D559C-A5BD-4B83-8095-A5A5373F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D8694-594C-4950-B59E-869AD94A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D912C-0DBB-4E17-8674-7B4612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975AC-CEC7-40AB-B218-804F19CE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F5FBF-2983-4D3D-8BFD-2A090218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E40DA-0291-459F-9498-B6B68BB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CB20F-C15B-4CA2-A7D8-6000F2F3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93286-A3C5-4E48-8134-A5743A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AA445-F40C-46B3-8262-7E6579A5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361A-0B22-458B-AB9B-F7651555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0604A-9E08-4A7D-BA90-A3E42DECF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CDF7D-5CCB-4292-A546-66FFB201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5FA51-4E5C-42D5-B58A-25859CB7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DC258-A9EC-4816-98ED-B9E4FFBE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942AD-87F8-4102-B925-57380AD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6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234B4-4A72-4B6C-A1D3-56FA58F9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1E8C8-C879-4FDE-839F-EDBFA188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8A6AE-B342-441B-B168-948EBFC4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F78C43-EBD7-44C7-94B5-6E876F0A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C52ECC-82CB-4D59-A7B2-9582E1C51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32AA9-9CBF-416C-A5D8-E4310B1A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5AC3D-2AC9-4755-B279-D7BC0188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E83E7-D913-42DE-9906-77ACE1B2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22716-1EB6-4821-AAFB-9580C6B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DD8C3-0A49-45B5-9A0A-9C779D9F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6F468-919E-40F5-936E-64C1EDDA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969C7-B724-4B2D-8983-8AA88136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B9E3C-5BBD-42F8-B304-6A4A7A51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E84938-F402-4967-86AD-E9D0370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B42B8-7714-429E-B41E-8051EC79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9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CBE6-6E82-4692-A013-8AE114EF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DFF21-5A18-497E-B37B-9F8380CF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8F906-DA76-405B-A458-2E224ED0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8C4F2-A66F-44D2-BDEA-B9D9BDAE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C5BD0-5C8D-408B-865E-AFCAC0E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54A50-864C-4D98-9543-B42C531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B1F-21FB-437A-9D63-48ED4A36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AEBCA8-6985-45D4-A624-64E3DFE25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2F8E3-41D9-4692-B4E9-284C56B4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6BFBD-D72B-409F-82FD-752C67D1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EAF71-A386-4D65-8744-33324587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72274-7B3F-4983-BB5D-3B6A9FA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0A0B3B-0127-4822-B183-C2FEDF5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B52A4-9E01-4377-9529-DBCBCE68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6760-F349-42CA-B913-74803DE9D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1626-5988-4224-B9F7-61304C44639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FE8A4-BBD0-4597-B003-579F201B8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CE6EC-493E-4EE1-A0BC-EA905287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3474-B0CF-409D-B9A0-F17518FF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is.cn/documenta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3970" y="237490"/>
            <a:ext cx="3859530" cy="1788160"/>
          </a:xfrm>
          <a:custGeom>
            <a:avLst/>
            <a:gdLst>
              <a:gd name="connsiteX0" fmla="*/ 0 w 6078"/>
              <a:gd name="connsiteY0" fmla="*/ 0 h 2816"/>
              <a:gd name="connsiteX1" fmla="*/ 6078 w 6078"/>
              <a:gd name="connsiteY1" fmla="*/ 0 h 2816"/>
              <a:gd name="connsiteX2" fmla="*/ 3195 w 6078"/>
              <a:gd name="connsiteY2" fmla="*/ 2794 h 2816"/>
              <a:gd name="connsiteX3" fmla="*/ 0 w 6078"/>
              <a:gd name="connsiteY3" fmla="*/ 2816 h 2816"/>
              <a:gd name="connsiteX4" fmla="*/ 0 w 6078"/>
              <a:gd name="connsiteY4" fmla="*/ 0 h 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" h="2816">
                <a:moveTo>
                  <a:pt x="0" y="0"/>
                </a:moveTo>
                <a:lnTo>
                  <a:pt x="6078" y="0"/>
                </a:lnTo>
                <a:lnTo>
                  <a:pt x="3195" y="2794"/>
                </a:lnTo>
                <a:lnTo>
                  <a:pt x="0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7665" y="3098165"/>
            <a:ext cx="2087245" cy="21278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10210" y="4342298"/>
            <a:ext cx="7744460" cy="9963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rgbClr val="656565"/>
                </a:solidFill>
                <a:latin typeface="黑体" panose="02010600030101010101" charset="-122"/>
                <a:ea typeface="黑体" panose="02010600030101010101" charset="-122"/>
              </a:rPr>
              <a:t>Redis</a:t>
            </a:r>
            <a:r>
              <a:rPr lang="zh-CN" altLang="en-US" sz="5400" b="1" dirty="0">
                <a:solidFill>
                  <a:srgbClr val="656565"/>
                </a:solidFill>
                <a:latin typeface="黑体" panose="02010600030101010101" charset="-122"/>
                <a:ea typeface="黑体" panose="02010600030101010101" charset="-122"/>
              </a:rPr>
              <a:t>部分配置文件讲解</a:t>
            </a:r>
          </a:p>
        </p:txBody>
      </p:sp>
      <p:sp>
        <p:nvSpPr>
          <p:cNvPr id="11" name="任意多边形 10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solidFill>
            <a:srgbClr val="40404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49617"/>
              </p:ext>
            </p:extLst>
          </p:nvPr>
        </p:nvGraphicFramePr>
        <p:xfrm>
          <a:off x="291782" y="813435"/>
          <a:ext cx="11608435" cy="4112260"/>
        </p:xfrm>
        <a:graphic>
          <a:graphicData uri="http://schemas.openxmlformats.org/drawingml/2006/table">
            <a:tbl>
              <a:tblPr firstRow="1" firstCol="1" bandRow="1"/>
              <a:tblGrid>
                <a:gridCol w="982329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4194827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6431279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stop-writes-on-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bgsave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-error     yes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持久化出错后是否还继续工作。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6720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rdbchecksum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yes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保存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rdb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文件时进行错误的检查校验。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29923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./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rdb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文件保存目录，默认为当期文件夹。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8057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6C0BF44-5A8F-4B4A-AA88-46A8346B1369}"/>
              </a:ext>
            </a:extLst>
          </p:cNvPr>
          <p:cNvSpPr/>
          <p:nvPr/>
        </p:nvSpPr>
        <p:spPr>
          <a:xfrm>
            <a:off x="396875" y="98425"/>
            <a:ext cx="886904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五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.RDB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的设置 快照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SNAPSHOTTING 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9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63675"/>
              </p:ext>
            </p:extLst>
          </p:nvPr>
        </p:nvGraphicFramePr>
        <p:xfrm>
          <a:off x="291782" y="813435"/>
          <a:ext cx="11608435" cy="3229610"/>
        </p:xfrm>
        <a:graphic>
          <a:graphicData uri="http://schemas.openxmlformats.org/drawingml/2006/table">
            <a:tbl>
              <a:tblPr firstRow="1" firstCol="1" bandRow="1"/>
              <a:tblGrid>
                <a:gridCol w="982329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4700561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5925545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Replicaof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zh-C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masterip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altLang="zh-C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masterport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设置当本机为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slave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服务时，设置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服务的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地址及端口，在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启动时，它会自动从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进行数据同步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3604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Masterauth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&lt;master-password&gt;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服务设置了密码保护时，</a:t>
                      </a:r>
                      <a:r>
                        <a:rPr lang="en-US" altLang="zh-C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slav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服务连接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的密码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07938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D02A83BE-C69B-405B-8352-A48ACCD0801C}"/>
              </a:ext>
            </a:extLst>
          </p:cNvPr>
          <p:cNvSpPr/>
          <p:nvPr/>
        </p:nvSpPr>
        <p:spPr>
          <a:xfrm>
            <a:off x="396875" y="98425"/>
            <a:ext cx="886904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六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主从复制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REPLICATION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88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774128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七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安全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SECURITY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50426"/>
              </p:ext>
            </p:extLst>
          </p:nvPr>
        </p:nvGraphicFramePr>
        <p:xfrm>
          <a:off x="396875" y="984234"/>
          <a:ext cx="11608436" cy="4595496"/>
        </p:xfrm>
        <a:graphic>
          <a:graphicData uri="http://schemas.openxmlformats.org/drawingml/2006/table">
            <a:tbl>
              <a:tblPr firstRow="1" firstCol="1" bandRow="1"/>
              <a:tblGrid>
                <a:gridCol w="974725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510534192"/>
                    </a:ext>
                  </a:extLst>
                </a:gridCol>
                <a:gridCol w="3796031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531832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举例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53183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config get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requirepass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config get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requirepass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获取密码，默认没有密码。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3604"/>
                  </a:ext>
                </a:extLst>
              </a:tr>
              <a:tr h="153183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requirepass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foobared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命令窗口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config set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requirepass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"123456“</a:t>
                      </a:r>
                    </a:p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配置文件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设置密码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0793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34458A6-7454-4FCB-B221-47E2CBE3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97" y="5595558"/>
            <a:ext cx="448704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98232"/>
              </p:ext>
            </p:extLst>
          </p:nvPr>
        </p:nvGraphicFramePr>
        <p:xfrm>
          <a:off x="291782" y="813434"/>
          <a:ext cx="11608435" cy="5621653"/>
        </p:xfrm>
        <a:graphic>
          <a:graphicData uri="http://schemas.openxmlformats.org/drawingml/2006/table">
            <a:tbl>
              <a:tblPr firstRow="1" firstCol="1" bandRow="1"/>
              <a:tblGrid>
                <a:gridCol w="982329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4194827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6431279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maxmemory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&lt;bytes&gt;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配置的最大的内存容量。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3604"/>
                  </a:ext>
                </a:extLst>
              </a:tr>
              <a:tr h="3490663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maxmemory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-policy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noeviction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内存达到上限后的处理策略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maxmemory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-policy 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六种方式</a:t>
                      </a: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volatile-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lru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：只对设置了过期时间的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进行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LRU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（默认值） </a:t>
                      </a: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allkeys-lru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 删除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lru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算法的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key   </a:t>
                      </a:r>
                    </a:p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3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volatile-random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：随机删除即将过期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key   </a:t>
                      </a:r>
                    </a:p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4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allkeys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-random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：随机删除   </a:t>
                      </a: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volatile-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ttl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 删除即将过期的   </a:t>
                      </a: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noeviction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 永不过期，返回错误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079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CC88F22-0596-4084-85EC-3C04E4D55B1E}"/>
              </a:ext>
            </a:extLst>
          </p:cNvPr>
          <p:cNvSpPr/>
          <p:nvPr/>
        </p:nvSpPr>
        <p:spPr>
          <a:xfrm>
            <a:off x="396875" y="98425"/>
            <a:ext cx="901128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八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内存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MEMORY MANAGEMENT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6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901128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九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AOF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的配置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APPEND ONLY MODE 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52521"/>
              </p:ext>
            </p:extLst>
          </p:nvPr>
        </p:nvGraphicFramePr>
        <p:xfrm>
          <a:off x="291782" y="813434"/>
          <a:ext cx="11608435" cy="5209470"/>
        </p:xfrm>
        <a:graphic>
          <a:graphicData uri="http://schemas.openxmlformats.org/drawingml/2006/table">
            <a:tbl>
              <a:tblPr firstRow="1" firstCol="1" bandRow="1"/>
              <a:tblGrid>
                <a:gridCol w="982329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5279089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5347017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appendonly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默认是关闭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aof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模式的，默认是使用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rdb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方式持久化，在大部分所有情况下，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rdb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完全够用。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3604"/>
                  </a:ext>
                </a:extLst>
              </a:tr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appendfilename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appendonly.aof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持久化的文件的名字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22"/>
                  </a:ext>
                </a:extLst>
              </a:tr>
              <a:tr h="106549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appendfsync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always</a:t>
                      </a:r>
                    </a:p>
                    <a:p>
                      <a:pPr algn="just"/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appendfsync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everysec</a:t>
                      </a:r>
                      <a:endParaRPr lang="en-US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appendfsync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 no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每次修改都会同步。</a:t>
                      </a:r>
                      <a:endParaRPr lang="en-US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每秒执行一次同步，可能会丢失这一秒的数据。</a:t>
                      </a:r>
                      <a:endParaRPr lang="en-US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不执行同步，操作系统自己同步数据，速度最快。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6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4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 flipH="1">
            <a:off x="0" y="0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11287" y="4896110"/>
            <a:ext cx="12360910" cy="9916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更多关于</a:t>
            </a:r>
            <a:r>
              <a:rPr lang="en-US" altLang="zh-CN" sz="2400" b="1" dirty="0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</a:t>
            </a:r>
            <a:r>
              <a:rPr lang="zh-CN" altLang="en-US" sz="2400" b="1" dirty="0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的配置请查看：</a:t>
            </a:r>
            <a:r>
              <a:rPr lang="en-US" altLang="zh-CN" sz="2400" b="1" dirty="0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http://www.redis.cn/documentation.html</a:t>
            </a:r>
            <a:endParaRPr lang="en-US" altLang="zh-CN" sz="2400" b="1" dirty="0">
              <a:solidFill>
                <a:srgbClr val="65656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以及</a:t>
            </a:r>
            <a:r>
              <a:rPr lang="en-US" altLang="zh-CN" sz="2400" b="1" dirty="0" err="1">
                <a:solidFill>
                  <a:srgbClr val="65656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redis.conf</a:t>
            </a:r>
            <a:endParaRPr lang="zh-CN" altLang="en-US" sz="2400" b="1" dirty="0">
              <a:solidFill>
                <a:srgbClr val="65656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BC550F-16F1-4B31-BDC7-5B6E5C68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73" y="1"/>
            <a:ext cx="8582537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437765"/>
            <a:ext cx="6058480" cy="1624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Rrdis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配置文件讲解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的配置文件位于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安装目录下，文件名为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redis.conf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(Windows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名为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redis.windows.conf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。启动时就是通过配置文件启动。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043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单位（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560417-5AEB-452F-A17F-4581962A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" y="915110"/>
            <a:ext cx="11907520" cy="30088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7505EB-497F-4D17-B5EE-D362BAF1770C}"/>
              </a:ext>
            </a:extLst>
          </p:cNvPr>
          <p:cNvSpPr txBox="1"/>
          <p:nvPr/>
        </p:nvSpPr>
        <p:spPr>
          <a:xfrm>
            <a:off x="2646045" y="4724149"/>
            <a:ext cx="840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一些单位介绍，</a:t>
            </a:r>
            <a:r>
              <a:rPr lang="en-US" altLang="zh-CN" sz="2400" dirty="0"/>
              <a:t>unit</a:t>
            </a:r>
            <a:r>
              <a:rPr lang="zh-CN" altLang="en-US" sz="2400" dirty="0"/>
              <a:t>单位对大小写不敏感。</a:t>
            </a:r>
          </a:p>
        </p:txBody>
      </p:sp>
    </p:spTree>
    <p:extLst>
      <p:ext uri="{BB962C8B-B14F-4D97-AF65-F5344CB8AC3E}">
        <p14:creationId xmlns:p14="http://schemas.microsoft.com/office/powerpoint/2010/main" val="31823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包含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INCLUDES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505EB-497F-4D17-B5EE-D362BAF1770C}"/>
              </a:ext>
            </a:extLst>
          </p:cNvPr>
          <p:cNvSpPr txBox="1"/>
          <p:nvPr/>
        </p:nvSpPr>
        <p:spPr>
          <a:xfrm>
            <a:off x="1135062" y="4021576"/>
            <a:ext cx="992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就好比我们学习的</a:t>
            </a:r>
            <a:r>
              <a:rPr lang="en-US" altLang="zh-CN" sz="2400" dirty="0"/>
              <a:t>Spring</a:t>
            </a:r>
            <a:r>
              <a:rPr lang="zh-CN" altLang="en-US" sz="2400" dirty="0"/>
              <a:t>中的</a:t>
            </a:r>
            <a:r>
              <a:rPr lang="en-US" altLang="zh-CN" sz="2400" dirty="0"/>
              <a:t>import, include</a:t>
            </a:r>
            <a:r>
              <a:rPr lang="zh-CN" altLang="en-US" sz="2400" dirty="0"/>
              <a:t>将其余的配置文件包含进来。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F8BED6-C14E-4418-AB04-C4D9501A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2033433"/>
            <a:ext cx="708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网络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NETWORK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87D7B0-4DE5-485C-8778-19D1BCB1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19677"/>
              </p:ext>
            </p:extLst>
          </p:nvPr>
        </p:nvGraphicFramePr>
        <p:xfrm>
          <a:off x="208280" y="880745"/>
          <a:ext cx="11775440" cy="4806869"/>
        </p:xfrm>
        <a:graphic>
          <a:graphicData uri="http://schemas.openxmlformats.org/drawingml/2006/table">
            <a:tbl>
              <a:tblPr firstRow="1" firstCol="1" bandRow="1"/>
              <a:tblGrid>
                <a:gridCol w="996461">
                  <a:extLst>
                    <a:ext uri="{9D8B030D-6E8A-4147-A177-3AD203B41FA5}">
                      <a16:colId xmlns:a16="http://schemas.microsoft.com/office/drawing/2014/main" val="176108575"/>
                    </a:ext>
                  </a:extLst>
                </a:gridCol>
                <a:gridCol w="3623678">
                  <a:extLst>
                    <a:ext uri="{9D8B030D-6E8A-4147-A177-3AD203B41FA5}">
                      <a16:colId xmlns:a16="http://schemas.microsoft.com/office/drawing/2014/main" val="2399189243"/>
                    </a:ext>
                  </a:extLst>
                </a:gridCol>
                <a:gridCol w="7155301">
                  <a:extLst>
                    <a:ext uri="{9D8B030D-6E8A-4147-A177-3AD203B41FA5}">
                      <a16:colId xmlns:a16="http://schemas.microsoft.com/office/drawing/2014/main" val="3612805814"/>
                    </a:ext>
                  </a:extLst>
                </a:gridCol>
              </a:tblGrid>
              <a:tr h="460721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96596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Bind 127.0.0.1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绑定的主机地址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65770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 6379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指定 </a:t>
                      </a:r>
                      <a:r>
                        <a:rPr lang="en-US" altLang="zh-CN" sz="2400" dirty="0">
                          <a:effectLst/>
                        </a:rPr>
                        <a:t>Redis </a:t>
                      </a:r>
                      <a:r>
                        <a:rPr lang="zh-CN" altLang="en-US" sz="2400" dirty="0">
                          <a:effectLst/>
                        </a:rPr>
                        <a:t>监听端口，默认端口为 </a:t>
                      </a:r>
                      <a:r>
                        <a:rPr lang="en-US" altLang="zh-CN" sz="2400" dirty="0">
                          <a:effectLst/>
                        </a:rPr>
                        <a:t>6379</a:t>
                      </a:r>
                      <a:r>
                        <a:rPr lang="zh-CN" altLang="en-US" sz="2400" dirty="0">
                          <a:effectLst/>
                        </a:rPr>
                        <a:t>，</a:t>
                      </a:r>
                      <a:r>
                        <a:rPr lang="zh-CN" altLang="en-US" sz="2400" b="1" dirty="0">
                          <a:effectLst/>
                        </a:rPr>
                        <a:t>在进行集群搭建的时候会使用到</a:t>
                      </a:r>
                      <a:r>
                        <a:rPr lang="zh-CN" altLang="en-US" sz="2400" dirty="0">
                          <a:effectLst/>
                        </a:rPr>
                        <a:t>，作者在自己的一篇博文中解释了为什么选用 </a:t>
                      </a:r>
                      <a:r>
                        <a:rPr lang="en-US" altLang="zh-CN" sz="2400" dirty="0">
                          <a:effectLst/>
                        </a:rPr>
                        <a:t>6379 </a:t>
                      </a:r>
                      <a:r>
                        <a:rPr lang="zh-CN" altLang="en-US" sz="2400" dirty="0">
                          <a:effectLst/>
                        </a:rPr>
                        <a:t>作为默认端口，因为 </a:t>
                      </a:r>
                      <a:r>
                        <a:rPr lang="en-US" altLang="zh-CN" sz="2400" dirty="0">
                          <a:effectLst/>
                        </a:rPr>
                        <a:t>6379 </a:t>
                      </a:r>
                      <a:r>
                        <a:rPr lang="zh-CN" altLang="en-US" sz="2400" dirty="0">
                          <a:effectLst/>
                        </a:rPr>
                        <a:t>在手机按键上 </a:t>
                      </a:r>
                      <a:r>
                        <a:rPr lang="en-US" altLang="zh-CN" sz="2400" dirty="0">
                          <a:effectLst/>
                        </a:rPr>
                        <a:t>MERZ </a:t>
                      </a:r>
                      <a:r>
                        <a:rPr lang="zh-CN" altLang="en-US" sz="2400" dirty="0">
                          <a:effectLst/>
                        </a:rPr>
                        <a:t>对应的号码，而 </a:t>
                      </a:r>
                      <a:r>
                        <a:rPr lang="en-US" altLang="zh-CN" sz="2400" dirty="0">
                          <a:effectLst/>
                        </a:rPr>
                        <a:t>MERZ </a:t>
                      </a:r>
                      <a:r>
                        <a:rPr lang="zh-CN" altLang="en-US" sz="2400" dirty="0">
                          <a:effectLst/>
                        </a:rPr>
                        <a:t>取自意大利歌女 </a:t>
                      </a:r>
                      <a:r>
                        <a:rPr lang="en-US" altLang="zh-CN" sz="2400" dirty="0">
                          <a:effectLst/>
                        </a:rPr>
                        <a:t>Alessia Merz </a:t>
                      </a:r>
                      <a:r>
                        <a:rPr lang="zh-CN" altLang="en-US" sz="2400" dirty="0">
                          <a:effectLst/>
                        </a:rPr>
                        <a:t>的名字。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43271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protected-mode yes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是否开启保护模式。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1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网络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NETWORK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87D7B0-4DE5-485C-8778-19D1BCB1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2944"/>
              </p:ext>
            </p:extLst>
          </p:nvPr>
        </p:nvGraphicFramePr>
        <p:xfrm>
          <a:off x="208280" y="1419225"/>
          <a:ext cx="11775440" cy="1688915"/>
        </p:xfrm>
        <a:graphic>
          <a:graphicData uri="http://schemas.openxmlformats.org/drawingml/2006/table">
            <a:tbl>
              <a:tblPr firstRow="1" firstCol="1" bandRow="1"/>
              <a:tblGrid>
                <a:gridCol w="996461">
                  <a:extLst>
                    <a:ext uri="{9D8B030D-6E8A-4147-A177-3AD203B41FA5}">
                      <a16:colId xmlns:a16="http://schemas.microsoft.com/office/drawing/2014/main" val="176108575"/>
                    </a:ext>
                  </a:extLst>
                </a:gridCol>
                <a:gridCol w="3623678">
                  <a:extLst>
                    <a:ext uri="{9D8B030D-6E8A-4147-A177-3AD203B41FA5}">
                      <a16:colId xmlns:a16="http://schemas.microsoft.com/office/drawing/2014/main" val="2399189243"/>
                    </a:ext>
                  </a:extLst>
                </a:gridCol>
                <a:gridCol w="7155301">
                  <a:extLst>
                    <a:ext uri="{9D8B030D-6E8A-4147-A177-3AD203B41FA5}">
                      <a16:colId xmlns:a16="http://schemas.microsoft.com/office/drawing/2014/main" val="3612805814"/>
                    </a:ext>
                  </a:extLst>
                </a:gridCol>
              </a:tblGrid>
              <a:tr h="460721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96596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timeout 300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当客户端闲置多长秒后关闭连接，如果指定为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，表示关闭该功能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6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8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通用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GENERAL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A21C3-0C3D-4459-A71D-3E6334FC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4947"/>
              </p:ext>
            </p:extLst>
          </p:nvPr>
        </p:nvGraphicFramePr>
        <p:xfrm>
          <a:off x="208280" y="1038225"/>
          <a:ext cx="11775440" cy="4529039"/>
        </p:xfrm>
        <a:graphic>
          <a:graphicData uri="http://schemas.openxmlformats.org/drawingml/2006/table">
            <a:tbl>
              <a:tblPr firstRow="1" firstCol="1" bandRow="1"/>
              <a:tblGrid>
                <a:gridCol w="996461">
                  <a:extLst>
                    <a:ext uri="{9D8B030D-6E8A-4147-A177-3AD203B41FA5}">
                      <a16:colId xmlns:a16="http://schemas.microsoft.com/office/drawing/2014/main" val="2585049038"/>
                    </a:ext>
                  </a:extLst>
                </a:gridCol>
                <a:gridCol w="3623678">
                  <a:extLst>
                    <a:ext uri="{9D8B030D-6E8A-4147-A177-3AD203B41FA5}">
                      <a16:colId xmlns:a16="http://schemas.microsoft.com/office/drawing/2014/main" val="3563763533"/>
                    </a:ext>
                  </a:extLst>
                </a:gridCol>
                <a:gridCol w="7155301">
                  <a:extLst>
                    <a:ext uri="{9D8B030D-6E8A-4147-A177-3AD203B41FA5}">
                      <a16:colId xmlns:a16="http://schemas.microsoft.com/office/drawing/2014/main" val="620568358"/>
                    </a:ext>
                  </a:extLst>
                </a:gridCol>
              </a:tblGrid>
              <a:tr h="460721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69846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daemonize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默认不是以守护进程的方式运行，可以通过该配置项修改，使用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yes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启用守护进程（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Windows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不支持守护线程的配置为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3044"/>
                  </a:ext>
                </a:extLst>
              </a:tr>
              <a:tr h="122819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pidfile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/var/run/redis_6379.pid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以守护进程方式运行时，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默认会把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/var/run/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redis.pid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文件，可以通过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pidfile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指定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23404"/>
                  </a:ext>
                </a:extLst>
              </a:tr>
              <a:tr h="161193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loglevel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notice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指定日志记录级别，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总共支持四个级别：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debug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verbose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notice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warning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，默认为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notice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76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>
            <a:off x="9739420" y="2175600"/>
            <a:ext cx="298233" cy="360000"/>
          </a:xfrm>
          <a:custGeom>
            <a:avLst/>
            <a:gdLst>
              <a:gd name="connsiteX0" fmla="*/ 483834 w 967669"/>
              <a:gd name="connsiteY0" fmla="*/ 124292 h 1168081"/>
              <a:gd name="connsiteX1" fmla="*/ 124291 w 967669"/>
              <a:gd name="connsiteY1" fmla="*/ 483835 h 1168081"/>
              <a:gd name="connsiteX2" fmla="*/ 483834 w 967669"/>
              <a:gd name="connsiteY2" fmla="*/ 843378 h 1168081"/>
              <a:gd name="connsiteX3" fmla="*/ 843377 w 967669"/>
              <a:gd name="connsiteY3" fmla="*/ 483835 h 1168081"/>
              <a:gd name="connsiteX4" fmla="*/ 483834 w 967669"/>
              <a:gd name="connsiteY4" fmla="*/ 124292 h 1168081"/>
              <a:gd name="connsiteX5" fmla="*/ 483835 w 967669"/>
              <a:gd name="connsiteY5" fmla="*/ 0 h 1168081"/>
              <a:gd name="connsiteX6" fmla="*/ 825958 w 967669"/>
              <a:gd name="connsiteY6" fmla="*/ 141712 h 1168081"/>
              <a:gd name="connsiteX7" fmla="*/ 825957 w 967669"/>
              <a:gd name="connsiteY7" fmla="*/ 141713 h 1168081"/>
              <a:gd name="connsiteX8" fmla="*/ 825957 w 967669"/>
              <a:gd name="connsiteY8" fmla="*/ 825959 h 1168081"/>
              <a:gd name="connsiteX9" fmla="*/ 483835 w 967669"/>
              <a:gd name="connsiteY9" fmla="*/ 1168081 h 1168081"/>
              <a:gd name="connsiteX10" fmla="*/ 141712 w 967669"/>
              <a:gd name="connsiteY10" fmla="*/ 825958 h 1168081"/>
              <a:gd name="connsiteX11" fmla="*/ 141712 w 967669"/>
              <a:gd name="connsiteY11" fmla="*/ 141712 h 1168081"/>
              <a:gd name="connsiteX12" fmla="*/ 483835 w 967669"/>
              <a:gd name="connsiteY12" fmla="*/ 0 h 116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7669" h="1168081">
                <a:moveTo>
                  <a:pt x="483834" y="124292"/>
                </a:moveTo>
                <a:cubicBezTo>
                  <a:pt x="285264" y="124292"/>
                  <a:pt x="124291" y="285265"/>
                  <a:pt x="124291" y="483835"/>
                </a:cubicBezTo>
                <a:cubicBezTo>
                  <a:pt x="124291" y="682405"/>
                  <a:pt x="285264" y="843378"/>
                  <a:pt x="483834" y="843378"/>
                </a:cubicBezTo>
                <a:cubicBezTo>
                  <a:pt x="682404" y="843378"/>
                  <a:pt x="843377" y="682405"/>
                  <a:pt x="843377" y="483835"/>
                </a:cubicBezTo>
                <a:cubicBezTo>
                  <a:pt x="843377" y="285265"/>
                  <a:pt x="682404" y="124292"/>
                  <a:pt x="483834" y="124292"/>
                </a:cubicBezTo>
                <a:close/>
                <a:moveTo>
                  <a:pt x="483835" y="0"/>
                </a:moveTo>
                <a:cubicBezTo>
                  <a:pt x="607659" y="0"/>
                  <a:pt x="731483" y="47237"/>
                  <a:pt x="825958" y="141712"/>
                </a:cubicBezTo>
                <a:lnTo>
                  <a:pt x="825957" y="141713"/>
                </a:lnTo>
                <a:cubicBezTo>
                  <a:pt x="1014907" y="330662"/>
                  <a:pt x="1014907" y="637009"/>
                  <a:pt x="825957" y="825959"/>
                </a:cubicBezTo>
                <a:lnTo>
                  <a:pt x="483835" y="1168081"/>
                </a:lnTo>
                <a:lnTo>
                  <a:pt x="141712" y="825958"/>
                </a:lnTo>
                <a:cubicBezTo>
                  <a:pt x="-47238" y="637008"/>
                  <a:pt x="-47238" y="330661"/>
                  <a:pt x="141712" y="141712"/>
                </a:cubicBezTo>
                <a:cubicBezTo>
                  <a:pt x="236187" y="47237"/>
                  <a:pt x="360011" y="0"/>
                  <a:pt x="483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7565413" y="5251706"/>
            <a:ext cx="360000" cy="360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812F11-3C16-4A0C-AA99-B7FB0F250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42941"/>
              </p:ext>
            </p:extLst>
          </p:nvPr>
        </p:nvGraphicFramePr>
        <p:xfrm>
          <a:off x="96202" y="1246294"/>
          <a:ext cx="11968480" cy="3218209"/>
        </p:xfrm>
        <a:graphic>
          <a:graphicData uri="http://schemas.openxmlformats.org/drawingml/2006/table">
            <a:tbl>
              <a:tblPr firstRow="1" firstCol="1" bandRow="1"/>
              <a:tblGrid>
                <a:gridCol w="1012796">
                  <a:extLst>
                    <a:ext uri="{9D8B030D-6E8A-4147-A177-3AD203B41FA5}">
                      <a16:colId xmlns:a16="http://schemas.microsoft.com/office/drawing/2014/main" val="434762327"/>
                    </a:ext>
                  </a:extLst>
                </a:gridCol>
                <a:gridCol w="3683084">
                  <a:extLst>
                    <a:ext uri="{9D8B030D-6E8A-4147-A177-3AD203B41FA5}">
                      <a16:colId xmlns:a16="http://schemas.microsoft.com/office/drawing/2014/main" val="1270320267"/>
                    </a:ext>
                  </a:extLst>
                </a:gridCol>
                <a:gridCol w="7272600">
                  <a:extLst>
                    <a:ext uri="{9D8B030D-6E8A-4147-A177-3AD203B41FA5}">
                      <a16:colId xmlns:a16="http://schemas.microsoft.com/office/drawing/2014/main" val="2649530473"/>
                    </a:ext>
                  </a:extLst>
                </a:gridCol>
              </a:tblGrid>
              <a:tr h="559938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27760"/>
                  </a:ext>
                </a:extLst>
              </a:tr>
              <a:tr h="1578489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logfile ""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日志记录方式，默认为标准输出，如果配置为</a:t>
                      </a:r>
                      <a:r>
                        <a:rPr lang="en-US" altLang="zh-CN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为守护进程方式运行，而这里又配置为标准输出，则日志将会发送给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/dev/null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33505"/>
                  </a:ext>
                </a:extLst>
              </a:tr>
              <a:tr h="107978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databases 16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设置数据库的数量，默认数据库为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，可以使用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SELECT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命令在连接上指定数据库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43270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29193E4-8138-48F5-AFC7-3C4F246AEBD3}"/>
              </a:ext>
            </a:extLst>
          </p:cNvPr>
          <p:cNvSpPr/>
          <p:nvPr/>
        </p:nvSpPr>
        <p:spPr>
          <a:xfrm>
            <a:off x="396874" y="98425"/>
            <a:ext cx="7660006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通用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GENERAL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AE00BED-AB67-4C66-942E-6F7BF2C6D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93180"/>
              </p:ext>
            </p:extLst>
          </p:nvPr>
        </p:nvGraphicFramePr>
        <p:xfrm>
          <a:off x="291782" y="813435"/>
          <a:ext cx="11608435" cy="5500370"/>
        </p:xfrm>
        <a:graphic>
          <a:graphicData uri="http://schemas.openxmlformats.org/drawingml/2006/table">
            <a:tbl>
              <a:tblPr firstRow="1" firstCol="1" bandRow="1"/>
              <a:tblGrid>
                <a:gridCol w="982329">
                  <a:extLst>
                    <a:ext uri="{9D8B030D-6E8A-4147-A177-3AD203B41FA5}">
                      <a16:colId xmlns:a16="http://schemas.microsoft.com/office/drawing/2014/main" val="2696252163"/>
                    </a:ext>
                  </a:extLst>
                </a:gridCol>
                <a:gridCol w="4194827">
                  <a:extLst>
                    <a:ext uri="{9D8B030D-6E8A-4147-A177-3AD203B41FA5}">
                      <a16:colId xmlns:a16="http://schemas.microsoft.com/office/drawing/2014/main" val="1457507492"/>
                    </a:ext>
                  </a:extLst>
                </a:gridCol>
                <a:gridCol w="6431279">
                  <a:extLst>
                    <a:ext uri="{9D8B030D-6E8A-4147-A177-3AD203B41FA5}">
                      <a16:colId xmlns:a16="http://schemas.microsoft.com/office/drawing/2014/main" val="1944790467"/>
                    </a:ext>
                  </a:extLst>
                </a:gridCol>
              </a:tblGrid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378" marR="73378" marT="36689" marB="36689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24318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save&lt;seconds&gt;&lt;changes&gt;&lt;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默认配置文件中提供了三个条件：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&gt;save 900 1&lt;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&gt;save 300 10&lt;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&gt;save 60 10000&lt;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分别表示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900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秒（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分钟）内有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个更改，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秒（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分钟）内有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10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个更改以及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60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秒内有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10000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个更改。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指定在多长时间内，有多少次更新操作，就将数据同步到数据文件，可以多个条件配合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3604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rdbcompression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yes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是否压缩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rdb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（持久化）文件，需要消耗</a:t>
                      </a:r>
                      <a:r>
                        <a:rPr lang="en-US" altLang="zh-CN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的资源。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yes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Redis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LZF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压缩，如果为了节省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CPU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时间，可以关闭该选项，但会导致数据库文件变的巨大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07938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dbfilename dump.rdb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指定本地数据库文件名，默认值为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dump.rdb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45723"/>
                  </a:ext>
                </a:extLst>
              </a:tr>
            </a:tbl>
          </a:graphicData>
        </a:graphic>
      </p:graphicFrame>
      <p:sp>
        <p:nvSpPr>
          <p:cNvPr id="66" name="矩形 65">
            <a:extLst>
              <a:ext uri="{FF2B5EF4-FFF2-40B4-BE49-F238E27FC236}">
                <a16:creationId xmlns:a16="http://schemas.microsoft.com/office/drawing/2014/main" id="{D02A83BE-C69B-405B-8352-A48ACCD0801C}"/>
              </a:ext>
            </a:extLst>
          </p:cNvPr>
          <p:cNvSpPr/>
          <p:nvPr/>
        </p:nvSpPr>
        <p:spPr>
          <a:xfrm>
            <a:off x="396875" y="98425"/>
            <a:ext cx="886904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五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.RDB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的设置 快照 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SNAPSHOTTING 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Ctrl + F  Find a string.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1031</Words>
  <Application>Microsoft Office PowerPoint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黑体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芝</dc:creator>
  <cp:lastModifiedBy>张 芝</cp:lastModifiedBy>
  <cp:revision>26</cp:revision>
  <dcterms:created xsi:type="dcterms:W3CDTF">2020-11-15T02:19:35Z</dcterms:created>
  <dcterms:modified xsi:type="dcterms:W3CDTF">2020-11-16T08:09:12Z</dcterms:modified>
</cp:coreProperties>
</file>