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84" r:id="rId5"/>
    <p:sldId id="292" r:id="rId6"/>
    <p:sldId id="293" r:id="rId7"/>
    <p:sldId id="264" r:id="rId8"/>
    <p:sldId id="286" r:id="rId9"/>
    <p:sldId id="294" r:id="rId10"/>
    <p:sldId id="269" r:id="rId11"/>
    <p:sldId id="287" r:id="rId12"/>
    <p:sldId id="295" r:id="rId13"/>
    <p:sldId id="28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101"/>
      </p:cViewPr>
      <p:guideLst>
        <p:guide orient="horz" pos="2206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045277" y="1504216"/>
            <a:ext cx="2070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23020" y="2334161"/>
            <a:ext cx="875898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0" cap="none" spc="60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微软雅黑" panose="020B0503020204020204" pitchFamily="34" charset="-122"/>
              </a:rPr>
              <a:t>Springboot</a:t>
            </a:r>
            <a:r>
              <a:rPr kumimoji="0" lang="zh-CN" altLang="en-US" sz="6000" b="1" i="0" u="none" strike="noStrike" kern="0" cap="none" spc="6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微软雅黑" panose="020B0503020204020204" pitchFamily="34" charset="-122"/>
              </a:rPr>
              <a:t>集成</a:t>
            </a:r>
            <a:r>
              <a:rPr kumimoji="0" lang="en-US" altLang="zh-CN" sz="6000" b="1" i="0" u="none" strike="noStrike" kern="0" cap="none" spc="6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微软雅黑" panose="020B0503020204020204" pitchFamily="34" charset="-122"/>
              </a:rPr>
              <a:t>Redis</a:t>
            </a:r>
            <a:endParaRPr kumimoji="0" lang="zh-CN" altLang="en-US" sz="6000" b="1" i="0" u="none" strike="noStrike" kern="0" cap="none" spc="6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anose="020B0503020204020204" pitchFamily="34" charset="-122"/>
            </a:endParaRPr>
          </a:p>
        </p:txBody>
      </p: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256596" y="4104893"/>
            <a:ext cx="3681122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编辑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：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张金鹏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时间：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2020.11.16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15381" y="3246727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事务</a:t>
            </a: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A568507-3BE2-4F7D-A8D9-0535C484EA70}"/>
              </a:ext>
            </a:extLst>
          </p:cNvPr>
          <p:cNvSpPr txBox="1"/>
          <p:nvPr/>
        </p:nvSpPr>
        <p:spPr>
          <a:xfrm>
            <a:off x="1007980" y="1396364"/>
            <a:ext cx="84832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Redis</a:t>
            </a:r>
            <a:r>
              <a:rPr lang="zh-CN" altLang="en-US" dirty="0">
                <a:latin typeface="+mj-lt"/>
              </a:rPr>
              <a:t>单条命令是保证原子性的，但是事务不保证原子性</a:t>
            </a:r>
          </a:p>
          <a:p>
            <a:endParaRPr lang="zh-CN" altLang="en-US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Redis</a:t>
            </a:r>
            <a:r>
              <a:rPr lang="zh-CN" altLang="en-US" dirty="0">
                <a:latin typeface="+mj-lt"/>
              </a:rPr>
              <a:t>事务本质：一组命令的集合！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一个事务中的所有命令都会被序列化，在事务执行过程中，会按照顺序执行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一次性、顺序、排他性</a:t>
            </a:r>
          </a:p>
          <a:p>
            <a:endParaRPr lang="zh-CN" altLang="en-US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Redis</a:t>
            </a:r>
            <a:r>
              <a:rPr lang="zh-CN" altLang="en-US" dirty="0">
                <a:latin typeface="+mj-lt"/>
              </a:rPr>
              <a:t>事务是没有隔离级别的概念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所有的命令在事务中，并没有直接被执行。只有发起执行命令的时候才执行 </a:t>
            </a:r>
            <a:r>
              <a:rPr lang="en-US" altLang="zh-CN" dirty="0">
                <a:latin typeface="+mj-lt"/>
              </a:rPr>
              <a:t>exec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74E0C8-E38E-4975-B84F-F4962E40F18A}"/>
              </a:ext>
            </a:extLst>
          </p:cNvPr>
          <p:cNvSpPr txBox="1"/>
          <p:nvPr/>
        </p:nvSpPr>
        <p:spPr>
          <a:xfrm>
            <a:off x="1426234" y="527156"/>
            <a:ext cx="76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数据的</a:t>
            </a:r>
            <a:r>
              <a:rPr lang="en-US" altLang="zh-CN" dirty="0"/>
              <a:t>3</a:t>
            </a:r>
            <a:r>
              <a:rPr lang="zh-CN" altLang="en-US" dirty="0"/>
              <a:t>种特殊类型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40B477-7466-4585-90B6-DC2536DA33AF}"/>
              </a:ext>
            </a:extLst>
          </p:cNvPr>
          <p:cNvSpPr txBox="1"/>
          <p:nvPr/>
        </p:nvSpPr>
        <p:spPr>
          <a:xfrm>
            <a:off x="1007980" y="5037526"/>
            <a:ext cx="6131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事务的三个阶段：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开始事务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命令入队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执行事务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3F154C-A5C2-4675-A7E8-272E2B12A987}"/>
              </a:ext>
            </a:extLst>
          </p:cNvPr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BE7818-C0CF-4BCE-AA63-56F66AD354FD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CE03C00-6E5D-44F2-9E93-0BAD82D1086A}"/>
              </a:ext>
            </a:extLst>
          </p:cNvPr>
          <p:cNvSpPr txBox="1"/>
          <p:nvPr/>
        </p:nvSpPr>
        <p:spPr>
          <a:xfrm>
            <a:off x="1007980" y="1396364"/>
            <a:ext cx="84832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Redis</a:t>
            </a:r>
            <a:r>
              <a:rPr lang="zh-CN" altLang="en-US" dirty="0">
                <a:latin typeface="+mj-lt"/>
              </a:rPr>
              <a:t>单条命令是保证原子性的，但是事务不保证原子性</a:t>
            </a:r>
          </a:p>
          <a:p>
            <a:endParaRPr lang="zh-CN" altLang="en-US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Redis</a:t>
            </a:r>
            <a:r>
              <a:rPr lang="zh-CN" altLang="en-US" dirty="0">
                <a:latin typeface="+mj-lt"/>
              </a:rPr>
              <a:t>事务本质：一组命令的集合！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一个事务中的所有命令都会被序列化，在事务执行过程中，会按照顺序执行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一次性、顺序、排他性</a:t>
            </a:r>
          </a:p>
          <a:p>
            <a:endParaRPr lang="zh-CN" altLang="en-US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Redis</a:t>
            </a:r>
            <a:r>
              <a:rPr lang="zh-CN" altLang="en-US" dirty="0">
                <a:latin typeface="+mj-lt"/>
              </a:rPr>
              <a:t>事务是没有隔离级别的概念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所有的命令在事务中，并没有直接被执行。只有发起执行命令的时候才执行 </a:t>
            </a:r>
            <a:r>
              <a:rPr lang="en-US" altLang="zh-CN" dirty="0">
                <a:latin typeface="+mj-lt"/>
              </a:rPr>
              <a:t>exec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0D26C-AF70-4A03-AF71-88F4CABDE201}"/>
              </a:ext>
            </a:extLst>
          </p:cNvPr>
          <p:cNvSpPr txBox="1"/>
          <p:nvPr/>
        </p:nvSpPr>
        <p:spPr>
          <a:xfrm>
            <a:off x="1426234" y="647670"/>
            <a:ext cx="76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事务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E6694-737C-47CC-9A41-C8EE343F0B4D}"/>
              </a:ext>
            </a:extLst>
          </p:cNvPr>
          <p:cNvSpPr txBox="1"/>
          <p:nvPr/>
        </p:nvSpPr>
        <p:spPr>
          <a:xfrm>
            <a:off x="1007980" y="5037526"/>
            <a:ext cx="6131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事务的三个阶段：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开始事务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命令入队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执行事务</a:t>
            </a:r>
          </a:p>
        </p:txBody>
      </p:sp>
    </p:spTree>
    <p:extLst>
      <p:ext uri="{BB962C8B-B14F-4D97-AF65-F5344CB8AC3E}">
        <p14:creationId xmlns:p14="http://schemas.microsoft.com/office/powerpoint/2010/main" val="333995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 dirty="0">
                <a:cs typeface="+mn-ea"/>
                <a:sym typeface="+mn-lt"/>
              </a:rPr>
              <a:t>感谢您的聆听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59652" y="46408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9607" y="2214802"/>
            <a:ext cx="27762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集成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50116" y="2832318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事务操作</a:t>
            </a:r>
          </a:p>
        </p:txBody>
      </p:sp>
      <p:sp>
        <p:nvSpPr>
          <p:cNvPr id="37" name="矩形 36"/>
          <p:cNvSpPr/>
          <p:nvPr/>
        </p:nvSpPr>
        <p:spPr>
          <a:xfrm>
            <a:off x="2999181" y="489603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Redis5+3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数据类型</a:t>
            </a:r>
          </a:p>
        </p:txBody>
      </p:sp>
      <p:sp>
        <p:nvSpPr>
          <p:cNvPr id="38" name="矩形 37"/>
          <p:cNvSpPr/>
          <p:nvPr/>
        </p:nvSpPr>
        <p:spPr>
          <a:xfrm>
            <a:off x="8265713" y="522084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哨兵模式</a:t>
            </a:r>
          </a:p>
        </p:txBody>
      </p:sp>
      <p:sp>
        <p:nvSpPr>
          <p:cNvPr id="40" name="文本框 6"/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278"/>
            <a:ext cx="4502332" cy="5863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集成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BE0D12-3EF8-40C1-985B-9127694E37E4}"/>
              </a:ext>
            </a:extLst>
          </p:cNvPr>
          <p:cNvSpPr txBox="1"/>
          <p:nvPr/>
        </p:nvSpPr>
        <p:spPr>
          <a:xfrm>
            <a:off x="1426234" y="680073"/>
            <a:ext cx="47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Jedis</a:t>
            </a:r>
            <a:r>
              <a:rPr lang="zh-CN" altLang="en-US" dirty="0"/>
              <a:t>：</a:t>
            </a:r>
            <a:r>
              <a:rPr lang="en-US" altLang="zh-CN" dirty="0"/>
              <a:t>Redis</a:t>
            </a:r>
            <a:r>
              <a:rPr lang="zh-CN" altLang="en-US" dirty="0"/>
              <a:t>官网推荐的的</a:t>
            </a:r>
            <a:r>
              <a:rPr lang="en-US" altLang="zh-CN" dirty="0"/>
              <a:t>java</a:t>
            </a:r>
            <a:r>
              <a:rPr lang="zh-CN" altLang="en-US" dirty="0"/>
              <a:t>连接开发工具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68C102-ED11-4CF4-A561-D6D60C6E7593}"/>
              </a:ext>
            </a:extLst>
          </p:cNvPr>
          <p:cNvSpPr txBox="1"/>
          <p:nvPr/>
        </p:nvSpPr>
        <p:spPr>
          <a:xfrm>
            <a:off x="0" y="2056686"/>
            <a:ext cx="11896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</a:t>
            </a:r>
            <a:r>
              <a:rPr lang="zh-CN" altLang="en-US" dirty="0"/>
              <a:t>导入</a:t>
            </a:r>
            <a:r>
              <a:rPr lang="en-US" altLang="zh-CN" dirty="0"/>
              <a:t>Jedis</a:t>
            </a:r>
            <a:r>
              <a:rPr lang="zh-CN" altLang="en-US" dirty="0"/>
              <a:t>的包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    &lt;dependencies&gt;</a:t>
            </a:r>
          </a:p>
          <a:p>
            <a:r>
              <a:rPr lang="en-US" altLang="zh-CN" dirty="0"/>
              <a:t>        &lt;!-- https://mvnrepository.com/artifact/redis.clients/jedis --&gt;</a:t>
            </a:r>
          </a:p>
          <a:p>
            <a:r>
              <a:rPr lang="en-US" altLang="zh-CN" dirty="0"/>
              <a:t>        &lt;dependency&gt;</a:t>
            </a:r>
          </a:p>
          <a:p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redis.clients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&gt;jedis&lt;/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    &lt;version&gt;3.3.0&lt;/version&gt;</a:t>
            </a:r>
          </a:p>
          <a:p>
            <a:r>
              <a:rPr lang="en-US" altLang="zh-CN" dirty="0"/>
              <a:t>        &lt;/dependency&gt;</a:t>
            </a:r>
          </a:p>
          <a:p>
            <a:endParaRPr lang="en-US" altLang="zh-CN" dirty="0"/>
          </a:p>
          <a:p>
            <a:r>
              <a:rPr lang="en-US" altLang="zh-CN" dirty="0"/>
              <a:t>        &lt;!-- https://mvnrepository.com/artifact/com.alibaba/fastjson --&gt;</a:t>
            </a:r>
          </a:p>
          <a:p>
            <a:r>
              <a:rPr lang="en-US" altLang="zh-CN" dirty="0"/>
              <a:t>        &lt;dependency&gt;</a:t>
            </a:r>
          </a:p>
          <a:p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com.alibaba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fastjson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    &lt;version&gt;1.2.73&lt;/version&gt;</a:t>
            </a:r>
          </a:p>
          <a:p>
            <a:r>
              <a:rPr lang="en-US" altLang="zh-CN" dirty="0"/>
              <a:t>        &lt;/dependency&gt;</a:t>
            </a:r>
          </a:p>
          <a:p>
            <a:endParaRPr lang="en-US" altLang="zh-CN" dirty="0"/>
          </a:p>
          <a:p>
            <a:r>
              <a:rPr lang="en-US" altLang="zh-CN" dirty="0"/>
              <a:t>    &lt;/dependencies&gt;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839E6D-CABF-4B06-BEC1-4609E15FBE7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7B95D3-E2FE-4467-AF81-3BC2C88AF3F1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5CD7338-36D8-4362-A64E-094B986D086B}"/>
              </a:ext>
            </a:extLst>
          </p:cNvPr>
          <p:cNvSpPr txBox="1"/>
          <p:nvPr/>
        </p:nvSpPr>
        <p:spPr>
          <a:xfrm>
            <a:off x="1426234" y="680073"/>
            <a:ext cx="764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整合</a:t>
            </a:r>
            <a:r>
              <a:rPr lang="en-US" altLang="zh-CN" dirty="0"/>
              <a:t>Redis</a:t>
            </a:r>
          </a:p>
          <a:p>
            <a:r>
              <a:rPr lang="zh-CN" altLang="en-US" dirty="0"/>
              <a:t>说明：在</a:t>
            </a:r>
            <a:r>
              <a:rPr lang="en-US" altLang="zh-CN" dirty="0"/>
              <a:t>SpringBoot2.x</a:t>
            </a:r>
            <a:r>
              <a:rPr lang="zh-CN" altLang="en-US" dirty="0"/>
              <a:t>之后，原来使用的</a:t>
            </a:r>
            <a:r>
              <a:rPr lang="en-US" altLang="zh-CN" dirty="0"/>
              <a:t>jedis</a:t>
            </a:r>
            <a:r>
              <a:rPr lang="zh-CN" altLang="en-US" dirty="0"/>
              <a:t>被替换为了</a:t>
            </a:r>
            <a:r>
              <a:rPr lang="en-US" altLang="zh-CN" dirty="0"/>
              <a:t>lettuce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C7A94D-48FE-44B9-A603-F66B93BC5E18}"/>
              </a:ext>
            </a:extLst>
          </p:cNvPr>
          <p:cNvSpPr txBox="1"/>
          <p:nvPr/>
        </p:nvSpPr>
        <p:spPr>
          <a:xfrm>
            <a:off x="71021" y="5258327"/>
            <a:ext cx="1189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</a:t>
            </a:r>
            <a:r>
              <a:rPr lang="zh-CN" altLang="en-US" dirty="0"/>
              <a:t>操作</a:t>
            </a:r>
            <a:r>
              <a:rPr lang="en-US" altLang="zh-CN" dirty="0" err="1"/>
              <a:t>redis</a:t>
            </a:r>
            <a:r>
              <a:rPr lang="zh-CN" altLang="en-US" dirty="0"/>
              <a:t>，导入依赖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&gt;spring-boot-starter-data-</a:t>
            </a:r>
            <a:r>
              <a:rPr lang="en-US" altLang="zh-CN" dirty="0" err="1"/>
              <a:t>redis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&lt;/dependency&gt;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BDF7EE-0647-413E-960C-6FF56350702B}"/>
              </a:ext>
            </a:extLst>
          </p:cNvPr>
          <p:cNvSpPr txBox="1"/>
          <p:nvPr/>
        </p:nvSpPr>
        <p:spPr>
          <a:xfrm>
            <a:off x="0" y="4182735"/>
            <a:ext cx="878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Properties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 err="1"/>
              <a:t>spring.redis.host</a:t>
            </a:r>
            <a:r>
              <a:rPr lang="en-US" altLang="zh-CN" dirty="0"/>
              <a:t>=127.0.0.1</a:t>
            </a:r>
          </a:p>
          <a:p>
            <a:r>
              <a:rPr lang="en-US" altLang="zh-CN" dirty="0" err="1"/>
              <a:t>spring.redis.port</a:t>
            </a:r>
            <a:r>
              <a:rPr lang="en-US" altLang="zh-CN" dirty="0"/>
              <a:t>=6379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A8B64-42A7-41C2-B020-25F5CE86CB47}"/>
              </a:ext>
            </a:extLst>
          </p:cNvPr>
          <p:cNvSpPr txBox="1"/>
          <p:nvPr/>
        </p:nvSpPr>
        <p:spPr>
          <a:xfrm>
            <a:off x="1426234" y="1603403"/>
            <a:ext cx="6436311" cy="146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jedis</a:t>
            </a:r>
            <a:r>
              <a:rPr lang="zh-CN" altLang="en-US" dirty="0"/>
              <a:t>：采用的直连，多个线程操作的话，是不安全的，如果想要避免不安全的，使用</a:t>
            </a:r>
            <a:r>
              <a:rPr lang="en-US" altLang="zh-CN" dirty="0"/>
              <a:t>jedis pool</a:t>
            </a:r>
            <a:r>
              <a:rPr lang="zh-CN" altLang="en-US" dirty="0"/>
              <a:t>连接池！更像</a:t>
            </a:r>
            <a:r>
              <a:rPr lang="en-US" altLang="zh-CN" dirty="0"/>
              <a:t>BIO</a:t>
            </a:r>
            <a:r>
              <a:rPr lang="zh-CN" altLang="en-US" dirty="0"/>
              <a:t>模式</a:t>
            </a:r>
          </a:p>
          <a:p>
            <a:endParaRPr lang="zh-CN" altLang="en-US" dirty="0"/>
          </a:p>
          <a:p>
            <a:r>
              <a:rPr lang="en-US" altLang="zh-CN" dirty="0"/>
              <a:t>lettuce</a:t>
            </a:r>
            <a:r>
              <a:rPr lang="zh-CN" altLang="en-US" dirty="0"/>
              <a:t>：采用</a:t>
            </a:r>
            <a:r>
              <a:rPr lang="en-US" altLang="zh-CN" dirty="0" err="1"/>
              <a:t>netty</a:t>
            </a:r>
            <a:r>
              <a:rPr lang="zh-CN" altLang="en-US" dirty="0"/>
              <a:t>，实例可以在多个线程中进行共享，不存在线程不安全的情况！可以减少线程数据了！更像</a:t>
            </a:r>
            <a:r>
              <a:rPr lang="en-US" altLang="zh-CN" dirty="0"/>
              <a:t>NIO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9863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F68F23-9965-4B4C-A957-935CE6D8FA9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FDB644E-9C39-40DD-939F-2A4B0A7817C2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C6464D-2F0A-4E78-8085-F39C1BCB0013}"/>
              </a:ext>
            </a:extLst>
          </p:cNvPr>
          <p:cNvSpPr txBox="1"/>
          <p:nvPr/>
        </p:nvSpPr>
        <p:spPr>
          <a:xfrm>
            <a:off x="1426234" y="647670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02D918-0D03-4B6D-A442-6CBF0949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32" y="0"/>
            <a:ext cx="8831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</a:t>
            </a: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5653" y="3246727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Redis5+3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991223"/>
              </p:ext>
            </p:extLst>
          </p:nvPr>
        </p:nvGraphicFramePr>
        <p:xfrm>
          <a:off x="0" y="2381514"/>
          <a:ext cx="12192000" cy="447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Redis</a:t>
                      </a:r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7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（字符串）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redis</a:t>
                      </a:r>
                      <a:r>
                        <a:rPr lang="zh-CN" altLang="en-US" dirty="0"/>
                        <a:t>最基本的类型，一个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对应一个</a:t>
                      </a:r>
                      <a:r>
                        <a:rPr lang="en-US" altLang="zh-CN" dirty="0"/>
                        <a:t>value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一个键最大能存储</a:t>
                      </a:r>
                      <a:r>
                        <a:rPr lang="en-US" altLang="zh-CN" dirty="0"/>
                        <a:t>512MB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38663"/>
                  </a:ext>
                </a:extLst>
              </a:tr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hash</a:t>
                      </a:r>
                      <a:r>
                        <a:rPr lang="zh-CN" altLang="en-US" dirty="0"/>
                        <a:t>（哈希）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是一个键值（</a:t>
                      </a:r>
                      <a:r>
                        <a:rPr lang="en-US" altLang="zh-CN" dirty="0"/>
                        <a:t>key=&gt;value</a:t>
                      </a:r>
                      <a:r>
                        <a:rPr lang="zh-CN" altLang="en-US" dirty="0"/>
                        <a:t>）对集合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是一个</a:t>
                      </a:r>
                      <a:r>
                        <a:rPr lang="en-US" altLang="zh-CN" dirty="0" err="1"/>
                        <a:t>sring</a:t>
                      </a:r>
                      <a:r>
                        <a:rPr lang="zh-CN" altLang="en-US" dirty="0"/>
                        <a:t>类型的</a:t>
                      </a:r>
                      <a:r>
                        <a:rPr lang="en-US" altLang="zh-CN" dirty="0"/>
                        <a:t>field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的映射表，特别适合用于存储对象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list</a:t>
                      </a:r>
                      <a:r>
                        <a:rPr lang="zh-CN" altLang="en-US" dirty="0"/>
                        <a:t>（列表）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列表是简单的字符串列表，按照插入顺序排序。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可以从列表的头部（左边）或者尾部（右边）添加元素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set</a:t>
                      </a:r>
                      <a:r>
                        <a:rPr lang="zh-CN" altLang="en-US" dirty="0"/>
                        <a:t>（集合）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类型的元素无序集合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zset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sorted set</a:t>
                      </a:r>
                      <a:r>
                        <a:rPr lang="zh-CN" altLang="en-US" dirty="0"/>
                        <a:t>：有序集合）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一样是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类型的元素集合，且不允许重复的成员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D9EB0BF-F789-4289-95B5-DA9F1EB0CD10}"/>
              </a:ext>
            </a:extLst>
          </p:cNvPr>
          <p:cNvSpPr txBox="1"/>
          <p:nvPr/>
        </p:nvSpPr>
        <p:spPr>
          <a:xfrm>
            <a:off x="1426234" y="647670"/>
            <a:ext cx="76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数据的</a:t>
            </a:r>
            <a:r>
              <a:rPr lang="en-US" altLang="zh-CN" dirty="0"/>
              <a:t>5</a:t>
            </a:r>
            <a:r>
              <a:rPr lang="zh-CN" altLang="en-US" dirty="0"/>
              <a:t>种类型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7630F9-CF50-4ABA-80B1-7E4FD398321B}"/>
              </a:ext>
            </a:extLst>
          </p:cNvPr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CE4791E-A2B1-459B-A1DA-20C37B2B02F9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42E61F-E8FF-4ED6-8708-2BC3F071E3BC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4315154"/>
              </p:ext>
            </p:extLst>
          </p:nvPr>
        </p:nvGraphicFramePr>
        <p:xfrm>
          <a:off x="0" y="2381514"/>
          <a:ext cx="12192000" cy="312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特殊类型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7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geospatial</a:t>
                      </a:r>
                      <a:r>
                        <a:rPr lang="zh-CN" altLang="en-US" dirty="0"/>
                        <a:t>（地理位置）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可用于存某地区的经纬度，</a:t>
                      </a:r>
                      <a:r>
                        <a:rPr lang="en-US" altLang="zh-CN" dirty="0"/>
                        <a:t>Geo</a:t>
                      </a:r>
                      <a:r>
                        <a:rPr lang="zh-CN" altLang="en-US" dirty="0"/>
                        <a:t>可以推算地理位置的信息，两地之间的距离，可实现附近的人，打车距离计算等功能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38663"/>
                  </a:ext>
                </a:extLst>
              </a:tr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hyperloglog</a:t>
                      </a:r>
                      <a:r>
                        <a:rPr lang="zh-CN" altLang="en-US" dirty="0"/>
                        <a:t>（基数统计）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Redis </a:t>
                      </a:r>
                      <a:r>
                        <a:rPr lang="en-US" altLang="zh-CN" dirty="0" err="1"/>
                        <a:t>Hyperloglog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用来做基数统计的算法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Bitmap</a:t>
                      </a:r>
                      <a:r>
                        <a:rPr lang="zh-CN" altLang="en-US" dirty="0"/>
                        <a:t>（位图）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位图是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提供的一种操作二进制位的数据结构，通过位图可以直接指定元素的状态存储在二进制数的那个位置上 就只有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跟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两个状态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933ECEB-D807-450F-B001-9A20B137ED65}"/>
              </a:ext>
            </a:extLst>
          </p:cNvPr>
          <p:cNvSpPr txBox="1"/>
          <p:nvPr/>
        </p:nvSpPr>
        <p:spPr>
          <a:xfrm>
            <a:off x="1426234" y="647670"/>
            <a:ext cx="76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数据的</a:t>
            </a:r>
            <a:r>
              <a:rPr lang="en-US" altLang="zh-CN" dirty="0"/>
              <a:t>3</a:t>
            </a:r>
            <a:r>
              <a:rPr lang="zh-CN" altLang="en-US" dirty="0"/>
              <a:t>种特殊类型</a:t>
            </a:r>
          </a:p>
        </p:txBody>
      </p:sp>
    </p:spTree>
    <p:extLst>
      <p:ext uri="{BB962C8B-B14F-4D97-AF65-F5344CB8AC3E}">
        <p14:creationId xmlns:p14="http://schemas.microsoft.com/office/powerpoint/2010/main" val="25789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7e454f-e9e1-479a-b3df-92fa5b557804}"/>
  <p:tag name="TABLE_ENDDRAG_ORIGIN_RECT" val="735*193"/>
  <p:tag name="TABLE_ENDDRAG_RECT" val="131*163*735*1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7e454f-e9e1-479a-b3df-92fa5b557804}"/>
  <p:tag name="TABLE_ENDDRAG_ORIGIN_RECT" val="735*193"/>
  <p:tag name="TABLE_ENDDRAG_RECT" val="131*163*735*19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757</Words>
  <Application>Microsoft Office PowerPoint</Application>
  <PresentationFormat>宽屏</PresentationFormat>
  <Paragraphs>132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张 金鹏</cp:lastModifiedBy>
  <cp:revision>172</cp:revision>
  <dcterms:created xsi:type="dcterms:W3CDTF">2018-03-15T15:36:00Z</dcterms:created>
  <dcterms:modified xsi:type="dcterms:W3CDTF">2020-11-16T10:37:32Z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