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84" r:id="rId5"/>
    <p:sldId id="292" r:id="rId6"/>
    <p:sldId id="264" r:id="rId7"/>
    <p:sldId id="286" r:id="rId8"/>
    <p:sldId id="293" r:id="rId9"/>
    <p:sldId id="269" r:id="rId10"/>
    <p:sldId id="287" r:id="rId11"/>
    <p:sldId id="294" r:id="rId12"/>
    <p:sldId id="301" r:id="rId13"/>
    <p:sldId id="274" r:id="rId14"/>
    <p:sldId id="295" r:id="rId15"/>
    <p:sldId id="296" r:id="rId16"/>
    <p:sldId id="297" r:id="rId17"/>
    <p:sldId id="298" r:id="rId18"/>
    <p:sldId id="288" r:id="rId19"/>
    <p:sldId id="299" r:id="rId20"/>
    <p:sldId id="300" r:id="rId21"/>
    <p:sldId id="302" r:id="rId22"/>
    <p:sldId id="28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72"/>
      </p:cViewPr>
      <p:guideLst>
        <p:guide orient="horz" pos="220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6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4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7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5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4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75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30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1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2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8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045277" y="1504216"/>
            <a:ext cx="2070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kumimoji="0" lang="en-US" altLang="zh-CN" sz="6000" b="1" i="0" u="none" strike="noStrike" kern="0" cap="none" spc="6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anose="020B0503020204020204" pitchFamily="34" charset="-122"/>
              </a:rPr>
              <a:t>Red</a:t>
            </a:r>
            <a:r>
              <a:rPr lang="en-US" altLang="zh-CN" sz="6000" b="1" kern="0" spc="6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is</a:t>
            </a:r>
            <a:r>
              <a:rPr lang="zh-CN" altLang="en-US" sz="6000" b="1" kern="0" spc="6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安装</a:t>
            </a:r>
            <a:endParaRPr kumimoji="0" lang="zh-CN" altLang="en-US" sz="60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anose="020B0503020204020204" pitchFamily="34" charset="-122"/>
            </a:endParaRPr>
          </a:p>
        </p:txBody>
      </p: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256596" y="4104893"/>
            <a:ext cx="3911954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汇报人：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钱泳横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时间：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2020.11.19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14078" y="279964"/>
            <a:ext cx="785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Redis-benchmark </a:t>
            </a:r>
            <a:r>
              <a:rPr lang="zh-CN" altLang="en-US" sz="3200" dirty="0"/>
              <a:t>官方自带压力测工具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538E5C-4AD3-49A0-B608-DCC42BFD5451}"/>
              </a:ext>
            </a:extLst>
          </p:cNvPr>
          <p:cNvSpPr txBox="1"/>
          <p:nvPr/>
        </p:nvSpPr>
        <p:spPr>
          <a:xfrm>
            <a:off x="2689934" y="1615736"/>
            <a:ext cx="685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测试本机端口号</a:t>
            </a:r>
            <a:r>
              <a:rPr lang="en-US" altLang="zh-CN" dirty="0"/>
              <a:t>6379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个并发请求，</a:t>
            </a:r>
            <a:r>
              <a:rPr lang="en-US" altLang="zh-CN" dirty="0"/>
              <a:t>10</a:t>
            </a:r>
            <a:r>
              <a:rPr lang="zh-CN" altLang="en-US" dirty="0"/>
              <a:t>万条数据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-benchmark –h localhost –p 6379 –c 100 –n 100000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A610BA-C6EE-4FB2-AF20-11A4DCB5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" y="57545"/>
            <a:ext cx="12176744" cy="67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5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FBA44AD-549F-46D8-97D9-35A4F338DF14}"/>
              </a:ext>
            </a:extLst>
          </p:cNvPr>
          <p:cNvSpPr txBox="1"/>
          <p:nvPr/>
        </p:nvSpPr>
        <p:spPr>
          <a:xfrm>
            <a:off x="1104005" y="647670"/>
            <a:ext cx="101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    Redis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为什么这么快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B2D242-7FA6-4D45-9FBD-63F8A0E03A03}"/>
              </a:ext>
            </a:extLst>
          </p:cNvPr>
          <p:cNvSpPr txBox="1"/>
          <p:nvPr/>
        </p:nvSpPr>
        <p:spPr>
          <a:xfrm>
            <a:off x="1199860" y="4362541"/>
            <a:ext cx="101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036F9D-EC00-486C-847D-953762C8AD34}"/>
              </a:ext>
            </a:extLst>
          </p:cNvPr>
          <p:cNvSpPr txBox="1"/>
          <p:nvPr/>
        </p:nvSpPr>
        <p:spPr>
          <a:xfrm>
            <a:off x="423072" y="1933777"/>
            <a:ext cx="394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数据读写都在内存中完成。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780412-07FE-4E5C-A9E9-F4007DF92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t="17217" r="5083" b="5243"/>
          <a:stretch/>
        </p:blipFill>
        <p:spPr>
          <a:xfrm>
            <a:off x="4640373" y="647670"/>
            <a:ext cx="7423500" cy="57620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B23D82-A5F7-4957-BDD8-E26C3438966E}"/>
              </a:ext>
            </a:extLst>
          </p:cNvPr>
          <p:cNvSpPr txBox="1"/>
          <p:nvPr/>
        </p:nvSpPr>
        <p:spPr>
          <a:xfrm>
            <a:off x="885119" y="2956575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单线程请求处理（</a:t>
            </a:r>
            <a:r>
              <a:rPr lang="en-US" altLang="zh-CN" dirty="0"/>
              <a:t>redis6.0</a:t>
            </a:r>
            <a:r>
              <a:rPr lang="zh-CN" altLang="en-US" dirty="0"/>
              <a:t>以前）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D05671-B4C3-4B4C-A500-69EB0E8FA4DA}"/>
              </a:ext>
            </a:extLst>
          </p:cNvPr>
          <p:cNvSpPr txBox="1"/>
          <p:nvPr/>
        </p:nvSpPr>
        <p:spPr>
          <a:xfrm>
            <a:off x="885119" y="3965683"/>
            <a:ext cx="250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多路复用技术</a:t>
            </a:r>
          </a:p>
        </p:txBody>
      </p:sp>
    </p:spTree>
    <p:extLst>
      <p:ext uri="{BB962C8B-B14F-4D97-AF65-F5344CB8AC3E}">
        <p14:creationId xmlns:p14="http://schemas.microsoft.com/office/powerpoint/2010/main" val="6507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4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54952" y="3369258"/>
            <a:ext cx="437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为什么要是用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？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B6E64C0-52E7-4915-A7AD-D1819E2FF8EA}"/>
              </a:ext>
            </a:extLst>
          </p:cNvPr>
          <p:cNvSpPr txBox="1"/>
          <p:nvPr/>
        </p:nvSpPr>
        <p:spPr>
          <a:xfrm>
            <a:off x="1635050" y="403074"/>
            <a:ext cx="232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数据库的发展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6D36EA-CAB2-402F-ACEF-37E6DCF8FD21}"/>
              </a:ext>
            </a:extLst>
          </p:cNvPr>
          <p:cNvSpPr txBox="1"/>
          <p:nvPr/>
        </p:nvSpPr>
        <p:spPr>
          <a:xfrm>
            <a:off x="923156" y="1369635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单机时代模型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5DD68E2-5426-44DA-8F20-874E4BB2A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88" y="1769745"/>
            <a:ext cx="9728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B6E64C0-52E7-4915-A7AD-D1819E2FF8EA}"/>
              </a:ext>
            </a:extLst>
          </p:cNvPr>
          <p:cNvSpPr txBox="1"/>
          <p:nvPr/>
        </p:nvSpPr>
        <p:spPr>
          <a:xfrm>
            <a:off x="1635050" y="403074"/>
            <a:ext cx="232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数据库的发展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15B4CD-54CD-427A-BF01-CB235CAA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631949"/>
            <a:ext cx="10401300" cy="36768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6D36EA-CAB2-402F-ACEF-37E6DCF8FD21}"/>
              </a:ext>
            </a:extLst>
          </p:cNvPr>
          <p:cNvSpPr txBox="1"/>
          <p:nvPr/>
        </p:nvSpPr>
        <p:spPr>
          <a:xfrm>
            <a:off x="895350" y="1463278"/>
            <a:ext cx="3333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缓存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mysql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垂直拆分方式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47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B6E64C0-52E7-4915-A7AD-D1819E2FF8EA}"/>
              </a:ext>
            </a:extLst>
          </p:cNvPr>
          <p:cNvSpPr txBox="1"/>
          <p:nvPr/>
        </p:nvSpPr>
        <p:spPr>
          <a:xfrm>
            <a:off x="1635050" y="403074"/>
            <a:ext cx="232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数据库的发展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6D36EA-CAB2-402F-ACEF-37E6DCF8FD21}"/>
              </a:ext>
            </a:extLst>
          </p:cNvPr>
          <p:cNvSpPr txBox="1"/>
          <p:nvPr/>
        </p:nvSpPr>
        <p:spPr>
          <a:xfrm>
            <a:off x="895350" y="1463278"/>
            <a:ext cx="345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主从分离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(master-slave)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模式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939368-EA78-415F-A322-D849BF56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2082830"/>
            <a:ext cx="11416683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B6E64C0-52E7-4915-A7AD-D1819E2FF8EA}"/>
              </a:ext>
            </a:extLst>
          </p:cNvPr>
          <p:cNvSpPr txBox="1"/>
          <p:nvPr/>
        </p:nvSpPr>
        <p:spPr>
          <a:xfrm>
            <a:off x="1635050" y="403074"/>
            <a:ext cx="232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数据库的发展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6D36EA-CAB2-402F-ACEF-37E6DCF8FD21}"/>
              </a:ext>
            </a:extLst>
          </p:cNvPr>
          <p:cNvSpPr txBox="1"/>
          <p:nvPr/>
        </p:nvSpPr>
        <p:spPr>
          <a:xfrm>
            <a:off x="973488" y="1032051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分表分库模式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469942-4A7C-486D-A3A7-7E9520F6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0" y="1432161"/>
            <a:ext cx="10397046" cy="51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FBA44AD-549F-46D8-97D9-35A4F338DF14}"/>
              </a:ext>
            </a:extLst>
          </p:cNvPr>
          <p:cNvSpPr txBox="1"/>
          <p:nvPr/>
        </p:nvSpPr>
        <p:spPr>
          <a:xfrm>
            <a:off x="1104005" y="1063168"/>
            <a:ext cx="1011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    Redis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是现在最受欢迎的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NoSQL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数据库之一，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Redis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是一个使用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ANSI C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编写的开源、包含多种数据结构、支持网络、基于内存、可选持久性的键值对存储数据库。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B2D242-7FA6-4D45-9FBD-63F8A0E03A03}"/>
              </a:ext>
            </a:extLst>
          </p:cNvPr>
          <p:cNvSpPr txBox="1"/>
          <p:nvPr/>
        </p:nvSpPr>
        <p:spPr>
          <a:xfrm>
            <a:off x="1199860" y="4362541"/>
            <a:ext cx="101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EADBD-F467-4CFC-A714-457863F52324}"/>
              </a:ext>
            </a:extLst>
          </p:cNvPr>
          <p:cNvSpPr txBox="1"/>
          <p:nvPr/>
        </p:nvSpPr>
        <p:spPr>
          <a:xfrm>
            <a:off x="1831894" y="3082186"/>
            <a:ext cx="7955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在项目中使用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redis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，主要是从两个角度去考虑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性能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并发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0B2D242-7FA6-4D45-9FBD-63F8A0E03A03}"/>
              </a:ext>
            </a:extLst>
          </p:cNvPr>
          <p:cNvSpPr txBox="1"/>
          <p:nvPr/>
        </p:nvSpPr>
        <p:spPr>
          <a:xfrm>
            <a:off x="1199860" y="4362541"/>
            <a:ext cx="101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9283A6-7E30-41C8-A7FE-4767B3C43170}"/>
              </a:ext>
            </a:extLst>
          </p:cNvPr>
          <p:cNvSpPr txBox="1"/>
          <p:nvPr/>
        </p:nvSpPr>
        <p:spPr>
          <a:xfrm>
            <a:off x="1722267" y="864739"/>
            <a:ext cx="79551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（一）性能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如下图所示，我们在碰到需要执行耗时特别久，且结果不频繁变动的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，就特别适合将运行结果放入缓存。这样，后面的请求就去缓存中读取，使得请求能够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迅速响应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0264BC1-C55D-4A00-AC91-9F44F081C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7" y="2140198"/>
            <a:ext cx="10196825" cy="34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08426" y="415574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24919" y="3126358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52131" y="2575526"/>
            <a:ext cx="2979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下安装</a:t>
            </a:r>
          </a:p>
        </p:txBody>
      </p:sp>
      <p:sp>
        <p:nvSpPr>
          <p:cNvPr id="34" name="椭圆 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08414" y="4197215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压力测试</a:t>
            </a:r>
          </a:p>
        </p:txBody>
      </p:sp>
      <p:sp>
        <p:nvSpPr>
          <p:cNvPr id="37" name="矩形 36"/>
          <p:cNvSpPr/>
          <p:nvPr/>
        </p:nvSpPr>
        <p:spPr>
          <a:xfrm>
            <a:off x="2999181" y="489603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下安装</a:t>
            </a:r>
          </a:p>
        </p:txBody>
      </p:sp>
      <p:sp>
        <p:nvSpPr>
          <p:cNvPr id="38" name="矩形 37"/>
          <p:cNvSpPr/>
          <p:nvPr/>
        </p:nvSpPr>
        <p:spPr>
          <a:xfrm>
            <a:off x="8641838" y="2603138"/>
            <a:ext cx="2979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为什么要用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0B2D242-7FA6-4D45-9FBD-63F8A0E03A03}"/>
              </a:ext>
            </a:extLst>
          </p:cNvPr>
          <p:cNvSpPr txBox="1"/>
          <p:nvPr/>
        </p:nvSpPr>
        <p:spPr>
          <a:xfrm>
            <a:off x="1199860" y="4362541"/>
            <a:ext cx="101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9283A6-7E30-41C8-A7FE-4767B3C43170}"/>
              </a:ext>
            </a:extLst>
          </p:cNvPr>
          <p:cNvSpPr txBox="1"/>
          <p:nvPr/>
        </p:nvSpPr>
        <p:spPr>
          <a:xfrm>
            <a:off x="1837676" y="739976"/>
            <a:ext cx="795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（二）并发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如下图所示，在大并发的情况下，所有的请求直接访问数据库，数据库会出现连接异常。这个时候，就需要使用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redis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做一个缓冲操作，让请求先访问到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redis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，而不是直接访问数据库。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B393BF-153A-4056-8481-A52F8135C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52" y="2123489"/>
            <a:ext cx="9592084" cy="43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0B2D242-7FA6-4D45-9FBD-63F8A0E03A03}"/>
              </a:ext>
            </a:extLst>
          </p:cNvPr>
          <p:cNvSpPr txBox="1"/>
          <p:nvPr/>
        </p:nvSpPr>
        <p:spPr>
          <a:xfrm>
            <a:off x="1199860" y="4362541"/>
            <a:ext cx="101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AF09C-C927-4BB3-9CF7-90D31A05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88" y="1218217"/>
            <a:ext cx="10827932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Redis最适合所有数据in-momory的场景，如：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1.会话缓存（Session Cache）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最常用的一种使用Redis的情景是会话缓存（session cache）。用Redis缓存会话比其他存储（如Memcached）的优势在于：Redis提供持久化。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2.全页缓存（FPC）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除基本的会话token之外，Redis还提供很简便的FPC平台。回到一致性问题，即使重启了Redis实例，因为有磁盘的持久化，用户也不会看到页面加载速度的下降，这是一个极大改进，类似PHP本地FPC。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3.队列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Reids在内存存储引擎领域的一大优点是提供 list 和 set 操作，这使得Redis能作为一个很好的消息队列平台来使用。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4.排行榜/计数器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Redis在内存中对数字进行递增或递减的操作实现的非常好。集合（Set）和有序集合（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Z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Set）也使得我们在执行这些操作的时候变的非常简单，Redis只是正好提供了这两种数据结构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02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>
                <a:cs typeface="+mn-ea"/>
                <a:sym typeface="+mn-lt"/>
              </a:rPr>
              <a:t>感谢您的聆听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下安装</a:t>
            </a: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ACE4335-99CA-4526-AA3C-94719C428362}"/>
              </a:ext>
            </a:extLst>
          </p:cNvPr>
          <p:cNvSpPr txBox="1"/>
          <p:nvPr/>
        </p:nvSpPr>
        <p:spPr>
          <a:xfrm>
            <a:off x="1841326" y="647670"/>
            <a:ext cx="8855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314659"/>
                </a:solidFill>
                <a:effectLst/>
                <a:latin typeface="Lato"/>
              </a:rPr>
              <a:t>        1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、要安装</a:t>
            </a:r>
            <a:r>
              <a:rPr lang="en-US" altLang="zh-CN" sz="2800" b="0" i="0" dirty="0">
                <a:solidFill>
                  <a:srgbClr val="314659"/>
                </a:solidFill>
                <a:effectLst/>
                <a:latin typeface="Lato"/>
              </a:rPr>
              <a:t>Redis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，首先要获取安装包。</a:t>
            </a:r>
            <a:r>
              <a:rPr lang="en-US" altLang="zh-CN" sz="2800" b="0" i="0" dirty="0">
                <a:solidFill>
                  <a:srgbClr val="314659"/>
                </a:solidFill>
                <a:effectLst/>
                <a:latin typeface="Lato"/>
              </a:rPr>
              <a:t>Windows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的</a:t>
            </a:r>
            <a:r>
              <a:rPr lang="en-US" altLang="zh-CN" sz="2800" b="0" i="0" dirty="0">
                <a:solidFill>
                  <a:srgbClr val="314659"/>
                </a:solidFill>
                <a:effectLst/>
                <a:latin typeface="Lato"/>
              </a:rPr>
              <a:t>Redis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安装包需要到以下</a:t>
            </a:r>
            <a:r>
              <a:rPr lang="en-US" altLang="zh-CN" sz="2800" b="0" i="0" dirty="0">
                <a:solidFill>
                  <a:srgbClr val="314659"/>
                </a:solidFill>
                <a:effectLst/>
                <a:latin typeface="Lato"/>
              </a:rPr>
              <a:t>GitHub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链接找到。</a:t>
            </a:r>
            <a:endParaRPr lang="en-US" altLang="zh-CN" sz="2800" b="0" i="0" dirty="0">
              <a:solidFill>
                <a:srgbClr val="314659"/>
              </a:solidFill>
              <a:effectLst/>
              <a:latin typeface="Lato"/>
            </a:endParaRPr>
          </a:p>
          <a:p>
            <a:pPr algn="l"/>
            <a:r>
              <a:rPr lang="en-US" altLang="zh-CN" sz="2800" dirty="0">
                <a:solidFill>
                  <a:srgbClr val="314659"/>
                </a:solidFill>
                <a:latin typeface="Lato"/>
              </a:rPr>
              <a:t>       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链接：</a:t>
            </a:r>
            <a:r>
              <a:rPr lang="en-US" altLang="zh-CN" sz="2800" b="0" i="0" u="none" strike="noStrike" dirty="0">
                <a:solidFill>
                  <a:srgbClr val="2D8CF0"/>
                </a:solidFill>
                <a:effectLst/>
                <a:latin typeface="Lato"/>
                <a:hlinkClick r:id="rId3"/>
              </a:rPr>
              <a:t>https://github.com/MSOpenTech/redis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。打开网站后，找到</a:t>
            </a:r>
            <a:r>
              <a:rPr lang="en-US" altLang="zh-CN" sz="2800" b="0" i="0" dirty="0">
                <a:solidFill>
                  <a:srgbClr val="314659"/>
                </a:solidFill>
                <a:effectLst/>
                <a:latin typeface="Lato"/>
              </a:rPr>
              <a:t>Release</a:t>
            </a:r>
            <a:r>
              <a:rPr lang="zh-CN" altLang="en-US" sz="2800" b="0" i="0" dirty="0">
                <a:solidFill>
                  <a:srgbClr val="314659"/>
                </a:solidFill>
                <a:effectLst/>
                <a:latin typeface="Lato"/>
              </a:rPr>
              <a:t>，点击前往下载页面。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5EF0B0-96EA-4052-A77D-210C2814D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18" y="2936349"/>
            <a:ext cx="4470031" cy="2913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EBBA660-1D90-4291-B005-588331AE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4" y="647670"/>
            <a:ext cx="6152013" cy="5193096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6B67D4D5-38C8-4DEA-85BE-83492E6C06FC}"/>
              </a:ext>
            </a:extLst>
          </p:cNvPr>
          <p:cNvSpPr/>
          <p:nvPr/>
        </p:nvSpPr>
        <p:spPr>
          <a:xfrm rot="4247776">
            <a:off x="6027718" y="1452100"/>
            <a:ext cx="136562" cy="5349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F01F4E3-3FE1-44CD-ADC6-9F5DE18242DD}"/>
              </a:ext>
            </a:extLst>
          </p:cNvPr>
          <p:cNvSpPr/>
          <p:nvPr/>
        </p:nvSpPr>
        <p:spPr>
          <a:xfrm rot="4247776">
            <a:off x="5340399" y="729130"/>
            <a:ext cx="169121" cy="5255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DEC22A-0FC6-40FE-9C98-BA7C55888793}"/>
              </a:ext>
            </a:extLst>
          </p:cNvPr>
          <p:cNvSpPr txBox="1"/>
          <p:nvPr/>
        </p:nvSpPr>
        <p:spPr>
          <a:xfrm>
            <a:off x="8292229" y="1741118"/>
            <a:ext cx="221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Redis</a:t>
            </a:r>
            <a:r>
              <a:rPr lang="zh-CN" altLang="en-US" sz="2800" dirty="0"/>
              <a:t>客户端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611987-2189-49D1-BE7C-639E6751BFF8}"/>
              </a:ext>
            </a:extLst>
          </p:cNvPr>
          <p:cNvSpPr txBox="1"/>
          <p:nvPr/>
        </p:nvSpPr>
        <p:spPr>
          <a:xfrm>
            <a:off x="8769580" y="2920920"/>
            <a:ext cx="221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Redis</a:t>
            </a:r>
            <a:r>
              <a:rPr lang="zh-CN" altLang="en-US" sz="28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4556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下安装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56A832-FA34-46A2-BA2B-1E57672519B2}"/>
              </a:ext>
            </a:extLst>
          </p:cNvPr>
          <p:cNvSpPr txBox="1"/>
          <p:nvPr/>
        </p:nvSpPr>
        <p:spPr>
          <a:xfrm>
            <a:off x="258645" y="1357757"/>
            <a:ext cx="119333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安装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压缩包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解压，进入文件（并没有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程序，需要</a:t>
            </a:r>
            <a:r>
              <a:rPr lang="en-US" altLang="zh-CN" sz="2800" dirty="0" err="1"/>
              <a:t>gcc</a:t>
            </a:r>
            <a:r>
              <a:rPr lang="zh-CN" altLang="en-US" sz="2800" dirty="0"/>
              <a:t>编译器编译）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下载</a:t>
            </a:r>
            <a:r>
              <a:rPr lang="en-US" altLang="zh-CN" sz="2800" dirty="0" err="1"/>
              <a:t>gcc</a:t>
            </a:r>
            <a:r>
              <a:rPr lang="zh-CN" altLang="en-US" sz="2800" dirty="0"/>
              <a:t>编译器</a:t>
            </a:r>
            <a:r>
              <a:rPr lang="en-US" altLang="zh-CN" sz="2800" dirty="0"/>
              <a:t>(redis6.0</a:t>
            </a:r>
            <a:r>
              <a:rPr lang="zh-CN" altLang="en-US" sz="2800" dirty="0"/>
              <a:t>以上的版本需要</a:t>
            </a:r>
            <a:r>
              <a:rPr lang="en-US" altLang="zh-CN" sz="2800" dirty="0" err="1"/>
              <a:t>gcc</a:t>
            </a:r>
            <a:r>
              <a:rPr lang="zh-CN" altLang="en-US" sz="2800" dirty="0"/>
              <a:t>版本在</a:t>
            </a:r>
            <a:r>
              <a:rPr lang="en-US" altLang="zh-CN" sz="2800" dirty="0"/>
              <a:t>5.3</a:t>
            </a:r>
            <a:r>
              <a:rPr lang="zh-CN" altLang="en-US" sz="2800" dirty="0"/>
              <a:t>以上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         yum install </a:t>
            </a:r>
            <a:r>
              <a:rPr lang="en-US" altLang="zh-CN" sz="2800" dirty="0" err="1"/>
              <a:t>gcc-c</a:t>
            </a:r>
            <a:r>
              <a:rPr lang="en-US" altLang="zh-CN" sz="2800" dirty="0"/>
              <a:t>++</a:t>
            </a:r>
          </a:p>
          <a:p>
            <a:r>
              <a:rPr lang="en-US" altLang="zh-CN" sz="2800" dirty="0" err="1"/>
              <a:t>gcc</a:t>
            </a:r>
            <a:r>
              <a:rPr lang="zh-CN" altLang="en-US" sz="2800" dirty="0"/>
              <a:t>升级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	yum –y install centos-release-</a:t>
            </a:r>
            <a:r>
              <a:rPr lang="en-US" altLang="zh-CN" sz="2800" dirty="0" err="1"/>
              <a:t>scl</a:t>
            </a:r>
            <a:endParaRPr lang="en-US" altLang="zh-CN" sz="2800" dirty="0"/>
          </a:p>
          <a:p>
            <a:r>
              <a:rPr lang="en-US" altLang="zh-CN" sz="2800" dirty="0"/>
              <a:t>	yum –y install devtoolset-9-gcc devtoolset-9-gcc-c++ devtoolset-9-binutils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scl</a:t>
            </a:r>
            <a:r>
              <a:rPr lang="en-US" altLang="zh-CN" sz="2800" dirty="0"/>
              <a:t> enable devtoolset-9 bash</a:t>
            </a:r>
          </a:p>
          <a:p>
            <a:r>
              <a:rPr lang="en-US" altLang="zh-CN" sz="2800" dirty="0"/>
              <a:t>         </a:t>
            </a:r>
            <a:r>
              <a:rPr lang="en-US" altLang="zh-CN" sz="2800" dirty="0" err="1"/>
              <a:t>scl</a:t>
            </a:r>
            <a:r>
              <a:rPr lang="zh-CN" altLang="en-US" sz="2800" dirty="0"/>
              <a:t>命令为临时的语句，退出</a:t>
            </a:r>
            <a:r>
              <a:rPr lang="en-US" altLang="zh-CN" sz="2800" dirty="0"/>
              <a:t>shell</a:t>
            </a:r>
            <a:r>
              <a:rPr lang="zh-CN" altLang="en-US" sz="2800" dirty="0"/>
              <a:t>或者重启后会恢复原来的</a:t>
            </a:r>
            <a:r>
              <a:rPr lang="en-US" altLang="zh-CN" sz="2800" dirty="0" err="1"/>
              <a:t>gcc</a:t>
            </a:r>
            <a:r>
              <a:rPr lang="zh-CN" altLang="en-US" sz="2800" dirty="0"/>
              <a:t>版本</a:t>
            </a:r>
            <a:r>
              <a:rPr lang="en-US" altLang="zh-CN" sz="2800" dirty="0"/>
              <a:t>,</a:t>
            </a:r>
            <a:r>
              <a:rPr lang="zh-CN" altLang="en-US" sz="2800" dirty="0"/>
              <a:t>长期使用：</a:t>
            </a:r>
            <a:r>
              <a:rPr lang="en-US" altLang="zh-CN" sz="2800" dirty="0"/>
              <a:t>echo “source /opt/rh/devtoolset-9/enable”&gt;&gt;/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/profile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948DFF9-E362-4C1E-B525-207E7179FF75}"/>
              </a:ext>
            </a:extLst>
          </p:cNvPr>
          <p:cNvSpPr txBox="1"/>
          <p:nvPr/>
        </p:nvSpPr>
        <p:spPr>
          <a:xfrm>
            <a:off x="1768746" y="366623"/>
            <a:ext cx="944976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gcc</a:t>
            </a:r>
            <a:r>
              <a:rPr lang="zh-CN" altLang="en-US" sz="2800" dirty="0"/>
              <a:t>安装好后，使用</a:t>
            </a:r>
            <a:r>
              <a:rPr lang="en-US" altLang="zh-CN" sz="2800" dirty="0"/>
              <a:t>make</a:t>
            </a:r>
            <a:r>
              <a:rPr lang="zh-CN" altLang="en-US" sz="2800" dirty="0"/>
              <a:t>开始编译</a:t>
            </a:r>
            <a:endParaRPr lang="en-US" altLang="zh-CN" sz="2800" dirty="0"/>
          </a:p>
          <a:p>
            <a:r>
              <a:rPr lang="zh-CN" altLang="en-US" sz="2800" dirty="0"/>
              <a:t>编译完成后完成后，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默认在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/local/bin</a:t>
            </a:r>
            <a:r>
              <a:rPr lang="zh-CN" altLang="en-US" sz="2800" dirty="0"/>
              <a:t>文件夹下。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Redis</a:t>
            </a:r>
            <a:r>
              <a:rPr lang="zh-CN" altLang="en-US" sz="2800" dirty="0"/>
              <a:t>默认不是后台启动的，修改配置</a:t>
            </a:r>
            <a:endParaRPr lang="en-US" altLang="zh-CN" sz="2800" dirty="0"/>
          </a:p>
          <a:p>
            <a:r>
              <a:rPr lang="zh-CN" altLang="en-US" sz="2800" dirty="0"/>
              <a:t>       将</a:t>
            </a:r>
            <a:r>
              <a:rPr lang="en-US" altLang="zh-CN" sz="2800" dirty="0" err="1"/>
              <a:t>daemonize</a:t>
            </a:r>
            <a:r>
              <a:rPr lang="zh-CN" altLang="en-US" sz="2800" dirty="0"/>
              <a:t>改为</a:t>
            </a:r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启动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服务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en-US" altLang="zh-CN" sz="2800" dirty="0" err="1"/>
              <a:t>redis</a:t>
            </a:r>
            <a:r>
              <a:rPr lang="en-US" altLang="zh-CN" sz="2800" dirty="0"/>
              <a:t>-server  [</a:t>
            </a:r>
            <a:r>
              <a:rPr lang="zh-CN" altLang="en-US" sz="2800" dirty="0"/>
              <a:t>所依据的配置文件</a:t>
            </a:r>
            <a:r>
              <a:rPr lang="en-US" altLang="zh-CN" sz="2800" dirty="0"/>
              <a:t>]</a:t>
            </a:r>
          </a:p>
          <a:p>
            <a:endParaRPr lang="en-US" altLang="zh-CN" sz="2800" dirty="0"/>
          </a:p>
          <a:p>
            <a:r>
              <a:rPr lang="zh-CN" altLang="en-US" sz="2800" dirty="0"/>
              <a:t>启动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客户端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 err="1"/>
              <a:t>redis</a:t>
            </a:r>
            <a:r>
              <a:rPr lang="en-US" altLang="zh-CN" sz="2800" dirty="0"/>
              <a:t>-cli –h –p 6379</a:t>
            </a:r>
          </a:p>
          <a:p>
            <a:endParaRPr lang="en-US" altLang="zh-CN" sz="2800" dirty="0"/>
          </a:p>
          <a:p>
            <a:r>
              <a:rPr lang="zh-CN" altLang="en-US" sz="2800" dirty="0"/>
              <a:t>关闭</a:t>
            </a:r>
            <a:r>
              <a:rPr lang="en-US" altLang="zh-CN" sz="2800" dirty="0" err="1"/>
              <a:t>redis</a:t>
            </a:r>
            <a:r>
              <a:rPr lang="en-US" altLang="zh-CN" sz="2800" dirty="0"/>
              <a:t>:  shutdown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82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压力测试</a:t>
            </a: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817</Words>
  <Application>Microsoft Office PowerPoint</Application>
  <PresentationFormat>宽屏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Lato</vt:lpstr>
      <vt:lpstr>等线</vt:lpstr>
      <vt:lpstr>微软雅黑</vt:lpstr>
      <vt:lpstr>Agency FB</vt:lpstr>
      <vt:lpstr>Arial</vt:lpstr>
      <vt:lpstr>Calibri</vt:lpstr>
      <vt:lpstr>Georgia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钱 泳横</cp:lastModifiedBy>
  <cp:revision>124</cp:revision>
  <dcterms:created xsi:type="dcterms:W3CDTF">2018-03-15T15:36:00Z</dcterms:created>
  <dcterms:modified xsi:type="dcterms:W3CDTF">2020-11-16T10:36:36Z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